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83"/>
  </p:notesMasterIdLst>
  <p:sldIdLst>
    <p:sldId id="480" r:id="rId3"/>
    <p:sldId id="475" r:id="rId4"/>
    <p:sldId id="290" r:id="rId5"/>
    <p:sldId id="291" r:id="rId6"/>
    <p:sldId id="381" r:id="rId7"/>
    <p:sldId id="390" r:id="rId8"/>
    <p:sldId id="342" r:id="rId9"/>
    <p:sldId id="2384" r:id="rId10"/>
    <p:sldId id="273" r:id="rId11"/>
    <p:sldId id="271" r:id="rId12"/>
    <p:sldId id="272" r:id="rId13"/>
    <p:sldId id="274" r:id="rId14"/>
    <p:sldId id="392" r:id="rId15"/>
    <p:sldId id="481" r:id="rId16"/>
    <p:sldId id="277" r:id="rId17"/>
    <p:sldId id="282" r:id="rId18"/>
    <p:sldId id="280" r:id="rId19"/>
    <p:sldId id="281" r:id="rId20"/>
    <p:sldId id="2386" r:id="rId21"/>
    <p:sldId id="467" r:id="rId22"/>
    <p:sldId id="394" r:id="rId23"/>
    <p:sldId id="408" r:id="rId24"/>
    <p:sldId id="409" r:id="rId25"/>
    <p:sldId id="397" r:id="rId26"/>
    <p:sldId id="278" r:id="rId27"/>
    <p:sldId id="406" r:id="rId28"/>
    <p:sldId id="309" r:id="rId29"/>
    <p:sldId id="279" r:id="rId30"/>
    <p:sldId id="468" r:id="rId31"/>
    <p:sldId id="452" r:id="rId32"/>
    <p:sldId id="399" r:id="rId33"/>
    <p:sldId id="482" r:id="rId34"/>
    <p:sldId id="293" r:id="rId35"/>
    <p:sldId id="398" r:id="rId36"/>
    <p:sldId id="469" r:id="rId37"/>
    <p:sldId id="294" r:id="rId38"/>
    <p:sldId id="464" r:id="rId39"/>
    <p:sldId id="302" r:id="rId40"/>
    <p:sldId id="308" r:id="rId41"/>
    <p:sldId id="343" r:id="rId42"/>
    <p:sldId id="307" r:id="rId43"/>
    <p:sldId id="306" r:id="rId44"/>
    <p:sldId id="424" r:id="rId45"/>
    <p:sldId id="366" r:id="rId46"/>
    <p:sldId id="367" r:id="rId47"/>
    <p:sldId id="389" r:id="rId48"/>
    <p:sldId id="407" r:id="rId49"/>
    <p:sldId id="349" r:id="rId50"/>
    <p:sldId id="368" r:id="rId51"/>
    <p:sldId id="471" r:id="rId52"/>
    <p:sldId id="486" r:id="rId53"/>
    <p:sldId id="401" r:id="rId54"/>
    <p:sldId id="438" r:id="rId55"/>
    <p:sldId id="442" r:id="rId56"/>
    <p:sldId id="483" r:id="rId57"/>
    <p:sldId id="2385" r:id="rId58"/>
    <p:sldId id="473" r:id="rId59"/>
    <p:sldId id="256" r:id="rId60"/>
    <p:sldId id="484" r:id="rId61"/>
    <p:sldId id="485" r:id="rId62"/>
    <p:sldId id="474" r:id="rId63"/>
    <p:sldId id="269" r:id="rId64"/>
    <p:sldId id="372" r:id="rId65"/>
    <p:sldId id="415" r:id="rId66"/>
    <p:sldId id="418" r:id="rId67"/>
    <p:sldId id="396" r:id="rId68"/>
    <p:sldId id="425" r:id="rId69"/>
    <p:sldId id="413" r:id="rId70"/>
    <p:sldId id="426" r:id="rId71"/>
    <p:sldId id="427" r:id="rId72"/>
    <p:sldId id="422" r:id="rId73"/>
    <p:sldId id="370" r:id="rId74"/>
    <p:sldId id="423" r:id="rId75"/>
    <p:sldId id="371" r:id="rId76"/>
    <p:sldId id="376" r:id="rId77"/>
    <p:sldId id="369" r:id="rId78"/>
    <p:sldId id="378" r:id="rId79"/>
    <p:sldId id="433" r:id="rId80"/>
    <p:sldId id="432" r:id="rId81"/>
    <p:sldId id="434"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1E7A"/>
    <a:srgbClr val="CC303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66" autoAdjust="0"/>
    <p:restoredTop sz="96189" autoAdjust="0"/>
  </p:normalViewPr>
  <p:slideViewPr>
    <p:cSldViewPr snapToGrid="0">
      <p:cViewPr varScale="1">
        <p:scale>
          <a:sx n="110" d="100"/>
          <a:sy n="110" d="100"/>
        </p:scale>
        <p:origin x="116" y="252"/>
      </p:cViewPr>
      <p:guideLst/>
    </p:cSldViewPr>
  </p:slideViewPr>
  <p:notesTextViewPr>
    <p:cViewPr>
      <p:scale>
        <a:sx n="1" d="1"/>
        <a:sy n="1" d="1"/>
      </p:scale>
      <p:origin x="0" y="0"/>
    </p:cViewPr>
  </p:notesTextViewPr>
  <p:sorterViewPr>
    <p:cViewPr>
      <p:scale>
        <a:sx n="84" d="100"/>
        <a:sy n="84"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Hunter" userId="222c38b5-b185-4a92-b32d-3dda7f493704" providerId="ADAL" clId="{396A129E-1BEC-47E6-8D11-64491E77F030}"/>
    <pc:docChg chg="addSld delSld modSld sldOrd">
      <pc:chgData name="Peter Hunter" userId="222c38b5-b185-4a92-b32d-3dda7f493704" providerId="ADAL" clId="{396A129E-1BEC-47E6-8D11-64491E77F030}" dt="2026-02-08T22:03:18.895" v="38" actId="20577"/>
      <pc:docMkLst>
        <pc:docMk/>
      </pc:docMkLst>
      <pc:sldChg chg="del">
        <pc:chgData name="Peter Hunter" userId="222c38b5-b185-4a92-b32d-3dda7f493704" providerId="ADAL" clId="{396A129E-1BEC-47E6-8D11-64491E77F030}" dt="2026-02-08T21:52:25.699" v="0" actId="47"/>
        <pc:sldMkLst>
          <pc:docMk/>
          <pc:sldMk cId="3361720189" sldId="286"/>
        </pc:sldMkLst>
      </pc:sldChg>
      <pc:sldChg chg="del">
        <pc:chgData name="Peter Hunter" userId="222c38b5-b185-4a92-b32d-3dda7f493704" providerId="ADAL" clId="{396A129E-1BEC-47E6-8D11-64491E77F030}" dt="2026-02-08T21:52:25.699" v="0" actId="47"/>
        <pc:sldMkLst>
          <pc:docMk/>
          <pc:sldMk cId="1559632963" sldId="304"/>
        </pc:sldMkLst>
      </pc:sldChg>
      <pc:sldChg chg="add del">
        <pc:chgData name="Peter Hunter" userId="222c38b5-b185-4a92-b32d-3dda7f493704" providerId="ADAL" clId="{396A129E-1BEC-47E6-8D11-64491E77F030}" dt="2026-02-08T22:02:46.841" v="15"/>
        <pc:sldMkLst>
          <pc:docMk/>
          <pc:sldMk cId="677791503" sldId="342"/>
        </pc:sldMkLst>
      </pc:sldChg>
      <pc:sldChg chg="ord">
        <pc:chgData name="Peter Hunter" userId="222c38b5-b185-4a92-b32d-3dda7f493704" providerId="ADAL" clId="{396A129E-1BEC-47E6-8D11-64491E77F030}" dt="2026-02-08T21:53:25.927" v="2"/>
        <pc:sldMkLst>
          <pc:docMk/>
          <pc:sldMk cId="3463356074" sldId="369"/>
        </pc:sldMkLst>
      </pc:sldChg>
      <pc:sldChg chg="ord">
        <pc:chgData name="Peter Hunter" userId="222c38b5-b185-4a92-b32d-3dda7f493704" providerId="ADAL" clId="{396A129E-1BEC-47E6-8D11-64491E77F030}" dt="2026-02-08T21:54:39.880" v="4"/>
        <pc:sldMkLst>
          <pc:docMk/>
          <pc:sldMk cId="3605120042" sldId="370"/>
        </pc:sldMkLst>
      </pc:sldChg>
      <pc:sldChg chg="ord">
        <pc:chgData name="Peter Hunter" userId="222c38b5-b185-4a92-b32d-3dda7f493704" providerId="ADAL" clId="{396A129E-1BEC-47E6-8D11-64491E77F030}" dt="2026-02-08T21:54:39.880" v="4"/>
        <pc:sldMkLst>
          <pc:docMk/>
          <pc:sldMk cId="1463239536" sldId="371"/>
        </pc:sldMkLst>
      </pc:sldChg>
      <pc:sldChg chg="ord">
        <pc:chgData name="Peter Hunter" userId="222c38b5-b185-4a92-b32d-3dda7f493704" providerId="ADAL" clId="{396A129E-1BEC-47E6-8D11-64491E77F030}" dt="2026-02-08T21:54:39.880" v="4"/>
        <pc:sldMkLst>
          <pc:docMk/>
          <pc:sldMk cId="114116263" sldId="372"/>
        </pc:sldMkLst>
      </pc:sldChg>
      <pc:sldChg chg="ord">
        <pc:chgData name="Peter Hunter" userId="222c38b5-b185-4a92-b32d-3dda7f493704" providerId="ADAL" clId="{396A129E-1BEC-47E6-8D11-64491E77F030}" dt="2026-02-08T21:53:25.927" v="2"/>
        <pc:sldMkLst>
          <pc:docMk/>
          <pc:sldMk cId="343123177" sldId="376"/>
        </pc:sldMkLst>
      </pc:sldChg>
      <pc:sldChg chg="ord">
        <pc:chgData name="Peter Hunter" userId="222c38b5-b185-4a92-b32d-3dda7f493704" providerId="ADAL" clId="{396A129E-1BEC-47E6-8D11-64491E77F030}" dt="2026-02-08T21:53:25.927" v="2"/>
        <pc:sldMkLst>
          <pc:docMk/>
          <pc:sldMk cId="645502363" sldId="378"/>
        </pc:sldMkLst>
      </pc:sldChg>
      <pc:sldChg chg="modSp mod">
        <pc:chgData name="Peter Hunter" userId="222c38b5-b185-4a92-b32d-3dda7f493704" providerId="ADAL" clId="{396A129E-1BEC-47E6-8D11-64491E77F030}" dt="2026-02-08T22:03:18.895" v="38" actId="20577"/>
        <pc:sldMkLst>
          <pc:docMk/>
          <pc:sldMk cId="3323583007" sldId="390"/>
        </pc:sldMkLst>
        <pc:spChg chg="mod">
          <ac:chgData name="Peter Hunter" userId="222c38b5-b185-4a92-b32d-3dda7f493704" providerId="ADAL" clId="{396A129E-1BEC-47E6-8D11-64491E77F030}" dt="2026-02-08T22:03:18.895" v="38" actId="20577"/>
          <ac:spMkLst>
            <pc:docMk/>
            <pc:sldMk cId="3323583007" sldId="390"/>
            <ac:spMk id="3" creationId="{EF4B1ECE-7AB9-2BDA-B1E4-38B886A333CC}"/>
          </ac:spMkLst>
        </pc:spChg>
      </pc:sldChg>
      <pc:sldChg chg="del">
        <pc:chgData name="Peter Hunter" userId="222c38b5-b185-4a92-b32d-3dda7f493704" providerId="ADAL" clId="{396A129E-1BEC-47E6-8D11-64491E77F030}" dt="2026-02-08T21:52:25.699" v="0" actId="47"/>
        <pc:sldMkLst>
          <pc:docMk/>
          <pc:sldMk cId="2230047283" sldId="395"/>
        </pc:sldMkLst>
      </pc:sldChg>
      <pc:sldChg chg="ord">
        <pc:chgData name="Peter Hunter" userId="222c38b5-b185-4a92-b32d-3dda7f493704" providerId="ADAL" clId="{396A129E-1BEC-47E6-8D11-64491E77F030}" dt="2026-02-08T21:54:39.880" v="4"/>
        <pc:sldMkLst>
          <pc:docMk/>
          <pc:sldMk cId="3755078463" sldId="396"/>
        </pc:sldMkLst>
      </pc:sldChg>
      <pc:sldChg chg="del">
        <pc:chgData name="Peter Hunter" userId="222c38b5-b185-4a92-b32d-3dda7f493704" providerId="ADAL" clId="{396A129E-1BEC-47E6-8D11-64491E77F030}" dt="2026-02-08T21:52:25.699" v="0" actId="47"/>
        <pc:sldMkLst>
          <pc:docMk/>
          <pc:sldMk cId="1354969244" sldId="402"/>
        </pc:sldMkLst>
      </pc:sldChg>
      <pc:sldChg chg="del">
        <pc:chgData name="Peter Hunter" userId="222c38b5-b185-4a92-b32d-3dda7f493704" providerId="ADAL" clId="{396A129E-1BEC-47E6-8D11-64491E77F030}" dt="2026-02-08T21:52:25.699" v="0" actId="47"/>
        <pc:sldMkLst>
          <pc:docMk/>
          <pc:sldMk cId="111029294" sldId="404"/>
        </pc:sldMkLst>
      </pc:sldChg>
      <pc:sldChg chg="ord">
        <pc:chgData name="Peter Hunter" userId="222c38b5-b185-4a92-b32d-3dda7f493704" providerId="ADAL" clId="{396A129E-1BEC-47E6-8D11-64491E77F030}" dt="2026-02-08T21:54:39.880" v="4"/>
        <pc:sldMkLst>
          <pc:docMk/>
          <pc:sldMk cId="1213099491" sldId="413"/>
        </pc:sldMkLst>
      </pc:sldChg>
      <pc:sldChg chg="ord">
        <pc:chgData name="Peter Hunter" userId="222c38b5-b185-4a92-b32d-3dda7f493704" providerId="ADAL" clId="{396A129E-1BEC-47E6-8D11-64491E77F030}" dt="2026-02-08T21:54:39.880" v="4"/>
        <pc:sldMkLst>
          <pc:docMk/>
          <pc:sldMk cId="2174124112" sldId="415"/>
        </pc:sldMkLst>
      </pc:sldChg>
      <pc:sldChg chg="ord">
        <pc:chgData name="Peter Hunter" userId="222c38b5-b185-4a92-b32d-3dda7f493704" providerId="ADAL" clId="{396A129E-1BEC-47E6-8D11-64491E77F030}" dt="2026-02-08T21:54:39.880" v="4"/>
        <pc:sldMkLst>
          <pc:docMk/>
          <pc:sldMk cId="1426978171" sldId="418"/>
        </pc:sldMkLst>
      </pc:sldChg>
      <pc:sldChg chg="ord">
        <pc:chgData name="Peter Hunter" userId="222c38b5-b185-4a92-b32d-3dda7f493704" providerId="ADAL" clId="{396A129E-1BEC-47E6-8D11-64491E77F030}" dt="2026-02-08T21:54:39.880" v="4"/>
        <pc:sldMkLst>
          <pc:docMk/>
          <pc:sldMk cId="2331941823" sldId="422"/>
        </pc:sldMkLst>
      </pc:sldChg>
      <pc:sldChg chg="ord">
        <pc:chgData name="Peter Hunter" userId="222c38b5-b185-4a92-b32d-3dda7f493704" providerId="ADAL" clId="{396A129E-1BEC-47E6-8D11-64491E77F030}" dt="2026-02-08T21:54:39.880" v="4"/>
        <pc:sldMkLst>
          <pc:docMk/>
          <pc:sldMk cId="1838485212" sldId="423"/>
        </pc:sldMkLst>
      </pc:sldChg>
      <pc:sldChg chg="ord">
        <pc:chgData name="Peter Hunter" userId="222c38b5-b185-4a92-b32d-3dda7f493704" providerId="ADAL" clId="{396A129E-1BEC-47E6-8D11-64491E77F030}" dt="2026-02-08T21:54:39.880" v="4"/>
        <pc:sldMkLst>
          <pc:docMk/>
          <pc:sldMk cId="792463015" sldId="425"/>
        </pc:sldMkLst>
      </pc:sldChg>
      <pc:sldChg chg="ord">
        <pc:chgData name="Peter Hunter" userId="222c38b5-b185-4a92-b32d-3dda7f493704" providerId="ADAL" clId="{396A129E-1BEC-47E6-8D11-64491E77F030}" dt="2026-02-08T21:54:39.880" v="4"/>
        <pc:sldMkLst>
          <pc:docMk/>
          <pc:sldMk cId="458449739" sldId="426"/>
        </pc:sldMkLst>
      </pc:sldChg>
      <pc:sldChg chg="ord">
        <pc:chgData name="Peter Hunter" userId="222c38b5-b185-4a92-b32d-3dda7f493704" providerId="ADAL" clId="{396A129E-1BEC-47E6-8D11-64491E77F030}" dt="2026-02-08T21:54:39.880" v="4"/>
        <pc:sldMkLst>
          <pc:docMk/>
          <pc:sldMk cId="1578406832" sldId="427"/>
        </pc:sldMkLst>
      </pc:sldChg>
      <pc:sldChg chg="ord">
        <pc:chgData name="Peter Hunter" userId="222c38b5-b185-4a92-b32d-3dda7f493704" providerId="ADAL" clId="{396A129E-1BEC-47E6-8D11-64491E77F030}" dt="2026-02-08T21:53:25.927" v="2"/>
        <pc:sldMkLst>
          <pc:docMk/>
          <pc:sldMk cId="2648183790" sldId="432"/>
        </pc:sldMkLst>
      </pc:sldChg>
      <pc:sldChg chg="ord">
        <pc:chgData name="Peter Hunter" userId="222c38b5-b185-4a92-b32d-3dda7f493704" providerId="ADAL" clId="{396A129E-1BEC-47E6-8D11-64491E77F030}" dt="2026-02-08T21:53:25.927" v="2"/>
        <pc:sldMkLst>
          <pc:docMk/>
          <pc:sldMk cId="1971421219" sldId="433"/>
        </pc:sldMkLst>
      </pc:sldChg>
      <pc:sldChg chg="ord">
        <pc:chgData name="Peter Hunter" userId="222c38b5-b185-4a92-b32d-3dda7f493704" providerId="ADAL" clId="{396A129E-1BEC-47E6-8D11-64491E77F030}" dt="2026-02-08T21:53:25.927" v="2"/>
        <pc:sldMkLst>
          <pc:docMk/>
          <pc:sldMk cId="1704333879" sldId="434"/>
        </pc:sldMkLst>
      </pc:sldChg>
      <pc:sldChg chg="addSp modSp modAnim">
        <pc:chgData name="Peter Hunter" userId="222c38b5-b185-4a92-b32d-3dda7f493704" providerId="ADAL" clId="{396A129E-1BEC-47E6-8D11-64491E77F030}" dt="2026-02-08T21:59:55.193" v="11"/>
        <pc:sldMkLst>
          <pc:docMk/>
          <pc:sldMk cId="607482470" sldId="471"/>
        </pc:sldMkLst>
        <pc:spChg chg="mod">
          <ac:chgData name="Peter Hunter" userId="222c38b5-b185-4a92-b32d-3dda7f493704" providerId="ADAL" clId="{396A129E-1BEC-47E6-8D11-64491E77F030}" dt="2026-02-08T21:59:46.411" v="5" actId="164"/>
          <ac:spMkLst>
            <pc:docMk/>
            <pc:sldMk cId="607482470" sldId="471"/>
            <ac:spMk id="63" creationId="{5922E0B1-38A2-0B07-D7BE-D24473331E35}"/>
          </ac:spMkLst>
        </pc:spChg>
        <pc:spChg chg="mod">
          <ac:chgData name="Peter Hunter" userId="222c38b5-b185-4a92-b32d-3dda7f493704" providerId="ADAL" clId="{396A129E-1BEC-47E6-8D11-64491E77F030}" dt="2026-02-08T21:59:46.411" v="5" actId="164"/>
          <ac:spMkLst>
            <pc:docMk/>
            <pc:sldMk cId="607482470" sldId="471"/>
            <ac:spMk id="64" creationId="{07697653-F9B4-1283-5688-1CC76F80FFE7}"/>
          </ac:spMkLst>
        </pc:spChg>
        <pc:spChg chg="mod">
          <ac:chgData name="Peter Hunter" userId="222c38b5-b185-4a92-b32d-3dda7f493704" providerId="ADAL" clId="{396A129E-1BEC-47E6-8D11-64491E77F030}" dt="2026-02-08T21:59:46.411" v="5" actId="164"/>
          <ac:spMkLst>
            <pc:docMk/>
            <pc:sldMk cId="607482470" sldId="471"/>
            <ac:spMk id="65" creationId="{B6E5D255-5F31-213D-5570-4810CEAA9FDC}"/>
          </ac:spMkLst>
        </pc:spChg>
        <pc:spChg chg="mod">
          <ac:chgData name="Peter Hunter" userId="222c38b5-b185-4a92-b32d-3dda7f493704" providerId="ADAL" clId="{396A129E-1BEC-47E6-8D11-64491E77F030}" dt="2026-02-08T21:59:46.411" v="5" actId="164"/>
          <ac:spMkLst>
            <pc:docMk/>
            <pc:sldMk cId="607482470" sldId="471"/>
            <ac:spMk id="70" creationId="{468D23C0-D36B-7446-3442-DF773429B5AC}"/>
          </ac:spMkLst>
        </pc:spChg>
        <pc:grpChg chg="add mod">
          <ac:chgData name="Peter Hunter" userId="222c38b5-b185-4a92-b32d-3dda7f493704" providerId="ADAL" clId="{396A129E-1BEC-47E6-8D11-64491E77F030}" dt="2026-02-08T21:59:46.411" v="5" actId="164"/>
          <ac:grpSpMkLst>
            <pc:docMk/>
            <pc:sldMk cId="607482470" sldId="471"/>
            <ac:grpSpMk id="3" creationId="{A739125A-46CB-74E6-6E07-0725FD82E48A}"/>
          </ac:grpSpMkLst>
        </pc:grpChg>
      </pc:sldChg>
      <pc:sldChg chg="modAnim">
        <pc:chgData name="Peter Hunter" userId="222c38b5-b185-4a92-b32d-3dda7f493704" providerId="ADAL" clId="{396A129E-1BEC-47E6-8D11-64491E77F030}" dt="2026-02-08T22:01:04.923" v="12"/>
        <pc:sldMkLst>
          <pc:docMk/>
          <pc:sldMk cId="890295143" sldId="474"/>
        </pc:sldMkLst>
      </pc:sldChg>
      <pc:sldChg chg="del">
        <pc:chgData name="Peter Hunter" userId="222c38b5-b185-4a92-b32d-3dda7f493704" providerId="ADAL" clId="{396A129E-1BEC-47E6-8D11-64491E77F030}" dt="2026-02-08T21:52:25.699" v="0" actId="47"/>
        <pc:sldMkLst>
          <pc:docMk/>
          <pc:sldMk cId="1766379609" sldId="479"/>
        </pc:sldMkLst>
      </pc:sldChg>
      <pc:sldChg chg="del">
        <pc:chgData name="Peter Hunter" userId="222c38b5-b185-4a92-b32d-3dda7f493704" providerId="ADAL" clId="{396A129E-1BEC-47E6-8D11-64491E77F030}" dt="2026-02-08T21:52:25.699" v="0" actId="47"/>
        <pc:sldMkLst>
          <pc:docMk/>
          <pc:sldMk cId="2767798303" sldId="487"/>
        </pc:sldMkLst>
      </pc:sldChg>
      <pc:sldChg chg="del">
        <pc:chgData name="Peter Hunter" userId="222c38b5-b185-4a92-b32d-3dda7f493704" providerId="ADAL" clId="{396A129E-1BEC-47E6-8D11-64491E77F030}" dt="2026-02-08T21:52:25.699" v="0" actId="47"/>
        <pc:sldMkLst>
          <pc:docMk/>
          <pc:sldMk cId="970027564" sldId="488"/>
        </pc:sldMkLst>
      </pc:sldChg>
      <pc:sldChg chg="del">
        <pc:chgData name="Peter Hunter" userId="222c38b5-b185-4a92-b32d-3dda7f493704" providerId="ADAL" clId="{396A129E-1BEC-47E6-8D11-64491E77F030}" dt="2026-02-08T21:52:25.699" v="0" actId="47"/>
        <pc:sldMkLst>
          <pc:docMk/>
          <pc:sldMk cId="2207151212" sldId="489"/>
        </pc:sldMkLst>
      </pc:sldChg>
      <pc:sldChg chg="del">
        <pc:chgData name="Peter Hunter" userId="222c38b5-b185-4a92-b32d-3dda7f493704" providerId="ADAL" clId="{396A129E-1BEC-47E6-8D11-64491E77F030}" dt="2026-02-08T21:52:25.699" v="0" actId="47"/>
        <pc:sldMkLst>
          <pc:docMk/>
          <pc:sldMk cId="2969941892" sldId="4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5F1186-4BCC-41DE-9EEF-9233EB1EF35A}" type="datetimeFigureOut">
              <a:rPr lang="en-NZ" smtClean="0"/>
              <a:t>9/02/2026</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6890C-6238-4DAC-9C3A-5010D637EB4E}" type="slidenum">
              <a:rPr lang="en-NZ" smtClean="0"/>
              <a:t>‹#›</a:t>
            </a:fld>
            <a:endParaRPr lang="en-NZ"/>
          </a:p>
        </p:txBody>
      </p:sp>
    </p:spTree>
    <p:extLst>
      <p:ext uri="{BB962C8B-B14F-4D97-AF65-F5344CB8AC3E}">
        <p14:creationId xmlns:p14="http://schemas.microsoft.com/office/powerpoint/2010/main" val="3623480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98539C-1D6F-48B9-9936-9BD84E2D2441}" type="slidenum">
              <a:rPr kumimoji="0" lang="en-NZ"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NZ"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732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E0E6890C-6238-4DAC-9C3A-5010D637EB4E}" type="slidenum">
              <a:rPr lang="en-NZ" smtClean="0"/>
              <a:t>37</a:t>
            </a:fld>
            <a:endParaRPr lang="en-NZ"/>
          </a:p>
        </p:txBody>
      </p:sp>
    </p:spTree>
    <p:extLst>
      <p:ext uri="{BB962C8B-B14F-4D97-AF65-F5344CB8AC3E}">
        <p14:creationId xmlns:p14="http://schemas.microsoft.com/office/powerpoint/2010/main" val="543515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B89D-0BA9-144E-F2AC-583152FFB0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F124D68C-9450-27E3-009B-0C5E5F1F77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2E05373B-5997-BD8A-D026-9157BFED2370}"/>
              </a:ext>
            </a:extLst>
          </p:cNvPr>
          <p:cNvSpPr>
            <a:spLocks noGrp="1"/>
          </p:cNvSpPr>
          <p:nvPr>
            <p:ph type="dt" sz="half" idx="10"/>
          </p:nvPr>
        </p:nvSpPr>
        <p:spPr/>
        <p:txBody>
          <a:bodyPr/>
          <a:lstStyle/>
          <a:p>
            <a:fld id="{E8A47D66-5E66-4879-B5E6-DEDCAF5552BC}" type="datetimeFigureOut">
              <a:rPr lang="en-NZ" smtClean="0"/>
              <a:t>9/02/2026</a:t>
            </a:fld>
            <a:endParaRPr lang="en-NZ"/>
          </a:p>
        </p:txBody>
      </p:sp>
      <p:sp>
        <p:nvSpPr>
          <p:cNvPr id="5" name="Footer Placeholder 4">
            <a:extLst>
              <a:ext uri="{FF2B5EF4-FFF2-40B4-BE49-F238E27FC236}">
                <a16:creationId xmlns:a16="http://schemas.microsoft.com/office/drawing/2014/main" id="{E1B67659-79A1-EB1F-BAB2-6D8619123C09}"/>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66B2E16B-5685-EF44-C303-2BEFF5FD6FFD}"/>
              </a:ext>
            </a:extLst>
          </p:cNvPr>
          <p:cNvSpPr>
            <a:spLocks noGrp="1"/>
          </p:cNvSpPr>
          <p:nvPr>
            <p:ph type="sldNum" sz="quarter" idx="12"/>
          </p:nvPr>
        </p:nvSpPr>
        <p:spPr/>
        <p:txBody>
          <a:bodyPr/>
          <a:lstStyle/>
          <a:p>
            <a:fld id="{7DD7BDAB-F66F-4965-B8B7-5B9E874542B9}" type="slidenum">
              <a:rPr lang="en-NZ" smtClean="0"/>
              <a:t>‹#›</a:t>
            </a:fld>
            <a:endParaRPr lang="en-NZ"/>
          </a:p>
        </p:txBody>
      </p:sp>
    </p:spTree>
    <p:extLst>
      <p:ext uri="{BB962C8B-B14F-4D97-AF65-F5344CB8AC3E}">
        <p14:creationId xmlns:p14="http://schemas.microsoft.com/office/powerpoint/2010/main" val="1189177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14729-64A1-9518-129C-238B386A9B86}"/>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906D7B37-0F81-052F-D0B6-99E0D768A9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71CA874C-022C-701A-3DC6-50BD75891440}"/>
              </a:ext>
            </a:extLst>
          </p:cNvPr>
          <p:cNvSpPr>
            <a:spLocks noGrp="1"/>
          </p:cNvSpPr>
          <p:nvPr>
            <p:ph type="dt" sz="half" idx="10"/>
          </p:nvPr>
        </p:nvSpPr>
        <p:spPr/>
        <p:txBody>
          <a:bodyPr/>
          <a:lstStyle/>
          <a:p>
            <a:fld id="{E8A47D66-5E66-4879-B5E6-DEDCAF5552BC}" type="datetimeFigureOut">
              <a:rPr lang="en-NZ" smtClean="0"/>
              <a:t>9/02/2026</a:t>
            </a:fld>
            <a:endParaRPr lang="en-NZ"/>
          </a:p>
        </p:txBody>
      </p:sp>
      <p:sp>
        <p:nvSpPr>
          <p:cNvPr id="5" name="Footer Placeholder 4">
            <a:extLst>
              <a:ext uri="{FF2B5EF4-FFF2-40B4-BE49-F238E27FC236}">
                <a16:creationId xmlns:a16="http://schemas.microsoft.com/office/drawing/2014/main" id="{85257A22-23BB-08D9-B6CC-F3B43B6097D3}"/>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B438981F-94A5-187A-FF4D-EA4E0BD2E576}"/>
              </a:ext>
            </a:extLst>
          </p:cNvPr>
          <p:cNvSpPr>
            <a:spLocks noGrp="1"/>
          </p:cNvSpPr>
          <p:nvPr>
            <p:ph type="sldNum" sz="quarter" idx="12"/>
          </p:nvPr>
        </p:nvSpPr>
        <p:spPr/>
        <p:txBody>
          <a:bodyPr/>
          <a:lstStyle/>
          <a:p>
            <a:fld id="{7DD7BDAB-F66F-4965-B8B7-5B9E874542B9}" type="slidenum">
              <a:rPr lang="en-NZ" smtClean="0"/>
              <a:t>‹#›</a:t>
            </a:fld>
            <a:endParaRPr lang="en-NZ"/>
          </a:p>
        </p:txBody>
      </p:sp>
    </p:spTree>
    <p:extLst>
      <p:ext uri="{BB962C8B-B14F-4D97-AF65-F5344CB8AC3E}">
        <p14:creationId xmlns:p14="http://schemas.microsoft.com/office/powerpoint/2010/main" val="3220717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F653D1-B489-71EB-009C-72873A5912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1C6B1819-3DE7-DDAB-58C1-9C59255AFB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F42EBF26-605D-625D-C92C-4E41229ADB2F}"/>
              </a:ext>
            </a:extLst>
          </p:cNvPr>
          <p:cNvSpPr>
            <a:spLocks noGrp="1"/>
          </p:cNvSpPr>
          <p:nvPr>
            <p:ph type="dt" sz="half" idx="10"/>
          </p:nvPr>
        </p:nvSpPr>
        <p:spPr/>
        <p:txBody>
          <a:bodyPr/>
          <a:lstStyle/>
          <a:p>
            <a:fld id="{E8A47D66-5E66-4879-B5E6-DEDCAF5552BC}" type="datetimeFigureOut">
              <a:rPr lang="en-NZ" smtClean="0"/>
              <a:t>9/02/2026</a:t>
            </a:fld>
            <a:endParaRPr lang="en-NZ"/>
          </a:p>
        </p:txBody>
      </p:sp>
      <p:sp>
        <p:nvSpPr>
          <p:cNvPr id="5" name="Footer Placeholder 4">
            <a:extLst>
              <a:ext uri="{FF2B5EF4-FFF2-40B4-BE49-F238E27FC236}">
                <a16:creationId xmlns:a16="http://schemas.microsoft.com/office/drawing/2014/main" id="{4F777725-4745-62F5-267C-C9CE37450569}"/>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60094D6-ED6C-6EFC-29FB-D79398854D47}"/>
              </a:ext>
            </a:extLst>
          </p:cNvPr>
          <p:cNvSpPr>
            <a:spLocks noGrp="1"/>
          </p:cNvSpPr>
          <p:nvPr>
            <p:ph type="sldNum" sz="quarter" idx="12"/>
          </p:nvPr>
        </p:nvSpPr>
        <p:spPr/>
        <p:txBody>
          <a:bodyPr/>
          <a:lstStyle/>
          <a:p>
            <a:fld id="{7DD7BDAB-F66F-4965-B8B7-5B9E874542B9}" type="slidenum">
              <a:rPr lang="en-NZ" smtClean="0"/>
              <a:t>‹#›</a:t>
            </a:fld>
            <a:endParaRPr lang="en-NZ"/>
          </a:p>
        </p:txBody>
      </p:sp>
    </p:spTree>
    <p:extLst>
      <p:ext uri="{BB962C8B-B14F-4D97-AF65-F5344CB8AC3E}">
        <p14:creationId xmlns:p14="http://schemas.microsoft.com/office/powerpoint/2010/main" val="3092918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F7E7A-F84A-5DC4-5264-B9F07FC481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E523858D-A588-40A5-3C91-E119EA609D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02931631-86FF-48C0-BF75-6E577EAA51D7}"/>
              </a:ext>
            </a:extLst>
          </p:cNvPr>
          <p:cNvSpPr>
            <a:spLocks noGrp="1"/>
          </p:cNvSpPr>
          <p:nvPr>
            <p:ph type="dt" sz="half" idx="10"/>
          </p:nvPr>
        </p:nvSpPr>
        <p:spPr/>
        <p:txBody>
          <a:bodyPr/>
          <a:lstStyle/>
          <a:p>
            <a:fld id="{AA836495-5BD9-436B-B3ED-27CE11ADE6DB}" type="datetimeFigureOut">
              <a:rPr lang="en-NZ" smtClean="0"/>
              <a:t>9/02/2026</a:t>
            </a:fld>
            <a:endParaRPr lang="en-NZ"/>
          </a:p>
        </p:txBody>
      </p:sp>
      <p:sp>
        <p:nvSpPr>
          <p:cNvPr id="5" name="Footer Placeholder 4">
            <a:extLst>
              <a:ext uri="{FF2B5EF4-FFF2-40B4-BE49-F238E27FC236}">
                <a16:creationId xmlns:a16="http://schemas.microsoft.com/office/drawing/2014/main" id="{6BCE8070-F71C-1AC0-C3A0-759ADD187B2C}"/>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8B6EC3F9-F99B-B966-4BF9-2ED652ECF3D2}"/>
              </a:ext>
            </a:extLst>
          </p:cNvPr>
          <p:cNvSpPr>
            <a:spLocks noGrp="1"/>
          </p:cNvSpPr>
          <p:nvPr>
            <p:ph type="sldNum" sz="quarter" idx="12"/>
          </p:nvPr>
        </p:nvSpPr>
        <p:spPr/>
        <p:txBody>
          <a:bodyPr/>
          <a:lstStyle/>
          <a:p>
            <a:fld id="{0150FD36-5B8C-4112-87EF-1785EC078291}" type="slidenum">
              <a:rPr lang="en-NZ" smtClean="0"/>
              <a:t>‹#›</a:t>
            </a:fld>
            <a:endParaRPr lang="en-NZ"/>
          </a:p>
        </p:txBody>
      </p:sp>
    </p:spTree>
    <p:extLst>
      <p:ext uri="{BB962C8B-B14F-4D97-AF65-F5344CB8AC3E}">
        <p14:creationId xmlns:p14="http://schemas.microsoft.com/office/powerpoint/2010/main" val="17377754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5DEC-188E-C7B8-9FA1-CD85D6FD9E5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E3C32DBF-804E-A85A-476B-4CAA5BF4D8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71164B3A-6AB6-7B60-1E63-2B18F9F6F4E2}"/>
              </a:ext>
            </a:extLst>
          </p:cNvPr>
          <p:cNvSpPr>
            <a:spLocks noGrp="1"/>
          </p:cNvSpPr>
          <p:nvPr>
            <p:ph type="dt" sz="half" idx="10"/>
          </p:nvPr>
        </p:nvSpPr>
        <p:spPr/>
        <p:txBody>
          <a:bodyPr/>
          <a:lstStyle/>
          <a:p>
            <a:fld id="{AA836495-5BD9-436B-B3ED-27CE11ADE6DB}" type="datetimeFigureOut">
              <a:rPr lang="en-NZ" smtClean="0"/>
              <a:t>9/02/2026</a:t>
            </a:fld>
            <a:endParaRPr lang="en-NZ"/>
          </a:p>
        </p:txBody>
      </p:sp>
      <p:sp>
        <p:nvSpPr>
          <p:cNvPr id="5" name="Footer Placeholder 4">
            <a:extLst>
              <a:ext uri="{FF2B5EF4-FFF2-40B4-BE49-F238E27FC236}">
                <a16:creationId xmlns:a16="http://schemas.microsoft.com/office/drawing/2014/main" id="{094B3F85-859B-0F27-7CD8-56252CF8DD2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A68D5F9-A8ED-80BC-E658-2D7E520F19AD}"/>
              </a:ext>
            </a:extLst>
          </p:cNvPr>
          <p:cNvSpPr>
            <a:spLocks noGrp="1"/>
          </p:cNvSpPr>
          <p:nvPr>
            <p:ph type="sldNum" sz="quarter" idx="12"/>
          </p:nvPr>
        </p:nvSpPr>
        <p:spPr/>
        <p:txBody>
          <a:bodyPr/>
          <a:lstStyle/>
          <a:p>
            <a:fld id="{0150FD36-5B8C-4112-87EF-1785EC078291}" type="slidenum">
              <a:rPr lang="en-NZ" smtClean="0"/>
              <a:t>‹#›</a:t>
            </a:fld>
            <a:endParaRPr lang="en-NZ"/>
          </a:p>
        </p:txBody>
      </p:sp>
    </p:spTree>
    <p:extLst>
      <p:ext uri="{BB962C8B-B14F-4D97-AF65-F5344CB8AC3E}">
        <p14:creationId xmlns:p14="http://schemas.microsoft.com/office/powerpoint/2010/main" val="18659972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EB8C5-68D1-9A69-5C52-7EE964A975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DF83D426-33A0-0656-E840-886ECAF01CD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A25ACB-2C3F-6F8A-4B58-0CD66E3953B1}"/>
              </a:ext>
            </a:extLst>
          </p:cNvPr>
          <p:cNvSpPr>
            <a:spLocks noGrp="1"/>
          </p:cNvSpPr>
          <p:nvPr>
            <p:ph type="dt" sz="half" idx="10"/>
          </p:nvPr>
        </p:nvSpPr>
        <p:spPr/>
        <p:txBody>
          <a:bodyPr/>
          <a:lstStyle/>
          <a:p>
            <a:fld id="{AA836495-5BD9-436B-B3ED-27CE11ADE6DB}" type="datetimeFigureOut">
              <a:rPr lang="en-NZ" smtClean="0"/>
              <a:t>9/02/2026</a:t>
            </a:fld>
            <a:endParaRPr lang="en-NZ"/>
          </a:p>
        </p:txBody>
      </p:sp>
      <p:sp>
        <p:nvSpPr>
          <p:cNvPr id="5" name="Footer Placeholder 4">
            <a:extLst>
              <a:ext uri="{FF2B5EF4-FFF2-40B4-BE49-F238E27FC236}">
                <a16:creationId xmlns:a16="http://schemas.microsoft.com/office/drawing/2014/main" id="{94F80181-AD32-33E6-2124-377BDAF3A3D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066D56E4-BA40-E921-F63B-4F96052FB1B0}"/>
              </a:ext>
            </a:extLst>
          </p:cNvPr>
          <p:cNvSpPr>
            <a:spLocks noGrp="1"/>
          </p:cNvSpPr>
          <p:nvPr>
            <p:ph type="sldNum" sz="quarter" idx="12"/>
          </p:nvPr>
        </p:nvSpPr>
        <p:spPr/>
        <p:txBody>
          <a:bodyPr/>
          <a:lstStyle/>
          <a:p>
            <a:fld id="{0150FD36-5B8C-4112-87EF-1785EC078291}" type="slidenum">
              <a:rPr lang="en-NZ" smtClean="0"/>
              <a:t>‹#›</a:t>
            </a:fld>
            <a:endParaRPr lang="en-NZ"/>
          </a:p>
        </p:txBody>
      </p:sp>
    </p:spTree>
    <p:extLst>
      <p:ext uri="{BB962C8B-B14F-4D97-AF65-F5344CB8AC3E}">
        <p14:creationId xmlns:p14="http://schemas.microsoft.com/office/powerpoint/2010/main" val="37126494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B4DAA-C0DD-FCA0-16AB-DFFA61CD9F4C}"/>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481C8B5C-424E-C15F-9939-5B7DA72F48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93109FC3-9713-77E0-3826-625493D717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820BFCBA-9BC3-3899-1C64-7929D943437D}"/>
              </a:ext>
            </a:extLst>
          </p:cNvPr>
          <p:cNvSpPr>
            <a:spLocks noGrp="1"/>
          </p:cNvSpPr>
          <p:nvPr>
            <p:ph type="dt" sz="half" idx="10"/>
          </p:nvPr>
        </p:nvSpPr>
        <p:spPr/>
        <p:txBody>
          <a:bodyPr/>
          <a:lstStyle/>
          <a:p>
            <a:fld id="{AA836495-5BD9-436B-B3ED-27CE11ADE6DB}" type="datetimeFigureOut">
              <a:rPr lang="en-NZ" smtClean="0"/>
              <a:t>9/02/2026</a:t>
            </a:fld>
            <a:endParaRPr lang="en-NZ"/>
          </a:p>
        </p:txBody>
      </p:sp>
      <p:sp>
        <p:nvSpPr>
          <p:cNvPr id="6" name="Footer Placeholder 5">
            <a:extLst>
              <a:ext uri="{FF2B5EF4-FFF2-40B4-BE49-F238E27FC236}">
                <a16:creationId xmlns:a16="http://schemas.microsoft.com/office/drawing/2014/main" id="{69DE245C-57F9-08DC-6B46-E340E555D1E8}"/>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88EDE51D-36F7-45F6-0659-7CEBA9EC1B4C}"/>
              </a:ext>
            </a:extLst>
          </p:cNvPr>
          <p:cNvSpPr>
            <a:spLocks noGrp="1"/>
          </p:cNvSpPr>
          <p:nvPr>
            <p:ph type="sldNum" sz="quarter" idx="12"/>
          </p:nvPr>
        </p:nvSpPr>
        <p:spPr/>
        <p:txBody>
          <a:bodyPr/>
          <a:lstStyle/>
          <a:p>
            <a:fld id="{0150FD36-5B8C-4112-87EF-1785EC078291}" type="slidenum">
              <a:rPr lang="en-NZ" smtClean="0"/>
              <a:t>‹#›</a:t>
            </a:fld>
            <a:endParaRPr lang="en-NZ"/>
          </a:p>
        </p:txBody>
      </p:sp>
    </p:spTree>
    <p:extLst>
      <p:ext uri="{BB962C8B-B14F-4D97-AF65-F5344CB8AC3E}">
        <p14:creationId xmlns:p14="http://schemas.microsoft.com/office/powerpoint/2010/main" val="164042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C5292-33EA-CD74-7C09-A58DBF61DEE8}"/>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2526718A-0A71-8D22-8A47-4BAEA94823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6BE33F-E5D3-C41A-AFF6-28D0BD8AEB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F2F1027C-00A3-41E2-A316-E6DD6E81B8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9114D9-E94B-A190-E120-3F8EE8DBCD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AE665F0E-75F1-B4F4-1C3F-A159DECF9784}"/>
              </a:ext>
            </a:extLst>
          </p:cNvPr>
          <p:cNvSpPr>
            <a:spLocks noGrp="1"/>
          </p:cNvSpPr>
          <p:nvPr>
            <p:ph type="dt" sz="half" idx="10"/>
          </p:nvPr>
        </p:nvSpPr>
        <p:spPr/>
        <p:txBody>
          <a:bodyPr/>
          <a:lstStyle/>
          <a:p>
            <a:fld id="{AA836495-5BD9-436B-B3ED-27CE11ADE6DB}" type="datetimeFigureOut">
              <a:rPr lang="en-NZ" smtClean="0"/>
              <a:t>9/02/2026</a:t>
            </a:fld>
            <a:endParaRPr lang="en-NZ"/>
          </a:p>
        </p:txBody>
      </p:sp>
      <p:sp>
        <p:nvSpPr>
          <p:cNvPr id="8" name="Footer Placeholder 7">
            <a:extLst>
              <a:ext uri="{FF2B5EF4-FFF2-40B4-BE49-F238E27FC236}">
                <a16:creationId xmlns:a16="http://schemas.microsoft.com/office/drawing/2014/main" id="{254AA4E8-AA89-33A3-025B-E602E8E110D5}"/>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30DF4F08-D404-6C13-A8D5-C57981AD8616}"/>
              </a:ext>
            </a:extLst>
          </p:cNvPr>
          <p:cNvSpPr>
            <a:spLocks noGrp="1"/>
          </p:cNvSpPr>
          <p:nvPr>
            <p:ph type="sldNum" sz="quarter" idx="12"/>
          </p:nvPr>
        </p:nvSpPr>
        <p:spPr/>
        <p:txBody>
          <a:bodyPr/>
          <a:lstStyle/>
          <a:p>
            <a:fld id="{0150FD36-5B8C-4112-87EF-1785EC078291}" type="slidenum">
              <a:rPr lang="en-NZ" smtClean="0"/>
              <a:t>‹#›</a:t>
            </a:fld>
            <a:endParaRPr lang="en-NZ"/>
          </a:p>
        </p:txBody>
      </p:sp>
    </p:spTree>
    <p:extLst>
      <p:ext uri="{BB962C8B-B14F-4D97-AF65-F5344CB8AC3E}">
        <p14:creationId xmlns:p14="http://schemas.microsoft.com/office/powerpoint/2010/main" val="1193058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98B3-55E8-79EA-6403-796744DE8D87}"/>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BE014BEB-BE94-16FC-CED1-9C1ACDE730D2}"/>
              </a:ext>
            </a:extLst>
          </p:cNvPr>
          <p:cNvSpPr>
            <a:spLocks noGrp="1"/>
          </p:cNvSpPr>
          <p:nvPr>
            <p:ph type="dt" sz="half" idx="10"/>
          </p:nvPr>
        </p:nvSpPr>
        <p:spPr/>
        <p:txBody>
          <a:bodyPr/>
          <a:lstStyle/>
          <a:p>
            <a:fld id="{AA836495-5BD9-436B-B3ED-27CE11ADE6DB}" type="datetimeFigureOut">
              <a:rPr lang="en-NZ" smtClean="0"/>
              <a:t>9/02/2026</a:t>
            </a:fld>
            <a:endParaRPr lang="en-NZ"/>
          </a:p>
        </p:txBody>
      </p:sp>
      <p:sp>
        <p:nvSpPr>
          <p:cNvPr id="4" name="Footer Placeholder 3">
            <a:extLst>
              <a:ext uri="{FF2B5EF4-FFF2-40B4-BE49-F238E27FC236}">
                <a16:creationId xmlns:a16="http://schemas.microsoft.com/office/drawing/2014/main" id="{58C9B264-C02C-7106-E57C-25F9778CCD66}"/>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F5BE63BE-C92C-A439-ABAC-1E8AFCAC5F55}"/>
              </a:ext>
            </a:extLst>
          </p:cNvPr>
          <p:cNvSpPr>
            <a:spLocks noGrp="1"/>
          </p:cNvSpPr>
          <p:nvPr>
            <p:ph type="sldNum" sz="quarter" idx="12"/>
          </p:nvPr>
        </p:nvSpPr>
        <p:spPr/>
        <p:txBody>
          <a:bodyPr/>
          <a:lstStyle/>
          <a:p>
            <a:fld id="{0150FD36-5B8C-4112-87EF-1785EC078291}" type="slidenum">
              <a:rPr lang="en-NZ" smtClean="0"/>
              <a:t>‹#›</a:t>
            </a:fld>
            <a:endParaRPr lang="en-NZ"/>
          </a:p>
        </p:txBody>
      </p:sp>
    </p:spTree>
    <p:extLst>
      <p:ext uri="{BB962C8B-B14F-4D97-AF65-F5344CB8AC3E}">
        <p14:creationId xmlns:p14="http://schemas.microsoft.com/office/powerpoint/2010/main" val="12041432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CBF715-DA88-39B7-3463-2DA3ACDF7904}"/>
              </a:ext>
            </a:extLst>
          </p:cNvPr>
          <p:cNvSpPr>
            <a:spLocks noGrp="1"/>
          </p:cNvSpPr>
          <p:nvPr>
            <p:ph type="dt" sz="half" idx="10"/>
          </p:nvPr>
        </p:nvSpPr>
        <p:spPr/>
        <p:txBody>
          <a:bodyPr/>
          <a:lstStyle/>
          <a:p>
            <a:fld id="{AA836495-5BD9-436B-B3ED-27CE11ADE6DB}" type="datetimeFigureOut">
              <a:rPr lang="en-NZ" smtClean="0"/>
              <a:t>9/02/2026</a:t>
            </a:fld>
            <a:endParaRPr lang="en-NZ"/>
          </a:p>
        </p:txBody>
      </p:sp>
      <p:sp>
        <p:nvSpPr>
          <p:cNvPr id="3" name="Footer Placeholder 2">
            <a:extLst>
              <a:ext uri="{FF2B5EF4-FFF2-40B4-BE49-F238E27FC236}">
                <a16:creationId xmlns:a16="http://schemas.microsoft.com/office/drawing/2014/main" id="{23D8B44B-07BF-A54B-3DB5-5DDCA3E70B65}"/>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5541F69C-B4FB-44BC-A361-F3BB90A7EDAF}"/>
              </a:ext>
            </a:extLst>
          </p:cNvPr>
          <p:cNvSpPr>
            <a:spLocks noGrp="1"/>
          </p:cNvSpPr>
          <p:nvPr>
            <p:ph type="sldNum" sz="quarter" idx="12"/>
          </p:nvPr>
        </p:nvSpPr>
        <p:spPr/>
        <p:txBody>
          <a:bodyPr/>
          <a:lstStyle/>
          <a:p>
            <a:fld id="{0150FD36-5B8C-4112-87EF-1785EC078291}" type="slidenum">
              <a:rPr lang="en-NZ" smtClean="0"/>
              <a:t>‹#›</a:t>
            </a:fld>
            <a:endParaRPr lang="en-NZ"/>
          </a:p>
        </p:txBody>
      </p:sp>
    </p:spTree>
    <p:extLst>
      <p:ext uri="{BB962C8B-B14F-4D97-AF65-F5344CB8AC3E}">
        <p14:creationId xmlns:p14="http://schemas.microsoft.com/office/powerpoint/2010/main" val="3703709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02315-2B88-B2FA-6EEF-99A0CA5AF8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D99D0E48-2249-7382-A11F-AFDADD8E63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F9180C35-3A1A-81FD-7FA0-54F0DF8D79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3BE185-8194-4F15-3AC9-E79E43BAB127}"/>
              </a:ext>
            </a:extLst>
          </p:cNvPr>
          <p:cNvSpPr>
            <a:spLocks noGrp="1"/>
          </p:cNvSpPr>
          <p:nvPr>
            <p:ph type="dt" sz="half" idx="10"/>
          </p:nvPr>
        </p:nvSpPr>
        <p:spPr/>
        <p:txBody>
          <a:bodyPr/>
          <a:lstStyle/>
          <a:p>
            <a:fld id="{AA836495-5BD9-436B-B3ED-27CE11ADE6DB}" type="datetimeFigureOut">
              <a:rPr lang="en-NZ" smtClean="0"/>
              <a:t>9/02/2026</a:t>
            </a:fld>
            <a:endParaRPr lang="en-NZ"/>
          </a:p>
        </p:txBody>
      </p:sp>
      <p:sp>
        <p:nvSpPr>
          <p:cNvPr id="6" name="Footer Placeholder 5">
            <a:extLst>
              <a:ext uri="{FF2B5EF4-FFF2-40B4-BE49-F238E27FC236}">
                <a16:creationId xmlns:a16="http://schemas.microsoft.com/office/drawing/2014/main" id="{36A473D4-46F2-A491-4224-F432F1467B44}"/>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25C7481A-DCC5-BFCC-1A18-0BD1DD8E7D62}"/>
              </a:ext>
            </a:extLst>
          </p:cNvPr>
          <p:cNvSpPr>
            <a:spLocks noGrp="1"/>
          </p:cNvSpPr>
          <p:nvPr>
            <p:ph type="sldNum" sz="quarter" idx="12"/>
          </p:nvPr>
        </p:nvSpPr>
        <p:spPr/>
        <p:txBody>
          <a:bodyPr/>
          <a:lstStyle/>
          <a:p>
            <a:fld id="{0150FD36-5B8C-4112-87EF-1785EC078291}" type="slidenum">
              <a:rPr lang="en-NZ" smtClean="0"/>
              <a:t>‹#›</a:t>
            </a:fld>
            <a:endParaRPr lang="en-NZ"/>
          </a:p>
        </p:txBody>
      </p:sp>
    </p:spTree>
    <p:extLst>
      <p:ext uri="{BB962C8B-B14F-4D97-AF65-F5344CB8AC3E}">
        <p14:creationId xmlns:p14="http://schemas.microsoft.com/office/powerpoint/2010/main" val="3798003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328B4-A943-E626-C788-5F43E3F36F85}"/>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0F5EAA37-3EB3-F55B-2D6A-9804A5FE2E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95A5E629-AB1A-B3DF-704C-FC8A68BB8157}"/>
              </a:ext>
            </a:extLst>
          </p:cNvPr>
          <p:cNvSpPr>
            <a:spLocks noGrp="1"/>
          </p:cNvSpPr>
          <p:nvPr>
            <p:ph type="dt" sz="half" idx="10"/>
          </p:nvPr>
        </p:nvSpPr>
        <p:spPr/>
        <p:txBody>
          <a:bodyPr/>
          <a:lstStyle/>
          <a:p>
            <a:fld id="{E8A47D66-5E66-4879-B5E6-DEDCAF5552BC}" type="datetimeFigureOut">
              <a:rPr lang="en-NZ" smtClean="0"/>
              <a:t>9/02/2026</a:t>
            </a:fld>
            <a:endParaRPr lang="en-NZ"/>
          </a:p>
        </p:txBody>
      </p:sp>
      <p:sp>
        <p:nvSpPr>
          <p:cNvPr id="5" name="Footer Placeholder 4">
            <a:extLst>
              <a:ext uri="{FF2B5EF4-FFF2-40B4-BE49-F238E27FC236}">
                <a16:creationId xmlns:a16="http://schemas.microsoft.com/office/drawing/2014/main" id="{37EF87E5-7EC0-06CB-8C63-33B2B3B6B853}"/>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691A7BC4-BE13-B099-8686-EEC7FD7321E6}"/>
              </a:ext>
            </a:extLst>
          </p:cNvPr>
          <p:cNvSpPr>
            <a:spLocks noGrp="1"/>
          </p:cNvSpPr>
          <p:nvPr>
            <p:ph type="sldNum" sz="quarter" idx="12"/>
          </p:nvPr>
        </p:nvSpPr>
        <p:spPr/>
        <p:txBody>
          <a:bodyPr/>
          <a:lstStyle/>
          <a:p>
            <a:fld id="{7DD7BDAB-F66F-4965-B8B7-5B9E874542B9}" type="slidenum">
              <a:rPr lang="en-NZ" smtClean="0"/>
              <a:t>‹#›</a:t>
            </a:fld>
            <a:endParaRPr lang="en-NZ"/>
          </a:p>
        </p:txBody>
      </p:sp>
    </p:spTree>
    <p:extLst>
      <p:ext uri="{BB962C8B-B14F-4D97-AF65-F5344CB8AC3E}">
        <p14:creationId xmlns:p14="http://schemas.microsoft.com/office/powerpoint/2010/main" val="24744458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78A7F-8103-4D21-C625-6A91FE7324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10E4B2A6-756F-8D21-D690-73A9E78221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66AE9AEB-D4C0-4160-613B-87BBD1B8D5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48D3A7-66B3-C324-A2D9-95B2FBECFFEB}"/>
              </a:ext>
            </a:extLst>
          </p:cNvPr>
          <p:cNvSpPr>
            <a:spLocks noGrp="1"/>
          </p:cNvSpPr>
          <p:nvPr>
            <p:ph type="dt" sz="half" idx="10"/>
          </p:nvPr>
        </p:nvSpPr>
        <p:spPr/>
        <p:txBody>
          <a:bodyPr/>
          <a:lstStyle/>
          <a:p>
            <a:fld id="{AA836495-5BD9-436B-B3ED-27CE11ADE6DB}" type="datetimeFigureOut">
              <a:rPr lang="en-NZ" smtClean="0"/>
              <a:t>9/02/2026</a:t>
            </a:fld>
            <a:endParaRPr lang="en-NZ"/>
          </a:p>
        </p:txBody>
      </p:sp>
      <p:sp>
        <p:nvSpPr>
          <p:cNvPr id="6" name="Footer Placeholder 5">
            <a:extLst>
              <a:ext uri="{FF2B5EF4-FFF2-40B4-BE49-F238E27FC236}">
                <a16:creationId xmlns:a16="http://schemas.microsoft.com/office/drawing/2014/main" id="{9C14AB2E-16CA-E521-EDD6-69C5997B699A}"/>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731ED38A-F9BD-7B82-8726-3B93D59C5EBD}"/>
              </a:ext>
            </a:extLst>
          </p:cNvPr>
          <p:cNvSpPr>
            <a:spLocks noGrp="1"/>
          </p:cNvSpPr>
          <p:nvPr>
            <p:ph type="sldNum" sz="quarter" idx="12"/>
          </p:nvPr>
        </p:nvSpPr>
        <p:spPr/>
        <p:txBody>
          <a:bodyPr/>
          <a:lstStyle/>
          <a:p>
            <a:fld id="{0150FD36-5B8C-4112-87EF-1785EC078291}" type="slidenum">
              <a:rPr lang="en-NZ" smtClean="0"/>
              <a:t>‹#›</a:t>
            </a:fld>
            <a:endParaRPr lang="en-NZ"/>
          </a:p>
        </p:txBody>
      </p:sp>
    </p:spTree>
    <p:extLst>
      <p:ext uri="{BB962C8B-B14F-4D97-AF65-F5344CB8AC3E}">
        <p14:creationId xmlns:p14="http://schemas.microsoft.com/office/powerpoint/2010/main" val="16795406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AC404-7660-1E32-07E0-3A1864D120B5}"/>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0CF7D5FE-A83D-1574-FA19-D5C33DC8E0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5C4CAC1D-4304-4267-54AA-27E0D37563E6}"/>
              </a:ext>
            </a:extLst>
          </p:cNvPr>
          <p:cNvSpPr>
            <a:spLocks noGrp="1"/>
          </p:cNvSpPr>
          <p:nvPr>
            <p:ph type="dt" sz="half" idx="10"/>
          </p:nvPr>
        </p:nvSpPr>
        <p:spPr/>
        <p:txBody>
          <a:bodyPr/>
          <a:lstStyle/>
          <a:p>
            <a:fld id="{AA836495-5BD9-436B-B3ED-27CE11ADE6DB}" type="datetimeFigureOut">
              <a:rPr lang="en-NZ" smtClean="0"/>
              <a:t>9/02/2026</a:t>
            </a:fld>
            <a:endParaRPr lang="en-NZ"/>
          </a:p>
        </p:txBody>
      </p:sp>
      <p:sp>
        <p:nvSpPr>
          <p:cNvPr id="5" name="Footer Placeholder 4">
            <a:extLst>
              <a:ext uri="{FF2B5EF4-FFF2-40B4-BE49-F238E27FC236}">
                <a16:creationId xmlns:a16="http://schemas.microsoft.com/office/drawing/2014/main" id="{65CD4E27-6146-57B0-BD95-D4AF669931DE}"/>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68C951A-95C4-8DC2-B0DE-9CE5F8DCAA5A}"/>
              </a:ext>
            </a:extLst>
          </p:cNvPr>
          <p:cNvSpPr>
            <a:spLocks noGrp="1"/>
          </p:cNvSpPr>
          <p:nvPr>
            <p:ph type="sldNum" sz="quarter" idx="12"/>
          </p:nvPr>
        </p:nvSpPr>
        <p:spPr/>
        <p:txBody>
          <a:bodyPr/>
          <a:lstStyle/>
          <a:p>
            <a:fld id="{0150FD36-5B8C-4112-87EF-1785EC078291}" type="slidenum">
              <a:rPr lang="en-NZ" smtClean="0"/>
              <a:t>‹#›</a:t>
            </a:fld>
            <a:endParaRPr lang="en-NZ"/>
          </a:p>
        </p:txBody>
      </p:sp>
    </p:spTree>
    <p:extLst>
      <p:ext uri="{BB962C8B-B14F-4D97-AF65-F5344CB8AC3E}">
        <p14:creationId xmlns:p14="http://schemas.microsoft.com/office/powerpoint/2010/main" val="1206512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5EC0C7-5F7E-17E0-7B19-CE943378F8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5361DA8B-16D2-22A0-F7D8-4E8AD605B2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8D458FE1-2A1C-75B4-F766-70C7CD79CE39}"/>
              </a:ext>
            </a:extLst>
          </p:cNvPr>
          <p:cNvSpPr>
            <a:spLocks noGrp="1"/>
          </p:cNvSpPr>
          <p:nvPr>
            <p:ph type="dt" sz="half" idx="10"/>
          </p:nvPr>
        </p:nvSpPr>
        <p:spPr/>
        <p:txBody>
          <a:bodyPr/>
          <a:lstStyle/>
          <a:p>
            <a:fld id="{AA836495-5BD9-436B-B3ED-27CE11ADE6DB}" type="datetimeFigureOut">
              <a:rPr lang="en-NZ" smtClean="0"/>
              <a:t>9/02/2026</a:t>
            </a:fld>
            <a:endParaRPr lang="en-NZ"/>
          </a:p>
        </p:txBody>
      </p:sp>
      <p:sp>
        <p:nvSpPr>
          <p:cNvPr id="5" name="Footer Placeholder 4">
            <a:extLst>
              <a:ext uri="{FF2B5EF4-FFF2-40B4-BE49-F238E27FC236}">
                <a16:creationId xmlns:a16="http://schemas.microsoft.com/office/drawing/2014/main" id="{7B6B515A-ED8C-B12B-B5C6-03C688DC879C}"/>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636F79D2-F016-BF33-024C-4489C7362203}"/>
              </a:ext>
            </a:extLst>
          </p:cNvPr>
          <p:cNvSpPr>
            <a:spLocks noGrp="1"/>
          </p:cNvSpPr>
          <p:nvPr>
            <p:ph type="sldNum" sz="quarter" idx="12"/>
          </p:nvPr>
        </p:nvSpPr>
        <p:spPr/>
        <p:txBody>
          <a:bodyPr/>
          <a:lstStyle/>
          <a:p>
            <a:fld id="{0150FD36-5B8C-4112-87EF-1785EC078291}" type="slidenum">
              <a:rPr lang="en-NZ" smtClean="0"/>
              <a:t>‹#›</a:t>
            </a:fld>
            <a:endParaRPr lang="en-NZ"/>
          </a:p>
        </p:txBody>
      </p:sp>
    </p:spTree>
    <p:extLst>
      <p:ext uri="{BB962C8B-B14F-4D97-AF65-F5344CB8AC3E}">
        <p14:creationId xmlns:p14="http://schemas.microsoft.com/office/powerpoint/2010/main" val="363827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F9EA6-1514-99C1-4243-F749602A0B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18990DA7-63E6-0669-BB11-44F7A4954F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174379-4686-1DFE-9A4A-2FD57EEFBA36}"/>
              </a:ext>
            </a:extLst>
          </p:cNvPr>
          <p:cNvSpPr>
            <a:spLocks noGrp="1"/>
          </p:cNvSpPr>
          <p:nvPr>
            <p:ph type="dt" sz="half" idx="10"/>
          </p:nvPr>
        </p:nvSpPr>
        <p:spPr/>
        <p:txBody>
          <a:bodyPr/>
          <a:lstStyle/>
          <a:p>
            <a:fld id="{E8A47D66-5E66-4879-B5E6-DEDCAF5552BC}" type="datetimeFigureOut">
              <a:rPr lang="en-NZ" smtClean="0"/>
              <a:t>9/02/2026</a:t>
            </a:fld>
            <a:endParaRPr lang="en-NZ"/>
          </a:p>
        </p:txBody>
      </p:sp>
      <p:sp>
        <p:nvSpPr>
          <p:cNvPr id="5" name="Footer Placeholder 4">
            <a:extLst>
              <a:ext uri="{FF2B5EF4-FFF2-40B4-BE49-F238E27FC236}">
                <a16:creationId xmlns:a16="http://schemas.microsoft.com/office/drawing/2014/main" id="{E623495C-497F-858E-B0CD-E765B29951AF}"/>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39D39B5-9455-96B8-98CD-55FBEE7D0FEF}"/>
              </a:ext>
            </a:extLst>
          </p:cNvPr>
          <p:cNvSpPr>
            <a:spLocks noGrp="1"/>
          </p:cNvSpPr>
          <p:nvPr>
            <p:ph type="sldNum" sz="quarter" idx="12"/>
          </p:nvPr>
        </p:nvSpPr>
        <p:spPr/>
        <p:txBody>
          <a:bodyPr/>
          <a:lstStyle/>
          <a:p>
            <a:fld id="{7DD7BDAB-F66F-4965-B8B7-5B9E874542B9}" type="slidenum">
              <a:rPr lang="en-NZ" smtClean="0"/>
              <a:t>‹#›</a:t>
            </a:fld>
            <a:endParaRPr lang="en-NZ"/>
          </a:p>
        </p:txBody>
      </p:sp>
    </p:spTree>
    <p:extLst>
      <p:ext uri="{BB962C8B-B14F-4D97-AF65-F5344CB8AC3E}">
        <p14:creationId xmlns:p14="http://schemas.microsoft.com/office/powerpoint/2010/main" val="311538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53FB7-2C24-6867-7450-38B0C7C91549}"/>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7D8FA63D-949A-4DE1-13EB-0B7F7FBF6C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55110572-8D85-F9AA-AB1F-9731D09EF7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B5951EFC-699D-91AC-18D6-966CDFC791CD}"/>
              </a:ext>
            </a:extLst>
          </p:cNvPr>
          <p:cNvSpPr>
            <a:spLocks noGrp="1"/>
          </p:cNvSpPr>
          <p:nvPr>
            <p:ph type="dt" sz="half" idx="10"/>
          </p:nvPr>
        </p:nvSpPr>
        <p:spPr/>
        <p:txBody>
          <a:bodyPr/>
          <a:lstStyle/>
          <a:p>
            <a:fld id="{E8A47D66-5E66-4879-B5E6-DEDCAF5552BC}" type="datetimeFigureOut">
              <a:rPr lang="en-NZ" smtClean="0"/>
              <a:t>9/02/2026</a:t>
            </a:fld>
            <a:endParaRPr lang="en-NZ"/>
          </a:p>
        </p:txBody>
      </p:sp>
      <p:sp>
        <p:nvSpPr>
          <p:cNvPr id="6" name="Footer Placeholder 5">
            <a:extLst>
              <a:ext uri="{FF2B5EF4-FFF2-40B4-BE49-F238E27FC236}">
                <a16:creationId xmlns:a16="http://schemas.microsoft.com/office/drawing/2014/main" id="{C62D1453-B99C-1D1C-7CFB-9198FDE25DCB}"/>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ACF4843E-DAAF-C8A5-6CD9-695415AB8D2F}"/>
              </a:ext>
            </a:extLst>
          </p:cNvPr>
          <p:cNvSpPr>
            <a:spLocks noGrp="1"/>
          </p:cNvSpPr>
          <p:nvPr>
            <p:ph type="sldNum" sz="quarter" idx="12"/>
          </p:nvPr>
        </p:nvSpPr>
        <p:spPr/>
        <p:txBody>
          <a:bodyPr/>
          <a:lstStyle/>
          <a:p>
            <a:fld id="{7DD7BDAB-F66F-4965-B8B7-5B9E874542B9}" type="slidenum">
              <a:rPr lang="en-NZ" smtClean="0"/>
              <a:t>‹#›</a:t>
            </a:fld>
            <a:endParaRPr lang="en-NZ"/>
          </a:p>
        </p:txBody>
      </p:sp>
    </p:spTree>
    <p:extLst>
      <p:ext uri="{BB962C8B-B14F-4D97-AF65-F5344CB8AC3E}">
        <p14:creationId xmlns:p14="http://schemas.microsoft.com/office/powerpoint/2010/main" val="1069289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3CBDF-E2A1-A29F-A79C-3662AA5057BF}"/>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A80E1B25-F9DB-22FB-C7DC-2083CBDF3E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3B618-DAB0-622A-A5C4-0A2D5C5B62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D39F5A43-C402-D0BB-5D5D-7CBE06BB60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4DC0C2-CE45-5C23-7D64-8B5887C242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050D6D0D-D13E-B686-A8C2-BEBFAF2D717A}"/>
              </a:ext>
            </a:extLst>
          </p:cNvPr>
          <p:cNvSpPr>
            <a:spLocks noGrp="1"/>
          </p:cNvSpPr>
          <p:nvPr>
            <p:ph type="dt" sz="half" idx="10"/>
          </p:nvPr>
        </p:nvSpPr>
        <p:spPr/>
        <p:txBody>
          <a:bodyPr/>
          <a:lstStyle/>
          <a:p>
            <a:fld id="{E8A47D66-5E66-4879-B5E6-DEDCAF5552BC}" type="datetimeFigureOut">
              <a:rPr lang="en-NZ" smtClean="0"/>
              <a:t>9/02/2026</a:t>
            </a:fld>
            <a:endParaRPr lang="en-NZ"/>
          </a:p>
        </p:txBody>
      </p:sp>
      <p:sp>
        <p:nvSpPr>
          <p:cNvPr id="8" name="Footer Placeholder 7">
            <a:extLst>
              <a:ext uri="{FF2B5EF4-FFF2-40B4-BE49-F238E27FC236}">
                <a16:creationId xmlns:a16="http://schemas.microsoft.com/office/drawing/2014/main" id="{BA197F47-B4FE-3F9E-ABD0-15FDA47D8D81}"/>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CB1C9521-5E3F-305F-5A3D-1C62E4912A78}"/>
              </a:ext>
            </a:extLst>
          </p:cNvPr>
          <p:cNvSpPr>
            <a:spLocks noGrp="1"/>
          </p:cNvSpPr>
          <p:nvPr>
            <p:ph type="sldNum" sz="quarter" idx="12"/>
          </p:nvPr>
        </p:nvSpPr>
        <p:spPr/>
        <p:txBody>
          <a:bodyPr/>
          <a:lstStyle/>
          <a:p>
            <a:fld id="{7DD7BDAB-F66F-4965-B8B7-5B9E874542B9}" type="slidenum">
              <a:rPr lang="en-NZ" smtClean="0"/>
              <a:t>‹#›</a:t>
            </a:fld>
            <a:endParaRPr lang="en-NZ"/>
          </a:p>
        </p:txBody>
      </p:sp>
    </p:spTree>
    <p:extLst>
      <p:ext uri="{BB962C8B-B14F-4D97-AF65-F5344CB8AC3E}">
        <p14:creationId xmlns:p14="http://schemas.microsoft.com/office/powerpoint/2010/main" val="1125896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4E803-D620-32D1-BF14-C5C794ED3456}"/>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218E2835-817D-F128-C92C-0A50E3E545E4}"/>
              </a:ext>
            </a:extLst>
          </p:cNvPr>
          <p:cNvSpPr>
            <a:spLocks noGrp="1"/>
          </p:cNvSpPr>
          <p:nvPr>
            <p:ph type="dt" sz="half" idx="10"/>
          </p:nvPr>
        </p:nvSpPr>
        <p:spPr/>
        <p:txBody>
          <a:bodyPr/>
          <a:lstStyle/>
          <a:p>
            <a:fld id="{E8A47D66-5E66-4879-B5E6-DEDCAF5552BC}" type="datetimeFigureOut">
              <a:rPr lang="en-NZ" smtClean="0"/>
              <a:t>9/02/2026</a:t>
            </a:fld>
            <a:endParaRPr lang="en-NZ"/>
          </a:p>
        </p:txBody>
      </p:sp>
      <p:sp>
        <p:nvSpPr>
          <p:cNvPr id="4" name="Footer Placeholder 3">
            <a:extLst>
              <a:ext uri="{FF2B5EF4-FFF2-40B4-BE49-F238E27FC236}">
                <a16:creationId xmlns:a16="http://schemas.microsoft.com/office/drawing/2014/main" id="{7BD3B70C-1759-7134-CC81-E096F47ED6F2}"/>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5F5E9D4D-4C5E-DD72-F4A5-5C9DD76FC72D}"/>
              </a:ext>
            </a:extLst>
          </p:cNvPr>
          <p:cNvSpPr>
            <a:spLocks noGrp="1"/>
          </p:cNvSpPr>
          <p:nvPr>
            <p:ph type="sldNum" sz="quarter" idx="12"/>
          </p:nvPr>
        </p:nvSpPr>
        <p:spPr/>
        <p:txBody>
          <a:bodyPr/>
          <a:lstStyle/>
          <a:p>
            <a:fld id="{7DD7BDAB-F66F-4965-B8B7-5B9E874542B9}" type="slidenum">
              <a:rPr lang="en-NZ" smtClean="0"/>
              <a:t>‹#›</a:t>
            </a:fld>
            <a:endParaRPr lang="en-NZ"/>
          </a:p>
        </p:txBody>
      </p:sp>
    </p:spTree>
    <p:extLst>
      <p:ext uri="{BB962C8B-B14F-4D97-AF65-F5344CB8AC3E}">
        <p14:creationId xmlns:p14="http://schemas.microsoft.com/office/powerpoint/2010/main" val="618102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DDDCE9-FED4-172D-D4B5-5D96388FF3F5}"/>
              </a:ext>
            </a:extLst>
          </p:cNvPr>
          <p:cNvSpPr>
            <a:spLocks noGrp="1"/>
          </p:cNvSpPr>
          <p:nvPr>
            <p:ph type="dt" sz="half" idx="10"/>
          </p:nvPr>
        </p:nvSpPr>
        <p:spPr/>
        <p:txBody>
          <a:bodyPr/>
          <a:lstStyle/>
          <a:p>
            <a:fld id="{E8A47D66-5E66-4879-B5E6-DEDCAF5552BC}" type="datetimeFigureOut">
              <a:rPr lang="en-NZ" smtClean="0"/>
              <a:t>9/02/2026</a:t>
            </a:fld>
            <a:endParaRPr lang="en-NZ"/>
          </a:p>
        </p:txBody>
      </p:sp>
      <p:sp>
        <p:nvSpPr>
          <p:cNvPr id="3" name="Footer Placeholder 2">
            <a:extLst>
              <a:ext uri="{FF2B5EF4-FFF2-40B4-BE49-F238E27FC236}">
                <a16:creationId xmlns:a16="http://schemas.microsoft.com/office/drawing/2014/main" id="{8CDFB638-E306-D187-599A-21A2B448C837}"/>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2C3E0559-685D-C6CB-00A8-8A691BF44516}"/>
              </a:ext>
            </a:extLst>
          </p:cNvPr>
          <p:cNvSpPr>
            <a:spLocks noGrp="1"/>
          </p:cNvSpPr>
          <p:nvPr>
            <p:ph type="sldNum" sz="quarter" idx="12"/>
          </p:nvPr>
        </p:nvSpPr>
        <p:spPr/>
        <p:txBody>
          <a:bodyPr/>
          <a:lstStyle/>
          <a:p>
            <a:fld id="{7DD7BDAB-F66F-4965-B8B7-5B9E874542B9}" type="slidenum">
              <a:rPr lang="en-NZ" smtClean="0"/>
              <a:t>‹#›</a:t>
            </a:fld>
            <a:endParaRPr lang="en-NZ"/>
          </a:p>
        </p:txBody>
      </p:sp>
    </p:spTree>
    <p:extLst>
      <p:ext uri="{BB962C8B-B14F-4D97-AF65-F5344CB8AC3E}">
        <p14:creationId xmlns:p14="http://schemas.microsoft.com/office/powerpoint/2010/main" val="81952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797C5-D895-E870-A91E-14D548AC0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3E92C2D4-05C2-7091-C136-233A0DC61E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BC371CD6-D379-8758-7DBE-AAD925C1CF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C3921C-DCB1-9DF9-9810-D03ED9C61937}"/>
              </a:ext>
            </a:extLst>
          </p:cNvPr>
          <p:cNvSpPr>
            <a:spLocks noGrp="1"/>
          </p:cNvSpPr>
          <p:nvPr>
            <p:ph type="dt" sz="half" idx="10"/>
          </p:nvPr>
        </p:nvSpPr>
        <p:spPr/>
        <p:txBody>
          <a:bodyPr/>
          <a:lstStyle/>
          <a:p>
            <a:fld id="{E8A47D66-5E66-4879-B5E6-DEDCAF5552BC}" type="datetimeFigureOut">
              <a:rPr lang="en-NZ" smtClean="0"/>
              <a:t>9/02/2026</a:t>
            </a:fld>
            <a:endParaRPr lang="en-NZ"/>
          </a:p>
        </p:txBody>
      </p:sp>
      <p:sp>
        <p:nvSpPr>
          <p:cNvPr id="6" name="Footer Placeholder 5">
            <a:extLst>
              <a:ext uri="{FF2B5EF4-FFF2-40B4-BE49-F238E27FC236}">
                <a16:creationId xmlns:a16="http://schemas.microsoft.com/office/drawing/2014/main" id="{4B66FD9F-1A02-D8A1-A9C2-FD3385804174}"/>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7026AC87-7E2C-D05A-93EA-456DBED875F4}"/>
              </a:ext>
            </a:extLst>
          </p:cNvPr>
          <p:cNvSpPr>
            <a:spLocks noGrp="1"/>
          </p:cNvSpPr>
          <p:nvPr>
            <p:ph type="sldNum" sz="quarter" idx="12"/>
          </p:nvPr>
        </p:nvSpPr>
        <p:spPr/>
        <p:txBody>
          <a:bodyPr/>
          <a:lstStyle/>
          <a:p>
            <a:fld id="{7DD7BDAB-F66F-4965-B8B7-5B9E874542B9}" type="slidenum">
              <a:rPr lang="en-NZ" smtClean="0"/>
              <a:t>‹#›</a:t>
            </a:fld>
            <a:endParaRPr lang="en-NZ"/>
          </a:p>
        </p:txBody>
      </p:sp>
    </p:spTree>
    <p:extLst>
      <p:ext uri="{BB962C8B-B14F-4D97-AF65-F5344CB8AC3E}">
        <p14:creationId xmlns:p14="http://schemas.microsoft.com/office/powerpoint/2010/main" val="69163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7D91-81E2-DE97-8A75-4692A41BAE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01035FBC-C250-1897-6B4F-89810DAF50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EF0097C6-75A2-42CF-DAB3-877CB548C4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935D12-5C61-4FE9-BB17-39D3EC5A950A}"/>
              </a:ext>
            </a:extLst>
          </p:cNvPr>
          <p:cNvSpPr>
            <a:spLocks noGrp="1"/>
          </p:cNvSpPr>
          <p:nvPr>
            <p:ph type="dt" sz="half" idx="10"/>
          </p:nvPr>
        </p:nvSpPr>
        <p:spPr/>
        <p:txBody>
          <a:bodyPr/>
          <a:lstStyle/>
          <a:p>
            <a:fld id="{E8A47D66-5E66-4879-B5E6-DEDCAF5552BC}" type="datetimeFigureOut">
              <a:rPr lang="en-NZ" smtClean="0"/>
              <a:t>9/02/2026</a:t>
            </a:fld>
            <a:endParaRPr lang="en-NZ"/>
          </a:p>
        </p:txBody>
      </p:sp>
      <p:sp>
        <p:nvSpPr>
          <p:cNvPr id="6" name="Footer Placeholder 5">
            <a:extLst>
              <a:ext uri="{FF2B5EF4-FFF2-40B4-BE49-F238E27FC236}">
                <a16:creationId xmlns:a16="http://schemas.microsoft.com/office/drawing/2014/main" id="{D16DE1C3-375D-9A76-5B26-035BDA0A9A56}"/>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C396A583-F2AA-D451-C5C3-C97F60740265}"/>
              </a:ext>
            </a:extLst>
          </p:cNvPr>
          <p:cNvSpPr>
            <a:spLocks noGrp="1"/>
          </p:cNvSpPr>
          <p:nvPr>
            <p:ph type="sldNum" sz="quarter" idx="12"/>
          </p:nvPr>
        </p:nvSpPr>
        <p:spPr/>
        <p:txBody>
          <a:bodyPr/>
          <a:lstStyle/>
          <a:p>
            <a:fld id="{7DD7BDAB-F66F-4965-B8B7-5B9E874542B9}" type="slidenum">
              <a:rPr lang="en-NZ" smtClean="0"/>
              <a:t>‹#›</a:t>
            </a:fld>
            <a:endParaRPr lang="en-NZ"/>
          </a:p>
        </p:txBody>
      </p:sp>
    </p:spTree>
    <p:extLst>
      <p:ext uri="{BB962C8B-B14F-4D97-AF65-F5344CB8AC3E}">
        <p14:creationId xmlns:p14="http://schemas.microsoft.com/office/powerpoint/2010/main" val="2128470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217EA7-47A5-5284-30CD-AB55A9735C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0CDF9D50-B5A2-72C2-6324-6D66CB272D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ADA74044-6A54-1CCF-1593-83180AC953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A47D66-5E66-4879-B5E6-DEDCAF5552BC}" type="datetimeFigureOut">
              <a:rPr lang="en-NZ" smtClean="0"/>
              <a:t>9/02/2026</a:t>
            </a:fld>
            <a:endParaRPr lang="en-NZ"/>
          </a:p>
        </p:txBody>
      </p:sp>
      <p:sp>
        <p:nvSpPr>
          <p:cNvPr id="5" name="Footer Placeholder 4">
            <a:extLst>
              <a:ext uri="{FF2B5EF4-FFF2-40B4-BE49-F238E27FC236}">
                <a16:creationId xmlns:a16="http://schemas.microsoft.com/office/drawing/2014/main" id="{C98254F4-90A9-74E2-D7FB-518711B96A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A93E23DF-B6D3-DC00-6853-7B97655AB4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D7BDAB-F66F-4965-B8B7-5B9E874542B9}" type="slidenum">
              <a:rPr lang="en-NZ" smtClean="0"/>
              <a:t>‹#›</a:t>
            </a:fld>
            <a:endParaRPr lang="en-NZ"/>
          </a:p>
        </p:txBody>
      </p:sp>
    </p:spTree>
    <p:extLst>
      <p:ext uri="{BB962C8B-B14F-4D97-AF65-F5344CB8AC3E}">
        <p14:creationId xmlns:p14="http://schemas.microsoft.com/office/powerpoint/2010/main" val="3282245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EABB13-F957-4568-6178-E1C0520BBE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9D0B535B-6773-8A3F-EE7A-1F3DBFCE46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2FC4CD47-BDB2-E59B-04A0-B4774B6442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A836495-5BD9-436B-B3ED-27CE11ADE6DB}" type="datetimeFigureOut">
              <a:rPr lang="en-NZ" smtClean="0"/>
              <a:t>9/02/2026</a:t>
            </a:fld>
            <a:endParaRPr lang="en-NZ"/>
          </a:p>
        </p:txBody>
      </p:sp>
      <p:sp>
        <p:nvSpPr>
          <p:cNvPr id="5" name="Footer Placeholder 4">
            <a:extLst>
              <a:ext uri="{FF2B5EF4-FFF2-40B4-BE49-F238E27FC236}">
                <a16:creationId xmlns:a16="http://schemas.microsoft.com/office/drawing/2014/main" id="{F15375A6-692E-E45D-389B-A2365E1FAD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Z"/>
          </a:p>
        </p:txBody>
      </p:sp>
      <p:sp>
        <p:nvSpPr>
          <p:cNvPr id="6" name="Slide Number Placeholder 5">
            <a:extLst>
              <a:ext uri="{FF2B5EF4-FFF2-40B4-BE49-F238E27FC236}">
                <a16:creationId xmlns:a16="http://schemas.microsoft.com/office/drawing/2014/main" id="{D90D80D2-1C33-D1F9-DBD8-24893B1A49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50FD36-5B8C-4112-87EF-1785EC078291}" type="slidenum">
              <a:rPr lang="en-NZ" smtClean="0"/>
              <a:t>‹#›</a:t>
            </a:fld>
            <a:endParaRPr lang="en-NZ"/>
          </a:p>
        </p:txBody>
      </p:sp>
    </p:spTree>
    <p:extLst>
      <p:ext uri="{BB962C8B-B14F-4D97-AF65-F5344CB8AC3E}">
        <p14:creationId xmlns:p14="http://schemas.microsoft.com/office/powerpoint/2010/main" val="4603670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8.png"/><Relationship Id="rId21" Type="http://schemas.openxmlformats.org/officeDocument/2006/relationships/image" Target="../media/image39.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27.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7.xml"/><Relationship Id="rId15" Type="http://schemas.openxmlformats.org/officeDocument/2006/relationships/image" Target="../media/image33.png"/><Relationship Id="rId19" Type="http://schemas.openxmlformats.org/officeDocument/2006/relationships/image" Target="../media/image37.png"/><Relationship Id="rId4" Type="http://schemas.openxmlformats.org/officeDocument/2006/relationships/image" Target="../media/image29.png"/><Relationship Id="rId1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9.png"/><Relationship Id="rId3" Type="http://schemas.openxmlformats.org/officeDocument/2006/relationships/image" Target="../media/image43.png"/><Relationship Id="rId7" Type="http://schemas.openxmlformats.org/officeDocument/2006/relationships/image" Target="../media/image46.png"/><Relationship Id="rId12" Type="http://schemas.openxmlformats.org/officeDocument/2006/relationships/image" Target="../media/image48.png"/><Relationship Id="rId2" Type="http://schemas.openxmlformats.org/officeDocument/2006/relationships/image" Target="../media/image42.png"/><Relationship Id="rId16"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4211.png"/><Relationship Id="rId11" Type="http://schemas.openxmlformats.org/officeDocument/2006/relationships/image" Target="../media/image4711.png"/><Relationship Id="rId5" Type="http://schemas.openxmlformats.org/officeDocument/2006/relationships/image" Target="../media/image45.png"/><Relationship Id="rId15" Type="http://schemas.openxmlformats.org/officeDocument/2006/relationships/image" Target="../media/image51.png"/><Relationship Id="rId10" Type="http://schemas.openxmlformats.org/officeDocument/2006/relationships/image" Target="../media/image4611.png"/><Relationship Id="rId4" Type="http://schemas.openxmlformats.org/officeDocument/2006/relationships/image" Target="../media/image44.png"/><Relationship Id="rId9" Type="http://schemas.openxmlformats.org/officeDocument/2006/relationships/image" Target="../media/image4510.png"/><Relationship Id="rId14" Type="http://schemas.openxmlformats.org/officeDocument/2006/relationships/image" Target="../media/image50.png"/></Relationships>
</file>

<file path=ppt/slides/_rels/slide12.xml.rels><?xml version="1.0" encoding="UTF-8" standalone="yes"?>
<Relationships xmlns="http://schemas.openxmlformats.org/package/2006/relationships"><Relationship Id="rId26" Type="http://schemas.openxmlformats.org/officeDocument/2006/relationships/image" Target="../media/image66.png"/><Relationship Id="rId13" Type="http://schemas.openxmlformats.org/officeDocument/2006/relationships/image" Target="../media/image530.png"/><Relationship Id="rId39" Type="http://schemas.openxmlformats.org/officeDocument/2006/relationships/image" Target="../media/image69.png"/><Relationship Id="rId3" Type="http://schemas.openxmlformats.org/officeDocument/2006/relationships/image" Target="../media/image4910.png"/><Relationship Id="rId21" Type="http://schemas.openxmlformats.org/officeDocument/2006/relationships/image" Target="../media/image62.png"/><Relationship Id="rId34" Type="http://schemas.openxmlformats.org/officeDocument/2006/relationships/image" Target="../media/image58.png"/><Relationship Id="rId25" Type="http://schemas.openxmlformats.org/officeDocument/2006/relationships/image" Target="../media/image53.png"/><Relationship Id="rId12" Type="http://schemas.openxmlformats.org/officeDocument/2006/relationships/image" Target="../media/image520.png"/><Relationship Id="rId33" Type="http://schemas.openxmlformats.org/officeDocument/2006/relationships/image" Target="../media/image57.png"/><Relationship Id="rId38" Type="http://schemas.openxmlformats.org/officeDocument/2006/relationships/image" Target="../media/image68.png"/><Relationship Id="rId2" Type="http://schemas.openxmlformats.org/officeDocument/2006/relationships/image" Target="../media/image480.png"/><Relationship Id="rId29" Type="http://schemas.openxmlformats.org/officeDocument/2006/relationships/image" Target="../media/image55.png"/><Relationship Id="rId41"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52.png"/><Relationship Id="rId24" Type="http://schemas.openxmlformats.org/officeDocument/2006/relationships/image" Target="../media/image65.png"/><Relationship Id="rId32" Type="http://schemas.openxmlformats.org/officeDocument/2006/relationships/image" Target="../media/image5310.png"/><Relationship Id="rId37" Type="http://schemas.openxmlformats.org/officeDocument/2006/relationships/image" Target="../media/image61.png"/><Relationship Id="rId40" Type="http://schemas.openxmlformats.org/officeDocument/2006/relationships/image" Target="../media/image70.png"/><Relationship Id="rId5" Type="http://schemas.openxmlformats.org/officeDocument/2006/relationships/image" Target="../media/image5110.png"/><Relationship Id="rId23" Type="http://schemas.openxmlformats.org/officeDocument/2006/relationships/image" Target="../media/image64.png"/><Relationship Id="rId28" Type="http://schemas.openxmlformats.org/officeDocument/2006/relationships/image" Target="../media/image54.png"/><Relationship Id="rId36" Type="http://schemas.openxmlformats.org/officeDocument/2006/relationships/image" Target="../media/image60.png"/><Relationship Id="rId31" Type="http://schemas.openxmlformats.org/officeDocument/2006/relationships/image" Target="../media/image67.png"/><Relationship Id="rId4" Type="http://schemas.openxmlformats.org/officeDocument/2006/relationships/image" Target="../media/image504.png"/><Relationship Id="rId22" Type="http://schemas.openxmlformats.org/officeDocument/2006/relationships/image" Target="../media/image63.png"/><Relationship Id="rId30" Type="http://schemas.openxmlformats.org/officeDocument/2006/relationships/image" Target="../media/image56.png"/><Relationship Id="rId35" Type="http://schemas.openxmlformats.org/officeDocument/2006/relationships/image" Target="../media/image59.png"/></Relationships>
</file>

<file path=ppt/slides/_rels/slide1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13.png"/><Relationship Id="rId12" Type="http://schemas.openxmlformats.org/officeDocument/2006/relationships/image" Target="../media/image15.png"/><Relationship Id="rId2" Type="http://schemas.openxmlformats.org/officeDocument/2006/relationships/image" Target="../media/image72.png"/><Relationship Id="rId16"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14.png"/><Relationship Id="rId5" Type="http://schemas.openxmlformats.org/officeDocument/2006/relationships/image" Target="../media/image75.png"/><Relationship Id="rId15" Type="http://schemas.openxmlformats.org/officeDocument/2006/relationships/image" Target="../media/image83.png"/><Relationship Id="rId10" Type="http://schemas.openxmlformats.org/officeDocument/2006/relationships/image" Target="../media/image791.png"/><Relationship Id="rId4" Type="http://schemas.openxmlformats.org/officeDocument/2006/relationships/image" Target="../media/image74.png"/><Relationship Id="rId9" Type="http://schemas.openxmlformats.org/officeDocument/2006/relationships/image" Target="../media/image7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770.png"/><Relationship Id="rId18" Type="http://schemas.openxmlformats.org/officeDocument/2006/relationships/image" Target="../media/image118.png"/><Relationship Id="rId3" Type="http://schemas.openxmlformats.org/officeDocument/2006/relationships/image" Target="../media/image110.png"/><Relationship Id="rId21" Type="http://schemas.openxmlformats.org/officeDocument/2006/relationships/image" Target="../media/image121.png"/><Relationship Id="rId7" Type="http://schemas.openxmlformats.org/officeDocument/2006/relationships/image" Target="../media/image114.png"/><Relationship Id="rId12" Type="http://schemas.openxmlformats.org/officeDocument/2006/relationships/image" Target="../media/image760.png"/><Relationship Id="rId17" Type="http://schemas.openxmlformats.org/officeDocument/2006/relationships/image" Target="../media/image812.png"/><Relationship Id="rId2" Type="http://schemas.openxmlformats.org/officeDocument/2006/relationships/image" Target="../media/image1090.png"/><Relationship Id="rId16" Type="http://schemas.openxmlformats.org/officeDocument/2006/relationships/image" Target="../media/image800.png"/><Relationship Id="rId20"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13.png"/><Relationship Id="rId24" Type="http://schemas.openxmlformats.org/officeDocument/2006/relationships/image" Target="../media/image124.png"/><Relationship Id="rId5" Type="http://schemas.openxmlformats.org/officeDocument/2006/relationships/image" Target="../media/image112.png"/><Relationship Id="rId15" Type="http://schemas.openxmlformats.org/officeDocument/2006/relationships/image" Target="../media/image790.png"/><Relationship Id="rId23" Type="http://schemas.openxmlformats.org/officeDocument/2006/relationships/image" Target="../media/image123.png"/><Relationship Id="rId10" Type="http://schemas.openxmlformats.org/officeDocument/2006/relationships/image" Target="../media/image24.png"/><Relationship Id="rId19" Type="http://schemas.openxmlformats.org/officeDocument/2006/relationships/image" Target="../media/image119.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780.png"/><Relationship Id="rId22" Type="http://schemas.openxmlformats.org/officeDocument/2006/relationships/image" Target="../media/image122.png"/></Relationships>
</file>

<file path=ppt/slides/_rels/slide17.xml.rels><?xml version="1.0" encoding="UTF-8" standalone="yes"?>
<Relationships xmlns="http://schemas.openxmlformats.org/package/2006/relationships"><Relationship Id="rId8" Type="http://schemas.openxmlformats.org/officeDocument/2006/relationships/image" Target="../media/image1322.png"/><Relationship Id="rId13" Type="http://schemas.openxmlformats.org/officeDocument/2006/relationships/image" Target="../media/image1371.png"/><Relationship Id="rId18" Type="http://schemas.openxmlformats.org/officeDocument/2006/relationships/image" Target="../media/image100.png"/><Relationship Id="rId3" Type="http://schemas.openxmlformats.org/officeDocument/2006/relationships/image" Target="../media/image95.png"/><Relationship Id="rId21" Type="http://schemas.openxmlformats.org/officeDocument/2006/relationships/image" Target="../media/image103.png"/><Relationship Id="rId12" Type="http://schemas.openxmlformats.org/officeDocument/2006/relationships/image" Target="../media/image1361.png"/><Relationship Id="rId17" Type="http://schemas.openxmlformats.org/officeDocument/2006/relationships/image" Target="../media/image99.png"/><Relationship Id="rId2" Type="http://schemas.openxmlformats.org/officeDocument/2006/relationships/image" Target="../media/image94.png"/><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64.png"/><Relationship Id="rId11" Type="http://schemas.openxmlformats.org/officeDocument/2006/relationships/image" Target="../media/image1351.png"/><Relationship Id="rId5" Type="http://schemas.openxmlformats.org/officeDocument/2006/relationships/image" Target="../media/image1270.png"/><Relationship Id="rId15" Type="http://schemas.openxmlformats.org/officeDocument/2006/relationships/image" Target="../media/image1391.png"/><Relationship Id="rId10" Type="http://schemas.openxmlformats.org/officeDocument/2006/relationships/image" Target="../media/image1341.png"/><Relationship Id="rId19" Type="http://schemas.openxmlformats.org/officeDocument/2006/relationships/image" Target="../media/image101.png"/><Relationship Id="rId4" Type="http://schemas.openxmlformats.org/officeDocument/2006/relationships/image" Target="../media/image96.png"/><Relationship Id="rId14" Type="http://schemas.openxmlformats.org/officeDocument/2006/relationships/image" Target="../media/image97.png"/><Relationship Id="rId9" Type="http://schemas.openxmlformats.org/officeDocument/2006/relationships/image" Target="../media/image1331.png"/></Relationships>
</file>

<file path=ppt/slides/_rels/slide18.xml.rels><?xml version="1.0" encoding="UTF-8" standalone="yes"?>
<Relationships xmlns="http://schemas.openxmlformats.org/package/2006/relationships"><Relationship Id="rId26" Type="http://schemas.openxmlformats.org/officeDocument/2006/relationships/image" Target="../media/image900.png"/><Relationship Id="rId3" Type="http://schemas.openxmlformats.org/officeDocument/2006/relationships/image" Target="../media/image18.png"/><Relationship Id="rId21" Type="http://schemas.openxmlformats.org/officeDocument/2006/relationships/image" Target="../media/image620.png"/><Relationship Id="rId7" Type="http://schemas.openxmlformats.org/officeDocument/2006/relationships/image" Target="../media/image1213.png"/><Relationship Id="rId25" Type="http://schemas.openxmlformats.org/officeDocument/2006/relationships/image" Target="../media/image510.png"/><Relationship Id="rId2" Type="http://schemas.openxmlformats.org/officeDocument/2006/relationships/image" Target="../media/image40.png"/><Relationship Id="rId29" Type="http://schemas.openxmlformats.org/officeDocument/2006/relationships/image" Target="../media/image1232.png"/><Relationship Id="rId1" Type="http://schemas.openxmlformats.org/officeDocument/2006/relationships/slideLayout" Target="../slideLayouts/slideLayout7.xml"/><Relationship Id="rId6" Type="http://schemas.openxmlformats.org/officeDocument/2006/relationships/image" Target="../media/image1201.png"/><Relationship Id="rId24" Type="http://schemas.openxmlformats.org/officeDocument/2006/relationships/image" Target="../media/image650.png"/><Relationship Id="rId5" Type="http://schemas.openxmlformats.org/officeDocument/2006/relationships/image" Target="../media/image1190.png"/><Relationship Id="rId23" Type="http://schemas.openxmlformats.org/officeDocument/2006/relationships/image" Target="../media/image640.png"/><Relationship Id="rId28" Type="http://schemas.openxmlformats.org/officeDocument/2006/relationships/image" Target="../media/image1220.png"/><Relationship Id="rId22" Type="http://schemas.openxmlformats.org/officeDocument/2006/relationships/image" Target="../media/image630.png"/><Relationship Id="rId27" Type="http://schemas.openxmlformats.org/officeDocument/2006/relationships/image" Target="../media/image912.png"/></Relationships>
</file>

<file path=ppt/slides/_rels/slide19.xml.rels><?xml version="1.0" encoding="UTF-8" standalone="yes"?>
<Relationships xmlns="http://schemas.openxmlformats.org/package/2006/relationships"><Relationship Id="rId8" Type="http://schemas.openxmlformats.org/officeDocument/2006/relationships/image" Target="../media/image1742.png"/><Relationship Id="rId3" Type="http://schemas.openxmlformats.org/officeDocument/2006/relationships/image" Target="../media/image1692.png"/><Relationship Id="rId7" Type="http://schemas.openxmlformats.org/officeDocument/2006/relationships/image" Target="../media/image1730.png"/><Relationship Id="rId1" Type="http://schemas.openxmlformats.org/officeDocument/2006/relationships/slideLayout" Target="../slideLayouts/slideLayout7.xml"/><Relationship Id="rId6" Type="http://schemas.openxmlformats.org/officeDocument/2006/relationships/image" Target="../media/image1720.png"/><Relationship Id="rId5" Type="http://schemas.openxmlformats.org/officeDocument/2006/relationships/image" Target="../media/image1711.png"/><Relationship Id="rId15" Type="http://schemas.openxmlformats.org/officeDocument/2006/relationships/image" Target="../media/image1812.png"/><Relationship Id="rId10" Type="http://schemas.openxmlformats.org/officeDocument/2006/relationships/image" Target="../media/image1762.png"/><Relationship Id="rId4" Type="http://schemas.openxmlformats.org/officeDocument/2006/relationships/image" Target="../media/image1700.png"/><Relationship Id="rId9" Type="http://schemas.openxmlformats.org/officeDocument/2006/relationships/image" Target="../media/image17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3" Type="http://schemas.openxmlformats.org/officeDocument/2006/relationships/image" Target="../media/image1380.png"/><Relationship Id="rId18" Type="http://schemas.openxmlformats.org/officeDocument/2006/relationships/image" Target="../media/image196.png"/><Relationship Id="rId26" Type="http://schemas.openxmlformats.org/officeDocument/2006/relationships/image" Target="../media/image200.png"/><Relationship Id="rId39" Type="http://schemas.openxmlformats.org/officeDocument/2006/relationships/image" Target="../media/image213.png"/><Relationship Id="rId21" Type="http://schemas.openxmlformats.org/officeDocument/2006/relationships/image" Target="../media/image14600.png"/><Relationship Id="rId34" Type="http://schemas.openxmlformats.org/officeDocument/2006/relationships/image" Target="../media/image208.png"/><Relationship Id="rId7" Type="http://schemas.openxmlformats.org/officeDocument/2006/relationships/image" Target="../media/image1323.png"/><Relationship Id="rId12" Type="http://schemas.openxmlformats.org/officeDocument/2006/relationships/image" Target="../media/image190.png"/><Relationship Id="rId17" Type="http://schemas.openxmlformats.org/officeDocument/2006/relationships/image" Target="../media/image1423.png"/><Relationship Id="rId25" Type="http://schemas.openxmlformats.org/officeDocument/2006/relationships/image" Target="../media/image199.png"/><Relationship Id="rId33" Type="http://schemas.openxmlformats.org/officeDocument/2006/relationships/image" Target="../media/image207.png"/><Relationship Id="rId38" Type="http://schemas.openxmlformats.org/officeDocument/2006/relationships/image" Target="../media/image212.png"/><Relationship Id="rId2" Type="http://schemas.openxmlformats.org/officeDocument/2006/relationships/image" Target="../media/image177.png"/><Relationship Id="rId16" Type="http://schemas.openxmlformats.org/officeDocument/2006/relationships/image" Target="../media/image195.png"/><Relationship Id="rId20" Type="http://schemas.openxmlformats.org/officeDocument/2006/relationships/image" Target="../media/image1452.png"/><Relationship Id="rId29" Type="http://schemas.openxmlformats.org/officeDocument/2006/relationships/image" Target="../media/image203.png"/><Relationship Id="rId1" Type="http://schemas.openxmlformats.org/officeDocument/2006/relationships/slideLayout" Target="../slideLayouts/slideLayout7.xml"/><Relationship Id="rId6" Type="http://schemas.openxmlformats.org/officeDocument/2006/relationships/image" Target="../media/image178.png"/><Relationship Id="rId11" Type="http://schemas.openxmlformats.org/officeDocument/2006/relationships/image" Target="../media/image181.png"/><Relationship Id="rId24" Type="http://schemas.openxmlformats.org/officeDocument/2006/relationships/image" Target="../media/image1271.png"/><Relationship Id="rId32" Type="http://schemas.openxmlformats.org/officeDocument/2006/relationships/image" Target="../media/image206.png"/><Relationship Id="rId37" Type="http://schemas.openxmlformats.org/officeDocument/2006/relationships/image" Target="../media/image211.png"/><Relationship Id="rId5" Type="http://schemas.openxmlformats.org/officeDocument/2006/relationships/image" Target="../media/image1301.png"/><Relationship Id="rId15" Type="http://schemas.openxmlformats.org/officeDocument/2006/relationships/image" Target="../media/image194.png"/><Relationship Id="rId23" Type="http://schemas.openxmlformats.org/officeDocument/2006/relationships/image" Target="../media/image198.png"/><Relationship Id="rId28" Type="http://schemas.openxmlformats.org/officeDocument/2006/relationships/image" Target="../media/image202.png"/><Relationship Id="rId36" Type="http://schemas.openxmlformats.org/officeDocument/2006/relationships/image" Target="../media/image210.png"/><Relationship Id="rId10" Type="http://schemas.openxmlformats.org/officeDocument/2006/relationships/image" Target="../media/image180.png"/><Relationship Id="rId19" Type="http://schemas.openxmlformats.org/officeDocument/2006/relationships/image" Target="../media/image1443.png"/><Relationship Id="rId31" Type="http://schemas.openxmlformats.org/officeDocument/2006/relationships/image" Target="../media/image205.png"/><Relationship Id="rId4" Type="http://schemas.openxmlformats.org/officeDocument/2006/relationships/image" Target="../media/image1290.png"/><Relationship Id="rId9" Type="http://schemas.openxmlformats.org/officeDocument/2006/relationships/image" Target="../media/image1342.png"/><Relationship Id="rId14" Type="http://schemas.openxmlformats.org/officeDocument/2006/relationships/image" Target="../media/image193.png"/><Relationship Id="rId22" Type="http://schemas.openxmlformats.org/officeDocument/2006/relationships/image" Target="../media/image197.png"/><Relationship Id="rId27" Type="http://schemas.openxmlformats.org/officeDocument/2006/relationships/image" Target="../media/image201.png"/><Relationship Id="rId30" Type="http://schemas.openxmlformats.org/officeDocument/2006/relationships/image" Target="../media/image204.png"/><Relationship Id="rId35" Type="http://schemas.openxmlformats.org/officeDocument/2006/relationships/image" Target="../media/image209.png"/><Relationship Id="rId8" Type="http://schemas.openxmlformats.org/officeDocument/2006/relationships/image" Target="../media/image179.png"/></Relationships>
</file>

<file path=ppt/slides/_rels/slide21.xml.rels><?xml version="1.0" encoding="UTF-8" standalone="yes"?>
<Relationships xmlns="http://schemas.openxmlformats.org/package/2006/relationships"><Relationship Id="rId8" Type="http://schemas.openxmlformats.org/officeDocument/2006/relationships/image" Target="../media/image1881.png"/><Relationship Id="rId13" Type="http://schemas.openxmlformats.org/officeDocument/2006/relationships/image" Target="../media/image1932.png"/><Relationship Id="rId3" Type="http://schemas.openxmlformats.org/officeDocument/2006/relationships/image" Target="../media/image2012.png"/><Relationship Id="rId7" Type="http://schemas.openxmlformats.org/officeDocument/2006/relationships/image" Target="../media/image1871.png"/><Relationship Id="rId12" Type="http://schemas.openxmlformats.org/officeDocument/2006/relationships/image" Target="../media/image1922.png"/><Relationship Id="rId2" Type="http://schemas.openxmlformats.org/officeDocument/2006/relationships/image" Target="../media/image1830.png"/><Relationship Id="rId1" Type="http://schemas.openxmlformats.org/officeDocument/2006/relationships/slideLayout" Target="../slideLayouts/slideLayout7.xml"/><Relationship Id="rId6" Type="http://schemas.openxmlformats.org/officeDocument/2006/relationships/image" Target="../media/image1861.png"/><Relationship Id="rId11" Type="http://schemas.openxmlformats.org/officeDocument/2006/relationships/image" Target="../media/image1913.png"/><Relationship Id="rId5" Type="http://schemas.openxmlformats.org/officeDocument/2006/relationships/image" Target="../media/image1851.png"/><Relationship Id="rId10" Type="http://schemas.openxmlformats.org/officeDocument/2006/relationships/image" Target="../media/image1901.png"/><Relationship Id="rId4" Type="http://schemas.openxmlformats.org/officeDocument/2006/relationships/image" Target="../media/image2022.png"/><Relationship Id="rId9" Type="http://schemas.openxmlformats.org/officeDocument/2006/relationships/image" Target="../media/image1891.png"/><Relationship Id="rId14" Type="http://schemas.openxmlformats.org/officeDocument/2006/relationships/image" Target="../media/image1942.png"/></Relationships>
</file>

<file path=ppt/slides/_rels/slide22.xml.rels><?xml version="1.0" encoding="UTF-8" standalone="yes"?>
<Relationships xmlns="http://schemas.openxmlformats.org/package/2006/relationships"><Relationship Id="rId8" Type="http://schemas.openxmlformats.org/officeDocument/2006/relationships/image" Target="../media/image2081.png"/><Relationship Id="rId13" Type="http://schemas.openxmlformats.org/officeDocument/2006/relationships/image" Target="../media/image2131.png"/><Relationship Id="rId18" Type="http://schemas.openxmlformats.org/officeDocument/2006/relationships/image" Target="../media/image2182.png"/><Relationship Id="rId3" Type="http://schemas.openxmlformats.org/officeDocument/2006/relationships/image" Target="../media/image2032.png"/><Relationship Id="rId21" Type="http://schemas.openxmlformats.org/officeDocument/2006/relationships/image" Target="../media/image2212.png"/><Relationship Id="rId7" Type="http://schemas.openxmlformats.org/officeDocument/2006/relationships/image" Target="../media/image2071.png"/><Relationship Id="rId12" Type="http://schemas.openxmlformats.org/officeDocument/2006/relationships/image" Target="../media/image2121.png"/><Relationship Id="rId17" Type="http://schemas.openxmlformats.org/officeDocument/2006/relationships/image" Target="../media/image2171.png"/><Relationship Id="rId2" Type="http://schemas.openxmlformats.org/officeDocument/2006/relationships/image" Target="../media/image2021.png"/><Relationship Id="rId16" Type="http://schemas.openxmlformats.org/officeDocument/2006/relationships/image" Target="../media/image2162.png"/><Relationship Id="rId20" Type="http://schemas.openxmlformats.org/officeDocument/2006/relationships/image" Target="../media/image2201.png"/><Relationship Id="rId1" Type="http://schemas.openxmlformats.org/officeDocument/2006/relationships/slideLayout" Target="../slideLayouts/slideLayout7.xml"/><Relationship Id="rId6" Type="http://schemas.openxmlformats.org/officeDocument/2006/relationships/image" Target="../media/image2062.png"/><Relationship Id="rId11" Type="http://schemas.openxmlformats.org/officeDocument/2006/relationships/image" Target="../media/image2114.png"/><Relationship Id="rId5" Type="http://schemas.openxmlformats.org/officeDocument/2006/relationships/image" Target="../media/image2052.png"/><Relationship Id="rId15" Type="http://schemas.openxmlformats.org/officeDocument/2006/relationships/image" Target="../media/image2152.png"/><Relationship Id="rId23" Type="http://schemas.openxmlformats.org/officeDocument/2006/relationships/image" Target="../media/image2230.png"/><Relationship Id="rId10" Type="http://schemas.openxmlformats.org/officeDocument/2006/relationships/image" Target="../media/image2100.png"/><Relationship Id="rId19" Type="http://schemas.openxmlformats.org/officeDocument/2006/relationships/image" Target="../media/image2192.png"/><Relationship Id="rId4" Type="http://schemas.openxmlformats.org/officeDocument/2006/relationships/image" Target="../media/image2042.png"/><Relationship Id="rId9" Type="http://schemas.openxmlformats.org/officeDocument/2006/relationships/image" Target="../media/image2091.png"/><Relationship Id="rId14" Type="http://schemas.openxmlformats.org/officeDocument/2006/relationships/image" Target="../media/image2142.png"/><Relationship Id="rId22" Type="http://schemas.openxmlformats.org/officeDocument/2006/relationships/image" Target="../media/image2220.png"/></Relationships>
</file>

<file path=ppt/slides/_rels/slide23.xml.rels><?xml version="1.0" encoding="UTF-8" standalone="yes"?>
<Relationships xmlns="http://schemas.openxmlformats.org/package/2006/relationships"><Relationship Id="rId2" Type="http://schemas.openxmlformats.org/officeDocument/2006/relationships/image" Target="../media/image22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890.png"/><Relationship Id="rId13" Type="http://schemas.openxmlformats.org/officeDocument/2006/relationships/image" Target="../media/image1941.png"/><Relationship Id="rId7" Type="http://schemas.openxmlformats.org/officeDocument/2006/relationships/image" Target="../media/image1880.png"/><Relationship Id="rId12" Type="http://schemas.openxmlformats.org/officeDocument/2006/relationships/image" Target="../media/image1931.png"/><Relationship Id="rId17" Type="http://schemas.openxmlformats.org/officeDocument/2006/relationships/image" Target="../media/image41.png"/><Relationship Id="rId16" Type="http://schemas.openxmlformats.org/officeDocument/2006/relationships/image" Target="../media/image2271.png"/><Relationship Id="rId1" Type="http://schemas.openxmlformats.org/officeDocument/2006/relationships/slideLayout" Target="../slideLayouts/slideLayout7.xml"/><Relationship Id="rId6" Type="http://schemas.openxmlformats.org/officeDocument/2006/relationships/image" Target="../media/image1870.png"/><Relationship Id="rId11" Type="http://schemas.openxmlformats.org/officeDocument/2006/relationships/image" Target="../media/image1921.png"/><Relationship Id="rId5" Type="http://schemas.openxmlformats.org/officeDocument/2006/relationships/image" Target="../media/image1860.png"/><Relationship Id="rId15" Type="http://schemas.openxmlformats.org/officeDocument/2006/relationships/image" Target="../media/image2262.png"/><Relationship Id="rId10" Type="http://schemas.openxmlformats.org/officeDocument/2006/relationships/image" Target="../media/image2252.png"/><Relationship Id="rId4" Type="http://schemas.openxmlformats.org/officeDocument/2006/relationships/image" Target="../media/image1850.png"/><Relationship Id="rId9" Type="http://schemas.openxmlformats.org/officeDocument/2006/relationships/image" Target="../media/image1900.png"/><Relationship Id="rId14" Type="http://schemas.openxmlformats.org/officeDocument/2006/relationships/image" Target="../media/image2251.png"/></Relationships>
</file>

<file path=ppt/slides/_rels/slide25.xml.rels><?xml version="1.0" encoding="UTF-8" standalone="yes"?>
<Relationships xmlns="http://schemas.openxmlformats.org/package/2006/relationships"><Relationship Id="rId8" Type="http://schemas.openxmlformats.org/officeDocument/2006/relationships/image" Target="../media/image1462.png"/><Relationship Id="rId13" Type="http://schemas.openxmlformats.org/officeDocument/2006/relationships/image" Target="../media/image1492.png"/><Relationship Id="rId18" Type="http://schemas.openxmlformats.org/officeDocument/2006/relationships/image" Target="../media/image1542.png"/><Relationship Id="rId3" Type="http://schemas.openxmlformats.org/officeDocument/2006/relationships/image" Target="../media/image1411.png"/><Relationship Id="rId21" Type="http://schemas.openxmlformats.org/officeDocument/2006/relationships/image" Target="../media/image1570.png"/><Relationship Id="rId7" Type="http://schemas.openxmlformats.org/officeDocument/2006/relationships/image" Target="../media/image1451.png"/><Relationship Id="rId12" Type="http://schemas.openxmlformats.org/officeDocument/2006/relationships/image" Target="../media/image1482.png"/><Relationship Id="rId17" Type="http://schemas.openxmlformats.org/officeDocument/2006/relationships/image" Target="../media/image1534.png"/><Relationship Id="rId25" Type="http://schemas.openxmlformats.org/officeDocument/2006/relationships/image" Target="../media/image1612.png"/><Relationship Id="rId16" Type="http://schemas.openxmlformats.org/officeDocument/2006/relationships/image" Target="../media/image1523.png"/><Relationship Id="rId20" Type="http://schemas.openxmlformats.org/officeDocument/2006/relationships/image" Target="../media/image1561.png"/><Relationship Id="rId1" Type="http://schemas.openxmlformats.org/officeDocument/2006/relationships/slideLayout" Target="../slideLayouts/slideLayout7.xml"/><Relationship Id="rId6" Type="http://schemas.openxmlformats.org/officeDocument/2006/relationships/image" Target="../media/image1442.png"/><Relationship Id="rId11" Type="http://schemas.openxmlformats.org/officeDocument/2006/relationships/image" Target="../media/image1471.png"/><Relationship Id="rId24" Type="http://schemas.openxmlformats.org/officeDocument/2006/relationships/image" Target="../media/image1601.png"/><Relationship Id="rId5" Type="http://schemas.openxmlformats.org/officeDocument/2006/relationships/image" Target="../media/image1432.png"/><Relationship Id="rId15" Type="http://schemas.openxmlformats.org/officeDocument/2006/relationships/image" Target="../media/image1511.png"/><Relationship Id="rId23" Type="http://schemas.openxmlformats.org/officeDocument/2006/relationships/image" Target="../media/image1590.png"/><Relationship Id="rId10" Type="http://schemas.openxmlformats.org/officeDocument/2006/relationships/image" Target="../media/image1483.png"/><Relationship Id="rId19" Type="http://schemas.openxmlformats.org/officeDocument/2006/relationships/image" Target="../media/image1552.png"/><Relationship Id="rId4" Type="http://schemas.openxmlformats.org/officeDocument/2006/relationships/image" Target="../media/image1422.png"/><Relationship Id="rId9" Type="http://schemas.openxmlformats.org/officeDocument/2006/relationships/image" Target="../media/image1472.png"/><Relationship Id="rId14" Type="http://schemas.openxmlformats.org/officeDocument/2006/relationships/image" Target="../media/image1502.png"/><Relationship Id="rId22" Type="http://schemas.openxmlformats.org/officeDocument/2006/relationships/image" Target="../media/image1580.png"/></Relationships>
</file>

<file path=ppt/slides/_rels/slide26.xml.rels><?xml version="1.0" encoding="UTF-8" standalone="yes"?>
<Relationships xmlns="http://schemas.openxmlformats.org/package/2006/relationships"><Relationship Id="rId3" Type="http://schemas.openxmlformats.org/officeDocument/2006/relationships/image" Target="../media/image1630.png"/><Relationship Id="rId2" Type="http://schemas.openxmlformats.org/officeDocument/2006/relationships/image" Target="../media/image16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340.png"/><Relationship Id="rId13" Type="http://schemas.openxmlformats.org/officeDocument/2006/relationships/image" Target="../media/image1390.png"/><Relationship Id="rId26" Type="http://schemas.openxmlformats.org/officeDocument/2006/relationships/image" Target="../media/image1522.png"/><Relationship Id="rId3" Type="http://schemas.openxmlformats.org/officeDocument/2006/relationships/image" Target="../media/image1650.png"/><Relationship Id="rId21" Type="http://schemas.openxmlformats.org/officeDocument/2006/relationships/image" Target="../media/image1221.png"/><Relationship Id="rId34" Type="http://schemas.openxmlformats.org/officeDocument/2006/relationships/image" Target="../media/image1440.png"/><Relationship Id="rId7" Type="http://schemas.openxmlformats.org/officeDocument/2006/relationships/image" Target="../media/image1330.png"/><Relationship Id="rId12" Type="http://schemas.openxmlformats.org/officeDocument/2006/relationships/image" Target="../media/image1660.png"/><Relationship Id="rId25" Type="http://schemas.openxmlformats.org/officeDocument/2006/relationships/image" Target="../media/image1260.png"/><Relationship Id="rId33" Type="http://schemas.openxmlformats.org/officeDocument/2006/relationships/image" Target="../media/image1430.png"/><Relationship Id="rId20" Type="http://schemas.openxmlformats.org/officeDocument/2006/relationships/image" Target="../media/image1211.png"/><Relationship Id="rId29" Type="http://schemas.openxmlformats.org/officeDocument/2006/relationships/image" Target="../media/image1533.png"/><Relationship Id="rId1" Type="http://schemas.openxmlformats.org/officeDocument/2006/relationships/slideLayout" Target="../slideLayouts/slideLayout7.xml"/><Relationship Id="rId6" Type="http://schemas.openxmlformats.org/officeDocument/2006/relationships/image" Target="../media/image1321.png"/><Relationship Id="rId11" Type="http://schemas.openxmlformats.org/officeDocument/2006/relationships/image" Target="../media/image1370.png"/><Relationship Id="rId24" Type="http://schemas.openxmlformats.org/officeDocument/2006/relationships/image" Target="../media/image1514.png"/><Relationship Id="rId32" Type="http://schemas.openxmlformats.org/officeDocument/2006/relationships/image" Target="../media/image1551.png"/><Relationship Id="rId5" Type="http://schemas.openxmlformats.org/officeDocument/2006/relationships/image" Target="../media/image1312.png"/><Relationship Id="rId23" Type="http://schemas.openxmlformats.org/officeDocument/2006/relationships/image" Target="../media/image1240.png"/><Relationship Id="rId28" Type="http://schemas.openxmlformats.org/officeDocument/2006/relationships/image" Target="../media/image1421.png"/><Relationship Id="rId36" Type="http://schemas.openxmlformats.org/officeDocument/2006/relationships/image" Target="../media/image1460.png"/><Relationship Id="rId10" Type="http://schemas.openxmlformats.org/officeDocument/2006/relationships/image" Target="../media/image1360.png"/><Relationship Id="rId19" Type="http://schemas.openxmlformats.org/officeDocument/2006/relationships/image" Target="../media/image1200.png"/><Relationship Id="rId31" Type="http://schemas.openxmlformats.org/officeDocument/2006/relationships/image" Target="../media/image1320.png"/><Relationship Id="rId4" Type="http://schemas.openxmlformats.org/officeDocument/2006/relationships/image" Target="../media/image1300.png"/><Relationship Id="rId9" Type="http://schemas.openxmlformats.org/officeDocument/2006/relationships/image" Target="../media/image1350.png"/><Relationship Id="rId14" Type="http://schemas.openxmlformats.org/officeDocument/2006/relationships/image" Target="../media/image1401.png"/><Relationship Id="rId22" Type="http://schemas.openxmlformats.org/officeDocument/2006/relationships/image" Target="../media/image1231.png"/><Relationship Id="rId27" Type="http://schemas.openxmlformats.org/officeDocument/2006/relationships/image" Target="../media/image1414.png"/><Relationship Id="rId30" Type="http://schemas.openxmlformats.org/officeDocument/2006/relationships/image" Target="../media/image1541.png"/><Relationship Id="rId35" Type="http://schemas.openxmlformats.org/officeDocument/2006/relationships/image" Target="../media/image1671.png"/></Relationships>
</file>

<file path=ppt/slides/_rels/slide29.xml.rels><?xml version="1.0" encoding="UTF-8" standalone="yes"?>
<Relationships xmlns="http://schemas.openxmlformats.org/package/2006/relationships"><Relationship Id="rId26" Type="http://schemas.openxmlformats.org/officeDocument/2006/relationships/image" Target="../media/image108.png"/><Relationship Id="rId39" Type="http://schemas.openxmlformats.org/officeDocument/2006/relationships/image" Target="../media/image135.png"/><Relationship Id="rId3" Type="http://schemas.openxmlformats.org/officeDocument/2006/relationships/image" Target="../media/image145.png"/><Relationship Id="rId21" Type="http://schemas.openxmlformats.org/officeDocument/2006/relationships/image" Target="../media/image12210.png"/><Relationship Id="rId34" Type="http://schemas.openxmlformats.org/officeDocument/2006/relationships/image" Target="../media/image130.png"/><Relationship Id="rId42" Type="http://schemas.openxmlformats.org/officeDocument/2006/relationships/image" Target="../media/image138.png"/><Relationship Id="rId25" Type="http://schemas.openxmlformats.org/officeDocument/2006/relationships/image" Target="../media/image107.png"/><Relationship Id="rId33" Type="http://schemas.openxmlformats.org/officeDocument/2006/relationships/image" Target="../media/image129.png"/><Relationship Id="rId38" Type="http://schemas.openxmlformats.org/officeDocument/2006/relationships/image" Target="../media/image134.png"/><Relationship Id="rId46" Type="http://schemas.openxmlformats.org/officeDocument/2006/relationships/image" Target="../media/image142.png"/><Relationship Id="rId2" Type="http://schemas.openxmlformats.org/officeDocument/2006/relationships/image" Target="../media/image144.png"/><Relationship Id="rId29" Type="http://schemas.openxmlformats.org/officeDocument/2006/relationships/image" Target="../media/image125.png"/><Relationship Id="rId41" Type="http://schemas.openxmlformats.org/officeDocument/2006/relationships/image" Target="../media/image137.png"/><Relationship Id="rId1" Type="http://schemas.openxmlformats.org/officeDocument/2006/relationships/slideLayout" Target="../slideLayouts/slideLayout7.xml"/><Relationship Id="rId24" Type="http://schemas.openxmlformats.org/officeDocument/2006/relationships/image" Target="../media/image106.png"/><Relationship Id="rId32" Type="http://schemas.openxmlformats.org/officeDocument/2006/relationships/image" Target="../media/image128.png"/><Relationship Id="rId37" Type="http://schemas.openxmlformats.org/officeDocument/2006/relationships/image" Target="../media/image133.png"/><Relationship Id="rId40" Type="http://schemas.openxmlformats.org/officeDocument/2006/relationships/image" Target="../media/image136.png"/><Relationship Id="rId45" Type="http://schemas.openxmlformats.org/officeDocument/2006/relationships/image" Target="../media/image141.png"/><Relationship Id="rId23" Type="http://schemas.openxmlformats.org/officeDocument/2006/relationships/image" Target="../media/image105.png"/><Relationship Id="rId28" Type="http://schemas.openxmlformats.org/officeDocument/2006/relationships/image" Target="../media/image117.png"/><Relationship Id="rId36" Type="http://schemas.openxmlformats.org/officeDocument/2006/relationships/image" Target="../media/image132.png"/><Relationship Id="rId49" Type="http://schemas.openxmlformats.org/officeDocument/2006/relationships/image" Target="../media/image143.png"/><Relationship Id="rId31" Type="http://schemas.openxmlformats.org/officeDocument/2006/relationships/image" Target="../media/image127.png"/><Relationship Id="rId44" Type="http://schemas.openxmlformats.org/officeDocument/2006/relationships/image" Target="../media/image140.png"/><Relationship Id="rId22" Type="http://schemas.openxmlformats.org/officeDocument/2006/relationships/image" Target="../media/image12310.png"/><Relationship Id="rId27" Type="http://schemas.openxmlformats.org/officeDocument/2006/relationships/image" Target="../media/image109.png"/><Relationship Id="rId30" Type="http://schemas.openxmlformats.org/officeDocument/2006/relationships/image" Target="../media/image126.png"/><Relationship Id="rId35" Type="http://schemas.openxmlformats.org/officeDocument/2006/relationships/image" Target="../media/image131.png"/><Relationship Id="rId43" Type="http://schemas.openxmlformats.org/officeDocument/2006/relationships/image" Target="../media/image139.png"/><Relationship Id="rId48" Type="http://schemas.openxmlformats.org/officeDocument/2006/relationships/image" Target="../media/image1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3" Type="http://schemas.openxmlformats.org/officeDocument/2006/relationships/image" Target="../media/image1791.png"/><Relationship Id="rId8" Type="http://schemas.openxmlformats.org/officeDocument/2006/relationships/image" Target="../media/image1742.png"/><Relationship Id="rId18" Type="http://schemas.openxmlformats.org/officeDocument/2006/relationships/image" Target="../media/image184.png"/><Relationship Id="rId3" Type="http://schemas.openxmlformats.org/officeDocument/2006/relationships/image" Target="../media/image1692.png"/><Relationship Id="rId21" Type="http://schemas.openxmlformats.org/officeDocument/2006/relationships/image" Target="../media/image187.png"/><Relationship Id="rId12" Type="http://schemas.openxmlformats.org/officeDocument/2006/relationships/image" Target="../media/image1781.png"/><Relationship Id="rId7" Type="http://schemas.openxmlformats.org/officeDocument/2006/relationships/image" Target="../media/image1730.png"/><Relationship Id="rId17" Type="http://schemas.openxmlformats.org/officeDocument/2006/relationships/image" Target="../media/image183.png"/><Relationship Id="rId2" Type="http://schemas.openxmlformats.org/officeDocument/2006/relationships/image" Target="../media/image1683.png"/><Relationship Id="rId16" Type="http://schemas.openxmlformats.org/officeDocument/2006/relationships/image" Target="../media/image182.png"/><Relationship Id="rId20" Type="http://schemas.openxmlformats.org/officeDocument/2006/relationships/image" Target="../media/image186.png"/><Relationship Id="rId1" Type="http://schemas.openxmlformats.org/officeDocument/2006/relationships/slideLayout" Target="../slideLayouts/slideLayout7.xml"/><Relationship Id="rId11" Type="http://schemas.openxmlformats.org/officeDocument/2006/relationships/image" Target="../media/image1771.png"/><Relationship Id="rId6" Type="http://schemas.openxmlformats.org/officeDocument/2006/relationships/image" Target="../media/image1720.png"/><Relationship Id="rId5" Type="http://schemas.openxmlformats.org/officeDocument/2006/relationships/image" Target="../media/image1711.png"/><Relationship Id="rId15" Type="http://schemas.openxmlformats.org/officeDocument/2006/relationships/image" Target="../media/image77.png"/><Relationship Id="rId23" Type="http://schemas.openxmlformats.org/officeDocument/2006/relationships/image" Target="../media/image189.png"/><Relationship Id="rId10" Type="http://schemas.openxmlformats.org/officeDocument/2006/relationships/image" Target="../media/image1762.png"/><Relationship Id="rId19" Type="http://schemas.openxmlformats.org/officeDocument/2006/relationships/image" Target="../media/image185.png"/><Relationship Id="rId14" Type="http://schemas.openxmlformats.org/officeDocument/2006/relationships/image" Target="../media/image1801.png"/><Relationship Id="rId4" Type="http://schemas.openxmlformats.org/officeDocument/2006/relationships/image" Target="../media/image1700.png"/><Relationship Id="rId9" Type="http://schemas.openxmlformats.org/officeDocument/2006/relationships/image" Target="../media/image1751.png"/><Relationship Id="rId22" Type="http://schemas.openxmlformats.org/officeDocument/2006/relationships/image" Target="../media/image188.png"/></Relationships>
</file>

<file path=ppt/slides/_rels/slide31.xml.rels><?xml version="1.0" encoding="UTF-8" standalone="yes"?>
<Relationships xmlns="http://schemas.openxmlformats.org/package/2006/relationships"><Relationship Id="rId18" Type="http://schemas.openxmlformats.org/officeDocument/2006/relationships/image" Target="../media/image1761.png"/><Relationship Id="rId26" Type="http://schemas.openxmlformats.org/officeDocument/2006/relationships/image" Target="../media/image85.png"/><Relationship Id="rId13" Type="http://schemas.openxmlformats.org/officeDocument/2006/relationships/image" Target="../media/image1714.png"/><Relationship Id="rId3" Type="http://schemas.openxmlformats.org/officeDocument/2006/relationships/image" Target="../media/image191.png"/><Relationship Id="rId21" Type="http://schemas.openxmlformats.org/officeDocument/2006/relationships/image" Target="../media/image1780.png"/><Relationship Id="rId17" Type="http://schemas.openxmlformats.org/officeDocument/2006/relationships/image" Target="../media/image82.png"/><Relationship Id="rId25" Type="http://schemas.openxmlformats.org/officeDocument/2006/relationships/image" Target="../media/image1820.png"/><Relationship Id="rId12" Type="http://schemas.openxmlformats.org/officeDocument/2006/relationships/image" Target="../media/image1702.png"/><Relationship Id="rId2" Type="http://schemas.openxmlformats.org/officeDocument/2006/relationships/image" Target="../media/image80.png"/><Relationship Id="rId16" Type="http://schemas.openxmlformats.org/officeDocument/2006/relationships/image" Target="../media/image1740.png"/><Relationship Id="rId20" Type="http://schemas.openxmlformats.org/officeDocument/2006/relationships/image" Target="../media/image40.png"/><Relationship Id="rId1" Type="http://schemas.openxmlformats.org/officeDocument/2006/relationships/slideLayout" Target="../slideLayouts/slideLayout7.xml"/><Relationship Id="rId24" Type="http://schemas.openxmlformats.org/officeDocument/2006/relationships/image" Target="../media/image1813.png"/><Relationship Id="rId11" Type="http://schemas.openxmlformats.org/officeDocument/2006/relationships/image" Target="../media/image1691.png"/><Relationship Id="rId5" Type="http://schemas.openxmlformats.org/officeDocument/2006/relationships/image" Target="../media/image81.png"/><Relationship Id="rId15" Type="http://schemas.openxmlformats.org/officeDocument/2006/relationships/image" Target="../media/image1732.png"/><Relationship Id="rId23" Type="http://schemas.openxmlformats.org/officeDocument/2006/relationships/image" Target="../media/image1800.png"/><Relationship Id="rId19" Type="http://schemas.openxmlformats.org/officeDocument/2006/relationships/image" Target="../media/image1770.png"/><Relationship Id="rId10" Type="http://schemas.openxmlformats.org/officeDocument/2006/relationships/image" Target="../media/image1682.png"/><Relationship Id="rId4" Type="http://schemas.openxmlformats.org/officeDocument/2006/relationships/image" Target="../media/image192.png"/><Relationship Id="rId22" Type="http://schemas.openxmlformats.org/officeDocument/2006/relationships/image" Target="../media/image179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8" Type="http://schemas.openxmlformats.org/officeDocument/2006/relationships/image" Target="../media/image1441.png"/><Relationship Id="rId26" Type="http://schemas.openxmlformats.org/officeDocument/2006/relationships/image" Target="../media/image1521.png"/><Relationship Id="rId39" Type="http://schemas.openxmlformats.org/officeDocument/2006/relationships/image" Target="../media/image1512.png"/><Relationship Id="rId21" Type="http://schemas.openxmlformats.org/officeDocument/2006/relationships/image" Target="../media/image1470.png"/><Relationship Id="rId34" Type="http://schemas.openxmlformats.org/officeDocument/2006/relationships/image" Target="../media/image1883.png"/><Relationship Id="rId42" Type="http://schemas.openxmlformats.org/officeDocument/2006/relationships/image" Target="../media/image1862.png"/><Relationship Id="rId47" Type="http://schemas.openxmlformats.org/officeDocument/2006/relationships/image" Target="../media/image1641.png"/><Relationship Id="rId17" Type="http://schemas.openxmlformats.org/officeDocument/2006/relationships/image" Target="../media/image1431.png"/><Relationship Id="rId25" Type="http://schemas.openxmlformats.org/officeDocument/2006/relationships/image" Target="../media/image1513.png"/><Relationship Id="rId33" Type="http://schemas.openxmlformats.org/officeDocument/2006/relationships/image" Target="../media/image1873.png"/><Relationship Id="rId38" Type="http://schemas.openxmlformats.org/officeDocument/2006/relationships/image" Target="../media/image1841.png"/><Relationship Id="rId46" Type="http://schemas.openxmlformats.org/officeDocument/2006/relationships/image" Target="../media/image1631.png"/><Relationship Id="rId20" Type="http://schemas.openxmlformats.org/officeDocument/2006/relationships/image" Target="../media/image1461.png"/><Relationship Id="rId29" Type="http://schemas.openxmlformats.org/officeDocument/2006/relationships/image" Target="../media/image1550.png"/><Relationship Id="rId41" Type="http://schemas.openxmlformats.org/officeDocument/2006/relationships/image" Target="../media/image1520.png"/><Relationship Id="rId1" Type="http://schemas.openxmlformats.org/officeDocument/2006/relationships/slideLayout" Target="../slideLayouts/slideLayout7.xml"/><Relationship Id="rId24" Type="http://schemas.openxmlformats.org/officeDocument/2006/relationships/image" Target="../media/image1501.png"/><Relationship Id="rId32" Type="http://schemas.openxmlformats.org/officeDocument/2006/relationships/image" Target="../media/image1863.png"/><Relationship Id="rId37" Type="http://schemas.openxmlformats.org/officeDocument/2006/relationships/image" Target="../media/image1531.png"/><Relationship Id="rId40" Type="http://schemas.openxmlformats.org/officeDocument/2006/relationships/image" Target="../media/image1852.png"/><Relationship Id="rId45" Type="http://schemas.openxmlformats.org/officeDocument/2006/relationships/image" Target="../media/image1591.png"/><Relationship Id="rId23" Type="http://schemas.openxmlformats.org/officeDocument/2006/relationships/image" Target="../media/image1491.png"/><Relationship Id="rId28" Type="http://schemas.openxmlformats.org/officeDocument/2006/relationships/image" Target="../media/image1540.png"/><Relationship Id="rId36" Type="http://schemas.openxmlformats.org/officeDocument/2006/relationships/image" Target="../media/image1831.png"/><Relationship Id="rId49" Type="http://schemas.openxmlformats.org/officeDocument/2006/relationships/image" Target="../media/image1661.png"/><Relationship Id="rId19" Type="http://schemas.openxmlformats.org/officeDocument/2006/relationships/image" Target="../media/image1450.png"/><Relationship Id="rId31" Type="http://schemas.openxmlformats.org/officeDocument/2006/relationships/image" Target="../media/image1853.png"/><Relationship Id="rId44" Type="http://schemas.openxmlformats.org/officeDocument/2006/relationships/image" Target="../media/image1622.png"/><Relationship Id="rId22" Type="http://schemas.openxmlformats.org/officeDocument/2006/relationships/image" Target="../media/image1481.png"/><Relationship Id="rId27" Type="http://schemas.openxmlformats.org/officeDocument/2006/relationships/image" Target="../media/image1532.png"/><Relationship Id="rId30" Type="http://schemas.openxmlformats.org/officeDocument/2006/relationships/image" Target="../media/image1560.png"/><Relationship Id="rId35" Type="http://schemas.openxmlformats.org/officeDocument/2006/relationships/image" Target="../media/image1412.png"/><Relationship Id="rId43" Type="http://schemas.openxmlformats.org/officeDocument/2006/relationships/image" Target="../media/image1613.png"/><Relationship Id="rId48" Type="http://schemas.openxmlformats.org/officeDocument/2006/relationships/image" Target="../media/image1651.png"/></Relationships>
</file>

<file path=ppt/slides/_rels/slide34.xml.rels><?xml version="1.0" encoding="UTF-8" standalone="yes"?>
<Relationships xmlns="http://schemas.openxmlformats.org/package/2006/relationships"><Relationship Id="rId8" Type="http://schemas.openxmlformats.org/officeDocument/2006/relationships/image" Target="../media/image1731.png"/><Relationship Id="rId13" Type="http://schemas.openxmlformats.org/officeDocument/2006/relationships/image" Target="../media/image224.png"/><Relationship Id="rId18" Type="http://schemas.openxmlformats.org/officeDocument/2006/relationships/hyperlink" Target="https://doi.org/10.1016/j.bpj.2024.12.006" TargetMode="External"/><Relationship Id="rId3" Type="http://schemas.openxmlformats.org/officeDocument/2006/relationships/image" Target="../media/image1681.png"/><Relationship Id="rId7" Type="http://schemas.openxmlformats.org/officeDocument/2006/relationships/image" Target="../media/image1721.png"/><Relationship Id="rId12" Type="http://schemas.openxmlformats.org/officeDocument/2006/relationships/image" Target="../media/image223.png"/><Relationship Id="rId17" Type="http://schemas.openxmlformats.org/officeDocument/2006/relationships/image" Target="../media/image154.png"/><Relationship Id="rId2" Type="http://schemas.openxmlformats.org/officeDocument/2006/relationships/image" Target="../media/image1670.png"/><Relationship Id="rId16"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701.png"/><Relationship Id="rId15" Type="http://schemas.openxmlformats.org/officeDocument/2006/relationships/image" Target="../media/image152.png"/><Relationship Id="rId14" Type="http://schemas.openxmlformats.org/officeDocument/2006/relationships/image" Target="../media/image86.png"/></Relationships>
</file>

<file path=ppt/slides/_rels/slide35.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87.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36.xml.rels><?xml version="1.0" encoding="UTF-8" standalone="yes"?>
<Relationships xmlns="http://schemas.openxmlformats.org/package/2006/relationships"><Relationship Id="rId18" Type="http://schemas.openxmlformats.org/officeDocument/2006/relationships/image" Target="../media/image1431.png"/><Relationship Id="rId26" Type="http://schemas.openxmlformats.org/officeDocument/2006/relationships/image" Target="../media/image166.png"/><Relationship Id="rId21" Type="http://schemas.openxmlformats.org/officeDocument/2006/relationships/image" Target="../media/image1461.png"/><Relationship Id="rId25" Type="http://schemas.openxmlformats.org/officeDocument/2006/relationships/image" Target="../media/image165.png"/><Relationship Id="rId2" Type="http://schemas.openxmlformats.org/officeDocument/2006/relationships/image" Target="../media/image1902.png"/><Relationship Id="rId20" Type="http://schemas.openxmlformats.org/officeDocument/2006/relationships/image" Target="../media/image1450.png"/><Relationship Id="rId29" Type="http://schemas.openxmlformats.org/officeDocument/2006/relationships/image" Target="../media/image1950.png"/><Relationship Id="rId1" Type="http://schemas.openxmlformats.org/officeDocument/2006/relationships/slideLayout" Target="../slideLayouts/slideLayout7.xml"/><Relationship Id="rId24" Type="http://schemas.openxmlformats.org/officeDocument/2006/relationships/image" Target="../media/image1491.png"/><Relationship Id="rId23" Type="http://schemas.openxmlformats.org/officeDocument/2006/relationships/image" Target="../media/image1481.png"/><Relationship Id="rId28" Type="http://schemas.openxmlformats.org/officeDocument/2006/relationships/image" Target="../media/image168.png"/><Relationship Id="rId19" Type="http://schemas.openxmlformats.org/officeDocument/2006/relationships/image" Target="../media/image1441.png"/><Relationship Id="rId31" Type="http://schemas.openxmlformats.org/officeDocument/2006/relationships/image" Target="../media/image1971.png"/><Relationship Id="rId22" Type="http://schemas.openxmlformats.org/officeDocument/2006/relationships/image" Target="../media/image1814.png"/><Relationship Id="rId27" Type="http://schemas.openxmlformats.org/officeDocument/2006/relationships/image" Target="../media/image167.png"/><Relationship Id="rId30" Type="http://schemas.openxmlformats.org/officeDocument/2006/relationships/image" Target="../media/image1961.png"/></Relationships>
</file>

<file path=ppt/slides/_rels/slide37.xml.rels><?xml version="1.0" encoding="UTF-8" standalone="yes"?>
<Relationships xmlns="http://schemas.openxmlformats.org/package/2006/relationships"><Relationship Id="rId26" Type="http://schemas.openxmlformats.org/officeDocument/2006/relationships/image" Target="../media/image2082.png"/><Relationship Id="rId39" Type="http://schemas.openxmlformats.org/officeDocument/2006/relationships/image" Target="../media/image219.png"/><Relationship Id="rId3" Type="http://schemas.openxmlformats.org/officeDocument/2006/relationships/image" Target="../media/image1962.png"/><Relationship Id="rId21" Type="http://schemas.openxmlformats.org/officeDocument/2006/relationships/image" Target="../media/image2033.png"/><Relationship Id="rId34" Type="http://schemas.openxmlformats.org/officeDocument/2006/relationships/image" Target="../media/image174.png"/><Relationship Id="rId7" Type="http://schemas.openxmlformats.org/officeDocument/2006/relationships/image" Target="../media/image170.png"/><Relationship Id="rId25" Type="http://schemas.openxmlformats.org/officeDocument/2006/relationships/image" Target="../media/image2072.png"/><Relationship Id="rId33" Type="http://schemas.openxmlformats.org/officeDocument/2006/relationships/image" Target="../media/image173.png"/><Relationship Id="rId38" Type="http://schemas.openxmlformats.org/officeDocument/2006/relationships/image" Target="../media/image218.png"/><Relationship Id="rId2" Type="http://schemas.openxmlformats.org/officeDocument/2006/relationships/notesSlide" Target="../notesSlides/notesSlide2.xml"/><Relationship Id="rId29" Type="http://schemas.openxmlformats.org/officeDocument/2006/relationships/image" Target="../media/image2153.png"/><Relationship Id="rId1" Type="http://schemas.openxmlformats.org/officeDocument/2006/relationships/slideLayout" Target="../slideLayouts/slideLayout7.xml"/><Relationship Id="rId6" Type="http://schemas.openxmlformats.org/officeDocument/2006/relationships/image" Target="../media/image169.png"/><Relationship Id="rId24" Type="http://schemas.openxmlformats.org/officeDocument/2006/relationships/image" Target="../media/image215.png"/><Relationship Id="rId32" Type="http://schemas.openxmlformats.org/officeDocument/2006/relationships/image" Target="../media/image171.png"/><Relationship Id="rId37" Type="http://schemas.openxmlformats.org/officeDocument/2006/relationships/image" Target="../media/image214.png"/><Relationship Id="rId40" Type="http://schemas.openxmlformats.org/officeDocument/2006/relationships/image" Target="../media/image220.png"/><Relationship Id="rId5" Type="http://schemas.openxmlformats.org/officeDocument/2006/relationships/image" Target="../media/image1981.png"/><Relationship Id="rId23" Type="http://schemas.openxmlformats.org/officeDocument/2006/relationships/image" Target="../media/image2053.png"/><Relationship Id="rId28" Type="http://schemas.openxmlformats.org/officeDocument/2006/relationships/image" Target="../media/image2101.png"/><Relationship Id="rId36" Type="http://schemas.openxmlformats.org/officeDocument/2006/relationships/image" Target="../media/image176.png"/><Relationship Id="rId31" Type="http://schemas.openxmlformats.org/officeDocument/2006/relationships/image" Target="../media/image217.png"/><Relationship Id="rId4" Type="http://schemas.openxmlformats.org/officeDocument/2006/relationships/image" Target="../media/image1972.png"/><Relationship Id="rId22" Type="http://schemas.openxmlformats.org/officeDocument/2006/relationships/image" Target="../media/image2043.png"/><Relationship Id="rId27" Type="http://schemas.openxmlformats.org/officeDocument/2006/relationships/image" Target="../media/image2092.png"/><Relationship Id="rId30" Type="http://schemas.openxmlformats.org/officeDocument/2006/relationships/image" Target="../media/image216.png"/><Relationship Id="rId35" Type="http://schemas.openxmlformats.org/officeDocument/2006/relationships/image" Target="../media/image175.png"/></Relationships>
</file>

<file path=ppt/slides/_rels/slide38.xml.rels><?xml version="1.0" encoding="UTF-8" standalone="yes"?>
<Relationships xmlns="http://schemas.openxmlformats.org/package/2006/relationships"><Relationship Id="rId8" Type="http://schemas.openxmlformats.org/officeDocument/2006/relationships/hyperlink" Target="http://www.uniprot.org/uniprot/P53794" TargetMode="External"/><Relationship Id="rId13" Type="http://schemas.openxmlformats.org/officeDocument/2006/relationships/hyperlink" Target="http://www.uniprot.org/uniprot/P31639" TargetMode="External"/><Relationship Id="rId18" Type="http://schemas.openxmlformats.org/officeDocument/2006/relationships/image" Target="../media/image90.png"/><Relationship Id="rId3" Type="http://schemas.openxmlformats.org/officeDocument/2006/relationships/hyperlink" Target="http://slc.bioparadigms.org/protein?GeneName=SLC5A1" TargetMode="External"/><Relationship Id="rId21" Type="http://schemas.openxmlformats.org/officeDocument/2006/relationships/hyperlink" Target="http://slc.bioparadigms.org/protein?GeneName=SLC6A2" TargetMode="External"/><Relationship Id="rId7" Type="http://schemas.openxmlformats.org/officeDocument/2006/relationships/hyperlink" Target="http://slc.bioparadigms.org/protein?GeneName=SLC5A3" TargetMode="External"/><Relationship Id="rId12" Type="http://schemas.openxmlformats.org/officeDocument/2006/relationships/hyperlink" Target="http://slc.bioparadigms.org/protein?GeneName=SLC5A2" TargetMode="External"/><Relationship Id="rId17" Type="http://schemas.openxmlformats.org/officeDocument/2006/relationships/image" Target="../media/image89.png"/><Relationship Id="rId2" Type="http://schemas.openxmlformats.org/officeDocument/2006/relationships/hyperlink" Target="http://slc.bioparadigms.org/" TargetMode="External"/><Relationship Id="rId16" Type="http://schemas.openxmlformats.org/officeDocument/2006/relationships/image" Target="../media/image88.png"/><Relationship Id="rId20" Type="http://schemas.openxmlformats.org/officeDocument/2006/relationships/hyperlink" Target="http://www.uniprot.org/uniprot/P30531" TargetMode="External"/><Relationship Id="rId1" Type="http://schemas.openxmlformats.org/officeDocument/2006/relationships/slideLayout" Target="../slideLayouts/slideLayout7.xml"/><Relationship Id="rId6" Type="http://schemas.openxmlformats.org/officeDocument/2006/relationships/hyperlink" Target="http://www.uniprot.org/uniprot/P31639" TargetMode="External"/><Relationship Id="rId11" Type="http://schemas.openxmlformats.org/officeDocument/2006/relationships/image" Target="../media/image1690.png"/><Relationship Id="rId24" Type="http://schemas.openxmlformats.org/officeDocument/2006/relationships/image" Target="../media/image92.png"/><Relationship Id="rId5" Type="http://schemas.openxmlformats.org/officeDocument/2006/relationships/hyperlink" Target="http://slc.bioparadigms.org/protein?GeneName=SLC5A2" TargetMode="External"/><Relationship Id="rId15" Type="http://schemas.openxmlformats.org/officeDocument/2006/relationships/hyperlink" Target="http://www.uniprot.org/uniprot/P53794" TargetMode="External"/><Relationship Id="rId23" Type="http://schemas.openxmlformats.org/officeDocument/2006/relationships/image" Target="../media/image91.png"/><Relationship Id="rId10" Type="http://schemas.openxmlformats.org/officeDocument/2006/relationships/hyperlink" Target="http://www.uniprot.org/uniprot/P13866" TargetMode="External"/><Relationship Id="rId19" Type="http://schemas.openxmlformats.org/officeDocument/2006/relationships/hyperlink" Target="http://slc.bioparadigms.org/protein?GeneName=SLC6A1" TargetMode="External"/><Relationship Id="rId4" Type="http://schemas.openxmlformats.org/officeDocument/2006/relationships/hyperlink" Target="http://www.uniprot.org/uniprot/P13866" TargetMode="External"/><Relationship Id="rId9" Type="http://schemas.openxmlformats.org/officeDocument/2006/relationships/hyperlink" Target="http://slc.bioparadigms.org/protein?GeneName=SLC5A1" TargetMode="External"/><Relationship Id="rId14" Type="http://schemas.openxmlformats.org/officeDocument/2006/relationships/hyperlink" Target="http://slc.bioparadigms.org/protein?GeneName=SLC5A3" TargetMode="External"/><Relationship Id="rId22" Type="http://schemas.openxmlformats.org/officeDocument/2006/relationships/hyperlink" Target="http://www.uniprot.org/uniprot/P23975"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760.png"/><Relationship Id="rId2" Type="http://schemas.openxmlformats.org/officeDocument/2006/relationships/image" Target="../media/image17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jpeg"/><Relationship Id="rId7" Type="http://schemas.openxmlformats.org/officeDocument/2006/relationships/hyperlink" Target="https://www.latimes.com/science/sciencenow/la-sci-sn-human-eye-photon-20160719-snap-story.html#:~:text=%E2%80%9CIf%20you%27ve%20ever%20looked,like%20that%2C%E2%80%9D%20he%20said.&amp;text=Previous%20studies%20dating%20back%20to,as%20five%20to%20seven%20photons." TargetMode="External"/><Relationship Id="rId2" Type="http://schemas.openxmlformats.org/officeDocument/2006/relationships/image" Target="../media/image4.gif"/><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3" Type="http://schemas.openxmlformats.org/officeDocument/2006/relationships/image" Target="../media/image225.png"/><Relationship Id="rId18" Type="http://schemas.openxmlformats.org/officeDocument/2006/relationships/image" Target="../media/image232.png"/><Relationship Id="rId26" Type="http://schemas.openxmlformats.org/officeDocument/2006/relationships/image" Target="../media/image242.png"/><Relationship Id="rId39" Type="http://schemas.openxmlformats.org/officeDocument/2006/relationships/image" Target="../media/image254.png"/><Relationship Id="rId21" Type="http://schemas.openxmlformats.org/officeDocument/2006/relationships/image" Target="../media/image235.png"/><Relationship Id="rId34" Type="http://schemas.openxmlformats.org/officeDocument/2006/relationships/image" Target="../media/image248.png"/><Relationship Id="rId42" Type="http://schemas.openxmlformats.org/officeDocument/2006/relationships/image" Target="../media/image257.png"/><Relationship Id="rId47" Type="http://schemas.openxmlformats.org/officeDocument/2006/relationships/image" Target="../media/image263.png"/><Relationship Id="rId7" Type="http://schemas.openxmlformats.org/officeDocument/2006/relationships/image" Target="../media/image148.png"/><Relationship Id="rId2" Type="http://schemas.openxmlformats.org/officeDocument/2006/relationships/image" Target="../media/image93.png"/><Relationship Id="rId16" Type="http://schemas.openxmlformats.org/officeDocument/2006/relationships/image" Target="../media/image228.png"/><Relationship Id="rId29" Type="http://schemas.openxmlformats.org/officeDocument/2006/relationships/image" Target="../media/image245.png"/><Relationship Id="rId11" Type="http://schemas.openxmlformats.org/officeDocument/2006/relationships/image" Target="../media/image221.png"/><Relationship Id="rId24" Type="http://schemas.openxmlformats.org/officeDocument/2006/relationships/image" Target="../media/image238.png"/><Relationship Id="rId32" Type="http://schemas.openxmlformats.org/officeDocument/2006/relationships/image" Target="../media/image246.png"/><Relationship Id="rId37" Type="http://schemas.openxmlformats.org/officeDocument/2006/relationships/image" Target="../media/image252.png"/><Relationship Id="rId40" Type="http://schemas.openxmlformats.org/officeDocument/2006/relationships/image" Target="../media/image255.png"/><Relationship Id="rId45" Type="http://schemas.openxmlformats.org/officeDocument/2006/relationships/image" Target="../media/image261.png"/><Relationship Id="rId5" Type="http://schemas.openxmlformats.org/officeDocument/2006/relationships/image" Target="../media/image146.png"/><Relationship Id="rId15" Type="http://schemas.openxmlformats.org/officeDocument/2006/relationships/image" Target="../media/image227.png"/><Relationship Id="rId23" Type="http://schemas.openxmlformats.org/officeDocument/2006/relationships/image" Target="../media/image237.png"/><Relationship Id="rId28" Type="http://schemas.openxmlformats.org/officeDocument/2006/relationships/image" Target="../media/image244.png"/><Relationship Id="rId36" Type="http://schemas.openxmlformats.org/officeDocument/2006/relationships/image" Target="../media/image251.png"/><Relationship Id="rId49" Type="http://schemas.openxmlformats.org/officeDocument/2006/relationships/image" Target="../media/image265.png"/><Relationship Id="rId10" Type="http://schemas.openxmlformats.org/officeDocument/2006/relationships/image" Target="../media/image158.png"/><Relationship Id="rId19" Type="http://schemas.openxmlformats.org/officeDocument/2006/relationships/image" Target="../media/image233.png"/><Relationship Id="rId31" Type="http://schemas.openxmlformats.org/officeDocument/2006/relationships/image" Target="../media/image90.png"/><Relationship Id="rId44" Type="http://schemas.openxmlformats.org/officeDocument/2006/relationships/image" Target="../media/image259.png"/><Relationship Id="rId4" Type="http://schemas.openxmlformats.org/officeDocument/2006/relationships/image" Target="../media/image91.png"/><Relationship Id="rId9" Type="http://schemas.openxmlformats.org/officeDocument/2006/relationships/image" Target="../media/image151.png"/><Relationship Id="rId14" Type="http://schemas.openxmlformats.org/officeDocument/2006/relationships/image" Target="../media/image226.png"/><Relationship Id="rId22" Type="http://schemas.openxmlformats.org/officeDocument/2006/relationships/image" Target="../media/image236.png"/><Relationship Id="rId27" Type="http://schemas.openxmlformats.org/officeDocument/2006/relationships/image" Target="../media/image243.png"/><Relationship Id="rId30" Type="http://schemas.openxmlformats.org/officeDocument/2006/relationships/image" Target="../media/image88.png"/><Relationship Id="rId35" Type="http://schemas.openxmlformats.org/officeDocument/2006/relationships/image" Target="../media/image249.png"/><Relationship Id="rId43" Type="http://schemas.openxmlformats.org/officeDocument/2006/relationships/image" Target="../media/image258.png"/><Relationship Id="rId48" Type="http://schemas.openxmlformats.org/officeDocument/2006/relationships/image" Target="../media/image264.png"/><Relationship Id="rId8" Type="http://schemas.openxmlformats.org/officeDocument/2006/relationships/image" Target="../media/image149.png"/><Relationship Id="rId3" Type="http://schemas.openxmlformats.org/officeDocument/2006/relationships/image" Target="../media/image104.png"/><Relationship Id="rId12" Type="http://schemas.openxmlformats.org/officeDocument/2006/relationships/image" Target="../media/image222.png"/><Relationship Id="rId17" Type="http://schemas.openxmlformats.org/officeDocument/2006/relationships/image" Target="../media/image231.png"/><Relationship Id="rId25" Type="http://schemas.openxmlformats.org/officeDocument/2006/relationships/image" Target="../media/image239.png"/><Relationship Id="rId33" Type="http://schemas.openxmlformats.org/officeDocument/2006/relationships/image" Target="../media/image247.png"/><Relationship Id="rId38" Type="http://schemas.openxmlformats.org/officeDocument/2006/relationships/image" Target="../media/image253.png"/><Relationship Id="rId46" Type="http://schemas.openxmlformats.org/officeDocument/2006/relationships/image" Target="../media/image262.png"/><Relationship Id="rId20" Type="http://schemas.openxmlformats.org/officeDocument/2006/relationships/image" Target="../media/image234.png"/><Relationship Id="rId41" Type="http://schemas.openxmlformats.org/officeDocument/2006/relationships/image" Target="../media/image256.png"/><Relationship Id="rId1" Type="http://schemas.openxmlformats.org/officeDocument/2006/relationships/slideLayout" Target="../slideLayouts/slideLayout7.xml"/><Relationship Id="rId6" Type="http://schemas.openxmlformats.org/officeDocument/2006/relationships/image" Target="../media/image147.png"/></Relationships>
</file>

<file path=ppt/slides/_rels/slide41.xml.rels><?xml version="1.0" encoding="UTF-8" standalone="yes"?>
<Relationships xmlns="http://schemas.openxmlformats.org/package/2006/relationships"><Relationship Id="rId13" Type="http://schemas.openxmlformats.org/officeDocument/2006/relationships/image" Target="../media/image2643.png"/><Relationship Id="rId18" Type="http://schemas.openxmlformats.org/officeDocument/2006/relationships/image" Target="../media/image2181.png"/><Relationship Id="rId26" Type="http://schemas.openxmlformats.org/officeDocument/2006/relationships/image" Target="../media/image2041.png"/><Relationship Id="rId3" Type="http://schemas.openxmlformats.org/officeDocument/2006/relationships/image" Target="../media/image266.png"/><Relationship Id="rId21" Type="http://schemas.openxmlformats.org/officeDocument/2006/relationships/image" Target="../media/image2661.png"/><Relationship Id="rId34" Type="http://schemas.openxmlformats.org/officeDocument/2006/relationships/image" Target="../media/image2752.png"/><Relationship Id="rId12" Type="http://schemas.openxmlformats.org/officeDocument/2006/relationships/image" Target="../media/image2632.png"/><Relationship Id="rId17" Type="http://schemas.openxmlformats.org/officeDocument/2006/relationships/image" Target="../media/image2642.png"/><Relationship Id="rId25" Type="http://schemas.openxmlformats.org/officeDocument/2006/relationships/image" Target="../media/image267.png"/><Relationship Id="rId33" Type="http://schemas.openxmlformats.org/officeDocument/2006/relationships/image" Target="../media/image2742.png"/><Relationship Id="rId2" Type="http://schemas.openxmlformats.org/officeDocument/2006/relationships/image" Target="../media/image2880.png"/><Relationship Id="rId16" Type="http://schemas.openxmlformats.org/officeDocument/2006/relationships/image" Target="../media/image2161.png"/><Relationship Id="rId20" Type="http://schemas.openxmlformats.org/officeDocument/2006/relationships/image" Target="../media/image2191.png"/><Relationship Id="rId29" Type="http://schemas.openxmlformats.org/officeDocument/2006/relationships/image" Target="../media/image2722.png"/><Relationship Id="rId1" Type="http://schemas.openxmlformats.org/officeDocument/2006/relationships/slideLayout" Target="../slideLayouts/slideLayout7.xml"/><Relationship Id="rId11" Type="http://schemas.openxmlformats.org/officeDocument/2006/relationships/image" Target="../media/image2622.png"/><Relationship Id="rId24" Type="http://schemas.openxmlformats.org/officeDocument/2006/relationships/image" Target="../media/image2693.png"/><Relationship Id="rId32" Type="http://schemas.openxmlformats.org/officeDocument/2006/relationships/image" Target="../media/image2732.png"/><Relationship Id="rId15" Type="http://schemas.openxmlformats.org/officeDocument/2006/relationships/image" Target="../media/image2151.png"/><Relationship Id="rId23" Type="http://schemas.openxmlformats.org/officeDocument/2006/relationships/image" Target="../media/image2681.png"/><Relationship Id="rId28" Type="http://schemas.openxmlformats.org/officeDocument/2006/relationships/image" Target="../media/image2691.png"/><Relationship Id="rId36" Type="http://schemas.openxmlformats.org/officeDocument/2006/relationships/image" Target="../media/image2772.png"/><Relationship Id="rId10" Type="http://schemas.openxmlformats.org/officeDocument/2006/relationships/image" Target="../media/image2113.png"/><Relationship Id="rId19" Type="http://schemas.openxmlformats.org/officeDocument/2006/relationships/image" Target="../media/image2651.png"/><Relationship Id="rId31" Type="http://schemas.openxmlformats.org/officeDocument/2006/relationships/image" Target="../media/image2721.png"/><Relationship Id="rId14" Type="http://schemas.openxmlformats.org/officeDocument/2006/relationships/image" Target="../media/image2141.png"/><Relationship Id="rId22" Type="http://schemas.openxmlformats.org/officeDocument/2006/relationships/image" Target="../media/image2671.png"/><Relationship Id="rId27" Type="http://schemas.openxmlformats.org/officeDocument/2006/relationships/image" Target="../media/image2051.png"/><Relationship Id="rId4" Type="http://schemas.openxmlformats.org/officeDocument/2006/relationships/image" Target="../media/image2061.png"/><Relationship Id="rId30" Type="http://schemas.openxmlformats.org/officeDocument/2006/relationships/image" Target="../media/image2913.png"/><Relationship Id="rId35" Type="http://schemas.openxmlformats.org/officeDocument/2006/relationships/image" Target="../media/image2762.png"/></Relationships>
</file>

<file path=ppt/slides/_rels/slide42.xml.rels><?xml version="1.0" encoding="UTF-8" standalone="yes"?>
<Relationships xmlns="http://schemas.openxmlformats.org/package/2006/relationships"><Relationship Id="rId8" Type="http://schemas.openxmlformats.org/officeDocument/2006/relationships/image" Target="../media/image2932.png"/><Relationship Id="rId3" Type="http://schemas.openxmlformats.org/officeDocument/2006/relationships/image" Target="../media/image2261.png"/><Relationship Id="rId7" Type="http://schemas.openxmlformats.org/officeDocument/2006/relationships/image" Target="../media/image2311.png"/><Relationship Id="rId12" Type="http://schemas.openxmlformats.org/officeDocument/2006/relationships/image" Target="../media/image269.png"/><Relationship Id="rId17" Type="http://schemas.openxmlformats.org/officeDocument/2006/relationships/image" Target="../media/image271.png"/><Relationship Id="rId2" Type="http://schemas.openxmlformats.org/officeDocument/2006/relationships/image" Target="../media/image268.png"/><Relationship Id="rId16" Type="http://schemas.openxmlformats.org/officeDocument/2006/relationships/image" Target="../media/image2371.png"/><Relationship Id="rId1" Type="http://schemas.openxmlformats.org/officeDocument/2006/relationships/slideLayout" Target="../slideLayouts/slideLayout7.xml"/><Relationship Id="rId6" Type="http://schemas.openxmlformats.org/officeDocument/2006/relationships/image" Target="../media/image2291.png"/><Relationship Id="rId11" Type="http://schemas.openxmlformats.org/officeDocument/2006/relationships/image" Target="../media/image2350.png"/><Relationship Id="rId5" Type="http://schemas.openxmlformats.org/officeDocument/2006/relationships/image" Target="../media/image2281.png"/><Relationship Id="rId15" Type="http://schemas.openxmlformats.org/officeDocument/2006/relationships/image" Target="../media/image2361.png"/><Relationship Id="rId10" Type="http://schemas.openxmlformats.org/officeDocument/2006/relationships/image" Target="../media/image2340.png"/><Relationship Id="rId4" Type="http://schemas.openxmlformats.org/officeDocument/2006/relationships/image" Target="../media/image2270.png"/><Relationship Id="rId9" Type="http://schemas.openxmlformats.org/officeDocument/2006/relationships/image" Target="../media/image2331.png"/><Relationship Id="rId14" Type="http://schemas.openxmlformats.org/officeDocument/2006/relationships/image" Target="../media/image1920.png"/></Relationships>
</file>

<file path=ppt/slides/_rels/slide43.xml.rels><?xml version="1.0" encoding="UTF-8" standalone="yes"?>
<Relationships xmlns="http://schemas.openxmlformats.org/package/2006/relationships"><Relationship Id="rId8" Type="http://schemas.openxmlformats.org/officeDocument/2006/relationships/image" Target="../media/image2980.png"/><Relationship Id="rId13" Type="http://schemas.openxmlformats.org/officeDocument/2006/relationships/image" Target="../media/image3030.png"/><Relationship Id="rId18" Type="http://schemas.openxmlformats.org/officeDocument/2006/relationships/image" Target="../media/image3080.png"/><Relationship Id="rId3" Type="http://schemas.openxmlformats.org/officeDocument/2006/relationships/image" Target="../media/image2941.png"/><Relationship Id="rId7" Type="http://schemas.openxmlformats.org/officeDocument/2006/relationships/image" Target="../media/image2971.png"/><Relationship Id="rId12" Type="http://schemas.openxmlformats.org/officeDocument/2006/relationships/image" Target="../media/image3021.png"/><Relationship Id="rId17" Type="http://schemas.openxmlformats.org/officeDocument/2006/relationships/image" Target="../media/image3070.png"/><Relationship Id="rId2" Type="http://schemas.openxmlformats.org/officeDocument/2006/relationships/image" Target="../media/image2931.png"/><Relationship Id="rId16" Type="http://schemas.openxmlformats.org/officeDocument/2006/relationships/image" Target="../media/image3063.png"/><Relationship Id="rId1" Type="http://schemas.openxmlformats.org/officeDocument/2006/relationships/slideLayout" Target="../slideLayouts/slideLayout7.xml"/><Relationship Id="rId6" Type="http://schemas.openxmlformats.org/officeDocument/2006/relationships/image" Target="../media/image268.png"/><Relationship Id="rId11" Type="http://schemas.openxmlformats.org/officeDocument/2006/relationships/image" Target="../media/image3011.png"/><Relationship Id="rId5" Type="http://schemas.openxmlformats.org/officeDocument/2006/relationships/image" Target="../media/image2961.png"/><Relationship Id="rId15" Type="http://schemas.openxmlformats.org/officeDocument/2006/relationships/image" Target="../media/image3051.png"/><Relationship Id="rId10" Type="http://schemas.openxmlformats.org/officeDocument/2006/relationships/image" Target="../media/image3001.png"/><Relationship Id="rId19" Type="http://schemas.openxmlformats.org/officeDocument/2006/relationships/image" Target="../media/image3090.png"/><Relationship Id="rId4" Type="http://schemas.openxmlformats.org/officeDocument/2006/relationships/image" Target="../media/image2951.png"/><Relationship Id="rId9" Type="http://schemas.openxmlformats.org/officeDocument/2006/relationships/image" Target="../media/image2991.png"/><Relationship Id="rId14" Type="http://schemas.openxmlformats.org/officeDocument/2006/relationships/image" Target="../media/image3042.png"/></Relationships>
</file>

<file path=ppt/slides/_rels/slide44.xml.rels><?xml version="1.0" encoding="UTF-8" standalone="yes"?>
<Relationships xmlns="http://schemas.openxmlformats.org/package/2006/relationships"><Relationship Id="rId3" Type="http://schemas.openxmlformats.org/officeDocument/2006/relationships/image" Target="../media/image2452.png"/><Relationship Id="rId2" Type="http://schemas.openxmlformats.org/officeDocument/2006/relationships/image" Target="../media/image272.t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621.png"/><Relationship Id="rId2" Type="http://schemas.openxmlformats.org/officeDocument/2006/relationships/image" Target="../media/image2614.png"/><Relationship Id="rId1" Type="http://schemas.openxmlformats.org/officeDocument/2006/relationships/slideLayout" Target="../slideLayouts/slideLayout7.xml"/><Relationship Id="rId5" Type="http://schemas.openxmlformats.org/officeDocument/2006/relationships/image" Target="../media/image273.png"/><Relationship Id="rId4" Type="http://schemas.openxmlformats.org/officeDocument/2006/relationships/image" Target="../media/image2631.png"/></Relationships>
</file>

<file path=ppt/slides/_rels/slide46.xml.rels><?xml version="1.0" encoding="UTF-8" standalone="yes"?>
<Relationships xmlns="http://schemas.openxmlformats.org/package/2006/relationships"><Relationship Id="rId13" Type="http://schemas.openxmlformats.org/officeDocument/2006/relationships/image" Target="../media/image2761.png"/><Relationship Id="rId18" Type="http://schemas.openxmlformats.org/officeDocument/2006/relationships/image" Target="../media/image2882.png"/><Relationship Id="rId26" Type="http://schemas.openxmlformats.org/officeDocument/2006/relationships/image" Target="../media/image2892.png"/><Relationship Id="rId39" Type="http://schemas.openxmlformats.org/officeDocument/2006/relationships/image" Target="../media/image3000.png"/><Relationship Id="rId21" Type="http://schemas.openxmlformats.org/officeDocument/2006/relationships/image" Target="../media/image2850.png"/><Relationship Id="rId34" Type="http://schemas.openxmlformats.org/officeDocument/2006/relationships/image" Target="../media/image3151.png"/><Relationship Id="rId42" Type="http://schemas.openxmlformats.org/officeDocument/2006/relationships/image" Target="../media/image3071.png"/><Relationship Id="rId47" Type="http://schemas.openxmlformats.org/officeDocument/2006/relationships/image" Target="../media/image3041.png"/><Relationship Id="rId50" Type="http://schemas.openxmlformats.org/officeDocument/2006/relationships/image" Target="../media/image3160.png"/><Relationship Id="rId55" Type="http://schemas.openxmlformats.org/officeDocument/2006/relationships/image" Target="../media/image3220.png"/><Relationship Id="rId7" Type="http://schemas.openxmlformats.org/officeDocument/2006/relationships/image" Target="../media/image2692.png"/><Relationship Id="rId2" Type="http://schemas.openxmlformats.org/officeDocument/2006/relationships/image" Target="../media/image274.png"/><Relationship Id="rId16" Type="http://schemas.openxmlformats.org/officeDocument/2006/relationships/image" Target="../media/image2791.png"/><Relationship Id="rId29" Type="http://schemas.openxmlformats.org/officeDocument/2006/relationships/image" Target="../media/image2930.png"/><Relationship Id="rId11" Type="http://schemas.openxmlformats.org/officeDocument/2006/relationships/image" Target="../media/image2741.png"/><Relationship Id="rId24" Type="http://schemas.openxmlformats.org/officeDocument/2006/relationships/image" Target="../media/image2881.png"/><Relationship Id="rId32" Type="http://schemas.openxmlformats.org/officeDocument/2006/relationships/image" Target="../media/image2960.png"/><Relationship Id="rId37" Type="http://schemas.openxmlformats.org/officeDocument/2006/relationships/image" Target="../media/image3020.png"/><Relationship Id="rId40" Type="http://schemas.openxmlformats.org/officeDocument/2006/relationships/image" Target="../media/image2970.png"/><Relationship Id="rId45" Type="http://schemas.openxmlformats.org/officeDocument/2006/relationships/image" Target="../media/image3111.png"/><Relationship Id="rId53" Type="http://schemas.openxmlformats.org/officeDocument/2006/relationships/image" Target="../media/image3190.png"/><Relationship Id="rId58" Type="http://schemas.openxmlformats.org/officeDocument/2006/relationships/image" Target="../media/image3250.png"/><Relationship Id="rId5" Type="http://schemas.openxmlformats.org/officeDocument/2006/relationships/image" Target="../media/image2670.png"/><Relationship Id="rId61" Type="http://schemas.openxmlformats.org/officeDocument/2006/relationships/image" Target="../media/image3280.png"/><Relationship Id="rId19" Type="http://schemas.openxmlformats.org/officeDocument/2006/relationships/image" Target="../media/image2831.png"/><Relationship Id="rId14" Type="http://schemas.openxmlformats.org/officeDocument/2006/relationships/image" Target="../media/image2771.png"/><Relationship Id="rId22" Type="http://schemas.openxmlformats.org/officeDocument/2006/relationships/image" Target="../media/image2860.png"/><Relationship Id="rId27" Type="http://schemas.openxmlformats.org/officeDocument/2006/relationships/image" Target="../media/image2911.png"/><Relationship Id="rId30" Type="http://schemas.openxmlformats.org/officeDocument/2006/relationships/image" Target="../media/image2940.png"/><Relationship Id="rId35" Type="http://schemas.openxmlformats.org/officeDocument/2006/relationships/image" Target="../media/image2990.png"/><Relationship Id="rId43" Type="http://schemas.openxmlformats.org/officeDocument/2006/relationships/image" Target="../media/image3050.png"/><Relationship Id="rId48" Type="http://schemas.openxmlformats.org/officeDocument/2006/relationships/image" Target="../media/image3142.png"/><Relationship Id="rId56" Type="http://schemas.openxmlformats.org/officeDocument/2006/relationships/image" Target="../media/image3230.png"/><Relationship Id="rId8" Type="http://schemas.openxmlformats.org/officeDocument/2006/relationships/image" Target="../media/image2714.png"/><Relationship Id="rId51" Type="http://schemas.openxmlformats.org/officeDocument/2006/relationships/image" Target="../media/image3170.png"/><Relationship Id="rId3" Type="http://schemas.openxmlformats.org/officeDocument/2006/relationships/image" Target="../media/image2650.png"/><Relationship Id="rId12" Type="http://schemas.openxmlformats.org/officeDocument/2006/relationships/image" Target="../media/image2751.png"/><Relationship Id="rId17" Type="http://schemas.openxmlformats.org/officeDocument/2006/relationships/image" Target="../media/image2811.png"/><Relationship Id="rId25" Type="http://schemas.openxmlformats.org/officeDocument/2006/relationships/image" Target="../media/image2891.png"/><Relationship Id="rId33" Type="http://schemas.openxmlformats.org/officeDocument/2006/relationships/image" Target="../media/image2912.png"/><Relationship Id="rId38" Type="http://schemas.openxmlformats.org/officeDocument/2006/relationships/image" Target="../media/image3031.png"/><Relationship Id="rId46" Type="http://schemas.openxmlformats.org/officeDocument/2006/relationships/image" Target="../media/image3121.png"/><Relationship Id="rId59" Type="http://schemas.openxmlformats.org/officeDocument/2006/relationships/image" Target="../media/image3150.png"/><Relationship Id="rId20" Type="http://schemas.openxmlformats.org/officeDocument/2006/relationships/image" Target="../media/image2871.png"/><Relationship Id="rId41" Type="http://schemas.openxmlformats.org/officeDocument/2006/relationships/image" Target="../media/image3062.png"/><Relationship Id="rId54" Type="http://schemas.openxmlformats.org/officeDocument/2006/relationships/image" Target="../media/image3210.png"/><Relationship Id="rId62" Type="http://schemas.openxmlformats.org/officeDocument/2006/relationships/image" Target="../media/image3081.png"/><Relationship Id="rId1" Type="http://schemas.openxmlformats.org/officeDocument/2006/relationships/slideLayout" Target="../slideLayouts/slideLayout7.xml"/><Relationship Id="rId6" Type="http://schemas.openxmlformats.org/officeDocument/2006/relationships/image" Target="../media/image2680.png"/><Relationship Id="rId15" Type="http://schemas.openxmlformats.org/officeDocument/2006/relationships/image" Target="../media/image2781.png"/><Relationship Id="rId23" Type="http://schemas.openxmlformats.org/officeDocument/2006/relationships/image" Target="../media/image2900.png"/><Relationship Id="rId28" Type="http://schemas.openxmlformats.org/officeDocument/2006/relationships/image" Target="../media/image2920.png"/><Relationship Id="rId36" Type="http://schemas.openxmlformats.org/officeDocument/2006/relationships/image" Target="../media/image3010.png"/><Relationship Id="rId49" Type="http://schemas.openxmlformats.org/officeDocument/2006/relationships/image" Target="../media/image3100.png"/><Relationship Id="rId57" Type="http://schemas.openxmlformats.org/officeDocument/2006/relationships/image" Target="../media/image3240.png"/><Relationship Id="rId10" Type="http://schemas.openxmlformats.org/officeDocument/2006/relationships/image" Target="../media/image2731.png"/><Relationship Id="rId31" Type="http://schemas.openxmlformats.org/officeDocument/2006/relationships/image" Target="../media/image2950.png"/><Relationship Id="rId44" Type="http://schemas.openxmlformats.org/officeDocument/2006/relationships/image" Target="../media/image3091.png"/><Relationship Id="rId52" Type="http://schemas.openxmlformats.org/officeDocument/2006/relationships/image" Target="../media/image3130.png"/><Relationship Id="rId60" Type="http://schemas.openxmlformats.org/officeDocument/2006/relationships/image" Target="../media/image3270.png"/><Relationship Id="rId4" Type="http://schemas.openxmlformats.org/officeDocument/2006/relationships/image" Target="../media/image2660.png"/><Relationship Id="rId9" Type="http://schemas.openxmlformats.org/officeDocument/2006/relationships/image" Target="../media/image2720.png"/></Relationships>
</file>

<file path=ppt/slides/_rels/slide47.xml.rels><?xml version="1.0" encoding="UTF-8" standalone="yes"?>
<Relationships xmlns="http://schemas.openxmlformats.org/package/2006/relationships"><Relationship Id="rId13" Type="http://schemas.openxmlformats.org/officeDocument/2006/relationships/image" Target="../media/image2761.png"/><Relationship Id="rId18" Type="http://schemas.openxmlformats.org/officeDocument/2006/relationships/image" Target="../media/image2882.png"/><Relationship Id="rId39" Type="http://schemas.openxmlformats.org/officeDocument/2006/relationships/image" Target="../media/image3000.png"/><Relationship Id="rId42" Type="http://schemas.openxmlformats.org/officeDocument/2006/relationships/image" Target="../media/image3071.png"/><Relationship Id="rId50" Type="http://schemas.openxmlformats.org/officeDocument/2006/relationships/image" Target="../media/image3160.png"/><Relationship Id="rId55" Type="http://schemas.openxmlformats.org/officeDocument/2006/relationships/image" Target="../media/image3220.png"/><Relationship Id="rId63" Type="http://schemas.openxmlformats.org/officeDocument/2006/relationships/image" Target="../media/image3290.png"/><Relationship Id="rId68" Type="http://schemas.openxmlformats.org/officeDocument/2006/relationships/image" Target="../media/image3340.png"/><Relationship Id="rId76" Type="http://schemas.openxmlformats.org/officeDocument/2006/relationships/image" Target="../media/image343.png"/><Relationship Id="rId71" Type="http://schemas.openxmlformats.org/officeDocument/2006/relationships/image" Target="../media/image3381.png"/><Relationship Id="rId2" Type="http://schemas.openxmlformats.org/officeDocument/2006/relationships/image" Target="../media/image3180.png"/><Relationship Id="rId16" Type="http://schemas.openxmlformats.org/officeDocument/2006/relationships/image" Target="../media/image2791.png"/><Relationship Id="rId29" Type="http://schemas.openxmlformats.org/officeDocument/2006/relationships/image" Target="../media/image2930.png"/><Relationship Id="rId24" Type="http://schemas.openxmlformats.org/officeDocument/2006/relationships/image" Target="../media/image2881.png"/><Relationship Id="rId32" Type="http://schemas.openxmlformats.org/officeDocument/2006/relationships/image" Target="../media/image2960.png"/><Relationship Id="rId37" Type="http://schemas.openxmlformats.org/officeDocument/2006/relationships/image" Target="../media/image3020.png"/><Relationship Id="rId45" Type="http://schemas.openxmlformats.org/officeDocument/2006/relationships/image" Target="../media/image3111.png"/><Relationship Id="rId53" Type="http://schemas.openxmlformats.org/officeDocument/2006/relationships/image" Target="../media/image3190.png"/><Relationship Id="rId58" Type="http://schemas.openxmlformats.org/officeDocument/2006/relationships/image" Target="../media/image3250.png"/><Relationship Id="rId66" Type="http://schemas.openxmlformats.org/officeDocument/2006/relationships/image" Target="../media/image3320.png"/><Relationship Id="rId74" Type="http://schemas.openxmlformats.org/officeDocument/2006/relationships/image" Target="../media/image341.png"/><Relationship Id="rId79" Type="http://schemas.openxmlformats.org/officeDocument/2006/relationships/image" Target="../media/image346.png"/><Relationship Id="rId61" Type="http://schemas.openxmlformats.org/officeDocument/2006/relationships/image" Target="../media/image3200.png"/><Relationship Id="rId19" Type="http://schemas.openxmlformats.org/officeDocument/2006/relationships/image" Target="../media/image2831.png"/><Relationship Id="rId22" Type="http://schemas.openxmlformats.org/officeDocument/2006/relationships/image" Target="../media/image2860.png"/><Relationship Id="rId30" Type="http://schemas.openxmlformats.org/officeDocument/2006/relationships/image" Target="../media/image2940.png"/><Relationship Id="rId35" Type="http://schemas.openxmlformats.org/officeDocument/2006/relationships/image" Target="../media/image2990.png"/><Relationship Id="rId43" Type="http://schemas.openxmlformats.org/officeDocument/2006/relationships/image" Target="../media/image3050.png"/><Relationship Id="rId56" Type="http://schemas.openxmlformats.org/officeDocument/2006/relationships/image" Target="../media/image3230.png"/><Relationship Id="rId64" Type="http://schemas.openxmlformats.org/officeDocument/2006/relationships/image" Target="../media/image3300.png"/><Relationship Id="rId69" Type="http://schemas.openxmlformats.org/officeDocument/2006/relationships/image" Target="../media/image335.png"/><Relationship Id="rId77" Type="http://schemas.openxmlformats.org/officeDocument/2006/relationships/image" Target="../media/image344.png"/><Relationship Id="rId51" Type="http://schemas.openxmlformats.org/officeDocument/2006/relationships/image" Target="../media/image3170.png"/><Relationship Id="rId72" Type="http://schemas.openxmlformats.org/officeDocument/2006/relationships/image" Target="../media/image339.png"/><Relationship Id="rId80" Type="http://schemas.openxmlformats.org/officeDocument/2006/relationships/image" Target="../media/image347.png"/><Relationship Id="rId17" Type="http://schemas.openxmlformats.org/officeDocument/2006/relationships/image" Target="../media/image2811.png"/><Relationship Id="rId25" Type="http://schemas.openxmlformats.org/officeDocument/2006/relationships/image" Target="../media/image2891.png"/><Relationship Id="rId38" Type="http://schemas.openxmlformats.org/officeDocument/2006/relationships/image" Target="../media/image3031.png"/><Relationship Id="rId46" Type="http://schemas.openxmlformats.org/officeDocument/2006/relationships/image" Target="../media/image3121.png"/><Relationship Id="rId59" Type="http://schemas.openxmlformats.org/officeDocument/2006/relationships/image" Target="../media/image3150.png"/><Relationship Id="rId67" Type="http://schemas.openxmlformats.org/officeDocument/2006/relationships/image" Target="../media/image3330.png"/><Relationship Id="rId54" Type="http://schemas.openxmlformats.org/officeDocument/2006/relationships/image" Target="../media/image3210.png"/><Relationship Id="rId62" Type="http://schemas.openxmlformats.org/officeDocument/2006/relationships/image" Target="../media/image3260.png"/><Relationship Id="rId70" Type="http://schemas.openxmlformats.org/officeDocument/2006/relationships/image" Target="../media/image3360.png"/><Relationship Id="rId75" Type="http://schemas.openxmlformats.org/officeDocument/2006/relationships/image" Target="../media/image342.png"/><Relationship Id="rId1" Type="http://schemas.openxmlformats.org/officeDocument/2006/relationships/slideLayout" Target="../slideLayouts/slideLayout7.xml"/><Relationship Id="rId15" Type="http://schemas.openxmlformats.org/officeDocument/2006/relationships/image" Target="../media/image2781.png"/><Relationship Id="rId23" Type="http://schemas.openxmlformats.org/officeDocument/2006/relationships/image" Target="../media/image2900.png"/><Relationship Id="rId28" Type="http://schemas.openxmlformats.org/officeDocument/2006/relationships/image" Target="../media/image2920.png"/><Relationship Id="rId36" Type="http://schemas.openxmlformats.org/officeDocument/2006/relationships/image" Target="../media/image3010.png"/><Relationship Id="rId49" Type="http://schemas.openxmlformats.org/officeDocument/2006/relationships/image" Target="../media/image3100.png"/><Relationship Id="rId57" Type="http://schemas.openxmlformats.org/officeDocument/2006/relationships/image" Target="../media/image3240.png"/><Relationship Id="rId31" Type="http://schemas.openxmlformats.org/officeDocument/2006/relationships/image" Target="../media/image2950.png"/><Relationship Id="rId44" Type="http://schemas.openxmlformats.org/officeDocument/2006/relationships/image" Target="../media/image3091.png"/><Relationship Id="rId60" Type="http://schemas.openxmlformats.org/officeDocument/2006/relationships/image" Target="../media/image3270.png"/><Relationship Id="rId65" Type="http://schemas.openxmlformats.org/officeDocument/2006/relationships/image" Target="../media/image3310.png"/><Relationship Id="rId73" Type="http://schemas.openxmlformats.org/officeDocument/2006/relationships/image" Target="../media/image340.png"/><Relationship Id="rId78" Type="http://schemas.openxmlformats.org/officeDocument/2006/relationships/image" Target="../media/image345.png"/><Relationship Id="rId81" Type="http://schemas.openxmlformats.org/officeDocument/2006/relationships/image" Target="../media/image348.png"/></Relationships>
</file>

<file path=ppt/slides/_rels/slide48.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277.png"/><Relationship Id="rId2" Type="http://schemas.openxmlformats.org/officeDocument/2006/relationships/image" Target="../media/image275.png"/><Relationship Id="rId1" Type="http://schemas.openxmlformats.org/officeDocument/2006/relationships/slideLayout" Target="../slideLayouts/slideLayout7.xml"/><Relationship Id="rId6" Type="http://schemas.openxmlformats.org/officeDocument/2006/relationships/image" Target="../media/image3350.png"/><Relationship Id="rId5" Type="http://schemas.openxmlformats.org/officeDocument/2006/relationships/image" Target="../media/image276.png"/><Relationship Id="rId4" Type="http://schemas.openxmlformats.org/officeDocument/2006/relationships/image" Target="../media/image351.png"/></Relationships>
</file>

<file path=ppt/slides/_rels/slide49.xml.rels><?xml version="1.0" encoding="UTF-8" standalone="yes"?>
<Relationships xmlns="http://schemas.openxmlformats.org/package/2006/relationships"><Relationship Id="rId3" Type="http://schemas.openxmlformats.org/officeDocument/2006/relationships/image" Target="../media/image3380.png"/><Relationship Id="rId2" Type="http://schemas.openxmlformats.org/officeDocument/2006/relationships/image" Target="../media/image278.t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3" Type="http://schemas.openxmlformats.org/officeDocument/2006/relationships/image" Target="../media/image318.png"/><Relationship Id="rId18" Type="http://schemas.openxmlformats.org/officeDocument/2006/relationships/image" Target="../media/image323.png"/><Relationship Id="rId39" Type="http://schemas.openxmlformats.org/officeDocument/2006/relationships/image" Target="../media/image284.png"/><Relationship Id="rId21" Type="http://schemas.openxmlformats.org/officeDocument/2006/relationships/image" Target="../media/image326.png"/><Relationship Id="rId34" Type="http://schemas.openxmlformats.org/officeDocument/2006/relationships/image" Target="../media/image338.png"/><Relationship Id="rId42" Type="http://schemas.openxmlformats.org/officeDocument/2006/relationships/image" Target="../media/image388.png"/><Relationship Id="rId7" Type="http://schemas.openxmlformats.org/officeDocument/2006/relationships/image" Target="../media/image312.png"/><Relationship Id="rId12" Type="http://schemas.openxmlformats.org/officeDocument/2006/relationships/image" Target="../media/image317.png"/><Relationship Id="rId17" Type="http://schemas.openxmlformats.org/officeDocument/2006/relationships/image" Target="../media/image322.png"/><Relationship Id="rId33" Type="http://schemas.openxmlformats.org/officeDocument/2006/relationships/image" Target="../media/image283.png"/><Relationship Id="rId38" Type="http://schemas.openxmlformats.org/officeDocument/2006/relationships/image" Target="../media/image354.png"/><Relationship Id="rId2" Type="http://schemas.openxmlformats.org/officeDocument/2006/relationships/image" Target="../media/image307.png"/><Relationship Id="rId16" Type="http://schemas.openxmlformats.org/officeDocument/2006/relationships/image" Target="../media/image321.png"/><Relationship Id="rId20" Type="http://schemas.openxmlformats.org/officeDocument/2006/relationships/image" Target="../media/image325.png"/><Relationship Id="rId29" Type="http://schemas.openxmlformats.org/officeDocument/2006/relationships/image" Target="../media/image334.png"/><Relationship Id="rId41" Type="http://schemas.openxmlformats.org/officeDocument/2006/relationships/image" Target="../media/image368.png"/><Relationship Id="rId1" Type="http://schemas.openxmlformats.org/officeDocument/2006/relationships/slideLayout" Target="../slideLayouts/slideLayout7.xml"/><Relationship Id="rId6" Type="http://schemas.openxmlformats.org/officeDocument/2006/relationships/image" Target="../media/image311.png"/><Relationship Id="rId11" Type="http://schemas.openxmlformats.org/officeDocument/2006/relationships/image" Target="../media/image316.png"/><Relationship Id="rId32" Type="http://schemas.openxmlformats.org/officeDocument/2006/relationships/image" Target="../media/image282.png"/><Relationship Id="rId37" Type="http://schemas.openxmlformats.org/officeDocument/2006/relationships/image" Target="../media/image353.png"/><Relationship Id="rId40" Type="http://schemas.openxmlformats.org/officeDocument/2006/relationships/image" Target="../media/image356.png"/><Relationship Id="rId5" Type="http://schemas.openxmlformats.org/officeDocument/2006/relationships/image" Target="../media/image310.png"/><Relationship Id="rId15" Type="http://schemas.openxmlformats.org/officeDocument/2006/relationships/image" Target="../media/image320.png"/><Relationship Id="rId23" Type="http://schemas.openxmlformats.org/officeDocument/2006/relationships/image" Target="../media/image328.png"/><Relationship Id="rId28" Type="http://schemas.openxmlformats.org/officeDocument/2006/relationships/image" Target="../media/image333.png"/><Relationship Id="rId36" Type="http://schemas.openxmlformats.org/officeDocument/2006/relationships/image" Target="../media/image352.png"/><Relationship Id="rId10" Type="http://schemas.openxmlformats.org/officeDocument/2006/relationships/image" Target="../media/image315.png"/><Relationship Id="rId19" Type="http://schemas.openxmlformats.org/officeDocument/2006/relationships/image" Target="../media/image324.png"/><Relationship Id="rId31" Type="http://schemas.openxmlformats.org/officeDocument/2006/relationships/image" Target="../media/image281.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19.png"/><Relationship Id="rId22" Type="http://schemas.openxmlformats.org/officeDocument/2006/relationships/image" Target="../media/image327.png"/><Relationship Id="rId27" Type="http://schemas.openxmlformats.org/officeDocument/2006/relationships/image" Target="../media/image332.png"/><Relationship Id="rId30" Type="http://schemas.openxmlformats.org/officeDocument/2006/relationships/image" Target="../media/image279.png"/><Relationship Id="rId35" Type="http://schemas.openxmlformats.org/officeDocument/2006/relationships/image" Target="../media/image349.png"/><Relationship Id="rId8" Type="http://schemas.openxmlformats.org/officeDocument/2006/relationships/image" Target="../media/image313.png"/><Relationship Id="rId3" Type="http://schemas.openxmlformats.org/officeDocument/2006/relationships/image" Target="../media/image308.png"/></Relationships>
</file>

<file path=ppt/slides/_rels/slide51.xml.rels><?xml version="1.0" encoding="UTF-8" standalone="yes"?>
<Relationships xmlns="http://schemas.openxmlformats.org/package/2006/relationships"><Relationship Id="rId26" Type="http://schemas.openxmlformats.org/officeDocument/2006/relationships/image" Target="../media/image291.png"/><Relationship Id="rId39" Type="http://schemas.openxmlformats.org/officeDocument/2006/relationships/image" Target="../media/image302.png"/><Relationship Id="rId18" Type="http://schemas.openxmlformats.org/officeDocument/2006/relationships/image" Target="../media/image1080.png"/><Relationship Id="rId21" Type="http://schemas.openxmlformats.org/officeDocument/2006/relationships/image" Target="../media/image920.png"/><Relationship Id="rId34" Type="http://schemas.openxmlformats.org/officeDocument/2006/relationships/image" Target="../media/image299.png"/><Relationship Id="rId42" Type="http://schemas.openxmlformats.org/officeDocument/2006/relationships/image" Target="../media/image305.png"/><Relationship Id="rId47" Type="http://schemas.openxmlformats.org/officeDocument/2006/relationships/image" Target="../media/image391.png"/><Relationship Id="rId50" Type="http://schemas.openxmlformats.org/officeDocument/2006/relationships/image" Target="../media/image395.png"/><Relationship Id="rId55" Type="http://schemas.openxmlformats.org/officeDocument/2006/relationships/image" Target="../media/image404.png"/><Relationship Id="rId63" Type="http://schemas.openxmlformats.org/officeDocument/2006/relationships/image" Target="../media/image414.png"/><Relationship Id="rId68" Type="http://schemas.openxmlformats.org/officeDocument/2006/relationships/image" Target="../media/image507.png"/><Relationship Id="rId76" Type="http://schemas.openxmlformats.org/officeDocument/2006/relationships/image" Target="../media/image579.png"/><Relationship Id="rId71" Type="http://schemas.openxmlformats.org/officeDocument/2006/relationships/image" Target="../media/image574.png"/><Relationship Id="rId29" Type="http://schemas.openxmlformats.org/officeDocument/2006/relationships/image" Target="../media/image294.png"/><Relationship Id="rId16" Type="http://schemas.openxmlformats.org/officeDocument/2006/relationships/image" Target="../media/image1040.png"/><Relationship Id="rId32" Type="http://schemas.openxmlformats.org/officeDocument/2006/relationships/image" Target="../media/image297.png"/><Relationship Id="rId37" Type="http://schemas.openxmlformats.org/officeDocument/2006/relationships/image" Target="../media/image300.png"/><Relationship Id="rId40" Type="http://schemas.openxmlformats.org/officeDocument/2006/relationships/image" Target="../media/image303.png"/><Relationship Id="rId45" Type="http://schemas.openxmlformats.org/officeDocument/2006/relationships/image" Target="../media/image389.png"/><Relationship Id="rId53" Type="http://schemas.openxmlformats.org/officeDocument/2006/relationships/image" Target="../media/image401.png"/><Relationship Id="rId58" Type="http://schemas.openxmlformats.org/officeDocument/2006/relationships/image" Target="../media/image408.png"/><Relationship Id="rId66" Type="http://schemas.openxmlformats.org/officeDocument/2006/relationships/image" Target="../media/image438.png"/><Relationship Id="rId74" Type="http://schemas.openxmlformats.org/officeDocument/2006/relationships/image" Target="../media/image577.png"/><Relationship Id="rId79" Type="http://schemas.openxmlformats.org/officeDocument/2006/relationships/image" Target="../media/image582.png"/><Relationship Id="rId61" Type="http://schemas.openxmlformats.org/officeDocument/2006/relationships/image" Target="../media/image412.png"/><Relationship Id="rId19" Type="http://schemas.openxmlformats.org/officeDocument/2006/relationships/image" Target="../media/image1110.png"/><Relationship Id="rId27" Type="http://schemas.openxmlformats.org/officeDocument/2006/relationships/image" Target="../media/image292.png"/><Relationship Id="rId30" Type="http://schemas.openxmlformats.org/officeDocument/2006/relationships/image" Target="../media/image295.png"/><Relationship Id="rId35" Type="http://schemas.openxmlformats.org/officeDocument/2006/relationships/image" Target="../media/image12200.png"/><Relationship Id="rId43" Type="http://schemas.openxmlformats.org/officeDocument/2006/relationships/image" Target="../media/image306.png"/><Relationship Id="rId48" Type="http://schemas.openxmlformats.org/officeDocument/2006/relationships/image" Target="../media/image392.png"/><Relationship Id="rId56" Type="http://schemas.openxmlformats.org/officeDocument/2006/relationships/image" Target="../media/image405.png"/><Relationship Id="rId64" Type="http://schemas.openxmlformats.org/officeDocument/2006/relationships/image" Target="../media/image415.png"/><Relationship Id="rId69" Type="http://schemas.openxmlformats.org/officeDocument/2006/relationships/image" Target="../media/image551.png"/><Relationship Id="rId77" Type="http://schemas.openxmlformats.org/officeDocument/2006/relationships/image" Target="../media/image580.png"/><Relationship Id="rId51" Type="http://schemas.openxmlformats.org/officeDocument/2006/relationships/image" Target="../media/image398.png"/><Relationship Id="rId72" Type="http://schemas.openxmlformats.org/officeDocument/2006/relationships/image" Target="../media/image575.png"/><Relationship Id="rId80" Type="http://schemas.openxmlformats.org/officeDocument/2006/relationships/image" Target="../media/image583.png"/><Relationship Id="rId25" Type="http://schemas.openxmlformats.org/officeDocument/2006/relationships/image" Target="../media/image4861.png"/><Relationship Id="rId33" Type="http://schemas.openxmlformats.org/officeDocument/2006/relationships/image" Target="../media/image298.png"/><Relationship Id="rId38" Type="http://schemas.openxmlformats.org/officeDocument/2006/relationships/image" Target="../media/image301.png"/><Relationship Id="rId46" Type="http://schemas.openxmlformats.org/officeDocument/2006/relationships/image" Target="../media/image390.png"/><Relationship Id="rId59" Type="http://schemas.openxmlformats.org/officeDocument/2006/relationships/image" Target="../media/image409.png"/><Relationship Id="rId67" Type="http://schemas.openxmlformats.org/officeDocument/2006/relationships/image" Target="../media/image506.png"/><Relationship Id="rId20" Type="http://schemas.openxmlformats.org/officeDocument/2006/relationships/image" Target="../media/image1100.png"/><Relationship Id="rId41" Type="http://schemas.openxmlformats.org/officeDocument/2006/relationships/image" Target="../media/image304.png"/><Relationship Id="rId54" Type="http://schemas.openxmlformats.org/officeDocument/2006/relationships/image" Target="../media/image402.png"/><Relationship Id="rId62" Type="http://schemas.openxmlformats.org/officeDocument/2006/relationships/image" Target="../media/image413.png"/><Relationship Id="rId70" Type="http://schemas.openxmlformats.org/officeDocument/2006/relationships/image" Target="../media/image573.png"/><Relationship Id="rId75" Type="http://schemas.openxmlformats.org/officeDocument/2006/relationships/image" Target="../media/image578.png"/><Relationship Id="rId1" Type="http://schemas.openxmlformats.org/officeDocument/2006/relationships/slideLayout" Target="../slideLayouts/slideLayout7.xml"/><Relationship Id="rId28" Type="http://schemas.openxmlformats.org/officeDocument/2006/relationships/image" Target="../media/image293.png"/><Relationship Id="rId36" Type="http://schemas.openxmlformats.org/officeDocument/2006/relationships/image" Target="../media/image1210.png"/><Relationship Id="rId15" Type="http://schemas.openxmlformats.org/officeDocument/2006/relationships/image" Target="../media/image1070.png"/><Relationship Id="rId49" Type="http://schemas.openxmlformats.org/officeDocument/2006/relationships/image" Target="../media/image393.png"/><Relationship Id="rId57" Type="http://schemas.openxmlformats.org/officeDocument/2006/relationships/image" Target="../media/image406.png"/><Relationship Id="rId31" Type="http://schemas.openxmlformats.org/officeDocument/2006/relationships/image" Target="../media/image296.png"/><Relationship Id="rId44" Type="http://schemas.openxmlformats.org/officeDocument/2006/relationships/image" Target="../media/image355.png"/><Relationship Id="rId52" Type="http://schemas.openxmlformats.org/officeDocument/2006/relationships/image" Target="../media/image399.png"/><Relationship Id="rId60" Type="http://schemas.openxmlformats.org/officeDocument/2006/relationships/image" Target="../media/image410.png"/><Relationship Id="rId65" Type="http://schemas.openxmlformats.org/officeDocument/2006/relationships/image" Target="../media/image437.png"/><Relationship Id="rId73" Type="http://schemas.openxmlformats.org/officeDocument/2006/relationships/image" Target="../media/image576.png"/><Relationship Id="rId78" Type="http://schemas.openxmlformats.org/officeDocument/2006/relationships/image" Target="../media/image581.png"/><Relationship Id="rId4" Type="http://schemas.openxmlformats.org/officeDocument/2006/relationships/image" Target="../media/image3040.png"/></Relationships>
</file>

<file path=ppt/slides/_rels/slide52.xml.rels><?xml version="1.0" encoding="UTF-8" standalone="yes"?>
<Relationships xmlns="http://schemas.openxmlformats.org/package/2006/relationships"><Relationship Id="rId3" Type="http://schemas.openxmlformats.org/officeDocument/2006/relationships/hyperlink" Target="https://journal.physiomeproject.org/articles/S000004" TargetMode="External"/><Relationship Id="rId2" Type="http://schemas.openxmlformats.org/officeDocument/2006/relationships/image" Target="../media/image285.png"/><Relationship Id="rId1" Type="http://schemas.openxmlformats.org/officeDocument/2006/relationships/slideLayout" Target="../slideLayouts/slideLayout7.xml"/><Relationship Id="rId4" Type="http://schemas.openxmlformats.org/officeDocument/2006/relationships/image" Target="../media/image286.png"/></Relationships>
</file>

<file path=ppt/slides/_rels/slide53.xml.rels><?xml version="1.0" encoding="UTF-8" standalone="yes"?>
<Relationships xmlns="http://schemas.openxmlformats.org/package/2006/relationships"><Relationship Id="rId26" Type="http://schemas.openxmlformats.org/officeDocument/2006/relationships/image" Target="../media/image721.png"/><Relationship Id="rId3" Type="http://schemas.openxmlformats.org/officeDocument/2006/relationships/image" Target="../media/image288.png"/><Relationship Id="rId34" Type="http://schemas.openxmlformats.org/officeDocument/2006/relationships/image" Target="../media/image656.png"/><Relationship Id="rId25" Type="http://schemas.openxmlformats.org/officeDocument/2006/relationships/image" Target="../media/image720.png"/><Relationship Id="rId33" Type="http://schemas.openxmlformats.org/officeDocument/2006/relationships/image" Target="../media/image655.png"/><Relationship Id="rId2" Type="http://schemas.openxmlformats.org/officeDocument/2006/relationships/image" Target="../media/image287.png"/><Relationship Id="rId29" Type="http://schemas.openxmlformats.org/officeDocument/2006/relationships/image" Target="../media/image652.png"/><Relationship Id="rId1" Type="http://schemas.openxmlformats.org/officeDocument/2006/relationships/slideLayout" Target="../slideLayouts/slideLayout7.xml"/><Relationship Id="rId32" Type="http://schemas.openxmlformats.org/officeDocument/2006/relationships/image" Target="../media/image654.png"/><Relationship Id="rId28" Type="http://schemas.openxmlformats.org/officeDocument/2006/relationships/image" Target="../media/image651.png"/><Relationship Id="rId31" Type="http://schemas.openxmlformats.org/officeDocument/2006/relationships/image" Target="../media/image726.png"/><Relationship Id="rId27" Type="http://schemas.openxmlformats.org/officeDocument/2006/relationships/image" Target="../media/image722.png"/><Relationship Id="rId30" Type="http://schemas.openxmlformats.org/officeDocument/2006/relationships/image" Target="../media/image653.png"/><Relationship Id="rId35" Type="http://schemas.openxmlformats.org/officeDocument/2006/relationships/image" Target="../media/image657.png"/></Relationships>
</file>

<file path=ppt/slides/_rels/slide54.xml.rels><?xml version="1.0" encoding="UTF-8" standalone="yes"?>
<Relationships xmlns="http://schemas.openxmlformats.org/package/2006/relationships"><Relationship Id="rId8" Type="http://schemas.openxmlformats.org/officeDocument/2006/relationships/image" Target="../media/image357.png"/><Relationship Id="rId13" Type="http://schemas.openxmlformats.org/officeDocument/2006/relationships/image" Target="../media/image362.png"/><Relationship Id="rId18" Type="http://schemas.openxmlformats.org/officeDocument/2006/relationships/image" Target="../media/image367.png"/><Relationship Id="rId3" Type="http://schemas.openxmlformats.org/officeDocument/2006/relationships/image" Target="../media/image290.png"/><Relationship Id="rId21" Type="http://schemas.openxmlformats.org/officeDocument/2006/relationships/image" Target="../media/image371.png"/><Relationship Id="rId7" Type="http://schemas.openxmlformats.org/officeDocument/2006/relationships/image" Target="../media/image336.png"/><Relationship Id="rId12" Type="http://schemas.openxmlformats.org/officeDocument/2006/relationships/image" Target="../media/image361.png"/><Relationship Id="rId17" Type="http://schemas.openxmlformats.org/officeDocument/2006/relationships/image" Target="../media/image366.png"/><Relationship Id="rId25" Type="http://schemas.openxmlformats.org/officeDocument/2006/relationships/image" Target="../media/image375.png"/><Relationship Id="rId2" Type="http://schemas.openxmlformats.org/officeDocument/2006/relationships/image" Target="../media/image289.png"/><Relationship Id="rId16" Type="http://schemas.openxmlformats.org/officeDocument/2006/relationships/image" Target="../media/image365.png"/><Relationship Id="rId20" Type="http://schemas.openxmlformats.org/officeDocument/2006/relationships/image" Target="../media/image370.png"/><Relationship Id="rId1" Type="http://schemas.openxmlformats.org/officeDocument/2006/relationships/slideLayout" Target="../slideLayouts/slideLayout7.xml"/><Relationship Id="rId6" Type="http://schemas.openxmlformats.org/officeDocument/2006/relationships/image" Target="../media/image331.png"/><Relationship Id="rId11" Type="http://schemas.openxmlformats.org/officeDocument/2006/relationships/image" Target="../media/image360.png"/><Relationship Id="rId24" Type="http://schemas.openxmlformats.org/officeDocument/2006/relationships/image" Target="../media/image374.png"/><Relationship Id="rId5" Type="http://schemas.openxmlformats.org/officeDocument/2006/relationships/image" Target="../media/image330.png"/><Relationship Id="rId15" Type="http://schemas.openxmlformats.org/officeDocument/2006/relationships/image" Target="../media/image364.png"/><Relationship Id="rId23" Type="http://schemas.openxmlformats.org/officeDocument/2006/relationships/image" Target="../media/image373.png"/><Relationship Id="rId10" Type="http://schemas.openxmlformats.org/officeDocument/2006/relationships/image" Target="../media/image359.png"/><Relationship Id="rId19" Type="http://schemas.openxmlformats.org/officeDocument/2006/relationships/image" Target="../media/image369.png"/><Relationship Id="rId4" Type="http://schemas.openxmlformats.org/officeDocument/2006/relationships/image" Target="../media/image329.png"/><Relationship Id="rId9" Type="http://schemas.openxmlformats.org/officeDocument/2006/relationships/image" Target="../media/image358.png"/><Relationship Id="rId14" Type="http://schemas.openxmlformats.org/officeDocument/2006/relationships/image" Target="../media/image363.png"/><Relationship Id="rId22" Type="http://schemas.openxmlformats.org/officeDocument/2006/relationships/image" Target="../media/image3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www.biorxiv.org/content/10.64898/2026.01.28.702213v1" TargetMode="External"/><Relationship Id="rId2" Type="http://schemas.openxmlformats.org/officeDocument/2006/relationships/image" Target="../media/image376.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image" Target="../media/image76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8" Type="http://schemas.openxmlformats.org/officeDocument/2006/relationships/image" Target="../media/image5790.png"/><Relationship Id="rId21" Type="http://schemas.openxmlformats.org/officeDocument/2006/relationships/hyperlink" Target="https://www.biorxiv.org/content/10.64898/2026.01.28.702213v1" TargetMode="External"/><Relationship Id="rId3" Type="http://schemas.openxmlformats.org/officeDocument/2006/relationships/image" Target="../media/image5070.png"/><Relationship Id="rId12" Type="http://schemas.openxmlformats.org/officeDocument/2006/relationships/image" Target="../media/image383.png"/><Relationship Id="rId17" Type="http://schemas.openxmlformats.org/officeDocument/2006/relationships/image" Target="../media/image384.png"/><Relationship Id="rId25" Type="http://schemas.openxmlformats.org/officeDocument/2006/relationships/image" Target="../media/image387.png"/><Relationship Id="rId2" Type="http://schemas.openxmlformats.org/officeDocument/2006/relationships/image" Target="../media/image376.png"/><Relationship Id="rId16" Type="http://schemas.openxmlformats.org/officeDocument/2006/relationships/image" Target="../media/image5840.png"/><Relationship Id="rId20" Type="http://schemas.openxmlformats.org/officeDocument/2006/relationships/image" Target="../media/image385.png"/><Relationship Id="rId1" Type="http://schemas.openxmlformats.org/officeDocument/2006/relationships/slideLayout" Target="../slideLayouts/slideLayout7.xml"/><Relationship Id="rId6" Type="http://schemas.openxmlformats.org/officeDocument/2006/relationships/image" Target="../media/image381.png"/><Relationship Id="rId11" Type="http://schemas.openxmlformats.org/officeDocument/2006/relationships/image" Target="../media/image382.png"/><Relationship Id="rId24" Type="http://schemas.openxmlformats.org/officeDocument/2006/relationships/image" Target="../media/image386.png"/><Relationship Id="rId5" Type="http://schemas.openxmlformats.org/officeDocument/2006/relationships/image" Target="../media/image5731.png"/><Relationship Id="rId23" Type="http://schemas.openxmlformats.org/officeDocument/2006/relationships/image" Target="../media/image5870.png"/><Relationship Id="rId10" Type="http://schemas.openxmlformats.org/officeDocument/2006/relationships/image" Target="../media/image5780.png"/><Relationship Id="rId19" Type="http://schemas.openxmlformats.org/officeDocument/2006/relationships/image" Target="../media/image5800.png"/><Relationship Id="rId4" Type="http://schemas.openxmlformats.org/officeDocument/2006/relationships/image" Target="../media/image5510.png"/><Relationship Id="rId22" Type="http://schemas.openxmlformats.org/officeDocument/2006/relationships/image" Target="../media/image5860.png"/><Relationship Id="rId9" Type="http://schemas.openxmlformats.org/officeDocument/2006/relationships/image" Target="../media/image577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3" Type="http://schemas.openxmlformats.org/officeDocument/2006/relationships/image" Target="../media/image3870.png"/><Relationship Id="rId18" Type="http://schemas.openxmlformats.org/officeDocument/2006/relationships/image" Target="../media/image2900.png"/><Relationship Id="rId26" Type="http://schemas.openxmlformats.org/officeDocument/2006/relationships/image" Target="../media/image397.png"/><Relationship Id="rId39" Type="http://schemas.openxmlformats.org/officeDocument/2006/relationships/image" Target="../media/image3601.png"/><Relationship Id="rId21" Type="http://schemas.openxmlformats.org/officeDocument/2006/relationships/image" Target="../media/image433.png"/><Relationship Id="rId34" Type="http://schemas.openxmlformats.org/officeDocument/2006/relationships/image" Target="../media/image446.png"/><Relationship Id="rId42" Type="http://schemas.openxmlformats.org/officeDocument/2006/relationships/image" Target="../media/image3630.png"/><Relationship Id="rId7" Type="http://schemas.openxmlformats.org/officeDocument/2006/relationships/image" Target="../media/image411.png"/><Relationship Id="rId2" Type="http://schemas.openxmlformats.org/officeDocument/2006/relationships/hyperlink" Target="https://slc.bioparadigms.org/protein?GeneName=SLC1A2" TargetMode="External"/><Relationship Id="rId16" Type="http://schemas.openxmlformats.org/officeDocument/2006/relationships/image" Target="../media/image407.png"/><Relationship Id="rId29" Type="http://schemas.openxmlformats.org/officeDocument/2006/relationships/image" Target="../media/image403.png"/><Relationship Id="rId1" Type="http://schemas.openxmlformats.org/officeDocument/2006/relationships/slideLayout" Target="../slideLayouts/slideLayout7.xml"/><Relationship Id="rId6" Type="http://schemas.openxmlformats.org/officeDocument/2006/relationships/image" Target="../media/image3100.png"/><Relationship Id="rId11" Type="http://schemas.openxmlformats.org/officeDocument/2006/relationships/image" Target="../media/image3860.png"/><Relationship Id="rId24" Type="http://schemas.openxmlformats.org/officeDocument/2006/relationships/image" Target="../media/image3941.png"/><Relationship Id="rId32" Type="http://schemas.openxmlformats.org/officeDocument/2006/relationships/image" Target="../media/image444.png"/><Relationship Id="rId37" Type="http://schemas.openxmlformats.org/officeDocument/2006/relationships/image" Target="../media/image3580.png"/><Relationship Id="rId40" Type="http://schemas.openxmlformats.org/officeDocument/2006/relationships/image" Target="../media/image3610.png"/><Relationship Id="rId45" Type="http://schemas.openxmlformats.org/officeDocument/2006/relationships/image" Target="../media/image3670.png"/><Relationship Id="rId5" Type="http://schemas.openxmlformats.org/officeDocument/2006/relationships/image" Target="../media/image3690.png"/><Relationship Id="rId15" Type="http://schemas.openxmlformats.org/officeDocument/2006/relationships/image" Target="../media/image3640.png"/><Relationship Id="rId23" Type="http://schemas.openxmlformats.org/officeDocument/2006/relationships/image" Target="../media/image435.png"/><Relationship Id="rId28" Type="http://schemas.openxmlformats.org/officeDocument/2006/relationships/image" Target="../media/image440.png"/><Relationship Id="rId36" Type="http://schemas.openxmlformats.org/officeDocument/2006/relationships/image" Target="../media/image3570.png"/><Relationship Id="rId10" Type="http://schemas.openxmlformats.org/officeDocument/2006/relationships/image" Target="../media/image3850.png"/><Relationship Id="rId19" Type="http://schemas.openxmlformats.org/officeDocument/2006/relationships/image" Target="../media/image3481.png"/><Relationship Id="rId31" Type="http://schemas.openxmlformats.org/officeDocument/2006/relationships/image" Target="../media/image443.png"/><Relationship Id="rId44" Type="http://schemas.openxmlformats.org/officeDocument/2006/relationships/image" Target="../media/image3660.png"/><Relationship Id="rId4" Type="http://schemas.openxmlformats.org/officeDocument/2006/relationships/image" Target="../media/image3451.png"/><Relationship Id="rId9" Type="http://schemas.openxmlformats.org/officeDocument/2006/relationships/image" Target="../media/image3840.png"/><Relationship Id="rId14" Type="http://schemas.openxmlformats.org/officeDocument/2006/relationships/image" Target="../media/image3050.png"/><Relationship Id="rId22" Type="http://schemas.openxmlformats.org/officeDocument/2006/relationships/image" Target="../media/image434.png"/><Relationship Id="rId27" Type="http://schemas.openxmlformats.org/officeDocument/2006/relationships/image" Target="../media/image400.png"/><Relationship Id="rId30" Type="http://schemas.openxmlformats.org/officeDocument/2006/relationships/image" Target="../media/image442.png"/><Relationship Id="rId35" Type="http://schemas.openxmlformats.org/officeDocument/2006/relationships/image" Target="../media/image416.png"/><Relationship Id="rId43" Type="http://schemas.openxmlformats.org/officeDocument/2006/relationships/image" Target="../media/image3650.png"/><Relationship Id="rId8" Type="http://schemas.openxmlformats.org/officeDocument/2006/relationships/image" Target="../media/image3830.png"/><Relationship Id="rId3" Type="http://schemas.openxmlformats.org/officeDocument/2006/relationships/image" Target="../media/image394.png"/><Relationship Id="rId12" Type="http://schemas.openxmlformats.org/officeDocument/2006/relationships/image" Target="../media/image428.png"/><Relationship Id="rId17" Type="http://schemas.openxmlformats.org/officeDocument/2006/relationships/image" Target="../media/image431.png"/><Relationship Id="rId25" Type="http://schemas.openxmlformats.org/officeDocument/2006/relationships/image" Target="../media/image396.png"/><Relationship Id="rId33" Type="http://schemas.openxmlformats.org/officeDocument/2006/relationships/image" Target="../media/image445.png"/><Relationship Id="rId38" Type="http://schemas.openxmlformats.org/officeDocument/2006/relationships/image" Target="../media/image3590.png"/><Relationship Id="rId20" Type="http://schemas.openxmlformats.org/officeDocument/2006/relationships/image" Target="../media/image3851.png"/><Relationship Id="rId41" Type="http://schemas.openxmlformats.org/officeDocument/2006/relationships/image" Target="../media/image3620.png"/></Relationships>
</file>

<file path=ppt/slides/_rels/slide64.xml.rels><?xml version="1.0" encoding="UTF-8" standalone="yes"?>
<Relationships xmlns="http://schemas.openxmlformats.org/package/2006/relationships"><Relationship Id="rId8" Type="http://schemas.openxmlformats.org/officeDocument/2006/relationships/image" Target="../media/image3750.png"/><Relationship Id="rId13" Type="http://schemas.openxmlformats.org/officeDocument/2006/relationships/image" Target="../media/image3800.png"/><Relationship Id="rId3" Type="http://schemas.openxmlformats.org/officeDocument/2006/relationships/image" Target="../media/image3701.png"/><Relationship Id="rId7" Type="http://schemas.openxmlformats.org/officeDocument/2006/relationships/image" Target="../media/image3740.png"/><Relationship Id="rId12" Type="http://schemas.openxmlformats.org/officeDocument/2006/relationships/image" Target="../media/image3790.png"/><Relationship Id="rId2" Type="http://schemas.openxmlformats.org/officeDocument/2006/relationships/image" Target="../media/image417.png"/><Relationship Id="rId1" Type="http://schemas.openxmlformats.org/officeDocument/2006/relationships/slideLayout" Target="../slideLayouts/slideLayout7.xml"/><Relationship Id="rId6" Type="http://schemas.openxmlformats.org/officeDocument/2006/relationships/image" Target="../media/image3730.png"/><Relationship Id="rId11" Type="http://schemas.openxmlformats.org/officeDocument/2006/relationships/image" Target="../media/image3780.png"/><Relationship Id="rId5" Type="http://schemas.openxmlformats.org/officeDocument/2006/relationships/image" Target="../media/image3720.png"/><Relationship Id="rId15" Type="http://schemas.openxmlformats.org/officeDocument/2006/relationships/image" Target="../media/image3820.png"/><Relationship Id="rId10" Type="http://schemas.openxmlformats.org/officeDocument/2006/relationships/image" Target="../media/image3770.png"/><Relationship Id="rId4" Type="http://schemas.openxmlformats.org/officeDocument/2006/relationships/image" Target="../media/image3710.png"/><Relationship Id="rId9" Type="http://schemas.openxmlformats.org/officeDocument/2006/relationships/image" Target="../media/image3760.png"/><Relationship Id="rId14" Type="http://schemas.openxmlformats.org/officeDocument/2006/relationships/image" Target="../media/image3810.png"/></Relationships>
</file>

<file path=ppt/slides/_rels/slide65.xml.rels><?xml version="1.0" encoding="UTF-8" standalone="yes"?>
<Relationships xmlns="http://schemas.openxmlformats.org/package/2006/relationships"><Relationship Id="rId13" Type="http://schemas.openxmlformats.org/officeDocument/2006/relationships/image" Target="../media/image3940.png"/><Relationship Id="rId18" Type="http://schemas.openxmlformats.org/officeDocument/2006/relationships/image" Target="../media/image3970.png"/><Relationship Id="rId26" Type="http://schemas.openxmlformats.org/officeDocument/2006/relationships/image" Target="../media/image454.png"/><Relationship Id="rId3" Type="http://schemas.openxmlformats.org/officeDocument/2006/relationships/image" Target="../media/image418.png"/><Relationship Id="rId21" Type="http://schemas.openxmlformats.org/officeDocument/2006/relationships/image" Target="../media/image4030.png"/><Relationship Id="rId34" Type="http://schemas.openxmlformats.org/officeDocument/2006/relationships/image" Target="../media/image4191.png"/><Relationship Id="rId7" Type="http://schemas.openxmlformats.org/officeDocument/2006/relationships/image" Target="../media/image4130.png"/><Relationship Id="rId12" Type="http://schemas.openxmlformats.org/officeDocument/2006/relationships/image" Target="../media/image3761.png"/><Relationship Id="rId17" Type="http://schemas.openxmlformats.org/officeDocument/2006/relationships/image" Target="../media/image4181.png"/><Relationship Id="rId25" Type="http://schemas.openxmlformats.org/officeDocument/2006/relationships/image" Target="../media/image452.png"/><Relationship Id="rId33" Type="http://schemas.openxmlformats.org/officeDocument/2006/relationships/image" Target="../media/image459.png"/><Relationship Id="rId2" Type="http://schemas.openxmlformats.org/officeDocument/2006/relationships/hyperlink" Target="https://slc.bioparadigms.org/protein?GeneName=SLC4A3" TargetMode="External"/><Relationship Id="rId16" Type="http://schemas.openxmlformats.org/officeDocument/2006/relationships/image" Target="../media/image3960.png"/><Relationship Id="rId20" Type="http://schemas.openxmlformats.org/officeDocument/2006/relationships/image" Target="../media/image421.png"/><Relationship Id="rId29" Type="http://schemas.openxmlformats.org/officeDocument/2006/relationships/image" Target="../media/image455.png"/><Relationship Id="rId1" Type="http://schemas.openxmlformats.org/officeDocument/2006/relationships/slideLayout" Target="../slideLayouts/slideLayout7.xml"/><Relationship Id="rId6" Type="http://schemas.openxmlformats.org/officeDocument/2006/relationships/image" Target="../media/image4120.png"/><Relationship Id="rId11" Type="http://schemas.openxmlformats.org/officeDocument/2006/relationships/image" Target="../media/image3872.png"/><Relationship Id="rId24" Type="http://schemas.openxmlformats.org/officeDocument/2006/relationships/image" Target="../media/image448.png"/><Relationship Id="rId32" Type="http://schemas.openxmlformats.org/officeDocument/2006/relationships/image" Target="../media/image458.png"/><Relationship Id="rId5" Type="http://schemas.openxmlformats.org/officeDocument/2006/relationships/image" Target="../media/image4101.png"/><Relationship Id="rId15" Type="http://schemas.openxmlformats.org/officeDocument/2006/relationships/image" Target="../media/image4000.png"/><Relationship Id="rId23" Type="http://schemas.openxmlformats.org/officeDocument/2006/relationships/image" Target="../media/image430.png"/><Relationship Id="rId28" Type="http://schemas.openxmlformats.org/officeDocument/2006/relationships/image" Target="../media/image4040.png"/><Relationship Id="rId10" Type="http://schemas.openxmlformats.org/officeDocument/2006/relationships/image" Target="../media/image3600.png"/><Relationship Id="rId19" Type="http://schemas.openxmlformats.org/officeDocument/2006/relationships/image" Target="../media/image420.png"/><Relationship Id="rId31" Type="http://schemas.openxmlformats.org/officeDocument/2006/relationships/image" Target="../media/image457.png"/><Relationship Id="rId4" Type="http://schemas.openxmlformats.org/officeDocument/2006/relationships/image" Target="../media/image4091.png"/><Relationship Id="rId9" Type="http://schemas.openxmlformats.org/officeDocument/2006/relationships/image" Target="../media/image3512.png"/><Relationship Id="rId14" Type="http://schemas.openxmlformats.org/officeDocument/2006/relationships/image" Target="../media/image3871.png"/><Relationship Id="rId22" Type="http://schemas.openxmlformats.org/officeDocument/2006/relationships/image" Target="../media/image423.png"/><Relationship Id="rId27" Type="http://schemas.openxmlformats.org/officeDocument/2006/relationships/image" Target="../media/image4100.png"/><Relationship Id="rId30" Type="http://schemas.openxmlformats.org/officeDocument/2006/relationships/image" Target="../media/image456.png"/><Relationship Id="rId35" Type="http://schemas.openxmlformats.org/officeDocument/2006/relationships/image" Target="../media/image411.png"/><Relationship Id="rId8" Type="http://schemas.openxmlformats.org/officeDocument/2006/relationships/image" Target="../media/image4140.png"/></Relationships>
</file>

<file path=ppt/slides/_rels/slide66.xml.rels><?xml version="1.0" encoding="UTF-8" standalone="yes"?>
<Relationships xmlns="http://schemas.openxmlformats.org/package/2006/relationships"><Relationship Id="rId8" Type="http://schemas.openxmlformats.org/officeDocument/2006/relationships/image" Target="../media/image424.png"/><Relationship Id="rId13" Type="http://schemas.openxmlformats.org/officeDocument/2006/relationships/image" Target="../media/image432.png"/><Relationship Id="rId3" Type="http://schemas.openxmlformats.org/officeDocument/2006/relationships/image" Target="../media/image4160.png"/><Relationship Id="rId7" Type="http://schemas.openxmlformats.org/officeDocument/2006/relationships/image" Target="../media/image422.png"/><Relationship Id="rId12" Type="http://schemas.openxmlformats.org/officeDocument/2006/relationships/image" Target="../media/image429.png"/><Relationship Id="rId2" Type="http://schemas.openxmlformats.org/officeDocument/2006/relationships/image" Target="../media/image4150.png"/><Relationship Id="rId1" Type="http://schemas.openxmlformats.org/officeDocument/2006/relationships/slideLayout" Target="../slideLayouts/slideLayout7.xml"/><Relationship Id="rId6" Type="http://schemas.openxmlformats.org/officeDocument/2006/relationships/image" Target="../media/image419.png"/><Relationship Id="rId11" Type="http://schemas.openxmlformats.org/officeDocument/2006/relationships/image" Target="../media/image427.png"/><Relationship Id="rId5" Type="http://schemas.openxmlformats.org/officeDocument/2006/relationships/image" Target="../media/image4180.png"/><Relationship Id="rId15" Type="http://schemas.openxmlformats.org/officeDocument/2006/relationships/image" Target="../media/image439.png"/><Relationship Id="rId10" Type="http://schemas.openxmlformats.org/officeDocument/2006/relationships/image" Target="../media/image426.png"/><Relationship Id="rId4" Type="http://schemas.openxmlformats.org/officeDocument/2006/relationships/image" Target="../media/image4170.png"/><Relationship Id="rId9" Type="http://schemas.openxmlformats.org/officeDocument/2006/relationships/image" Target="../media/image425.png"/><Relationship Id="rId14" Type="http://schemas.openxmlformats.org/officeDocument/2006/relationships/image" Target="../media/image436.png"/></Relationships>
</file>

<file path=ppt/slides/_rels/slide67.xml.rels><?xml version="1.0" encoding="UTF-8" standalone="yes"?>
<Relationships xmlns="http://schemas.openxmlformats.org/package/2006/relationships"><Relationship Id="rId13" Type="http://schemas.openxmlformats.org/officeDocument/2006/relationships/image" Target="../media/image462.png"/><Relationship Id="rId18" Type="http://schemas.openxmlformats.org/officeDocument/2006/relationships/image" Target="../media/image467.png"/><Relationship Id="rId26" Type="http://schemas.openxmlformats.org/officeDocument/2006/relationships/image" Target="../media/image475.png"/><Relationship Id="rId39" Type="http://schemas.openxmlformats.org/officeDocument/2006/relationships/image" Target="../media/image489.png"/><Relationship Id="rId21" Type="http://schemas.openxmlformats.org/officeDocument/2006/relationships/image" Target="../media/image470.png"/><Relationship Id="rId34" Type="http://schemas.openxmlformats.org/officeDocument/2006/relationships/image" Target="../media/image484.png"/><Relationship Id="rId7" Type="http://schemas.openxmlformats.org/officeDocument/2006/relationships/image" Target="../media/image449.png"/><Relationship Id="rId2" Type="http://schemas.openxmlformats.org/officeDocument/2006/relationships/hyperlink" Target="https://slc.bioparadigms.org/protein?GeneName=SLC4A4" TargetMode="External"/><Relationship Id="rId16" Type="http://schemas.openxmlformats.org/officeDocument/2006/relationships/image" Target="../media/image465.png"/><Relationship Id="rId20" Type="http://schemas.openxmlformats.org/officeDocument/2006/relationships/image" Target="../media/image469.png"/><Relationship Id="rId29" Type="http://schemas.openxmlformats.org/officeDocument/2006/relationships/image" Target="../media/image478.png"/><Relationship Id="rId41" Type="http://schemas.openxmlformats.org/officeDocument/2006/relationships/image" Target="../media/image491.png"/><Relationship Id="rId1" Type="http://schemas.openxmlformats.org/officeDocument/2006/relationships/slideLayout" Target="../slideLayouts/slideLayout7.xml"/><Relationship Id="rId6" Type="http://schemas.openxmlformats.org/officeDocument/2006/relationships/image" Target="../media/image447.png"/><Relationship Id="rId11" Type="http://schemas.openxmlformats.org/officeDocument/2006/relationships/image" Target="../media/image460.png"/><Relationship Id="rId24" Type="http://schemas.openxmlformats.org/officeDocument/2006/relationships/image" Target="../media/image473.png"/><Relationship Id="rId32" Type="http://schemas.openxmlformats.org/officeDocument/2006/relationships/image" Target="../media/image482.png"/><Relationship Id="rId37" Type="http://schemas.openxmlformats.org/officeDocument/2006/relationships/image" Target="../media/image487.png"/><Relationship Id="rId40" Type="http://schemas.openxmlformats.org/officeDocument/2006/relationships/image" Target="../media/image490.png"/><Relationship Id="rId5" Type="http://schemas.openxmlformats.org/officeDocument/2006/relationships/image" Target="../media/image4410.png"/><Relationship Id="rId15" Type="http://schemas.openxmlformats.org/officeDocument/2006/relationships/image" Target="../media/image464.png"/><Relationship Id="rId23" Type="http://schemas.openxmlformats.org/officeDocument/2006/relationships/image" Target="../media/image472.png"/><Relationship Id="rId28" Type="http://schemas.openxmlformats.org/officeDocument/2006/relationships/image" Target="../media/image477.png"/><Relationship Id="rId36" Type="http://schemas.openxmlformats.org/officeDocument/2006/relationships/image" Target="../media/image486.png"/><Relationship Id="rId10" Type="http://schemas.openxmlformats.org/officeDocument/2006/relationships/image" Target="../media/image453.png"/><Relationship Id="rId19" Type="http://schemas.openxmlformats.org/officeDocument/2006/relationships/image" Target="../media/image468.png"/><Relationship Id="rId31" Type="http://schemas.openxmlformats.org/officeDocument/2006/relationships/image" Target="../media/image481.png"/><Relationship Id="rId4" Type="http://schemas.openxmlformats.org/officeDocument/2006/relationships/image" Target="../media/image4390.png"/><Relationship Id="rId9" Type="http://schemas.openxmlformats.org/officeDocument/2006/relationships/image" Target="../media/image451.png"/><Relationship Id="rId14" Type="http://schemas.openxmlformats.org/officeDocument/2006/relationships/image" Target="../media/image463.png"/><Relationship Id="rId22" Type="http://schemas.openxmlformats.org/officeDocument/2006/relationships/image" Target="../media/image471.png"/><Relationship Id="rId27" Type="http://schemas.openxmlformats.org/officeDocument/2006/relationships/image" Target="../media/image476.png"/><Relationship Id="rId30" Type="http://schemas.openxmlformats.org/officeDocument/2006/relationships/image" Target="../media/image479.png"/><Relationship Id="rId35" Type="http://schemas.openxmlformats.org/officeDocument/2006/relationships/image" Target="../media/image485.png"/><Relationship Id="rId8" Type="http://schemas.openxmlformats.org/officeDocument/2006/relationships/image" Target="../media/image450.png"/><Relationship Id="rId3" Type="http://schemas.openxmlformats.org/officeDocument/2006/relationships/image" Target="../media/image441.png"/><Relationship Id="rId12" Type="http://schemas.openxmlformats.org/officeDocument/2006/relationships/image" Target="../media/image461.png"/><Relationship Id="rId17" Type="http://schemas.openxmlformats.org/officeDocument/2006/relationships/image" Target="../media/image466.png"/><Relationship Id="rId25" Type="http://schemas.openxmlformats.org/officeDocument/2006/relationships/image" Target="../media/image474.png"/><Relationship Id="rId33" Type="http://schemas.openxmlformats.org/officeDocument/2006/relationships/image" Target="../media/image483.png"/><Relationship Id="rId38" Type="http://schemas.openxmlformats.org/officeDocument/2006/relationships/image" Target="../media/image488.png"/></Relationships>
</file>

<file path=ppt/slides/_rels/slide68.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image" Target="../media/image503.png"/><Relationship Id="rId3" Type="http://schemas.openxmlformats.org/officeDocument/2006/relationships/image" Target="../media/image493.png"/><Relationship Id="rId7" Type="http://schemas.openxmlformats.org/officeDocument/2006/relationships/image" Target="../media/image497.png"/><Relationship Id="rId12" Type="http://schemas.openxmlformats.org/officeDocument/2006/relationships/image" Target="../media/image502.png"/><Relationship Id="rId2" Type="http://schemas.openxmlformats.org/officeDocument/2006/relationships/image" Target="../media/image492.png"/><Relationship Id="rId1" Type="http://schemas.openxmlformats.org/officeDocument/2006/relationships/slideLayout" Target="../slideLayouts/slideLayout7.xml"/><Relationship Id="rId6" Type="http://schemas.openxmlformats.org/officeDocument/2006/relationships/image" Target="../media/image496.png"/><Relationship Id="rId11" Type="http://schemas.openxmlformats.org/officeDocument/2006/relationships/image" Target="../media/image501.png"/><Relationship Id="rId5" Type="http://schemas.openxmlformats.org/officeDocument/2006/relationships/image" Target="../media/image495.png"/><Relationship Id="rId15" Type="http://schemas.openxmlformats.org/officeDocument/2006/relationships/image" Target="../media/image508.png"/><Relationship Id="rId10" Type="http://schemas.openxmlformats.org/officeDocument/2006/relationships/image" Target="../media/image500.png"/><Relationship Id="rId4" Type="http://schemas.openxmlformats.org/officeDocument/2006/relationships/image" Target="../media/image494.png"/><Relationship Id="rId9" Type="http://schemas.openxmlformats.org/officeDocument/2006/relationships/image" Target="../media/image499.png"/><Relationship Id="rId14" Type="http://schemas.openxmlformats.org/officeDocument/2006/relationships/image" Target="../media/image505.png"/></Relationships>
</file>

<file path=ppt/slides/_rels/slide69.xml.rels><?xml version="1.0" encoding="UTF-8" standalone="yes"?>
<Relationships xmlns="http://schemas.openxmlformats.org/package/2006/relationships"><Relationship Id="rId13" Type="http://schemas.openxmlformats.org/officeDocument/2006/relationships/image" Target="../media/image5160.png"/><Relationship Id="rId18" Type="http://schemas.openxmlformats.org/officeDocument/2006/relationships/image" Target="../media/image522.png"/><Relationship Id="rId26" Type="http://schemas.openxmlformats.org/officeDocument/2006/relationships/image" Target="../media/image487.png"/><Relationship Id="rId39" Type="http://schemas.openxmlformats.org/officeDocument/2006/relationships/image" Target="../media/image541.png"/><Relationship Id="rId21" Type="http://schemas.openxmlformats.org/officeDocument/2006/relationships/image" Target="../media/image525.png"/><Relationship Id="rId34" Type="http://schemas.openxmlformats.org/officeDocument/2006/relationships/image" Target="../media/image479.png"/><Relationship Id="rId42" Type="http://schemas.openxmlformats.org/officeDocument/2006/relationships/image" Target="../media/image543.png"/><Relationship Id="rId47" Type="http://schemas.openxmlformats.org/officeDocument/2006/relationships/image" Target="../media/image548.png"/><Relationship Id="rId7" Type="http://schemas.openxmlformats.org/officeDocument/2006/relationships/image" Target="../media/image512.png"/><Relationship Id="rId2" Type="http://schemas.openxmlformats.org/officeDocument/2006/relationships/hyperlink" Target="https://slc.bioparadigms.org/protein?GeneName=SLC4A8" TargetMode="External"/><Relationship Id="rId16" Type="http://schemas.openxmlformats.org/officeDocument/2006/relationships/image" Target="../media/image519.png"/><Relationship Id="rId29" Type="http://schemas.openxmlformats.org/officeDocument/2006/relationships/image" Target="../media/image532.png"/><Relationship Id="rId11" Type="http://schemas.openxmlformats.org/officeDocument/2006/relationships/image" Target="../media/image516.png"/><Relationship Id="rId24" Type="http://schemas.openxmlformats.org/officeDocument/2006/relationships/image" Target="../media/image528.png"/><Relationship Id="rId32" Type="http://schemas.openxmlformats.org/officeDocument/2006/relationships/image" Target="../media/image535.png"/><Relationship Id="rId37" Type="http://schemas.openxmlformats.org/officeDocument/2006/relationships/image" Target="../media/image539.png"/><Relationship Id="rId40" Type="http://schemas.openxmlformats.org/officeDocument/2006/relationships/image" Target="../media/image477.png"/><Relationship Id="rId45" Type="http://schemas.openxmlformats.org/officeDocument/2006/relationships/image" Target="../media/image546.png"/><Relationship Id="rId5" Type="http://schemas.openxmlformats.org/officeDocument/2006/relationships/image" Target="../media/image5090.png"/><Relationship Id="rId15" Type="http://schemas.openxmlformats.org/officeDocument/2006/relationships/image" Target="../media/image518.png"/><Relationship Id="rId23" Type="http://schemas.openxmlformats.org/officeDocument/2006/relationships/image" Target="../media/image527.png"/><Relationship Id="rId28" Type="http://schemas.openxmlformats.org/officeDocument/2006/relationships/image" Target="../media/image531.png"/><Relationship Id="rId36" Type="http://schemas.openxmlformats.org/officeDocument/2006/relationships/image" Target="../media/image538.png"/><Relationship Id="rId49" Type="http://schemas.openxmlformats.org/officeDocument/2006/relationships/image" Target="../media/image550.png"/><Relationship Id="rId10" Type="http://schemas.openxmlformats.org/officeDocument/2006/relationships/image" Target="../media/image515.png"/><Relationship Id="rId19" Type="http://schemas.openxmlformats.org/officeDocument/2006/relationships/image" Target="../media/image523.png"/><Relationship Id="rId31" Type="http://schemas.openxmlformats.org/officeDocument/2006/relationships/image" Target="../media/image534.png"/><Relationship Id="rId44" Type="http://schemas.openxmlformats.org/officeDocument/2006/relationships/image" Target="../media/image545.png"/><Relationship Id="rId4" Type="http://schemas.openxmlformats.org/officeDocument/2006/relationships/image" Target="../media/image5080.png"/><Relationship Id="rId9" Type="http://schemas.openxmlformats.org/officeDocument/2006/relationships/image" Target="../media/image514.png"/><Relationship Id="rId14" Type="http://schemas.openxmlformats.org/officeDocument/2006/relationships/image" Target="../media/image517.png"/><Relationship Id="rId22" Type="http://schemas.openxmlformats.org/officeDocument/2006/relationships/image" Target="../media/image526.png"/><Relationship Id="rId27" Type="http://schemas.openxmlformats.org/officeDocument/2006/relationships/image" Target="../media/image488.png"/><Relationship Id="rId30" Type="http://schemas.openxmlformats.org/officeDocument/2006/relationships/image" Target="../media/image533.png"/><Relationship Id="rId35" Type="http://schemas.openxmlformats.org/officeDocument/2006/relationships/image" Target="../media/image537.png"/><Relationship Id="rId43" Type="http://schemas.openxmlformats.org/officeDocument/2006/relationships/image" Target="../media/image544.png"/><Relationship Id="rId48" Type="http://schemas.openxmlformats.org/officeDocument/2006/relationships/image" Target="../media/image549.png"/><Relationship Id="rId8" Type="http://schemas.openxmlformats.org/officeDocument/2006/relationships/image" Target="../media/image513.png"/><Relationship Id="rId3" Type="http://schemas.openxmlformats.org/officeDocument/2006/relationships/image" Target="../media/image509.png"/><Relationship Id="rId12" Type="http://schemas.openxmlformats.org/officeDocument/2006/relationships/image" Target="../media/image466.png"/><Relationship Id="rId17" Type="http://schemas.openxmlformats.org/officeDocument/2006/relationships/image" Target="../media/image521.png"/><Relationship Id="rId25" Type="http://schemas.openxmlformats.org/officeDocument/2006/relationships/image" Target="../media/image529.png"/><Relationship Id="rId33" Type="http://schemas.openxmlformats.org/officeDocument/2006/relationships/image" Target="../media/image536.png"/><Relationship Id="rId38" Type="http://schemas.openxmlformats.org/officeDocument/2006/relationships/image" Target="../media/image540.png"/><Relationship Id="rId46" Type="http://schemas.openxmlformats.org/officeDocument/2006/relationships/image" Target="../media/image547.png"/><Relationship Id="rId20" Type="http://schemas.openxmlformats.org/officeDocument/2006/relationships/image" Target="../media/image524.png"/><Relationship Id="rId41" Type="http://schemas.openxmlformats.org/officeDocument/2006/relationships/image" Target="../media/image542.png"/><Relationship Id="rId1" Type="http://schemas.openxmlformats.org/officeDocument/2006/relationships/slideLayout" Target="../slideLayouts/slideLayout7.xml"/><Relationship Id="rId6" Type="http://schemas.openxmlformats.org/officeDocument/2006/relationships/image" Target="../media/image5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311.png"/></Relationships>
</file>

<file path=ppt/slides/_rels/slide70.xml.rels><?xml version="1.0" encoding="UTF-8" standalone="yes"?>
<Relationships xmlns="http://schemas.openxmlformats.org/package/2006/relationships"><Relationship Id="rId8" Type="http://schemas.openxmlformats.org/officeDocument/2006/relationships/image" Target="../media/image557.png"/><Relationship Id="rId13" Type="http://schemas.openxmlformats.org/officeDocument/2006/relationships/image" Target="../media/image562.png"/><Relationship Id="rId18" Type="http://schemas.openxmlformats.org/officeDocument/2006/relationships/image" Target="../media/image567.png"/><Relationship Id="rId3" Type="http://schemas.openxmlformats.org/officeDocument/2006/relationships/image" Target="../media/image5521.png"/><Relationship Id="rId21" Type="http://schemas.openxmlformats.org/officeDocument/2006/relationships/image" Target="../media/image570.png"/><Relationship Id="rId7" Type="http://schemas.openxmlformats.org/officeDocument/2006/relationships/image" Target="../media/image556.png"/><Relationship Id="rId12" Type="http://schemas.openxmlformats.org/officeDocument/2006/relationships/image" Target="../media/image561.png"/><Relationship Id="rId17" Type="http://schemas.openxmlformats.org/officeDocument/2006/relationships/image" Target="../media/image566.png"/><Relationship Id="rId2" Type="http://schemas.openxmlformats.org/officeDocument/2006/relationships/image" Target="../media/image552.png"/><Relationship Id="rId16" Type="http://schemas.openxmlformats.org/officeDocument/2006/relationships/image" Target="../media/image565.png"/><Relationship Id="rId20" Type="http://schemas.openxmlformats.org/officeDocument/2006/relationships/image" Target="../media/image569.png"/><Relationship Id="rId1" Type="http://schemas.openxmlformats.org/officeDocument/2006/relationships/slideLayout" Target="../slideLayouts/slideLayout7.xml"/><Relationship Id="rId6" Type="http://schemas.openxmlformats.org/officeDocument/2006/relationships/image" Target="../media/image555.png"/><Relationship Id="rId11" Type="http://schemas.openxmlformats.org/officeDocument/2006/relationships/image" Target="../media/image560.png"/><Relationship Id="rId5" Type="http://schemas.openxmlformats.org/officeDocument/2006/relationships/image" Target="../media/image554.png"/><Relationship Id="rId15" Type="http://schemas.openxmlformats.org/officeDocument/2006/relationships/image" Target="../media/image564.png"/><Relationship Id="rId23" Type="http://schemas.openxmlformats.org/officeDocument/2006/relationships/image" Target="../media/image572.png"/><Relationship Id="rId10" Type="http://schemas.openxmlformats.org/officeDocument/2006/relationships/image" Target="../media/image559.png"/><Relationship Id="rId19" Type="http://schemas.openxmlformats.org/officeDocument/2006/relationships/image" Target="../media/image568.png"/><Relationship Id="rId4" Type="http://schemas.openxmlformats.org/officeDocument/2006/relationships/image" Target="../media/image553.png"/><Relationship Id="rId9" Type="http://schemas.openxmlformats.org/officeDocument/2006/relationships/image" Target="../media/image558.png"/><Relationship Id="rId14" Type="http://schemas.openxmlformats.org/officeDocument/2006/relationships/image" Target="../media/image563.png"/><Relationship Id="rId22" Type="http://schemas.openxmlformats.org/officeDocument/2006/relationships/image" Target="../media/image571.png"/></Relationships>
</file>

<file path=ppt/slides/_rels/slide71.xml.rels><?xml version="1.0" encoding="UTF-8" standalone="yes"?>
<Relationships xmlns="http://schemas.openxmlformats.org/package/2006/relationships"><Relationship Id="rId8" Type="http://schemas.openxmlformats.org/officeDocument/2006/relationships/image" Target="../media/image6003.png"/><Relationship Id="rId3" Type="http://schemas.openxmlformats.org/officeDocument/2006/relationships/image" Target="../media/image584.png"/><Relationship Id="rId7" Type="http://schemas.openxmlformats.org/officeDocument/2006/relationships/image" Target="../media/image5992.png"/><Relationship Id="rId2" Type="http://schemas.openxmlformats.org/officeDocument/2006/relationships/hyperlink" Target="https://slc.bioparadigms.org/protein?GeneName=SLC8A1" TargetMode="External"/><Relationship Id="rId1" Type="http://schemas.openxmlformats.org/officeDocument/2006/relationships/slideLayout" Target="../slideLayouts/slideLayout7.xml"/><Relationship Id="rId6" Type="http://schemas.openxmlformats.org/officeDocument/2006/relationships/image" Target="../media/image5981.png"/><Relationship Id="rId11" Type="http://schemas.openxmlformats.org/officeDocument/2006/relationships/image" Target="../media/image585.png"/><Relationship Id="rId5" Type="http://schemas.openxmlformats.org/officeDocument/2006/relationships/image" Target="../media/image5970.png"/><Relationship Id="rId10" Type="http://schemas.openxmlformats.org/officeDocument/2006/relationships/image" Target="../media/image3670.png"/><Relationship Id="rId4" Type="http://schemas.openxmlformats.org/officeDocument/2006/relationships/image" Target="../media/image5961.png"/><Relationship Id="rId9" Type="http://schemas.openxmlformats.org/officeDocument/2006/relationships/image" Target="../media/image6012.png"/></Relationships>
</file>

<file path=ppt/slides/_rels/slide72.xml.rels><?xml version="1.0" encoding="UTF-8" standalone="yes"?>
<Relationships xmlns="http://schemas.openxmlformats.org/package/2006/relationships"><Relationship Id="rId13" Type="http://schemas.openxmlformats.org/officeDocument/2006/relationships/image" Target="../media/image607.png"/><Relationship Id="rId18" Type="http://schemas.openxmlformats.org/officeDocument/2006/relationships/image" Target="../media/image3471.png"/><Relationship Id="rId26" Type="http://schemas.openxmlformats.org/officeDocument/2006/relationships/image" Target="../media/image614.png"/><Relationship Id="rId39" Type="http://schemas.openxmlformats.org/officeDocument/2006/relationships/image" Target="../media/image6200.png"/><Relationship Id="rId21" Type="http://schemas.openxmlformats.org/officeDocument/2006/relationships/image" Target="../media/image612.png"/><Relationship Id="rId34" Type="http://schemas.openxmlformats.org/officeDocument/2006/relationships/image" Target="../media/image3761.png"/><Relationship Id="rId42" Type="http://schemas.openxmlformats.org/officeDocument/2006/relationships/image" Target="../media/image623.png"/><Relationship Id="rId47" Type="http://schemas.openxmlformats.org/officeDocument/2006/relationships/image" Target="../media/image3880.png"/><Relationship Id="rId50" Type="http://schemas.openxmlformats.org/officeDocument/2006/relationships/image" Target="../media/image3911.png"/><Relationship Id="rId7" Type="http://schemas.openxmlformats.org/officeDocument/2006/relationships/image" Target="../media/image3491.png"/><Relationship Id="rId16" Type="http://schemas.openxmlformats.org/officeDocument/2006/relationships/image" Target="../media/image610.png"/><Relationship Id="rId29" Type="http://schemas.openxmlformats.org/officeDocument/2006/relationships/image" Target="../media/image3711.png"/><Relationship Id="rId11" Type="http://schemas.openxmlformats.org/officeDocument/2006/relationships/image" Target="../media/image605.png"/><Relationship Id="rId24" Type="http://schemas.openxmlformats.org/officeDocument/2006/relationships/image" Target="../media/image3661.png"/><Relationship Id="rId32" Type="http://schemas.openxmlformats.org/officeDocument/2006/relationships/image" Target="../media/image616.png"/><Relationship Id="rId37" Type="http://schemas.openxmlformats.org/officeDocument/2006/relationships/image" Target="../media/image618.png"/><Relationship Id="rId40" Type="http://schemas.openxmlformats.org/officeDocument/2006/relationships/image" Target="../media/image621.png"/><Relationship Id="rId45" Type="http://schemas.openxmlformats.org/officeDocument/2006/relationships/image" Target="../media/image626.png"/><Relationship Id="rId5" Type="http://schemas.openxmlformats.org/officeDocument/2006/relationships/image" Target="../media/image3442.png"/><Relationship Id="rId15" Type="http://schemas.openxmlformats.org/officeDocument/2006/relationships/image" Target="../media/image609.png"/><Relationship Id="rId23" Type="http://schemas.openxmlformats.org/officeDocument/2006/relationships/image" Target="../media/image3513.png"/><Relationship Id="rId28" Type="http://schemas.openxmlformats.org/officeDocument/2006/relationships/image" Target="../media/image3541.png"/><Relationship Id="rId36" Type="http://schemas.openxmlformats.org/officeDocument/2006/relationships/image" Target="../media/image617.png"/><Relationship Id="rId49" Type="http://schemas.openxmlformats.org/officeDocument/2006/relationships/image" Target="../media/image3900.png"/><Relationship Id="rId10" Type="http://schemas.openxmlformats.org/officeDocument/2006/relationships/image" Target="../media/image6042.png"/><Relationship Id="rId19" Type="http://schemas.openxmlformats.org/officeDocument/2006/relationships/image" Target="../media/image3612.png"/><Relationship Id="rId31" Type="http://schemas.openxmlformats.org/officeDocument/2006/relationships/image" Target="../media/image615.png"/><Relationship Id="rId44" Type="http://schemas.openxmlformats.org/officeDocument/2006/relationships/image" Target="../media/image625.png"/><Relationship Id="rId4" Type="http://schemas.openxmlformats.org/officeDocument/2006/relationships/image" Target="../media/image3461.png"/><Relationship Id="rId9" Type="http://schemas.openxmlformats.org/officeDocument/2006/relationships/image" Target="../media/image6032.png"/><Relationship Id="rId14" Type="http://schemas.openxmlformats.org/officeDocument/2006/relationships/image" Target="../media/image608.png"/><Relationship Id="rId22" Type="http://schemas.openxmlformats.org/officeDocument/2006/relationships/image" Target="../media/image3640.png"/><Relationship Id="rId27" Type="http://schemas.openxmlformats.org/officeDocument/2006/relationships/image" Target="../media/image3690.png"/><Relationship Id="rId30" Type="http://schemas.openxmlformats.org/officeDocument/2006/relationships/image" Target="../media/image3721.png"/><Relationship Id="rId35" Type="http://schemas.openxmlformats.org/officeDocument/2006/relationships/image" Target="../media/image3771.png"/><Relationship Id="rId43" Type="http://schemas.openxmlformats.org/officeDocument/2006/relationships/image" Target="../media/image624.png"/><Relationship Id="rId48" Type="http://schemas.openxmlformats.org/officeDocument/2006/relationships/image" Target="../media/image3890.png"/><Relationship Id="rId8" Type="http://schemas.openxmlformats.org/officeDocument/2006/relationships/image" Target="../media/image3500.png"/><Relationship Id="rId51" Type="http://schemas.openxmlformats.org/officeDocument/2006/relationships/image" Target="../media/image3920.png"/><Relationship Id="rId3" Type="http://schemas.openxmlformats.org/officeDocument/2006/relationships/image" Target="../media/image3451.png"/><Relationship Id="rId12" Type="http://schemas.openxmlformats.org/officeDocument/2006/relationships/image" Target="../media/image606.png"/><Relationship Id="rId17" Type="http://schemas.openxmlformats.org/officeDocument/2006/relationships/image" Target="../media/image611.png"/><Relationship Id="rId25" Type="http://schemas.openxmlformats.org/officeDocument/2006/relationships/image" Target="../media/image613.png"/><Relationship Id="rId33" Type="http://schemas.openxmlformats.org/officeDocument/2006/relationships/image" Target="../media/image3591.png"/><Relationship Id="rId38" Type="http://schemas.openxmlformats.org/officeDocument/2006/relationships/image" Target="../media/image619.png"/><Relationship Id="rId46" Type="http://schemas.openxmlformats.org/officeDocument/2006/relationships/image" Target="../media/image627.png"/><Relationship Id="rId20" Type="http://schemas.openxmlformats.org/officeDocument/2006/relationships/image" Target="../media/image3621.png"/><Relationship Id="rId41" Type="http://schemas.openxmlformats.org/officeDocument/2006/relationships/image" Target="../media/image622.png"/><Relationship Id="rId1" Type="http://schemas.openxmlformats.org/officeDocument/2006/relationships/slideLayout" Target="../slideLayouts/slideLayout7.xml"/><Relationship Id="rId6" Type="http://schemas.openxmlformats.org/officeDocument/2006/relationships/image" Target="../media/image3481.png"/></Relationships>
</file>

<file path=ppt/slides/_rels/slide73.xml.rels><?xml version="1.0" encoding="UTF-8" standalone="yes"?>
<Relationships xmlns="http://schemas.openxmlformats.org/package/2006/relationships"><Relationship Id="rId13" Type="http://schemas.openxmlformats.org/officeDocument/2006/relationships/image" Target="../media/image3481.png"/><Relationship Id="rId18" Type="http://schemas.openxmlformats.org/officeDocument/2006/relationships/image" Target="../media/image4020.png"/><Relationship Id="rId26" Type="http://schemas.openxmlformats.org/officeDocument/2006/relationships/image" Target="../media/image3821.png"/><Relationship Id="rId3" Type="http://schemas.openxmlformats.org/officeDocument/2006/relationships/image" Target="../media/image586.png"/><Relationship Id="rId21" Type="http://schemas.openxmlformats.org/officeDocument/2006/relationships/image" Target="../media/image4050.png"/><Relationship Id="rId7" Type="http://schemas.openxmlformats.org/officeDocument/2006/relationships/image" Target="../media/image3761.png"/><Relationship Id="rId12" Type="http://schemas.openxmlformats.org/officeDocument/2006/relationships/image" Target="../media/image3452.png"/><Relationship Id="rId17" Type="http://schemas.openxmlformats.org/officeDocument/2006/relationships/image" Target="../media/image4010.png"/><Relationship Id="rId25" Type="http://schemas.openxmlformats.org/officeDocument/2006/relationships/image" Target="../media/image4090.png"/><Relationship Id="rId33" Type="http://schemas.openxmlformats.org/officeDocument/2006/relationships/image" Target="../media/image632.png"/><Relationship Id="rId2" Type="http://schemas.openxmlformats.org/officeDocument/2006/relationships/hyperlink" Target="https://slc.bioparadigms.org/protein?GeneName=SLC9A1" TargetMode="External"/><Relationship Id="rId16" Type="http://schemas.openxmlformats.org/officeDocument/2006/relationships/image" Target="../media/image3990.png"/><Relationship Id="rId20" Type="http://schemas.openxmlformats.org/officeDocument/2006/relationships/image" Target="../media/image4040.png"/><Relationship Id="rId29" Type="http://schemas.openxmlformats.org/officeDocument/2006/relationships/image" Target="../media/image629.png"/><Relationship Id="rId1" Type="http://schemas.openxmlformats.org/officeDocument/2006/relationships/slideLayout" Target="../slideLayouts/slideLayout7.xml"/><Relationship Id="rId6" Type="http://schemas.openxmlformats.org/officeDocument/2006/relationships/image" Target="../media/image3651.png"/><Relationship Id="rId11" Type="http://schemas.openxmlformats.org/officeDocument/2006/relationships/image" Target="../media/image3531.png"/><Relationship Id="rId24" Type="http://schemas.openxmlformats.org/officeDocument/2006/relationships/image" Target="../media/image4080.png"/><Relationship Id="rId32" Type="http://schemas.openxmlformats.org/officeDocument/2006/relationships/image" Target="../media/image631.png"/><Relationship Id="rId5" Type="http://schemas.openxmlformats.org/officeDocument/2006/relationships/image" Target="../media/image3690.png"/><Relationship Id="rId15" Type="http://schemas.openxmlformats.org/officeDocument/2006/relationships/image" Target="../media/image3980.png"/><Relationship Id="rId23" Type="http://schemas.openxmlformats.org/officeDocument/2006/relationships/image" Target="../media/image407.png"/><Relationship Id="rId28" Type="http://schemas.openxmlformats.org/officeDocument/2006/relationships/image" Target="../media/image5961.png"/><Relationship Id="rId10" Type="http://schemas.openxmlformats.org/officeDocument/2006/relationships/image" Target="../media/image3751.png"/><Relationship Id="rId19" Type="http://schemas.openxmlformats.org/officeDocument/2006/relationships/image" Target="../media/image3791.png"/><Relationship Id="rId31" Type="http://schemas.openxmlformats.org/officeDocument/2006/relationships/image" Target="../media/image5992.png"/><Relationship Id="rId4" Type="http://schemas.openxmlformats.org/officeDocument/2006/relationships/image" Target="../media/image3930.png"/><Relationship Id="rId9" Type="http://schemas.openxmlformats.org/officeDocument/2006/relationships/image" Target="../media/image3950.png"/><Relationship Id="rId14" Type="http://schemas.openxmlformats.org/officeDocument/2006/relationships/image" Target="../media/image3781.png"/><Relationship Id="rId22" Type="http://schemas.openxmlformats.org/officeDocument/2006/relationships/image" Target="../media/image4060.png"/><Relationship Id="rId27" Type="http://schemas.openxmlformats.org/officeDocument/2006/relationships/image" Target="../media/image411.png"/><Relationship Id="rId30" Type="http://schemas.openxmlformats.org/officeDocument/2006/relationships/image" Target="../media/image6300.png"/><Relationship Id="rId8" Type="http://schemas.openxmlformats.org/officeDocument/2006/relationships/image" Target="../media/image3700.png"/></Relationships>
</file>

<file path=ppt/slides/_rels/slide74.xml.rels><?xml version="1.0" encoding="UTF-8" standalone="yes"?>
<Relationships xmlns="http://schemas.openxmlformats.org/package/2006/relationships"><Relationship Id="rId8" Type="http://schemas.openxmlformats.org/officeDocument/2006/relationships/image" Target="../media/image639.png"/><Relationship Id="rId13" Type="http://schemas.openxmlformats.org/officeDocument/2006/relationships/image" Target="../media/image643.png"/><Relationship Id="rId3" Type="http://schemas.openxmlformats.org/officeDocument/2006/relationships/image" Target="../media/image634.png"/><Relationship Id="rId7" Type="http://schemas.openxmlformats.org/officeDocument/2006/relationships/image" Target="../media/image638.png"/><Relationship Id="rId12" Type="http://schemas.openxmlformats.org/officeDocument/2006/relationships/image" Target="../media/image642.png"/><Relationship Id="rId2" Type="http://schemas.openxmlformats.org/officeDocument/2006/relationships/image" Target="../media/image633.png"/><Relationship Id="rId1" Type="http://schemas.openxmlformats.org/officeDocument/2006/relationships/slideLayout" Target="../slideLayouts/slideLayout7.xml"/><Relationship Id="rId6" Type="http://schemas.openxmlformats.org/officeDocument/2006/relationships/image" Target="../media/image637.png"/><Relationship Id="rId11" Type="http://schemas.openxmlformats.org/officeDocument/2006/relationships/image" Target="../media/image641.png"/><Relationship Id="rId5" Type="http://schemas.openxmlformats.org/officeDocument/2006/relationships/image" Target="../media/image636.png"/><Relationship Id="rId15" Type="http://schemas.openxmlformats.org/officeDocument/2006/relationships/image" Target="../media/image587.png"/><Relationship Id="rId10" Type="http://schemas.openxmlformats.org/officeDocument/2006/relationships/image" Target="../media/image6400.png"/><Relationship Id="rId4" Type="http://schemas.openxmlformats.org/officeDocument/2006/relationships/image" Target="../media/image635.png"/><Relationship Id="rId9" Type="http://schemas.openxmlformats.org/officeDocument/2006/relationships/image" Target="../media/image425.png"/><Relationship Id="rId14" Type="http://schemas.openxmlformats.org/officeDocument/2006/relationships/image" Target="../media/image644.png"/></Relationships>
</file>

<file path=ppt/slides/_rels/slide75.xml.rels><?xml version="1.0" encoding="UTF-8" standalone="yes"?>
<Relationships xmlns="http://schemas.openxmlformats.org/package/2006/relationships"><Relationship Id="rId13" Type="http://schemas.openxmlformats.org/officeDocument/2006/relationships/image" Target="../media/image664.png"/><Relationship Id="rId18" Type="http://schemas.openxmlformats.org/officeDocument/2006/relationships/image" Target="../media/image669.png"/><Relationship Id="rId26" Type="http://schemas.openxmlformats.org/officeDocument/2006/relationships/image" Target="../media/image677.png"/><Relationship Id="rId39" Type="http://schemas.openxmlformats.org/officeDocument/2006/relationships/image" Target="../media/image690.png"/><Relationship Id="rId21" Type="http://schemas.openxmlformats.org/officeDocument/2006/relationships/image" Target="../media/image672.png"/><Relationship Id="rId34" Type="http://schemas.openxmlformats.org/officeDocument/2006/relationships/image" Target="../media/image685.png"/><Relationship Id="rId42" Type="http://schemas.openxmlformats.org/officeDocument/2006/relationships/image" Target="../media/image693.png"/><Relationship Id="rId47" Type="http://schemas.openxmlformats.org/officeDocument/2006/relationships/image" Target="../media/image698.png"/><Relationship Id="rId50" Type="http://schemas.openxmlformats.org/officeDocument/2006/relationships/image" Target="../media/image701.png"/><Relationship Id="rId7" Type="http://schemas.openxmlformats.org/officeDocument/2006/relationships/image" Target="../media/image658.png"/><Relationship Id="rId2" Type="http://schemas.openxmlformats.org/officeDocument/2006/relationships/image" Target="../media/image6531.png"/><Relationship Id="rId16" Type="http://schemas.openxmlformats.org/officeDocument/2006/relationships/image" Target="../media/image667.png"/><Relationship Id="rId29" Type="http://schemas.openxmlformats.org/officeDocument/2006/relationships/image" Target="../media/image680.png"/><Relationship Id="rId11" Type="http://schemas.openxmlformats.org/officeDocument/2006/relationships/image" Target="../media/image662.png"/><Relationship Id="rId24" Type="http://schemas.openxmlformats.org/officeDocument/2006/relationships/image" Target="../media/image675.png"/><Relationship Id="rId32" Type="http://schemas.openxmlformats.org/officeDocument/2006/relationships/image" Target="../media/image683.png"/><Relationship Id="rId37" Type="http://schemas.openxmlformats.org/officeDocument/2006/relationships/image" Target="../media/image688.png"/><Relationship Id="rId40" Type="http://schemas.openxmlformats.org/officeDocument/2006/relationships/image" Target="../media/image691.png"/><Relationship Id="rId45" Type="http://schemas.openxmlformats.org/officeDocument/2006/relationships/image" Target="../media/image696.png"/><Relationship Id="rId5" Type="http://schemas.openxmlformats.org/officeDocument/2006/relationships/image" Target="../media/image6560.png"/><Relationship Id="rId15" Type="http://schemas.openxmlformats.org/officeDocument/2006/relationships/image" Target="../media/image666.png"/><Relationship Id="rId23" Type="http://schemas.openxmlformats.org/officeDocument/2006/relationships/image" Target="../media/image674.png"/><Relationship Id="rId28" Type="http://schemas.openxmlformats.org/officeDocument/2006/relationships/image" Target="../media/image679.png"/><Relationship Id="rId36" Type="http://schemas.openxmlformats.org/officeDocument/2006/relationships/image" Target="../media/image687.png"/><Relationship Id="rId49" Type="http://schemas.openxmlformats.org/officeDocument/2006/relationships/image" Target="../media/image700.png"/><Relationship Id="rId10" Type="http://schemas.openxmlformats.org/officeDocument/2006/relationships/image" Target="../media/image661.png"/><Relationship Id="rId19" Type="http://schemas.openxmlformats.org/officeDocument/2006/relationships/image" Target="../media/image670.png"/><Relationship Id="rId31" Type="http://schemas.openxmlformats.org/officeDocument/2006/relationships/image" Target="../media/image682.png"/><Relationship Id="rId44" Type="http://schemas.openxmlformats.org/officeDocument/2006/relationships/image" Target="../media/image695.png"/><Relationship Id="rId4" Type="http://schemas.openxmlformats.org/officeDocument/2006/relationships/image" Target="../media/image6550.png"/><Relationship Id="rId9" Type="http://schemas.openxmlformats.org/officeDocument/2006/relationships/image" Target="../media/image660.png"/><Relationship Id="rId14" Type="http://schemas.openxmlformats.org/officeDocument/2006/relationships/image" Target="../media/image665.png"/><Relationship Id="rId22" Type="http://schemas.openxmlformats.org/officeDocument/2006/relationships/image" Target="../media/image673.png"/><Relationship Id="rId27" Type="http://schemas.openxmlformats.org/officeDocument/2006/relationships/image" Target="../media/image678.png"/><Relationship Id="rId30" Type="http://schemas.openxmlformats.org/officeDocument/2006/relationships/image" Target="../media/image681.png"/><Relationship Id="rId35" Type="http://schemas.openxmlformats.org/officeDocument/2006/relationships/image" Target="../media/image686.png"/><Relationship Id="rId43" Type="http://schemas.openxmlformats.org/officeDocument/2006/relationships/image" Target="../media/image694.png"/><Relationship Id="rId48" Type="http://schemas.openxmlformats.org/officeDocument/2006/relationships/image" Target="../media/image699.png"/><Relationship Id="rId8" Type="http://schemas.openxmlformats.org/officeDocument/2006/relationships/image" Target="../media/image659.png"/><Relationship Id="rId51" Type="http://schemas.openxmlformats.org/officeDocument/2006/relationships/image" Target="../media/image702.png"/><Relationship Id="rId3" Type="http://schemas.openxmlformats.org/officeDocument/2006/relationships/image" Target="../media/image6540.png"/><Relationship Id="rId12" Type="http://schemas.openxmlformats.org/officeDocument/2006/relationships/image" Target="../media/image663.png"/><Relationship Id="rId17" Type="http://schemas.openxmlformats.org/officeDocument/2006/relationships/image" Target="../media/image668.png"/><Relationship Id="rId25" Type="http://schemas.openxmlformats.org/officeDocument/2006/relationships/image" Target="../media/image676.png"/><Relationship Id="rId33" Type="http://schemas.openxmlformats.org/officeDocument/2006/relationships/image" Target="../media/image684.png"/><Relationship Id="rId38" Type="http://schemas.openxmlformats.org/officeDocument/2006/relationships/image" Target="../media/image689.png"/><Relationship Id="rId46" Type="http://schemas.openxmlformats.org/officeDocument/2006/relationships/image" Target="../media/image697.png"/><Relationship Id="rId20" Type="http://schemas.openxmlformats.org/officeDocument/2006/relationships/image" Target="../media/image671.png"/><Relationship Id="rId41" Type="http://schemas.openxmlformats.org/officeDocument/2006/relationships/image" Target="../media/image692.png"/><Relationship Id="rId1" Type="http://schemas.openxmlformats.org/officeDocument/2006/relationships/slideLayout" Target="../slideLayouts/slideLayout7.xml"/><Relationship Id="rId6" Type="http://schemas.openxmlformats.org/officeDocument/2006/relationships/image" Target="../media/image6570.png"/></Relationships>
</file>

<file path=ppt/slides/_rels/slide76.xml.rels><?xml version="1.0" encoding="UTF-8" standalone="yes"?>
<Relationships xmlns="http://schemas.openxmlformats.org/package/2006/relationships"><Relationship Id="rId39" Type="http://schemas.openxmlformats.org/officeDocument/2006/relationships/image" Target="../media/image708.png"/><Relationship Id="rId3" Type="http://schemas.openxmlformats.org/officeDocument/2006/relationships/image" Target="../media/image704.png"/><Relationship Id="rId42" Type="http://schemas.openxmlformats.org/officeDocument/2006/relationships/image" Target="../media/image711.png"/><Relationship Id="rId38" Type="http://schemas.openxmlformats.org/officeDocument/2006/relationships/image" Target="../media/image5370.png"/><Relationship Id="rId2" Type="http://schemas.openxmlformats.org/officeDocument/2006/relationships/image" Target="../media/image703.png"/><Relationship Id="rId41" Type="http://schemas.openxmlformats.org/officeDocument/2006/relationships/image" Target="../media/image710.png"/><Relationship Id="rId1" Type="http://schemas.openxmlformats.org/officeDocument/2006/relationships/slideLayout" Target="../slideLayouts/slideLayout7.xml"/><Relationship Id="rId6" Type="http://schemas.openxmlformats.org/officeDocument/2006/relationships/image" Target="../media/image707.png"/><Relationship Id="rId40" Type="http://schemas.openxmlformats.org/officeDocument/2006/relationships/image" Target="../media/image709.png"/><Relationship Id="rId45" Type="http://schemas.openxmlformats.org/officeDocument/2006/relationships/image" Target="../media/image372.png"/><Relationship Id="rId5" Type="http://schemas.openxmlformats.org/officeDocument/2006/relationships/image" Target="../media/image706.png"/><Relationship Id="rId44" Type="http://schemas.openxmlformats.org/officeDocument/2006/relationships/image" Target="../media/image713.png"/><Relationship Id="rId4" Type="http://schemas.openxmlformats.org/officeDocument/2006/relationships/image" Target="../media/image705.png"/><Relationship Id="rId43" Type="http://schemas.openxmlformats.org/officeDocument/2006/relationships/image" Target="../media/image712.png"/></Relationships>
</file>

<file path=ppt/slides/_rels/slide77.xml.rels><?xml version="1.0" encoding="UTF-8" standalone="yes"?>
<Relationships xmlns="http://schemas.openxmlformats.org/package/2006/relationships"><Relationship Id="rId13" Type="http://schemas.openxmlformats.org/officeDocument/2006/relationships/image" Target="../media/image719.png"/><Relationship Id="rId18" Type="http://schemas.openxmlformats.org/officeDocument/2006/relationships/image" Target="../media/image2811.png"/><Relationship Id="rId26" Type="http://schemas.openxmlformats.org/officeDocument/2006/relationships/image" Target="../media/image721.png"/><Relationship Id="rId3" Type="http://schemas.openxmlformats.org/officeDocument/2006/relationships/image" Target="../media/image5480.png"/><Relationship Id="rId21" Type="http://schemas.openxmlformats.org/officeDocument/2006/relationships/image" Target="../media/image5590.png"/><Relationship Id="rId34" Type="http://schemas.openxmlformats.org/officeDocument/2006/relationships/image" Target="../media/image5341.png"/><Relationship Id="rId7" Type="http://schemas.openxmlformats.org/officeDocument/2006/relationships/image" Target="../media/image716.png"/><Relationship Id="rId12" Type="http://schemas.openxmlformats.org/officeDocument/2006/relationships/image" Target="../media/image718.png"/><Relationship Id="rId17" Type="http://schemas.openxmlformats.org/officeDocument/2006/relationships/image" Target="../media/image5350.png"/><Relationship Id="rId25" Type="http://schemas.openxmlformats.org/officeDocument/2006/relationships/image" Target="../media/image720.png"/><Relationship Id="rId33" Type="http://schemas.openxmlformats.org/officeDocument/2006/relationships/image" Target="../media/image728.png"/><Relationship Id="rId16" Type="http://schemas.openxmlformats.org/officeDocument/2006/relationships/image" Target="../media/image5570.png"/><Relationship Id="rId20" Type="http://schemas.openxmlformats.org/officeDocument/2006/relationships/image" Target="../media/image5580.png"/><Relationship Id="rId29" Type="http://schemas.openxmlformats.org/officeDocument/2006/relationships/image" Target="../media/image724.png"/><Relationship Id="rId2" Type="http://schemas.openxmlformats.org/officeDocument/2006/relationships/image" Target="../media/image5330.png"/><Relationship Id="rId1" Type="http://schemas.openxmlformats.org/officeDocument/2006/relationships/slideLayout" Target="../slideLayouts/slideLayout7.xml"/><Relationship Id="rId6" Type="http://schemas.openxmlformats.org/officeDocument/2006/relationships/image" Target="../media/image715.png"/><Relationship Id="rId11" Type="http://schemas.openxmlformats.org/officeDocument/2006/relationships/image" Target="../media/image717.png"/><Relationship Id="rId24" Type="http://schemas.openxmlformats.org/officeDocument/2006/relationships/image" Target="../media/image5610.png"/><Relationship Id="rId32" Type="http://schemas.openxmlformats.org/officeDocument/2006/relationships/image" Target="../media/image727.png"/><Relationship Id="rId5" Type="http://schemas.openxmlformats.org/officeDocument/2006/relationships/image" Target="../media/image5571.png"/><Relationship Id="rId15" Type="http://schemas.openxmlformats.org/officeDocument/2006/relationships/image" Target="../media/image3700.png"/><Relationship Id="rId23" Type="http://schemas.openxmlformats.org/officeDocument/2006/relationships/image" Target="../media/image5600.png"/><Relationship Id="rId28" Type="http://schemas.openxmlformats.org/officeDocument/2006/relationships/image" Target="../media/image723.png"/><Relationship Id="rId10" Type="http://schemas.openxmlformats.org/officeDocument/2006/relationships/image" Target="../media/image5911.png"/><Relationship Id="rId19" Type="http://schemas.openxmlformats.org/officeDocument/2006/relationships/image" Target="../media/image4770.png"/><Relationship Id="rId31" Type="http://schemas.openxmlformats.org/officeDocument/2006/relationships/image" Target="../media/image726.png"/><Relationship Id="rId4" Type="http://schemas.openxmlformats.org/officeDocument/2006/relationships/image" Target="../media/image5490.png"/><Relationship Id="rId9" Type="http://schemas.openxmlformats.org/officeDocument/2006/relationships/image" Target="../media/image5520.png"/><Relationship Id="rId14" Type="http://schemas.openxmlformats.org/officeDocument/2006/relationships/image" Target="../media/image5560.png"/><Relationship Id="rId22" Type="http://schemas.openxmlformats.org/officeDocument/2006/relationships/image" Target="../media/image4700.png"/><Relationship Id="rId27" Type="http://schemas.openxmlformats.org/officeDocument/2006/relationships/image" Target="../media/image722.png"/><Relationship Id="rId30" Type="http://schemas.openxmlformats.org/officeDocument/2006/relationships/image" Target="../media/image725.png"/><Relationship Id="rId8" Type="http://schemas.openxmlformats.org/officeDocument/2006/relationships/image" Target="../media/image5951.png"/></Relationships>
</file>

<file path=ppt/slides/_rels/slide78.xml.rels><?xml version="1.0" encoding="UTF-8" standalone="yes"?>
<Relationships xmlns="http://schemas.openxmlformats.org/package/2006/relationships"><Relationship Id="rId8" Type="http://schemas.openxmlformats.org/officeDocument/2006/relationships/image" Target="../media/image735.png"/><Relationship Id="rId13" Type="http://schemas.openxmlformats.org/officeDocument/2006/relationships/image" Target="../media/image740.png"/><Relationship Id="rId3" Type="http://schemas.openxmlformats.org/officeDocument/2006/relationships/image" Target="../media/image730.png"/><Relationship Id="rId7" Type="http://schemas.openxmlformats.org/officeDocument/2006/relationships/image" Target="../media/image734.png"/><Relationship Id="rId12" Type="http://schemas.openxmlformats.org/officeDocument/2006/relationships/image" Target="../media/image739.png"/><Relationship Id="rId2" Type="http://schemas.openxmlformats.org/officeDocument/2006/relationships/image" Target="../media/image588.png"/><Relationship Id="rId1" Type="http://schemas.openxmlformats.org/officeDocument/2006/relationships/slideLayout" Target="../slideLayouts/slideLayout7.xml"/><Relationship Id="rId6" Type="http://schemas.openxmlformats.org/officeDocument/2006/relationships/image" Target="../media/image733.png"/><Relationship Id="rId11" Type="http://schemas.openxmlformats.org/officeDocument/2006/relationships/image" Target="../media/image738.png"/><Relationship Id="rId5" Type="http://schemas.openxmlformats.org/officeDocument/2006/relationships/image" Target="../media/image732.png"/><Relationship Id="rId10" Type="http://schemas.openxmlformats.org/officeDocument/2006/relationships/image" Target="../media/image737.png"/><Relationship Id="rId4" Type="http://schemas.openxmlformats.org/officeDocument/2006/relationships/image" Target="../media/image731.png"/><Relationship Id="rId9" Type="http://schemas.openxmlformats.org/officeDocument/2006/relationships/image" Target="../media/image736.png"/><Relationship Id="rId14" Type="http://schemas.openxmlformats.org/officeDocument/2006/relationships/image" Target="../media/image741.png"/></Relationships>
</file>

<file path=ppt/slides/_rels/slide79.xml.rels><?xml version="1.0" encoding="UTF-8" standalone="yes"?>
<Relationships xmlns="http://schemas.openxmlformats.org/package/2006/relationships"><Relationship Id="rId26" Type="http://schemas.openxmlformats.org/officeDocument/2006/relationships/image" Target="../media/image5620.png"/><Relationship Id="rId39" Type="http://schemas.openxmlformats.org/officeDocument/2006/relationships/image" Target="../media/image749.png"/><Relationship Id="rId3" Type="http://schemas.openxmlformats.org/officeDocument/2006/relationships/image" Target="../media/image5480.png"/><Relationship Id="rId34" Type="http://schemas.openxmlformats.org/officeDocument/2006/relationships/image" Target="../media/image746.png"/><Relationship Id="rId21" Type="http://schemas.openxmlformats.org/officeDocument/2006/relationships/image" Target="../media/image5590.png"/><Relationship Id="rId42" Type="http://schemas.openxmlformats.org/officeDocument/2006/relationships/image" Target="../media/image752.png"/><Relationship Id="rId47" Type="http://schemas.openxmlformats.org/officeDocument/2006/relationships/image" Target="../media/image748.png"/><Relationship Id="rId33" Type="http://schemas.openxmlformats.org/officeDocument/2006/relationships/image" Target="../media/image5960.png"/><Relationship Id="rId46" Type="http://schemas.openxmlformats.org/officeDocument/2006/relationships/image" Target="../media/image691.png"/><Relationship Id="rId16" Type="http://schemas.openxmlformats.org/officeDocument/2006/relationships/image" Target="../media/image5570.png"/><Relationship Id="rId29" Type="http://schemas.openxmlformats.org/officeDocument/2006/relationships/image" Target="../media/image743.png"/><Relationship Id="rId20" Type="http://schemas.openxmlformats.org/officeDocument/2006/relationships/image" Target="../media/image5580.png"/><Relationship Id="rId41" Type="http://schemas.openxmlformats.org/officeDocument/2006/relationships/image" Target="../media/image751.png"/><Relationship Id="rId1" Type="http://schemas.openxmlformats.org/officeDocument/2006/relationships/slideLayout" Target="../slideLayouts/slideLayout7.xml"/><Relationship Id="rId11" Type="http://schemas.openxmlformats.org/officeDocument/2006/relationships/image" Target="../media/image5530.png"/><Relationship Id="rId32" Type="http://schemas.openxmlformats.org/officeDocument/2006/relationships/image" Target="../media/image5670.png"/><Relationship Id="rId24" Type="http://schemas.openxmlformats.org/officeDocument/2006/relationships/image" Target="../media/image5610.png"/><Relationship Id="rId37" Type="http://schemas.openxmlformats.org/officeDocument/2006/relationships/image" Target="../media/image747.png"/><Relationship Id="rId40" Type="http://schemas.openxmlformats.org/officeDocument/2006/relationships/image" Target="../media/image750.png"/><Relationship Id="rId45" Type="http://schemas.openxmlformats.org/officeDocument/2006/relationships/image" Target="../media/image755.png"/><Relationship Id="rId28" Type="http://schemas.openxmlformats.org/officeDocument/2006/relationships/image" Target="../media/image5640.png"/><Relationship Id="rId36" Type="http://schemas.openxmlformats.org/officeDocument/2006/relationships/image" Target="../media/image2940.png"/><Relationship Id="rId10" Type="http://schemas.openxmlformats.org/officeDocument/2006/relationships/image" Target="../media/image5911.png"/><Relationship Id="rId31" Type="http://schemas.openxmlformats.org/officeDocument/2006/relationships/image" Target="../media/image745.png"/><Relationship Id="rId19" Type="http://schemas.openxmlformats.org/officeDocument/2006/relationships/image" Target="../media/image4770.png"/><Relationship Id="rId44" Type="http://schemas.openxmlformats.org/officeDocument/2006/relationships/image" Target="../media/image754.png"/><Relationship Id="rId4" Type="http://schemas.openxmlformats.org/officeDocument/2006/relationships/image" Target="../media/image5490.png"/><Relationship Id="rId27" Type="http://schemas.openxmlformats.org/officeDocument/2006/relationships/image" Target="../media/image742.png"/><Relationship Id="rId30" Type="http://schemas.openxmlformats.org/officeDocument/2006/relationships/image" Target="../media/image744.png"/><Relationship Id="rId35" Type="http://schemas.openxmlformats.org/officeDocument/2006/relationships/image" Target="../media/image4780.png"/><Relationship Id="rId22" Type="http://schemas.openxmlformats.org/officeDocument/2006/relationships/image" Target="../media/image4700.png"/><Relationship Id="rId43" Type="http://schemas.openxmlformats.org/officeDocument/2006/relationships/image" Target="../media/image753.png"/><Relationship Id="rId8" Type="http://schemas.openxmlformats.org/officeDocument/2006/relationships/image" Target="../media/image5951.png"/></Relationships>
</file>

<file path=ppt/slides/_rels/slide8.xml.rels><?xml version="1.0" encoding="UTF-8" standalone="yes"?>
<Relationships xmlns="http://schemas.openxmlformats.org/package/2006/relationships"><Relationship Id="rId3" Type="http://schemas.openxmlformats.org/officeDocument/2006/relationships/image" Target="../media/image891.png"/><Relationship Id="rId2" Type="http://schemas.openxmlformats.org/officeDocument/2006/relationships/image" Target="../media/image2011.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2310.png"/><Relationship Id="rId4" Type="http://schemas.openxmlformats.org/officeDocument/2006/relationships/image" Target="../media/image229.png"/></Relationships>
</file>

<file path=ppt/slides/_rels/slide80.xml.rels><?xml version="1.0" encoding="UTF-8" standalone="yes"?>
<Relationships xmlns="http://schemas.openxmlformats.org/package/2006/relationships"><Relationship Id="rId8" Type="http://schemas.openxmlformats.org/officeDocument/2006/relationships/image" Target="../media/image763.png"/><Relationship Id="rId3" Type="http://schemas.openxmlformats.org/officeDocument/2006/relationships/image" Target="../media/image757.png"/><Relationship Id="rId7" Type="http://schemas.openxmlformats.org/officeDocument/2006/relationships/image" Target="../media/image762.png"/><Relationship Id="rId12" Type="http://schemas.openxmlformats.org/officeDocument/2006/relationships/image" Target="../media/image767.png"/><Relationship Id="rId2" Type="http://schemas.openxmlformats.org/officeDocument/2006/relationships/image" Target="../media/image589.png"/><Relationship Id="rId1" Type="http://schemas.openxmlformats.org/officeDocument/2006/relationships/slideLayout" Target="../slideLayouts/slideLayout7.xml"/><Relationship Id="rId6" Type="http://schemas.openxmlformats.org/officeDocument/2006/relationships/image" Target="../media/image761.png"/><Relationship Id="rId11" Type="http://schemas.openxmlformats.org/officeDocument/2006/relationships/image" Target="../media/image766.png"/><Relationship Id="rId5" Type="http://schemas.openxmlformats.org/officeDocument/2006/relationships/image" Target="../media/image759.png"/><Relationship Id="rId10" Type="http://schemas.openxmlformats.org/officeDocument/2006/relationships/image" Target="../media/image765.png"/><Relationship Id="rId4" Type="http://schemas.openxmlformats.org/officeDocument/2006/relationships/image" Target="../media/image758.png"/><Relationship Id="rId9" Type="http://schemas.openxmlformats.org/officeDocument/2006/relationships/image" Target="../media/image764.png"/></Relationships>
</file>

<file path=ppt/slides/_rels/slide9.xml.rels><?xml version="1.0" encoding="UTF-8" standalone="yes"?>
<Relationships xmlns="http://schemas.openxmlformats.org/package/2006/relationships"><Relationship Id="rId13" Type="http://schemas.openxmlformats.org/officeDocument/2006/relationships/image" Target="../media/image2010.png"/><Relationship Id="rId18" Type="http://schemas.openxmlformats.org/officeDocument/2006/relationships/image" Target="../media/image2512.png"/><Relationship Id="rId26" Type="http://schemas.openxmlformats.org/officeDocument/2006/relationships/image" Target="../media/image250.png"/><Relationship Id="rId3" Type="http://schemas.openxmlformats.org/officeDocument/2006/relationships/image" Target="../media/image1510.png"/><Relationship Id="rId21" Type="http://schemas.openxmlformats.org/officeDocument/2006/relationships/image" Target="../media/image2810.png"/><Relationship Id="rId34" Type="http://schemas.openxmlformats.org/officeDocument/2006/relationships/image" Target="../media/image3410.png"/><Relationship Id="rId12" Type="http://schemas.openxmlformats.org/officeDocument/2006/relationships/image" Target="../media/image1910.png"/><Relationship Id="rId17" Type="http://schemas.openxmlformats.org/officeDocument/2006/relationships/image" Target="../media/image2411.png"/><Relationship Id="rId25" Type="http://schemas.openxmlformats.org/officeDocument/2006/relationships/image" Target="../media/image240.png"/><Relationship Id="rId33" Type="http://schemas.openxmlformats.org/officeDocument/2006/relationships/image" Target="../media/image337.png"/><Relationship Id="rId2" Type="http://schemas.openxmlformats.org/officeDocument/2006/relationships/notesSlide" Target="../notesSlides/notesSlide1.xml"/><Relationship Id="rId16" Type="http://schemas.openxmlformats.org/officeDocument/2006/relationships/image" Target="../media/image2312.png"/><Relationship Id="rId20" Type="http://schemas.openxmlformats.org/officeDocument/2006/relationships/image" Target="../media/image2711.png"/><Relationship Id="rId29" Type="http://schemas.openxmlformats.org/officeDocument/2006/relationships/image" Target="../media/image280.png"/><Relationship Id="rId1" Type="http://schemas.openxmlformats.org/officeDocument/2006/relationships/slideLayout" Target="../slideLayouts/slideLayout7.xml"/><Relationship Id="rId11" Type="http://schemas.openxmlformats.org/officeDocument/2006/relationships/image" Target="../media/image1810.png"/><Relationship Id="rId24" Type="http://schemas.openxmlformats.org/officeDocument/2006/relationships/image" Target="../media/image230.png"/><Relationship Id="rId32" Type="http://schemas.openxmlformats.org/officeDocument/2006/relationships/image" Target="../media/image26.png"/><Relationship Id="rId15" Type="http://schemas.openxmlformats.org/officeDocument/2006/relationships/image" Target="../media/image2210.png"/><Relationship Id="rId28" Type="http://schemas.openxmlformats.org/officeDocument/2006/relationships/image" Target="../media/image270.png"/><Relationship Id="rId10" Type="http://schemas.openxmlformats.org/officeDocument/2006/relationships/image" Target="../media/image1710.png"/><Relationship Id="rId19" Type="http://schemas.openxmlformats.org/officeDocument/2006/relationships/image" Target="../media/image2612.png"/><Relationship Id="rId31" Type="http://schemas.openxmlformats.org/officeDocument/2006/relationships/image" Target="../media/image25.png"/><Relationship Id="rId9" Type="http://schemas.openxmlformats.org/officeDocument/2006/relationships/image" Target="../media/image1610.png"/><Relationship Id="rId14" Type="http://schemas.openxmlformats.org/officeDocument/2006/relationships/image" Target="../media/image2111.png"/><Relationship Id="rId22" Type="http://schemas.openxmlformats.org/officeDocument/2006/relationships/image" Target="../media/image2910.png"/><Relationship Id="rId27" Type="http://schemas.openxmlformats.org/officeDocument/2006/relationships/image" Target="../media/image260.png"/><Relationship Id="rId30" Type="http://schemas.openxmlformats.org/officeDocument/2006/relationships/image" Target="../media/image2412.png"/><Relationship Id="rId35"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10D46C-6F7E-1324-C4AB-832603F13B83}"/>
              </a:ext>
            </a:extLst>
          </p:cNvPr>
          <p:cNvSpPr txBox="1"/>
          <p:nvPr/>
        </p:nvSpPr>
        <p:spPr>
          <a:xfrm>
            <a:off x="1059942" y="4043939"/>
            <a:ext cx="10072116" cy="1077218"/>
          </a:xfrm>
          <a:prstGeom prst="rect">
            <a:avLst/>
          </a:prstGeom>
          <a:noFill/>
        </p:spPr>
        <p:txBody>
          <a:bodyPr wrap="none" rtlCol="0">
            <a:spAutoFit/>
          </a:bodyPr>
          <a:lstStyle/>
          <a:p>
            <a:r>
              <a:rPr lang="en-NZ" sz="3200" b="1" dirty="0"/>
              <a:t>1:30 – 3:00pm </a:t>
            </a:r>
            <a:r>
              <a:rPr lang="en-NZ" sz="3200" b="1" kern="100" dirty="0">
                <a:solidFill>
                  <a:srgbClr val="EF1E7A"/>
                </a:solidFill>
                <a:ea typeface="Calibri" panose="020F0502020204030204" pitchFamily="34" charset="0"/>
                <a:cs typeface="Times New Roman" panose="02020603050405020304" pitchFamily="18" charset="0"/>
              </a:rPr>
              <a:t>Modelling cell physiology with bond graphs</a:t>
            </a:r>
          </a:p>
          <a:p>
            <a:r>
              <a:rPr lang="en-NZ" sz="3200" b="1" kern="100" dirty="0">
                <a:cs typeface="Times New Roman" panose="02020603050405020304" pitchFamily="18" charset="0"/>
              </a:rPr>
              <a:t>3:30 – 5:00pm </a:t>
            </a:r>
            <a:r>
              <a:rPr lang="en-NZ" sz="3200" b="1" kern="100" dirty="0">
                <a:solidFill>
                  <a:srgbClr val="EF1E7A"/>
                </a:solidFill>
                <a:cs typeface="Times New Roman" panose="02020603050405020304" pitchFamily="18" charset="0"/>
              </a:rPr>
              <a:t>Tutorial on using </a:t>
            </a:r>
            <a:r>
              <a:rPr lang="en-NZ" sz="3200" b="1" kern="100" dirty="0" err="1">
                <a:solidFill>
                  <a:srgbClr val="EF1E7A"/>
                </a:solidFill>
                <a:cs typeface="Times New Roman" panose="02020603050405020304" pitchFamily="18" charset="0"/>
              </a:rPr>
              <a:t>CellDL</a:t>
            </a:r>
            <a:r>
              <a:rPr lang="en-NZ" sz="3200" b="1" kern="100" dirty="0">
                <a:solidFill>
                  <a:srgbClr val="EF1E7A"/>
                </a:solidFill>
                <a:cs typeface="Times New Roman" panose="02020603050405020304" pitchFamily="18" charset="0"/>
              </a:rPr>
              <a:t> and </a:t>
            </a:r>
            <a:r>
              <a:rPr lang="en-NZ" sz="3200" b="1" kern="100" dirty="0" err="1">
                <a:solidFill>
                  <a:srgbClr val="EF1E7A"/>
                </a:solidFill>
                <a:cs typeface="Times New Roman" panose="02020603050405020304" pitchFamily="18" charset="0"/>
              </a:rPr>
              <a:t>OpenCOR</a:t>
            </a:r>
            <a:endParaRPr lang="en-NZ" sz="3200" dirty="0">
              <a:solidFill>
                <a:srgbClr val="EF1E7A"/>
              </a:solidFill>
            </a:endParaRPr>
          </a:p>
        </p:txBody>
      </p:sp>
      <p:sp>
        <p:nvSpPr>
          <p:cNvPr id="8" name="Rectangle 7">
            <a:extLst>
              <a:ext uri="{FF2B5EF4-FFF2-40B4-BE49-F238E27FC236}">
                <a16:creationId xmlns:a16="http://schemas.microsoft.com/office/drawing/2014/main" id="{BD986C5E-4337-A0B8-6544-B9C01351A055}"/>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grpSp>
        <p:nvGrpSpPr>
          <p:cNvPr id="14" name="Group 13">
            <a:extLst>
              <a:ext uri="{FF2B5EF4-FFF2-40B4-BE49-F238E27FC236}">
                <a16:creationId xmlns:a16="http://schemas.microsoft.com/office/drawing/2014/main" id="{C156CEA2-D1CA-7526-2F64-A0BD9FE40401}"/>
              </a:ext>
            </a:extLst>
          </p:cNvPr>
          <p:cNvGrpSpPr/>
          <p:nvPr/>
        </p:nvGrpSpPr>
        <p:grpSpPr>
          <a:xfrm>
            <a:off x="2246841" y="323600"/>
            <a:ext cx="7698318" cy="6419002"/>
            <a:chOff x="2246841" y="323600"/>
            <a:chExt cx="7698318" cy="6419002"/>
          </a:xfrm>
        </p:grpSpPr>
        <p:grpSp>
          <p:nvGrpSpPr>
            <p:cNvPr id="13" name="Group 12">
              <a:extLst>
                <a:ext uri="{FF2B5EF4-FFF2-40B4-BE49-F238E27FC236}">
                  <a16:creationId xmlns:a16="http://schemas.microsoft.com/office/drawing/2014/main" id="{CBDAD2F8-6B6B-D34E-24C4-E5FC53E6364F}"/>
                </a:ext>
              </a:extLst>
            </p:cNvPr>
            <p:cNvGrpSpPr/>
            <p:nvPr/>
          </p:nvGrpSpPr>
          <p:grpSpPr>
            <a:xfrm>
              <a:off x="2246841" y="323600"/>
              <a:ext cx="7698318" cy="2254747"/>
              <a:chOff x="1892300" y="323600"/>
              <a:chExt cx="7698318" cy="2254747"/>
            </a:xfrm>
          </p:grpSpPr>
          <p:pic>
            <p:nvPicPr>
              <p:cNvPr id="1026" name="Picture 2" descr="The words &quot;Vital Training School 2' and an illustration of the human anatomy, on a blue background.">
                <a:extLst>
                  <a:ext uri="{FF2B5EF4-FFF2-40B4-BE49-F238E27FC236}">
                    <a16:creationId xmlns:a16="http://schemas.microsoft.com/office/drawing/2014/main" id="{7DBA96E5-2446-9899-E4BD-8165B9D5C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9150" y="343395"/>
                <a:ext cx="3691468" cy="20764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9BD1CCA-F70F-C9CB-04CC-50B81CDF2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0" y="323600"/>
                <a:ext cx="2255701" cy="2254747"/>
              </a:xfrm>
              <a:prstGeom prst="rect">
                <a:avLst/>
              </a:prstGeom>
            </p:spPr>
          </p:pic>
        </p:grpSp>
        <p:sp>
          <p:nvSpPr>
            <p:cNvPr id="9" name="TextBox 8">
              <a:extLst>
                <a:ext uri="{FF2B5EF4-FFF2-40B4-BE49-F238E27FC236}">
                  <a16:creationId xmlns:a16="http://schemas.microsoft.com/office/drawing/2014/main" id="{0ECDD19F-FB13-26A0-FC99-275278170B4D}"/>
                </a:ext>
              </a:extLst>
            </p:cNvPr>
            <p:cNvSpPr txBox="1"/>
            <p:nvPr/>
          </p:nvSpPr>
          <p:spPr>
            <a:xfrm>
              <a:off x="2445225" y="3140939"/>
              <a:ext cx="7301551" cy="523220"/>
            </a:xfrm>
            <a:prstGeom prst="rect">
              <a:avLst/>
            </a:prstGeom>
            <a:noFill/>
          </p:spPr>
          <p:txBody>
            <a:bodyPr wrap="none" rtlCol="0">
              <a:spAutoFit/>
            </a:bodyPr>
            <a:lstStyle/>
            <a:p>
              <a:pPr algn="ctr"/>
              <a:r>
                <a:rPr lang="en-NZ" sz="2800" b="1" dirty="0"/>
                <a:t>Peter Hunter, Auckland Bioengineering Institute</a:t>
              </a:r>
            </a:p>
          </p:txBody>
        </p:sp>
        <p:grpSp>
          <p:nvGrpSpPr>
            <p:cNvPr id="10" name="Group 9">
              <a:extLst>
                <a:ext uri="{FF2B5EF4-FFF2-40B4-BE49-F238E27FC236}">
                  <a16:creationId xmlns:a16="http://schemas.microsoft.com/office/drawing/2014/main" id="{A881A882-1679-52EC-2FFE-9D7006E52DBB}"/>
                </a:ext>
              </a:extLst>
            </p:cNvPr>
            <p:cNvGrpSpPr>
              <a:grpSpLocks noChangeAspect="1"/>
            </p:cNvGrpSpPr>
            <p:nvPr/>
          </p:nvGrpSpPr>
          <p:grpSpPr>
            <a:xfrm>
              <a:off x="4137655" y="6108950"/>
              <a:ext cx="3916690" cy="633652"/>
              <a:chOff x="1259632" y="5373216"/>
              <a:chExt cx="6539117" cy="1057914"/>
            </a:xfrm>
          </p:grpSpPr>
          <p:sp>
            <p:nvSpPr>
              <p:cNvPr id="11" name="Rectangle 10">
                <a:extLst>
                  <a:ext uri="{FF2B5EF4-FFF2-40B4-BE49-F238E27FC236}">
                    <a16:creationId xmlns:a16="http://schemas.microsoft.com/office/drawing/2014/main" id="{7B69FF33-2400-9019-F970-BC334764DC04}"/>
                  </a:ext>
                </a:extLst>
              </p:cNvPr>
              <p:cNvSpPr/>
              <p:nvPr/>
            </p:nvSpPr>
            <p:spPr bwMode="auto">
              <a:xfrm>
                <a:off x="4469110" y="5373216"/>
                <a:ext cx="3329639" cy="105791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NZ"/>
              </a:p>
            </p:txBody>
          </p:sp>
          <p:pic>
            <p:nvPicPr>
              <p:cNvPr id="12" name="Picture 11" descr="D:\Users\phun025\Documents\ABI\Logos\abi-hc-rgb.png">
                <a:extLst>
                  <a:ext uri="{FF2B5EF4-FFF2-40B4-BE49-F238E27FC236}">
                    <a16:creationId xmlns:a16="http://schemas.microsoft.com/office/drawing/2014/main" id="{B557ED63-B8CF-0FE5-037E-33E7A4C6DE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9632" y="5373216"/>
                <a:ext cx="6418957" cy="1057914"/>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15410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8" name="Group 227">
            <a:extLst>
              <a:ext uri="{FF2B5EF4-FFF2-40B4-BE49-F238E27FC236}">
                <a16:creationId xmlns:a16="http://schemas.microsoft.com/office/drawing/2014/main" id="{8EB661DB-A9F5-3E4C-4880-99DCF7BA0877}"/>
              </a:ext>
            </a:extLst>
          </p:cNvPr>
          <p:cNvGrpSpPr/>
          <p:nvPr/>
        </p:nvGrpSpPr>
        <p:grpSpPr>
          <a:xfrm>
            <a:off x="4465294" y="825855"/>
            <a:ext cx="7452938" cy="5825631"/>
            <a:chOff x="4465294" y="825855"/>
            <a:chExt cx="7452938" cy="5825631"/>
          </a:xfrm>
        </p:grpSpPr>
        <p:sp>
          <p:nvSpPr>
            <p:cNvPr id="216" name="Rectangle 215">
              <a:extLst>
                <a:ext uri="{FF2B5EF4-FFF2-40B4-BE49-F238E27FC236}">
                  <a16:creationId xmlns:a16="http://schemas.microsoft.com/office/drawing/2014/main" id="{B9277181-155F-5E5D-4A98-197E46BBC077}"/>
                </a:ext>
              </a:extLst>
            </p:cNvPr>
            <p:cNvSpPr/>
            <p:nvPr/>
          </p:nvSpPr>
          <p:spPr>
            <a:xfrm>
              <a:off x="5602905" y="825855"/>
              <a:ext cx="2240881" cy="480460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8" name="TextBox 217">
              <a:extLst>
                <a:ext uri="{FF2B5EF4-FFF2-40B4-BE49-F238E27FC236}">
                  <a16:creationId xmlns:a16="http://schemas.microsoft.com/office/drawing/2014/main" id="{15E1B08D-6B2B-B88E-0661-C6FDA5E3986F}"/>
                </a:ext>
              </a:extLst>
            </p:cNvPr>
            <p:cNvSpPr txBox="1"/>
            <p:nvPr/>
          </p:nvSpPr>
          <p:spPr>
            <a:xfrm>
              <a:off x="4465294" y="6005155"/>
              <a:ext cx="74529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These are ‘constitutive laws’ and ‘material constants’ – found by experiment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(e.g. </a:t>
              </a:r>
              <a:r>
                <a:rPr kumimoji="0" lang="en-NZ" sz="1800" b="1" i="0" u="none" strike="noStrike" kern="1200" cap="none" spc="0" normalizeH="0" baseline="0" noProof="0" dirty="0">
                  <a:ln>
                    <a:noFill/>
                  </a:ln>
                  <a:solidFill>
                    <a:srgbClr val="7030A0"/>
                  </a:solidFill>
                  <a:effectLst/>
                  <a:uLnTx/>
                  <a:uFillTx/>
                  <a:latin typeface="Calibri" panose="020F0502020204030204"/>
                  <a:ea typeface="+mn-ea"/>
                  <a:cs typeface="+mn-cs"/>
                </a:rPr>
                <a:t>elasticity</a:t>
              </a:r>
              <a:r>
                <a:rPr kumimoji="0" lang="en-NZ" sz="18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 </a:t>
              </a:r>
              <a:r>
                <a:rPr kumimoji="0" lang="en-NZ" sz="1800" b="1" i="0" u="none" strike="noStrike" kern="1200" cap="none" spc="0" normalizeH="0" baseline="0" noProof="0" dirty="0">
                  <a:ln>
                    <a:noFill/>
                  </a:ln>
                  <a:solidFill>
                    <a:srgbClr val="7030A0"/>
                  </a:solidFill>
                  <a:effectLst/>
                  <a:uLnTx/>
                  <a:uFillTx/>
                  <a:latin typeface="Calibri" panose="020F0502020204030204"/>
                  <a:ea typeface="+mn-ea"/>
                  <a:cs typeface="+mn-cs"/>
                </a:rPr>
                <a:t>electrical capacitance</a:t>
              </a:r>
              <a:r>
                <a:rPr kumimoji="0" lang="en-NZ" sz="18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 </a:t>
              </a:r>
              <a:r>
                <a:rPr kumimoji="0" lang="en-NZ" sz="1800" b="1" i="0" u="none" strike="noStrike" kern="1200" cap="none" spc="0" normalizeH="0" baseline="0" noProof="0" dirty="0">
                  <a:ln>
                    <a:noFill/>
                  </a:ln>
                  <a:solidFill>
                    <a:srgbClr val="7030A0"/>
                  </a:solidFill>
                  <a:effectLst/>
                  <a:uLnTx/>
                  <a:uFillTx/>
                  <a:latin typeface="Calibri" panose="020F0502020204030204"/>
                  <a:ea typeface="+mn-ea"/>
                  <a:cs typeface="+mn-cs"/>
                </a:rPr>
                <a:t>thermodynamic constant</a:t>
              </a:r>
              <a:r>
                <a:rPr kumimoji="0" lang="en-NZ" sz="18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a:t>
              </a:r>
            </a:p>
          </p:txBody>
        </p:sp>
        <p:cxnSp>
          <p:nvCxnSpPr>
            <p:cNvPr id="220" name="Straight Arrow Connector 219">
              <a:extLst>
                <a:ext uri="{FF2B5EF4-FFF2-40B4-BE49-F238E27FC236}">
                  <a16:creationId xmlns:a16="http://schemas.microsoft.com/office/drawing/2014/main" id="{D6E9F9B9-7B89-FEB1-84F1-B3B02C8B0DCD}"/>
                </a:ext>
              </a:extLst>
            </p:cNvPr>
            <p:cNvCxnSpPr>
              <a:cxnSpLocks/>
              <a:endCxn id="216" idx="2"/>
            </p:cNvCxnSpPr>
            <p:nvPr/>
          </p:nvCxnSpPr>
          <p:spPr>
            <a:xfrm flipV="1">
              <a:off x="6639154" y="5630456"/>
              <a:ext cx="84192" cy="369332"/>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575FB1F3-3A90-B368-2A3C-CB7F0A6F6062}"/>
              </a:ext>
            </a:extLst>
          </p:cNvPr>
          <p:cNvSpPr txBox="1"/>
          <p:nvPr/>
        </p:nvSpPr>
        <p:spPr>
          <a:xfrm>
            <a:off x="139147" y="132612"/>
            <a:ext cx="21800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EF1E7A"/>
                </a:solidFill>
                <a:effectLst/>
                <a:uLnTx/>
                <a:uFillTx/>
                <a:latin typeface="Calibri" panose="020F0502020204030204"/>
                <a:ea typeface="+mn-ea"/>
                <a:cs typeface="+mn-cs"/>
              </a:rPr>
              <a:t>Energy storage </a:t>
            </a:r>
          </a:p>
        </p:txBody>
      </p:sp>
      <p:grpSp>
        <p:nvGrpSpPr>
          <p:cNvPr id="225" name="Group 224">
            <a:extLst>
              <a:ext uri="{FF2B5EF4-FFF2-40B4-BE49-F238E27FC236}">
                <a16:creationId xmlns:a16="http://schemas.microsoft.com/office/drawing/2014/main" id="{B7099A3B-A3EE-DEB1-CD04-E9C634B13B51}"/>
              </a:ext>
            </a:extLst>
          </p:cNvPr>
          <p:cNvGrpSpPr/>
          <p:nvPr/>
        </p:nvGrpSpPr>
        <p:grpSpPr>
          <a:xfrm>
            <a:off x="158624" y="1180209"/>
            <a:ext cx="2861818" cy="3813260"/>
            <a:chOff x="158624" y="1180209"/>
            <a:chExt cx="2861818" cy="3813260"/>
          </a:xfrm>
        </p:grpSpPr>
        <p:sp>
          <p:nvSpPr>
            <p:cNvPr id="93" name="TextBox 92">
              <a:extLst>
                <a:ext uri="{FF2B5EF4-FFF2-40B4-BE49-F238E27FC236}">
                  <a16:creationId xmlns:a16="http://schemas.microsoft.com/office/drawing/2014/main" id="{ED4B188B-D15B-C1F1-A845-88E89BE139E0}"/>
                </a:ext>
              </a:extLst>
            </p:cNvPr>
            <p:cNvSpPr txBox="1"/>
            <p:nvPr/>
          </p:nvSpPr>
          <p:spPr>
            <a:xfrm>
              <a:off x="158624" y="2993945"/>
              <a:ext cx="134023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7030A0"/>
                  </a:solidFill>
                  <a:effectLst/>
                  <a:uLnTx/>
                  <a:uFillTx/>
                  <a:latin typeface="Calibri" panose="020F0502020204030204"/>
                  <a:ea typeface="+mn-ea"/>
                  <a:cs typeface="+mn-cs"/>
                </a:rPr>
                <a:t>Electrical</a:t>
              </a:r>
            </a:p>
          </p:txBody>
        </p:sp>
        <p:sp>
          <p:nvSpPr>
            <p:cNvPr id="94" name="TextBox 93">
              <a:extLst>
                <a:ext uri="{FF2B5EF4-FFF2-40B4-BE49-F238E27FC236}">
                  <a16:creationId xmlns:a16="http://schemas.microsoft.com/office/drawing/2014/main" id="{1531F828-0D7B-26D6-583F-00F067999433}"/>
                </a:ext>
              </a:extLst>
            </p:cNvPr>
            <p:cNvSpPr txBox="1"/>
            <p:nvPr/>
          </p:nvSpPr>
          <p:spPr>
            <a:xfrm>
              <a:off x="158624" y="1492355"/>
              <a:ext cx="164961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7030A0"/>
                  </a:solidFill>
                  <a:effectLst/>
                  <a:uLnTx/>
                  <a:uFillTx/>
                  <a:latin typeface="Calibri" panose="020F0502020204030204"/>
                  <a:ea typeface="+mn-ea"/>
                  <a:cs typeface="+mn-cs"/>
                </a:rPr>
                <a:t>Mechanical</a:t>
              </a:r>
            </a:p>
          </p:txBody>
        </p:sp>
        <p:sp>
          <p:nvSpPr>
            <p:cNvPr id="95" name="TextBox 94">
              <a:extLst>
                <a:ext uri="{FF2B5EF4-FFF2-40B4-BE49-F238E27FC236}">
                  <a16:creationId xmlns:a16="http://schemas.microsoft.com/office/drawing/2014/main" id="{B826AD3D-C9F2-435B-0099-7274398863D2}"/>
                </a:ext>
              </a:extLst>
            </p:cNvPr>
            <p:cNvSpPr txBox="1"/>
            <p:nvPr/>
          </p:nvSpPr>
          <p:spPr>
            <a:xfrm>
              <a:off x="158624" y="4527285"/>
              <a:ext cx="13482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7030A0"/>
                  </a:solidFill>
                  <a:effectLst/>
                  <a:uLnTx/>
                  <a:uFillTx/>
                  <a:latin typeface="Calibri" panose="020F0502020204030204"/>
                  <a:ea typeface="+mn-ea"/>
                  <a:cs typeface="+mn-cs"/>
                </a:rPr>
                <a:t>Chemical</a:t>
              </a:r>
            </a:p>
          </p:txBody>
        </p:sp>
        <p:grpSp>
          <p:nvGrpSpPr>
            <p:cNvPr id="224" name="Group 223">
              <a:extLst>
                <a:ext uri="{FF2B5EF4-FFF2-40B4-BE49-F238E27FC236}">
                  <a16:creationId xmlns:a16="http://schemas.microsoft.com/office/drawing/2014/main" id="{DBFAEDD5-6A85-49C7-7FF3-8D597B993E90}"/>
                </a:ext>
              </a:extLst>
            </p:cNvPr>
            <p:cNvGrpSpPr/>
            <p:nvPr/>
          </p:nvGrpSpPr>
          <p:grpSpPr>
            <a:xfrm>
              <a:off x="1969513" y="1180209"/>
              <a:ext cx="1050929" cy="3813260"/>
              <a:chOff x="1969513" y="1180209"/>
              <a:chExt cx="1050929" cy="3813260"/>
            </a:xfrm>
          </p:grpSpPr>
          <p:grpSp>
            <p:nvGrpSpPr>
              <p:cNvPr id="67" name="Group 66">
                <a:extLst>
                  <a:ext uri="{FF2B5EF4-FFF2-40B4-BE49-F238E27FC236}">
                    <a16:creationId xmlns:a16="http://schemas.microsoft.com/office/drawing/2014/main" id="{5A9EFFA6-9A56-F92A-4ACE-12E3AEEE2897}"/>
                  </a:ext>
                </a:extLst>
              </p:cNvPr>
              <p:cNvGrpSpPr/>
              <p:nvPr/>
            </p:nvGrpSpPr>
            <p:grpSpPr>
              <a:xfrm>
                <a:off x="2245737" y="2903502"/>
                <a:ext cx="455165" cy="648004"/>
                <a:chOff x="0" y="84880"/>
                <a:chExt cx="216000" cy="320467"/>
              </a:xfrm>
            </p:grpSpPr>
            <p:grpSp>
              <p:nvGrpSpPr>
                <p:cNvPr id="69" name="Group 68">
                  <a:extLst>
                    <a:ext uri="{FF2B5EF4-FFF2-40B4-BE49-F238E27FC236}">
                      <a16:creationId xmlns:a16="http://schemas.microsoft.com/office/drawing/2014/main" id="{240C8E9F-1E94-90D3-4A47-170AF6308F71}"/>
                    </a:ext>
                  </a:extLst>
                </p:cNvPr>
                <p:cNvGrpSpPr/>
                <p:nvPr/>
              </p:nvGrpSpPr>
              <p:grpSpPr>
                <a:xfrm>
                  <a:off x="0" y="223122"/>
                  <a:ext cx="216000" cy="46774"/>
                  <a:chOff x="1518005" y="709180"/>
                  <a:chExt cx="216076" cy="46774"/>
                </a:xfrm>
              </p:grpSpPr>
              <p:cxnSp>
                <p:nvCxnSpPr>
                  <p:cNvPr id="72" name="Straight Connector 71">
                    <a:extLst>
                      <a:ext uri="{FF2B5EF4-FFF2-40B4-BE49-F238E27FC236}">
                        <a16:creationId xmlns:a16="http://schemas.microsoft.com/office/drawing/2014/main" id="{39B4E561-EF5D-96D7-B6BD-66E5CC7831B2}"/>
                      </a:ext>
                    </a:extLst>
                  </p:cNvPr>
                  <p:cNvCxnSpPr/>
                  <p:nvPr/>
                </p:nvCxnSpPr>
                <p:spPr>
                  <a:xfrm>
                    <a:off x="1518005" y="709180"/>
                    <a:ext cx="216076" cy="0"/>
                  </a:xfrm>
                  <a:prstGeom prst="line">
                    <a:avLst/>
                  </a:prstGeom>
                  <a:noFill/>
                  <a:ln w="28575" cap="flat" cmpd="sng" algn="ctr">
                    <a:solidFill>
                      <a:srgbClr val="0070C0"/>
                    </a:solidFill>
                    <a:prstDash val="solid"/>
                    <a:miter lim="800000"/>
                  </a:ln>
                  <a:effectLst/>
                </p:spPr>
              </p:cxnSp>
              <p:cxnSp>
                <p:nvCxnSpPr>
                  <p:cNvPr id="73" name="Straight Connector 72">
                    <a:extLst>
                      <a:ext uri="{FF2B5EF4-FFF2-40B4-BE49-F238E27FC236}">
                        <a16:creationId xmlns:a16="http://schemas.microsoft.com/office/drawing/2014/main" id="{6D15AB78-F744-A729-FA9E-33BC709B0425}"/>
                      </a:ext>
                    </a:extLst>
                  </p:cNvPr>
                  <p:cNvCxnSpPr/>
                  <p:nvPr/>
                </p:nvCxnSpPr>
                <p:spPr>
                  <a:xfrm>
                    <a:off x="1518005" y="755954"/>
                    <a:ext cx="216076" cy="0"/>
                  </a:xfrm>
                  <a:prstGeom prst="line">
                    <a:avLst/>
                  </a:prstGeom>
                  <a:noFill/>
                  <a:ln w="28575" cap="flat" cmpd="sng" algn="ctr">
                    <a:solidFill>
                      <a:srgbClr val="0070C0"/>
                    </a:solidFill>
                    <a:prstDash val="solid"/>
                    <a:miter lim="800000"/>
                  </a:ln>
                  <a:effectLst/>
                </p:spPr>
              </p:cxnSp>
            </p:grpSp>
            <p:cxnSp>
              <p:nvCxnSpPr>
                <p:cNvPr id="70" name="Straight Connector 69">
                  <a:extLst>
                    <a:ext uri="{FF2B5EF4-FFF2-40B4-BE49-F238E27FC236}">
                      <a16:creationId xmlns:a16="http://schemas.microsoft.com/office/drawing/2014/main" id="{B6003A5A-7CD8-40E1-19B1-19A8C19C635B}"/>
                    </a:ext>
                  </a:extLst>
                </p:cNvPr>
                <p:cNvCxnSpPr/>
                <p:nvPr/>
              </p:nvCxnSpPr>
              <p:spPr>
                <a:xfrm flipV="1">
                  <a:off x="107342" y="84880"/>
                  <a:ext cx="0" cy="136672"/>
                </a:xfrm>
                <a:prstGeom prst="line">
                  <a:avLst/>
                </a:prstGeom>
                <a:noFill/>
                <a:ln w="28575" cap="flat" cmpd="sng" algn="ctr">
                  <a:solidFill>
                    <a:srgbClr val="0070C0"/>
                  </a:solidFill>
                  <a:prstDash val="solid"/>
                  <a:miter lim="800000"/>
                </a:ln>
                <a:effectLst/>
              </p:spPr>
            </p:cxnSp>
            <p:cxnSp>
              <p:nvCxnSpPr>
                <p:cNvPr id="71" name="Straight Connector 70">
                  <a:extLst>
                    <a:ext uri="{FF2B5EF4-FFF2-40B4-BE49-F238E27FC236}">
                      <a16:creationId xmlns:a16="http://schemas.microsoft.com/office/drawing/2014/main" id="{775E7336-8C99-9B89-2F02-0652955C6402}"/>
                    </a:ext>
                  </a:extLst>
                </p:cNvPr>
                <p:cNvCxnSpPr/>
                <p:nvPr/>
              </p:nvCxnSpPr>
              <p:spPr>
                <a:xfrm flipV="1">
                  <a:off x="107342" y="268675"/>
                  <a:ext cx="0" cy="136672"/>
                </a:xfrm>
                <a:prstGeom prst="line">
                  <a:avLst/>
                </a:prstGeom>
                <a:noFill/>
                <a:ln w="28575" cap="flat" cmpd="sng" algn="ctr">
                  <a:solidFill>
                    <a:srgbClr val="0070C0"/>
                  </a:solidFill>
                  <a:prstDash val="solid"/>
                  <a:miter lim="800000"/>
                </a:ln>
                <a:effectLst/>
              </p:spPr>
            </p:cxnSp>
          </p:grpSp>
          <p:grpSp>
            <p:nvGrpSpPr>
              <p:cNvPr id="52" name="Group 51">
                <a:extLst>
                  <a:ext uri="{FF2B5EF4-FFF2-40B4-BE49-F238E27FC236}">
                    <a16:creationId xmlns:a16="http://schemas.microsoft.com/office/drawing/2014/main" id="{A83BF67B-EA0D-64CF-01DD-ADFE62FEB57B}"/>
                  </a:ext>
                </a:extLst>
              </p:cNvPr>
              <p:cNvGrpSpPr/>
              <p:nvPr/>
            </p:nvGrpSpPr>
            <p:grpSpPr>
              <a:xfrm rot="16200000">
                <a:off x="2288847" y="1243964"/>
                <a:ext cx="373052" cy="958448"/>
                <a:chOff x="0" y="0"/>
                <a:chExt cx="177033" cy="454838"/>
              </a:xfrm>
            </p:grpSpPr>
            <p:cxnSp>
              <p:nvCxnSpPr>
                <p:cNvPr id="53" name="Straight Connector 52">
                  <a:extLst>
                    <a:ext uri="{FF2B5EF4-FFF2-40B4-BE49-F238E27FC236}">
                      <a16:creationId xmlns:a16="http://schemas.microsoft.com/office/drawing/2014/main" id="{D9CA98CC-7756-EF5E-AF7D-40C89B638EAB}"/>
                    </a:ext>
                  </a:extLst>
                </p:cNvPr>
                <p:cNvCxnSpPr/>
                <p:nvPr/>
              </p:nvCxnSpPr>
              <p:spPr>
                <a:xfrm flipV="1">
                  <a:off x="86536" y="328838"/>
                  <a:ext cx="0" cy="126000"/>
                </a:xfrm>
                <a:prstGeom prst="line">
                  <a:avLst/>
                </a:prstGeom>
                <a:noFill/>
                <a:ln w="28575" cap="flat" cmpd="sng" algn="ctr">
                  <a:solidFill>
                    <a:srgbClr val="0070C0"/>
                  </a:solidFill>
                  <a:prstDash val="solid"/>
                  <a:miter lim="800000"/>
                </a:ln>
                <a:effectLst/>
              </p:spPr>
            </p:cxnSp>
            <p:grpSp>
              <p:nvGrpSpPr>
                <p:cNvPr id="54" name="Group 53">
                  <a:extLst>
                    <a:ext uri="{FF2B5EF4-FFF2-40B4-BE49-F238E27FC236}">
                      <a16:creationId xmlns:a16="http://schemas.microsoft.com/office/drawing/2014/main" id="{C68D76DB-2163-1840-DEEA-E49D4D73BD00}"/>
                    </a:ext>
                  </a:extLst>
                </p:cNvPr>
                <p:cNvGrpSpPr/>
                <p:nvPr/>
              </p:nvGrpSpPr>
              <p:grpSpPr>
                <a:xfrm>
                  <a:off x="0" y="144226"/>
                  <a:ext cx="177033" cy="184993"/>
                  <a:chOff x="0" y="270682"/>
                  <a:chExt cx="360040" cy="323998"/>
                </a:xfrm>
              </p:grpSpPr>
              <p:grpSp>
                <p:nvGrpSpPr>
                  <p:cNvPr id="58" name="Group 57">
                    <a:extLst>
                      <a:ext uri="{FF2B5EF4-FFF2-40B4-BE49-F238E27FC236}">
                        <a16:creationId xmlns:a16="http://schemas.microsoft.com/office/drawing/2014/main" id="{723DCDA9-E54B-DBA9-A4F2-43667FAEAA1C}"/>
                      </a:ext>
                    </a:extLst>
                  </p:cNvPr>
                  <p:cNvGrpSpPr/>
                  <p:nvPr/>
                </p:nvGrpSpPr>
                <p:grpSpPr>
                  <a:xfrm>
                    <a:off x="0" y="414680"/>
                    <a:ext cx="360040" cy="180000"/>
                    <a:chOff x="0" y="414680"/>
                    <a:chExt cx="360040" cy="180000"/>
                  </a:xfrm>
                </p:grpSpPr>
                <p:sp>
                  <p:nvSpPr>
                    <p:cNvPr id="65" name="Arc 64">
                      <a:extLst>
                        <a:ext uri="{FF2B5EF4-FFF2-40B4-BE49-F238E27FC236}">
                          <a16:creationId xmlns:a16="http://schemas.microsoft.com/office/drawing/2014/main" id="{879B15C2-8367-E189-4E7A-DD6AAD2E0C84}"/>
                        </a:ext>
                      </a:extLst>
                    </p:cNvPr>
                    <p:cNvSpPr/>
                    <p:nvPr/>
                  </p:nvSpPr>
                  <p:spPr>
                    <a:xfrm>
                      <a:off x="0" y="414680"/>
                      <a:ext cx="360040" cy="180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Arc 65">
                      <a:extLst>
                        <a:ext uri="{FF2B5EF4-FFF2-40B4-BE49-F238E27FC236}">
                          <a16:creationId xmlns:a16="http://schemas.microsoft.com/office/drawing/2014/main" id="{85FE6564-C3EE-EF1F-619B-76FB7A90EB29}"/>
                        </a:ext>
                      </a:extLst>
                    </p:cNvPr>
                    <p:cNvSpPr/>
                    <p:nvPr/>
                  </p:nvSpPr>
                  <p:spPr>
                    <a:xfrm flipH="1">
                      <a:off x="0" y="414681"/>
                      <a:ext cx="360040" cy="108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3736E4B1-CEC9-9349-C5C2-85A0951821DF}"/>
                      </a:ext>
                    </a:extLst>
                  </p:cNvPr>
                  <p:cNvGrpSpPr/>
                  <p:nvPr/>
                </p:nvGrpSpPr>
                <p:grpSpPr>
                  <a:xfrm>
                    <a:off x="0" y="342681"/>
                    <a:ext cx="360040" cy="180000"/>
                    <a:chOff x="0" y="342681"/>
                    <a:chExt cx="360040" cy="180000"/>
                  </a:xfrm>
                </p:grpSpPr>
                <p:sp>
                  <p:nvSpPr>
                    <p:cNvPr id="63" name="Arc 62">
                      <a:extLst>
                        <a:ext uri="{FF2B5EF4-FFF2-40B4-BE49-F238E27FC236}">
                          <a16:creationId xmlns:a16="http://schemas.microsoft.com/office/drawing/2014/main" id="{3A10EC6E-CBD1-8841-A0AB-26DF3647C754}"/>
                        </a:ext>
                      </a:extLst>
                    </p:cNvPr>
                    <p:cNvSpPr/>
                    <p:nvPr/>
                  </p:nvSpPr>
                  <p:spPr>
                    <a:xfrm>
                      <a:off x="0" y="342681"/>
                      <a:ext cx="360040" cy="180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Arc 63">
                      <a:extLst>
                        <a:ext uri="{FF2B5EF4-FFF2-40B4-BE49-F238E27FC236}">
                          <a16:creationId xmlns:a16="http://schemas.microsoft.com/office/drawing/2014/main" id="{C4BBD9A7-D34D-A0EF-C0C1-414AA1C0EC2D}"/>
                        </a:ext>
                      </a:extLst>
                    </p:cNvPr>
                    <p:cNvSpPr/>
                    <p:nvPr/>
                  </p:nvSpPr>
                  <p:spPr>
                    <a:xfrm flipH="1">
                      <a:off x="0" y="342682"/>
                      <a:ext cx="360040" cy="108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1BE623DF-A432-811D-333B-5A810F7DBF68}"/>
                      </a:ext>
                    </a:extLst>
                  </p:cNvPr>
                  <p:cNvGrpSpPr/>
                  <p:nvPr/>
                </p:nvGrpSpPr>
                <p:grpSpPr>
                  <a:xfrm>
                    <a:off x="0" y="270682"/>
                    <a:ext cx="360040" cy="180000"/>
                    <a:chOff x="0" y="270682"/>
                    <a:chExt cx="360040" cy="180000"/>
                  </a:xfrm>
                </p:grpSpPr>
                <p:sp>
                  <p:nvSpPr>
                    <p:cNvPr id="61" name="Arc 60">
                      <a:extLst>
                        <a:ext uri="{FF2B5EF4-FFF2-40B4-BE49-F238E27FC236}">
                          <a16:creationId xmlns:a16="http://schemas.microsoft.com/office/drawing/2014/main" id="{28F26DBD-A975-82D2-6373-A67648F76D8B}"/>
                        </a:ext>
                      </a:extLst>
                    </p:cNvPr>
                    <p:cNvSpPr/>
                    <p:nvPr/>
                  </p:nvSpPr>
                  <p:spPr>
                    <a:xfrm>
                      <a:off x="0" y="270682"/>
                      <a:ext cx="360040" cy="180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Arc 61">
                      <a:extLst>
                        <a:ext uri="{FF2B5EF4-FFF2-40B4-BE49-F238E27FC236}">
                          <a16:creationId xmlns:a16="http://schemas.microsoft.com/office/drawing/2014/main" id="{D9D0A4DB-C4AA-58F2-92CB-0B241E011E62}"/>
                        </a:ext>
                      </a:extLst>
                    </p:cNvPr>
                    <p:cNvSpPr/>
                    <p:nvPr/>
                  </p:nvSpPr>
                  <p:spPr>
                    <a:xfrm flipH="1">
                      <a:off x="0" y="270683"/>
                      <a:ext cx="360040" cy="108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cxnSp>
              <p:nvCxnSpPr>
                <p:cNvPr id="56" name="Straight Connector 55">
                  <a:extLst>
                    <a:ext uri="{FF2B5EF4-FFF2-40B4-BE49-F238E27FC236}">
                      <a16:creationId xmlns:a16="http://schemas.microsoft.com/office/drawing/2014/main" id="{65CB5449-0349-B026-EF01-4CFCE61AC33D}"/>
                    </a:ext>
                  </a:extLst>
                </p:cNvPr>
                <p:cNvCxnSpPr/>
                <p:nvPr/>
              </p:nvCxnSpPr>
              <p:spPr>
                <a:xfrm flipV="1">
                  <a:off x="89421" y="0"/>
                  <a:ext cx="0" cy="215729"/>
                </a:xfrm>
                <a:prstGeom prst="line">
                  <a:avLst/>
                </a:prstGeom>
                <a:noFill/>
                <a:ln w="28575" cap="flat" cmpd="sng" algn="ctr">
                  <a:solidFill>
                    <a:srgbClr val="0070C0"/>
                  </a:solidFill>
                  <a:prstDash val="solid"/>
                  <a:miter lim="800000"/>
                </a:ln>
                <a:effectLst/>
              </p:spPr>
            </p:cxnSp>
          </p:grpSp>
          <p:sp>
            <p:nvSpPr>
              <p:cNvPr id="118" name="TextBox 117">
                <a:extLst>
                  <a:ext uri="{FF2B5EF4-FFF2-40B4-BE49-F238E27FC236}">
                    <a16:creationId xmlns:a16="http://schemas.microsoft.com/office/drawing/2014/main" id="{AC5E6056-93EF-CDB0-E56F-84CB4C8D07E6}"/>
                  </a:ext>
                </a:extLst>
              </p:cNvPr>
              <p:cNvSpPr txBox="1"/>
              <p:nvPr/>
            </p:nvSpPr>
            <p:spPr>
              <a:xfrm>
                <a:off x="2060055" y="1180209"/>
                <a:ext cx="7601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0070C0"/>
                    </a:solidFill>
                    <a:effectLst/>
                    <a:uLnTx/>
                    <a:uFillTx/>
                    <a:latin typeface="Calibri" panose="020F0502020204030204"/>
                    <a:ea typeface="+mn-ea"/>
                    <a:cs typeface="+mn-cs"/>
                  </a:rPr>
                  <a:t>spring</a:t>
                </a:r>
              </a:p>
            </p:txBody>
          </p:sp>
          <p:sp>
            <p:nvSpPr>
              <p:cNvPr id="119" name="TextBox 118">
                <a:extLst>
                  <a:ext uri="{FF2B5EF4-FFF2-40B4-BE49-F238E27FC236}">
                    <a16:creationId xmlns:a16="http://schemas.microsoft.com/office/drawing/2014/main" id="{190EEF3C-4B17-43C8-1E24-A0EF2D5D8473}"/>
                  </a:ext>
                </a:extLst>
              </p:cNvPr>
              <p:cNvSpPr txBox="1"/>
              <p:nvPr/>
            </p:nvSpPr>
            <p:spPr>
              <a:xfrm>
                <a:off x="1969513" y="2523785"/>
                <a:ext cx="10509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0070C0"/>
                    </a:solidFill>
                    <a:effectLst/>
                    <a:uLnTx/>
                    <a:uFillTx/>
                    <a:latin typeface="Calibri" panose="020F0502020204030204"/>
                    <a:ea typeface="+mn-ea"/>
                    <a:cs typeface="+mn-cs"/>
                  </a:rPr>
                  <a:t>capacitor</a:t>
                </a:r>
              </a:p>
            </p:txBody>
          </p:sp>
          <p:sp>
            <p:nvSpPr>
              <p:cNvPr id="129" name="TextBox 128">
                <a:extLst>
                  <a:ext uri="{FF2B5EF4-FFF2-40B4-BE49-F238E27FC236}">
                    <a16:creationId xmlns:a16="http://schemas.microsoft.com/office/drawing/2014/main" id="{25EDE3B1-E395-EA8E-BBD8-F3BE9E2276C1}"/>
                  </a:ext>
                </a:extLst>
              </p:cNvPr>
              <p:cNvSpPr txBox="1"/>
              <p:nvPr/>
            </p:nvSpPr>
            <p:spPr>
              <a:xfrm>
                <a:off x="2022732" y="4269823"/>
                <a:ext cx="9444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0070C0"/>
                    </a:solidFill>
                    <a:effectLst/>
                    <a:uLnTx/>
                    <a:uFillTx/>
                    <a:latin typeface="Calibri" panose="020F0502020204030204"/>
                    <a:ea typeface="+mn-ea"/>
                    <a:cs typeface="+mn-cs"/>
                  </a:rPr>
                  <a:t>solution</a:t>
                </a:r>
              </a:p>
            </p:txBody>
          </p:sp>
          <p:grpSp>
            <p:nvGrpSpPr>
              <p:cNvPr id="152" name="Group 151">
                <a:extLst>
                  <a:ext uri="{FF2B5EF4-FFF2-40B4-BE49-F238E27FC236}">
                    <a16:creationId xmlns:a16="http://schemas.microsoft.com/office/drawing/2014/main" id="{1BBC0CB3-5BF9-CCC5-FC4F-143E9C8448B8}"/>
                  </a:ext>
                </a:extLst>
              </p:cNvPr>
              <p:cNvGrpSpPr/>
              <p:nvPr/>
            </p:nvGrpSpPr>
            <p:grpSpPr>
              <a:xfrm>
                <a:off x="2190530" y="4624137"/>
                <a:ext cx="574462" cy="369332"/>
                <a:chOff x="2654080" y="4624137"/>
                <a:chExt cx="574462" cy="369332"/>
              </a:xfrm>
            </p:grpSpPr>
            <p:grpSp>
              <p:nvGrpSpPr>
                <p:cNvPr id="146" name="Group 145">
                  <a:extLst>
                    <a:ext uri="{FF2B5EF4-FFF2-40B4-BE49-F238E27FC236}">
                      <a16:creationId xmlns:a16="http://schemas.microsoft.com/office/drawing/2014/main" id="{48DBD86E-6FFC-8C96-E752-0BFB9873FDDF}"/>
                    </a:ext>
                  </a:extLst>
                </p:cNvPr>
                <p:cNvGrpSpPr/>
                <p:nvPr/>
              </p:nvGrpSpPr>
              <p:grpSpPr>
                <a:xfrm>
                  <a:off x="2654080" y="4624137"/>
                  <a:ext cx="574462" cy="369332"/>
                  <a:chOff x="2709287" y="5272787"/>
                  <a:chExt cx="771049" cy="521495"/>
                </a:xfrm>
              </p:grpSpPr>
              <p:cxnSp>
                <p:nvCxnSpPr>
                  <p:cNvPr id="147" name="Straight Connector 146">
                    <a:extLst>
                      <a:ext uri="{FF2B5EF4-FFF2-40B4-BE49-F238E27FC236}">
                        <a16:creationId xmlns:a16="http://schemas.microsoft.com/office/drawing/2014/main" id="{D9777F0B-BDBB-6B0D-2BFB-D2BB94BF758D}"/>
                      </a:ext>
                    </a:extLst>
                  </p:cNvPr>
                  <p:cNvCxnSpPr/>
                  <p:nvPr/>
                </p:nvCxnSpPr>
                <p:spPr>
                  <a:xfrm>
                    <a:off x="2709287" y="5272787"/>
                    <a:ext cx="194390" cy="5092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EDF3F24-6C5C-0A85-C668-035EA6597393}"/>
                      </a:ext>
                    </a:extLst>
                  </p:cNvPr>
                  <p:cNvCxnSpPr>
                    <a:cxnSpLocks/>
                  </p:cNvCxnSpPr>
                  <p:nvPr/>
                </p:nvCxnSpPr>
                <p:spPr>
                  <a:xfrm flipH="1">
                    <a:off x="3285946" y="5285033"/>
                    <a:ext cx="194390" cy="5092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BB2ED09-39DD-AB81-BC14-EFB781ABF5FE}"/>
                      </a:ext>
                    </a:extLst>
                  </p:cNvPr>
                  <p:cNvCxnSpPr/>
                  <p:nvPr/>
                </p:nvCxnSpPr>
                <p:spPr>
                  <a:xfrm>
                    <a:off x="2893559" y="5782036"/>
                    <a:ext cx="39019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51" name="Freeform: Shape 150">
                  <a:extLst>
                    <a:ext uri="{FF2B5EF4-FFF2-40B4-BE49-F238E27FC236}">
                      <a16:creationId xmlns:a16="http://schemas.microsoft.com/office/drawing/2014/main" id="{4ED874FB-9A8C-AF57-270E-42B5FD6A34B4}"/>
                    </a:ext>
                  </a:extLst>
                </p:cNvPr>
                <p:cNvSpPr/>
                <p:nvPr/>
              </p:nvSpPr>
              <p:spPr>
                <a:xfrm>
                  <a:off x="2706085" y="4725465"/>
                  <a:ext cx="470453" cy="40520"/>
                </a:xfrm>
                <a:custGeom>
                  <a:avLst/>
                  <a:gdLst>
                    <a:gd name="connsiteX0" fmla="*/ 0 w 496957"/>
                    <a:gd name="connsiteY0" fmla="*/ 59635 h 59635"/>
                    <a:gd name="connsiteX1" fmla="*/ 496957 w 496957"/>
                    <a:gd name="connsiteY1" fmla="*/ 0 h 59635"/>
                    <a:gd name="connsiteX0" fmla="*/ 0 w 496957"/>
                    <a:gd name="connsiteY0" fmla="*/ 70133 h 70133"/>
                    <a:gd name="connsiteX1" fmla="*/ 496957 w 496957"/>
                    <a:gd name="connsiteY1" fmla="*/ 10498 h 70133"/>
                    <a:gd name="connsiteX0" fmla="*/ 0 w 496957"/>
                    <a:gd name="connsiteY0" fmla="*/ 59635 h 65142"/>
                    <a:gd name="connsiteX1" fmla="*/ 496957 w 496957"/>
                    <a:gd name="connsiteY1" fmla="*/ 0 h 65142"/>
                    <a:gd name="connsiteX0" fmla="*/ 0 w 470453"/>
                    <a:gd name="connsiteY0" fmla="*/ 33881 h 72085"/>
                    <a:gd name="connsiteX1" fmla="*/ 470453 w 470453"/>
                    <a:gd name="connsiteY1" fmla="*/ 14003 h 72085"/>
                    <a:gd name="connsiteX0" fmla="*/ 0 w 470453"/>
                    <a:gd name="connsiteY0" fmla="*/ 44119 h 47465"/>
                    <a:gd name="connsiteX1" fmla="*/ 470453 w 470453"/>
                    <a:gd name="connsiteY1" fmla="*/ 24241 h 47465"/>
                    <a:gd name="connsiteX0" fmla="*/ 0 w 470453"/>
                    <a:gd name="connsiteY0" fmla="*/ 35006 h 40520"/>
                    <a:gd name="connsiteX1" fmla="*/ 470453 w 470453"/>
                    <a:gd name="connsiteY1" fmla="*/ 15128 h 40520"/>
                  </a:gdLst>
                  <a:ahLst/>
                  <a:cxnLst>
                    <a:cxn ang="0">
                      <a:pos x="connsiteX0" y="connsiteY0"/>
                    </a:cxn>
                    <a:cxn ang="0">
                      <a:pos x="connsiteX1" y="connsiteY1"/>
                    </a:cxn>
                  </a:cxnLst>
                  <a:rect l="l" t="t" r="r" b="b"/>
                  <a:pathLst>
                    <a:path w="470453" h="40520">
                      <a:moveTo>
                        <a:pt x="0" y="35006"/>
                      </a:moveTo>
                      <a:cubicBezTo>
                        <a:pt x="174348" y="-69458"/>
                        <a:pt x="287510" y="101681"/>
                        <a:pt x="470453" y="15128"/>
                      </a:cubicBezTo>
                    </a:path>
                  </a:pathLst>
                </a:cu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26" name="Group 225">
            <a:extLst>
              <a:ext uri="{FF2B5EF4-FFF2-40B4-BE49-F238E27FC236}">
                <a16:creationId xmlns:a16="http://schemas.microsoft.com/office/drawing/2014/main" id="{62C4BE7E-D438-72A5-8D2B-5B9E2F16A16B}"/>
              </a:ext>
            </a:extLst>
          </p:cNvPr>
          <p:cNvGrpSpPr/>
          <p:nvPr/>
        </p:nvGrpSpPr>
        <p:grpSpPr>
          <a:xfrm>
            <a:off x="2877542" y="195063"/>
            <a:ext cx="2717860" cy="4733304"/>
            <a:chOff x="2877542" y="195063"/>
            <a:chExt cx="2717860" cy="4733304"/>
          </a:xfrm>
        </p:grpSpPr>
        <p:grpSp>
          <p:nvGrpSpPr>
            <p:cNvPr id="96" name="Group 95">
              <a:extLst>
                <a:ext uri="{FF2B5EF4-FFF2-40B4-BE49-F238E27FC236}">
                  <a16:creationId xmlns:a16="http://schemas.microsoft.com/office/drawing/2014/main" id="{52A761B3-1DB6-FCFC-BB2D-50B8C1C6F604}"/>
                </a:ext>
              </a:extLst>
            </p:cNvPr>
            <p:cNvGrpSpPr/>
            <p:nvPr/>
          </p:nvGrpSpPr>
          <p:grpSpPr>
            <a:xfrm rot="16200000">
              <a:off x="4781888" y="1194209"/>
              <a:ext cx="373052" cy="1057961"/>
              <a:chOff x="0" y="80316"/>
              <a:chExt cx="177033" cy="312279"/>
            </a:xfrm>
          </p:grpSpPr>
          <p:cxnSp>
            <p:nvCxnSpPr>
              <p:cNvPr id="97" name="Straight Connector 96">
                <a:extLst>
                  <a:ext uri="{FF2B5EF4-FFF2-40B4-BE49-F238E27FC236}">
                    <a16:creationId xmlns:a16="http://schemas.microsoft.com/office/drawing/2014/main" id="{2548B0E3-A00A-9D9B-99AA-70BDB93E76EE}"/>
                  </a:ext>
                </a:extLst>
              </p:cNvPr>
              <p:cNvCxnSpPr/>
              <p:nvPr/>
            </p:nvCxnSpPr>
            <p:spPr>
              <a:xfrm flipV="1">
                <a:off x="86536" y="328838"/>
                <a:ext cx="0" cy="63757"/>
              </a:xfrm>
              <a:prstGeom prst="line">
                <a:avLst/>
              </a:prstGeom>
              <a:noFill/>
              <a:ln w="28575" cap="flat" cmpd="sng" algn="ctr">
                <a:solidFill>
                  <a:srgbClr val="0070C0"/>
                </a:solidFill>
                <a:prstDash val="solid"/>
                <a:miter lim="800000"/>
              </a:ln>
              <a:effectLst/>
            </p:spPr>
          </p:cxnSp>
          <p:grpSp>
            <p:nvGrpSpPr>
              <p:cNvPr id="98" name="Group 97">
                <a:extLst>
                  <a:ext uri="{FF2B5EF4-FFF2-40B4-BE49-F238E27FC236}">
                    <a16:creationId xmlns:a16="http://schemas.microsoft.com/office/drawing/2014/main" id="{558CA739-447C-7265-3974-188DACD46A8C}"/>
                  </a:ext>
                </a:extLst>
              </p:cNvPr>
              <p:cNvGrpSpPr/>
              <p:nvPr/>
            </p:nvGrpSpPr>
            <p:grpSpPr>
              <a:xfrm>
                <a:off x="0" y="144226"/>
                <a:ext cx="177033" cy="184993"/>
                <a:chOff x="0" y="270682"/>
                <a:chExt cx="360040" cy="323998"/>
              </a:xfrm>
            </p:grpSpPr>
            <p:grpSp>
              <p:nvGrpSpPr>
                <p:cNvPr id="102" name="Group 101">
                  <a:extLst>
                    <a:ext uri="{FF2B5EF4-FFF2-40B4-BE49-F238E27FC236}">
                      <a16:creationId xmlns:a16="http://schemas.microsoft.com/office/drawing/2014/main" id="{D724729A-637B-BCD1-8779-F6EEEF00359C}"/>
                    </a:ext>
                  </a:extLst>
                </p:cNvPr>
                <p:cNvGrpSpPr/>
                <p:nvPr/>
              </p:nvGrpSpPr>
              <p:grpSpPr>
                <a:xfrm>
                  <a:off x="0" y="414680"/>
                  <a:ext cx="360040" cy="180000"/>
                  <a:chOff x="0" y="414680"/>
                  <a:chExt cx="360040" cy="180000"/>
                </a:xfrm>
              </p:grpSpPr>
              <p:sp>
                <p:nvSpPr>
                  <p:cNvPr id="109" name="Arc 108">
                    <a:extLst>
                      <a:ext uri="{FF2B5EF4-FFF2-40B4-BE49-F238E27FC236}">
                        <a16:creationId xmlns:a16="http://schemas.microsoft.com/office/drawing/2014/main" id="{F0B31ED4-9B3B-1176-E6F5-6225D26D44DE}"/>
                      </a:ext>
                    </a:extLst>
                  </p:cNvPr>
                  <p:cNvSpPr/>
                  <p:nvPr/>
                </p:nvSpPr>
                <p:spPr>
                  <a:xfrm>
                    <a:off x="0" y="414680"/>
                    <a:ext cx="360040" cy="180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Arc 109">
                    <a:extLst>
                      <a:ext uri="{FF2B5EF4-FFF2-40B4-BE49-F238E27FC236}">
                        <a16:creationId xmlns:a16="http://schemas.microsoft.com/office/drawing/2014/main" id="{C72C1D38-4931-AECB-4671-27C4B313C14A}"/>
                      </a:ext>
                    </a:extLst>
                  </p:cNvPr>
                  <p:cNvSpPr/>
                  <p:nvPr/>
                </p:nvSpPr>
                <p:spPr>
                  <a:xfrm flipH="1">
                    <a:off x="0" y="414681"/>
                    <a:ext cx="360040" cy="108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03" name="Group 102">
                  <a:extLst>
                    <a:ext uri="{FF2B5EF4-FFF2-40B4-BE49-F238E27FC236}">
                      <a16:creationId xmlns:a16="http://schemas.microsoft.com/office/drawing/2014/main" id="{D43AA1AD-CCAA-C277-0118-B2FA911D6BC4}"/>
                    </a:ext>
                  </a:extLst>
                </p:cNvPr>
                <p:cNvGrpSpPr/>
                <p:nvPr/>
              </p:nvGrpSpPr>
              <p:grpSpPr>
                <a:xfrm>
                  <a:off x="0" y="342681"/>
                  <a:ext cx="360040" cy="180000"/>
                  <a:chOff x="0" y="342681"/>
                  <a:chExt cx="360040" cy="180000"/>
                </a:xfrm>
              </p:grpSpPr>
              <p:sp>
                <p:nvSpPr>
                  <p:cNvPr id="107" name="Arc 106">
                    <a:extLst>
                      <a:ext uri="{FF2B5EF4-FFF2-40B4-BE49-F238E27FC236}">
                        <a16:creationId xmlns:a16="http://schemas.microsoft.com/office/drawing/2014/main" id="{920FE722-45C0-25A1-C24F-3D00390F6613}"/>
                      </a:ext>
                    </a:extLst>
                  </p:cNvPr>
                  <p:cNvSpPr/>
                  <p:nvPr/>
                </p:nvSpPr>
                <p:spPr>
                  <a:xfrm>
                    <a:off x="0" y="342681"/>
                    <a:ext cx="360040" cy="180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Arc 107">
                    <a:extLst>
                      <a:ext uri="{FF2B5EF4-FFF2-40B4-BE49-F238E27FC236}">
                        <a16:creationId xmlns:a16="http://schemas.microsoft.com/office/drawing/2014/main" id="{A34FC4E2-F797-F188-4FCD-F2271F380146}"/>
                      </a:ext>
                    </a:extLst>
                  </p:cNvPr>
                  <p:cNvSpPr/>
                  <p:nvPr/>
                </p:nvSpPr>
                <p:spPr>
                  <a:xfrm flipH="1">
                    <a:off x="0" y="342682"/>
                    <a:ext cx="360040" cy="108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04" name="Group 103">
                  <a:extLst>
                    <a:ext uri="{FF2B5EF4-FFF2-40B4-BE49-F238E27FC236}">
                      <a16:creationId xmlns:a16="http://schemas.microsoft.com/office/drawing/2014/main" id="{0DAF9FBA-D087-6FCD-8B16-A5AAB25C5C62}"/>
                    </a:ext>
                  </a:extLst>
                </p:cNvPr>
                <p:cNvGrpSpPr/>
                <p:nvPr/>
              </p:nvGrpSpPr>
              <p:grpSpPr>
                <a:xfrm>
                  <a:off x="0" y="270682"/>
                  <a:ext cx="360040" cy="180000"/>
                  <a:chOff x="0" y="270682"/>
                  <a:chExt cx="360040" cy="180000"/>
                </a:xfrm>
              </p:grpSpPr>
              <p:sp>
                <p:nvSpPr>
                  <p:cNvPr id="105" name="Arc 104">
                    <a:extLst>
                      <a:ext uri="{FF2B5EF4-FFF2-40B4-BE49-F238E27FC236}">
                        <a16:creationId xmlns:a16="http://schemas.microsoft.com/office/drawing/2014/main" id="{BB5093F5-8F2F-0BF9-AFBF-9D35353350EA}"/>
                      </a:ext>
                    </a:extLst>
                  </p:cNvPr>
                  <p:cNvSpPr/>
                  <p:nvPr/>
                </p:nvSpPr>
                <p:spPr>
                  <a:xfrm>
                    <a:off x="0" y="270682"/>
                    <a:ext cx="360040" cy="180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Arc 105">
                    <a:extLst>
                      <a:ext uri="{FF2B5EF4-FFF2-40B4-BE49-F238E27FC236}">
                        <a16:creationId xmlns:a16="http://schemas.microsoft.com/office/drawing/2014/main" id="{28F15087-F368-A1E8-EEE9-A0D197AB2FF0}"/>
                      </a:ext>
                    </a:extLst>
                  </p:cNvPr>
                  <p:cNvSpPr/>
                  <p:nvPr/>
                </p:nvSpPr>
                <p:spPr>
                  <a:xfrm flipH="1">
                    <a:off x="0" y="270683"/>
                    <a:ext cx="360040" cy="108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cxnSp>
            <p:nvCxnSpPr>
              <p:cNvPr id="100" name="Straight Connector 99">
                <a:extLst>
                  <a:ext uri="{FF2B5EF4-FFF2-40B4-BE49-F238E27FC236}">
                    <a16:creationId xmlns:a16="http://schemas.microsoft.com/office/drawing/2014/main" id="{3CE81B0F-E05D-B7E9-B55A-A62E034E0856}"/>
                  </a:ext>
                </a:extLst>
              </p:cNvPr>
              <p:cNvCxnSpPr/>
              <p:nvPr/>
            </p:nvCxnSpPr>
            <p:spPr>
              <a:xfrm flipV="1">
                <a:off x="89421" y="80316"/>
                <a:ext cx="0" cy="123317"/>
              </a:xfrm>
              <a:prstGeom prst="line">
                <a:avLst/>
              </a:prstGeom>
              <a:noFill/>
              <a:ln w="28575" cap="flat" cmpd="sng" algn="ctr">
                <a:solidFill>
                  <a:srgbClr val="0070C0"/>
                </a:solidFill>
                <a:prstDash val="solid"/>
                <a:miter lim="800000"/>
              </a:ln>
              <a:effectLst/>
            </p:spPr>
          </p:cxnSp>
        </p:grpSp>
        <p:sp>
          <p:nvSpPr>
            <p:cNvPr id="111" name="Arrow: Right 110">
              <a:extLst>
                <a:ext uri="{FF2B5EF4-FFF2-40B4-BE49-F238E27FC236}">
                  <a16:creationId xmlns:a16="http://schemas.microsoft.com/office/drawing/2014/main" id="{32D2B020-E1D3-E252-3C41-459E1D5FEC4E}"/>
                </a:ext>
              </a:extLst>
            </p:cNvPr>
            <p:cNvSpPr/>
            <p:nvPr/>
          </p:nvSpPr>
          <p:spPr>
            <a:xfrm>
              <a:off x="3536115" y="1561557"/>
              <a:ext cx="648000" cy="271172"/>
            </a:xfrm>
            <a:prstGeom prst="rightArrow">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0E6CC8FF-CA4D-A365-6B07-49CB2F5011F1}"/>
                    </a:ext>
                  </a:extLst>
                </p:cNvPr>
                <p:cNvSpPr txBox="1"/>
                <p:nvPr/>
              </p:nvSpPr>
              <p:spPr>
                <a:xfrm>
                  <a:off x="3081214" y="1233594"/>
                  <a:ext cx="16449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𝒊</m:t>
                          </m:r>
                        </m:sub>
                      </m:sSub>
                    </m:oMath>
                  </a14:m>
                  <a:r>
                    <a:rPr kumimoji="0" lang="en-NZ" sz="1800" b="1"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stretch (m)</a:t>
                  </a:r>
                </a:p>
              </p:txBody>
            </p:sp>
          </mc:Choice>
          <mc:Fallback xmlns="">
            <p:sp>
              <p:nvSpPr>
                <p:cNvPr id="112" name="TextBox 111">
                  <a:extLst>
                    <a:ext uri="{FF2B5EF4-FFF2-40B4-BE49-F238E27FC236}">
                      <a16:creationId xmlns:a16="http://schemas.microsoft.com/office/drawing/2014/main" id="{0E6CC8FF-CA4D-A365-6B07-49CB2F5011F1}"/>
                    </a:ext>
                  </a:extLst>
                </p:cNvPr>
                <p:cNvSpPr txBox="1">
                  <a:spLocks noRot="1" noChangeAspect="1" noMove="1" noResize="1" noEditPoints="1" noAdjustHandles="1" noChangeArrowheads="1" noChangeShapeType="1" noTextEdit="1"/>
                </p:cNvSpPr>
                <p:nvPr/>
              </p:nvSpPr>
              <p:spPr>
                <a:xfrm>
                  <a:off x="3081214" y="1233594"/>
                  <a:ext cx="1644937" cy="369332"/>
                </a:xfrm>
                <a:prstGeom prst="rect">
                  <a:avLst/>
                </a:prstGeom>
                <a:blipFill>
                  <a:blip r:embed="rId2"/>
                  <a:stretch>
                    <a:fillRect t="-8197" r="-2593" b="-24590"/>
                  </a:stretch>
                </a:blipFill>
              </p:spPr>
              <p:txBody>
                <a:bodyPr/>
                <a:lstStyle/>
                <a:p>
                  <a:r>
                    <a:rPr lang="en-NZ">
                      <a:noFill/>
                    </a:rPr>
                    <a:t> </a:t>
                  </a:r>
                </a:p>
              </p:txBody>
            </p:sp>
          </mc:Fallback>
        </mc:AlternateContent>
        <p:sp>
          <p:nvSpPr>
            <p:cNvPr id="113" name="TextBox 112">
              <a:extLst>
                <a:ext uri="{FF2B5EF4-FFF2-40B4-BE49-F238E27FC236}">
                  <a16:creationId xmlns:a16="http://schemas.microsoft.com/office/drawing/2014/main" id="{200D3208-74B9-EA26-0696-C1C2DE084088}"/>
                </a:ext>
              </a:extLst>
            </p:cNvPr>
            <p:cNvSpPr txBox="1"/>
            <p:nvPr/>
          </p:nvSpPr>
          <p:spPr>
            <a:xfrm>
              <a:off x="2877542" y="195063"/>
              <a:ext cx="271786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0" u="sng" strike="noStrike" kern="1200" cap="none" spc="0" normalizeH="0" baseline="0" noProof="0" dirty="0">
                  <a:ln>
                    <a:noFill/>
                  </a:ln>
                  <a:solidFill>
                    <a:prstClr val="black"/>
                  </a:solidFill>
                  <a:effectLst/>
                  <a:uLnTx/>
                  <a:uFillTx/>
                  <a:latin typeface="Calibri" panose="020F0502020204030204"/>
                  <a:ea typeface="+mn-ea"/>
                  <a:cs typeface="+mn-cs"/>
                </a:rPr>
                <a:t>Potential energy </a:t>
              </a:r>
              <a:r>
                <a:rPr kumimoji="0" lang="en-NZ" sz="2000" b="1" i="0" u="none" strike="noStrike" kern="1200" cap="none" spc="0" normalizeH="0" baseline="0" noProof="0" dirty="0">
                  <a:ln>
                    <a:noFill/>
                  </a:ln>
                  <a:solidFill>
                    <a:prstClr val="black"/>
                  </a:solidFill>
                  <a:effectLst/>
                  <a:uLnTx/>
                  <a:uFillTx/>
                  <a:latin typeface="Calibri" panose="020F0502020204030204"/>
                  <a:ea typeface="+mn-ea"/>
                  <a:cs typeface="+mn-cs"/>
                </a:rPr>
                <a:t>(static)</a:t>
              </a:r>
            </a:p>
          </p:txBody>
        </p:sp>
        <p:sp>
          <p:nvSpPr>
            <p:cNvPr id="126" name="Arrow: Right 125">
              <a:extLst>
                <a:ext uri="{FF2B5EF4-FFF2-40B4-BE49-F238E27FC236}">
                  <a16:creationId xmlns:a16="http://schemas.microsoft.com/office/drawing/2014/main" id="{8198378A-98EB-77D2-28DB-D43F30788DEA}"/>
                </a:ext>
              </a:extLst>
            </p:cNvPr>
            <p:cNvSpPr/>
            <p:nvPr/>
          </p:nvSpPr>
          <p:spPr>
            <a:xfrm>
              <a:off x="3536115" y="3059760"/>
              <a:ext cx="648000" cy="271172"/>
            </a:xfrm>
            <a:prstGeom prst="rightArrow">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DF227332-7829-7001-F31C-F7385B44EB78}"/>
                    </a:ext>
                  </a:extLst>
                </p:cNvPr>
                <p:cNvSpPr txBox="1"/>
                <p:nvPr/>
              </p:nvSpPr>
              <p:spPr>
                <a:xfrm>
                  <a:off x="3081214" y="2731153"/>
                  <a:ext cx="15645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𝒊</m:t>
                          </m:r>
                        </m:sub>
                      </m:sSub>
                    </m:oMath>
                  </a14:m>
                  <a:r>
                    <a:rPr kumimoji="0" lang="en-NZ" sz="1800" b="1"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charge (C)</a:t>
                  </a:r>
                </a:p>
              </p:txBody>
            </p:sp>
          </mc:Choice>
          <mc:Fallback xmlns="">
            <p:sp>
              <p:nvSpPr>
                <p:cNvPr id="127" name="TextBox 126">
                  <a:extLst>
                    <a:ext uri="{FF2B5EF4-FFF2-40B4-BE49-F238E27FC236}">
                      <a16:creationId xmlns:a16="http://schemas.microsoft.com/office/drawing/2014/main" id="{DF227332-7829-7001-F31C-F7385B44EB78}"/>
                    </a:ext>
                  </a:extLst>
                </p:cNvPr>
                <p:cNvSpPr txBox="1">
                  <a:spLocks noRot="1" noChangeAspect="1" noMove="1" noResize="1" noEditPoints="1" noAdjustHandles="1" noChangeArrowheads="1" noChangeShapeType="1" noTextEdit="1"/>
                </p:cNvSpPr>
                <p:nvPr/>
              </p:nvSpPr>
              <p:spPr>
                <a:xfrm>
                  <a:off x="3081214" y="2731153"/>
                  <a:ext cx="1564531" cy="369332"/>
                </a:xfrm>
                <a:prstGeom prst="rect">
                  <a:avLst/>
                </a:prstGeom>
                <a:blipFill>
                  <a:blip r:embed="rId3"/>
                  <a:stretch>
                    <a:fillRect t="-8197" r="-2724" b="-24590"/>
                  </a:stretch>
                </a:blipFill>
              </p:spPr>
              <p:txBody>
                <a:bodyPr/>
                <a:lstStyle/>
                <a:p>
                  <a:r>
                    <a:rPr lang="en-NZ">
                      <a:noFill/>
                    </a:rPr>
                    <a:t> </a:t>
                  </a:r>
                </a:p>
              </p:txBody>
            </p:sp>
          </mc:Fallback>
        </mc:AlternateContent>
        <p:grpSp>
          <p:nvGrpSpPr>
            <p:cNvPr id="223" name="Group 222">
              <a:extLst>
                <a:ext uri="{FF2B5EF4-FFF2-40B4-BE49-F238E27FC236}">
                  <a16:creationId xmlns:a16="http://schemas.microsoft.com/office/drawing/2014/main" id="{6D71AD65-269B-C658-A2D4-3046A7CD6CB9}"/>
                </a:ext>
              </a:extLst>
            </p:cNvPr>
            <p:cNvGrpSpPr/>
            <p:nvPr/>
          </p:nvGrpSpPr>
          <p:grpSpPr>
            <a:xfrm>
              <a:off x="4804523" y="2890804"/>
              <a:ext cx="589424" cy="675296"/>
              <a:chOff x="4925173" y="2890804"/>
              <a:chExt cx="589424" cy="675296"/>
            </a:xfrm>
          </p:grpSpPr>
          <p:grpSp>
            <p:nvGrpSpPr>
              <p:cNvPr id="120" name="Group 119">
                <a:extLst>
                  <a:ext uri="{FF2B5EF4-FFF2-40B4-BE49-F238E27FC236}">
                    <a16:creationId xmlns:a16="http://schemas.microsoft.com/office/drawing/2014/main" id="{1ECA9094-57DC-D367-0F37-8A06290C4C00}"/>
                  </a:ext>
                </a:extLst>
              </p:cNvPr>
              <p:cNvGrpSpPr/>
              <p:nvPr/>
            </p:nvGrpSpPr>
            <p:grpSpPr>
              <a:xfrm>
                <a:off x="4925173" y="2890804"/>
                <a:ext cx="455165" cy="675296"/>
                <a:chOff x="0" y="78600"/>
                <a:chExt cx="216000" cy="320465"/>
              </a:xfrm>
            </p:grpSpPr>
            <p:grpSp>
              <p:nvGrpSpPr>
                <p:cNvPr id="121" name="Group 120">
                  <a:extLst>
                    <a:ext uri="{FF2B5EF4-FFF2-40B4-BE49-F238E27FC236}">
                      <a16:creationId xmlns:a16="http://schemas.microsoft.com/office/drawing/2014/main" id="{F6505FF2-9F89-0763-B0D4-7192069A421A}"/>
                    </a:ext>
                  </a:extLst>
                </p:cNvPr>
                <p:cNvGrpSpPr/>
                <p:nvPr/>
              </p:nvGrpSpPr>
              <p:grpSpPr>
                <a:xfrm>
                  <a:off x="0" y="223122"/>
                  <a:ext cx="216000" cy="46774"/>
                  <a:chOff x="1518005" y="709180"/>
                  <a:chExt cx="216076" cy="46774"/>
                </a:xfrm>
              </p:grpSpPr>
              <p:cxnSp>
                <p:nvCxnSpPr>
                  <p:cNvPr id="124" name="Straight Connector 123">
                    <a:extLst>
                      <a:ext uri="{FF2B5EF4-FFF2-40B4-BE49-F238E27FC236}">
                        <a16:creationId xmlns:a16="http://schemas.microsoft.com/office/drawing/2014/main" id="{32D28177-BB6D-3F9C-444A-B331343412C7}"/>
                      </a:ext>
                    </a:extLst>
                  </p:cNvPr>
                  <p:cNvCxnSpPr/>
                  <p:nvPr/>
                </p:nvCxnSpPr>
                <p:spPr>
                  <a:xfrm>
                    <a:off x="1518005" y="709180"/>
                    <a:ext cx="216076" cy="0"/>
                  </a:xfrm>
                  <a:prstGeom prst="line">
                    <a:avLst/>
                  </a:prstGeom>
                  <a:noFill/>
                  <a:ln w="28575" cap="flat" cmpd="sng" algn="ctr">
                    <a:solidFill>
                      <a:srgbClr val="0070C0"/>
                    </a:solidFill>
                    <a:prstDash val="solid"/>
                    <a:miter lim="800000"/>
                  </a:ln>
                  <a:effectLst/>
                </p:spPr>
              </p:cxnSp>
              <p:cxnSp>
                <p:nvCxnSpPr>
                  <p:cNvPr id="125" name="Straight Connector 124">
                    <a:extLst>
                      <a:ext uri="{FF2B5EF4-FFF2-40B4-BE49-F238E27FC236}">
                        <a16:creationId xmlns:a16="http://schemas.microsoft.com/office/drawing/2014/main" id="{154B8012-3CE1-BCDE-5570-B36B3483943E}"/>
                      </a:ext>
                    </a:extLst>
                  </p:cNvPr>
                  <p:cNvCxnSpPr/>
                  <p:nvPr/>
                </p:nvCxnSpPr>
                <p:spPr>
                  <a:xfrm>
                    <a:off x="1518005" y="755954"/>
                    <a:ext cx="216076" cy="0"/>
                  </a:xfrm>
                  <a:prstGeom prst="line">
                    <a:avLst/>
                  </a:prstGeom>
                  <a:noFill/>
                  <a:ln w="28575" cap="flat" cmpd="sng" algn="ctr">
                    <a:solidFill>
                      <a:srgbClr val="0070C0"/>
                    </a:solidFill>
                    <a:prstDash val="solid"/>
                    <a:miter lim="800000"/>
                  </a:ln>
                  <a:effectLst/>
                </p:spPr>
              </p:cxnSp>
            </p:grpSp>
            <p:cxnSp>
              <p:nvCxnSpPr>
                <p:cNvPr id="122" name="Straight Connector 121">
                  <a:extLst>
                    <a:ext uri="{FF2B5EF4-FFF2-40B4-BE49-F238E27FC236}">
                      <a16:creationId xmlns:a16="http://schemas.microsoft.com/office/drawing/2014/main" id="{C184870A-B2F8-AB87-7C4A-FD5BF504D45E}"/>
                    </a:ext>
                  </a:extLst>
                </p:cNvPr>
                <p:cNvCxnSpPr/>
                <p:nvPr/>
              </p:nvCxnSpPr>
              <p:spPr>
                <a:xfrm flipV="1">
                  <a:off x="107342" y="78600"/>
                  <a:ext cx="0" cy="136672"/>
                </a:xfrm>
                <a:prstGeom prst="line">
                  <a:avLst/>
                </a:prstGeom>
                <a:noFill/>
                <a:ln w="28575" cap="flat" cmpd="sng" algn="ctr">
                  <a:solidFill>
                    <a:srgbClr val="0070C0"/>
                  </a:solidFill>
                  <a:prstDash val="solid"/>
                  <a:miter lim="800000"/>
                </a:ln>
                <a:effectLst/>
              </p:spPr>
            </p:cxnSp>
            <p:cxnSp>
              <p:nvCxnSpPr>
                <p:cNvPr id="123" name="Straight Connector 122">
                  <a:extLst>
                    <a:ext uri="{FF2B5EF4-FFF2-40B4-BE49-F238E27FC236}">
                      <a16:creationId xmlns:a16="http://schemas.microsoft.com/office/drawing/2014/main" id="{247F9481-2931-CBE0-7D72-A0BF652046DA}"/>
                    </a:ext>
                  </a:extLst>
                </p:cNvPr>
                <p:cNvCxnSpPr/>
                <p:nvPr/>
              </p:nvCxnSpPr>
              <p:spPr>
                <a:xfrm flipV="1">
                  <a:off x="107342" y="262393"/>
                  <a:ext cx="0" cy="136672"/>
                </a:xfrm>
                <a:prstGeom prst="line">
                  <a:avLst/>
                </a:prstGeom>
                <a:noFill/>
                <a:ln w="28575" cap="flat" cmpd="sng" algn="ctr">
                  <a:solidFill>
                    <a:srgbClr val="0070C0"/>
                  </a:solidFill>
                  <a:prstDash val="solid"/>
                  <a:miter lim="800000"/>
                </a:ln>
                <a:effectLst/>
              </p:spPr>
            </p:cxnSp>
          </p:grpSp>
          <p:sp>
            <p:nvSpPr>
              <p:cNvPr id="128" name="TextBox 127">
                <a:extLst>
                  <a:ext uri="{FF2B5EF4-FFF2-40B4-BE49-F238E27FC236}">
                    <a16:creationId xmlns:a16="http://schemas.microsoft.com/office/drawing/2014/main" id="{91A0A85C-6FB7-23CE-CB82-D78321C980AC}"/>
                  </a:ext>
                </a:extLst>
              </p:cNvPr>
              <p:cNvSpPr txBox="1"/>
              <p:nvPr/>
            </p:nvSpPr>
            <p:spPr>
              <a:xfrm>
                <a:off x="5097432" y="2908013"/>
                <a:ext cx="417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130" name="Arrow: Right 129">
              <a:extLst>
                <a:ext uri="{FF2B5EF4-FFF2-40B4-BE49-F238E27FC236}">
                  <a16:creationId xmlns:a16="http://schemas.microsoft.com/office/drawing/2014/main" id="{561C6D18-23B0-70F1-3EDA-84C03D1ED5EA}"/>
                </a:ext>
              </a:extLst>
            </p:cNvPr>
            <p:cNvSpPr/>
            <p:nvPr/>
          </p:nvSpPr>
          <p:spPr>
            <a:xfrm>
              <a:off x="3536115" y="4654281"/>
              <a:ext cx="648000" cy="271172"/>
            </a:xfrm>
            <a:prstGeom prst="rightArrow">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0" name="Group 149">
              <a:extLst>
                <a:ext uri="{FF2B5EF4-FFF2-40B4-BE49-F238E27FC236}">
                  <a16:creationId xmlns:a16="http://schemas.microsoft.com/office/drawing/2014/main" id="{BD986EC2-3407-A8C6-CBC4-84F5F13EA1B6}"/>
                </a:ext>
              </a:extLst>
            </p:cNvPr>
            <p:cNvGrpSpPr/>
            <p:nvPr/>
          </p:nvGrpSpPr>
          <p:grpSpPr>
            <a:xfrm>
              <a:off x="4771182" y="4559035"/>
              <a:ext cx="574462" cy="369332"/>
              <a:chOff x="2643889" y="4744774"/>
              <a:chExt cx="574462" cy="369332"/>
            </a:xfrm>
          </p:grpSpPr>
          <p:grpSp>
            <p:nvGrpSpPr>
              <p:cNvPr id="136" name="Group 135">
                <a:extLst>
                  <a:ext uri="{FF2B5EF4-FFF2-40B4-BE49-F238E27FC236}">
                    <a16:creationId xmlns:a16="http://schemas.microsoft.com/office/drawing/2014/main" id="{18650313-373C-F1EC-E9DD-7809BC95C601}"/>
                  </a:ext>
                </a:extLst>
              </p:cNvPr>
              <p:cNvGrpSpPr/>
              <p:nvPr/>
            </p:nvGrpSpPr>
            <p:grpSpPr>
              <a:xfrm>
                <a:off x="2643889" y="4744774"/>
                <a:ext cx="574462" cy="369332"/>
                <a:chOff x="2709287" y="5272787"/>
                <a:chExt cx="771049" cy="521495"/>
              </a:xfrm>
            </p:grpSpPr>
            <p:cxnSp>
              <p:nvCxnSpPr>
                <p:cNvPr id="132" name="Straight Connector 131">
                  <a:extLst>
                    <a:ext uri="{FF2B5EF4-FFF2-40B4-BE49-F238E27FC236}">
                      <a16:creationId xmlns:a16="http://schemas.microsoft.com/office/drawing/2014/main" id="{F396F066-B7FA-7703-DA29-F9E96ED3C825}"/>
                    </a:ext>
                  </a:extLst>
                </p:cNvPr>
                <p:cNvCxnSpPr/>
                <p:nvPr/>
              </p:nvCxnSpPr>
              <p:spPr>
                <a:xfrm>
                  <a:off x="2709287" y="5272787"/>
                  <a:ext cx="194390" cy="5092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D92A8C5-5563-CB8D-DE27-8D45B22945AE}"/>
                    </a:ext>
                  </a:extLst>
                </p:cNvPr>
                <p:cNvCxnSpPr>
                  <a:cxnSpLocks/>
                </p:cNvCxnSpPr>
                <p:nvPr/>
              </p:nvCxnSpPr>
              <p:spPr>
                <a:xfrm flipH="1">
                  <a:off x="3285946" y="5285033"/>
                  <a:ext cx="194390" cy="5092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784AE70-FF7C-72BC-B256-89936CFEC8EE}"/>
                    </a:ext>
                  </a:extLst>
                </p:cNvPr>
                <p:cNvCxnSpPr/>
                <p:nvPr/>
              </p:nvCxnSpPr>
              <p:spPr>
                <a:xfrm>
                  <a:off x="2893559" y="5782036"/>
                  <a:ext cx="39019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37" name="Freeform: Shape 136">
                <a:extLst>
                  <a:ext uri="{FF2B5EF4-FFF2-40B4-BE49-F238E27FC236}">
                    <a16:creationId xmlns:a16="http://schemas.microsoft.com/office/drawing/2014/main" id="{C4CB24D5-E8EA-610A-A0F1-AF74D783F2EA}"/>
                  </a:ext>
                </a:extLst>
              </p:cNvPr>
              <p:cNvSpPr/>
              <p:nvPr/>
            </p:nvSpPr>
            <p:spPr>
              <a:xfrm>
                <a:off x="2696817" y="4841796"/>
                <a:ext cx="470453" cy="40520"/>
              </a:xfrm>
              <a:custGeom>
                <a:avLst/>
                <a:gdLst>
                  <a:gd name="connsiteX0" fmla="*/ 0 w 496957"/>
                  <a:gd name="connsiteY0" fmla="*/ 59635 h 59635"/>
                  <a:gd name="connsiteX1" fmla="*/ 496957 w 496957"/>
                  <a:gd name="connsiteY1" fmla="*/ 0 h 59635"/>
                  <a:gd name="connsiteX0" fmla="*/ 0 w 496957"/>
                  <a:gd name="connsiteY0" fmla="*/ 70133 h 70133"/>
                  <a:gd name="connsiteX1" fmla="*/ 496957 w 496957"/>
                  <a:gd name="connsiteY1" fmla="*/ 10498 h 70133"/>
                  <a:gd name="connsiteX0" fmla="*/ 0 w 496957"/>
                  <a:gd name="connsiteY0" fmla="*/ 59635 h 65142"/>
                  <a:gd name="connsiteX1" fmla="*/ 496957 w 496957"/>
                  <a:gd name="connsiteY1" fmla="*/ 0 h 65142"/>
                  <a:gd name="connsiteX0" fmla="*/ 0 w 470453"/>
                  <a:gd name="connsiteY0" fmla="*/ 33881 h 72085"/>
                  <a:gd name="connsiteX1" fmla="*/ 470453 w 470453"/>
                  <a:gd name="connsiteY1" fmla="*/ 14003 h 72085"/>
                  <a:gd name="connsiteX0" fmla="*/ 0 w 470453"/>
                  <a:gd name="connsiteY0" fmla="*/ 44119 h 47465"/>
                  <a:gd name="connsiteX1" fmla="*/ 470453 w 470453"/>
                  <a:gd name="connsiteY1" fmla="*/ 24241 h 47465"/>
                  <a:gd name="connsiteX0" fmla="*/ 0 w 470453"/>
                  <a:gd name="connsiteY0" fmla="*/ 35006 h 40520"/>
                  <a:gd name="connsiteX1" fmla="*/ 470453 w 470453"/>
                  <a:gd name="connsiteY1" fmla="*/ 15128 h 40520"/>
                </a:gdLst>
                <a:ahLst/>
                <a:cxnLst>
                  <a:cxn ang="0">
                    <a:pos x="connsiteX0" y="connsiteY0"/>
                  </a:cxn>
                  <a:cxn ang="0">
                    <a:pos x="connsiteX1" y="connsiteY1"/>
                  </a:cxn>
                </a:cxnLst>
                <a:rect l="l" t="t" r="r" b="b"/>
                <a:pathLst>
                  <a:path w="470453" h="40520">
                    <a:moveTo>
                      <a:pt x="0" y="35006"/>
                    </a:moveTo>
                    <a:cubicBezTo>
                      <a:pt x="174348" y="-69458"/>
                      <a:pt x="287510" y="101681"/>
                      <a:pt x="470453" y="15128"/>
                    </a:cubicBezTo>
                  </a:path>
                </a:pathLst>
              </a:cu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5" name="Group 144">
                <a:extLst>
                  <a:ext uri="{FF2B5EF4-FFF2-40B4-BE49-F238E27FC236}">
                    <a16:creationId xmlns:a16="http://schemas.microsoft.com/office/drawing/2014/main" id="{F904A1C6-70A3-F234-8674-E5DB7E70E4CC}"/>
                  </a:ext>
                </a:extLst>
              </p:cNvPr>
              <p:cNvGrpSpPr/>
              <p:nvPr/>
            </p:nvGrpSpPr>
            <p:grpSpPr>
              <a:xfrm>
                <a:off x="2821765" y="4897724"/>
                <a:ext cx="209534" cy="163228"/>
                <a:chOff x="1889522" y="5330570"/>
                <a:chExt cx="209534" cy="163228"/>
              </a:xfrm>
            </p:grpSpPr>
            <p:sp>
              <p:nvSpPr>
                <p:cNvPr id="138" name="Oval 137">
                  <a:extLst>
                    <a:ext uri="{FF2B5EF4-FFF2-40B4-BE49-F238E27FC236}">
                      <a16:creationId xmlns:a16="http://schemas.microsoft.com/office/drawing/2014/main" id="{73ECED51-740B-26C6-3078-5DEBF5614DF3}"/>
                    </a:ext>
                  </a:extLst>
                </p:cNvPr>
                <p:cNvSpPr/>
                <p:nvPr/>
              </p:nvSpPr>
              <p:spPr>
                <a:xfrm>
                  <a:off x="1889522" y="5348570"/>
                  <a:ext cx="36000" cy="36000"/>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Oval 138">
                  <a:extLst>
                    <a:ext uri="{FF2B5EF4-FFF2-40B4-BE49-F238E27FC236}">
                      <a16:creationId xmlns:a16="http://schemas.microsoft.com/office/drawing/2014/main" id="{A1B72DA7-B3FC-0CB1-855D-092ADE75E8E3}"/>
                    </a:ext>
                  </a:extLst>
                </p:cNvPr>
                <p:cNvSpPr/>
                <p:nvPr/>
              </p:nvSpPr>
              <p:spPr>
                <a:xfrm>
                  <a:off x="1987093" y="5394184"/>
                  <a:ext cx="36000" cy="36000"/>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41721D60-1E10-C0AA-EB10-05B966D07A2A}"/>
                    </a:ext>
                  </a:extLst>
                </p:cNvPr>
                <p:cNvSpPr/>
                <p:nvPr/>
              </p:nvSpPr>
              <p:spPr>
                <a:xfrm>
                  <a:off x="1889522" y="5427388"/>
                  <a:ext cx="36000" cy="36000"/>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Oval 140">
                  <a:extLst>
                    <a:ext uri="{FF2B5EF4-FFF2-40B4-BE49-F238E27FC236}">
                      <a16:creationId xmlns:a16="http://schemas.microsoft.com/office/drawing/2014/main" id="{B9897FD0-5A99-E0DE-DDA5-184988F7748E}"/>
                    </a:ext>
                  </a:extLst>
                </p:cNvPr>
                <p:cNvSpPr/>
                <p:nvPr/>
              </p:nvSpPr>
              <p:spPr>
                <a:xfrm>
                  <a:off x="1951246" y="5330570"/>
                  <a:ext cx="36000" cy="36000"/>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Oval 141">
                  <a:extLst>
                    <a:ext uri="{FF2B5EF4-FFF2-40B4-BE49-F238E27FC236}">
                      <a16:creationId xmlns:a16="http://schemas.microsoft.com/office/drawing/2014/main" id="{2620ABC0-A8B2-B6DE-13CA-AA7CFA1C2B0C}"/>
                    </a:ext>
                  </a:extLst>
                </p:cNvPr>
                <p:cNvSpPr/>
                <p:nvPr/>
              </p:nvSpPr>
              <p:spPr>
                <a:xfrm>
                  <a:off x="2063056" y="5358184"/>
                  <a:ext cx="36000" cy="36000"/>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364F409B-55D3-8D3A-7202-694A0EC66B00}"/>
                    </a:ext>
                  </a:extLst>
                </p:cNvPr>
                <p:cNvSpPr/>
                <p:nvPr/>
              </p:nvSpPr>
              <p:spPr>
                <a:xfrm>
                  <a:off x="2063056" y="5441740"/>
                  <a:ext cx="36000" cy="36000"/>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1D9621EB-34AB-8E28-2FFC-526773E7946D}"/>
                    </a:ext>
                  </a:extLst>
                </p:cNvPr>
                <p:cNvSpPr/>
                <p:nvPr/>
              </p:nvSpPr>
              <p:spPr>
                <a:xfrm>
                  <a:off x="1960565" y="5457798"/>
                  <a:ext cx="36000" cy="36000"/>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B3B11FD5-15A3-671F-1F1D-BA077DE1D188}"/>
                    </a:ext>
                  </a:extLst>
                </p:cNvPr>
                <p:cNvSpPr txBox="1"/>
                <p:nvPr/>
              </p:nvSpPr>
              <p:spPr>
                <a:xfrm>
                  <a:off x="3081214" y="4326222"/>
                  <a:ext cx="17302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𝒊</m:t>
                          </m:r>
                        </m:sub>
                      </m:sSub>
                    </m:oMath>
                  </a14:m>
                  <a:r>
                    <a:rPr kumimoji="0" lang="en-NZ" sz="1800" b="1"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solute (mol)</a:t>
                  </a:r>
                </a:p>
              </p:txBody>
            </p:sp>
          </mc:Choice>
          <mc:Fallback xmlns="">
            <p:sp>
              <p:nvSpPr>
                <p:cNvPr id="153" name="TextBox 152">
                  <a:extLst>
                    <a:ext uri="{FF2B5EF4-FFF2-40B4-BE49-F238E27FC236}">
                      <a16:creationId xmlns:a16="http://schemas.microsoft.com/office/drawing/2014/main" id="{B3B11FD5-15A3-671F-1F1D-BA077DE1D188}"/>
                    </a:ext>
                  </a:extLst>
                </p:cNvPr>
                <p:cNvSpPr txBox="1">
                  <a:spLocks noRot="1" noChangeAspect="1" noMove="1" noResize="1" noEditPoints="1" noAdjustHandles="1" noChangeArrowheads="1" noChangeShapeType="1" noTextEdit="1"/>
                </p:cNvSpPr>
                <p:nvPr/>
              </p:nvSpPr>
              <p:spPr>
                <a:xfrm>
                  <a:off x="3081214" y="4326222"/>
                  <a:ext cx="1730282" cy="369332"/>
                </a:xfrm>
                <a:prstGeom prst="rect">
                  <a:avLst/>
                </a:prstGeom>
                <a:blipFill>
                  <a:blip r:embed="rId4"/>
                  <a:stretch>
                    <a:fillRect t="-10000" r="-3521" b="-26667"/>
                  </a:stretch>
                </a:blipFill>
              </p:spPr>
              <p:txBody>
                <a:bodyPr/>
                <a:lstStyle/>
                <a:p>
                  <a:r>
                    <a:rPr lang="en-NZ">
                      <a:noFill/>
                    </a:rPr>
                    <a:t> </a:t>
                  </a:r>
                </a:p>
              </p:txBody>
            </p:sp>
          </mc:Fallback>
        </mc:AlternateContent>
      </p:grpSp>
      <p:grpSp>
        <p:nvGrpSpPr>
          <p:cNvPr id="13" name="Group 12">
            <a:extLst>
              <a:ext uri="{FF2B5EF4-FFF2-40B4-BE49-F238E27FC236}">
                <a16:creationId xmlns:a16="http://schemas.microsoft.com/office/drawing/2014/main" id="{DC7D5343-9EE0-F213-EA43-2918EBCAB487}"/>
              </a:ext>
            </a:extLst>
          </p:cNvPr>
          <p:cNvGrpSpPr/>
          <p:nvPr/>
        </p:nvGrpSpPr>
        <p:grpSpPr>
          <a:xfrm>
            <a:off x="7901002" y="195063"/>
            <a:ext cx="4082589" cy="5356348"/>
            <a:chOff x="7901002" y="195063"/>
            <a:chExt cx="4082589" cy="5356348"/>
          </a:xfrm>
        </p:grpSpPr>
        <p:grpSp>
          <p:nvGrpSpPr>
            <p:cNvPr id="5" name="Group 4">
              <a:extLst>
                <a:ext uri="{FF2B5EF4-FFF2-40B4-BE49-F238E27FC236}">
                  <a16:creationId xmlns:a16="http://schemas.microsoft.com/office/drawing/2014/main" id="{DC281AF9-82FC-5941-A753-BF00E6F992C8}"/>
                </a:ext>
              </a:extLst>
            </p:cNvPr>
            <p:cNvGrpSpPr/>
            <p:nvPr/>
          </p:nvGrpSpPr>
          <p:grpSpPr>
            <a:xfrm>
              <a:off x="8036230" y="195063"/>
              <a:ext cx="3947361" cy="5356348"/>
              <a:chOff x="8036230" y="195063"/>
              <a:chExt cx="3947361" cy="5356348"/>
            </a:xfrm>
          </p:grpSpPr>
          <p:grpSp>
            <p:nvGrpSpPr>
              <p:cNvPr id="222" name="Group 221">
                <a:extLst>
                  <a:ext uri="{FF2B5EF4-FFF2-40B4-BE49-F238E27FC236}">
                    <a16:creationId xmlns:a16="http://schemas.microsoft.com/office/drawing/2014/main" id="{8C34401A-37FB-0A88-49B1-C8791698C2DA}"/>
                  </a:ext>
                </a:extLst>
              </p:cNvPr>
              <p:cNvGrpSpPr/>
              <p:nvPr/>
            </p:nvGrpSpPr>
            <p:grpSpPr>
              <a:xfrm>
                <a:off x="8044030" y="195063"/>
                <a:ext cx="3939561" cy="4368527"/>
                <a:chOff x="8044030" y="195063"/>
                <a:chExt cx="3939561" cy="4368527"/>
              </a:xfrm>
            </p:grpSpPr>
            <p:sp>
              <p:nvSpPr>
                <p:cNvPr id="114" name="TextBox 113">
                  <a:extLst>
                    <a:ext uri="{FF2B5EF4-FFF2-40B4-BE49-F238E27FC236}">
                      <a16:creationId xmlns:a16="http://schemas.microsoft.com/office/drawing/2014/main" id="{04871123-6A43-826F-1B83-E2497DAFEA4A}"/>
                    </a:ext>
                  </a:extLst>
                </p:cNvPr>
                <p:cNvSpPr txBox="1"/>
                <p:nvPr/>
              </p:nvSpPr>
              <p:spPr>
                <a:xfrm>
                  <a:off x="8330532" y="195063"/>
                  <a:ext cx="282006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0" u="sng" strike="noStrike" kern="1200" cap="none" spc="0" normalizeH="0" baseline="0" noProof="0" dirty="0">
                      <a:ln>
                        <a:noFill/>
                      </a:ln>
                      <a:solidFill>
                        <a:prstClr val="black"/>
                      </a:solidFill>
                      <a:effectLst/>
                      <a:uLnTx/>
                      <a:uFillTx/>
                      <a:latin typeface="Calibri" panose="020F0502020204030204"/>
                      <a:ea typeface="+mn-ea"/>
                      <a:cs typeface="+mn-cs"/>
                    </a:rPr>
                    <a:t>Kinetic energy </a:t>
                  </a:r>
                  <a:r>
                    <a:rPr kumimoji="0" lang="en-NZ" sz="2000" b="1" i="0" u="none" strike="noStrike" kern="1200" cap="none" spc="0" normalizeH="0" baseline="0" noProof="0" dirty="0">
                      <a:ln>
                        <a:noFill/>
                      </a:ln>
                      <a:solidFill>
                        <a:prstClr val="black"/>
                      </a:solidFill>
                      <a:effectLst/>
                      <a:uLnTx/>
                      <a:uFillTx/>
                      <a:latin typeface="Calibri" panose="020F0502020204030204"/>
                      <a:ea typeface="+mn-ea"/>
                      <a:cs typeface="+mn-cs"/>
                    </a:rPr>
                    <a:t>(dynamic)</a:t>
                  </a:r>
                </a:p>
              </p:txBody>
            </p:sp>
            <p:grpSp>
              <p:nvGrpSpPr>
                <p:cNvPr id="155" name="Group 154">
                  <a:extLst>
                    <a:ext uri="{FF2B5EF4-FFF2-40B4-BE49-F238E27FC236}">
                      <a16:creationId xmlns:a16="http://schemas.microsoft.com/office/drawing/2014/main" id="{801A9F4B-D5B7-7A5A-5E7C-9E212C3311B4}"/>
                    </a:ext>
                  </a:extLst>
                </p:cNvPr>
                <p:cNvGrpSpPr/>
                <p:nvPr/>
              </p:nvGrpSpPr>
              <p:grpSpPr>
                <a:xfrm>
                  <a:off x="10428432" y="1466788"/>
                  <a:ext cx="1068875" cy="408623"/>
                  <a:chOff x="7663418" y="1472505"/>
                  <a:chExt cx="1068875" cy="408623"/>
                </a:xfrm>
              </p:grpSpPr>
              <p:sp>
                <p:nvSpPr>
                  <p:cNvPr id="115" name="TextBox 114">
                    <a:extLst>
                      <a:ext uri="{FF2B5EF4-FFF2-40B4-BE49-F238E27FC236}">
                        <a16:creationId xmlns:a16="http://schemas.microsoft.com/office/drawing/2014/main" id="{60F58E4C-CEB8-E73E-68C2-2E6AE8415AB1}"/>
                      </a:ext>
                    </a:extLst>
                  </p:cNvPr>
                  <p:cNvSpPr txBox="1"/>
                  <p:nvPr/>
                </p:nvSpPr>
                <p:spPr>
                  <a:xfrm>
                    <a:off x="7663418" y="1472505"/>
                    <a:ext cx="707580" cy="408623"/>
                  </a:xfrm>
                  <a:prstGeom prst="roundRect">
                    <a:avLst/>
                  </a:prstGeom>
                  <a:noFill/>
                  <a:ln w="28575">
                    <a:solidFill>
                      <a:srgbClr val="0070C0"/>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rPr>
                      <a:t>mass</a:t>
                    </a:r>
                  </a:p>
                </p:txBody>
              </p:sp>
              <p:cxnSp>
                <p:nvCxnSpPr>
                  <p:cNvPr id="117" name="Straight Arrow Connector 116">
                    <a:extLst>
                      <a:ext uri="{FF2B5EF4-FFF2-40B4-BE49-F238E27FC236}">
                        <a16:creationId xmlns:a16="http://schemas.microsoft.com/office/drawing/2014/main" id="{8103E06D-542C-341E-DDF3-49927820D15A}"/>
                      </a:ext>
                    </a:extLst>
                  </p:cNvPr>
                  <p:cNvCxnSpPr>
                    <a:stCxn id="115" idx="3"/>
                  </p:cNvCxnSpPr>
                  <p:nvPr/>
                </p:nvCxnSpPr>
                <p:spPr>
                  <a:xfrm flipV="1">
                    <a:off x="8370998" y="1676816"/>
                    <a:ext cx="36129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54" name="TextBox 153">
                  <a:extLst>
                    <a:ext uri="{FF2B5EF4-FFF2-40B4-BE49-F238E27FC236}">
                      <a16:creationId xmlns:a16="http://schemas.microsoft.com/office/drawing/2014/main" id="{E01ED7B5-B6E7-2640-CB16-64566E1C5095}"/>
                    </a:ext>
                  </a:extLst>
                </p:cNvPr>
                <p:cNvSpPr txBox="1"/>
                <p:nvPr/>
              </p:nvSpPr>
              <p:spPr>
                <a:xfrm>
                  <a:off x="8102796" y="1466788"/>
                  <a:ext cx="707580" cy="408623"/>
                </a:xfrm>
                <a:prstGeom prst="roundRect">
                  <a:avLst/>
                </a:prstGeom>
                <a:noFill/>
                <a:ln w="28575">
                  <a:solidFill>
                    <a:srgbClr val="0070C0"/>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rPr>
                    <a:t>mass</a:t>
                  </a:r>
                </a:p>
              </p:txBody>
            </p:sp>
            <p:grpSp>
              <p:nvGrpSpPr>
                <p:cNvPr id="215" name="Group 214">
                  <a:extLst>
                    <a:ext uri="{FF2B5EF4-FFF2-40B4-BE49-F238E27FC236}">
                      <a16:creationId xmlns:a16="http://schemas.microsoft.com/office/drawing/2014/main" id="{B95650CE-297B-5D7D-78FB-DBDC36AC2345}"/>
                    </a:ext>
                  </a:extLst>
                </p:cNvPr>
                <p:cNvGrpSpPr/>
                <p:nvPr/>
              </p:nvGrpSpPr>
              <p:grpSpPr>
                <a:xfrm>
                  <a:off x="8896571" y="1197368"/>
                  <a:ext cx="1466812" cy="652782"/>
                  <a:chOff x="8896571" y="1197368"/>
                  <a:chExt cx="1466812" cy="652782"/>
                </a:xfrm>
              </p:grpSpPr>
              <p:sp>
                <p:nvSpPr>
                  <p:cNvPr id="156" name="Arrow: Right 155">
                    <a:extLst>
                      <a:ext uri="{FF2B5EF4-FFF2-40B4-BE49-F238E27FC236}">
                        <a16:creationId xmlns:a16="http://schemas.microsoft.com/office/drawing/2014/main" id="{7CAD71E4-2FCC-6CB4-4078-DDEAED8DF899}"/>
                      </a:ext>
                    </a:extLst>
                  </p:cNvPr>
                  <p:cNvSpPr/>
                  <p:nvPr/>
                </p:nvSpPr>
                <p:spPr>
                  <a:xfrm>
                    <a:off x="9218946" y="1578978"/>
                    <a:ext cx="648000" cy="271172"/>
                  </a:xfrm>
                  <a:prstGeom prst="rightArrow">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134D6074-02C6-1873-6F4A-EA1F0CB08C0A}"/>
                          </a:ext>
                        </a:extLst>
                      </p:cNvPr>
                      <p:cNvSpPr txBox="1"/>
                      <p:nvPr/>
                    </p:nvSpPr>
                    <p:spPr>
                      <a:xfrm>
                        <a:off x="8896571" y="1197368"/>
                        <a:ext cx="1466812" cy="49128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accelerate </a:t>
                        </a:r>
                        <a14:m>
                          <m:oMath xmlns:m="http://schemas.openxmlformats.org/officeDocument/2006/math">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sSub>
                                  <m:sSub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num>
                              <m:den>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oMath>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7" name="TextBox 156">
                        <a:extLst>
                          <a:ext uri="{FF2B5EF4-FFF2-40B4-BE49-F238E27FC236}">
                            <a16:creationId xmlns:a16="http://schemas.microsoft.com/office/drawing/2014/main" id="{134D6074-02C6-1873-6F4A-EA1F0CB08C0A}"/>
                          </a:ext>
                        </a:extLst>
                      </p:cNvPr>
                      <p:cNvSpPr txBox="1">
                        <a:spLocks noRot="1" noChangeAspect="1" noMove="1" noResize="1" noEditPoints="1" noAdjustHandles="1" noChangeArrowheads="1" noChangeShapeType="1" noTextEdit="1"/>
                      </p:cNvSpPr>
                      <p:nvPr/>
                    </p:nvSpPr>
                    <p:spPr>
                      <a:xfrm>
                        <a:off x="8896571" y="1197368"/>
                        <a:ext cx="1466812" cy="491288"/>
                      </a:xfrm>
                      <a:prstGeom prst="rect">
                        <a:avLst/>
                      </a:prstGeom>
                      <a:blipFill>
                        <a:blip r:embed="rId12"/>
                        <a:stretch>
                          <a:fillRect l="-3320" b="-7407"/>
                        </a:stretch>
                      </a:blipFill>
                    </p:spPr>
                    <p:txBody>
                      <a:bodyPr/>
                      <a:lstStyle/>
                      <a:p>
                        <a:r>
                          <a:rPr lang="en-NZ">
                            <a:noFill/>
                          </a:rPr>
                          <a:t> </a:t>
                        </a:r>
                      </a:p>
                    </p:txBody>
                  </p:sp>
                </mc:Fallback>
              </mc:AlternateContent>
            </p:grpSp>
            <p:grpSp>
              <p:nvGrpSpPr>
                <p:cNvPr id="158" name="Group 157">
                  <a:extLst>
                    <a:ext uri="{FF2B5EF4-FFF2-40B4-BE49-F238E27FC236}">
                      <a16:creationId xmlns:a16="http://schemas.microsoft.com/office/drawing/2014/main" id="{C7C80D21-E249-5A62-ECD8-B1AAEA97BC35}"/>
                    </a:ext>
                  </a:extLst>
                </p:cNvPr>
                <p:cNvGrpSpPr/>
                <p:nvPr/>
              </p:nvGrpSpPr>
              <p:grpSpPr>
                <a:xfrm>
                  <a:off x="8333543" y="2940649"/>
                  <a:ext cx="380141" cy="648000"/>
                  <a:chOff x="67280" y="72318"/>
                  <a:chExt cx="180397" cy="376108"/>
                </a:xfrm>
              </p:grpSpPr>
              <p:cxnSp>
                <p:nvCxnSpPr>
                  <p:cNvPr id="159" name="Straight Connector 158">
                    <a:extLst>
                      <a:ext uri="{FF2B5EF4-FFF2-40B4-BE49-F238E27FC236}">
                        <a16:creationId xmlns:a16="http://schemas.microsoft.com/office/drawing/2014/main" id="{EC320CB2-C981-D327-343C-C101C30D8584}"/>
                      </a:ext>
                    </a:extLst>
                  </p:cNvPr>
                  <p:cNvCxnSpPr/>
                  <p:nvPr/>
                </p:nvCxnSpPr>
                <p:spPr>
                  <a:xfrm flipV="1">
                    <a:off x="157176" y="328838"/>
                    <a:ext cx="0" cy="119588"/>
                  </a:xfrm>
                  <a:prstGeom prst="line">
                    <a:avLst/>
                  </a:prstGeom>
                  <a:noFill/>
                  <a:ln w="28575" cap="flat" cmpd="sng" algn="ctr">
                    <a:solidFill>
                      <a:srgbClr val="0070C0"/>
                    </a:solidFill>
                    <a:prstDash val="solid"/>
                    <a:miter lim="800000"/>
                  </a:ln>
                  <a:effectLst/>
                </p:spPr>
              </p:cxnSp>
              <p:grpSp>
                <p:nvGrpSpPr>
                  <p:cNvPr id="160" name="Group 159">
                    <a:extLst>
                      <a:ext uri="{FF2B5EF4-FFF2-40B4-BE49-F238E27FC236}">
                        <a16:creationId xmlns:a16="http://schemas.microsoft.com/office/drawing/2014/main" id="{7B95CDD9-C1F6-CD7C-07DD-263A2F5493EA}"/>
                      </a:ext>
                    </a:extLst>
                  </p:cNvPr>
                  <p:cNvGrpSpPr/>
                  <p:nvPr/>
                </p:nvGrpSpPr>
                <p:grpSpPr>
                  <a:xfrm>
                    <a:off x="67280" y="144226"/>
                    <a:ext cx="180397" cy="184993"/>
                    <a:chOff x="136820" y="270682"/>
                    <a:chExt cx="366881" cy="323998"/>
                  </a:xfrm>
                </p:grpSpPr>
                <p:grpSp>
                  <p:nvGrpSpPr>
                    <p:cNvPr id="162" name="Group 161">
                      <a:extLst>
                        <a:ext uri="{FF2B5EF4-FFF2-40B4-BE49-F238E27FC236}">
                          <a16:creationId xmlns:a16="http://schemas.microsoft.com/office/drawing/2014/main" id="{24906D9A-DD79-1996-C005-8C286ED523F6}"/>
                        </a:ext>
                      </a:extLst>
                    </p:cNvPr>
                    <p:cNvGrpSpPr/>
                    <p:nvPr/>
                  </p:nvGrpSpPr>
                  <p:grpSpPr>
                    <a:xfrm>
                      <a:off x="136820" y="414680"/>
                      <a:ext cx="366871" cy="180000"/>
                      <a:chOff x="136820" y="414680"/>
                      <a:chExt cx="366871" cy="180000"/>
                    </a:xfrm>
                  </p:grpSpPr>
                  <p:sp>
                    <p:nvSpPr>
                      <p:cNvPr id="169" name="Arc 168">
                        <a:extLst>
                          <a:ext uri="{FF2B5EF4-FFF2-40B4-BE49-F238E27FC236}">
                            <a16:creationId xmlns:a16="http://schemas.microsoft.com/office/drawing/2014/main" id="{C3E9BFF0-3690-A5F7-24A3-1FB0755B94B6}"/>
                          </a:ext>
                        </a:extLst>
                      </p:cNvPr>
                      <p:cNvSpPr/>
                      <p:nvPr/>
                    </p:nvSpPr>
                    <p:spPr>
                      <a:xfrm>
                        <a:off x="136820" y="414680"/>
                        <a:ext cx="360040" cy="180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0" name="Arc 169">
                        <a:extLst>
                          <a:ext uri="{FF2B5EF4-FFF2-40B4-BE49-F238E27FC236}">
                            <a16:creationId xmlns:a16="http://schemas.microsoft.com/office/drawing/2014/main" id="{E7A55FA0-E22A-6C27-CE53-CBC606F41024}"/>
                          </a:ext>
                        </a:extLst>
                      </p:cNvPr>
                      <p:cNvSpPr/>
                      <p:nvPr/>
                    </p:nvSpPr>
                    <p:spPr>
                      <a:xfrm flipH="1">
                        <a:off x="143651" y="414681"/>
                        <a:ext cx="360040" cy="108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63" name="Group 162">
                      <a:extLst>
                        <a:ext uri="{FF2B5EF4-FFF2-40B4-BE49-F238E27FC236}">
                          <a16:creationId xmlns:a16="http://schemas.microsoft.com/office/drawing/2014/main" id="{2AA0F4B6-7FEF-D5A3-432B-CFF94DCFB0F5}"/>
                        </a:ext>
                      </a:extLst>
                    </p:cNvPr>
                    <p:cNvGrpSpPr/>
                    <p:nvPr/>
                  </p:nvGrpSpPr>
                  <p:grpSpPr>
                    <a:xfrm>
                      <a:off x="143652" y="342681"/>
                      <a:ext cx="360049" cy="180000"/>
                      <a:chOff x="143652" y="342681"/>
                      <a:chExt cx="360049" cy="180000"/>
                    </a:xfrm>
                  </p:grpSpPr>
                  <p:sp>
                    <p:nvSpPr>
                      <p:cNvPr id="167" name="Arc 166">
                        <a:extLst>
                          <a:ext uri="{FF2B5EF4-FFF2-40B4-BE49-F238E27FC236}">
                            <a16:creationId xmlns:a16="http://schemas.microsoft.com/office/drawing/2014/main" id="{1682B39D-221C-5797-D481-F5C26B50A1A9}"/>
                          </a:ext>
                        </a:extLst>
                      </p:cNvPr>
                      <p:cNvSpPr/>
                      <p:nvPr/>
                    </p:nvSpPr>
                    <p:spPr>
                      <a:xfrm>
                        <a:off x="143652" y="342681"/>
                        <a:ext cx="360040" cy="180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8" name="Arc 167">
                        <a:extLst>
                          <a:ext uri="{FF2B5EF4-FFF2-40B4-BE49-F238E27FC236}">
                            <a16:creationId xmlns:a16="http://schemas.microsoft.com/office/drawing/2014/main" id="{0FC469BC-0218-4E0E-FAD7-EFA1F29F1C46}"/>
                          </a:ext>
                        </a:extLst>
                      </p:cNvPr>
                      <p:cNvSpPr/>
                      <p:nvPr/>
                    </p:nvSpPr>
                    <p:spPr>
                      <a:xfrm flipH="1">
                        <a:off x="143661" y="342682"/>
                        <a:ext cx="360040" cy="108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64" name="Group 163">
                      <a:extLst>
                        <a:ext uri="{FF2B5EF4-FFF2-40B4-BE49-F238E27FC236}">
                          <a16:creationId xmlns:a16="http://schemas.microsoft.com/office/drawing/2014/main" id="{2098435F-DDE6-EE3B-48F4-626FEDA4C74C}"/>
                        </a:ext>
                      </a:extLst>
                    </p:cNvPr>
                    <p:cNvGrpSpPr/>
                    <p:nvPr/>
                  </p:nvGrpSpPr>
                  <p:grpSpPr>
                    <a:xfrm>
                      <a:off x="143661" y="270682"/>
                      <a:ext cx="360040" cy="180000"/>
                      <a:chOff x="143661" y="270682"/>
                      <a:chExt cx="360040" cy="180000"/>
                    </a:xfrm>
                  </p:grpSpPr>
                  <p:sp>
                    <p:nvSpPr>
                      <p:cNvPr id="165" name="Arc 164">
                        <a:extLst>
                          <a:ext uri="{FF2B5EF4-FFF2-40B4-BE49-F238E27FC236}">
                            <a16:creationId xmlns:a16="http://schemas.microsoft.com/office/drawing/2014/main" id="{337D81A2-60A4-967B-7BF8-D92A572BC3D5}"/>
                          </a:ext>
                        </a:extLst>
                      </p:cNvPr>
                      <p:cNvSpPr/>
                      <p:nvPr/>
                    </p:nvSpPr>
                    <p:spPr>
                      <a:xfrm>
                        <a:off x="143661" y="270682"/>
                        <a:ext cx="360040" cy="180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6" name="Arc 165">
                        <a:extLst>
                          <a:ext uri="{FF2B5EF4-FFF2-40B4-BE49-F238E27FC236}">
                            <a16:creationId xmlns:a16="http://schemas.microsoft.com/office/drawing/2014/main" id="{875604F9-024B-EF1C-A1DC-3F93128C7DC3}"/>
                          </a:ext>
                        </a:extLst>
                      </p:cNvPr>
                      <p:cNvSpPr/>
                      <p:nvPr/>
                    </p:nvSpPr>
                    <p:spPr>
                      <a:xfrm flipH="1">
                        <a:off x="143661" y="270683"/>
                        <a:ext cx="360040" cy="108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cxnSp>
                <p:nvCxnSpPr>
                  <p:cNvPr id="161" name="Straight Connector 160">
                    <a:extLst>
                      <a:ext uri="{FF2B5EF4-FFF2-40B4-BE49-F238E27FC236}">
                        <a16:creationId xmlns:a16="http://schemas.microsoft.com/office/drawing/2014/main" id="{DBB2E856-6279-06F5-B2C2-6CEF221164B5}"/>
                      </a:ext>
                    </a:extLst>
                  </p:cNvPr>
                  <p:cNvCxnSpPr/>
                  <p:nvPr/>
                </p:nvCxnSpPr>
                <p:spPr>
                  <a:xfrm flipV="1">
                    <a:off x="160061" y="72318"/>
                    <a:ext cx="0" cy="136672"/>
                  </a:xfrm>
                  <a:prstGeom prst="line">
                    <a:avLst/>
                  </a:prstGeom>
                  <a:noFill/>
                  <a:ln w="28575" cap="flat" cmpd="sng" algn="ctr">
                    <a:solidFill>
                      <a:srgbClr val="0070C0"/>
                    </a:solidFill>
                    <a:prstDash val="solid"/>
                    <a:miter lim="800000"/>
                  </a:ln>
                  <a:effectLst/>
                </p:spPr>
              </p:cxnSp>
            </p:grpSp>
            <p:sp>
              <p:nvSpPr>
                <p:cNvPr id="171" name="TextBox 170">
                  <a:extLst>
                    <a:ext uri="{FF2B5EF4-FFF2-40B4-BE49-F238E27FC236}">
                      <a16:creationId xmlns:a16="http://schemas.microsoft.com/office/drawing/2014/main" id="{B593091F-4659-B85D-700D-0C7FB922B68B}"/>
                    </a:ext>
                  </a:extLst>
                </p:cNvPr>
                <p:cNvSpPr txBox="1"/>
                <p:nvPr/>
              </p:nvSpPr>
              <p:spPr>
                <a:xfrm>
                  <a:off x="8044030" y="2571317"/>
                  <a:ext cx="9775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0070C0"/>
                      </a:solidFill>
                      <a:effectLst/>
                      <a:uLnTx/>
                      <a:uFillTx/>
                      <a:latin typeface="Calibri" panose="020F0502020204030204"/>
                      <a:ea typeface="+mn-ea"/>
                      <a:cs typeface="+mn-cs"/>
                    </a:rPr>
                    <a:t>inductor</a:t>
                  </a:r>
                </a:p>
              </p:txBody>
            </p:sp>
            <p:sp>
              <p:nvSpPr>
                <p:cNvPr id="172" name="TextBox 171">
                  <a:extLst>
                    <a:ext uri="{FF2B5EF4-FFF2-40B4-BE49-F238E27FC236}">
                      <a16:creationId xmlns:a16="http://schemas.microsoft.com/office/drawing/2014/main" id="{07A0C98A-0DE4-4121-3B0E-E4C1BF86138E}"/>
                    </a:ext>
                  </a:extLst>
                </p:cNvPr>
                <p:cNvSpPr txBox="1"/>
                <p:nvPr/>
              </p:nvSpPr>
              <p:spPr>
                <a:xfrm>
                  <a:off x="8078465" y="1073680"/>
                  <a:ext cx="7954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0070C0"/>
                      </a:solidFill>
                      <a:effectLst/>
                      <a:uLnTx/>
                      <a:uFillTx/>
                      <a:latin typeface="Calibri" panose="020F0502020204030204"/>
                      <a:ea typeface="+mn-ea"/>
                      <a:cs typeface="+mn-cs"/>
                    </a:rPr>
                    <a:t>inertia</a:t>
                  </a:r>
                </a:p>
              </p:txBody>
            </p:sp>
            <p:sp>
              <p:nvSpPr>
                <p:cNvPr id="173" name="TextBox 172">
                  <a:extLst>
                    <a:ext uri="{FF2B5EF4-FFF2-40B4-BE49-F238E27FC236}">
                      <a16:creationId xmlns:a16="http://schemas.microsoft.com/office/drawing/2014/main" id="{FF5FD771-51B3-09A1-CD83-DBFDD8518FC9}"/>
                    </a:ext>
                  </a:extLst>
                </p:cNvPr>
                <p:cNvSpPr txBox="1"/>
                <p:nvPr/>
              </p:nvSpPr>
              <p:spPr>
                <a:xfrm>
                  <a:off x="9471349" y="4101925"/>
                  <a:ext cx="76206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0070C0"/>
                      </a:solidFill>
                      <a:effectLst/>
                      <a:uLnTx/>
                      <a:uFillTx/>
                      <a:latin typeface="Calibri" panose="020F0502020204030204"/>
                      <a:ea typeface="+mn-ea"/>
                      <a:cs typeface="+mn-cs"/>
                    </a:rPr>
                    <a:t>heat</a:t>
                  </a:r>
                </a:p>
              </p:txBody>
            </p:sp>
            <p:grpSp>
              <p:nvGrpSpPr>
                <p:cNvPr id="195" name="Group 194">
                  <a:extLst>
                    <a:ext uri="{FF2B5EF4-FFF2-40B4-BE49-F238E27FC236}">
                      <a16:creationId xmlns:a16="http://schemas.microsoft.com/office/drawing/2014/main" id="{4D14D8FE-A853-5C5F-D099-5006C73D9959}"/>
                    </a:ext>
                  </a:extLst>
                </p:cNvPr>
                <p:cNvGrpSpPr/>
                <p:nvPr/>
              </p:nvGrpSpPr>
              <p:grpSpPr>
                <a:xfrm>
                  <a:off x="10450434" y="2838060"/>
                  <a:ext cx="945849" cy="831850"/>
                  <a:chOff x="8710534" y="2787260"/>
                  <a:chExt cx="945849" cy="831850"/>
                </a:xfrm>
              </p:grpSpPr>
              <p:grpSp>
                <p:nvGrpSpPr>
                  <p:cNvPr id="174" name="Group 173">
                    <a:extLst>
                      <a:ext uri="{FF2B5EF4-FFF2-40B4-BE49-F238E27FC236}">
                        <a16:creationId xmlns:a16="http://schemas.microsoft.com/office/drawing/2014/main" id="{C45EEDA4-64A8-C0B9-1724-32015F833550}"/>
                      </a:ext>
                    </a:extLst>
                  </p:cNvPr>
                  <p:cNvGrpSpPr/>
                  <p:nvPr/>
                </p:nvGrpSpPr>
                <p:grpSpPr>
                  <a:xfrm>
                    <a:off x="8996933" y="2879185"/>
                    <a:ext cx="373052" cy="648000"/>
                    <a:chOff x="0" y="72318"/>
                    <a:chExt cx="177033" cy="376108"/>
                  </a:xfrm>
                </p:grpSpPr>
                <p:cxnSp>
                  <p:nvCxnSpPr>
                    <p:cNvPr id="175" name="Straight Connector 174">
                      <a:extLst>
                        <a:ext uri="{FF2B5EF4-FFF2-40B4-BE49-F238E27FC236}">
                          <a16:creationId xmlns:a16="http://schemas.microsoft.com/office/drawing/2014/main" id="{E93AB90C-04A5-8F09-A52E-EB8932599E85}"/>
                        </a:ext>
                      </a:extLst>
                    </p:cNvPr>
                    <p:cNvCxnSpPr/>
                    <p:nvPr/>
                  </p:nvCxnSpPr>
                  <p:spPr>
                    <a:xfrm flipV="1">
                      <a:off x="86536" y="328838"/>
                      <a:ext cx="0" cy="119588"/>
                    </a:xfrm>
                    <a:prstGeom prst="line">
                      <a:avLst/>
                    </a:prstGeom>
                    <a:noFill/>
                    <a:ln w="28575" cap="flat" cmpd="sng" algn="ctr">
                      <a:solidFill>
                        <a:srgbClr val="0070C0"/>
                      </a:solidFill>
                      <a:prstDash val="solid"/>
                      <a:miter lim="800000"/>
                    </a:ln>
                    <a:effectLst/>
                  </p:spPr>
                </p:cxnSp>
                <p:grpSp>
                  <p:nvGrpSpPr>
                    <p:cNvPr id="176" name="Group 175">
                      <a:extLst>
                        <a:ext uri="{FF2B5EF4-FFF2-40B4-BE49-F238E27FC236}">
                          <a16:creationId xmlns:a16="http://schemas.microsoft.com/office/drawing/2014/main" id="{C3E3D0C0-C815-7FA3-8CD9-F09EFBE3E75A}"/>
                        </a:ext>
                      </a:extLst>
                    </p:cNvPr>
                    <p:cNvGrpSpPr/>
                    <p:nvPr/>
                  </p:nvGrpSpPr>
                  <p:grpSpPr>
                    <a:xfrm>
                      <a:off x="0" y="144226"/>
                      <a:ext cx="177033" cy="184993"/>
                      <a:chOff x="0" y="270682"/>
                      <a:chExt cx="360040" cy="323998"/>
                    </a:xfrm>
                  </p:grpSpPr>
                  <p:grpSp>
                    <p:nvGrpSpPr>
                      <p:cNvPr id="178" name="Group 177">
                        <a:extLst>
                          <a:ext uri="{FF2B5EF4-FFF2-40B4-BE49-F238E27FC236}">
                            <a16:creationId xmlns:a16="http://schemas.microsoft.com/office/drawing/2014/main" id="{A363BFC5-C57C-0091-D9A7-D8A23985C714}"/>
                          </a:ext>
                        </a:extLst>
                      </p:cNvPr>
                      <p:cNvGrpSpPr/>
                      <p:nvPr/>
                    </p:nvGrpSpPr>
                    <p:grpSpPr>
                      <a:xfrm>
                        <a:off x="0" y="414680"/>
                        <a:ext cx="360040" cy="180000"/>
                        <a:chOff x="0" y="414680"/>
                        <a:chExt cx="360040" cy="180000"/>
                      </a:xfrm>
                    </p:grpSpPr>
                    <p:sp>
                      <p:nvSpPr>
                        <p:cNvPr id="185" name="Arc 184">
                          <a:extLst>
                            <a:ext uri="{FF2B5EF4-FFF2-40B4-BE49-F238E27FC236}">
                              <a16:creationId xmlns:a16="http://schemas.microsoft.com/office/drawing/2014/main" id="{12D7BE51-D1E1-7CEB-2C00-B47C160D7C39}"/>
                            </a:ext>
                          </a:extLst>
                        </p:cNvPr>
                        <p:cNvSpPr/>
                        <p:nvPr/>
                      </p:nvSpPr>
                      <p:spPr>
                        <a:xfrm>
                          <a:off x="0" y="414680"/>
                          <a:ext cx="360040" cy="180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6" name="Arc 185">
                          <a:extLst>
                            <a:ext uri="{FF2B5EF4-FFF2-40B4-BE49-F238E27FC236}">
                              <a16:creationId xmlns:a16="http://schemas.microsoft.com/office/drawing/2014/main" id="{413E11FD-1968-DCBC-A665-E41972D7911B}"/>
                            </a:ext>
                          </a:extLst>
                        </p:cNvPr>
                        <p:cNvSpPr/>
                        <p:nvPr/>
                      </p:nvSpPr>
                      <p:spPr>
                        <a:xfrm flipH="1">
                          <a:off x="0" y="414681"/>
                          <a:ext cx="360040" cy="108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79" name="Group 178">
                        <a:extLst>
                          <a:ext uri="{FF2B5EF4-FFF2-40B4-BE49-F238E27FC236}">
                            <a16:creationId xmlns:a16="http://schemas.microsoft.com/office/drawing/2014/main" id="{A3B214D5-C290-5B03-7F9F-D0328209102B}"/>
                          </a:ext>
                        </a:extLst>
                      </p:cNvPr>
                      <p:cNvGrpSpPr/>
                      <p:nvPr/>
                    </p:nvGrpSpPr>
                    <p:grpSpPr>
                      <a:xfrm>
                        <a:off x="0" y="342681"/>
                        <a:ext cx="360040" cy="180000"/>
                        <a:chOff x="0" y="342681"/>
                        <a:chExt cx="360040" cy="180000"/>
                      </a:xfrm>
                    </p:grpSpPr>
                    <p:sp>
                      <p:nvSpPr>
                        <p:cNvPr id="183" name="Arc 182">
                          <a:extLst>
                            <a:ext uri="{FF2B5EF4-FFF2-40B4-BE49-F238E27FC236}">
                              <a16:creationId xmlns:a16="http://schemas.microsoft.com/office/drawing/2014/main" id="{65839F1B-514E-1280-C6ED-92BA704C967F}"/>
                            </a:ext>
                          </a:extLst>
                        </p:cNvPr>
                        <p:cNvSpPr/>
                        <p:nvPr/>
                      </p:nvSpPr>
                      <p:spPr>
                        <a:xfrm>
                          <a:off x="0" y="342681"/>
                          <a:ext cx="360040" cy="180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4" name="Arc 183">
                          <a:extLst>
                            <a:ext uri="{FF2B5EF4-FFF2-40B4-BE49-F238E27FC236}">
                              <a16:creationId xmlns:a16="http://schemas.microsoft.com/office/drawing/2014/main" id="{63E059AE-82B0-AD68-74B5-B4488F7BE736}"/>
                            </a:ext>
                          </a:extLst>
                        </p:cNvPr>
                        <p:cNvSpPr/>
                        <p:nvPr/>
                      </p:nvSpPr>
                      <p:spPr>
                        <a:xfrm flipH="1">
                          <a:off x="0" y="342682"/>
                          <a:ext cx="360040" cy="108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80" name="Group 179">
                        <a:extLst>
                          <a:ext uri="{FF2B5EF4-FFF2-40B4-BE49-F238E27FC236}">
                            <a16:creationId xmlns:a16="http://schemas.microsoft.com/office/drawing/2014/main" id="{802C8F81-AE25-F978-FC01-D519F806530F}"/>
                          </a:ext>
                        </a:extLst>
                      </p:cNvPr>
                      <p:cNvGrpSpPr/>
                      <p:nvPr/>
                    </p:nvGrpSpPr>
                    <p:grpSpPr>
                      <a:xfrm>
                        <a:off x="0" y="270682"/>
                        <a:ext cx="360040" cy="180000"/>
                        <a:chOff x="0" y="270682"/>
                        <a:chExt cx="360040" cy="180000"/>
                      </a:xfrm>
                    </p:grpSpPr>
                    <p:sp>
                      <p:nvSpPr>
                        <p:cNvPr id="181" name="Arc 180">
                          <a:extLst>
                            <a:ext uri="{FF2B5EF4-FFF2-40B4-BE49-F238E27FC236}">
                              <a16:creationId xmlns:a16="http://schemas.microsoft.com/office/drawing/2014/main" id="{790BA1C5-A923-6E8D-BD20-DD9A32A332F9}"/>
                            </a:ext>
                          </a:extLst>
                        </p:cNvPr>
                        <p:cNvSpPr/>
                        <p:nvPr/>
                      </p:nvSpPr>
                      <p:spPr>
                        <a:xfrm>
                          <a:off x="0" y="270682"/>
                          <a:ext cx="360040" cy="180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2" name="Arc 181">
                          <a:extLst>
                            <a:ext uri="{FF2B5EF4-FFF2-40B4-BE49-F238E27FC236}">
                              <a16:creationId xmlns:a16="http://schemas.microsoft.com/office/drawing/2014/main" id="{77BCFD5D-58FD-FE75-3EE5-B445A8B83905}"/>
                            </a:ext>
                          </a:extLst>
                        </p:cNvPr>
                        <p:cNvSpPr/>
                        <p:nvPr/>
                      </p:nvSpPr>
                      <p:spPr>
                        <a:xfrm flipH="1">
                          <a:off x="0" y="270683"/>
                          <a:ext cx="360040" cy="108000"/>
                        </a:xfrm>
                        <a:prstGeom prst="arc">
                          <a:avLst>
                            <a:gd name="adj1" fmla="val 16200000"/>
                            <a:gd name="adj2" fmla="val 5688373"/>
                          </a:avLst>
                        </a:prstGeom>
                        <a:noFill/>
                        <a:ln w="28575" cap="flat" cmpd="sng" algn="ctr">
                          <a:solidFill>
                            <a:srgbClr val="0070C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cxnSp>
                  <p:nvCxnSpPr>
                    <p:cNvPr id="177" name="Straight Connector 176">
                      <a:extLst>
                        <a:ext uri="{FF2B5EF4-FFF2-40B4-BE49-F238E27FC236}">
                          <a16:creationId xmlns:a16="http://schemas.microsoft.com/office/drawing/2014/main" id="{A502AA9D-37AB-3EC4-BFA9-2FFE8099F8F7}"/>
                        </a:ext>
                      </a:extLst>
                    </p:cNvPr>
                    <p:cNvCxnSpPr/>
                    <p:nvPr/>
                  </p:nvCxnSpPr>
                  <p:spPr>
                    <a:xfrm flipV="1">
                      <a:off x="89421" y="72318"/>
                      <a:ext cx="0" cy="136672"/>
                    </a:xfrm>
                    <a:prstGeom prst="line">
                      <a:avLst/>
                    </a:prstGeom>
                    <a:noFill/>
                    <a:ln w="28575" cap="flat" cmpd="sng" algn="ctr">
                      <a:solidFill>
                        <a:srgbClr val="0070C0"/>
                      </a:solidFill>
                      <a:prstDash val="solid"/>
                      <a:miter lim="800000"/>
                    </a:ln>
                    <a:effectLst/>
                  </p:spPr>
                </p:cxnSp>
              </p:grpSp>
              <p:grpSp>
                <p:nvGrpSpPr>
                  <p:cNvPr id="190" name="Group 189">
                    <a:extLst>
                      <a:ext uri="{FF2B5EF4-FFF2-40B4-BE49-F238E27FC236}">
                        <a16:creationId xmlns:a16="http://schemas.microsoft.com/office/drawing/2014/main" id="{98ACA39E-89E8-89EF-D1F8-849558B80179}"/>
                      </a:ext>
                    </a:extLst>
                  </p:cNvPr>
                  <p:cNvGrpSpPr/>
                  <p:nvPr/>
                </p:nvGrpSpPr>
                <p:grpSpPr>
                  <a:xfrm>
                    <a:off x="9418753" y="2787260"/>
                    <a:ext cx="237630" cy="831850"/>
                    <a:chOff x="8631584" y="2866795"/>
                    <a:chExt cx="237630" cy="831850"/>
                  </a:xfrm>
                </p:grpSpPr>
                <p:sp>
                  <p:nvSpPr>
                    <p:cNvPr id="187" name="Freeform: Shape 186">
                      <a:extLst>
                        <a:ext uri="{FF2B5EF4-FFF2-40B4-BE49-F238E27FC236}">
                          <a16:creationId xmlns:a16="http://schemas.microsoft.com/office/drawing/2014/main" id="{0F0C765C-40BA-CD3D-932A-1D254AC4B2E7}"/>
                        </a:ext>
                      </a:extLst>
                    </p:cNvPr>
                    <p:cNvSpPr/>
                    <p:nvPr/>
                  </p:nvSpPr>
                  <p:spPr>
                    <a:xfrm>
                      <a:off x="8756478" y="2866795"/>
                      <a:ext cx="112736" cy="831850"/>
                    </a:xfrm>
                    <a:custGeom>
                      <a:avLst/>
                      <a:gdLst>
                        <a:gd name="connsiteX0" fmla="*/ 0 w 6350"/>
                        <a:gd name="connsiteY0" fmla="*/ 0 h 831850"/>
                        <a:gd name="connsiteX1" fmla="*/ 6350 w 6350"/>
                        <a:gd name="connsiteY1" fmla="*/ 831850 h 831850"/>
                        <a:gd name="connsiteX2" fmla="*/ 6350 w 6350"/>
                        <a:gd name="connsiteY2" fmla="*/ 831850 h 831850"/>
                        <a:gd name="connsiteX0" fmla="*/ 0 w 105591"/>
                        <a:gd name="connsiteY0" fmla="*/ 0 h 10000"/>
                        <a:gd name="connsiteX1" fmla="*/ 10000 w 105591"/>
                        <a:gd name="connsiteY1" fmla="*/ 10000 h 10000"/>
                        <a:gd name="connsiteX2" fmla="*/ 10000 w 105591"/>
                        <a:gd name="connsiteY2" fmla="*/ 10000 h 10000"/>
                        <a:gd name="connsiteX0" fmla="*/ 0 w 162657"/>
                        <a:gd name="connsiteY0" fmla="*/ 0 h 10000"/>
                        <a:gd name="connsiteX1" fmla="*/ 10000 w 162657"/>
                        <a:gd name="connsiteY1" fmla="*/ 10000 h 10000"/>
                        <a:gd name="connsiteX2" fmla="*/ 10000 w 162657"/>
                        <a:gd name="connsiteY2" fmla="*/ 10000 h 10000"/>
                        <a:gd name="connsiteX0" fmla="*/ 0 w 177537"/>
                        <a:gd name="connsiteY0" fmla="*/ 0 h 10000"/>
                        <a:gd name="connsiteX1" fmla="*/ 10000 w 177537"/>
                        <a:gd name="connsiteY1" fmla="*/ 10000 h 10000"/>
                        <a:gd name="connsiteX2" fmla="*/ 10000 w 177537"/>
                        <a:gd name="connsiteY2" fmla="*/ 10000 h 10000"/>
                      </a:gdLst>
                      <a:ahLst/>
                      <a:cxnLst>
                        <a:cxn ang="0">
                          <a:pos x="connsiteX0" y="connsiteY0"/>
                        </a:cxn>
                        <a:cxn ang="0">
                          <a:pos x="connsiteX1" y="connsiteY1"/>
                        </a:cxn>
                        <a:cxn ang="0">
                          <a:pos x="connsiteX2" y="connsiteY2"/>
                        </a:cxn>
                      </a:cxnLst>
                      <a:rect l="l" t="t" r="r" b="b"/>
                      <a:pathLst>
                        <a:path w="177537" h="10000">
                          <a:moveTo>
                            <a:pt x="0" y="0"/>
                          </a:moveTo>
                          <a:cubicBezTo>
                            <a:pt x="233332" y="3791"/>
                            <a:pt x="236670" y="6056"/>
                            <a:pt x="10000" y="10000"/>
                          </a:cubicBezTo>
                          <a:lnTo>
                            <a:pt x="10000" y="10000"/>
                          </a:lnTo>
                        </a:path>
                      </a:pathLst>
                    </a:cu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Freeform: Shape 187">
                      <a:extLst>
                        <a:ext uri="{FF2B5EF4-FFF2-40B4-BE49-F238E27FC236}">
                          <a16:creationId xmlns:a16="http://schemas.microsoft.com/office/drawing/2014/main" id="{4B2E701D-0155-FEAE-203F-61DFC706D96B}"/>
                        </a:ext>
                      </a:extLst>
                    </p:cNvPr>
                    <p:cNvSpPr/>
                    <p:nvPr/>
                  </p:nvSpPr>
                  <p:spPr>
                    <a:xfrm>
                      <a:off x="8694031" y="2866795"/>
                      <a:ext cx="112736" cy="831850"/>
                    </a:xfrm>
                    <a:custGeom>
                      <a:avLst/>
                      <a:gdLst>
                        <a:gd name="connsiteX0" fmla="*/ 0 w 6350"/>
                        <a:gd name="connsiteY0" fmla="*/ 0 h 831850"/>
                        <a:gd name="connsiteX1" fmla="*/ 6350 w 6350"/>
                        <a:gd name="connsiteY1" fmla="*/ 831850 h 831850"/>
                        <a:gd name="connsiteX2" fmla="*/ 6350 w 6350"/>
                        <a:gd name="connsiteY2" fmla="*/ 831850 h 831850"/>
                        <a:gd name="connsiteX0" fmla="*/ 0 w 105591"/>
                        <a:gd name="connsiteY0" fmla="*/ 0 h 10000"/>
                        <a:gd name="connsiteX1" fmla="*/ 10000 w 105591"/>
                        <a:gd name="connsiteY1" fmla="*/ 10000 h 10000"/>
                        <a:gd name="connsiteX2" fmla="*/ 10000 w 105591"/>
                        <a:gd name="connsiteY2" fmla="*/ 10000 h 10000"/>
                        <a:gd name="connsiteX0" fmla="*/ 0 w 162657"/>
                        <a:gd name="connsiteY0" fmla="*/ 0 h 10000"/>
                        <a:gd name="connsiteX1" fmla="*/ 10000 w 162657"/>
                        <a:gd name="connsiteY1" fmla="*/ 10000 h 10000"/>
                        <a:gd name="connsiteX2" fmla="*/ 10000 w 162657"/>
                        <a:gd name="connsiteY2" fmla="*/ 10000 h 10000"/>
                        <a:gd name="connsiteX0" fmla="*/ 0 w 177537"/>
                        <a:gd name="connsiteY0" fmla="*/ 0 h 10000"/>
                        <a:gd name="connsiteX1" fmla="*/ 10000 w 177537"/>
                        <a:gd name="connsiteY1" fmla="*/ 10000 h 10000"/>
                        <a:gd name="connsiteX2" fmla="*/ 10000 w 177537"/>
                        <a:gd name="connsiteY2" fmla="*/ 10000 h 10000"/>
                      </a:gdLst>
                      <a:ahLst/>
                      <a:cxnLst>
                        <a:cxn ang="0">
                          <a:pos x="connsiteX0" y="connsiteY0"/>
                        </a:cxn>
                        <a:cxn ang="0">
                          <a:pos x="connsiteX1" y="connsiteY1"/>
                        </a:cxn>
                        <a:cxn ang="0">
                          <a:pos x="connsiteX2" y="connsiteY2"/>
                        </a:cxn>
                      </a:cxnLst>
                      <a:rect l="l" t="t" r="r" b="b"/>
                      <a:pathLst>
                        <a:path w="177537" h="10000">
                          <a:moveTo>
                            <a:pt x="0" y="0"/>
                          </a:moveTo>
                          <a:cubicBezTo>
                            <a:pt x="233332" y="3791"/>
                            <a:pt x="236670" y="6056"/>
                            <a:pt x="10000" y="10000"/>
                          </a:cubicBezTo>
                          <a:lnTo>
                            <a:pt x="10000" y="10000"/>
                          </a:lnTo>
                        </a:path>
                      </a:pathLst>
                    </a:cu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Freeform: Shape 188">
                      <a:extLst>
                        <a:ext uri="{FF2B5EF4-FFF2-40B4-BE49-F238E27FC236}">
                          <a16:creationId xmlns:a16="http://schemas.microsoft.com/office/drawing/2014/main" id="{6FB302E0-2E41-0388-9C69-932D04B33EF4}"/>
                        </a:ext>
                      </a:extLst>
                    </p:cNvPr>
                    <p:cNvSpPr/>
                    <p:nvPr/>
                  </p:nvSpPr>
                  <p:spPr>
                    <a:xfrm>
                      <a:off x="8631584" y="2866795"/>
                      <a:ext cx="112736" cy="831850"/>
                    </a:xfrm>
                    <a:custGeom>
                      <a:avLst/>
                      <a:gdLst>
                        <a:gd name="connsiteX0" fmla="*/ 0 w 6350"/>
                        <a:gd name="connsiteY0" fmla="*/ 0 h 831850"/>
                        <a:gd name="connsiteX1" fmla="*/ 6350 w 6350"/>
                        <a:gd name="connsiteY1" fmla="*/ 831850 h 831850"/>
                        <a:gd name="connsiteX2" fmla="*/ 6350 w 6350"/>
                        <a:gd name="connsiteY2" fmla="*/ 831850 h 831850"/>
                        <a:gd name="connsiteX0" fmla="*/ 0 w 105591"/>
                        <a:gd name="connsiteY0" fmla="*/ 0 h 10000"/>
                        <a:gd name="connsiteX1" fmla="*/ 10000 w 105591"/>
                        <a:gd name="connsiteY1" fmla="*/ 10000 h 10000"/>
                        <a:gd name="connsiteX2" fmla="*/ 10000 w 105591"/>
                        <a:gd name="connsiteY2" fmla="*/ 10000 h 10000"/>
                        <a:gd name="connsiteX0" fmla="*/ 0 w 162657"/>
                        <a:gd name="connsiteY0" fmla="*/ 0 h 10000"/>
                        <a:gd name="connsiteX1" fmla="*/ 10000 w 162657"/>
                        <a:gd name="connsiteY1" fmla="*/ 10000 h 10000"/>
                        <a:gd name="connsiteX2" fmla="*/ 10000 w 162657"/>
                        <a:gd name="connsiteY2" fmla="*/ 10000 h 10000"/>
                        <a:gd name="connsiteX0" fmla="*/ 0 w 177537"/>
                        <a:gd name="connsiteY0" fmla="*/ 0 h 10000"/>
                        <a:gd name="connsiteX1" fmla="*/ 10000 w 177537"/>
                        <a:gd name="connsiteY1" fmla="*/ 10000 h 10000"/>
                        <a:gd name="connsiteX2" fmla="*/ 10000 w 177537"/>
                        <a:gd name="connsiteY2" fmla="*/ 10000 h 10000"/>
                      </a:gdLst>
                      <a:ahLst/>
                      <a:cxnLst>
                        <a:cxn ang="0">
                          <a:pos x="connsiteX0" y="connsiteY0"/>
                        </a:cxn>
                        <a:cxn ang="0">
                          <a:pos x="connsiteX1" y="connsiteY1"/>
                        </a:cxn>
                        <a:cxn ang="0">
                          <a:pos x="connsiteX2" y="connsiteY2"/>
                        </a:cxn>
                      </a:cxnLst>
                      <a:rect l="l" t="t" r="r" b="b"/>
                      <a:pathLst>
                        <a:path w="177537" h="10000">
                          <a:moveTo>
                            <a:pt x="0" y="0"/>
                          </a:moveTo>
                          <a:cubicBezTo>
                            <a:pt x="233332" y="3791"/>
                            <a:pt x="236670" y="6056"/>
                            <a:pt x="10000" y="10000"/>
                          </a:cubicBezTo>
                          <a:lnTo>
                            <a:pt x="10000" y="10000"/>
                          </a:lnTo>
                        </a:path>
                      </a:pathLst>
                    </a:cu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1" name="Group 190">
                    <a:extLst>
                      <a:ext uri="{FF2B5EF4-FFF2-40B4-BE49-F238E27FC236}">
                        <a16:creationId xmlns:a16="http://schemas.microsoft.com/office/drawing/2014/main" id="{290FC964-398D-619B-1621-34F57F4C28A1}"/>
                      </a:ext>
                    </a:extLst>
                  </p:cNvPr>
                  <p:cNvGrpSpPr/>
                  <p:nvPr/>
                </p:nvGrpSpPr>
                <p:grpSpPr>
                  <a:xfrm flipH="1">
                    <a:off x="8710534" y="2787260"/>
                    <a:ext cx="237630" cy="831850"/>
                    <a:chOff x="8631584" y="2866795"/>
                    <a:chExt cx="237630" cy="831850"/>
                  </a:xfrm>
                </p:grpSpPr>
                <p:sp>
                  <p:nvSpPr>
                    <p:cNvPr id="192" name="Freeform: Shape 191">
                      <a:extLst>
                        <a:ext uri="{FF2B5EF4-FFF2-40B4-BE49-F238E27FC236}">
                          <a16:creationId xmlns:a16="http://schemas.microsoft.com/office/drawing/2014/main" id="{950574D1-40B2-329A-C7ED-83F767DE2932}"/>
                        </a:ext>
                      </a:extLst>
                    </p:cNvPr>
                    <p:cNvSpPr/>
                    <p:nvPr/>
                  </p:nvSpPr>
                  <p:spPr>
                    <a:xfrm>
                      <a:off x="8756478" y="2866795"/>
                      <a:ext cx="112736" cy="831850"/>
                    </a:xfrm>
                    <a:custGeom>
                      <a:avLst/>
                      <a:gdLst>
                        <a:gd name="connsiteX0" fmla="*/ 0 w 6350"/>
                        <a:gd name="connsiteY0" fmla="*/ 0 h 831850"/>
                        <a:gd name="connsiteX1" fmla="*/ 6350 w 6350"/>
                        <a:gd name="connsiteY1" fmla="*/ 831850 h 831850"/>
                        <a:gd name="connsiteX2" fmla="*/ 6350 w 6350"/>
                        <a:gd name="connsiteY2" fmla="*/ 831850 h 831850"/>
                        <a:gd name="connsiteX0" fmla="*/ 0 w 105591"/>
                        <a:gd name="connsiteY0" fmla="*/ 0 h 10000"/>
                        <a:gd name="connsiteX1" fmla="*/ 10000 w 105591"/>
                        <a:gd name="connsiteY1" fmla="*/ 10000 h 10000"/>
                        <a:gd name="connsiteX2" fmla="*/ 10000 w 105591"/>
                        <a:gd name="connsiteY2" fmla="*/ 10000 h 10000"/>
                        <a:gd name="connsiteX0" fmla="*/ 0 w 162657"/>
                        <a:gd name="connsiteY0" fmla="*/ 0 h 10000"/>
                        <a:gd name="connsiteX1" fmla="*/ 10000 w 162657"/>
                        <a:gd name="connsiteY1" fmla="*/ 10000 h 10000"/>
                        <a:gd name="connsiteX2" fmla="*/ 10000 w 162657"/>
                        <a:gd name="connsiteY2" fmla="*/ 10000 h 10000"/>
                        <a:gd name="connsiteX0" fmla="*/ 0 w 177537"/>
                        <a:gd name="connsiteY0" fmla="*/ 0 h 10000"/>
                        <a:gd name="connsiteX1" fmla="*/ 10000 w 177537"/>
                        <a:gd name="connsiteY1" fmla="*/ 10000 h 10000"/>
                        <a:gd name="connsiteX2" fmla="*/ 10000 w 177537"/>
                        <a:gd name="connsiteY2" fmla="*/ 10000 h 10000"/>
                      </a:gdLst>
                      <a:ahLst/>
                      <a:cxnLst>
                        <a:cxn ang="0">
                          <a:pos x="connsiteX0" y="connsiteY0"/>
                        </a:cxn>
                        <a:cxn ang="0">
                          <a:pos x="connsiteX1" y="connsiteY1"/>
                        </a:cxn>
                        <a:cxn ang="0">
                          <a:pos x="connsiteX2" y="connsiteY2"/>
                        </a:cxn>
                      </a:cxnLst>
                      <a:rect l="l" t="t" r="r" b="b"/>
                      <a:pathLst>
                        <a:path w="177537" h="10000">
                          <a:moveTo>
                            <a:pt x="0" y="0"/>
                          </a:moveTo>
                          <a:cubicBezTo>
                            <a:pt x="233332" y="3791"/>
                            <a:pt x="236670" y="6056"/>
                            <a:pt x="10000" y="10000"/>
                          </a:cubicBezTo>
                          <a:lnTo>
                            <a:pt x="10000" y="10000"/>
                          </a:lnTo>
                        </a:path>
                      </a:pathLst>
                    </a:cu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Freeform: Shape 192">
                      <a:extLst>
                        <a:ext uri="{FF2B5EF4-FFF2-40B4-BE49-F238E27FC236}">
                          <a16:creationId xmlns:a16="http://schemas.microsoft.com/office/drawing/2014/main" id="{F6FD95C1-3CD2-4598-2AE3-C076D960CDFF}"/>
                        </a:ext>
                      </a:extLst>
                    </p:cNvPr>
                    <p:cNvSpPr/>
                    <p:nvPr/>
                  </p:nvSpPr>
                  <p:spPr>
                    <a:xfrm>
                      <a:off x="8694031" y="2866795"/>
                      <a:ext cx="112736" cy="831850"/>
                    </a:xfrm>
                    <a:custGeom>
                      <a:avLst/>
                      <a:gdLst>
                        <a:gd name="connsiteX0" fmla="*/ 0 w 6350"/>
                        <a:gd name="connsiteY0" fmla="*/ 0 h 831850"/>
                        <a:gd name="connsiteX1" fmla="*/ 6350 w 6350"/>
                        <a:gd name="connsiteY1" fmla="*/ 831850 h 831850"/>
                        <a:gd name="connsiteX2" fmla="*/ 6350 w 6350"/>
                        <a:gd name="connsiteY2" fmla="*/ 831850 h 831850"/>
                        <a:gd name="connsiteX0" fmla="*/ 0 w 105591"/>
                        <a:gd name="connsiteY0" fmla="*/ 0 h 10000"/>
                        <a:gd name="connsiteX1" fmla="*/ 10000 w 105591"/>
                        <a:gd name="connsiteY1" fmla="*/ 10000 h 10000"/>
                        <a:gd name="connsiteX2" fmla="*/ 10000 w 105591"/>
                        <a:gd name="connsiteY2" fmla="*/ 10000 h 10000"/>
                        <a:gd name="connsiteX0" fmla="*/ 0 w 162657"/>
                        <a:gd name="connsiteY0" fmla="*/ 0 h 10000"/>
                        <a:gd name="connsiteX1" fmla="*/ 10000 w 162657"/>
                        <a:gd name="connsiteY1" fmla="*/ 10000 h 10000"/>
                        <a:gd name="connsiteX2" fmla="*/ 10000 w 162657"/>
                        <a:gd name="connsiteY2" fmla="*/ 10000 h 10000"/>
                        <a:gd name="connsiteX0" fmla="*/ 0 w 177537"/>
                        <a:gd name="connsiteY0" fmla="*/ 0 h 10000"/>
                        <a:gd name="connsiteX1" fmla="*/ 10000 w 177537"/>
                        <a:gd name="connsiteY1" fmla="*/ 10000 h 10000"/>
                        <a:gd name="connsiteX2" fmla="*/ 10000 w 177537"/>
                        <a:gd name="connsiteY2" fmla="*/ 10000 h 10000"/>
                      </a:gdLst>
                      <a:ahLst/>
                      <a:cxnLst>
                        <a:cxn ang="0">
                          <a:pos x="connsiteX0" y="connsiteY0"/>
                        </a:cxn>
                        <a:cxn ang="0">
                          <a:pos x="connsiteX1" y="connsiteY1"/>
                        </a:cxn>
                        <a:cxn ang="0">
                          <a:pos x="connsiteX2" y="connsiteY2"/>
                        </a:cxn>
                      </a:cxnLst>
                      <a:rect l="l" t="t" r="r" b="b"/>
                      <a:pathLst>
                        <a:path w="177537" h="10000">
                          <a:moveTo>
                            <a:pt x="0" y="0"/>
                          </a:moveTo>
                          <a:cubicBezTo>
                            <a:pt x="233332" y="3791"/>
                            <a:pt x="236670" y="6056"/>
                            <a:pt x="10000" y="10000"/>
                          </a:cubicBezTo>
                          <a:lnTo>
                            <a:pt x="10000" y="10000"/>
                          </a:lnTo>
                        </a:path>
                      </a:pathLst>
                    </a:cu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1DC662F-9BB9-3F76-1496-113F411A8AC6}"/>
                        </a:ext>
                      </a:extLst>
                    </p:cNvPr>
                    <p:cNvSpPr/>
                    <p:nvPr/>
                  </p:nvSpPr>
                  <p:spPr>
                    <a:xfrm>
                      <a:off x="8631584" y="2866795"/>
                      <a:ext cx="112736" cy="831850"/>
                    </a:xfrm>
                    <a:custGeom>
                      <a:avLst/>
                      <a:gdLst>
                        <a:gd name="connsiteX0" fmla="*/ 0 w 6350"/>
                        <a:gd name="connsiteY0" fmla="*/ 0 h 831850"/>
                        <a:gd name="connsiteX1" fmla="*/ 6350 w 6350"/>
                        <a:gd name="connsiteY1" fmla="*/ 831850 h 831850"/>
                        <a:gd name="connsiteX2" fmla="*/ 6350 w 6350"/>
                        <a:gd name="connsiteY2" fmla="*/ 831850 h 831850"/>
                        <a:gd name="connsiteX0" fmla="*/ 0 w 105591"/>
                        <a:gd name="connsiteY0" fmla="*/ 0 h 10000"/>
                        <a:gd name="connsiteX1" fmla="*/ 10000 w 105591"/>
                        <a:gd name="connsiteY1" fmla="*/ 10000 h 10000"/>
                        <a:gd name="connsiteX2" fmla="*/ 10000 w 105591"/>
                        <a:gd name="connsiteY2" fmla="*/ 10000 h 10000"/>
                        <a:gd name="connsiteX0" fmla="*/ 0 w 162657"/>
                        <a:gd name="connsiteY0" fmla="*/ 0 h 10000"/>
                        <a:gd name="connsiteX1" fmla="*/ 10000 w 162657"/>
                        <a:gd name="connsiteY1" fmla="*/ 10000 h 10000"/>
                        <a:gd name="connsiteX2" fmla="*/ 10000 w 162657"/>
                        <a:gd name="connsiteY2" fmla="*/ 10000 h 10000"/>
                        <a:gd name="connsiteX0" fmla="*/ 0 w 177537"/>
                        <a:gd name="connsiteY0" fmla="*/ 0 h 10000"/>
                        <a:gd name="connsiteX1" fmla="*/ 10000 w 177537"/>
                        <a:gd name="connsiteY1" fmla="*/ 10000 h 10000"/>
                        <a:gd name="connsiteX2" fmla="*/ 10000 w 177537"/>
                        <a:gd name="connsiteY2" fmla="*/ 10000 h 10000"/>
                      </a:gdLst>
                      <a:ahLst/>
                      <a:cxnLst>
                        <a:cxn ang="0">
                          <a:pos x="connsiteX0" y="connsiteY0"/>
                        </a:cxn>
                        <a:cxn ang="0">
                          <a:pos x="connsiteX1" y="connsiteY1"/>
                        </a:cxn>
                        <a:cxn ang="0">
                          <a:pos x="connsiteX2" y="connsiteY2"/>
                        </a:cxn>
                      </a:cxnLst>
                      <a:rect l="l" t="t" r="r" b="b"/>
                      <a:pathLst>
                        <a:path w="177537" h="10000">
                          <a:moveTo>
                            <a:pt x="0" y="0"/>
                          </a:moveTo>
                          <a:cubicBezTo>
                            <a:pt x="233332" y="3791"/>
                            <a:pt x="236670" y="6056"/>
                            <a:pt x="10000" y="10000"/>
                          </a:cubicBezTo>
                          <a:lnTo>
                            <a:pt x="10000" y="10000"/>
                          </a:lnTo>
                        </a:path>
                      </a:pathLst>
                    </a:cu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96" name="TextBox 195">
                  <a:extLst>
                    <a:ext uri="{FF2B5EF4-FFF2-40B4-BE49-F238E27FC236}">
                      <a16:creationId xmlns:a16="http://schemas.microsoft.com/office/drawing/2014/main" id="{BC3C6872-91A8-51E8-6CEB-B61FCDA32E6D}"/>
                    </a:ext>
                  </a:extLst>
                </p:cNvPr>
                <p:cNvSpPr txBox="1"/>
                <p:nvPr/>
              </p:nvSpPr>
              <p:spPr>
                <a:xfrm>
                  <a:off x="10604033" y="2694655"/>
                  <a:ext cx="3145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rPr>
                    <a:t>B</a:t>
                  </a:r>
                </a:p>
              </p:txBody>
            </p: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9C4690A1-1E01-1074-07F0-25856038520B}"/>
                        </a:ext>
                      </a:extLst>
                    </p:cNvPr>
                    <p:cNvSpPr txBox="1"/>
                    <p:nvPr/>
                  </p:nvSpPr>
                  <p:spPr>
                    <a:xfrm>
                      <a:off x="9693477" y="757086"/>
                      <a:ext cx="2290114" cy="506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rPr>
                        <a:t>potential </a:t>
                      </a:r>
                      <a14:m>
                        <m:oMath xmlns:m="http://schemas.openxmlformats.org/officeDocument/2006/math">
                          <m:sSub>
                            <m:sSub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𝒊</m:t>
                              </m:r>
                            </m:sub>
                          </m:sSub>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𝑓</m:t>
                          </m:r>
                          <m:d>
                            <m:d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sSub>
                                    <m:sSub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num>
                                <m:den>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e>
                          </m:d>
                        </m:oMath>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11" name="TextBox 210">
                      <a:extLst>
                        <a:ext uri="{FF2B5EF4-FFF2-40B4-BE49-F238E27FC236}">
                          <a16:creationId xmlns:a16="http://schemas.microsoft.com/office/drawing/2014/main" id="{9C4690A1-1E01-1074-07F0-25856038520B}"/>
                        </a:ext>
                      </a:extLst>
                    </p:cNvPr>
                    <p:cNvSpPr txBox="1">
                      <a:spLocks noRot="1" noChangeAspect="1" noMove="1" noResize="1" noEditPoints="1" noAdjustHandles="1" noChangeArrowheads="1" noChangeShapeType="1" noTextEdit="1"/>
                    </p:cNvSpPr>
                    <p:nvPr/>
                  </p:nvSpPr>
                  <p:spPr>
                    <a:xfrm>
                      <a:off x="9693477" y="757086"/>
                      <a:ext cx="2290114" cy="506870"/>
                    </a:xfrm>
                    <a:prstGeom prst="rect">
                      <a:avLst/>
                    </a:prstGeom>
                    <a:blipFill>
                      <a:blip r:embed="rId13"/>
                      <a:stretch>
                        <a:fillRect l="-2128" b="-6024"/>
                      </a:stretch>
                    </a:blipFill>
                  </p:spPr>
                  <p:txBody>
                    <a:bodyPr/>
                    <a:lstStyle/>
                    <a:p>
                      <a:r>
                        <a:rPr lang="en-NZ">
                          <a:noFill/>
                        </a:rPr>
                        <a:t> </a:t>
                      </a:r>
                    </a:p>
                  </p:txBody>
                </p:sp>
              </mc:Fallback>
            </mc:AlternateContent>
            <p:grpSp>
              <p:nvGrpSpPr>
                <p:cNvPr id="214" name="Group 213">
                  <a:extLst>
                    <a:ext uri="{FF2B5EF4-FFF2-40B4-BE49-F238E27FC236}">
                      <a16:creationId xmlns:a16="http://schemas.microsoft.com/office/drawing/2014/main" id="{0E4DD95E-AC11-404C-92BE-D0C7389ED83C}"/>
                    </a:ext>
                  </a:extLst>
                </p:cNvPr>
                <p:cNvGrpSpPr/>
                <p:nvPr/>
              </p:nvGrpSpPr>
              <p:grpSpPr>
                <a:xfrm>
                  <a:off x="8956625" y="2689325"/>
                  <a:ext cx="1425750" cy="845685"/>
                  <a:chOff x="8956625" y="2536925"/>
                  <a:chExt cx="1425750" cy="845685"/>
                </a:xfrm>
              </p:grpSpPr>
              <p:sp>
                <p:nvSpPr>
                  <p:cNvPr id="201" name="Arrow: Right 200">
                    <a:extLst>
                      <a:ext uri="{FF2B5EF4-FFF2-40B4-BE49-F238E27FC236}">
                        <a16:creationId xmlns:a16="http://schemas.microsoft.com/office/drawing/2014/main" id="{D7A65B9A-8CC3-B7E6-F808-40FF2C26C125}"/>
                      </a:ext>
                    </a:extLst>
                  </p:cNvPr>
                  <p:cNvSpPr/>
                  <p:nvPr/>
                </p:nvSpPr>
                <p:spPr>
                  <a:xfrm>
                    <a:off x="9218946" y="3111438"/>
                    <a:ext cx="648000" cy="271172"/>
                  </a:xfrm>
                  <a:prstGeom prst="rightArrow">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TextBox 201">
                    <a:extLst>
                      <a:ext uri="{FF2B5EF4-FFF2-40B4-BE49-F238E27FC236}">
                        <a16:creationId xmlns:a16="http://schemas.microsoft.com/office/drawing/2014/main" id="{F7C71680-4A21-D744-EB22-D6E22B8D51B1}"/>
                      </a:ext>
                    </a:extLst>
                  </p:cNvPr>
                  <p:cNvSpPr txBox="1"/>
                  <p:nvPr/>
                </p:nvSpPr>
                <p:spPr>
                  <a:xfrm>
                    <a:off x="8956625" y="2536925"/>
                    <a:ext cx="102944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changing</a:t>
                    </a:r>
                    <a:b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current</a:t>
                    </a:r>
                  </a:p>
                </p:txBody>
              </p: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B3D1759F-4C25-35F8-9498-6DF317D2813F}"/>
                          </a:ext>
                        </a:extLst>
                      </p:cNvPr>
                      <p:cNvSpPr txBox="1"/>
                      <p:nvPr/>
                    </p:nvSpPr>
                    <p:spPr>
                      <a:xfrm>
                        <a:off x="9884803" y="2631382"/>
                        <a:ext cx="497572" cy="5013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sSub>
                                    <m:sSubPr>
                                      <m:ctrlP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13" name="TextBox 212">
                        <a:extLst>
                          <a:ext uri="{FF2B5EF4-FFF2-40B4-BE49-F238E27FC236}">
                            <a16:creationId xmlns:a16="http://schemas.microsoft.com/office/drawing/2014/main" id="{B3D1759F-4C25-35F8-9498-6DF317D2813F}"/>
                          </a:ext>
                        </a:extLst>
                      </p:cNvPr>
                      <p:cNvSpPr txBox="1">
                        <a:spLocks noRot="1" noChangeAspect="1" noMove="1" noResize="1" noEditPoints="1" noAdjustHandles="1" noChangeArrowheads="1" noChangeShapeType="1" noTextEdit="1"/>
                      </p:cNvSpPr>
                      <p:nvPr/>
                    </p:nvSpPr>
                    <p:spPr>
                      <a:xfrm>
                        <a:off x="9884803" y="2631382"/>
                        <a:ext cx="497572" cy="501356"/>
                      </a:xfrm>
                      <a:prstGeom prst="rect">
                        <a:avLst/>
                      </a:prstGeom>
                      <a:blipFill>
                        <a:blip r:embed="rId14"/>
                        <a:stretch>
                          <a:fillRect b="-2439"/>
                        </a:stretch>
                      </a:blipFill>
                    </p:spPr>
                    <p:txBody>
                      <a:bodyPr/>
                      <a:lstStyle/>
                      <a:p>
                        <a:r>
                          <a:rPr lang="en-NZ">
                            <a:noFill/>
                          </a:rPr>
                          <a:t> </a:t>
                        </a:r>
                      </a:p>
                    </p:txBody>
                  </p:sp>
                </mc:Fallback>
              </mc:AlternateContent>
            </p:grpSp>
          </p:grpSp>
          <p:grpSp>
            <p:nvGrpSpPr>
              <p:cNvPr id="4" name="Group 3">
                <a:extLst>
                  <a:ext uri="{FF2B5EF4-FFF2-40B4-BE49-F238E27FC236}">
                    <a16:creationId xmlns:a16="http://schemas.microsoft.com/office/drawing/2014/main" id="{41364FF5-00BD-4CFD-0F46-FB4ACB7BEEB6}"/>
                  </a:ext>
                </a:extLst>
              </p:cNvPr>
              <p:cNvGrpSpPr/>
              <p:nvPr/>
            </p:nvGrpSpPr>
            <p:grpSpPr>
              <a:xfrm>
                <a:off x="8036230" y="4533691"/>
                <a:ext cx="3873946" cy="1017720"/>
                <a:chOff x="8088907" y="4534058"/>
                <a:chExt cx="3873946" cy="1017720"/>
              </a:xfrm>
            </p:grpSpPr>
            <p:sp>
              <p:nvSpPr>
                <p:cNvPr id="7" name="TextBox 6">
                  <a:extLst>
                    <a:ext uri="{FF2B5EF4-FFF2-40B4-BE49-F238E27FC236}">
                      <a16:creationId xmlns:a16="http://schemas.microsoft.com/office/drawing/2014/main" id="{350C0EE1-AFAB-426B-523D-6160AA11AD72}"/>
                    </a:ext>
                  </a:extLst>
                </p:cNvPr>
                <p:cNvSpPr txBox="1"/>
                <p:nvPr/>
              </p:nvSpPr>
              <p:spPr>
                <a:xfrm>
                  <a:off x="8088907" y="5182446"/>
                  <a:ext cx="17474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Gas law: PV=</a:t>
                  </a:r>
                  <a:r>
                    <a:rPr kumimoji="0" lang="en-NZ" sz="1800" b="0" i="0" u="none" strike="noStrike" kern="1200" cap="none" spc="0" normalizeH="0" baseline="0" noProof="0" dirty="0" err="1">
                      <a:ln>
                        <a:noFill/>
                      </a:ln>
                      <a:solidFill>
                        <a:srgbClr val="FF0000"/>
                      </a:solidFill>
                      <a:effectLst/>
                      <a:uLnTx/>
                      <a:uFillTx/>
                      <a:latin typeface="Calibri" panose="020F0502020204030204"/>
                      <a:ea typeface="+mn-ea"/>
                      <a:cs typeface="+mn-cs"/>
                    </a:rPr>
                    <a:t>nRT</a:t>
                  </a:r>
                  <a:endPar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D1980608-C0B5-6FBB-4FAC-706D9C1D8F1D}"/>
                    </a:ext>
                  </a:extLst>
                </p:cNvPr>
                <p:cNvSpPr txBox="1"/>
                <p:nvPr/>
              </p:nvSpPr>
              <p:spPr>
                <a:xfrm>
                  <a:off x="8088907" y="4534058"/>
                  <a:ext cx="387394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Heat is kinetic energy of particles </a:t>
                  </a:r>
                  <a:b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b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i.e. reflects average velocity of particles</a:t>
                  </a:r>
                </a:p>
              </p:txBody>
            </p:sp>
          </p:grpSp>
        </p:grpSp>
        <p:grpSp>
          <p:nvGrpSpPr>
            <p:cNvPr id="12" name="Group 11">
              <a:extLst>
                <a:ext uri="{FF2B5EF4-FFF2-40B4-BE49-F238E27FC236}">
                  <a16:creationId xmlns:a16="http://schemas.microsoft.com/office/drawing/2014/main" id="{A2B9C05A-F631-89F5-3FE2-F2FCCF663BB5}"/>
                </a:ext>
              </a:extLst>
            </p:cNvPr>
            <p:cNvGrpSpPr/>
            <p:nvPr/>
          </p:nvGrpSpPr>
          <p:grpSpPr>
            <a:xfrm>
              <a:off x="7901002" y="1725513"/>
              <a:ext cx="4017230" cy="2444642"/>
              <a:chOff x="7901002" y="1725513"/>
              <a:chExt cx="4017230" cy="2444642"/>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C1DFC6-06A5-B7A1-BFC3-E0D68B2F11D1}"/>
                      </a:ext>
                    </a:extLst>
                  </p:cNvPr>
                  <p:cNvSpPr txBox="1"/>
                  <p:nvPr/>
                </p:nvSpPr>
                <p:spPr>
                  <a:xfrm>
                    <a:off x="10571453" y="1725513"/>
                    <a:ext cx="1346779" cy="61824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𝒊</m:t>
                              </m:r>
                            </m:sub>
                          </m:sSub>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𝑚</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Sub>
                                <m:sSubPr>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num>
                            <m:den>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B1C1DFC6-06A5-B7A1-BFC3-E0D68B2F11D1}"/>
                      </a:ext>
                    </a:extLst>
                  </p:cNvPr>
                  <p:cNvSpPr txBox="1">
                    <a:spLocks noRot="1" noChangeAspect="1" noMove="1" noResize="1" noEditPoints="1" noAdjustHandles="1" noChangeArrowheads="1" noChangeShapeType="1" noTextEdit="1"/>
                  </p:cNvSpPr>
                  <p:nvPr/>
                </p:nvSpPr>
                <p:spPr>
                  <a:xfrm>
                    <a:off x="10571453" y="1725513"/>
                    <a:ext cx="1346779" cy="618246"/>
                  </a:xfrm>
                  <a:prstGeom prst="rect">
                    <a:avLst/>
                  </a:prstGeom>
                  <a:blipFill>
                    <a:blip r:embed="rId1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29A826-B727-6104-D07A-DCFA4A3E97A9}"/>
                      </a:ext>
                    </a:extLst>
                  </p:cNvPr>
                  <p:cNvSpPr txBox="1"/>
                  <p:nvPr/>
                </p:nvSpPr>
                <p:spPr>
                  <a:xfrm>
                    <a:off x="10571453" y="3551909"/>
                    <a:ext cx="1277016" cy="61824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𝒊</m:t>
                              </m:r>
                            </m:sub>
                          </m:sSub>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Sub>
                                <m:sSubPr>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num>
                            <m:den>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0329A826-B727-6104-D07A-DCFA4A3E97A9}"/>
                      </a:ext>
                    </a:extLst>
                  </p:cNvPr>
                  <p:cNvSpPr txBox="1">
                    <a:spLocks noRot="1" noChangeAspect="1" noMove="1" noResize="1" noEditPoints="1" noAdjustHandles="1" noChangeArrowheads="1" noChangeShapeType="1" noTextEdit="1"/>
                  </p:cNvSpPr>
                  <p:nvPr/>
                </p:nvSpPr>
                <p:spPr>
                  <a:xfrm>
                    <a:off x="10571453" y="3551909"/>
                    <a:ext cx="1277016" cy="618246"/>
                  </a:xfrm>
                  <a:prstGeom prst="rect">
                    <a:avLst/>
                  </a:prstGeom>
                  <a:blipFill>
                    <a:blip r:embed="rId16"/>
                    <a:stretch>
                      <a:fillRect/>
                    </a:stretch>
                  </a:blipFill>
                </p:spPr>
                <p:txBody>
                  <a:bodyPr/>
                  <a:lstStyle/>
                  <a:p>
                    <a:r>
                      <a:rPr lang="en-NZ">
                        <a:noFill/>
                      </a:rPr>
                      <a:t> </a:t>
                    </a:r>
                  </a:p>
                </p:txBody>
              </p:sp>
            </mc:Fallback>
          </mc:AlternateContent>
          <p:sp>
            <p:nvSpPr>
              <p:cNvPr id="10" name="TextBox 9">
                <a:extLst>
                  <a:ext uri="{FF2B5EF4-FFF2-40B4-BE49-F238E27FC236}">
                    <a16:creationId xmlns:a16="http://schemas.microsoft.com/office/drawing/2014/main" id="{15B2D39C-BAB8-9D7E-55EB-CC03563942FB}"/>
                  </a:ext>
                </a:extLst>
              </p:cNvPr>
              <p:cNvSpPr txBox="1"/>
              <p:nvPr/>
            </p:nvSpPr>
            <p:spPr>
              <a:xfrm>
                <a:off x="8027970" y="1849970"/>
                <a:ext cx="896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mass m</a:t>
                </a:r>
              </a:p>
            </p:txBody>
          </p:sp>
          <p:sp>
            <p:nvSpPr>
              <p:cNvPr id="11" name="TextBox 10">
                <a:extLst>
                  <a:ext uri="{FF2B5EF4-FFF2-40B4-BE49-F238E27FC236}">
                    <a16:creationId xmlns:a16="http://schemas.microsoft.com/office/drawing/2014/main" id="{6E518709-AF7C-B21B-2F9A-F2DE0119C4CF}"/>
                  </a:ext>
                </a:extLst>
              </p:cNvPr>
              <p:cNvSpPr txBox="1"/>
              <p:nvPr/>
            </p:nvSpPr>
            <p:spPr>
              <a:xfrm>
                <a:off x="7901002" y="3676366"/>
                <a:ext cx="1371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inductance L</a:t>
                </a:r>
              </a:p>
            </p:txBody>
          </p:sp>
        </p:grpSp>
      </p:grpSp>
      <p:grpSp>
        <p:nvGrpSpPr>
          <p:cNvPr id="16" name="Group 15">
            <a:extLst>
              <a:ext uri="{FF2B5EF4-FFF2-40B4-BE49-F238E27FC236}">
                <a16:creationId xmlns:a16="http://schemas.microsoft.com/office/drawing/2014/main" id="{B72337C6-1AFD-3D2D-4DE2-A67E022DB466}"/>
              </a:ext>
            </a:extLst>
          </p:cNvPr>
          <p:cNvGrpSpPr/>
          <p:nvPr/>
        </p:nvGrpSpPr>
        <p:grpSpPr>
          <a:xfrm>
            <a:off x="388670" y="825855"/>
            <a:ext cx="7482100" cy="5334431"/>
            <a:chOff x="388670" y="825855"/>
            <a:chExt cx="7482100" cy="5334431"/>
          </a:xfrm>
        </p:grpSpPr>
        <p:grpSp>
          <p:nvGrpSpPr>
            <p:cNvPr id="3" name="Group 2">
              <a:extLst>
                <a:ext uri="{FF2B5EF4-FFF2-40B4-BE49-F238E27FC236}">
                  <a16:creationId xmlns:a16="http://schemas.microsoft.com/office/drawing/2014/main" id="{45EA1D14-9B6D-FEDF-CEA6-52708A8B03EB}"/>
                </a:ext>
              </a:extLst>
            </p:cNvPr>
            <p:cNvGrpSpPr/>
            <p:nvPr/>
          </p:nvGrpSpPr>
          <p:grpSpPr>
            <a:xfrm>
              <a:off x="5587068" y="825855"/>
              <a:ext cx="2283702" cy="4809165"/>
              <a:chOff x="5587068" y="825855"/>
              <a:chExt cx="2283702" cy="4809165"/>
            </a:xfrm>
          </p:grpSpPr>
          <p:grpSp>
            <p:nvGrpSpPr>
              <p:cNvPr id="227" name="Group 226">
                <a:extLst>
                  <a:ext uri="{FF2B5EF4-FFF2-40B4-BE49-F238E27FC236}">
                    <a16:creationId xmlns:a16="http://schemas.microsoft.com/office/drawing/2014/main" id="{9B920432-F25C-ABB6-AB4A-648FD33DC065}"/>
                  </a:ext>
                </a:extLst>
              </p:cNvPr>
              <p:cNvGrpSpPr/>
              <p:nvPr/>
            </p:nvGrpSpPr>
            <p:grpSpPr>
              <a:xfrm>
                <a:off x="5587068" y="825855"/>
                <a:ext cx="2283702" cy="4388230"/>
                <a:chOff x="5587068" y="825855"/>
                <a:chExt cx="2283702" cy="4388230"/>
              </a:xfrm>
            </p:grpSpPr>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A5719FB8-5131-3D4B-5499-EADD07737BDB}"/>
                        </a:ext>
                      </a:extLst>
                    </p:cNvPr>
                    <p:cNvSpPr txBox="1"/>
                    <p:nvPr/>
                  </p:nvSpPr>
                  <p:spPr>
                    <a:xfrm>
                      <a:off x="5587068" y="1205828"/>
                      <a:ext cx="2283702" cy="8432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𝒊</m:t>
                                </m:r>
                              </m:sub>
                            </m:s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8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𝒌</m:t>
                            </m:r>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oMath>
                        </m:oMathPara>
                      </a14:m>
                      <a:endPar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or</a:t>
                      </a:r>
                      <a:r>
                        <a:rPr kumimoji="0" lang="en-NZ" sz="1600" b="1" i="0" u="none" strike="noStrike" kern="1200" cap="none" spc="0" normalizeH="0" baseline="0" noProof="0" dirty="0">
                          <a:ln>
                            <a:noFill/>
                          </a:ln>
                          <a:solidFill>
                            <a:srgbClr val="FF0000"/>
                          </a:solidFill>
                          <a:effectLst/>
                          <a:uLnTx/>
                          <a:uFillTx/>
                          <a:latin typeface="Calibri" panose="020F0502020204030204"/>
                          <a:ea typeface="+mn-ea"/>
                          <a:cs typeface="+mn-cs"/>
                        </a:rPr>
                        <a:t> </a:t>
                      </a:r>
                      <a14:m>
                        <m:oMath xmlns:m="http://schemas.openxmlformats.org/officeDocument/2006/math">
                          <m:sSub>
                            <m:sSubPr>
                              <m:ctrlP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e>
                            <m:sub>
                              <m: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𝒊</m:t>
                              </m:r>
                            </m:sub>
                          </m:s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6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𝒌</m:t>
                          </m:r>
                          <m:r>
                            <a:rPr kumimoji="0" lang="en-NZ"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f>
                                <m:f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m:t>
                                  </m:r>
                                  <m:sSub>
                                    <m:sSub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𝟎</m:t>
                                      </m:r>
                                    </m:sub>
                                  </m:sSub>
                                </m:num>
                                <m:den>
                                  <m:sSub>
                                    <m:sSub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𝟎</m:t>
                                      </m:r>
                                    </m:sub>
                                  </m:sSub>
                                </m:den>
                              </m:f>
                            </m:e>
                          </m:d>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6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𝒌</m:t>
                          </m:r>
                          <m:sSub>
                            <m:sSub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acc>
                                <m:accPr>
                                  <m:chr m:val="̅"/>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acc>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oMath>
                      </a14:m>
                      <a:endParaRPr kumimoji="0" lang="en-NZ"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06" name="TextBox 205">
                      <a:extLst>
                        <a:ext uri="{FF2B5EF4-FFF2-40B4-BE49-F238E27FC236}">
                          <a16:creationId xmlns:a16="http://schemas.microsoft.com/office/drawing/2014/main" id="{A5719FB8-5131-3D4B-5499-EADD07737BDB}"/>
                        </a:ext>
                      </a:extLst>
                    </p:cNvPr>
                    <p:cNvSpPr txBox="1">
                      <a:spLocks noRot="1" noChangeAspect="1" noMove="1" noResize="1" noEditPoints="1" noAdjustHandles="1" noChangeArrowheads="1" noChangeShapeType="1" noTextEdit="1"/>
                    </p:cNvSpPr>
                    <p:nvPr/>
                  </p:nvSpPr>
                  <p:spPr>
                    <a:xfrm>
                      <a:off x="5587068" y="1205828"/>
                      <a:ext cx="2283702" cy="843244"/>
                    </a:xfrm>
                    <a:prstGeom prst="rect">
                      <a:avLst/>
                    </a:prstGeom>
                    <a:blipFill>
                      <a:blip r:embed="rId17"/>
                      <a:stretch>
                        <a:fillRect l="-1604" r="-855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1E6C64E8-C182-0C24-D932-8AD8BDEB3925}"/>
                        </a:ext>
                      </a:extLst>
                    </p:cNvPr>
                    <p:cNvSpPr txBox="1"/>
                    <p:nvPr/>
                  </p:nvSpPr>
                  <p:spPr>
                    <a:xfrm>
                      <a:off x="5637717" y="825855"/>
                      <a:ext cx="216014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rPr>
                        <a:t>potential </a:t>
                      </a:r>
                      <a14:m>
                        <m:oMath xmlns:m="http://schemas.openxmlformats.org/officeDocument/2006/math">
                          <m:sSub>
                            <m:sSub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𝒊</m:t>
                              </m:r>
                            </m:sub>
                          </m:sSub>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𝑓</m:t>
                          </m:r>
                          <m:d>
                            <m:d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e>
                          </m:d>
                        </m:oMath>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07" name="TextBox 206">
                      <a:extLst>
                        <a:ext uri="{FF2B5EF4-FFF2-40B4-BE49-F238E27FC236}">
                          <a16:creationId xmlns:a16="http://schemas.microsoft.com/office/drawing/2014/main" id="{1E6C64E8-C182-0C24-D932-8AD8BDEB3925}"/>
                        </a:ext>
                      </a:extLst>
                    </p:cNvPr>
                    <p:cNvSpPr txBox="1">
                      <a:spLocks noRot="1" noChangeAspect="1" noMove="1" noResize="1" noEditPoints="1" noAdjustHandles="1" noChangeArrowheads="1" noChangeShapeType="1" noTextEdit="1"/>
                    </p:cNvSpPr>
                    <p:nvPr/>
                  </p:nvSpPr>
                  <p:spPr>
                    <a:xfrm>
                      <a:off x="5637717" y="825855"/>
                      <a:ext cx="2160143" cy="369332"/>
                    </a:xfrm>
                    <a:prstGeom prst="rect">
                      <a:avLst/>
                    </a:prstGeom>
                    <a:blipFill>
                      <a:blip r:embed="rId18"/>
                      <a:stretch>
                        <a:fillRect l="-2260" t="-8197" b="-2459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32E0BF96-F273-A464-E5C4-71C4873979A6}"/>
                        </a:ext>
                      </a:extLst>
                    </p:cNvPr>
                    <p:cNvSpPr txBox="1"/>
                    <p:nvPr/>
                  </p:nvSpPr>
                  <p:spPr>
                    <a:xfrm>
                      <a:off x="5822129" y="2816827"/>
                      <a:ext cx="1662699" cy="9666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𝒊</m:t>
                                </m:r>
                              </m:sub>
                            </m:s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18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fPr>
                              <m:num>
                                <m:r>
                                  <a:rPr kumimoji="0" lang="en-NZ" sz="18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𝟏</m:t>
                                </m:r>
                              </m:num>
                              <m:den>
                                <m:r>
                                  <a:rPr kumimoji="0" lang="en-NZ" sz="18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𝑪</m:t>
                                </m:r>
                              </m:den>
                            </m:f>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oMath>
                        </m:oMathPara>
                      </a14:m>
                      <a:endPar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1800" b="1" i="1" u="none" strike="noStrike" kern="1200" cap="none" spc="0" normalizeH="0" baseline="0" noProof="0" dirty="0">
                          <a:ln>
                            <a:noFill/>
                          </a:ln>
                          <a:solidFill>
                            <a:srgbClr val="7030A0"/>
                          </a:solidFill>
                          <a:effectLst/>
                          <a:uLnTx/>
                          <a:uFillTx/>
                          <a:latin typeface="Calibri" panose="020F0502020204030204"/>
                          <a:ea typeface="+mn-ea"/>
                          <a:cs typeface="+mn-cs"/>
                        </a:rPr>
                        <a:t>C</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is capacitance</a:t>
                      </a:r>
                    </a:p>
                  </p:txBody>
                </p:sp>
              </mc:Choice>
              <mc:Fallback xmlns="">
                <p:sp>
                  <p:nvSpPr>
                    <p:cNvPr id="208" name="TextBox 207">
                      <a:extLst>
                        <a:ext uri="{FF2B5EF4-FFF2-40B4-BE49-F238E27FC236}">
                          <a16:creationId xmlns:a16="http://schemas.microsoft.com/office/drawing/2014/main" id="{32E0BF96-F273-A464-E5C4-71C4873979A6}"/>
                        </a:ext>
                      </a:extLst>
                    </p:cNvPr>
                    <p:cNvSpPr txBox="1">
                      <a:spLocks noRot="1" noChangeAspect="1" noMove="1" noResize="1" noEditPoints="1" noAdjustHandles="1" noChangeArrowheads="1" noChangeShapeType="1" noTextEdit="1"/>
                    </p:cNvSpPr>
                    <p:nvPr/>
                  </p:nvSpPr>
                  <p:spPr>
                    <a:xfrm>
                      <a:off x="5822129" y="2816827"/>
                      <a:ext cx="1662699" cy="966675"/>
                    </a:xfrm>
                    <a:prstGeom prst="rect">
                      <a:avLst/>
                    </a:prstGeom>
                    <a:blipFill>
                      <a:blip r:embed="rId19"/>
                      <a:stretch>
                        <a:fillRect l="-2930" r="-3297" b="-8805"/>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41696DD9-8E22-9277-3BC3-F57CC3930A52}"/>
                        </a:ext>
                      </a:extLst>
                    </p:cNvPr>
                    <p:cNvSpPr txBox="1"/>
                    <p:nvPr/>
                  </p:nvSpPr>
                  <p:spPr>
                    <a:xfrm>
                      <a:off x="5725597" y="4009203"/>
                      <a:ext cx="2014514" cy="1204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𝒊</m:t>
                                </m:r>
                              </m:sub>
                            </m:s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𝑅𝑇𝑙𝑛</m:t>
                            </m:r>
                            <m:d>
                              <m:d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𝑖</m:t>
                                    </m:r>
                                  </m:sub>
                                </m:sSub>
                                <m:sSub>
                                  <m:sSubPr>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e>
                            </m:d>
                          </m:oMath>
                        </m:oMathPara>
                      </a14:m>
                      <a:b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or </a:t>
                      </a:r>
                      <a14:m>
                        <m:oMath xmlns:m="http://schemas.openxmlformats.org/officeDocument/2006/math">
                          <m:sSub>
                            <m:sSubPr>
                              <m:ctrlP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e>
                            <m:sub>
                              <m: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𝒊</m:t>
                              </m:r>
                            </m:sub>
                          </m:s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𝑅𝑇𝑙𝑛</m:t>
                          </m:r>
                          <m:d>
                            <m:d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f>
                                <m:f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num>
                                <m:den>
                                  <m:sSub>
                                    <m:sSub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𝟎</m:t>
                                      </m:r>
                                    </m:sub>
                                  </m:sSub>
                                </m:den>
                              </m:f>
                            </m:e>
                          </m:d>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or </a:t>
                      </a:r>
                      <a14:m>
                        <m:oMath xmlns:m="http://schemas.openxmlformats.org/officeDocument/2006/math">
                          <m:sSub>
                            <m:sSubPr>
                              <m:ctrlP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𝒖</m:t>
                              </m:r>
                            </m:e>
                            <m:sub>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𝒊</m:t>
                              </m:r>
                            </m:sub>
                          </m:sSub>
                          <m:r>
                            <a:rPr kumimoji="0" lang="en-NZ"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𝑅𝑇𝑙𝑛</m:t>
                          </m:r>
                          <m:d>
                            <m:d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acc>
                                    <m:accPr>
                                      <m:chr m:val="̅"/>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accPr>
                                    <m:e>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𝒒</m:t>
                                      </m:r>
                                    </m:e>
                                  </m:acc>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e>
                          </m:d>
                        </m:oMath>
                      </a14:m>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09" name="TextBox 208">
                      <a:extLst>
                        <a:ext uri="{FF2B5EF4-FFF2-40B4-BE49-F238E27FC236}">
                          <a16:creationId xmlns:a16="http://schemas.microsoft.com/office/drawing/2014/main" id="{41696DD9-8E22-9277-3BC3-F57CC3930A52}"/>
                        </a:ext>
                      </a:extLst>
                    </p:cNvPr>
                    <p:cNvSpPr txBox="1">
                      <a:spLocks noRot="1" noChangeAspect="1" noMove="1" noResize="1" noEditPoints="1" noAdjustHandles="1" noChangeArrowheads="1" noChangeShapeType="1" noTextEdit="1"/>
                    </p:cNvSpPr>
                    <p:nvPr/>
                  </p:nvSpPr>
                  <p:spPr>
                    <a:xfrm>
                      <a:off x="5725597" y="4009203"/>
                      <a:ext cx="2014514" cy="1204882"/>
                    </a:xfrm>
                    <a:prstGeom prst="rect">
                      <a:avLst/>
                    </a:prstGeom>
                    <a:blipFill>
                      <a:blip r:embed="rId20"/>
                      <a:stretch>
                        <a:fillRect b="-6091"/>
                      </a:stretch>
                    </a:blipFill>
                  </p:spPr>
                  <p:txBody>
                    <a:bodyPr/>
                    <a:lstStyle/>
                    <a:p>
                      <a:r>
                        <a:rPr lang="en-NZ">
                          <a:noFill/>
                        </a:rPr>
                        <a:t> </a:t>
                      </a:r>
                    </a:p>
                  </p:txBody>
                </p:sp>
              </mc:Fallback>
            </mc:AlternateContent>
          </p:grpSp>
          <p:sp>
            <p:nvSpPr>
              <p:cNvPr id="230" name="TextBox 229">
                <a:extLst>
                  <a:ext uri="{FF2B5EF4-FFF2-40B4-BE49-F238E27FC236}">
                    <a16:creationId xmlns:a16="http://schemas.microsoft.com/office/drawing/2014/main" id="{C1BB5F7D-5FF7-B11F-E635-0B2160B64016}"/>
                  </a:ext>
                </a:extLst>
              </p:cNvPr>
              <p:cNvSpPr txBox="1"/>
              <p:nvPr/>
            </p:nvSpPr>
            <p:spPr>
              <a:xfrm>
                <a:off x="5674524" y="2044951"/>
                <a:ext cx="195778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Hooke’s law ‘f=</a:t>
                </a:r>
                <a:r>
                  <a:rPr kumimoji="0" lang="en-NZ" sz="1800" b="1" i="1" u="none" strike="noStrike" kern="1200" cap="none" spc="0" normalizeH="0" baseline="0" noProof="0" dirty="0" err="1">
                    <a:ln>
                      <a:noFill/>
                    </a:ln>
                    <a:solidFill>
                      <a:srgbClr val="7030A0"/>
                    </a:solidFill>
                    <a:effectLst/>
                    <a:uLnTx/>
                    <a:uFillTx/>
                    <a:latin typeface="Calibri" panose="020F0502020204030204"/>
                    <a:ea typeface="+mn-ea"/>
                    <a:cs typeface="+mn-cs"/>
                  </a:rPr>
                  <a:t>k</a:t>
                </a:r>
                <a:r>
                  <a:rPr kumimoji="0" lang="en-NZ" sz="1800" b="0" i="0" u="none" strike="noStrike" kern="1200" cap="none" spc="0" normalizeH="0" baseline="0" noProof="0" dirty="0" err="1">
                    <a:ln>
                      <a:noFill/>
                    </a:ln>
                    <a:solidFill>
                      <a:prstClr val="black"/>
                    </a:solidFill>
                    <a:effectLst/>
                    <a:uLnTx/>
                    <a:uFillTx/>
                    <a:latin typeface="Calibri" panose="020F0502020204030204"/>
                    <a:ea typeface="+mn-ea"/>
                    <a:cs typeface="+mn-cs"/>
                  </a:rPr>
                  <a:t>x</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where</a:t>
                </a:r>
                <a:r>
                  <a:rPr kumimoji="0" lang="en-NZ" sz="1800" b="0" i="1" u="none" strike="noStrike" kern="1200" cap="none" spc="0" normalizeH="0" baseline="0" noProof="0" dirty="0">
                    <a:ln>
                      <a:noFill/>
                    </a:ln>
                    <a:solidFill>
                      <a:srgbClr val="7030A0"/>
                    </a:solidFill>
                    <a:effectLst/>
                    <a:uLnTx/>
                    <a:uFillTx/>
                    <a:latin typeface="Calibri" panose="020F0502020204030204"/>
                    <a:ea typeface="+mn-ea"/>
                    <a:cs typeface="+mn-cs"/>
                  </a:rPr>
                  <a:t> k </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is stiffness</a:t>
                </a:r>
              </a:p>
            </p:txBody>
          </p:sp>
          <p:sp>
            <p:nvSpPr>
              <p:cNvPr id="231" name="TextBox 230">
                <a:extLst>
                  <a:ext uri="{FF2B5EF4-FFF2-40B4-BE49-F238E27FC236}">
                    <a16:creationId xmlns:a16="http://schemas.microsoft.com/office/drawing/2014/main" id="{280A4FD3-E962-E555-DBAF-EE0E122DA136}"/>
                  </a:ext>
                </a:extLst>
              </p:cNvPr>
              <p:cNvSpPr txBox="1"/>
              <p:nvPr/>
            </p:nvSpPr>
            <p:spPr>
              <a:xfrm>
                <a:off x="5932590" y="5265688"/>
                <a:ext cx="160332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Boltzmann </a:t>
                </a:r>
                <a:r>
                  <a:rPr kumimoji="0" lang="en-NZ" sz="1800" b="0" i="0" u="none" strike="noStrike" kern="1200" cap="none" spc="0" normalizeH="0" baseline="0" noProof="0" dirty="0" err="1">
                    <a:ln>
                      <a:noFill/>
                    </a:ln>
                    <a:solidFill>
                      <a:prstClr val="black"/>
                    </a:solidFill>
                    <a:effectLst/>
                    <a:uLnTx/>
                    <a:uFillTx/>
                    <a:latin typeface="Calibri" panose="020F0502020204030204"/>
                    <a:ea typeface="+mn-ea"/>
                    <a:cs typeface="+mn-cs"/>
                  </a:rPr>
                  <a:t>eqn</a:t>
                </a: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2BD7A08-EBB6-5B5E-5815-E362FB31E5A9}"/>
                    </a:ext>
                  </a:extLst>
                </p:cNvPr>
                <p:cNvSpPr txBox="1"/>
                <p:nvPr/>
              </p:nvSpPr>
              <p:spPr>
                <a:xfrm>
                  <a:off x="388670" y="5513955"/>
                  <a:ext cx="380822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Note that the static potential </a:t>
                  </a:r>
                  <a14:m>
                    <m:oMath xmlns:m="http://schemas.openxmlformats.org/officeDocument/2006/math">
                      <m:sSub>
                        <m:sSub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𝒊</m:t>
                          </m:r>
                        </m:sub>
                      </m:sSub>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is </a:t>
                  </a:r>
                  <a:b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always defined relative to a reference. </a:t>
                  </a:r>
                </a:p>
              </p:txBody>
            </p:sp>
          </mc:Choice>
          <mc:Fallback xmlns="">
            <p:sp>
              <p:nvSpPr>
                <p:cNvPr id="14" name="TextBox 13">
                  <a:extLst>
                    <a:ext uri="{FF2B5EF4-FFF2-40B4-BE49-F238E27FC236}">
                      <a16:creationId xmlns:a16="http://schemas.microsoft.com/office/drawing/2014/main" id="{12BD7A08-EBB6-5B5E-5815-E362FB31E5A9}"/>
                    </a:ext>
                  </a:extLst>
                </p:cNvPr>
                <p:cNvSpPr txBox="1">
                  <a:spLocks noRot="1" noChangeAspect="1" noMove="1" noResize="1" noEditPoints="1" noAdjustHandles="1" noChangeArrowheads="1" noChangeShapeType="1" noTextEdit="1"/>
                </p:cNvSpPr>
                <p:nvPr/>
              </p:nvSpPr>
              <p:spPr>
                <a:xfrm>
                  <a:off x="388670" y="5513955"/>
                  <a:ext cx="3808222" cy="646331"/>
                </a:xfrm>
                <a:prstGeom prst="rect">
                  <a:avLst/>
                </a:prstGeom>
                <a:blipFill>
                  <a:blip r:embed="rId21"/>
                  <a:stretch>
                    <a:fillRect l="-1442" t="-5660" r="-481" b="-14151"/>
                  </a:stretch>
                </a:blipFill>
              </p:spPr>
              <p:txBody>
                <a:bodyPr/>
                <a:lstStyle/>
                <a:p>
                  <a:r>
                    <a:rPr lang="en-NZ">
                      <a:noFill/>
                    </a:rPr>
                    <a:t> </a:t>
                  </a:r>
                </a:p>
              </p:txBody>
            </p:sp>
          </mc:Fallback>
        </mc:AlternateContent>
      </p:grpSp>
      <p:sp>
        <p:nvSpPr>
          <p:cNvPr id="15" name="Rectangle 14">
            <a:extLst>
              <a:ext uri="{FF2B5EF4-FFF2-40B4-BE49-F238E27FC236}">
                <a16:creationId xmlns:a16="http://schemas.microsoft.com/office/drawing/2014/main" id="{2B9E8A0E-EABE-E3C8-A43B-46278A41DBE5}"/>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413845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Group 168">
            <a:extLst>
              <a:ext uri="{FF2B5EF4-FFF2-40B4-BE49-F238E27FC236}">
                <a16:creationId xmlns:a16="http://schemas.microsoft.com/office/drawing/2014/main" id="{54328FA8-1DF0-8D2F-5539-FD2FBA0ABE8A}"/>
              </a:ext>
            </a:extLst>
          </p:cNvPr>
          <p:cNvGrpSpPr/>
          <p:nvPr/>
        </p:nvGrpSpPr>
        <p:grpSpPr>
          <a:xfrm>
            <a:off x="3140807" y="1364874"/>
            <a:ext cx="8153429" cy="5380847"/>
            <a:chOff x="2135142" y="757086"/>
            <a:chExt cx="8153429" cy="5380847"/>
          </a:xfrm>
        </p:grpSpPr>
        <p:sp>
          <p:nvSpPr>
            <p:cNvPr id="166" name="Rectangle 165">
              <a:extLst>
                <a:ext uri="{FF2B5EF4-FFF2-40B4-BE49-F238E27FC236}">
                  <a16:creationId xmlns:a16="http://schemas.microsoft.com/office/drawing/2014/main" id="{CDA06B9E-22DE-BD81-363B-DA2AE3080827}"/>
                </a:ext>
              </a:extLst>
            </p:cNvPr>
            <p:cNvSpPr/>
            <p:nvPr/>
          </p:nvSpPr>
          <p:spPr>
            <a:xfrm>
              <a:off x="2135142" y="757086"/>
              <a:ext cx="6433756" cy="431280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7" name="TextBox 166">
              <a:extLst>
                <a:ext uri="{FF2B5EF4-FFF2-40B4-BE49-F238E27FC236}">
                  <a16:creationId xmlns:a16="http://schemas.microsoft.com/office/drawing/2014/main" id="{5AB57EF9-8D6C-6549-7498-D1A1020E353E}"/>
                </a:ext>
              </a:extLst>
            </p:cNvPr>
            <p:cNvSpPr txBox="1"/>
            <p:nvPr/>
          </p:nvSpPr>
          <p:spPr>
            <a:xfrm>
              <a:off x="2835633" y="5491602"/>
              <a:ext cx="74529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These are ‘constitutive laws’ and ‘material constants’ – found by experiment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(e.g. </a:t>
              </a:r>
              <a:r>
                <a:rPr kumimoji="0" lang="en-NZ" sz="1800" b="1" i="0" u="none" strike="noStrike" kern="1200" cap="none" spc="0" normalizeH="0" baseline="0" noProof="0" dirty="0">
                  <a:ln>
                    <a:noFill/>
                  </a:ln>
                  <a:solidFill>
                    <a:srgbClr val="7030A0"/>
                  </a:solidFill>
                  <a:effectLst/>
                  <a:uLnTx/>
                  <a:uFillTx/>
                  <a:latin typeface="Calibri" panose="020F0502020204030204"/>
                  <a:ea typeface="+mn-ea"/>
                  <a:cs typeface="+mn-cs"/>
                </a:rPr>
                <a:t>viscosity</a:t>
              </a:r>
              <a:r>
                <a:rPr kumimoji="0" lang="en-NZ" sz="18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 </a:t>
              </a:r>
              <a:r>
                <a:rPr kumimoji="0" lang="en-NZ" sz="1800" b="1" i="0" u="none" strike="noStrike" kern="1200" cap="none" spc="0" normalizeH="0" baseline="0" noProof="0" dirty="0">
                  <a:ln>
                    <a:noFill/>
                  </a:ln>
                  <a:solidFill>
                    <a:srgbClr val="7030A0"/>
                  </a:solidFill>
                  <a:effectLst/>
                  <a:uLnTx/>
                  <a:uFillTx/>
                  <a:latin typeface="Calibri" panose="020F0502020204030204"/>
                  <a:ea typeface="+mn-ea"/>
                  <a:cs typeface="+mn-cs"/>
                </a:rPr>
                <a:t>resistance</a:t>
              </a:r>
              <a:r>
                <a:rPr kumimoji="0" lang="en-NZ" sz="18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 </a:t>
              </a:r>
              <a:r>
                <a:rPr kumimoji="0" lang="en-NZ" sz="1800" b="1" i="0" u="none" strike="noStrike" kern="1200" cap="none" spc="0" normalizeH="0" baseline="0" noProof="0" dirty="0">
                  <a:ln>
                    <a:noFill/>
                  </a:ln>
                  <a:solidFill>
                    <a:srgbClr val="7030A0"/>
                  </a:solidFill>
                  <a:effectLst/>
                  <a:uLnTx/>
                  <a:uFillTx/>
                  <a:latin typeface="Calibri" panose="020F0502020204030204" pitchFamily="34" charset="0"/>
                  <a:ea typeface="+mn-ea"/>
                  <a:cs typeface="Times New Roman" panose="02020603050405020304" pitchFamily="18" charset="0"/>
                </a:rPr>
                <a:t>reaction rate</a:t>
              </a:r>
              <a:r>
                <a:rPr kumimoji="0" lang="en-NZ" sz="18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a:t>
              </a:r>
            </a:p>
          </p:txBody>
        </p:sp>
        <p:cxnSp>
          <p:nvCxnSpPr>
            <p:cNvPr id="168" name="Straight Arrow Connector 167">
              <a:extLst>
                <a:ext uri="{FF2B5EF4-FFF2-40B4-BE49-F238E27FC236}">
                  <a16:creationId xmlns:a16="http://schemas.microsoft.com/office/drawing/2014/main" id="{5E522502-58E3-FFE5-293D-012A0771BCE3}"/>
                </a:ext>
              </a:extLst>
            </p:cNvPr>
            <p:cNvCxnSpPr>
              <a:cxnSpLocks/>
            </p:cNvCxnSpPr>
            <p:nvPr/>
          </p:nvCxnSpPr>
          <p:spPr>
            <a:xfrm flipV="1">
              <a:off x="3919117" y="5069902"/>
              <a:ext cx="0" cy="468000"/>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0BE4EEC-EE57-D553-FF86-5B566FC7DD1E}"/>
              </a:ext>
            </a:extLst>
          </p:cNvPr>
          <p:cNvSpPr txBox="1"/>
          <p:nvPr/>
        </p:nvSpPr>
        <p:spPr>
          <a:xfrm>
            <a:off x="139147" y="144644"/>
            <a:ext cx="514352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EF1E7A"/>
                </a:solidFill>
                <a:effectLst/>
                <a:uLnTx/>
                <a:uFillTx/>
                <a:latin typeface="Calibri" panose="020F0502020204030204"/>
                <a:ea typeface="+mn-ea"/>
                <a:cs typeface="+mn-cs"/>
              </a:rPr>
              <a:t>Energy dissipation </a:t>
            </a:r>
            <a:r>
              <a:rPr kumimoji="0" lang="en-NZ" sz="2400" b="1" i="0" u="none" strike="noStrike" kern="1200" cap="none" spc="0" normalizeH="0" baseline="0" noProof="0" dirty="0">
                <a:ln>
                  <a:noFill/>
                </a:ln>
                <a:solidFill>
                  <a:prstClr val="black"/>
                </a:solidFill>
                <a:effectLst/>
                <a:uLnTx/>
                <a:uFillTx/>
                <a:latin typeface="Calibri" panose="020F0502020204030204"/>
                <a:ea typeface="+mn-ea"/>
                <a:cs typeface="+mn-cs"/>
              </a:rPr>
              <a:t>(conversion to heat)</a:t>
            </a:r>
          </a:p>
        </p:txBody>
      </p:sp>
      <p:grpSp>
        <p:nvGrpSpPr>
          <p:cNvPr id="9" name="Group 8">
            <a:extLst>
              <a:ext uri="{FF2B5EF4-FFF2-40B4-BE49-F238E27FC236}">
                <a16:creationId xmlns:a16="http://schemas.microsoft.com/office/drawing/2014/main" id="{30A117C9-3E5C-1E78-4DF4-C7C19E14C350}"/>
              </a:ext>
            </a:extLst>
          </p:cNvPr>
          <p:cNvGrpSpPr/>
          <p:nvPr/>
        </p:nvGrpSpPr>
        <p:grpSpPr>
          <a:xfrm>
            <a:off x="158624" y="1180209"/>
            <a:ext cx="2823217" cy="3808741"/>
            <a:chOff x="158624" y="1180209"/>
            <a:chExt cx="2823217" cy="3808741"/>
          </a:xfrm>
        </p:grpSpPr>
        <p:grpSp>
          <p:nvGrpSpPr>
            <p:cNvPr id="3" name="Group 2">
              <a:extLst>
                <a:ext uri="{FF2B5EF4-FFF2-40B4-BE49-F238E27FC236}">
                  <a16:creationId xmlns:a16="http://schemas.microsoft.com/office/drawing/2014/main" id="{E55EE4D7-19BC-1951-2750-FB2D09D1D9BE}"/>
                </a:ext>
              </a:extLst>
            </p:cNvPr>
            <p:cNvGrpSpPr/>
            <p:nvPr/>
          </p:nvGrpSpPr>
          <p:grpSpPr>
            <a:xfrm>
              <a:off x="158624" y="4269823"/>
              <a:ext cx="2823217" cy="719127"/>
              <a:chOff x="158624" y="4269823"/>
              <a:chExt cx="2823217" cy="719127"/>
            </a:xfrm>
          </p:grpSpPr>
          <p:sp>
            <p:nvSpPr>
              <p:cNvPr id="6" name="TextBox 5">
                <a:extLst>
                  <a:ext uri="{FF2B5EF4-FFF2-40B4-BE49-F238E27FC236}">
                    <a16:creationId xmlns:a16="http://schemas.microsoft.com/office/drawing/2014/main" id="{84A12CBA-C93A-E66C-8E65-48617722325B}"/>
                  </a:ext>
                </a:extLst>
              </p:cNvPr>
              <p:cNvSpPr txBox="1"/>
              <p:nvPr/>
            </p:nvSpPr>
            <p:spPr>
              <a:xfrm>
                <a:off x="158624" y="4527285"/>
                <a:ext cx="13482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7030A0"/>
                    </a:solidFill>
                    <a:effectLst/>
                    <a:uLnTx/>
                    <a:uFillTx/>
                    <a:latin typeface="Calibri" panose="020F0502020204030204"/>
                    <a:ea typeface="+mn-ea"/>
                    <a:cs typeface="+mn-cs"/>
                  </a:rPr>
                  <a:t>Chemical</a:t>
                </a:r>
              </a:p>
            </p:txBody>
          </p:sp>
          <p:sp>
            <p:nvSpPr>
              <p:cNvPr id="13" name="TextBox 12">
                <a:extLst>
                  <a:ext uri="{FF2B5EF4-FFF2-40B4-BE49-F238E27FC236}">
                    <a16:creationId xmlns:a16="http://schemas.microsoft.com/office/drawing/2014/main" id="{EC788866-87A2-2D36-D375-D34F85ECF19E}"/>
                  </a:ext>
                </a:extLst>
              </p:cNvPr>
              <p:cNvSpPr txBox="1"/>
              <p:nvPr/>
            </p:nvSpPr>
            <p:spPr>
              <a:xfrm>
                <a:off x="2022732" y="4269823"/>
                <a:ext cx="9591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0070C0"/>
                    </a:solidFill>
                    <a:effectLst/>
                    <a:uLnTx/>
                    <a:uFillTx/>
                    <a:latin typeface="Calibri" panose="020F0502020204030204"/>
                    <a:ea typeface="+mn-ea"/>
                    <a:cs typeface="+mn-cs"/>
                  </a:rPr>
                  <a:t>reaction</a:t>
                </a:r>
              </a:p>
            </p:txBody>
          </p:sp>
          <p:grpSp>
            <p:nvGrpSpPr>
              <p:cNvPr id="94" name="Group 93">
                <a:extLst>
                  <a:ext uri="{FF2B5EF4-FFF2-40B4-BE49-F238E27FC236}">
                    <a16:creationId xmlns:a16="http://schemas.microsoft.com/office/drawing/2014/main" id="{38609F8C-2F7C-7090-C89A-067916F37346}"/>
                  </a:ext>
                </a:extLst>
              </p:cNvPr>
              <p:cNvGrpSpPr>
                <a:grpSpLocks/>
              </p:cNvGrpSpPr>
              <p:nvPr/>
            </p:nvGrpSpPr>
            <p:grpSpPr>
              <a:xfrm>
                <a:off x="2198535" y="4657727"/>
                <a:ext cx="540000" cy="298129"/>
                <a:chOff x="0" y="35108"/>
                <a:chExt cx="648975" cy="362176"/>
              </a:xfrm>
            </p:grpSpPr>
            <p:grpSp>
              <p:nvGrpSpPr>
                <p:cNvPr id="95" name="Group 94">
                  <a:extLst>
                    <a:ext uri="{FF2B5EF4-FFF2-40B4-BE49-F238E27FC236}">
                      <a16:creationId xmlns:a16="http://schemas.microsoft.com/office/drawing/2014/main" id="{697EA98F-7D3B-284D-AB9C-A051CDA263AD}"/>
                    </a:ext>
                  </a:extLst>
                </p:cNvPr>
                <p:cNvGrpSpPr/>
                <p:nvPr/>
              </p:nvGrpSpPr>
              <p:grpSpPr>
                <a:xfrm>
                  <a:off x="0" y="65756"/>
                  <a:ext cx="648975" cy="331528"/>
                  <a:chOff x="0" y="65756"/>
                  <a:chExt cx="648975" cy="331528"/>
                </a:xfrm>
              </p:grpSpPr>
              <p:grpSp>
                <p:nvGrpSpPr>
                  <p:cNvPr id="97" name="Group 96">
                    <a:extLst>
                      <a:ext uri="{FF2B5EF4-FFF2-40B4-BE49-F238E27FC236}">
                        <a16:creationId xmlns:a16="http://schemas.microsoft.com/office/drawing/2014/main" id="{531F4685-B417-0A94-4EC8-0940C6472CEB}"/>
                      </a:ext>
                    </a:extLst>
                  </p:cNvPr>
                  <p:cNvGrpSpPr/>
                  <p:nvPr/>
                </p:nvGrpSpPr>
                <p:grpSpPr>
                  <a:xfrm>
                    <a:off x="0" y="65756"/>
                    <a:ext cx="648975" cy="331528"/>
                    <a:chOff x="0" y="65756"/>
                    <a:chExt cx="648975" cy="331528"/>
                  </a:xfrm>
                </p:grpSpPr>
                <p:cxnSp>
                  <p:nvCxnSpPr>
                    <p:cNvPr id="111" name="Straight Connector 110">
                      <a:extLst>
                        <a:ext uri="{FF2B5EF4-FFF2-40B4-BE49-F238E27FC236}">
                          <a16:creationId xmlns:a16="http://schemas.microsoft.com/office/drawing/2014/main" id="{0759F9C5-5B44-FB02-4CB5-55ADDCE117B8}"/>
                        </a:ext>
                      </a:extLst>
                    </p:cNvPr>
                    <p:cNvCxnSpPr>
                      <a:cxnSpLocks/>
                    </p:cNvCxnSpPr>
                    <p:nvPr/>
                  </p:nvCxnSpPr>
                  <p:spPr>
                    <a:xfrm flipH="1" flipV="1">
                      <a:off x="0" y="65756"/>
                      <a:ext cx="72008" cy="3315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EB520D-86AD-D3BF-48CF-F8B0A0518758}"/>
                        </a:ext>
                      </a:extLst>
                    </p:cNvPr>
                    <p:cNvCxnSpPr>
                      <a:cxnSpLocks/>
                    </p:cNvCxnSpPr>
                    <p:nvPr/>
                  </p:nvCxnSpPr>
                  <p:spPr>
                    <a:xfrm flipV="1">
                      <a:off x="576967" y="65756"/>
                      <a:ext cx="72008" cy="3315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0E51171-AE1E-4A8D-D4A9-C71F4CC22772}"/>
                        </a:ext>
                      </a:extLst>
                    </p:cNvPr>
                    <p:cNvCxnSpPr>
                      <a:cxnSpLocks/>
                    </p:cNvCxnSpPr>
                    <p:nvPr/>
                  </p:nvCxnSpPr>
                  <p:spPr>
                    <a:xfrm rot="5400000" flipV="1">
                      <a:off x="319913" y="140230"/>
                      <a:ext cx="0" cy="514107"/>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98" name="Freeform: Shape 97">
                    <a:extLst>
                      <a:ext uri="{FF2B5EF4-FFF2-40B4-BE49-F238E27FC236}">
                        <a16:creationId xmlns:a16="http://schemas.microsoft.com/office/drawing/2014/main" id="{E036C594-6BF3-43BB-790D-82747423D211}"/>
                      </a:ext>
                    </a:extLst>
                  </p:cNvPr>
                  <p:cNvSpPr/>
                  <p:nvPr/>
                </p:nvSpPr>
                <p:spPr bwMode="auto">
                  <a:xfrm>
                    <a:off x="31768" y="97781"/>
                    <a:ext cx="576000" cy="60834"/>
                  </a:xfrm>
                  <a:custGeom>
                    <a:avLst/>
                    <a:gdLst>
                      <a:gd name="connsiteX0" fmla="*/ 0 w 539262"/>
                      <a:gd name="connsiteY0" fmla="*/ 35206 h 42807"/>
                      <a:gd name="connsiteX1" fmla="*/ 134816 w 539262"/>
                      <a:gd name="connsiteY1" fmla="*/ 37 h 42807"/>
                      <a:gd name="connsiteX2" fmla="*/ 234462 w 539262"/>
                      <a:gd name="connsiteY2" fmla="*/ 41068 h 42807"/>
                      <a:gd name="connsiteX3" fmla="*/ 416170 w 539262"/>
                      <a:gd name="connsiteY3" fmla="*/ 35206 h 42807"/>
                      <a:gd name="connsiteX4" fmla="*/ 539262 w 539262"/>
                      <a:gd name="connsiteY4" fmla="*/ 35206 h 42807"/>
                      <a:gd name="connsiteX5" fmla="*/ 539262 w 539262"/>
                      <a:gd name="connsiteY5" fmla="*/ 35206 h 42807"/>
                      <a:gd name="connsiteX0" fmla="*/ 0 w 539262"/>
                      <a:gd name="connsiteY0" fmla="*/ 35458 h 54157"/>
                      <a:gd name="connsiteX1" fmla="*/ 134816 w 539262"/>
                      <a:gd name="connsiteY1" fmla="*/ 289 h 54157"/>
                      <a:gd name="connsiteX2" fmla="*/ 288181 w 539262"/>
                      <a:gd name="connsiteY2" fmla="*/ 53113 h 54157"/>
                      <a:gd name="connsiteX3" fmla="*/ 416170 w 539262"/>
                      <a:gd name="connsiteY3" fmla="*/ 35458 h 54157"/>
                      <a:gd name="connsiteX4" fmla="*/ 539262 w 539262"/>
                      <a:gd name="connsiteY4" fmla="*/ 35458 h 54157"/>
                      <a:gd name="connsiteX5" fmla="*/ 539262 w 539262"/>
                      <a:gd name="connsiteY5" fmla="*/ 35458 h 54157"/>
                      <a:gd name="connsiteX0" fmla="*/ 0 w 539262"/>
                      <a:gd name="connsiteY0" fmla="*/ 35458 h 53114"/>
                      <a:gd name="connsiteX1" fmla="*/ 134816 w 539262"/>
                      <a:gd name="connsiteY1" fmla="*/ 289 h 53114"/>
                      <a:gd name="connsiteX2" fmla="*/ 288181 w 539262"/>
                      <a:gd name="connsiteY2" fmla="*/ 53113 h 53114"/>
                      <a:gd name="connsiteX3" fmla="*/ 420647 w 539262"/>
                      <a:gd name="connsiteY3" fmla="*/ 2437 h 53114"/>
                      <a:gd name="connsiteX4" fmla="*/ 539262 w 539262"/>
                      <a:gd name="connsiteY4" fmla="*/ 35458 h 53114"/>
                      <a:gd name="connsiteX5" fmla="*/ 539262 w 539262"/>
                      <a:gd name="connsiteY5" fmla="*/ 35458 h 5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262" h="53114">
                        <a:moveTo>
                          <a:pt x="0" y="35458"/>
                        </a:moveTo>
                        <a:cubicBezTo>
                          <a:pt x="47869" y="17385"/>
                          <a:pt x="86786" y="-2654"/>
                          <a:pt x="134816" y="289"/>
                        </a:cubicBezTo>
                        <a:cubicBezTo>
                          <a:pt x="182846" y="3232"/>
                          <a:pt x="240543" y="52755"/>
                          <a:pt x="288181" y="53113"/>
                        </a:cubicBezTo>
                        <a:cubicBezTo>
                          <a:pt x="335819" y="53471"/>
                          <a:pt x="378800" y="5379"/>
                          <a:pt x="420647" y="2437"/>
                        </a:cubicBezTo>
                        <a:cubicBezTo>
                          <a:pt x="462494" y="-505"/>
                          <a:pt x="539262" y="35458"/>
                          <a:pt x="539262" y="35458"/>
                        </a:cubicBezTo>
                        <a:lnTo>
                          <a:pt x="539262" y="35458"/>
                        </a:lnTo>
                      </a:path>
                    </a:pathLst>
                  </a:custGeom>
                  <a:noFill/>
                  <a:ln w="12700" cap="flat" cmpd="sng" algn="ctr">
                    <a:solidFill>
                      <a:srgbClr val="66FF3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Oval 98">
                    <a:extLst>
                      <a:ext uri="{FF2B5EF4-FFF2-40B4-BE49-F238E27FC236}">
                        <a16:creationId xmlns:a16="http://schemas.microsoft.com/office/drawing/2014/main" id="{58AF09DA-E0D0-28DA-EAE0-209483C558B4}"/>
                      </a:ext>
                    </a:extLst>
                  </p:cNvPr>
                  <p:cNvSpPr>
                    <a:spLocks noChangeAspect="1"/>
                  </p:cNvSpPr>
                  <p:nvPr/>
                </p:nvSpPr>
                <p:spPr bwMode="auto">
                  <a:xfrm>
                    <a:off x="98297" y="230623"/>
                    <a:ext cx="36000" cy="36000"/>
                  </a:xfrm>
                  <a:prstGeom prst="ellipse">
                    <a:avLst/>
                  </a:prstGeom>
                  <a:solidFill>
                    <a:srgbClr val="66FF3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693E531D-A430-0A69-A2FD-A44BD652829B}"/>
                      </a:ext>
                    </a:extLst>
                  </p:cNvPr>
                  <p:cNvSpPr>
                    <a:spLocks noChangeAspect="1"/>
                  </p:cNvSpPr>
                  <p:nvPr/>
                </p:nvSpPr>
                <p:spPr bwMode="auto">
                  <a:xfrm>
                    <a:off x="148759" y="140615"/>
                    <a:ext cx="36000" cy="36000"/>
                  </a:xfrm>
                  <a:prstGeom prst="ellipse">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3F5A0F84-523A-A1A4-79A6-06AF311BA3FF}"/>
                      </a:ext>
                    </a:extLst>
                  </p:cNvPr>
                  <p:cNvSpPr>
                    <a:spLocks noChangeAspect="1"/>
                  </p:cNvSpPr>
                  <p:nvPr/>
                </p:nvSpPr>
                <p:spPr bwMode="auto">
                  <a:xfrm>
                    <a:off x="187897" y="236214"/>
                    <a:ext cx="36000" cy="36000"/>
                  </a:xfrm>
                  <a:prstGeom prst="ellipse">
                    <a:avLst/>
                  </a:prstGeom>
                  <a:solidFill>
                    <a:srgbClr val="66FF3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7DBAB2C0-2542-24B5-9364-DECE6AF9382B}"/>
                      </a:ext>
                    </a:extLst>
                  </p:cNvPr>
                  <p:cNvSpPr>
                    <a:spLocks noChangeAspect="1"/>
                  </p:cNvSpPr>
                  <p:nvPr/>
                </p:nvSpPr>
                <p:spPr bwMode="auto">
                  <a:xfrm>
                    <a:off x="134591" y="304864"/>
                    <a:ext cx="36000" cy="36000"/>
                  </a:xfrm>
                  <a:prstGeom prst="ellipse">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8FF38AF1-FAEF-C8F7-9B25-9AE24CC4503E}"/>
                      </a:ext>
                    </a:extLst>
                  </p:cNvPr>
                  <p:cNvSpPr>
                    <a:spLocks noChangeAspect="1"/>
                  </p:cNvSpPr>
                  <p:nvPr/>
                </p:nvSpPr>
                <p:spPr bwMode="auto">
                  <a:xfrm>
                    <a:off x="266980" y="205125"/>
                    <a:ext cx="36000" cy="36000"/>
                  </a:xfrm>
                  <a:prstGeom prst="ellipse">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90CE94B0-DFD2-13A5-D396-EB4CAAF198C3}"/>
                      </a:ext>
                    </a:extLst>
                  </p:cNvPr>
                  <p:cNvSpPr>
                    <a:spLocks noChangeAspect="1"/>
                  </p:cNvSpPr>
                  <p:nvPr/>
                </p:nvSpPr>
                <p:spPr bwMode="auto">
                  <a:xfrm>
                    <a:off x="221196" y="304864"/>
                    <a:ext cx="36000" cy="36000"/>
                  </a:xfrm>
                  <a:prstGeom prst="ellipse">
                    <a:avLst/>
                  </a:prstGeom>
                  <a:solidFill>
                    <a:srgbClr val="66FF3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Oval 104">
                    <a:extLst>
                      <a:ext uri="{FF2B5EF4-FFF2-40B4-BE49-F238E27FC236}">
                        <a16:creationId xmlns:a16="http://schemas.microsoft.com/office/drawing/2014/main" id="{DB605AE9-D8C4-552E-EF79-0C18F063CF2D}"/>
                      </a:ext>
                    </a:extLst>
                  </p:cNvPr>
                  <p:cNvSpPr>
                    <a:spLocks noChangeAspect="1"/>
                  </p:cNvSpPr>
                  <p:nvPr/>
                </p:nvSpPr>
                <p:spPr bwMode="auto">
                  <a:xfrm>
                    <a:off x="302229" y="277953"/>
                    <a:ext cx="36000" cy="36000"/>
                  </a:xfrm>
                  <a:prstGeom prst="ellipse">
                    <a:avLst/>
                  </a:prstGeom>
                  <a:solidFill>
                    <a:srgbClr val="66FF3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Oval 105">
                    <a:extLst>
                      <a:ext uri="{FF2B5EF4-FFF2-40B4-BE49-F238E27FC236}">
                        <a16:creationId xmlns:a16="http://schemas.microsoft.com/office/drawing/2014/main" id="{559A9D89-C2A9-E43F-C975-711CD561ECB6}"/>
                      </a:ext>
                    </a:extLst>
                  </p:cNvPr>
                  <p:cNvSpPr>
                    <a:spLocks noChangeAspect="1"/>
                  </p:cNvSpPr>
                  <p:nvPr/>
                </p:nvSpPr>
                <p:spPr bwMode="auto">
                  <a:xfrm>
                    <a:off x="381082" y="205125"/>
                    <a:ext cx="36000" cy="36000"/>
                  </a:xfrm>
                  <a:prstGeom prst="ellipse">
                    <a:avLst/>
                  </a:prstGeom>
                  <a:solidFill>
                    <a:srgbClr val="66FF3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Oval 106">
                    <a:extLst>
                      <a:ext uri="{FF2B5EF4-FFF2-40B4-BE49-F238E27FC236}">
                        <a16:creationId xmlns:a16="http://schemas.microsoft.com/office/drawing/2014/main" id="{5DCF8E2E-7004-D040-7850-F04F595ED188}"/>
                      </a:ext>
                    </a:extLst>
                  </p:cNvPr>
                  <p:cNvSpPr>
                    <a:spLocks noChangeAspect="1"/>
                  </p:cNvSpPr>
                  <p:nvPr/>
                </p:nvSpPr>
                <p:spPr bwMode="auto">
                  <a:xfrm>
                    <a:off x="389273" y="304864"/>
                    <a:ext cx="36000" cy="36000"/>
                  </a:xfrm>
                  <a:prstGeom prst="ellipse">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Oval 107">
                    <a:extLst>
                      <a:ext uri="{FF2B5EF4-FFF2-40B4-BE49-F238E27FC236}">
                        <a16:creationId xmlns:a16="http://schemas.microsoft.com/office/drawing/2014/main" id="{F0ACBFAB-E5B7-EA2F-F7F6-DC452A0313EF}"/>
                      </a:ext>
                    </a:extLst>
                  </p:cNvPr>
                  <p:cNvSpPr>
                    <a:spLocks noChangeAspect="1"/>
                  </p:cNvSpPr>
                  <p:nvPr/>
                </p:nvSpPr>
                <p:spPr bwMode="auto">
                  <a:xfrm>
                    <a:off x="454920" y="239833"/>
                    <a:ext cx="36000" cy="36000"/>
                  </a:xfrm>
                  <a:prstGeom prst="ellipse">
                    <a:avLst/>
                  </a:prstGeom>
                  <a:solidFill>
                    <a:srgbClr val="66FF3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Oval 108">
                    <a:extLst>
                      <a:ext uri="{FF2B5EF4-FFF2-40B4-BE49-F238E27FC236}">
                        <a16:creationId xmlns:a16="http://schemas.microsoft.com/office/drawing/2014/main" id="{26BD8E74-90FF-8646-E84D-CC85DC29ABF1}"/>
                      </a:ext>
                    </a:extLst>
                  </p:cNvPr>
                  <p:cNvSpPr>
                    <a:spLocks noChangeAspect="1"/>
                  </p:cNvSpPr>
                  <p:nvPr/>
                </p:nvSpPr>
                <p:spPr bwMode="auto">
                  <a:xfrm>
                    <a:off x="465120" y="172640"/>
                    <a:ext cx="36000" cy="36000"/>
                  </a:xfrm>
                  <a:prstGeom prst="ellipse">
                    <a:avLst/>
                  </a:prstGeom>
                  <a:solidFill>
                    <a:srgbClr val="66FF3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Oval 109">
                    <a:extLst>
                      <a:ext uri="{FF2B5EF4-FFF2-40B4-BE49-F238E27FC236}">
                        <a16:creationId xmlns:a16="http://schemas.microsoft.com/office/drawing/2014/main" id="{67FB9EDA-05CA-0122-DD17-10A94F9A9120}"/>
                      </a:ext>
                    </a:extLst>
                  </p:cNvPr>
                  <p:cNvSpPr>
                    <a:spLocks noChangeAspect="1"/>
                  </p:cNvSpPr>
                  <p:nvPr/>
                </p:nvSpPr>
                <p:spPr bwMode="auto">
                  <a:xfrm>
                    <a:off x="498114" y="313953"/>
                    <a:ext cx="36000" cy="36000"/>
                  </a:xfrm>
                  <a:prstGeom prst="ellipse">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6" name="Freeform: Shape 95">
                  <a:extLst>
                    <a:ext uri="{FF2B5EF4-FFF2-40B4-BE49-F238E27FC236}">
                      <a16:creationId xmlns:a16="http://schemas.microsoft.com/office/drawing/2014/main" id="{7BA224E0-6D7B-2E22-1BB0-2D3896AA8EF9}"/>
                    </a:ext>
                  </a:extLst>
                </p:cNvPr>
                <p:cNvSpPr/>
                <p:nvPr/>
              </p:nvSpPr>
              <p:spPr bwMode="auto">
                <a:xfrm rot="20347127">
                  <a:off x="185863" y="35108"/>
                  <a:ext cx="296358" cy="173503"/>
                </a:xfrm>
                <a:custGeom>
                  <a:avLst/>
                  <a:gdLst>
                    <a:gd name="connsiteX0" fmla="*/ 0 w 287215"/>
                    <a:gd name="connsiteY0" fmla="*/ 228600 h 228600"/>
                    <a:gd name="connsiteX1" fmla="*/ 52754 w 287215"/>
                    <a:gd name="connsiteY1" fmla="*/ 52754 h 228600"/>
                    <a:gd name="connsiteX2" fmla="*/ 193430 w 287215"/>
                    <a:gd name="connsiteY2" fmla="*/ 128954 h 228600"/>
                    <a:gd name="connsiteX3" fmla="*/ 287215 w 287215"/>
                    <a:gd name="connsiteY3" fmla="*/ 0 h 228600"/>
                    <a:gd name="connsiteX0" fmla="*/ 0 w 287215"/>
                    <a:gd name="connsiteY0" fmla="*/ 228600 h 228600"/>
                    <a:gd name="connsiteX1" fmla="*/ 58850 w 287215"/>
                    <a:gd name="connsiteY1" fmla="*/ 101522 h 228600"/>
                    <a:gd name="connsiteX2" fmla="*/ 193430 w 287215"/>
                    <a:gd name="connsiteY2" fmla="*/ 128954 h 228600"/>
                    <a:gd name="connsiteX3" fmla="*/ 287215 w 287215"/>
                    <a:gd name="connsiteY3" fmla="*/ 0 h 228600"/>
                    <a:gd name="connsiteX0" fmla="*/ 0 w 287215"/>
                    <a:gd name="connsiteY0" fmla="*/ 228600 h 228600"/>
                    <a:gd name="connsiteX1" fmla="*/ 15736 w 287215"/>
                    <a:gd name="connsiteY1" fmla="*/ 151004 h 228600"/>
                    <a:gd name="connsiteX2" fmla="*/ 58850 w 287215"/>
                    <a:gd name="connsiteY2" fmla="*/ 101522 h 228600"/>
                    <a:gd name="connsiteX3" fmla="*/ 193430 w 287215"/>
                    <a:gd name="connsiteY3" fmla="*/ 128954 h 228600"/>
                    <a:gd name="connsiteX4" fmla="*/ 287215 w 287215"/>
                    <a:gd name="connsiteY4" fmla="*/ 0 h 228600"/>
                    <a:gd name="connsiteX0" fmla="*/ 0 w 335983"/>
                    <a:gd name="connsiteY0" fmla="*/ 225552 h 225552"/>
                    <a:gd name="connsiteX1" fmla="*/ 64504 w 335983"/>
                    <a:gd name="connsiteY1" fmla="*/ 151004 h 225552"/>
                    <a:gd name="connsiteX2" fmla="*/ 107618 w 335983"/>
                    <a:gd name="connsiteY2" fmla="*/ 101522 h 225552"/>
                    <a:gd name="connsiteX3" fmla="*/ 242198 w 335983"/>
                    <a:gd name="connsiteY3" fmla="*/ 128954 h 225552"/>
                    <a:gd name="connsiteX4" fmla="*/ 335983 w 335983"/>
                    <a:gd name="connsiteY4" fmla="*/ 0 h 225552"/>
                    <a:gd name="connsiteX0" fmla="*/ 0 w 335983"/>
                    <a:gd name="connsiteY0" fmla="*/ 225552 h 231496"/>
                    <a:gd name="connsiteX1" fmla="*/ 70600 w 335983"/>
                    <a:gd name="connsiteY1" fmla="*/ 224156 h 231496"/>
                    <a:gd name="connsiteX2" fmla="*/ 107618 w 335983"/>
                    <a:gd name="connsiteY2" fmla="*/ 101522 h 231496"/>
                    <a:gd name="connsiteX3" fmla="*/ 242198 w 335983"/>
                    <a:gd name="connsiteY3" fmla="*/ 128954 h 231496"/>
                    <a:gd name="connsiteX4" fmla="*/ 335983 w 335983"/>
                    <a:gd name="connsiteY4" fmla="*/ 0 h 231496"/>
                    <a:gd name="connsiteX0" fmla="*/ 0 w 339031"/>
                    <a:gd name="connsiteY0" fmla="*/ 192024 h 228368"/>
                    <a:gd name="connsiteX1" fmla="*/ 73648 w 339031"/>
                    <a:gd name="connsiteY1" fmla="*/ 224156 h 228368"/>
                    <a:gd name="connsiteX2" fmla="*/ 110666 w 339031"/>
                    <a:gd name="connsiteY2" fmla="*/ 101522 h 228368"/>
                    <a:gd name="connsiteX3" fmla="*/ 245246 w 339031"/>
                    <a:gd name="connsiteY3" fmla="*/ 128954 h 228368"/>
                    <a:gd name="connsiteX4" fmla="*/ 339031 w 339031"/>
                    <a:gd name="connsiteY4" fmla="*/ 0 h 228368"/>
                    <a:gd name="connsiteX0" fmla="*/ 0 w 339031"/>
                    <a:gd name="connsiteY0" fmla="*/ 192024 h 228368"/>
                    <a:gd name="connsiteX1" fmla="*/ 73648 w 339031"/>
                    <a:gd name="connsiteY1" fmla="*/ 224156 h 228368"/>
                    <a:gd name="connsiteX2" fmla="*/ 110666 w 339031"/>
                    <a:gd name="connsiteY2" fmla="*/ 101522 h 228368"/>
                    <a:gd name="connsiteX3" fmla="*/ 196478 w 339031"/>
                    <a:gd name="connsiteY3" fmla="*/ 135050 h 228368"/>
                    <a:gd name="connsiteX4" fmla="*/ 339031 w 339031"/>
                    <a:gd name="connsiteY4" fmla="*/ 0 h 228368"/>
                    <a:gd name="connsiteX0" fmla="*/ 0 w 339031"/>
                    <a:gd name="connsiteY0" fmla="*/ 192024 h 228368"/>
                    <a:gd name="connsiteX1" fmla="*/ 73648 w 339031"/>
                    <a:gd name="connsiteY1" fmla="*/ 224156 h 228368"/>
                    <a:gd name="connsiteX2" fmla="*/ 98474 w 339031"/>
                    <a:gd name="connsiteY2" fmla="*/ 116762 h 228368"/>
                    <a:gd name="connsiteX3" fmla="*/ 196478 w 339031"/>
                    <a:gd name="connsiteY3" fmla="*/ 135050 h 228368"/>
                    <a:gd name="connsiteX4" fmla="*/ 339031 w 339031"/>
                    <a:gd name="connsiteY4" fmla="*/ 0 h 228368"/>
                    <a:gd name="connsiteX0" fmla="*/ 0 w 296359"/>
                    <a:gd name="connsiteY0" fmla="*/ 137160 h 173504"/>
                    <a:gd name="connsiteX1" fmla="*/ 73648 w 296359"/>
                    <a:gd name="connsiteY1" fmla="*/ 169292 h 173504"/>
                    <a:gd name="connsiteX2" fmla="*/ 98474 w 296359"/>
                    <a:gd name="connsiteY2" fmla="*/ 61898 h 173504"/>
                    <a:gd name="connsiteX3" fmla="*/ 196478 w 296359"/>
                    <a:gd name="connsiteY3" fmla="*/ 80186 h 173504"/>
                    <a:gd name="connsiteX4" fmla="*/ 296359 w 296359"/>
                    <a:gd name="connsiteY4" fmla="*/ 0 h 173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359" h="173504">
                      <a:moveTo>
                        <a:pt x="0" y="137160"/>
                      </a:moveTo>
                      <a:cubicBezTo>
                        <a:pt x="2623" y="124227"/>
                        <a:pt x="63840" y="190472"/>
                        <a:pt x="73648" y="169292"/>
                      </a:cubicBezTo>
                      <a:cubicBezTo>
                        <a:pt x="83456" y="148112"/>
                        <a:pt x="78002" y="76749"/>
                        <a:pt x="98474" y="61898"/>
                      </a:cubicBezTo>
                      <a:cubicBezTo>
                        <a:pt x="118946" y="47047"/>
                        <a:pt x="157401" y="88978"/>
                        <a:pt x="196478" y="80186"/>
                      </a:cubicBezTo>
                      <a:cubicBezTo>
                        <a:pt x="235555" y="71394"/>
                        <a:pt x="269005" y="60081"/>
                        <a:pt x="296359" y="0"/>
                      </a:cubicBezTo>
                    </a:path>
                  </a:pathLst>
                </a:custGeom>
                <a:noFill/>
                <a:ln w="19050" cap="flat" cmpd="sng" algn="ctr">
                  <a:solidFill>
                    <a:srgbClr val="FF0000"/>
                  </a:solidFill>
                  <a:prstDash val="solid"/>
                  <a:round/>
                  <a:headEnd type="none" w="sm" len="sm"/>
                  <a:tailEnd type="triangl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8" name="Group 7">
              <a:extLst>
                <a:ext uri="{FF2B5EF4-FFF2-40B4-BE49-F238E27FC236}">
                  <a16:creationId xmlns:a16="http://schemas.microsoft.com/office/drawing/2014/main" id="{20ECC839-C75C-326D-8F48-87CF926162B9}"/>
                </a:ext>
              </a:extLst>
            </p:cNvPr>
            <p:cNvGrpSpPr/>
            <p:nvPr/>
          </p:nvGrpSpPr>
          <p:grpSpPr>
            <a:xfrm>
              <a:off x="158624" y="1180209"/>
              <a:ext cx="2820272" cy="773811"/>
              <a:chOff x="158624" y="1180209"/>
              <a:chExt cx="2820272" cy="773811"/>
            </a:xfrm>
          </p:grpSpPr>
          <p:sp>
            <p:nvSpPr>
              <p:cNvPr id="5" name="TextBox 4">
                <a:extLst>
                  <a:ext uri="{FF2B5EF4-FFF2-40B4-BE49-F238E27FC236}">
                    <a16:creationId xmlns:a16="http://schemas.microsoft.com/office/drawing/2014/main" id="{492AC9CD-194C-8FA1-3089-1A1BF97F507C}"/>
                  </a:ext>
                </a:extLst>
              </p:cNvPr>
              <p:cNvSpPr txBox="1"/>
              <p:nvPr/>
            </p:nvSpPr>
            <p:spPr>
              <a:xfrm>
                <a:off x="158624" y="1492355"/>
                <a:ext cx="164961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7030A0"/>
                    </a:solidFill>
                    <a:effectLst/>
                    <a:uLnTx/>
                    <a:uFillTx/>
                    <a:latin typeface="Calibri" panose="020F0502020204030204"/>
                    <a:ea typeface="+mn-ea"/>
                    <a:cs typeface="+mn-cs"/>
                  </a:rPr>
                  <a:t>Mechanical</a:t>
                </a:r>
              </a:p>
            </p:txBody>
          </p:sp>
          <p:sp>
            <p:nvSpPr>
              <p:cNvPr id="11" name="TextBox 10">
                <a:extLst>
                  <a:ext uri="{FF2B5EF4-FFF2-40B4-BE49-F238E27FC236}">
                    <a16:creationId xmlns:a16="http://schemas.microsoft.com/office/drawing/2014/main" id="{D53EAAA0-BDD9-BE89-6F83-984C345248A3}"/>
                  </a:ext>
                </a:extLst>
              </p:cNvPr>
              <p:cNvSpPr txBox="1"/>
              <p:nvPr/>
            </p:nvSpPr>
            <p:spPr>
              <a:xfrm>
                <a:off x="2060055" y="1180209"/>
                <a:ext cx="9188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0070C0"/>
                    </a:solidFill>
                    <a:effectLst/>
                    <a:uLnTx/>
                    <a:uFillTx/>
                    <a:latin typeface="Calibri" panose="020F0502020204030204"/>
                    <a:ea typeface="+mn-ea"/>
                    <a:cs typeface="+mn-cs"/>
                  </a:rPr>
                  <a:t>damper</a:t>
                </a:r>
              </a:p>
            </p:txBody>
          </p:sp>
          <p:grpSp>
            <p:nvGrpSpPr>
              <p:cNvPr id="114" name="Group 113">
                <a:extLst>
                  <a:ext uri="{FF2B5EF4-FFF2-40B4-BE49-F238E27FC236}">
                    <a16:creationId xmlns:a16="http://schemas.microsoft.com/office/drawing/2014/main" id="{4095F5F7-039A-9535-2398-0F88DD871B41}"/>
                  </a:ext>
                </a:extLst>
              </p:cNvPr>
              <p:cNvGrpSpPr>
                <a:grpSpLocks/>
              </p:cNvGrpSpPr>
              <p:nvPr/>
            </p:nvGrpSpPr>
            <p:grpSpPr>
              <a:xfrm>
                <a:off x="2090014" y="1549970"/>
                <a:ext cx="720000" cy="324000"/>
                <a:chOff x="-1" y="0"/>
                <a:chExt cx="656591" cy="208750"/>
              </a:xfrm>
            </p:grpSpPr>
            <p:grpSp>
              <p:nvGrpSpPr>
                <p:cNvPr id="115" name="Group 114">
                  <a:extLst>
                    <a:ext uri="{FF2B5EF4-FFF2-40B4-BE49-F238E27FC236}">
                      <a16:creationId xmlns:a16="http://schemas.microsoft.com/office/drawing/2014/main" id="{430A53F2-6BFB-A3AC-37BC-4BB19AC07BF5}"/>
                    </a:ext>
                  </a:extLst>
                </p:cNvPr>
                <p:cNvGrpSpPr/>
                <p:nvPr/>
              </p:nvGrpSpPr>
              <p:grpSpPr>
                <a:xfrm rot="5400000">
                  <a:off x="248995" y="-198845"/>
                  <a:ext cx="158599" cy="656591"/>
                  <a:chOff x="0" y="0"/>
                  <a:chExt cx="324000" cy="846966"/>
                </a:xfrm>
              </p:grpSpPr>
              <p:grpSp>
                <p:nvGrpSpPr>
                  <p:cNvPr id="117" name="Group 116">
                    <a:extLst>
                      <a:ext uri="{FF2B5EF4-FFF2-40B4-BE49-F238E27FC236}">
                        <a16:creationId xmlns:a16="http://schemas.microsoft.com/office/drawing/2014/main" id="{A42ADEEA-A5FF-9C69-6A68-37CA8BC6D7C2}"/>
                      </a:ext>
                    </a:extLst>
                  </p:cNvPr>
                  <p:cNvGrpSpPr/>
                  <p:nvPr/>
                </p:nvGrpSpPr>
                <p:grpSpPr>
                  <a:xfrm>
                    <a:off x="0" y="0"/>
                    <a:ext cx="324000" cy="846966"/>
                    <a:chOff x="0" y="0"/>
                    <a:chExt cx="324000" cy="846966"/>
                  </a:xfrm>
                </p:grpSpPr>
                <p:grpSp>
                  <p:nvGrpSpPr>
                    <p:cNvPr id="120" name="Group 119">
                      <a:extLst>
                        <a:ext uri="{FF2B5EF4-FFF2-40B4-BE49-F238E27FC236}">
                          <a16:creationId xmlns:a16="http://schemas.microsoft.com/office/drawing/2014/main" id="{091F6518-7457-6092-5C55-31A929E0B180}"/>
                        </a:ext>
                      </a:extLst>
                    </p:cNvPr>
                    <p:cNvGrpSpPr/>
                    <p:nvPr/>
                  </p:nvGrpSpPr>
                  <p:grpSpPr>
                    <a:xfrm>
                      <a:off x="0" y="382421"/>
                      <a:ext cx="324000" cy="102472"/>
                      <a:chOff x="0" y="382421"/>
                      <a:chExt cx="324000" cy="102472"/>
                    </a:xfrm>
                  </p:grpSpPr>
                  <p:cxnSp>
                    <p:nvCxnSpPr>
                      <p:cNvPr id="123" name="Straight Connector 122">
                        <a:extLst>
                          <a:ext uri="{FF2B5EF4-FFF2-40B4-BE49-F238E27FC236}">
                            <a16:creationId xmlns:a16="http://schemas.microsoft.com/office/drawing/2014/main" id="{6770DA6C-90E7-F25C-DC90-7A692004D03B}"/>
                          </a:ext>
                        </a:extLst>
                      </p:cNvPr>
                      <p:cNvCxnSpPr/>
                      <p:nvPr/>
                    </p:nvCxnSpPr>
                    <p:spPr>
                      <a:xfrm>
                        <a:off x="0" y="382421"/>
                        <a:ext cx="324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201479E-7F00-CAD7-6F6D-68A8D69E06DE}"/>
                          </a:ext>
                        </a:extLst>
                      </p:cNvPr>
                      <p:cNvCxnSpPr/>
                      <p:nvPr/>
                    </p:nvCxnSpPr>
                    <p:spPr>
                      <a:xfrm>
                        <a:off x="0" y="484893"/>
                        <a:ext cx="324000" cy="0"/>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121" name="Straight Connector 120">
                      <a:extLst>
                        <a:ext uri="{FF2B5EF4-FFF2-40B4-BE49-F238E27FC236}">
                          <a16:creationId xmlns:a16="http://schemas.microsoft.com/office/drawing/2014/main" id="{BAB95DD7-A9FE-5777-F833-07673B3BA5A2}"/>
                        </a:ext>
                      </a:extLst>
                    </p:cNvPr>
                    <p:cNvCxnSpPr/>
                    <p:nvPr/>
                  </p:nvCxnSpPr>
                  <p:spPr>
                    <a:xfrm flipV="1">
                      <a:off x="162000" y="0"/>
                      <a:ext cx="0" cy="3879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1E4CD99-4DAC-B92C-32B9-5EED34F07967}"/>
                        </a:ext>
                      </a:extLst>
                    </p:cNvPr>
                    <p:cNvCxnSpPr/>
                    <p:nvPr/>
                  </p:nvCxnSpPr>
                  <p:spPr>
                    <a:xfrm flipV="1">
                      <a:off x="162000" y="484893"/>
                      <a:ext cx="0" cy="362073"/>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118" name="Straight Connector 117">
                    <a:extLst>
                      <a:ext uri="{FF2B5EF4-FFF2-40B4-BE49-F238E27FC236}">
                        <a16:creationId xmlns:a16="http://schemas.microsoft.com/office/drawing/2014/main" id="{BF446DDF-BCC0-BC97-7C9C-BCDFBD0C5C01}"/>
                      </a:ext>
                    </a:extLst>
                  </p:cNvPr>
                  <p:cNvCxnSpPr/>
                  <p:nvPr/>
                </p:nvCxnSpPr>
                <p:spPr>
                  <a:xfrm flipV="1">
                    <a:off x="0" y="205394"/>
                    <a:ext cx="0" cy="28713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FB4A7A5-61FB-F336-2A94-0654B14BB502}"/>
                      </a:ext>
                    </a:extLst>
                  </p:cNvPr>
                  <p:cNvCxnSpPr/>
                  <p:nvPr/>
                </p:nvCxnSpPr>
                <p:spPr>
                  <a:xfrm flipV="1">
                    <a:off x="324000" y="205394"/>
                    <a:ext cx="0" cy="287138"/>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16" name="Freeform: Shape 115">
                  <a:extLst>
                    <a:ext uri="{FF2B5EF4-FFF2-40B4-BE49-F238E27FC236}">
                      <a16:creationId xmlns:a16="http://schemas.microsoft.com/office/drawing/2014/main" id="{D7332025-C2CA-7EA3-61B1-AFC17E4A2FAB}"/>
                    </a:ext>
                  </a:extLst>
                </p:cNvPr>
                <p:cNvSpPr/>
                <p:nvPr/>
              </p:nvSpPr>
              <p:spPr bwMode="auto">
                <a:xfrm rot="16200000" flipV="1">
                  <a:off x="395902" y="1149"/>
                  <a:ext cx="107379" cy="105081"/>
                </a:xfrm>
                <a:custGeom>
                  <a:avLst/>
                  <a:gdLst>
                    <a:gd name="connsiteX0" fmla="*/ 0 w 287215"/>
                    <a:gd name="connsiteY0" fmla="*/ 228600 h 228600"/>
                    <a:gd name="connsiteX1" fmla="*/ 52754 w 287215"/>
                    <a:gd name="connsiteY1" fmla="*/ 52754 h 228600"/>
                    <a:gd name="connsiteX2" fmla="*/ 193430 w 287215"/>
                    <a:gd name="connsiteY2" fmla="*/ 128954 h 228600"/>
                    <a:gd name="connsiteX3" fmla="*/ 287215 w 287215"/>
                    <a:gd name="connsiteY3" fmla="*/ 0 h 228600"/>
                    <a:gd name="connsiteX0" fmla="*/ 0 w 287215"/>
                    <a:gd name="connsiteY0" fmla="*/ 228600 h 228600"/>
                    <a:gd name="connsiteX1" fmla="*/ 58850 w 287215"/>
                    <a:gd name="connsiteY1" fmla="*/ 101522 h 228600"/>
                    <a:gd name="connsiteX2" fmla="*/ 193430 w 287215"/>
                    <a:gd name="connsiteY2" fmla="*/ 128954 h 228600"/>
                    <a:gd name="connsiteX3" fmla="*/ 287215 w 287215"/>
                    <a:gd name="connsiteY3" fmla="*/ 0 h 228600"/>
                    <a:gd name="connsiteX0" fmla="*/ 0 w 287215"/>
                    <a:gd name="connsiteY0" fmla="*/ 228600 h 228600"/>
                    <a:gd name="connsiteX1" fmla="*/ 15736 w 287215"/>
                    <a:gd name="connsiteY1" fmla="*/ 151004 h 228600"/>
                    <a:gd name="connsiteX2" fmla="*/ 58850 w 287215"/>
                    <a:gd name="connsiteY2" fmla="*/ 101522 h 228600"/>
                    <a:gd name="connsiteX3" fmla="*/ 193430 w 287215"/>
                    <a:gd name="connsiteY3" fmla="*/ 128954 h 228600"/>
                    <a:gd name="connsiteX4" fmla="*/ 287215 w 287215"/>
                    <a:gd name="connsiteY4" fmla="*/ 0 h 228600"/>
                    <a:gd name="connsiteX0" fmla="*/ 0 w 335983"/>
                    <a:gd name="connsiteY0" fmla="*/ 225552 h 225552"/>
                    <a:gd name="connsiteX1" fmla="*/ 64504 w 335983"/>
                    <a:gd name="connsiteY1" fmla="*/ 151004 h 225552"/>
                    <a:gd name="connsiteX2" fmla="*/ 107618 w 335983"/>
                    <a:gd name="connsiteY2" fmla="*/ 101522 h 225552"/>
                    <a:gd name="connsiteX3" fmla="*/ 242198 w 335983"/>
                    <a:gd name="connsiteY3" fmla="*/ 128954 h 225552"/>
                    <a:gd name="connsiteX4" fmla="*/ 335983 w 335983"/>
                    <a:gd name="connsiteY4" fmla="*/ 0 h 225552"/>
                    <a:gd name="connsiteX0" fmla="*/ 0 w 335983"/>
                    <a:gd name="connsiteY0" fmla="*/ 225552 h 231496"/>
                    <a:gd name="connsiteX1" fmla="*/ 70600 w 335983"/>
                    <a:gd name="connsiteY1" fmla="*/ 224156 h 231496"/>
                    <a:gd name="connsiteX2" fmla="*/ 107618 w 335983"/>
                    <a:gd name="connsiteY2" fmla="*/ 101522 h 231496"/>
                    <a:gd name="connsiteX3" fmla="*/ 242198 w 335983"/>
                    <a:gd name="connsiteY3" fmla="*/ 128954 h 231496"/>
                    <a:gd name="connsiteX4" fmla="*/ 335983 w 335983"/>
                    <a:gd name="connsiteY4" fmla="*/ 0 h 231496"/>
                    <a:gd name="connsiteX0" fmla="*/ 0 w 339031"/>
                    <a:gd name="connsiteY0" fmla="*/ 192024 h 228368"/>
                    <a:gd name="connsiteX1" fmla="*/ 73648 w 339031"/>
                    <a:gd name="connsiteY1" fmla="*/ 224156 h 228368"/>
                    <a:gd name="connsiteX2" fmla="*/ 110666 w 339031"/>
                    <a:gd name="connsiteY2" fmla="*/ 101522 h 228368"/>
                    <a:gd name="connsiteX3" fmla="*/ 245246 w 339031"/>
                    <a:gd name="connsiteY3" fmla="*/ 128954 h 228368"/>
                    <a:gd name="connsiteX4" fmla="*/ 339031 w 339031"/>
                    <a:gd name="connsiteY4" fmla="*/ 0 h 228368"/>
                    <a:gd name="connsiteX0" fmla="*/ 0 w 339031"/>
                    <a:gd name="connsiteY0" fmla="*/ 192024 h 228368"/>
                    <a:gd name="connsiteX1" fmla="*/ 73648 w 339031"/>
                    <a:gd name="connsiteY1" fmla="*/ 224156 h 228368"/>
                    <a:gd name="connsiteX2" fmla="*/ 110666 w 339031"/>
                    <a:gd name="connsiteY2" fmla="*/ 101522 h 228368"/>
                    <a:gd name="connsiteX3" fmla="*/ 196478 w 339031"/>
                    <a:gd name="connsiteY3" fmla="*/ 135050 h 228368"/>
                    <a:gd name="connsiteX4" fmla="*/ 339031 w 339031"/>
                    <a:gd name="connsiteY4" fmla="*/ 0 h 228368"/>
                    <a:gd name="connsiteX0" fmla="*/ 0 w 339031"/>
                    <a:gd name="connsiteY0" fmla="*/ 192024 h 228368"/>
                    <a:gd name="connsiteX1" fmla="*/ 73648 w 339031"/>
                    <a:gd name="connsiteY1" fmla="*/ 224156 h 228368"/>
                    <a:gd name="connsiteX2" fmla="*/ 98474 w 339031"/>
                    <a:gd name="connsiteY2" fmla="*/ 116762 h 228368"/>
                    <a:gd name="connsiteX3" fmla="*/ 196478 w 339031"/>
                    <a:gd name="connsiteY3" fmla="*/ 135050 h 228368"/>
                    <a:gd name="connsiteX4" fmla="*/ 339031 w 339031"/>
                    <a:gd name="connsiteY4" fmla="*/ 0 h 228368"/>
                    <a:gd name="connsiteX0" fmla="*/ 0 w 296359"/>
                    <a:gd name="connsiteY0" fmla="*/ 137160 h 173504"/>
                    <a:gd name="connsiteX1" fmla="*/ 73648 w 296359"/>
                    <a:gd name="connsiteY1" fmla="*/ 169292 h 173504"/>
                    <a:gd name="connsiteX2" fmla="*/ 98474 w 296359"/>
                    <a:gd name="connsiteY2" fmla="*/ 61898 h 173504"/>
                    <a:gd name="connsiteX3" fmla="*/ 196478 w 296359"/>
                    <a:gd name="connsiteY3" fmla="*/ 80186 h 173504"/>
                    <a:gd name="connsiteX4" fmla="*/ 296359 w 296359"/>
                    <a:gd name="connsiteY4" fmla="*/ 0 h 173504"/>
                    <a:gd name="connsiteX0" fmla="*/ 0 w 296359"/>
                    <a:gd name="connsiteY0" fmla="*/ 137160 h 173504"/>
                    <a:gd name="connsiteX1" fmla="*/ 73648 w 296359"/>
                    <a:gd name="connsiteY1" fmla="*/ 169292 h 173504"/>
                    <a:gd name="connsiteX2" fmla="*/ 98474 w 296359"/>
                    <a:gd name="connsiteY2" fmla="*/ 61898 h 173504"/>
                    <a:gd name="connsiteX3" fmla="*/ 175374 w 296359"/>
                    <a:gd name="connsiteY3" fmla="*/ 96686 h 173504"/>
                    <a:gd name="connsiteX4" fmla="*/ 296359 w 296359"/>
                    <a:gd name="connsiteY4" fmla="*/ 0 h 173504"/>
                    <a:gd name="connsiteX0" fmla="*/ 0 w 296359"/>
                    <a:gd name="connsiteY0" fmla="*/ 137160 h 170904"/>
                    <a:gd name="connsiteX1" fmla="*/ 73648 w 296359"/>
                    <a:gd name="connsiteY1" fmla="*/ 169292 h 170904"/>
                    <a:gd name="connsiteX2" fmla="*/ 81591 w 296359"/>
                    <a:gd name="connsiteY2" fmla="*/ 66613 h 170904"/>
                    <a:gd name="connsiteX3" fmla="*/ 175374 w 296359"/>
                    <a:gd name="connsiteY3" fmla="*/ 96686 h 170904"/>
                    <a:gd name="connsiteX4" fmla="*/ 296359 w 296359"/>
                    <a:gd name="connsiteY4" fmla="*/ 0 h 170904"/>
                    <a:gd name="connsiteX0" fmla="*/ 0 w 296359"/>
                    <a:gd name="connsiteY0" fmla="*/ 137160 h 170904"/>
                    <a:gd name="connsiteX1" fmla="*/ 73648 w 296359"/>
                    <a:gd name="connsiteY1" fmla="*/ 169292 h 170904"/>
                    <a:gd name="connsiteX2" fmla="*/ 81591 w 296359"/>
                    <a:gd name="connsiteY2" fmla="*/ 66613 h 170904"/>
                    <a:gd name="connsiteX3" fmla="*/ 175374 w 296359"/>
                    <a:gd name="connsiteY3" fmla="*/ 96686 h 170904"/>
                    <a:gd name="connsiteX4" fmla="*/ 296359 w 296359"/>
                    <a:gd name="connsiteY4" fmla="*/ 0 h 170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359" h="170904">
                      <a:moveTo>
                        <a:pt x="0" y="137160"/>
                      </a:moveTo>
                      <a:cubicBezTo>
                        <a:pt x="2623" y="124227"/>
                        <a:pt x="60050" y="181050"/>
                        <a:pt x="73648" y="169292"/>
                      </a:cubicBezTo>
                      <a:cubicBezTo>
                        <a:pt x="87246" y="157534"/>
                        <a:pt x="64637" y="78714"/>
                        <a:pt x="81591" y="66613"/>
                      </a:cubicBezTo>
                      <a:cubicBezTo>
                        <a:pt x="98545" y="54512"/>
                        <a:pt x="140517" y="131407"/>
                        <a:pt x="175374" y="96686"/>
                      </a:cubicBezTo>
                      <a:cubicBezTo>
                        <a:pt x="214451" y="87894"/>
                        <a:pt x="269005" y="60081"/>
                        <a:pt x="296359" y="0"/>
                      </a:cubicBezTo>
                    </a:path>
                  </a:pathLst>
                </a:custGeom>
                <a:noFill/>
                <a:ln w="19050" cap="flat" cmpd="sng" algn="ctr">
                  <a:solidFill>
                    <a:srgbClr val="FF0000"/>
                  </a:solidFill>
                  <a:prstDash val="solid"/>
                  <a:round/>
                  <a:headEnd type="none" w="sm" len="sm"/>
                  <a:tailEnd type="triangl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7" name="Group 6">
              <a:extLst>
                <a:ext uri="{FF2B5EF4-FFF2-40B4-BE49-F238E27FC236}">
                  <a16:creationId xmlns:a16="http://schemas.microsoft.com/office/drawing/2014/main" id="{000D6ECE-3BFF-7697-8478-6035E9BA1354}"/>
                </a:ext>
              </a:extLst>
            </p:cNvPr>
            <p:cNvGrpSpPr/>
            <p:nvPr/>
          </p:nvGrpSpPr>
          <p:grpSpPr>
            <a:xfrm>
              <a:off x="158624" y="2776829"/>
              <a:ext cx="2783535" cy="678781"/>
              <a:chOff x="158624" y="2776829"/>
              <a:chExt cx="2783535" cy="678781"/>
            </a:xfrm>
          </p:grpSpPr>
          <p:sp>
            <p:nvSpPr>
              <p:cNvPr id="4" name="TextBox 3">
                <a:extLst>
                  <a:ext uri="{FF2B5EF4-FFF2-40B4-BE49-F238E27FC236}">
                    <a16:creationId xmlns:a16="http://schemas.microsoft.com/office/drawing/2014/main" id="{1ABDF3F0-1EA5-2B9E-0804-E7D6BAF7905A}"/>
                  </a:ext>
                </a:extLst>
              </p:cNvPr>
              <p:cNvSpPr txBox="1"/>
              <p:nvPr/>
            </p:nvSpPr>
            <p:spPr>
              <a:xfrm>
                <a:off x="158624" y="2993945"/>
                <a:ext cx="134023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7030A0"/>
                    </a:solidFill>
                    <a:effectLst/>
                    <a:uLnTx/>
                    <a:uFillTx/>
                    <a:latin typeface="Calibri" panose="020F0502020204030204"/>
                    <a:ea typeface="+mn-ea"/>
                    <a:cs typeface="+mn-cs"/>
                  </a:rPr>
                  <a:t>Electrical</a:t>
                </a:r>
              </a:p>
            </p:txBody>
          </p:sp>
          <p:sp>
            <p:nvSpPr>
              <p:cNvPr id="12" name="TextBox 11">
                <a:extLst>
                  <a:ext uri="{FF2B5EF4-FFF2-40B4-BE49-F238E27FC236}">
                    <a16:creationId xmlns:a16="http://schemas.microsoft.com/office/drawing/2014/main" id="{F2B1A9D8-E654-B372-0B01-E491B4729B69}"/>
                  </a:ext>
                </a:extLst>
              </p:cNvPr>
              <p:cNvSpPr txBox="1"/>
              <p:nvPr/>
            </p:nvSpPr>
            <p:spPr>
              <a:xfrm>
                <a:off x="2058391" y="2776829"/>
                <a:ext cx="8837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0070C0"/>
                    </a:solidFill>
                    <a:effectLst/>
                    <a:uLnTx/>
                    <a:uFillTx/>
                    <a:latin typeface="Calibri" panose="020F0502020204030204"/>
                    <a:ea typeface="+mn-ea"/>
                    <a:cs typeface="+mn-cs"/>
                  </a:rPr>
                  <a:t>resistor</a:t>
                </a:r>
              </a:p>
            </p:txBody>
          </p:sp>
          <p:grpSp>
            <p:nvGrpSpPr>
              <p:cNvPr id="125" name="Group 124">
                <a:extLst>
                  <a:ext uri="{FF2B5EF4-FFF2-40B4-BE49-F238E27FC236}">
                    <a16:creationId xmlns:a16="http://schemas.microsoft.com/office/drawing/2014/main" id="{746B5B6F-0F23-8305-3FFC-35E1BE8FF050}"/>
                  </a:ext>
                </a:extLst>
              </p:cNvPr>
              <p:cNvGrpSpPr>
                <a:grpSpLocks/>
              </p:cNvGrpSpPr>
              <p:nvPr/>
            </p:nvGrpSpPr>
            <p:grpSpPr>
              <a:xfrm rot="16200000" flipV="1">
                <a:off x="2309661" y="2959706"/>
                <a:ext cx="252000" cy="648000"/>
                <a:chOff x="0" y="0"/>
                <a:chExt cx="385639" cy="1182234"/>
              </a:xfrm>
            </p:grpSpPr>
            <p:grpSp>
              <p:nvGrpSpPr>
                <p:cNvPr id="126" name="Group 125">
                  <a:extLst>
                    <a:ext uri="{FF2B5EF4-FFF2-40B4-BE49-F238E27FC236}">
                      <a16:creationId xmlns:a16="http://schemas.microsoft.com/office/drawing/2014/main" id="{003D5560-DC79-98A1-721D-F9C4CC308E61}"/>
                    </a:ext>
                  </a:extLst>
                </p:cNvPr>
                <p:cNvGrpSpPr/>
                <p:nvPr/>
              </p:nvGrpSpPr>
              <p:grpSpPr>
                <a:xfrm>
                  <a:off x="0" y="0"/>
                  <a:ext cx="346396" cy="1182234"/>
                  <a:chOff x="0" y="0"/>
                  <a:chExt cx="346396" cy="1182234"/>
                </a:xfrm>
              </p:grpSpPr>
              <p:cxnSp>
                <p:nvCxnSpPr>
                  <p:cNvPr id="128" name="Straight Connector 127">
                    <a:extLst>
                      <a:ext uri="{FF2B5EF4-FFF2-40B4-BE49-F238E27FC236}">
                        <a16:creationId xmlns:a16="http://schemas.microsoft.com/office/drawing/2014/main" id="{C86475C1-538C-9CBA-D829-E2CFCB96637B}"/>
                      </a:ext>
                    </a:extLst>
                  </p:cNvPr>
                  <p:cNvCxnSpPr>
                    <a:cxnSpLocks/>
                  </p:cNvCxnSpPr>
                  <p:nvPr/>
                </p:nvCxnSpPr>
                <p:spPr>
                  <a:xfrm flipV="1">
                    <a:off x="173198" y="0"/>
                    <a:ext cx="0" cy="32400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10293E0B-B3E0-F148-59F3-55698E83AE99}"/>
                      </a:ext>
                    </a:extLst>
                  </p:cNvPr>
                  <p:cNvGrpSpPr/>
                  <p:nvPr/>
                </p:nvGrpSpPr>
                <p:grpSpPr>
                  <a:xfrm>
                    <a:off x="0" y="329263"/>
                    <a:ext cx="346396" cy="529767"/>
                    <a:chOff x="0" y="329263"/>
                    <a:chExt cx="346396" cy="529767"/>
                  </a:xfrm>
                </p:grpSpPr>
                <p:cxnSp>
                  <p:nvCxnSpPr>
                    <p:cNvPr id="131" name="Straight Connector 130">
                      <a:extLst>
                        <a:ext uri="{FF2B5EF4-FFF2-40B4-BE49-F238E27FC236}">
                          <a16:creationId xmlns:a16="http://schemas.microsoft.com/office/drawing/2014/main" id="{3AE33B99-B781-7B29-C67D-1B57304EB4D6}"/>
                        </a:ext>
                      </a:extLst>
                    </p:cNvPr>
                    <p:cNvCxnSpPr>
                      <a:cxnSpLocks/>
                    </p:cNvCxnSpPr>
                    <p:nvPr/>
                  </p:nvCxnSpPr>
                  <p:spPr>
                    <a:xfrm flipV="1">
                      <a:off x="0" y="329263"/>
                      <a:ext cx="173198" cy="58171"/>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835B438E-4896-D656-5352-9CE3E4550F9C}"/>
                        </a:ext>
                      </a:extLst>
                    </p:cNvPr>
                    <p:cNvGrpSpPr/>
                    <p:nvPr/>
                  </p:nvGrpSpPr>
                  <p:grpSpPr>
                    <a:xfrm>
                      <a:off x="0" y="388550"/>
                      <a:ext cx="346396" cy="470480"/>
                      <a:chOff x="0" y="388550"/>
                      <a:chExt cx="346396" cy="470480"/>
                    </a:xfrm>
                  </p:grpSpPr>
                  <p:grpSp>
                    <p:nvGrpSpPr>
                      <p:cNvPr id="133" name="Group 132">
                        <a:extLst>
                          <a:ext uri="{FF2B5EF4-FFF2-40B4-BE49-F238E27FC236}">
                            <a16:creationId xmlns:a16="http://schemas.microsoft.com/office/drawing/2014/main" id="{F4500B37-0B6F-A0A4-C3CC-41FEAC04901E}"/>
                          </a:ext>
                        </a:extLst>
                      </p:cNvPr>
                      <p:cNvGrpSpPr/>
                      <p:nvPr/>
                    </p:nvGrpSpPr>
                    <p:grpSpPr>
                      <a:xfrm>
                        <a:off x="0" y="388550"/>
                        <a:ext cx="346396" cy="408764"/>
                        <a:chOff x="0" y="388550"/>
                        <a:chExt cx="346396" cy="408764"/>
                      </a:xfrm>
                    </p:grpSpPr>
                    <p:cxnSp>
                      <p:nvCxnSpPr>
                        <p:cNvPr id="135" name="Straight Connector 134">
                          <a:extLst>
                            <a:ext uri="{FF2B5EF4-FFF2-40B4-BE49-F238E27FC236}">
                              <a16:creationId xmlns:a16="http://schemas.microsoft.com/office/drawing/2014/main" id="{D60490B2-69B6-C363-C382-C1B792FE1F09}"/>
                            </a:ext>
                          </a:extLst>
                        </p:cNvPr>
                        <p:cNvCxnSpPr>
                          <a:cxnSpLocks/>
                        </p:cNvCxnSpPr>
                        <p:nvPr/>
                      </p:nvCxnSpPr>
                      <p:spPr>
                        <a:xfrm>
                          <a:off x="0" y="388550"/>
                          <a:ext cx="346396" cy="810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0BAB1A0B-7C75-D09B-2A78-79CAB0F3A698}"/>
                            </a:ext>
                          </a:extLst>
                        </p:cNvPr>
                        <p:cNvCxnSpPr>
                          <a:cxnSpLocks/>
                        </p:cNvCxnSpPr>
                        <p:nvPr/>
                      </p:nvCxnSpPr>
                      <p:spPr>
                        <a:xfrm>
                          <a:off x="0" y="552406"/>
                          <a:ext cx="346396" cy="810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75562AF-74A9-6AF0-DF2D-591060F0EC85}"/>
                            </a:ext>
                          </a:extLst>
                        </p:cNvPr>
                        <p:cNvCxnSpPr>
                          <a:cxnSpLocks/>
                        </p:cNvCxnSpPr>
                        <p:nvPr/>
                      </p:nvCxnSpPr>
                      <p:spPr>
                        <a:xfrm flipV="1">
                          <a:off x="0" y="634334"/>
                          <a:ext cx="346396" cy="810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B8EBA95-115D-9068-88FB-BD45CB0D106C}"/>
                            </a:ext>
                          </a:extLst>
                        </p:cNvPr>
                        <p:cNvCxnSpPr>
                          <a:cxnSpLocks/>
                        </p:cNvCxnSpPr>
                        <p:nvPr/>
                      </p:nvCxnSpPr>
                      <p:spPr>
                        <a:xfrm flipV="1">
                          <a:off x="0" y="470478"/>
                          <a:ext cx="346396" cy="810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85B87E6-67CE-6181-6077-C25952C6CAC9}"/>
                            </a:ext>
                          </a:extLst>
                        </p:cNvPr>
                        <p:cNvCxnSpPr>
                          <a:cxnSpLocks/>
                        </p:cNvCxnSpPr>
                        <p:nvPr/>
                      </p:nvCxnSpPr>
                      <p:spPr>
                        <a:xfrm>
                          <a:off x="0" y="716261"/>
                          <a:ext cx="346396" cy="81053"/>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134" name="Straight Connector 133">
                        <a:extLst>
                          <a:ext uri="{FF2B5EF4-FFF2-40B4-BE49-F238E27FC236}">
                            <a16:creationId xmlns:a16="http://schemas.microsoft.com/office/drawing/2014/main" id="{0442007F-51A5-FDEE-A43F-5CECA0793075}"/>
                          </a:ext>
                        </a:extLst>
                      </p:cNvPr>
                      <p:cNvCxnSpPr>
                        <a:cxnSpLocks/>
                      </p:cNvCxnSpPr>
                      <p:nvPr/>
                    </p:nvCxnSpPr>
                    <p:spPr>
                      <a:xfrm flipV="1">
                        <a:off x="170926" y="801339"/>
                        <a:ext cx="175470" cy="57691"/>
                      </a:xfrm>
                      <a:prstGeom prst="line">
                        <a:avLst/>
                      </a:prstGeom>
                      <a:ln w="19050"/>
                    </p:spPr>
                    <p:style>
                      <a:lnRef idx="1">
                        <a:schemeClr val="accent1"/>
                      </a:lnRef>
                      <a:fillRef idx="0">
                        <a:schemeClr val="accent1"/>
                      </a:fillRef>
                      <a:effectRef idx="0">
                        <a:schemeClr val="accent1"/>
                      </a:effectRef>
                      <a:fontRef idx="minor">
                        <a:schemeClr val="tx1"/>
                      </a:fontRef>
                    </p:style>
                  </p:cxnSp>
                </p:grpSp>
              </p:grpSp>
              <p:cxnSp>
                <p:nvCxnSpPr>
                  <p:cNvPr id="130" name="Straight Connector 129">
                    <a:extLst>
                      <a:ext uri="{FF2B5EF4-FFF2-40B4-BE49-F238E27FC236}">
                        <a16:creationId xmlns:a16="http://schemas.microsoft.com/office/drawing/2014/main" id="{36337555-8C1B-6609-D595-C11DF3B3FDE9}"/>
                      </a:ext>
                    </a:extLst>
                  </p:cNvPr>
                  <p:cNvCxnSpPr>
                    <a:cxnSpLocks/>
                  </p:cNvCxnSpPr>
                  <p:nvPr/>
                </p:nvCxnSpPr>
                <p:spPr>
                  <a:xfrm flipV="1">
                    <a:off x="173198" y="858234"/>
                    <a:ext cx="0" cy="32400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27" name="Freeform: Shape 126">
                  <a:extLst>
                    <a:ext uri="{FF2B5EF4-FFF2-40B4-BE49-F238E27FC236}">
                      <a16:creationId xmlns:a16="http://schemas.microsoft.com/office/drawing/2014/main" id="{7103CA95-B9D8-D2DE-2010-7BFC71111772}"/>
                    </a:ext>
                  </a:extLst>
                </p:cNvPr>
                <p:cNvSpPr/>
                <p:nvPr/>
              </p:nvSpPr>
              <p:spPr bwMode="auto">
                <a:xfrm>
                  <a:off x="89278" y="308553"/>
                  <a:ext cx="296361" cy="215624"/>
                </a:xfrm>
                <a:custGeom>
                  <a:avLst/>
                  <a:gdLst>
                    <a:gd name="connsiteX0" fmla="*/ 0 w 287215"/>
                    <a:gd name="connsiteY0" fmla="*/ 228600 h 228600"/>
                    <a:gd name="connsiteX1" fmla="*/ 52754 w 287215"/>
                    <a:gd name="connsiteY1" fmla="*/ 52754 h 228600"/>
                    <a:gd name="connsiteX2" fmla="*/ 193430 w 287215"/>
                    <a:gd name="connsiteY2" fmla="*/ 128954 h 228600"/>
                    <a:gd name="connsiteX3" fmla="*/ 287215 w 287215"/>
                    <a:gd name="connsiteY3" fmla="*/ 0 h 228600"/>
                    <a:gd name="connsiteX0" fmla="*/ 0 w 287215"/>
                    <a:gd name="connsiteY0" fmla="*/ 228600 h 228600"/>
                    <a:gd name="connsiteX1" fmla="*/ 58850 w 287215"/>
                    <a:gd name="connsiteY1" fmla="*/ 101522 h 228600"/>
                    <a:gd name="connsiteX2" fmla="*/ 193430 w 287215"/>
                    <a:gd name="connsiteY2" fmla="*/ 128954 h 228600"/>
                    <a:gd name="connsiteX3" fmla="*/ 287215 w 287215"/>
                    <a:gd name="connsiteY3" fmla="*/ 0 h 228600"/>
                    <a:gd name="connsiteX0" fmla="*/ 0 w 287215"/>
                    <a:gd name="connsiteY0" fmla="*/ 228600 h 228600"/>
                    <a:gd name="connsiteX1" fmla="*/ 15736 w 287215"/>
                    <a:gd name="connsiteY1" fmla="*/ 151004 h 228600"/>
                    <a:gd name="connsiteX2" fmla="*/ 58850 w 287215"/>
                    <a:gd name="connsiteY2" fmla="*/ 101522 h 228600"/>
                    <a:gd name="connsiteX3" fmla="*/ 193430 w 287215"/>
                    <a:gd name="connsiteY3" fmla="*/ 128954 h 228600"/>
                    <a:gd name="connsiteX4" fmla="*/ 287215 w 287215"/>
                    <a:gd name="connsiteY4" fmla="*/ 0 h 228600"/>
                    <a:gd name="connsiteX0" fmla="*/ 0 w 335983"/>
                    <a:gd name="connsiteY0" fmla="*/ 225552 h 225552"/>
                    <a:gd name="connsiteX1" fmla="*/ 64504 w 335983"/>
                    <a:gd name="connsiteY1" fmla="*/ 151004 h 225552"/>
                    <a:gd name="connsiteX2" fmla="*/ 107618 w 335983"/>
                    <a:gd name="connsiteY2" fmla="*/ 101522 h 225552"/>
                    <a:gd name="connsiteX3" fmla="*/ 242198 w 335983"/>
                    <a:gd name="connsiteY3" fmla="*/ 128954 h 225552"/>
                    <a:gd name="connsiteX4" fmla="*/ 335983 w 335983"/>
                    <a:gd name="connsiteY4" fmla="*/ 0 h 225552"/>
                    <a:gd name="connsiteX0" fmla="*/ 0 w 335983"/>
                    <a:gd name="connsiteY0" fmla="*/ 225552 h 231496"/>
                    <a:gd name="connsiteX1" fmla="*/ 70600 w 335983"/>
                    <a:gd name="connsiteY1" fmla="*/ 224156 h 231496"/>
                    <a:gd name="connsiteX2" fmla="*/ 107618 w 335983"/>
                    <a:gd name="connsiteY2" fmla="*/ 101522 h 231496"/>
                    <a:gd name="connsiteX3" fmla="*/ 242198 w 335983"/>
                    <a:gd name="connsiteY3" fmla="*/ 128954 h 231496"/>
                    <a:gd name="connsiteX4" fmla="*/ 335983 w 335983"/>
                    <a:gd name="connsiteY4" fmla="*/ 0 h 231496"/>
                    <a:gd name="connsiteX0" fmla="*/ 0 w 339031"/>
                    <a:gd name="connsiteY0" fmla="*/ 192024 h 228368"/>
                    <a:gd name="connsiteX1" fmla="*/ 73648 w 339031"/>
                    <a:gd name="connsiteY1" fmla="*/ 224156 h 228368"/>
                    <a:gd name="connsiteX2" fmla="*/ 110666 w 339031"/>
                    <a:gd name="connsiteY2" fmla="*/ 101522 h 228368"/>
                    <a:gd name="connsiteX3" fmla="*/ 245246 w 339031"/>
                    <a:gd name="connsiteY3" fmla="*/ 128954 h 228368"/>
                    <a:gd name="connsiteX4" fmla="*/ 339031 w 339031"/>
                    <a:gd name="connsiteY4" fmla="*/ 0 h 228368"/>
                    <a:gd name="connsiteX0" fmla="*/ 0 w 339031"/>
                    <a:gd name="connsiteY0" fmla="*/ 192024 h 228368"/>
                    <a:gd name="connsiteX1" fmla="*/ 73648 w 339031"/>
                    <a:gd name="connsiteY1" fmla="*/ 224156 h 228368"/>
                    <a:gd name="connsiteX2" fmla="*/ 110666 w 339031"/>
                    <a:gd name="connsiteY2" fmla="*/ 101522 h 228368"/>
                    <a:gd name="connsiteX3" fmla="*/ 196478 w 339031"/>
                    <a:gd name="connsiteY3" fmla="*/ 135050 h 228368"/>
                    <a:gd name="connsiteX4" fmla="*/ 339031 w 339031"/>
                    <a:gd name="connsiteY4" fmla="*/ 0 h 228368"/>
                    <a:gd name="connsiteX0" fmla="*/ 0 w 339031"/>
                    <a:gd name="connsiteY0" fmla="*/ 192024 h 228368"/>
                    <a:gd name="connsiteX1" fmla="*/ 73648 w 339031"/>
                    <a:gd name="connsiteY1" fmla="*/ 224156 h 228368"/>
                    <a:gd name="connsiteX2" fmla="*/ 98474 w 339031"/>
                    <a:gd name="connsiteY2" fmla="*/ 116762 h 228368"/>
                    <a:gd name="connsiteX3" fmla="*/ 196478 w 339031"/>
                    <a:gd name="connsiteY3" fmla="*/ 135050 h 228368"/>
                    <a:gd name="connsiteX4" fmla="*/ 339031 w 339031"/>
                    <a:gd name="connsiteY4" fmla="*/ 0 h 228368"/>
                    <a:gd name="connsiteX0" fmla="*/ 0 w 296359"/>
                    <a:gd name="connsiteY0" fmla="*/ 137160 h 173504"/>
                    <a:gd name="connsiteX1" fmla="*/ 73648 w 296359"/>
                    <a:gd name="connsiteY1" fmla="*/ 169292 h 173504"/>
                    <a:gd name="connsiteX2" fmla="*/ 98474 w 296359"/>
                    <a:gd name="connsiteY2" fmla="*/ 61898 h 173504"/>
                    <a:gd name="connsiteX3" fmla="*/ 196478 w 296359"/>
                    <a:gd name="connsiteY3" fmla="*/ 80186 h 173504"/>
                    <a:gd name="connsiteX4" fmla="*/ 296359 w 296359"/>
                    <a:gd name="connsiteY4" fmla="*/ 0 h 173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359" h="173504">
                      <a:moveTo>
                        <a:pt x="0" y="137160"/>
                      </a:moveTo>
                      <a:cubicBezTo>
                        <a:pt x="2623" y="124227"/>
                        <a:pt x="63840" y="190472"/>
                        <a:pt x="73648" y="169292"/>
                      </a:cubicBezTo>
                      <a:cubicBezTo>
                        <a:pt x="83456" y="148112"/>
                        <a:pt x="78002" y="76749"/>
                        <a:pt x="98474" y="61898"/>
                      </a:cubicBezTo>
                      <a:cubicBezTo>
                        <a:pt x="118946" y="47047"/>
                        <a:pt x="157401" y="88978"/>
                        <a:pt x="196478" y="80186"/>
                      </a:cubicBezTo>
                      <a:cubicBezTo>
                        <a:pt x="235555" y="71394"/>
                        <a:pt x="269005" y="60081"/>
                        <a:pt x="296359" y="0"/>
                      </a:cubicBezTo>
                    </a:path>
                  </a:pathLst>
                </a:custGeom>
                <a:noFill/>
                <a:ln w="19050" cap="flat" cmpd="sng" algn="ctr">
                  <a:solidFill>
                    <a:srgbClr val="FF0000"/>
                  </a:solidFill>
                  <a:prstDash val="solid"/>
                  <a:round/>
                  <a:headEnd type="none" w="sm" len="sm"/>
                  <a:tailEnd type="triangl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9" name="Group 18">
            <a:extLst>
              <a:ext uri="{FF2B5EF4-FFF2-40B4-BE49-F238E27FC236}">
                <a16:creationId xmlns:a16="http://schemas.microsoft.com/office/drawing/2014/main" id="{01183F1D-394F-85E8-6E96-FAF3590A967F}"/>
              </a:ext>
            </a:extLst>
          </p:cNvPr>
          <p:cNvGrpSpPr/>
          <p:nvPr/>
        </p:nvGrpSpPr>
        <p:grpSpPr>
          <a:xfrm>
            <a:off x="3032193" y="767420"/>
            <a:ext cx="3787402" cy="4864173"/>
            <a:chOff x="3032193" y="767420"/>
            <a:chExt cx="3787402" cy="4864173"/>
          </a:xfrm>
        </p:grpSpPr>
        <p:grpSp>
          <p:nvGrpSpPr>
            <p:cNvPr id="10" name="Group 9">
              <a:extLst>
                <a:ext uri="{FF2B5EF4-FFF2-40B4-BE49-F238E27FC236}">
                  <a16:creationId xmlns:a16="http://schemas.microsoft.com/office/drawing/2014/main" id="{8BDC4B48-1824-CFB9-C5DD-3A8D1CAF6A7E}"/>
                </a:ext>
              </a:extLst>
            </p:cNvPr>
            <p:cNvGrpSpPr/>
            <p:nvPr/>
          </p:nvGrpSpPr>
          <p:grpSpPr>
            <a:xfrm>
              <a:off x="3032193" y="1538521"/>
              <a:ext cx="3787402" cy="4093072"/>
              <a:chOff x="3032193" y="1538521"/>
              <a:chExt cx="3787402" cy="4093072"/>
            </a:xfrm>
          </p:grpSpPr>
          <p:grpSp>
            <p:nvGrpSpPr>
              <p:cNvPr id="164" name="Group 163">
                <a:extLst>
                  <a:ext uri="{FF2B5EF4-FFF2-40B4-BE49-F238E27FC236}">
                    <a16:creationId xmlns:a16="http://schemas.microsoft.com/office/drawing/2014/main" id="{0DD88A2F-C45C-BE85-FAD0-987D7E8705F7}"/>
                  </a:ext>
                </a:extLst>
              </p:cNvPr>
              <p:cNvGrpSpPr/>
              <p:nvPr/>
            </p:nvGrpSpPr>
            <p:grpSpPr>
              <a:xfrm>
                <a:off x="3380179" y="2920305"/>
                <a:ext cx="2490683" cy="918075"/>
                <a:chOff x="2889790" y="2920305"/>
                <a:chExt cx="2490683" cy="918075"/>
              </a:xfrm>
            </p:grpSpPr>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2B1F025E-C64F-7F02-E76C-4746658F5DE9}"/>
                        </a:ext>
                      </a:extLst>
                    </p:cNvPr>
                    <p:cNvSpPr txBox="1"/>
                    <p:nvPr/>
                  </p:nvSpPr>
                  <p:spPr>
                    <a:xfrm>
                      <a:off x="3516760" y="2920305"/>
                      <a:ext cx="12168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𝒊</m:t>
                                </m:r>
                              </m:sub>
                            </m:s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8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𝑹</m:t>
                            </m:r>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𝒗</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oMath>
                        </m:oMathPara>
                      </a14:m>
                      <a:endPar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1" name="TextBox 140">
                      <a:extLst>
                        <a:ext uri="{FF2B5EF4-FFF2-40B4-BE49-F238E27FC236}">
                          <a16:creationId xmlns:a16="http://schemas.microsoft.com/office/drawing/2014/main" id="{2B1F025E-C64F-7F02-E76C-4746658F5DE9}"/>
                        </a:ext>
                      </a:extLst>
                    </p:cNvPr>
                    <p:cNvSpPr txBox="1">
                      <a:spLocks noRot="1" noChangeAspect="1" noMove="1" noResize="1" noEditPoints="1" noAdjustHandles="1" noChangeArrowheads="1" noChangeShapeType="1" noTextEdit="1"/>
                    </p:cNvSpPr>
                    <p:nvPr/>
                  </p:nvSpPr>
                  <p:spPr>
                    <a:xfrm>
                      <a:off x="3516760" y="2920305"/>
                      <a:ext cx="1216872" cy="369332"/>
                    </a:xfrm>
                    <a:prstGeom prst="rect">
                      <a:avLst/>
                    </a:prstGeom>
                    <a:blipFill>
                      <a:blip r:embed="rId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088335F8-3F28-E058-2E02-E91CB2B9EA73}"/>
                        </a:ext>
                      </a:extLst>
                    </p:cNvPr>
                    <p:cNvSpPr txBox="1"/>
                    <p:nvPr/>
                  </p:nvSpPr>
                  <p:spPr>
                    <a:xfrm>
                      <a:off x="2889790" y="3222827"/>
                      <a:ext cx="2490683" cy="61555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(Ohm’s law ‘E=IR’)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Times New Roman" panose="02020603050405020304" pitchFamily="18" charset="0"/>
                        </a:rPr>
                        <a:t>Heat output rate is </a:t>
                      </a:r>
                      <a14:m>
                        <m:oMath xmlns:m="http://schemas.openxmlformats.org/officeDocument/2006/math">
                          <m:sSub>
                            <m:sSub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sub>
                          </m:s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𝑖</m:t>
                              </m:r>
                            </m:sub>
                          </m:sSub>
                        </m:oMath>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3" name="TextBox 142">
                      <a:extLst>
                        <a:ext uri="{FF2B5EF4-FFF2-40B4-BE49-F238E27FC236}">
                          <a16:creationId xmlns:a16="http://schemas.microsoft.com/office/drawing/2014/main" id="{088335F8-3F28-E058-2E02-E91CB2B9EA73}"/>
                        </a:ext>
                      </a:extLst>
                    </p:cNvPr>
                    <p:cNvSpPr txBox="1">
                      <a:spLocks noRot="1" noChangeAspect="1" noMove="1" noResize="1" noEditPoints="1" noAdjustHandles="1" noChangeArrowheads="1" noChangeShapeType="1" noTextEdit="1"/>
                    </p:cNvSpPr>
                    <p:nvPr/>
                  </p:nvSpPr>
                  <p:spPr>
                    <a:xfrm>
                      <a:off x="2889790" y="3222827"/>
                      <a:ext cx="2490683" cy="615553"/>
                    </a:xfrm>
                    <a:prstGeom prst="rect">
                      <a:avLst/>
                    </a:prstGeom>
                    <a:blipFill>
                      <a:blip r:embed="rId3"/>
                      <a:stretch>
                        <a:fillRect l="-1711" t="-2970" b="-14851"/>
                      </a:stretch>
                    </a:blipFill>
                  </p:spPr>
                  <p:txBody>
                    <a:bodyPr/>
                    <a:lstStyle/>
                    <a:p>
                      <a:r>
                        <a:rPr lang="en-NZ">
                          <a:noFill/>
                        </a:rPr>
                        <a:t> </a:t>
                      </a:r>
                    </a:p>
                  </p:txBody>
                </p:sp>
              </mc:Fallback>
            </mc:AlternateContent>
          </p:grpSp>
          <p:grpSp>
            <p:nvGrpSpPr>
              <p:cNvPr id="163" name="Group 162">
                <a:extLst>
                  <a:ext uri="{FF2B5EF4-FFF2-40B4-BE49-F238E27FC236}">
                    <a16:creationId xmlns:a16="http://schemas.microsoft.com/office/drawing/2014/main" id="{CD8A1F27-9100-EB91-430D-C325FDAD5E0C}"/>
                  </a:ext>
                </a:extLst>
              </p:cNvPr>
              <p:cNvGrpSpPr/>
              <p:nvPr/>
            </p:nvGrpSpPr>
            <p:grpSpPr>
              <a:xfrm>
                <a:off x="3032193" y="4278777"/>
                <a:ext cx="3787402" cy="1352816"/>
                <a:chOff x="3014285" y="4278777"/>
                <a:chExt cx="3787402" cy="1352816"/>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75EE08C8-4D99-FF69-9F48-E6204D155946}"/>
                        </a:ext>
                      </a:extLst>
                    </p:cNvPr>
                    <p:cNvSpPr txBox="1"/>
                    <p:nvPr/>
                  </p:nvSpPr>
                  <p:spPr>
                    <a:xfrm>
                      <a:off x="3220794" y="4278777"/>
                      <a:ext cx="3093604" cy="5287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𝑹</m:t>
                                </m:r>
                              </m:sub>
                            </m:s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𝜿</m:t>
                                </m:r>
                              </m:e>
                              <m:sub>
                                <m:r>
                                  <a:rPr kumimoji="0" lang="en-NZ" sz="18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𝑹</m:t>
                                </m:r>
                              </m:sub>
                            </m:sSub>
                            <m:d>
                              <m:d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type m:val="lin"/>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𝑹𝒙</m:t>
                                            </m:r>
                                          </m:sub>
                                          <m:sup>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𝒇</m:t>
                                            </m:r>
                                          </m:sup>
                                        </m:sSubSup>
                                      </m:num>
                                      <m:den>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type m:val="lin"/>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𝑹𝒙</m:t>
                                            </m:r>
                                          </m:sub>
                                          <m:sup>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𝒓</m:t>
                                            </m:r>
                                          </m:sup>
                                        </m:sSubSup>
                                      </m:num>
                                      <m:den>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e>
                            </m:d>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2" name="TextBox 141">
                      <a:extLst>
                        <a:ext uri="{FF2B5EF4-FFF2-40B4-BE49-F238E27FC236}">
                          <a16:creationId xmlns:a16="http://schemas.microsoft.com/office/drawing/2014/main" id="{75EE08C8-4D99-FF69-9F48-E6204D155946}"/>
                        </a:ext>
                      </a:extLst>
                    </p:cNvPr>
                    <p:cNvSpPr txBox="1">
                      <a:spLocks noRot="1" noChangeAspect="1" noMove="1" noResize="1" noEditPoints="1" noAdjustHandles="1" noChangeArrowheads="1" noChangeShapeType="1" noTextEdit="1"/>
                    </p:cNvSpPr>
                    <p:nvPr/>
                  </p:nvSpPr>
                  <p:spPr>
                    <a:xfrm>
                      <a:off x="3220794" y="4278777"/>
                      <a:ext cx="3093604" cy="528734"/>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78AFFA7B-1B46-9AB9-211D-FCFF0D2B2F10}"/>
                        </a:ext>
                      </a:extLst>
                    </p:cNvPr>
                    <p:cNvSpPr txBox="1"/>
                    <p:nvPr/>
                  </p:nvSpPr>
                  <p:spPr>
                    <a:xfrm>
                      <a:off x="3014285" y="4709546"/>
                      <a:ext cx="3787402" cy="92204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(Marcelin-de Donder formula)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Times New Roman" panose="02020603050405020304" pitchFamily="18" charset="0"/>
                        </a:rPr>
                        <a:t>    Heat output rate is</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Sup>
                            <m:sSubSup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𝑅𝑥</m:t>
                              </m:r>
                            </m:sub>
                            <m:sup>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𝑓</m:t>
                              </m:r>
                            </m:sup>
                          </m:sSubSup>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Sup>
                            <m:sSubSup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𝑅𝑥</m:t>
                              </m:r>
                            </m:sub>
                            <m:sup>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𝑟</m:t>
                              </m:r>
                            </m:sup>
                          </m:sSubSup>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r>
                      <a14:m>
                        <m:oMath xmlns:m="http://schemas.openxmlformats.org/officeDocument/2006/math">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m:t>
                              </m:r>
                            </m:sub>
                          </m:sSub>
                        </m:oMath>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(for exothermic reaction)</a:t>
                      </a:r>
                    </a:p>
                  </p:txBody>
                </p:sp>
              </mc:Choice>
              <mc:Fallback xmlns="">
                <p:sp>
                  <p:nvSpPr>
                    <p:cNvPr id="160" name="TextBox 159">
                      <a:extLst>
                        <a:ext uri="{FF2B5EF4-FFF2-40B4-BE49-F238E27FC236}">
                          <a16:creationId xmlns:a16="http://schemas.microsoft.com/office/drawing/2014/main" id="{78AFFA7B-1B46-9AB9-211D-FCFF0D2B2F10}"/>
                        </a:ext>
                      </a:extLst>
                    </p:cNvPr>
                    <p:cNvSpPr txBox="1">
                      <a:spLocks noRot="1" noChangeAspect="1" noMove="1" noResize="1" noEditPoints="1" noAdjustHandles="1" noChangeArrowheads="1" noChangeShapeType="1" noTextEdit="1"/>
                    </p:cNvSpPr>
                    <p:nvPr/>
                  </p:nvSpPr>
                  <p:spPr>
                    <a:xfrm>
                      <a:off x="3014285" y="4709546"/>
                      <a:ext cx="3787402" cy="922047"/>
                    </a:xfrm>
                    <a:prstGeom prst="rect">
                      <a:avLst/>
                    </a:prstGeom>
                    <a:blipFill>
                      <a:blip r:embed="rId5"/>
                      <a:stretch>
                        <a:fillRect t="-1987" b="-7947"/>
                      </a:stretch>
                    </a:blipFill>
                  </p:spPr>
                  <p:txBody>
                    <a:bodyPr/>
                    <a:lstStyle/>
                    <a:p>
                      <a:r>
                        <a:rPr lang="en-NZ">
                          <a:noFill/>
                        </a:rPr>
                        <a:t> </a:t>
                      </a:r>
                    </a:p>
                  </p:txBody>
                </p:sp>
              </mc:Fallback>
            </mc:AlternateContent>
          </p:grpSp>
          <p:grpSp>
            <p:nvGrpSpPr>
              <p:cNvPr id="165" name="Group 164">
                <a:extLst>
                  <a:ext uri="{FF2B5EF4-FFF2-40B4-BE49-F238E27FC236}">
                    <a16:creationId xmlns:a16="http://schemas.microsoft.com/office/drawing/2014/main" id="{CECA6310-3844-D8D8-9F75-B964A5963FC6}"/>
                  </a:ext>
                </a:extLst>
              </p:cNvPr>
              <p:cNvGrpSpPr/>
              <p:nvPr/>
            </p:nvGrpSpPr>
            <p:grpSpPr>
              <a:xfrm>
                <a:off x="3404231" y="1538521"/>
                <a:ext cx="2490682" cy="971046"/>
                <a:chOff x="2919414" y="1538521"/>
                <a:chExt cx="2490682" cy="971046"/>
              </a:xfrm>
            </p:grpSpPr>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61E56A67-00C9-1126-3687-31C4A7DDAA36}"/>
                        </a:ext>
                      </a:extLst>
                    </p:cNvPr>
                    <p:cNvSpPr txBox="1"/>
                    <p:nvPr/>
                  </p:nvSpPr>
                  <p:spPr>
                    <a:xfrm>
                      <a:off x="3532752" y="1538521"/>
                      <a:ext cx="11976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𝒊</m:t>
                                </m:r>
                              </m:sub>
                            </m:s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8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𝒌</m:t>
                            </m:r>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𝒗</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oMath>
                        </m:oMathPara>
                      </a14:m>
                      <a:endPar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0" name="TextBox 139">
                      <a:extLst>
                        <a:ext uri="{FF2B5EF4-FFF2-40B4-BE49-F238E27FC236}">
                          <a16:creationId xmlns:a16="http://schemas.microsoft.com/office/drawing/2014/main" id="{61E56A67-00C9-1126-3687-31C4A7DDAA36}"/>
                        </a:ext>
                      </a:extLst>
                    </p:cNvPr>
                    <p:cNvSpPr txBox="1">
                      <a:spLocks noRot="1" noChangeAspect="1" noMove="1" noResize="1" noEditPoints="1" noAdjustHandles="1" noChangeArrowheads="1" noChangeShapeType="1" noTextEdit="1"/>
                    </p:cNvSpPr>
                    <p:nvPr/>
                  </p:nvSpPr>
                  <p:spPr>
                    <a:xfrm>
                      <a:off x="3532752" y="1538521"/>
                      <a:ext cx="1197636" cy="369332"/>
                    </a:xfrm>
                    <a:prstGeom prst="rect">
                      <a:avLst/>
                    </a:prstGeom>
                    <a:blipFill>
                      <a:blip r:embed="rId6"/>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0D1B27AE-E6F1-3671-534B-C7948472C8E0}"/>
                        </a:ext>
                      </a:extLst>
                    </p:cNvPr>
                    <p:cNvSpPr txBox="1"/>
                    <p:nvPr/>
                  </p:nvSpPr>
                  <p:spPr>
                    <a:xfrm>
                      <a:off x="2919414" y="1894014"/>
                      <a:ext cx="2490682" cy="61555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(viscosity)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Times New Roman" panose="02020603050405020304" pitchFamily="18" charset="0"/>
                        </a:rPr>
                        <a:t>Heat output rate is </a:t>
                      </a:r>
                      <a14:m>
                        <m:oMath xmlns:m="http://schemas.openxmlformats.org/officeDocument/2006/math">
                          <m:sSub>
                            <m:sSub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sub>
                          </m:s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𝑖</m:t>
                              </m:r>
                            </m:sub>
                          </m:sSub>
                        </m:oMath>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1" name="TextBox 160">
                      <a:extLst>
                        <a:ext uri="{FF2B5EF4-FFF2-40B4-BE49-F238E27FC236}">
                          <a16:creationId xmlns:a16="http://schemas.microsoft.com/office/drawing/2014/main" id="{0D1B27AE-E6F1-3671-534B-C7948472C8E0}"/>
                        </a:ext>
                      </a:extLst>
                    </p:cNvPr>
                    <p:cNvSpPr txBox="1">
                      <a:spLocks noRot="1" noChangeAspect="1" noMove="1" noResize="1" noEditPoints="1" noAdjustHandles="1" noChangeArrowheads="1" noChangeShapeType="1" noTextEdit="1"/>
                    </p:cNvSpPr>
                    <p:nvPr/>
                  </p:nvSpPr>
                  <p:spPr>
                    <a:xfrm>
                      <a:off x="2919414" y="1894014"/>
                      <a:ext cx="2490682" cy="615553"/>
                    </a:xfrm>
                    <a:prstGeom prst="rect">
                      <a:avLst/>
                    </a:prstGeom>
                    <a:blipFill>
                      <a:blip r:embed="rId7"/>
                      <a:stretch>
                        <a:fillRect l="-1711" t="-2970" b="-14851"/>
                      </a:stretch>
                    </a:blipFill>
                  </p:spPr>
                  <p:txBody>
                    <a:bodyPr/>
                    <a:lstStyle/>
                    <a:p>
                      <a:r>
                        <a:rPr lang="en-NZ">
                          <a:noFill/>
                        </a:rPr>
                        <a:t> </a:t>
                      </a:r>
                    </a:p>
                  </p:txBody>
                </p:sp>
              </mc:Fallback>
            </mc:AlternateContent>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12C32F6-B188-6888-65B5-CC4A6D4E85F0}"/>
                    </a:ext>
                  </a:extLst>
                </p:cNvPr>
                <p:cNvSpPr txBox="1"/>
                <p:nvPr/>
              </p:nvSpPr>
              <p:spPr>
                <a:xfrm>
                  <a:off x="3710773" y="767420"/>
                  <a:ext cx="237699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Potential</a:t>
                  </a:r>
                  <a:r>
                    <a:rPr kumimoji="0" lang="en-NZ" sz="20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NZ" sz="20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20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e>
                        <m:sub>
                          <m:r>
                            <a:rPr kumimoji="0" lang="en-NZ" sz="20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𝒊</m:t>
                          </m:r>
                        </m:sub>
                      </m:sSub>
                      <m:r>
                        <a:rPr kumimoji="0" lang="en-NZ"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𝑓</m:t>
                      </m:r>
                      <m:d>
                        <m:d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NZ" sz="20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20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𝒗</m:t>
                              </m:r>
                            </m:e>
                            <m:sub>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e>
                      </m:d>
                    </m:oMath>
                  </a14:m>
                  <a:endPar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TextBox 17">
                  <a:extLst>
                    <a:ext uri="{FF2B5EF4-FFF2-40B4-BE49-F238E27FC236}">
                      <a16:creationId xmlns:a16="http://schemas.microsoft.com/office/drawing/2014/main" id="{012C32F6-B188-6888-65B5-CC4A6D4E85F0}"/>
                    </a:ext>
                  </a:extLst>
                </p:cNvPr>
                <p:cNvSpPr txBox="1">
                  <a:spLocks noRot="1" noChangeAspect="1" noMove="1" noResize="1" noEditPoints="1" noAdjustHandles="1" noChangeArrowheads="1" noChangeShapeType="1" noTextEdit="1"/>
                </p:cNvSpPr>
                <p:nvPr/>
              </p:nvSpPr>
              <p:spPr>
                <a:xfrm>
                  <a:off x="3710773" y="767420"/>
                  <a:ext cx="2376997" cy="400110"/>
                </a:xfrm>
                <a:prstGeom prst="rect">
                  <a:avLst/>
                </a:prstGeom>
                <a:blipFill>
                  <a:blip r:embed="rId8"/>
                  <a:stretch>
                    <a:fillRect l="-2821" t="-9091" b="-25758"/>
                  </a:stretch>
                </a:blipFill>
              </p:spPr>
              <p:txBody>
                <a:bodyPr/>
                <a:lstStyle/>
                <a:p>
                  <a:r>
                    <a:rPr lang="en-NZ">
                      <a:noFill/>
                    </a:rPr>
                    <a:t> </a:t>
                  </a:r>
                </a:p>
              </p:txBody>
            </p:sp>
          </mc:Fallback>
        </mc:AlternateContent>
      </p:grpSp>
      <p:grpSp>
        <p:nvGrpSpPr>
          <p:cNvPr id="38" name="Group 37">
            <a:extLst>
              <a:ext uri="{FF2B5EF4-FFF2-40B4-BE49-F238E27FC236}">
                <a16:creationId xmlns:a16="http://schemas.microsoft.com/office/drawing/2014/main" id="{8D9A308F-BB81-0DCE-F2D2-8ACE491AE289}"/>
              </a:ext>
            </a:extLst>
          </p:cNvPr>
          <p:cNvGrpSpPr/>
          <p:nvPr/>
        </p:nvGrpSpPr>
        <p:grpSpPr>
          <a:xfrm>
            <a:off x="7521894" y="3429519"/>
            <a:ext cx="4774706" cy="1282725"/>
            <a:chOff x="7521894" y="3429519"/>
            <a:chExt cx="4774706" cy="1282725"/>
          </a:xfrm>
        </p:grpSpPr>
        <p:grpSp>
          <p:nvGrpSpPr>
            <p:cNvPr id="36" name="Group 35">
              <a:extLst>
                <a:ext uri="{FF2B5EF4-FFF2-40B4-BE49-F238E27FC236}">
                  <a16:creationId xmlns:a16="http://schemas.microsoft.com/office/drawing/2014/main" id="{D1A6BCA7-AE00-57C6-1884-F7300D3EF30A}"/>
                </a:ext>
              </a:extLst>
            </p:cNvPr>
            <p:cNvGrpSpPr/>
            <p:nvPr/>
          </p:nvGrpSpPr>
          <p:grpSpPr>
            <a:xfrm>
              <a:off x="7521894" y="3429519"/>
              <a:ext cx="4774706" cy="1146650"/>
              <a:chOff x="7521894" y="3429519"/>
              <a:chExt cx="4774706" cy="1146650"/>
            </a:xfrm>
          </p:grpSpPr>
          <p:sp>
            <p:nvSpPr>
              <p:cNvPr id="26" name="TextBox 25">
                <a:extLst>
                  <a:ext uri="{FF2B5EF4-FFF2-40B4-BE49-F238E27FC236}">
                    <a16:creationId xmlns:a16="http://schemas.microsoft.com/office/drawing/2014/main" id="{884672A0-289E-4D26-0D2D-A688F1073BB8}"/>
                  </a:ext>
                </a:extLst>
              </p:cNvPr>
              <p:cNvSpPr txBox="1"/>
              <p:nvPr/>
            </p:nvSpPr>
            <p:spPr>
              <a:xfrm>
                <a:off x="9705826" y="3429519"/>
                <a:ext cx="259077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1" i="0" u="sng" strike="noStrike" kern="1200" cap="none" spc="0" normalizeH="0" baseline="0" noProof="0" dirty="0">
                    <a:ln>
                      <a:noFill/>
                    </a:ln>
                    <a:solidFill>
                      <a:srgbClr val="FF0000"/>
                    </a:solidFill>
                    <a:effectLst/>
                    <a:uLnTx/>
                    <a:uFillTx/>
                    <a:latin typeface="Calibri" panose="020F0502020204030204"/>
                    <a:ea typeface="+mn-ea"/>
                    <a:cs typeface="+mn-cs"/>
                  </a:rPr>
                  <a:t>f</a:t>
                </a:r>
                <a:r>
                  <a:rPr kumimoji="0" lang="en-NZ" sz="1600" b="0" i="0" u="none" strike="noStrike" kern="1200" cap="none" spc="0" normalizeH="0" baseline="0" noProof="0" dirty="0">
                    <a:ln>
                      <a:noFill/>
                    </a:ln>
                    <a:solidFill>
                      <a:srgbClr val="FF0000"/>
                    </a:solidFill>
                    <a:effectLst/>
                    <a:uLnTx/>
                    <a:uFillTx/>
                    <a:latin typeface="Calibri" panose="020F0502020204030204"/>
                    <a:ea typeface="+mn-ea"/>
                    <a:cs typeface="+mn-cs"/>
                  </a:rPr>
                  <a:t>orward potential</a:t>
                </a:r>
                <a:b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(sum of reactant potentials)  </a:t>
                </a:r>
              </a:p>
            </p:txBody>
          </p:sp>
          <p:cxnSp>
            <p:nvCxnSpPr>
              <p:cNvPr id="29" name="Straight Arrow Connector 28">
                <a:extLst>
                  <a:ext uri="{FF2B5EF4-FFF2-40B4-BE49-F238E27FC236}">
                    <a16:creationId xmlns:a16="http://schemas.microsoft.com/office/drawing/2014/main" id="{BA60856E-9748-6EBC-37FC-AC415A61A57B}"/>
                  </a:ext>
                </a:extLst>
              </p:cNvPr>
              <p:cNvCxnSpPr>
                <a:cxnSpLocks noChangeAspect="1"/>
              </p:cNvCxnSpPr>
              <p:nvPr/>
            </p:nvCxnSpPr>
            <p:spPr>
              <a:xfrm flipH="1">
                <a:off x="7521894" y="3864020"/>
                <a:ext cx="2203008" cy="712149"/>
              </a:xfrm>
              <a:prstGeom prst="straightConnector1">
                <a:avLst/>
              </a:prstGeom>
              <a:ln w="12700">
                <a:solidFill>
                  <a:schemeClr val="tx1"/>
                </a:solidFill>
                <a:prstDash val="sysDot"/>
                <a:tailEnd type="stealth" w="lg" len="lg"/>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5C1B9E30-4A6C-CEEF-1EE4-59F88FDFF2E2}"/>
                </a:ext>
              </a:extLst>
            </p:cNvPr>
            <p:cNvGrpSpPr/>
            <p:nvPr/>
          </p:nvGrpSpPr>
          <p:grpSpPr>
            <a:xfrm>
              <a:off x="9325359" y="4127469"/>
              <a:ext cx="2931743" cy="584775"/>
              <a:chOff x="9325359" y="4127469"/>
              <a:chExt cx="2931743" cy="584775"/>
            </a:xfrm>
          </p:grpSpPr>
          <p:sp>
            <p:nvSpPr>
              <p:cNvPr id="27" name="TextBox 26">
                <a:extLst>
                  <a:ext uri="{FF2B5EF4-FFF2-40B4-BE49-F238E27FC236}">
                    <a16:creationId xmlns:a16="http://schemas.microsoft.com/office/drawing/2014/main" id="{D180FC9C-5A79-2520-1590-F9162AB73F31}"/>
                  </a:ext>
                </a:extLst>
              </p:cNvPr>
              <p:cNvSpPr txBox="1"/>
              <p:nvPr/>
            </p:nvSpPr>
            <p:spPr>
              <a:xfrm>
                <a:off x="9705826" y="4127469"/>
                <a:ext cx="255127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1" i="0" u="sng" strike="noStrike" kern="1200" cap="none" spc="0" normalizeH="0" baseline="0" noProof="0" dirty="0">
                    <a:ln>
                      <a:noFill/>
                    </a:ln>
                    <a:solidFill>
                      <a:srgbClr val="FF0000"/>
                    </a:solidFill>
                    <a:effectLst/>
                    <a:uLnTx/>
                    <a:uFillTx/>
                    <a:latin typeface="Calibri" panose="020F0502020204030204"/>
                    <a:ea typeface="+mn-ea"/>
                    <a:cs typeface="+mn-cs"/>
                  </a:rPr>
                  <a:t>r</a:t>
                </a:r>
                <a:r>
                  <a:rPr kumimoji="0" lang="en-NZ" sz="1600" b="0" i="0" u="none" strike="noStrike" kern="1200" cap="none" spc="0" normalizeH="0" baseline="0" noProof="0" dirty="0">
                    <a:ln>
                      <a:noFill/>
                    </a:ln>
                    <a:solidFill>
                      <a:srgbClr val="FF0000"/>
                    </a:solidFill>
                    <a:effectLst/>
                    <a:uLnTx/>
                    <a:uFillTx/>
                    <a:latin typeface="Calibri" panose="020F0502020204030204"/>
                    <a:ea typeface="+mn-ea"/>
                    <a:cs typeface="+mn-cs"/>
                  </a:rPr>
                  <a:t>everse potential</a:t>
                </a:r>
                <a:b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(sum of product potentials)  </a:t>
                </a:r>
              </a:p>
            </p:txBody>
          </p:sp>
          <p:cxnSp>
            <p:nvCxnSpPr>
              <p:cNvPr id="33" name="Straight Arrow Connector 32">
                <a:extLst>
                  <a:ext uri="{FF2B5EF4-FFF2-40B4-BE49-F238E27FC236}">
                    <a16:creationId xmlns:a16="http://schemas.microsoft.com/office/drawing/2014/main" id="{9C70DBFA-1212-13C3-EA77-F816C7EBACAA}"/>
                  </a:ext>
                </a:extLst>
              </p:cNvPr>
              <p:cNvCxnSpPr>
                <a:cxnSpLocks noChangeAspect="1"/>
              </p:cNvCxnSpPr>
              <p:nvPr/>
            </p:nvCxnSpPr>
            <p:spPr>
              <a:xfrm flipH="1">
                <a:off x="9325359" y="4544702"/>
                <a:ext cx="447445" cy="144642"/>
              </a:xfrm>
              <a:prstGeom prst="straightConnector1">
                <a:avLst/>
              </a:prstGeom>
              <a:ln w="12700">
                <a:solidFill>
                  <a:schemeClr val="tx1"/>
                </a:solidFill>
                <a:prstDash val="sysDot"/>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2" name="Group 41">
            <a:extLst>
              <a:ext uri="{FF2B5EF4-FFF2-40B4-BE49-F238E27FC236}">
                <a16:creationId xmlns:a16="http://schemas.microsoft.com/office/drawing/2014/main" id="{0683FC73-9A9C-9984-C17F-1E39517D9974}"/>
              </a:ext>
            </a:extLst>
          </p:cNvPr>
          <p:cNvGrpSpPr/>
          <p:nvPr/>
        </p:nvGrpSpPr>
        <p:grpSpPr>
          <a:xfrm>
            <a:off x="6620324" y="730283"/>
            <a:ext cx="2848322" cy="4839937"/>
            <a:chOff x="6620324" y="730283"/>
            <a:chExt cx="2848322" cy="4839937"/>
          </a:xfrm>
        </p:grpSpPr>
        <p:cxnSp>
          <p:nvCxnSpPr>
            <p:cNvPr id="16" name="Straight Arrow Connector 15">
              <a:extLst>
                <a:ext uri="{FF2B5EF4-FFF2-40B4-BE49-F238E27FC236}">
                  <a16:creationId xmlns:a16="http://schemas.microsoft.com/office/drawing/2014/main" id="{C94DAF86-8D25-6CF8-E305-B28CFE6FECC2}"/>
                </a:ext>
              </a:extLst>
            </p:cNvPr>
            <p:cNvCxnSpPr>
              <a:cxnSpLocks/>
              <a:endCxn id="71" idx="1"/>
            </p:cNvCxnSpPr>
            <p:nvPr/>
          </p:nvCxnSpPr>
          <p:spPr>
            <a:xfrm>
              <a:off x="7048191" y="4951771"/>
              <a:ext cx="4882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B8F1727A-0049-07F8-F8CC-975143F19E14}"/>
                </a:ext>
              </a:extLst>
            </p:cNvPr>
            <p:cNvGrpSpPr/>
            <p:nvPr/>
          </p:nvGrpSpPr>
          <p:grpSpPr>
            <a:xfrm>
              <a:off x="6620324" y="730283"/>
              <a:ext cx="2848322" cy="4839937"/>
              <a:chOff x="6620324" y="730283"/>
              <a:chExt cx="2848322" cy="4839937"/>
            </a:xfrm>
          </p:grpSpPr>
          <p:grpSp>
            <p:nvGrpSpPr>
              <p:cNvPr id="15" name="Group 14">
                <a:extLst>
                  <a:ext uri="{FF2B5EF4-FFF2-40B4-BE49-F238E27FC236}">
                    <a16:creationId xmlns:a16="http://schemas.microsoft.com/office/drawing/2014/main" id="{CED01073-2FAB-D940-0CC0-B6BFE964B427}"/>
                  </a:ext>
                </a:extLst>
              </p:cNvPr>
              <p:cNvGrpSpPr/>
              <p:nvPr/>
            </p:nvGrpSpPr>
            <p:grpSpPr>
              <a:xfrm>
                <a:off x="6620324" y="730283"/>
                <a:ext cx="2763753" cy="4839937"/>
                <a:chOff x="6620324" y="730283"/>
                <a:chExt cx="2763753" cy="4839937"/>
              </a:xfrm>
            </p:grpSpPr>
            <p:sp>
              <p:nvSpPr>
                <p:cNvPr id="76" name="TextBox 75">
                  <a:extLst>
                    <a:ext uri="{FF2B5EF4-FFF2-40B4-BE49-F238E27FC236}">
                      <a16:creationId xmlns:a16="http://schemas.microsoft.com/office/drawing/2014/main" id="{607EDDEE-38DF-BF5B-2BC0-C095ECEB9B0D}"/>
                    </a:ext>
                  </a:extLst>
                </p:cNvPr>
                <p:cNvSpPr txBox="1"/>
                <p:nvPr/>
              </p:nvSpPr>
              <p:spPr>
                <a:xfrm>
                  <a:off x="7048191" y="730283"/>
                  <a:ext cx="141013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0" u="none" strike="noStrike" kern="1200" cap="none" spc="0" normalizeH="0" baseline="0" noProof="0" dirty="0">
                      <a:ln>
                        <a:noFill/>
                      </a:ln>
                      <a:solidFill>
                        <a:prstClr val="black"/>
                      </a:solidFill>
                      <a:effectLst/>
                      <a:uLnTx/>
                      <a:uFillTx/>
                      <a:latin typeface="Calibri" panose="020F0502020204030204"/>
                      <a:ea typeface="+mn-ea"/>
                      <a:cs typeface="+mn-cs"/>
                    </a:rPr>
                    <a:t>Bond graph</a:t>
                  </a:r>
                </a:p>
              </p:txBody>
            </p:sp>
            <p:grpSp>
              <p:nvGrpSpPr>
                <p:cNvPr id="158" name="Group 157">
                  <a:extLst>
                    <a:ext uri="{FF2B5EF4-FFF2-40B4-BE49-F238E27FC236}">
                      <a16:creationId xmlns:a16="http://schemas.microsoft.com/office/drawing/2014/main" id="{DBACABD2-B6B4-5826-E7CD-5873888B9141}"/>
                    </a:ext>
                  </a:extLst>
                </p:cNvPr>
                <p:cNvGrpSpPr/>
                <p:nvPr/>
              </p:nvGrpSpPr>
              <p:grpSpPr>
                <a:xfrm>
                  <a:off x="6666613" y="4343864"/>
                  <a:ext cx="2717464" cy="1226356"/>
                  <a:chOff x="5028261" y="4295249"/>
                  <a:chExt cx="2717464" cy="1226356"/>
                </a:xfrm>
              </p:grpSpPr>
              <p:sp>
                <p:nvSpPr>
                  <p:cNvPr id="149" name="Right Brace 148">
                    <a:extLst>
                      <a:ext uri="{FF2B5EF4-FFF2-40B4-BE49-F238E27FC236}">
                        <a16:creationId xmlns:a16="http://schemas.microsoft.com/office/drawing/2014/main" id="{F0503E3B-796E-3C46-6553-2902EE312FE3}"/>
                      </a:ext>
                    </a:extLst>
                  </p:cNvPr>
                  <p:cNvSpPr/>
                  <p:nvPr/>
                </p:nvSpPr>
                <p:spPr>
                  <a:xfrm>
                    <a:off x="5028261" y="4295249"/>
                    <a:ext cx="231240" cy="1226356"/>
                  </a:xfrm>
                  <a:prstGeom prst="rightBrace">
                    <a:avLst>
                      <a:gd name="adj1" fmla="val 6982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5" name="Group 154">
                    <a:extLst>
                      <a:ext uri="{FF2B5EF4-FFF2-40B4-BE49-F238E27FC236}">
                        <a16:creationId xmlns:a16="http://schemas.microsoft.com/office/drawing/2014/main" id="{BF14BCF3-1A34-250A-807A-B141C045F2B6}"/>
                      </a:ext>
                    </a:extLst>
                  </p:cNvPr>
                  <p:cNvGrpSpPr/>
                  <p:nvPr/>
                </p:nvGrpSpPr>
                <p:grpSpPr>
                  <a:xfrm>
                    <a:off x="5355845" y="4469827"/>
                    <a:ext cx="2389880" cy="631854"/>
                    <a:chOff x="3762719" y="5477740"/>
                    <a:chExt cx="2389880" cy="631854"/>
                  </a:xfrm>
                </p:grpSpPr>
                <p:cxnSp>
                  <p:nvCxnSpPr>
                    <p:cNvPr id="151" name="Straight Arrow Connector 150">
                      <a:extLst>
                        <a:ext uri="{FF2B5EF4-FFF2-40B4-BE49-F238E27FC236}">
                          <a16:creationId xmlns:a16="http://schemas.microsoft.com/office/drawing/2014/main" id="{19AF9DC6-7156-8354-9E4B-B97E3332F146}"/>
                        </a:ext>
                      </a:extLst>
                    </p:cNvPr>
                    <p:cNvCxnSpPr>
                      <a:cxnSpLocks/>
                      <a:stCxn id="71" idx="3"/>
                    </p:cNvCxnSpPr>
                    <p:nvPr/>
                  </p:nvCxnSpPr>
                  <p:spPr>
                    <a:xfrm>
                      <a:off x="5720599" y="5911069"/>
                      <a:ext cx="432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F26CC74-E71C-7436-DB92-653D0A3CF946}"/>
                            </a:ext>
                          </a:extLst>
                        </p:cNvPr>
                        <p:cNvSpPr txBox="1"/>
                        <p:nvPr/>
                      </p:nvSpPr>
                      <p:spPr>
                        <a:xfrm>
                          <a:off x="4304998" y="5712544"/>
                          <a:ext cx="1415602" cy="397050"/>
                        </a:xfrm>
                        <a:prstGeom prst="roundRect">
                          <a:avLst>
                            <a:gd name="adj" fmla="val 21329"/>
                          </a:avLst>
                        </a:prstGeom>
                        <a:solidFill>
                          <a:schemeClr val="accent4">
                            <a:lumMod val="60000"/>
                            <a:lumOff val="40000"/>
                          </a:schemeClr>
                        </a:solidFill>
                      </p:spPr>
                      <p:txBody>
                        <a:bodyPr wrap="none" lIns="36000" tIns="36000" rIns="36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𝑅𝑒𝑎𝑐𝑡𝑖𝑜𝑛</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𝑅𝑥</m:t>
                                </m:r>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1" name="TextBox 70">
                          <a:extLst>
                            <a:ext uri="{FF2B5EF4-FFF2-40B4-BE49-F238E27FC236}">
                              <a16:creationId xmlns:a16="http://schemas.microsoft.com/office/drawing/2014/main" id="{8F26CC74-E71C-7436-DB92-653D0A3CF946}"/>
                            </a:ext>
                          </a:extLst>
                        </p:cNvPr>
                        <p:cNvSpPr txBox="1">
                          <a:spLocks noRot="1" noChangeAspect="1" noMove="1" noResize="1" noEditPoints="1" noAdjustHandles="1" noChangeArrowheads="1" noChangeShapeType="1" noTextEdit="1"/>
                        </p:cNvSpPr>
                        <p:nvPr/>
                      </p:nvSpPr>
                      <p:spPr>
                        <a:xfrm>
                          <a:off x="4304998" y="5712544"/>
                          <a:ext cx="1415602" cy="397050"/>
                        </a:xfrm>
                        <a:prstGeom prst="roundRect">
                          <a:avLst>
                            <a:gd name="adj" fmla="val 21329"/>
                          </a:avLst>
                        </a:prstGeom>
                        <a:blipFill>
                          <a:blip r:embed="rId9"/>
                          <a:stretch>
                            <a:fillRect/>
                          </a:stretch>
                        </a:blipFill>
                      </p:spPr>
                      <p:txBody>
                        <a:bodyPr/>
                        <a:lstStyle/>
                        <a:p>
                          <a:r>
                            <a:rPr lang="en-NZ">
                              <a:noFill/>
                            </a:rPr>
                            <a:t> </a:t>
                          </a:r>
                        </a:p>
                      </p:txBody>
                    </p:sp>
                  </mc:Fallback>
                </mc:AlternateContent>
                <p:grpSp>
                  <p:nvGrpSpPr>
                    <p:cNvPr id="154" name="Group 153">
                      <a:extLst>
                        <a:ext uri="{FF2B5EF4-FFF2-40B4-BE49-F238E27FC236}">
                          <a16:creationId xmlns:a16="http://schemas.microsoft.com/office/drawing/2014/main" id="{52585B7C-0B4B-397B-49E4-C04E8A1D804B}"/>
                        </a:ext>
                      </a:extLst>
                    </p:cNvPr>
                    <p:cNvGrpSpPr/>
                    <p:nvPr/>
                  </p:nvGrpSpPr>
                  <p:grpSpPr>
                    <a:xfrm>
                      <a:off x="3762719" y="5477740"/>
                      <a:ext cx="2332601" cy="440313"/>
                      <a:chOff x="3762719" y="5477740"/>
                      <a:chExt cx="2332601" cy="440313"/>
                    </a:xfrm>
                  </p:grpSpPr>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248147B1-C64A-8A1C-F5E2-2E5749C49370}"/>
                              </a:ext>
                            </a:extLst>
                          </p:cNvPr>
                          <p:cNvSpPr txBox="1"/>
                          <p:nvPr/>
                        </p:nvSpPr>
                        <p:spPr>
                          <a:xfrm flipH="1">
                            <a:off x="3762719" y="5477740"/>
                            <a:ext cx="441921" cy="440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𝑹𝒙</m:t>
                                      </m:r>
                                    </m:sub>
                                    <m:sup>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𝒇</m:t>
                                      </m:r>
                                    </m:sup>
                                  </m:sSubSup>
                                </m:oMath>
                              </m:oMathPara>
                            </a14:m>
                            <a:endPar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2" name="TextBox 151">
                            <a:extLst>
                              <a:ext uri="{FF2B5EF4-FFF2-40B4-BE49-F238E27FC236}">
                                <a16:creationId xmlns:a16="http://schemas.microsoft.com/office/drawing/2014/main" id="{248147B1-C64A-8A1C-F5E2-2E5749C49370}"/>
                              </a:ext>
                            </a:extLst>
                          </p:cNvPr>
                          <p:cNvSpPr txBox="1">
                            <a:spLocks noRot="1" noChangeAspect="1" noMove="1" noResize="1" noEditPoints="1" noAdjustHandles="1" noChangeArrowheads="1" noChangeShapeType="1" noTextEdit="1"/>
                          </p:cNvSpPr>
                          <p:nvPr/>
                        </p:nvSpPr>
                        <p:spPr>
                          <a:xfrm flipH="1">
                            <a:off x="3762719" y="5477740"/>
                            <a:ext cx="441921" cy="440313"/>
                          </a:xfrm>
                          <a:prstGeom prst="rect">
                            <a:avLst/>
                          </a:prstGeom>
                          <a:blipFill>
                            <a:blip r:embed="rId10"/>
                            <a:stretch>
                              <a:fillRect r="-13699" b="-416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E95CC4E7-209B-5937-FD45-91C560EBA492}"/>
                              </a:ext>
                            </a:extLst>
                          </p:cNvPr>
                          <p:cNvSpPr txBox="1"/>
                          <p:nvPr/>
                        </p:nvSpPr>
                        <p:spPr>
                          <a:xfrm flipH="1">
                            <a:off x="5653399" y="5542524"/>
                            <a:ext cx="441921" cy="3754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𝑹𝒙</m:t>
                                      </m:r>
                                    </m:sub>
                                    <m:sup>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𝒓</m:t>
                                      </m:r>
                                    </m:sup>
                                  </m:sSubSup>
                                </m:oMath>
                              </m:oMathPara>
                            </a14:m>
                            <a:endPar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3" name="TextBox 152">
                            <a:extLst>
                              <a:ext uri="{FF2B5EF4-FFF2-40B4-BE49-F238E27FC236}">
                                <a16:creationId xmlns:a16="http://schemas.microsoft.com/office/drawing/2014/main" id="{E95CC4E7-209B-5937-FD45-91C560EBA492}"/>
                              </a:ext>
                            </a:extLst>
                          </p:cNvPr>
                          <p:cNvSpPr txBox="1">
                            <a:spLocks noRot="1" noChangeAspect="1" noMove="1" noResize="1" noEditPoints="1" noAdjustHandles="1" noChangeArrowheads="1" noChangeShapeType="1" noTextEdit="1"/>
                          </p:cNvSpPr>
                          <p:nvPr/>
                        </p:nvSpPr>
                        <p:spPr>
                          <a:xfrm flipH="1">
                            <a:off x="5653399" y="5542524"/>
                            <a:ext cx="441921" cy="375424"/>
                          </a:xfrm>
                          <a:prstGeom prst="rect">
                            <a:avLst/>
                          </a:prstGeom>
                          <a:blipFill>
                            <a:blip r:embed="rId11"/>
                            <a:stretch>
                              <a:fillRect r="-13699"/>
                            </a:stretch>
                          </a:blipFill>
                        </p:spPr>
                        <p:txBody>
                          <a:bodyPr/>
                          <a:lstStyle/>
                          <a:p>
                            <a:r>
                              <a:rPr lang="en-NZ">
                                <a:noFill/>
                              </a:rPr>
                              <a:t> </a:t>
                            </a:r>
                          </a:p>
                        </p:txBody>
                      </p:sp>
                    </mc:Fallback>
                  </mc:AlternateContent>
                </p:grpSp>
              </p:grpSp>
            </p:grpSp>
            <p:grpSp>
              <p:nvGrpSpPr>
                <p:cNvPr id="14" name="Group 13">
                  <a:extLst>
                    <a:ext uri="{FF2B5EF4-FFF2-40B4-BE49-F238E27FC236}">
                      <a16:creationId xmlns:a16="http://schemas.microsoft.com/office/drawing/2014/main" id="{7BCBE250-F6ED-80A9-6259-FA78832C0A4F}"/>
                    </a:ext>
                  </a:extLst>
                </p:cNvPr>
                <p:cNvGrpSpPr/>
                <p:nvPr/>
              </p:nvGrpSpPr>
              <p:grpSpPr>
                <a:xfrm>
                  <a:off x="6620324" y="1530432"/>
                  <a:ext cx="1948353" cy="2157179"/>
                  <a:chOff x="6620324" y="1530432"/>
                  <a:chExt cx="1948353" cy="2157179"/>
                </a:xfrm>
              </p:grpSpPr>
              <p:grpSp>
                <p:nvGrpSpPr>
                  <p:cNvPr id="157" name="Group 156">
                    <a:extLst>
                      <a:ext uri="{FF2B5EF4-FFF2-40B4-BE49-F238E27FC236}">
                        <a16:creationId xmlns:a16="http://schemas.microsoft.com/office/drawing/2014/main" id="{14F5D6B6-682F-ADD5-7B82-C73ECAB5AC88}"/>
                      </a:ext>
                    </a:extLst>
                  </p:cNvPr>
                  <p:cNvGrpSpPr/>
                  <p:nvPr/>
                </p:nvGrpSpPr>
                <p:grpSpPr>
                  <a:xfrm>
                    <a:off x="6620324" y="1530432"/>
                    <a:ext cx="1948353" cy="2157179"/>
                    <a:chOff x="4963532" y="1538521"/>
                    <a:chExt cx="1948353" cy="2157179"/>
                  </a:xfrm>
                </p:grpSpPr>
                <p:grpSp>
                  <p:nvGrpSpPr>
                    <p:cNvPr id="147" name="Group 146">
                      <a:extLst>
                        <a:ext uri="{FF2B5EF4-FFF2-40B4-BE49-F238E27FC236}">
                          <a16:creationId xmlns:a16="http://schemas.microsoft.com/office/drawing/2014/main" id="{9802B6F7-AFA9-D591-F718-E0145AA3F5F3}"/>
                        </a:ext>
                      </a:extLst>
                    </p:cNvPr>
                    <p:cNvGrpSpPr/>
                    <p:nvPr/>
                  </p:nvGrpSpPr>
                  <p:grpSpPr>
                    <a:xfrm>
                      <a:off x="5625399" y="2457588"/>
                      <a:ext cx="1286486" cy="319044"/>
                      <a:chOff x="4635737" y="5458302"/>
                      <a:chExt cx="1286486" cy="319044"/>
                    </a:xfrm>
                  </p:grpSpPr>
                  <p:sp>
                    <p:nvSpPr>
                      <p:cNvPr id="69" name="TextBox 21">
                        <a:extLst>
                          <a:ext uri="{FF2B5EF4-FFF2-40B4-BE49-F238E27FC236}">
                            <a16:creationId xmlns:a16="http://schemas.microsoft.com/office/drawing/2014/main" id="{A20D874D-DC17-8917-DD59-DA3924D72B87}"/>
                          </a:ext>
                        </a:extLst>
                      </p:cNvPr>
                      <p:cNvSpPr txBox="1"/>
                      <p:nvPr/>
                    </p:nvSpPr>
                    <p:spPr>
                      <a:xfrm>
                        <a:off x="5523007" y="5458302"/>
                        <a:ext cx="399216" cy="319044"/>
                      </a:xfrm>
                      <a:prstGeom prst="roundRect">
                        <a:avLst/>
                      </a:prstGeom>
                      <a:solidFill>
                        <a:schemeClr val="accent4">
                          <a:lumMod val="60000"/>
                          <a:lumOff val="40000"/>
                        </a:schemeClr>
                      </a:solidFill>
                    </p:spPr>
                    <p:txBody>
                      <a:bodyPr wrap="square" lIns="0" tIns="0" rIns="0" bIns="0" rtlCol="0" anchor="ctr">
                        <a:noAutofit/>
                      </a:bodyPr>
                      <a:lstStyle/>
                      <a:p>
                        <a:pPr marL="0" marR="0" lvl="0" indent="0" algn="ctr" defTabSz="914400" rtl="0" eaLnBrk="1" fontAlgn="auto" latinLnBrk="0" hangingPunct="1">
                          <a:lnSpc>
                            <a:spcPct val="106000"/>
                          </a:lnSpc>
                          <a:spcBef>
                            <a:spcPts val="0"/>
                          </a:spcBef>
                          <a:spcAft>
                            <a:spcPts val="800"/>
                          </a:spcAft>
                          <a:buClrTx/>
                          <a:buSzTx/>
                          <a:buFontTx/>
                          <a:buNone/>
                          <a:tabLst/>
                          <a:defRPr/>
                        </a:pPr>
                        <a:r>
                          <a:rPr kumimoji="0" lang="en-NZ" sz="20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a:t>
                        </a:r>
                        <a:endParaRPr kumimoji="0" lang="en-NZ" sz="2000" b="0" i="1"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145" name="Straight Arrow Connector 144">
                        <a:extLst>
                          <a:ext uri="{FF2B5EF4-FFF2-40B4-BE49-F238E27FC236}">
                            <a16:creationId xmlns:a16="http://schemas.microsoft.com/office/drawing/2014/main" id="{C735460D-7FE0-0246-6AFA-F434A8E904A6}"/>
                          </a:ext>
                        </a:extLst>
                      </p:cNvPr>
                      <p:cNvCxnSpPr>
                        <a:cxnSpLocks/>
                        <a:endCxn id="69" idx="1"/>
                      </p:cNvCxnSpPr>
                      <p:nvPr/>
                    </p:nvCxnSpPr>
                    <p:spPr>
                      <a:xfrm>
                        <a:off x="4635737" y="5617824"/>
                        <a:ext cx="8640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148" name="Right Brace 147">
                      <a:extLst>
                        <a:ext uri="{FF2B5EF4-FFF2-40B4-BE49-F238E27FC236}">
                          <a16:creationId xmlns:a16="http://schemas.microsoft.com/office/drawing/2014/main" id="{3F05BEFF-8812-8504-F8D6-2A5BB3638CDE}"/>
                        </a:ext>
                      </a:extLst>
                    </p:cNvPr>
                    <p:cNvSpPr/>
                    <p:nvPr/>
                  </p:nvSpPr>
                  <p:spPr>
                    <a:xfrm>
                      <a:off x="4963532" y="1538521"/>
                      <a:ext cx="351081" cy="2157179"/>
                    </a:xfrm>
                    <a:prstGeom prst="rightBrace">
                      <a:avLst>
                        <a:gd name="adj1" fmla="val 6982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E77CBE97-BC2D-134B-F09C-49FD30276E00}"/>
                          </a:ext>
                        </a:extLst>
                      </p:cNvPr>
                      <p:cNvSpPr txBox="1"/>
                      <p:nvPr/>
                    </p:nvSpPr>
                    <p:spPr>
                      <a:xfrm>
                        <a:off x="7404665" y="2250542"/>
                        <a:ext cx="4587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𝒊</m:t>
                                  </m:r>
                                </m:sub>
                              </m:sSub>
                            </m:oMath>
                          </m:oMathPara>
                        </a14:m>
                        <a:endPar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2" name="TextBox 161">
                        <a:extLst>
                          <a:ext uri="{FF2B5EF4-FFF2-40B4-BE49-F238E27FC236}">
                            <a16:creationId xmlns:a16="http://schemas.microsoft.com/office/drawing/2014/main" id="{E77CBE97-BC2D-134B-F09C-49FD30276E00}"/>
                          </a:ext>
                        </a:extLst>
                      </p:cNvPr>
                      <p:cNvSpPr txBox="1">
                        <a:spLocks noRot="1" noChangeAspect="1" noMove="1" noResize="1" noEditPoints="1" noAdjustHandles="1" noChangeArrowheads="1" noChangeShapeType="1" noTextEdit="1"/>
                      </p:cNvSpPr>
                      <p:nvPr/>
                    </p:nvSpPr>
                    <p:spPr>
                      <a:xfrm>
                        <a:off x="7404665" y="2250542"/>
                        <a:ext cx="458715" cy="369332"/>
                      </a:xfrm>
                      <a:prstGeom prst="rect">
                        <a:avLst/>
                      </a:prstGeom>
                      <a:blipFill>
                        <a:blip r:embed="rId12"/>
                        <a:stretch>
                          <a:fillRect/>
                        </a:stretch>
                      </a:blipFill>
                    </p:spPr>
                    <p:txBody>
                      <a:bodyPr/>
                      <a:lstStyle/>
                      <a:p>
                        <a:r>
                          <a:rPr lang="en-NZ">
                            <a:noFill/>
                          </a:rPr>
                          <a:t> </a:t>
                        </a:r>
                      </a:p>
                    </p:txBody>
                  </p:sp>
                </mc:Fallback>
              </mc:AlternateContent>
            </p:gr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CBE22C7-BDB6-52EB-B518-876D55A91DB9}"/>
                      </a:ext>
                    </a:extLst>
                  </p:cNvPr>
                  <p:cNvSpPr txBox="1"/>
                  <p:nvPr/>
                </p:nvSpPr>
                <p:spPr>
                  <a:xfrm>
                    <a:off x="7404665" y="2572327"/>
                    <a:ext cx="4474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𝒗</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oMath>
                      </m:oMathPara>
                    </a14:m>
                    <a:endPar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4" name="TextBox 23">
                    <a:extLst>
                      <a:ext uri="{FF2B5EF4-FFF2-40B4-BE49-F238E27FC236}">
                        <a16:creationId xmlns:a16="http://schemas.microsoft.com/office/drawing/2014/main" id="{1CBE22C7-BDB6-52EB-B518-876D55A91DB9}"/>
                      </a:ext>
                    </a:extLst>
                  </p:cNvPr>
                  <p:cNvSpPr txBox="1">
                    <a:spLocks noRot="1" noChangeAspect="1" noMove="1" noResize="1" noEditPoints="1" noAdjustHandles="1" noChangeArrowheads="1" noChangeShapeType="1" noTextEdit="1"/>
                  </p:cNvSpPr>
                  <p:nvPr/>
                </p:nvSpPr>
                <p:spPr>
                  <a:xfrm>
                    <a:off x="7404665" y="2572327"/>
                    <a:ext cx="447495" cy="369332"/>
                  </a:xfrm>
                  <a:prstGeom prst="rect">
                    <a:avLst/>
                  </a:prstGeom>
                  <a:blipFill>
                    <a:blip r:embed="rId1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1338EE8-56D0-7B0D-3EB0-4065C5683F84}"/>
                      </a:ext>
                    </a:extLst>
                  </p:cNvPr>
                  <p:cNvSpPr txBox="1"/>
                  <p:nvPr/>
                </p:nvSpPr>
                <p:spPr>
                  <a:xfrm>
                    <a:off x="6961443" y="4923501"/>
                    <a:ext cx="5997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𝒗</m:t>
                              </m:r>
                            </m:e>
                            <m:sub>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𝑹𝒙</m:t>
                              </m:r>
                            </m:sub>
                          </m:sSub>
                        </m:oMath>
                      </m:oMathPara>
                    </a14:m>
                    <a:endPar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9" name="TextBox 38">
                    <a:extLst>
                      <a:ext uri="{FF2B5EF4-FFF2-40B4-BE49-F238E27FC236}">
                        <a16:creationId xmlns:a16="http://schemas.microsoft.com/office/drawing/2014/main" id="{C1338EE8-56D0-7B0D-3EB0-4065C5683F84}"/>
                      </a:ext>
                    </a:extLst>
                  </p:cNvPr>
                  <p:cNvSpPr txBox="1">
                    <a:spLocks noRot="1" noChangeAspect="1" noMove="1" noResize="1" noEditPoints="1" noAdjustHandles="1" noChangeArrowheads="1" noChangeShapeType="1" noTextEdit="1"/>
                  </p:cNvSpPr>
                  <p:nvPr/>
                </p:nvSpPr>
                <p:spPr>
                  <a:xfrm>
                    <a:off x="6961443" y="4923501"/>
                    <a:ext cx="599780" cy="369332"/>
                  </a:xfrm>
                  <a:prstGeom prst="rect">
                    <a:avLst/>
                  </a:prstGeom>
                  <a:blipFill>
                    <a:blip r:embed="rId1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CC25CBC-8AD0-B3D8-576B-48F766D484DA}"/>
                      </a:ext>
                    </a:extLst>
                  </p:cNvPr>
                  <p:cNvSpPr txBox="1"/>
                  <p:nvPr/>
                </p:nvSpPr>
                <p:spPr>
                  <a:xfrm>
                    <a:off x="8868866" y="4930757"/>
                    <a:ext cx="5997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𝒗</m:t>
                              </m:r>
                            </m:e>
                            <m:sub>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𝑹𝒙</m:t>
                              </m:r>
                            </m:sub>
                          </m:sSub>
                        </m:oMath>
                      </m:oMathPara>
                    </a14:m>
                    <a:endPar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0" name="TextBox 39">
                    <a:extLst>
                      <a:ext uri="{FF2B5EF4-FFF2-40B4-BE49-F238E27FC236}">
                        <a16:creationId xmlns:a16="http://schemas.microsoft.com/office/drawing/2014/main" id="{ACC25CBC-8AD0-B3D8-576B-48F766D484DA}"/>
                      </a:ext>
                    </a:extLst>
                  </p:cNvPr>
                  <p:cNvSpPr txBox="1">
                    <a:spLocks noRot="1" noChangeAspect="1" noMove="1" noResize="1" noEditPoints="1" noAdjustHandles="1" noChangeArrowheads="1" noChangeShapeType="1" noTextEdit="1"/>
                  </p:cNvSpPr>
                  <p:nvPr/>
                </p:nvSpPr>
                <p:spPr>
                  <a:xfrm>
                    <a:off x="8868866" y="4930757"/>
                    <a:ext cx="599780" cy="369332"/>
                  </a:xfrm>
                  <a:prstGeom prst="rect">
                    <a:avLst/>
                  </a:prstGeom>
                  <a:blipFill>
                    <a:blip r:embed="rId15"/>
                    <a:stretch>
                      <a:fillRect/>
                    </a:stretch>
                  </a:blipFill>
                </p:spPr>
                <p:txBody>
                  <a:bodyPr/>
                  <a:lstStyle/>
                  <a:p>
                    <a:r>
                      <a:rPr lang="en-NZ">
                        <a:noFill/>
                      </a:rPr>
                      <a:t> </a:t>
                    </a:r>
                  </a:p>
                </p:txBody>
              </p:sp>
            </mc:Fallback>
          </mc:AlternateContent>
        </p:grpSp>
      </p:grpSp>
      <p:grpSp>
        <p:nvGrpSpPr>
          <p:cNvPr id="28" name="Group 27">
            <a:extLst>
              <a:ext uri="{FF2B5EF4-FFF2-40B4-BE49-F238E27FC236}">
                <a16:creationId xmlns:a16="http://schemas.microsoft.com/office/drawing/2014/main" id="{DD3BC40A-1CF3-DAB3-26B5-13C6A67EA176}"/>
              </a:ext>
            </a:extLst>
          </p:cNvPr>
          <p:cNvGrpSpPr/>
          <p:nvPr/>
        </p:nvGrpSpPr>
        <p:grpSpPr>
          <a:xfrm>
            <a:off x="9853668" y="2401821"/>
            <a:ext cx="1326004" cy="2714845"/>
            <a:chOff x="9853668" y="2401821"/>
            <a:chExt cx="1326004" cy="2714845"/>
          </a:xfrm>
        </p:grpSpPr>
        <p:sp>
          <p:nvSpPr>
            <p:cNvPr id="20" name="TextBox 19">
              <a:extLst>
                <a:ext uri="{FF2B5EF4-FFF2-40B4-BE49-F238E27FC236}">
                  <a16:creationId xmlns:a16="http://schemas.microsoft.com/office/drawing/2014/main" id="{28C06CE6-A4BE-250D-C7F3-181E5E9873A7}"/>
                </a:ext>
              </a:extLst>
            </p:cNvPr>
            <p:cNvSpPr txBox="1"/>
            <p:nvPr/>
          </p:nvSpPr>
          <p:spPr>
            <a:xfrm>
              <a:off x="9853668" y="4778112"/>
              <a:ext cx="132600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1" i="0" u="none" strike="noStrike" kern="1200" cap="none" spc="0" normalizeH="0" baseline="0" noProof="0" dirty="0">
                  <a:ln>
                    <a:noFill/>
                  </a:ln>
                  <a:solidFill>
                    <a:prstClr val="black"/>
                  </a:solidFill>
                  <a:effectLst/>
                  <a:uLnTx/>
                  <a:uFillTx/>
                  <a:latin typeface="Calibri" panose="020F0502020204030204"/>
                  <a:ea typeface="+mn-ea"/>
                  <a:cs typeface="+mn-cs"/>
                </a:rPr>
                <a:t>(2-port node)</a:t>
              </a:r>
            </a:p>
          </p:txBody>
        </p:sp>
        <p:sp>
          <p:nvSpPr>
            <p:cNvPr id="21" name="TextBox 20">
              <a:extLst>
                <a:ext uri="{FF2B5EF4-FFF2-40B4-BE49-F238E27FC236}">
                  <a16:creationId xmlns:a16="http://schemas.microsoft.com/office/drawing/2014/main" id="{9F801CEE-65E8-6FFF-2B36-D2110EF7AF14}"/>
                </a:ext>
              </a:extLst>
            </p:cNvPr>
            <p:cNvSpPr txBox="1"/>
            <p:nvPr/>
          </p:nvSpPr>
          <p:spPr>
            <a:xfrm>
              <a:off x="9853668" y="2401821"/>
              <a:ext cx="132600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1" i="0" u="none" strike="noStrike" kern="1200" cap="none" spc="0" normalizeH="0" baseline="0" noProof="0" dirty="0">
                  <a:ln>
                    <a:noFill/>
                  </a:ln>
                  <a:solidFill>
                    <a:prstClr val="black"/>
                  </a:solidFill>
                  <a:effectLst/>
                  <a:uLnTx/>
                  <a:uFillTx/>
                  <a:latin typeface="Calibri" panose="020F0502020204030204"/>
                  <a:ea typeface="+mn-ea"/>
                  <a:cs typeface="+mn-cs"/>
                </a:rPr>
                <a:t>(1-port node)</a:t>
              </a:r>
            </a:p>
          </p:txBody>
        </p:sp>
      </p:grpSp>
      <p:grpSp>
        <p:nvGrpSpPr>
          <p:cNvPr id="31" name="Group 30">
            <a:extLst>
              <a:ext uri="{FF2B5EF4-FFF2-40B4-BE49-F238E27FC236}">
                <a16:creationId xmlns:a16="http://schemas.microsoft.com/office/drawing/2014/main" id="{14D26AFF-BCC5-6DEB-C7DC-3F58A8AB31B9}"/>
              </a:ext>
            </a:extLst>
          </p:cNvPr>
          <p:cNvGrpSpPr/>
          <p:nvPr/>
        </p:nvGrpSpPr>
        <p:grpSpPr>
          <a:xfrm>
            <a:off x="8590801" y="2609021"/>
            <a:ext cx="3454685" cy="651713"/>
            <a:chOff x="8590801" y="2609021"/>
            <a:chExt cx="3454685" cy="651713"/>
          </a:xfrm>
        </p:grpSpPr>
        <p:cxnSp>
          <p:nvCxnSpPr>
            <p:cNvPr id="17" name="Straight Arrow Connector 16">
              <a:extLst>
                <a:ext uri="{FF2B5EF4-FFF2-40B4-BE49-F238E27FC236}">
                  <a16:creationId xmlns:a16="http://schemas.microsoft.com/office/drawing/2014/main" id="{CF8DEA65-64DD-9751-736F-96E20F6F11F2}"/>
                </a:ext>
              </a:extLst>
            </p:cNvPr>
            <p:cNvCxnSpPr>
              <a:cxnSpLocks/>
            </p:cNvCxnSpPr>
            <p:nvPr/>
          </p:nvCxnSpPr>
          <p:spPr>
            <a:xfrm>
              <a:off x="8590801" y="2609021"/>
              <a:ext cx="468000" cy="0"/>
            </a:xfrm>
            <a:prstGeom prst="straightConnector1">
              <a:avLst/>
            </a:prstGeom>
            <a:ln w="28575">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04D30F8D-D708-C26C-A653-C2FE740ACB1F}"/>
                </a:ext>
              </a:extLst>
            </p:cNvPr>
            <p:cNvGrpSpPr/>
            <p:nvPr/>
          </p:nvGrpSpPr>
          <p:grpSpPr>
            <a:xfrm>
              <a:off x="8879472" y="2675959"/>
              <a:ext cx="3166014" cy="584775"/>
              <a:chOff x="8879472" y="2675959"/>
              <a:chExt cx="3166014" cy="584775"/>
            </a:xfrm>
          </p:grpSpPr>
          <p:sp>
            <p:nvSpPr>
              <p:cNvPr id="22" name="TextBox 21">
                <a:extLst>
                  <a:ext uri="{FF2B5EF4-FFF2-40B4-BE49-F238E27FC236}">
                    <a16:creationId xmlns:a16="http://schemas.microsoft.com/office/drawing/2014/main" id="{536992A8-2523-58D7-52EE-38B25412DE47}"/>
                  </a:ext>
                </a:extLst>
              </p:cNvPr>
              <p:cNvSpPr txBox="1"/>
              <p:nvPr/>
            </p:nvSpPr>
            <p:spPr>
              <a:xfrm>
                <a:off x="9853668" y="2675959"/>
                <a:ext cx="219181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7030A0"/>
                    </a:solidFill>
                    <a:effectLst/>
                    <a:uLnTx/>
                    <a:uFillTx/>
                    <a:latin typeface="Calibri" panose="020F0502020204030204"/>
                    <a:ea typeface="+mn-ea"/>
                    <a:cs typeface="+mn-cs"/>
                  </a:rPr>
                  <a:t>.. but only because we</a:t>
                </a:r>
                <a:br>
                  <a:rPr kumimoji="0" lang="en-NZ" sz="1600" b="0" i="0" u="none" strike="noStrike" kern="1200" cap="none" spc="0" normalizeH="0" baseline="0" noProof="0" dirty="0">
                    <a:ln>
                      <a:noFill/>
                    </a:ln>
                    <a:solidFill>
                      <a:srgbClr val="7030A0"/>
                    </a:solidFill>
                    <a:effectLst/>
                    <a:uLnTx/>
                    <a:uFillTx/>
                    <a:latin typeface="Calibri" panose="020F0502020204030204"/>
                    <a:ea typeface="+mn-ea"/>
                    <a:cs typeface="+mn-cs"/>
                  </a:rPr>
                </a:br>
                <a:r>
                  <a:rPr kumimoji="0" lang="en-NZ" sz="1600" b="0" i="0" u="none" strike="noStrike" kern="1200" cap="none" spc="0" normalizeH="0" baseline="0" noProof="0" dirty="0">
                    <a:ln>
                      <a:noFill/>
                    </a:ln>
                    <a:solidFill>
                      <a:srgbClr val="7030A0"/>
                    </a:solidFill>
                    <a:effectLst/>
                    <a:uLnTx/>
                    <a:uFillTx/>
                    <a:latin typeface="Calibri" panose="020F0502020204030204"/>
                    <a:ea typeface="+mn-ea"/>
                    <a:cs typeface="+mn-cs"/>
                  </a:rPr>
                  <a:t>ignore the heat output! </a:t>
                </a:r>
              </a:p>
            </p:txBody>
          </p:sp>
          <p:sp>
            <p:nvSpPr>
              <p:cNvPr id="25" name="Freeform: Shape 24">
                <a:extLst>
                  <a:ext uri="{FF2B5EF4-FFF2-40B4-BE49-F238E27FC236}">
                    <a16:creationId xmlns:a16="http://schemas.microsoft.com/office/drawing/2014/main" id="{4C8ACB20-7A89-5974-13ED-EFF3DCE88BF0}"/>
                  </a:ext>
                </a:extLst>
              </p:cNvPr>
              <p:cNvSpPr/>
              <p:nvPr/>
            </p:nvSpPr>
            <p:spPr>
              <a:xfrm flipH="1">
                <a:off x="8879472" y="2719425"/>
                <a:ext cx="916662" cy="189601"/>
              </a:xfrm>
              <a:custGeom>
                <a:avLst/>
                <a:gdLst>
                  <a:gd name="connsiteX0" fmla="*/ 0 w 337226"/>
                  <a:gd name="connsiteY0" fmla="*/ 0 h 188068"/>
                  <a:gd name="connsiteX1" fmla="*/ 337226 w 337226"/>
                  <a:gd name="connsiteY1" fmla="*/ 188068 h 188068"/>
                  <a:gd name="connsiteX0" fmla="*/ 0 w 337226"/>
                  <a:gd name="connsiteY0" fmla="*/ 0 h 188068"/>
                  <a:gd name="connsiteX1" fmla="*/ 337226 w 337226"/>
                  <a:gd name="connsiteY1" fmla="*/ 188068 h 188068"/>
                  <a:gd name="connsiteX0" fmla="*/ 0 w 337226"/>
                  <a:gd name="connsiteY0" fmla="*/ 0 h 188068"/>
                  <a:gd name="connsiteX1" fmla="*/ 337226 w 337226"/>
                  <a:gd name="connsiteY1" fmla="*/ 188068 h 188068"/>
                  <a:gd name="connsiteX0" fmla="*/ 0 w 423814"/>
                  <a:gd name="connsiteY0" fmla="*/ 43892 h 100008"/>
                  <a:gd name="connsiteX1" fmla="*/ 423814 w 423814"/>
                  <a:gd name="connsiteY1" fmla="*/ 3938 h 100008"/>
                  <a:gd name="connsiteX0" fmla="*/ 0 w 423814"/>
                  <a:gd name="connsiteY0" fmla="*/ 39954 h 127422"/>
                  <a:gd name="connsiteX1" fmla="*/ 423814 w 423814"/>
                  <a:gd name="connsiteY1" fmla="*/ 0 h 127422"/>
                  <a:gd name="connsiteX0" fmla="*/ 0 w 513864"/>
                  <a:gd name="connsiteY0" fmla="*/ 106288 h 175187"/>
                  <a:gd name="connsiteX1" fmla="*/ 513864 w 513864"/>
                  <a:gd name="connsiteY1" fmla="*/ 0 h 175187"/>
                  <a:gd name="connsiteX0" fmla="*/ 0 w 513864"/>
                  <a:gd name="connsiteY0" fmla="*/ 106288 h 111834"/>
                  <a:gd name="connsiteX1" fmla="*/ 513864 w 513864"/>
                  <a:gd name="connsiteY1" fmla="*/ 0 h 111834"/>
                  <a:gd name="connsiteX0" fmla="*/ 0 w 513864"/>
                  <a:gd name="connsiteY0" fmla="*/ 127017 h 130594"/>
                  <a:gd name="connsiteX1" fmla="*/ 513864 w 513864"/>
                  <a:gd name="connsiteY1" fmla="*/ 0 h 130594"/>
                  <a:gd name="connsiteX0" fmla="*/ 0 w 513864"/>
                  <a:gd name="connsiteY0" fmla="*/ 127017 h 127228"/>
                  <a:gd name="connsiteX1" fmla="*/ 513864 w 513864"/>
                  <a:gd name="connsiteY1" fmla="*/ 0 h 127228"/>
                </a:gdLst>
                <a:ahLst/>
                <a:cxnLst>
                  <a:cxn ang="0">
                    <a:pos x="connsiteX0" y="connsiteY0"/>
                  </a:cxn>
                  <a:cxn ang="0">
                    <a:pos x="connsiteX1" y="connsiteY1"/>
                  </a:cxn>
                </a:cxnLst>
                <a:rect l="l" t="t" r="r" b="b"/>
                <a:pathLst>
                  <a:path w="513864" h="127228">
                    <a:moveTo>
                      <a:pt x="0" y="127017"/>
                    </a:moveTo>
                    <a:cubicBezTo>
                      <a:pt x="94279" y="129439"/>
                      <a:pt x="381999" y="112502"/>
                      <a:pt x="513864" y="0"/>
                    </a:cubicBezTo>
                  </a:path>
                </a:pathLst>
              </a:custGeom>
              <a:noFill/>
              <a:ln w="19050">
                <a:solidFill>
                  <a:srgbClr val="7030A0"/>
                </a:solidFill>
                <a:headEnd type="none" w="med" len="med"/>
                <a:tailEnd type="triangle" w="med"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2" name="Group 31">
            <a:extLst>
              <a:ext uri="{FF2B5EF4-FFF2-40B4-BE49-F238E27FC236}">
                <a16:creationId xmlns:a16="http://schemas.microsoft.com/office/drawing/2014/main" id="{481907B4-74FA-7AC9-CEFB-B85A54F7F4DF}"/>
              </a:ext>
            </a:extLst>
          </p:cNvPr>
          <p:cNvGrpSpPr/>
          <p:nvPr/>
        </p:nvGrpSpPr>
        <p:grpSpPr>
          <a:xfrm>
            <a:off x="10452878" y="168158"/>
            <a:ext cx="1562735" cy="1613539"/>
            <a:chOff x="10230920" y="168158"/>
            <a:chExt cx="1562735" cy="1613539"/>
          </a:xfrm>
        </p:grpSpPr>
        <p:pic>
          <p:nvPicPr>
            <p:cNvPr id="2050" name="Picture 2" descr="aharon katchalsky from en.wikipedia.org">
              <a:extLst>
                <a:ext uri="{FF2B5EF4-FFF2-40B4-BE49-F238E27FC236}">
                  <a16:creationId xmlns:a16="http://schemas.microsoft.com/office/drawing/2014/main" id="{C5B44463-E900-B5E8-B93C-F4A65FAC723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371249" y="168158"/>
              <a:ext cx="1282077" cy="12820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63BFC8E-A3DA-4002-1524-569B47E22175}"/>
                </a:ext>
              </a:extLst>
            </p:cNvPr>
            <p:cNvSpPr txBox="1"/>
            <p:nvPr/>
          </p:nvSpPr>
          <p:spPr>
            <a:xfrm>
              <a:off x="10230920" y="1473920"/>
              <a:ext cx="156273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1" i="0" u="none" strike="noStrike" kern="1200" cap="none" spc="0" normalizeH="0" baseline="0" noProof="0" dirty="0">
                  <a:ln>
                    <a:noFill/>
                  </a:ln>
                  <a:solidFill>
                    <a:prstClr val="black"/>
                  </a:solidFill>
                  <a:effectLst/>
                  <a:uLnTx/>
                  <a:uFillTx/>
                  <a:latin typeface="Calibri" panose="020F0502020204030204"/>
                  <a:ea typeface="+mn-ea"/>
                  <a:cs typeface="+mn-cs"/>
                </a:rPr>
                <a:t>Aharon </a:t>
              </a:r>
              <a:r>
                <a:rPr kumimoji="0" lang="en-NZ" sz="1400" b="1" i="0" u="none" strike="noStrike" kern="1200" cap="none" spc="0" normalizeH="0" baseline="0" noProof="0" dirty="0" err="1">
                  <a:ln>
                    <a:noFill/>
                  </a:ln>
                  <a:solidFill>
                    <a:prstClr val="black"/>
                  </a:solidFill>
                  <a:effectLst/>
                  <a:uLnTx/>
                  <a:uFillTx/>
                  <a:latin typeface="Calibri" panose="020F0502020204030204"/>
                  <a:ea typeface="+mn-ea"/>
                  <a:cs typeface="+mn-cs"/>
                </a:rPr>
                <a:t>Katchalsky</a:t>
              </a:r>
              <a:endParaRPr kumimoji="0" lang="en-NZ"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4" name="Rectangle 33">
            <a:extLst>
              <a:ext uri="{FF2B5EF4-FFF2-40B4-BE49-F238E27FC236}">
                <a16:creationId xmlns:a16="http://schemas.microsoft.com/office/drawing/2014/main" id="{42E4BF0B-1AAD-CB0A-75B7-49563E52DAA1}"/>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186186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xtBox 169">
            <a:extLst>
              <a:ext uri="{FF2B5EF4-FFF2-40B4-BE49-F238E27FC236}">
                <a16:creationId xmlns:a16="http://schemas.microsoft.com/office/drawing/2014/main" id="{8AA0C3C1-FE35-5804-E2D6-46C46DAE516A}"/>
              </a:ext>
            </a:extLst>
          </p:cNvPr>
          <p:cNvSpPr txBox="1"/>
          <p:nvPr/>
        </p:nvSpPr>
        <p:spPr>
          <a:xfrm>
            <a:off x="2703969" y="78287"/>
            <a:ext cx="353128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7030A0"/>
                </a:solidFill>
                <a:effectLst/>
                <a:uLnTx/>
                <a:uFillTx/>
                <a:latin typeface="Calibri" panose="020F0502020204030204"/>
                <a:ea typeface="+mn-ea"/>
                <a:cs typeface="+mn-cs"/>
              </a:rPr>
              <a:t>Bond graph ‘transformers’</a:t>
            </a:r>
          </a:p>
        </p:txBody>
      </p:sp>
      <p:grpSp>
        <p:nvGrpSpPr>
          <p:cNvPr id="209" name="Group 208">
            <a:extLst>
              <a:ext uri="{FF2B5EF4-FFF2-40B4-BE49-F238E27FC236}">
                <a16:creationId xmlns:a16="http://schemas.microsoft.com/office/drawing/2014/main" id="{2807FF8E-6D51-34A9-9D04-B0AB0B865A44}"/>
              </a:ext>
            </a:extLst>
          </p:cNvPr>
          <p:cNvGrpSpPr/>
          <p:nvPr/>
        </p:nvGrpSpPr>
        <p:grpSpPr>
          <a:xfrm>
            <a:off x="3919898" y="818447"/>
            <a:ext cx="4242941" cy="3572947"/>
            <a:chOff x="3919898" y="818447"/>
            <a:chExt cx="4242941" cy="3572947"/>
          </a:xfrm>
        </p:grpSpPr>
        <p:grpSp>
          <p:nvGrpSpPr>
            <p:cNvPr id="171" name="Group 170">
              <a:extLst>
                <a:ext uri="{FF2B5EF4-FFF2-40B4-BE49-F238E27FC236}">
                  <a16:creationId xmlns:a16="http://schemas.microsoft.com/office/drawing/2014/main" id="{ECFABDB3-6829-4B9E-D3C9-59208B650D15}"/>
                </a:ext>
              </a:extLst>
            </p:cNvPr>
            <p:cNvGrpSpPr/>
            <p:nvPr/>
          </p:nvGrpSpPr>
          <p:grpSpPr>
            <a:xfrm>
              <a:off x="4543912" y="1913461"/>
              <a:ext cx="3618927" cy="952723"/>
              <a:chOff x="7167402" y="1841426"/>
              <a:chExt cx="3618927" cy="952723"/>
            </a:xfrm>
          </p:grpSpPr>
          <mc:AlternateContent xmlns:mc="http://schemas.openxmlformats.org/markup-compatibility/2006" xmlns:a14="http://schemas.microsoft.com/office/drawing/2010/main">
            <mc:Choice Requires="a14">
              <p:sp>
                <p:nvSpPr>
                  <p:cNvPr id="51" name="Text Box 362">
                    <a:extLst>
                      <a:ext uri="{FF2B5EF4-FFF2-40B4-BE49-F238E27FC236}">
                        <a16:creationId xmlns:a16="http://schemas.microsoft.com/office/drawing/2014/main" id="{0E402AE2-695C-D495-AF95-CCC7EC95AAFC}"/>
                      </a:ext>
                    </a:extLst>
                  </p:cNvPr>
                  <p:cNvSpPr txBox="1"/>
                  <p:nvPr/>
                </p:nvSpPr>
                <p:spPr>
                  <a:xfrm>
                    <a:off x="7474966" y="1851367"/>
                    <a:ext cx="846294" cy="475327"/>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1"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𝒖</m:t>
                              </m:r>
                            </m:e>
                            <m:sub>
                              <m:r>
                                <a:rPr kumimoji="0" lang="en-NZ" sz="18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b>
                            <m:sup>
                              <m:r>
                                <a:rPr kumimoji="0" lang="en-NZ" sz="1800" b="1"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oMath>
                      </m:oMathPara>
                    </a14:m>
                    <a:endParaRPr kumimoji="0" lang="en-NZ" sz="1800" b="1" i="0" u="none" strike="noStrike" kern="1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1" name="Text Box 362">
                    <a:extLst>
                      <a:ext uri="{FF2B5EF4-FFF2-40B4-BE49-F238E27FC236}">
                        <a16:creationId xmlns:a16="http://schemas.microsoft.com/office/drawing/2014/main" id="{0E402AE2-695C-D495-AF95-CCC7EC95AAFC}"/>
                      </a:ext>
                    </a:extLst>
                  </p:cNvPr>
                  <p:cNvSpPr txBox="1">
                    <a:spLocks noRot="1" noChangeAspect="1" noMove="1" noResize="1" noEditPoints="1" noAdjustHandles="1" noChangeArrowheads="1" noChangeShapeType="1" noTextEdit="1"/>
                  </p:cNvSpPr>
                  <p:nvPr/>
                </p:nvSpPr>
                <p:spPr>
                  <a:xfrm>
                    <a:off x="7474966" y="1851367"/>
                    <a:ext cx="846294" cy="475327"/>
                  </a:xfrm>
                  <a:prstGeom prst="rect">
                    <a:avLst/>
                  </a:prstGeom>
                  <a:blipFill>
                    <a:blip r:embed="rId2"/>
                    <a:stretch>
                      <a:fillRect/>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2" name="Text Box 363">
                    <a:extLst>
                      <a:ext uri="{FF2B5EF4-FFF2-40B4-BE49-F238E27FC236}">
                        <a16:creationId xmlns:a16="http://schemas.microsoft.com/office/drawing/2014/main" id="{00D544DA-06FE-6F79-C9A8-09EE84106D74}"/>
                      </a:ext>
                    </a:extLst>
                  </p:cNvPr>
                  <p:cNvSpPr txBox="1"/>
                  <p:nvPr/>
                </p:nvSpPr>
                <p:spPr>
                  <a:xfrm>
                    <a:off x="9151593" y="1841426"/>
                    <a:ext cx="1634736" cy="495209"/>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1"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𝒖</m:t>
                              </m:r>
                            </m:e>
                            <m:sub>
                              <m:r>
                                <a:rPr kumimoji="0" lang="en-NZ" sz="1800" b="1"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b>
                            <m:sup>
                              <m:r>
                                <a:rPr kumimoji="0" lang="en-NZ" sz="18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NZ" sz="18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𝑛</m:t>
                          </m:r>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1800" b="1"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𝒖</m:t>
                              </m:r>
                            </m:e>
                            <m:sub>
                              <m:r>
                                <a:rPr kumimoji="0" lang="en-NZ" sz="18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b>
                            <m:sup>
                              <m:r>
                                <a:rPr kumimoji="0" lang="en-NZ" sz="18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oMath>
                      </m:oMathPara>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2" name="Text Box 363">
                    <a:extLst>
                      <a:ext uri="{FF2B5EF4-FFF2-40B4-BE49-F238E27FC236}">
                        <a16:creationId xmlns:a16="http://schemas.microsoft.com/office/drawing/2014/main" id="{00D544DA-06FE-6F79-C9A8-09EE84106D74}"/>
                      </a:ext>
                    </a:extLst>
                  </p:cNvPr>
                  <p:cNvSpPr txBox="1">
                    <a:spLocks noRot="1" noChangeAspect="1" noMove="1" noResize="1" noEditPoints="1" noAdjustHandles="1" noChangeArrowheads="1" noChangeShapeType="1" noTextEdit="1"/>
                  </p:cNvSpPr>
                  <p:nvPr/>
                </p:nvSpPr>
                <p:spPr>
                  <a:xfrm>
                    <a:off x="9151593" y="1841426"/>
                    <a:ext cx="1634736" cy="495209"/>
                  </a:xfrm>
                  <a:prstGeom prst="rect">
                    <a:avLst/>
                  </a:prstGeom>
                  <a:blipFill>
                    <a:blip r:embed="rId3"/>
                    <a:stretch>
                      <a:fillRect/>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3" name="Text Box 364">
                    <a:extLst>
                      <a:ext uri="{FF2B5EF4-FFF2-40B4-BE49-F238E27FC236}">
                        <a16:creationId xmlns:a16="http://schemas.microsoft.com/office/drawing/2014/main" id="{84CEF98C-EAB0-2624-7CEA-F8EF467FA09B}"/>
                      </a:ext>
                    </a:extLst>
                  </p:cNvPr>
                  <p:cNvSpPr txBox="1"/>
                  <p:nvPr/>
                </p:nvSpPr>
                <p:spPr>
                  <a:xfrm>
                    <a:off x="7167402" y="2309519"/>
                    <a:ext cx="1461422" cy="48463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b>
                            <m:sup>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r>
                            <a:rPr kumimoji="0" lang="en-NZ" sz="1800" b="0" i="0"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800" b="0" i="1" u="none" strike="noStrike" kern="1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𝑛</m:t>
                          </m:r>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18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18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b>
                            <m:sup>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oMath>
                      </m:oMathPara>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3" name="Text Box 364">
                    <a:extLst>
                      <a:ext uri="{FF2B5EF4-FFF2-40B4-BE49-F238E27FC236}">
                        <a16:creationId xmlns:a16="http://schemas.microsoft.com/office/drawing/2014/main" id="{84CEF98C-EAB0-2624-7CEA-F8EF467FA09B}"/>
                      </a:ext>
                    </a:extLst>
                  </p:cNvPr>
                  <p:cNvSpPr txBox="1">
                    <a:spLocks noRot="1" noChangeAspect="1" noMove="1" noResize="1" noEditPoints="1" noAdjustHandles="1" noChangeArrowheads="1" noChangeShapeType="1" noTextEdit="1"/>
                  </p:cNvSpPr>
                  <p:nvPr/>
                </p:nvSpPr>
                <p:spPr>
                  <a:xfrm>
                    <a:off x="7167402" y="2309519"/>
                    <a:ext cx="1461422" cy="484630"/>
                  </a:xfrm>
                  <a:prstGeom prst="rect">
                    <a:avLst/>
                  </a:prstGeom>
                  <a:blipFill>
                    <a:blip r:embed="rId4"/>
                    <a:stretch>
                      <a:fillRect/>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4" name="Text Box 365">
                    <a:extLst>
                      <a:ext uri="{FF2B5EF4-FFF2-40B4-BE49-F238E27FC236}">
                        <a16:creationId xmlns:a16="http://schemas.microsoft.com/office/drawing/2014/main" id="{6FEAB09D-5AA7-7EC5-8709-35D0ED866549}"/>
                      </a:ext>
                    </a:extLst>
                  </p:cNvPr>
                  <p:cNvSpPr txBox="1"/>
                  <p:nvPr/>
                </p:nvSpPr>
                <p:spPr>
                  <a:xfrm>
                    <a:off x="9580805" y="2304108"/>
                    <a:ext cx="776312" cy="382044"/>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18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b>
                            <m:sup>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oMath>
                      </m:oMathPara>
                    </a14:m>
                    <a:endParaRPr kumimoji="0" lang="en-NZ" sz="18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4" name="Text Box 365">
                    <a:extLst>
                      <a:ext uri="{FF2B5EF4-FFF2-40B4-BE49-F238E27FC236}">
                        <a16:creationId xmlns:a16="http://schemas.microsoft.com/office/drawing/2014/main" id="{6FEAB09D-5AA7-7EC5-8709-35D0ED866549}"/>
                      </a:ext>
                    </a:extLst>
                  </p:cNvPr>
                  <p:cNvSpPr txBox="1">
                    <a:spLocks noRot="1" noChangeAspect="1" noMove="1" noResize="1" noEditPoints="1" noAdjustHandles="1" noChangeArrowheads="1" noChangeShapeType="1" noTextEdit="1"/>
                  </p:cNvSpPr>
                  <p:nvPr/>
                </p:nvSpPr>
                <p:spPr>
                  <a:xfrm>
                    <a:off x="9580805" y="2304108"/>
                    <a:ext cx="776312" cy="382044"/>
                  </a:xfrm>
                  <a:prstGeom prst="rect">
                    <a:avLst/>
                  </a:prstGeom>
                  <a:blipFill>
                    <a:blip r:embed="rId5"/>
                    <a:stretch>
                      <a:fillRect/>
                    </a:stretch>
                  </a:blipFill>
                  <a:ln w="6350">
                    <a:noFill/>
                  </a:ln>
                </p:spPr>
                <p:txBody>
                  <a:bodyPr/>
                  <a:lstStyle/>
                  <a:p>
                    <a:r>
                      <a:rPr lang="en-NZ">
                        <a:noFill/>
                      </a:rPr>
                      <a:t> </a:t>
                    </a:r>
                  </a:p>
                </p:txBody>
              </p:sp>
            </mc:Fallback>
          </mc:AlternateContent>
          <p:grpSp>
            <p:nvGrpSpPr>
              <p:cNvPr id="55" name="Group 54">
                <a:extLst>
                  <a:ext uri="{FF2B5EF4-FFF2-40B4-BE49-F238E27FC236}">
                    <a16:creationId xmlns:a16="http://schemas.microsoft.com/office/drawing/2014/main" id="{1F6BFA19-FAFC-4D7B-1A89-8596D3102C72}"/>
                  </a:ext>
                </a:extLst>
              </p:cNvPr>
              <p:cNvGrpSpPr/>
              <p:nvPr/>
            </p:nvGrpSpPr>
            <p:grpSpPr>
              <a:xfrm>
                <a:off x="7198208" y="2055542"/>
                <a:ext cx="3470084" cy="408722"/>
                <a:chOff x="526504" y="3518"/>
                <a:chExt cx="1354136" cy="409482"/>
              </a:xfrm>
            </p:grpSpPr>
            <p:cxnSp>
              <p:nvCxnSpPr>
                <p:cNvPr id="56" name="Straight Arrow Connector 55">
                  <a:extLst>
                    <a:ext uri="{FF2B5EF4-FFF2-40B4-BE49-F238E27FC236}">
                      <a16:creationId xmlns:a16="http://schemas.microsoft.com/office/drawing/2014/main" id="{CB4E1AC9-159E-E02B-57F9-14ECA3B5BA2A}"/>
                    </a:ext>
                  </a:extLst>
                </p:cNvPr>
                <p:cNvCxnSpPr>
                  <a:cxnSpLocks/>
                </p:cNvCxnSpPr>
                <p:nvPr/>
              </p:nvCxnSpPr>
              <p:spPr>
                <a:xfrm>
                  <a:off x="526504" y="219189"/>
                  <a:ext cx="505740" cy="0"/>
                </a:xfrm>
                <a:prstGeom prst="straightConnector1">
                  <a:avLst/>
                </a:prstGeom>
                <a:ln w="28575">
                  <a:solidFill>
                    <a:schemeClr val="accent1"/>
                  </a:solidFill>
                  <a:headEnd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A74D45B-7AD9-505C-4C32-9F55CE12E199}"/>
                    </a:ext>
                  </a:extLst>
                </p:cNvPr>
                <p:cNvCxnSpPr>
                  <a:cxnSpLocks/>
                </p:cNvCxnSpPr>
                <p:nvPr/>
              </p:nvCxnSpPr>
              <p:spPr>
                <a:xfrm>
                  <a:off x="1374900" y="219189"/>
                  <a:ext cx="505740" cy="0"/>
                </a:xfrm>
                <a:prstGeom prst="straightConnector1">
                  <a:avLst/>
                </a:prstGeom>
                <a:ln w="28575">
                  <a:solidFill>
                    <a:schemeClr val="accent1"/>
                  </a:solidFill>
                  <a:headEnd w="med" len="med"/>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 Box 369">
                      <a:extLst>
                        <a:ext uri="{FF2B5EF4-FFF2-40B4-BE49-F238E27FC236}">
                          <a16:creationId xmlns:a16="http://schemas.microsoft.com/office/drawing/2014/main" id="{B40D105C-F0ED-5F69-1F86-1CF6C42209A6}"/>
                        </a:ext>
                      </a:extLst>
                    </p:cNvPr>
                    <p:cNvSpPr txBox="1"/>
                    <p:nvPr/>
                  </p:nvSpPr>
                  <p:spPr>
                    <a:xfrm>
                      <a:off x="1001470" y="3518"/>
                      <a:ext cx="392395" cy="409482"/>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r>
                              <a:rPr kumimoji="0" lang="en-NZ" sz="2000" b="1"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𝐓𝐅</m:t>
                            </m:r>
                            <m:r>
                              <a:rPr kumimoji="0" lang="en-NZ" sz="2000" b="1"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NZ" sz="2000" b="1" i="1" u="none" strike="noStrike" kern="100" cap="none" spc="0" normalizeH="0" baseline="0" noProof="0" smtClean="0">
                                <a:ln>
                                  <a:noFill/>
                                </a:ln>
                                <a:solidFill>
                                  <a:srgbClr val="7030A0"/>
                                </a:solidFill>
                                <a:effectLst/>
                                <a:uLnTx/>
                                <a:uFillTx/>
                                <a:latin typeface="Cambria Math" panose="02040503050406030204" pitchFamily="18" charset="0"/>
                                <a:ea typeface="Calibri" panose="020F0502020204030204" pitchFamily="34" charset="0"/>
                                <a:cs typeface="Times New Roman" panose="02020603050405020304" pitchFamily="18" charset="0"/>
                              </a:rPr>
                              <m:t>𝒏</m:t>
                            </m:r>
                          </m:oMath>
                        </m:oMathPara>
                      </a14:m>
                      <a:endParaRPr kumimoji="0" lang="en-NZ" sz="20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8" name="Text Box 369">
                      <a:extLst>
                        <a:ext uri="{FF2B5EF4-FFF2-40B4-BE49-F238E27FC236}">
                          <a16:creationId xmlns:a16="http://schemas.microsoft.com/office/drawing/2014/main" id="{B40D105C-F0ED-5F69-1F86-1CF6C42209A6}"/>
                        </a:ext>
                      </a:extLst>
                    </p:cNvPr>
                    <p:cNvSpPr txBox="1">
                      <a:spLocks noRot="1" noChangeAspect="1" noMove="1" noResize="1" noEditPoints="1" noAdjustHandles="1" noChangeArrowheads="1" noChangeShapeType="1" noTextEdit="1"/>
                    </p:cNvSpPr>
                    <p:nvPr/>
                  </p:nvSpPr>
                  <p:spPr>
                    <a:xfrm>
                      <a:off x="1001470" y="3518"/>
                      <a:ext cx="392395" cy="409482"/>
                    </a:xfrm>
                    <a:prstGeom prst="rect">
                      <a:avLst/>
                    </a:prstGeom>
                    <a:blipFill>
                      <a:blip r:embed="rId6"/>
                      <a:stretch>
                        <a:fillRect/>
                      </a:stretch>
                    </a:blipFill>
                    <a:ln w="6350">
                      <a:noFill/>
                    </a:ln>
                  </p:spPr>
                  <p:txBody>
                    <a:bodyPr/>
                    <a:lstStyle/>
                    <a:p>
                      <a:r>
                        <a:rPr lang="en-NZ">
                          <a:noFill/>
                        </a:rPr>
                        <a:t> </a:t>
                      </a:r>
                    </a:p>
                  </p:txBody>
                </p:sp>
              </mc:Fallback>
            </mc:AlternateContent>
          </p:grpSp>
        </p:grpSp>
        <p:sp>
          <p:nvSpPr>
            <p:cNvPr id="172" name="Right Brace 171">
              <a:extLst>
                <a:ext uri="{FF2B5EF4-FFF2-40B4-BE49-F238E27FC236}">
                  <a16:creationId xmlns:a16="http://schemas.microsoft.com/office/drawing/2014/main" id="{E2CCC69C-2F06-565F-1238-FC903D9535B3}"/>
                </a:ext>
              </a:extLst>
            </p:cNvPr>
            <p:cNvSpPr/>
            <p:nvPr/>
          </p:nvSpPr>
          <p:spPr>
            <a:xfrm>
              <a:off x="3919898" y="818447"/>
              <a:ext cx="351081" cy="3572947"/>
            </a:xfrm>
            <a:prstGeom prst="rightBrace">
              <a:avLst>
                <a:gd name="adj1" fmla="val 6982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8" name="Group 217">
            <a:extLst>
              <a:ext uri="{FF2B5EF4-FFF2-40B4-BE49-F238E27FC236}">
                <a16:creationId xmlns:a16="http://schemas.microsoft.com/office/drawing/2014/main" id="{AF727A9E-EE25-A911-5E63-6AA3A08393B2}"/>
              </a:ext>
            </a:extLst>
          </p:cNvPr>
          <p:cNvGrpSpPr/>
          <p:nvPr/>
        </p:nvGrpSpPr>
        <p:grpSpPr>
          <a:xfrm>
            <a:off x="4354912" y="842931"/>
            <a:ext cx="2518638" cy="1080471"/>
            <a:chOff x="4354912" y="842931"/>
            <a:chExt cx="2518638" cy="1080471"/>
          </a:xfrm>
        </p:grpSpPr>
        <p:sp>
          <p:nvSpPr>
            <p:cNvPr id="214" name="TextBox 213">
              <a:extLst>
                <a:ext uri="{FF2B5EF4-FFF2-40B4-BE49-F238E27FC236}">
                  <a16:creationId xmlns:a16="http://schemas.microsoft.com/office/drawing/2014/main" id="{B68B0703-810D-6090-9186-1268096E6FAA}"/>
                </a:ext>
              </a:extLst>
            </p:cNvPr>
            <p:cNvSpPr txBox="1"/>
            <p:nvPr/>
          </p:nvSpPr>
          <p:spPr>
            <a:xfrm>
              <a:off x="4354912" y="842931"/>
              <a:ext cx="25186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One type of physics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(mech only or elect only)</a:t>
              </a:r>
            </a:p>
          </p:txBody>
        </p:sp>
        <p:cxnSp>
          <p:nvCxnSpPr>
            <p:cNvPr id="217" name="Straight Arrow Connector 216">
              <a:extLst>
                <a:ext uri="{FF2B5EF4-FFF2-40B4-BE49-F238E27FC236}">
                  <a16:creationId xmlns:a16="http://schemas.microsoft.com/office/drawing/2014/main" id="{81FEFAD8-5268-FAF8-1F3D-8E2304F7D4B2}"/>
                </a:ext>
              </a:extLst>
            </p:cNvPr>
            <p:cNvCxnSpPr>
              <a:endCxn id="51" idx="0"/>
            </p:cNvCxnSpPr>
            <p:nvPr/>
          </p:nvCxnSpPr>
          <p:spPr>
            <a:xfrm>
              <a:off x="4864627" y="1489262"/>
              <a:ext cx="409996" cy="434140"/>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95928514-B25F-C44C-664D-9BCC7067F828}"/>
              </a:ext>
            </a:extLst>
          </p:cNvPr>
          <p:cNvGrpSpPr/>
          <p:nvPr/>
        </p:nvGrpSpPr>
        <p:grpSpPr>
          <a:xfrm>
            <a:off x="4397744" y="4463452"/>
            <a:ext cx="2443727" cy="799124"/>
            <a:chOff x="4397744" y="4463452"/>
            <a:chExt cx="2443727" cy="799124"/>
          </a:xfrm>
        </p:grpSpPr>
        <p:grpSp>
          <p:nvGrpSpPr>
            <p:cNvPr id="219" name="Group 218">
              <a:extLst>
                <a:ext uri="{FF2B5EF4-FFF2-40B4-BE49-F238E27FC236}">
                  <a16:creationId xmlns:a16="http://schemas.microsoft.com/office/drawing/2014/main" id="{00A3986D-FCA7-B3F9-C3A5-B1CF1A81A2EE}"/>
                </a:ext>
              </a:extLst>
            </p:cNvPr>
            <p:cNvGrpSpPr/>
            <p:nvPr/>
          </p:nvGrpSpPr>
          <p:grpSpPr>
            <a:xfrm>
              <a:off x="4397744" y="4463452"/>
              <a:ext cx="1742465" cy="724804"/>
              <a:chOff x="4400608" y="1258509"/>
              <a:chExt cx="1742465" cy="689190"/>
            </a:xfrm>
          </p:grpSpPr>
          <p:sp>
            <p:nvSpPr>
              <p:cNvPr id="220" name="TextBox 219">
                <a:extLst>
                  <a:ext uri="{FF2B5EF4-FFF2-40B4-BE49-F238E27FC236}">
                    <a16:creationId xmlns:a16="http://schemas.microsoft.com/office/drawing/2014/main" id="{32BD1DD3-871E-0B25-6B75-23E13E4517AD}"/>
                  </a:ext>
                </a:extLst>
              </p:cNvPr>
              <p:cNvSpPr txBox="1"/>
              <p:nvPr/>
            </p:nvSpPr>
            <p:spPr>
              <a:xfrm>
                <a:off x="4400608" y="1258509"/>
                <a:ext cx="1742465" cy="3511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Different physics</a:t>
                </a:r>
              </a:p>
            </p:txBody>
          </p:sp>
          <p:cxnSp>
            <p:nvCxnSpPr>
              <p:cNvPr id="221" name="Straight Arrow Connector 220">
                <a:extLst>
                  <a:ext uri="{FF2B5EF4-FFF2-40B4-BE49-F238E27FC236}">
                    <a16:creationId xmlns:a16="http://schemas.microsoft.com/office/drawing/2014/main" id="{E4EA82C0-3A20-AE34-0C90-995F98A3051C}"/>
                  </a:ext>
                </a:extLst>
              </p:cNvPr>
              <p:cNvCxnSpPr>
                <a:cxnSpLocks/>
              </p:cNvCxnSpPr>
              <p:nvPr/>
            </p:nvCxnSpPr>
            <p:spPr>
              <a:xfrm>
                <a:off x="4787515" y="1572185"/>
                <a:ext cx="108628" cy="375514"/>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24" name="Straight Arrow Connector 223">
              <a:extLst>
                <a:ext uri="{FF2B5EF4-FFF2-40B4-BE49-F238E27FC236}">
                  <a16:creationId xmlns:a16="http://schemas.microsoft.com/office/drawing/2014/main" id="{32AEB43C-DD79-0CA9-BB5B-495FD0478084}"/>
                </a:ext>
              </a:extLst>
            </p:cNvPr>
            <p:cNvCxnSpPr>
              <a:cxnSpLocks/>
            </p:cNvCxnSpPr>
            <p:nvPr/>
          </p:nvCxnSpPr>
          <p:spPr>
            <a:xfrm>
              <a:off x="5954107" y="4793337"/>
              <a:ext cx="887364" cy="469239"/>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37" name="TextBox 236">
            <a:extLst>
              <a:ext uri="{FF2B5EF4-FFF2-40B4-BE49-F238E27FC236}">
                <a16:creationId xmlns:a16="http://schemas.microsoft.com/office/drawing/2014/main" id="{86137F84-6B84-693C-26C7-2BA36592C6FF}"/>
              </a:ext>
            </a:extLst>
          </p:cNvPr>
          <p:cNvSpPr txBox="1"/>
          <p:nvPr/>
        </p:nvSpPr>
        <p:spPr>
          <a:xfrm>
            <a:off x="148196" y="69004"/>
            <a:ext cx="25557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EF1E7A"/>
                </a:solidFill>
                <a:effectLst/>
                <a:uLnTx/>
                <a:uFillTx/>
                <a:latin typeface="Calibri" panose="020F0502020204030204"/>
                <a:ea typeface="+mn-ea"/>
                <a:cs typeface="+mn-cs"/>
              </a:rPr>
              <a:t>Energy conversion </a:t>
            </a:r>
          </a:p>
        </p:txBody>
      </p:sp>
      <p:grpSp>
        <p:nvGrpSpPr>
          <p:cNvPr id="3" name="Group 2">
            <a:extLst>
              <a:ext uri="{FF2B5EF4-FFF2-40B4-BE49-F238E27FC236}">
                <a16:creationId xmlns:a16="http://schemas.microsoft.com/office/drawing/2014/main" id="{669041D6-E0F5-BB02-64AB-B25809DE95CF}"/>
              </a:ext>
            </a:extLst>
          </p:cNvPr>
          <p:cNvGrpSpPr/>
          <p:nvPr/>
        </p:nvGrpSpPr>
        <p:grpSpPr>
          <a:xfrm>
            <a:off x="244520" y="4666607"/>
            <a:ext cx="7755992" cy="2031325"/>
            <a:chOff x="244520" y="4666607"/>
            <a:chExt cx="7755992" cy="2031325"/>
          </a:xfrm>
        </p:grpSpPr>
        <p:grpSp>
          <p:nvGrpSpPr>
            <p:cNvPr id="212" name="Group 211">
              <a:extLst>
                <a:ext uri="{FF2B5EF4-FFF2-40B4-BE49-F238E27FC236}">
                  <a16:creationId xmlns:a16="http://schemas.microsoft.com/office/drawing/2014/main" id="{798FA0E1-8A77-36BB-6F80-5A06A131C7FF}"/>
                </a:ext>
              </a:extLst>
            </p:cNvPr>
            <p:cNvGrpSpPr/>
            <p:nvPr/>
          </p:nvGrpSpPr>
          <p:grpSpPr>
            <a:xfrm>
              <a:off x="244520" y="4666607"/>
              <a:ext cx="7755992" cy="2031325"/>
              <a:chOff x="244520" y="4666607"/>
              <a:chExt cx="7755992" cy="2031325"/>
            </a:xfrm>
          </p:grpSpPr>
          <p:grpSp>
            <p:nvGrpSpPr>
              <p:cNvPr id="211" name="Group 210">
                <a:extLst>
                  <a:ext uri="{FF2B5EF4-FFF2-40B4-BE49-F238E27FC236}">
                    <a16:creationId xmlns:a16="http://schemas.microsoft.com/office/drawing/2014/main" id="{D7DB7CEB-58A8-F0F7-7656-C737E7818EC6}"/>
                  </a:ext>
                </a:extLst>
              </p:cNvPr>
              <p:cNvGrpSpPr/>
              <p:nvPr/>
            </p:nvGrpSpPr>
            <p:grpSpPr>
              <a:xfrm>
                <a:off x="244520" y="4666607"/>
                <a:ext cx="7755992" cy="2031325"/>
                <a:chOff x="244520" y="4666607"/>
                <a:chExt cx="7755992" cy="2031325"/>
              </a:xfrm>
            </p:grpSpPr>
            <p:sp>
              <p:nvSpPr>
                <p:cNvPr id="185" name="TextBox 184">
                  <a:extLst>
                    <a:ext uri="{FF2B5EF4-FFF2-40B4-BE49-F238E27FC236}">
                      <a16:creationId xmlns:a16="http://schemas.microsoft.com/office/drawing/2014/main" id="{33293B7A-808B-69DA-B995-C62A4C60AE31}"/>
                    </a:ext>
                  </a:extLst>
                </p:cNvPr>
                <p:cNvSpPr txBox="1"/>
                <p:nvPr/>
              </p:nvSpPr>
              <p:spPr>
                <a:xfrm>
                  <a:off x="244520" y="4666607"/>
                  <a:ext cx="3808287" cy="203132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Mechano-electric coupling </a:t>
                  </a:r>
                  <a:b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(voice coil, coupling via magnetic field)</a:t>
                  </a:r>
                </a:p>
              </p:txBody>
            </p:sp>
            <p:grpSp>
              <p:nvGrpSpPr>
                <p:cNvPr id="210" name="Group 209">
                  <a:extLst>
                    <a:ext uri="{FF2B5EF4-FFF2-40B4-BE49-F238E27FC236}">
                      <a16:creationId xmlns:a16="http://schemas.microsoft.com/office/drawing/2014/main" id="{070A89FD-2A06-64B5-894F-30982D3B2016}"/>
                    </a:ext>
                  </a:extLst>
                </p:cNvPr>
                <p:cNvGrpSpPr/>
                <p:nvPr/>
              </p:nvGrpSpPr>
              <p:grpSpPr>
                <a:xfrm>
                  <a:off x="3959852" y="4793337"/>
                  <a:ext cx="4040660" cy="1834290"/>
                  <a:chOff x="3959852" y="4793337"/>
                  <a:chExt cx="4040660" cy="1834290"/>
                </a:xfrm>
              </p:grpSpPr>
              <p:grpSp>
                <p:nvGrpSpPr>
                  <p:cNvPr id="178" name="Group 177">
                    <a:extLst>
                      <a:ext uri="{FF2B5EF4-FFF2-40B4-BE49-F238E27FC236}">
                        <a16:creationId xmlns:a16="http://schemas.microsoft.com/office/drawing/2014/main" id="{3A032984-F54E-FC09-202C-3AC314143A0B}"/>
                      </a:ext>
                    </a:extLst>
                  </p:cNvPr>
                  <p:cNvGrpSpPr/>
                  <p:nvPr/>
                </p:nvGrpSpPr>
                <p:grpSpPr>
                  <a:xfrm>
                    <a:off x="4543912" y="5180858"/>
                    <a:ext cx="3456600" cy="778272"/>
                    <a:chOff x="4588202" y="4201749"/>
                    <a:chExt cx="3456600" cy="778272"/>
                  </a:xfrm>
                </p:grpSpPr>
                <p:grpSp>
                  <p:nvGrpSpPr>
                    <p:cNvPr id="176" name="Group 175">
                      <a:extLst>
                        <a:ext uri="{FF2B5EF4-FFF2-40B4-BE49-F238E27FC236}">
                          <a16:creationId xmlns:a16="http://schemas.microsoft.com/office/drawing/2014/main" id="{846CE33B-8AFE-1A05-FDCC-7D47B2311F52}"/>
                        </a:ext>
                      </a:extLst>
                    </p:cNvPr>
                    <p:cNvGrpSpPr/>
                    <p:nvPr/>
                  </p:nvGrpSpPr>
                  <p:grpSpPr>
                    <a:xfrm>
                      <a:off x="4665267" y="4201749"/>
                      <a:ext cx="1296000" cy="778272"/>
                      <a:chOff x="4665267" y="4201749"/>
                      <a:chExt cx="1296000" cy="778272"/>
                    </a:xfrm>
                  </p:grpSpPr>
                  <mc:AlternateContent xmlns:mc="http://schemas.openxmlformats.org/markup-compatibility/2006" xmlns:a14="http://schemas.microsoft.com/office/drawing/2010/main">
                    <mc:Choice Requires="a14">
                      <p:sp>
                        <p:nvSpPr>
                          <p:cNvPr id="40" name="Text Box 345">
                            <a:extLst>
                              <a:ext uri="{FF2B5EF4-FFF2-40B4-BE49-F238E27FC236}">
                                <a16:creationId xmlns:a16="http://schemas.microsoft.com/office/drawing/2014/main" id="{946696C9-94E4-9AED-941B-A1B3BB5C4625}"/>
                              </a:ext>
                            </a:extLst>
                          </p:cNvPr>
                          <p:cNvSpPr txBox="1"/>
                          <p:nvPr/>
                        </p:nvSpPr>
                        <p:spPr>
                          <a:xfrm>
                            <a:off x="4665267" y="4201749"/>
                            <a:ext cx="1296000" cy="46924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 xmlns:m="http://schemas.openxmlformats.org/officeDocument/2006/math">
                                <m:sSubSup>
                                  <m:sSubSupPr>
                                    <m:ctrlPr>
                                      <a:rPr kumimoji="0" lang="en-NZ" sz="1800" b="1"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𝒖</m:t>
                                    </m:r>
                                  </m:e>
                                  <m:sub>
                                    <m:r>
                                      <a:rPr kumimoji="0" lang="en-NZ" sz="18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b>
                                  <m:sup>
                                    <m:r>
                                      <a:rPr kumimoji="0" lang="en-NZ" sz="18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𝒆</m:t>
                                    </m:r>
                                  </m:sup>
                                </m:sSubSup>
                                <m:r>
                                  <a:rPr kumimoji="0" lang="en-NZ" sz="18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oMath>
                            </a14:m>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r>
                                  <a:rPr kumimoji="0" lang="en-NZ" sz="1800" b="0" i="1" u="none" strike="noStrike" kern="100" cap="none" spc="0" normalizeH="0" baseline="0" noProof="0" smtClean="0">
                                    <a:ln>
                                      <a:noFill/>
                                    </a:ln>
                                    <a:solidFill>
                                      <a:srgbClr val="7030A0"/>
                                    </a:solidFill>
                                    <a:effectLst/>
                                    <a:uLnTx/>
                                    <a:uFillTx/>
                                    <a:latin typeface="Cambria Math" panose="02040503050406030204" pitchFamily="18" charset="0"/>
                                    <a:ea typeface="Calibri" panose="020F0502020204030204" pitchFamily="34" charset="0"/>
                                    <a:cs typeface="Times New Roman" panose="02020603050405020304" pitchFamily="18" charset="0"/>
                                  </a:rPr>
                                  <m:t>𝑘</m:t>
                                </m:r>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18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b>
                                  <m:sup>
                                    <m:r>
                                      <a:rPr kumimoji="0" lang="en-NZ" sz="18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oMath>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0" name="Text Box 345">
                            <a:extLst>
                              <a:ext uri="{FF2B5EF4-FFF2-40B4-BE49-F238E27FC236}">
                                <a16:creationId xmlns:a16="http://schemas.microsoft.com/office/drawing/2014/main" id="{946696C9-94E4-9AED-941B-A1B3BB5C4625}"/>
                              </a:ext>
                            </a:extLst>
                          </p:cNvPr>
                          <p:cNvSpPr txBox="1">
                            <a:spLocks noRot="1" noChangeAspect="1" noMove="1" noResize="1" noEditPoints="1" noAdjustHandles="1" noChangeArrowheads="1" noChangeShapeType="1" noTextEdit="1"/>
                          </p:cNvSpPr>
                          <p:nvPr/>
                        </p:nvSpPr>
                        <p:spPr>
                          <a:xfrm>
                            <a:off x="4665267" y="4201749"/>
                            <a:ext cx="1296000" cy="469240"/>
                          </a:xfrm>
                          <a:prstGeom prst="rect">
                            <a:avLst/>
                          </a:prstGeom>
                          <a:blipFill>
                            <a:blip r:embed="rId21"/>
                            <a:stretch>
                              <a:fillRect t="-6494" r="-1408"/>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2" name="Text Box 347">
                            <a:extLst>
                              <a:ext uri="{FF2B5EF4-FFF2-40B4-BE49-F238E27FC236}">
                                <a16:creationId xmlns:a16="http://schemas.microsoft.com/office/drawing/2014/main" id="{09D5515F-719D-C1A9-58BE-B06030FD0A92}"/>
                              </a:ext>
                            </a:extLst>
                          </p:cNvPr>
                          <p:cNvSpPr txBox="1"/>
                          <p:nvPr/>
                        </p:nvSpPr>
                        <p:spPr>
                          <a:xfrm>
                            <a:off x="5109246" y="4578526"/>
                            <a:ext cx="408043" cy="40149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b>
                                    <m:sup>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𝒆</m:t>
                                      </m:r>
                                    </m:sup>
                                  </m:sSubSup>
                                </m:oMath>
                              </m:oMathPara>
                            </a14:m>
                            <a:endParaRPr kumimoji="0" lang="en-NZ" sz="18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2" name="Text Box 347">
                            <a:extLst>
                              <a:ext uri="{FF2B5EF4-FFF2-40B4-BE49-F238E27FC236}">
                                <a16:creationId xmlns:a16="http://schemas.microsoft.com/office/drawing/2014/main" id="{09D5515F-719D-C1A9-58BE-B06030FD0A92}"/>
                              </a:ext>
                            </a:extLst>
                          </p:cNvPr>
                          <p:cNvSpPr txBox="1">
                            <a:spLocks noRot="1" noChangeAspect="1" noMove="1" noResize="1" noEditPoints="1" noAdjustHandles="1" noChangeArrowheads="1" noChangeShapeType="1" noTextEdit="1"/>
                          </p:cNvSpPr>
                          <p:nvPr/>
                        </p:nvSpPr>
                        <p:spPr>
                          <a:xfrm>
                            <a:off x="5109246" y="4578526"/>
                            <a:ext cx="408043" cy="401495"/>
                          </a:xfrm>
                          <a:prstGeom prst="rect">
                            <a:avLst/>
                          </a:prstGeom>
                          <a:blipFill>
                            <a:blip r:embed="rId22"/>
                            <a:stretch>
                              <a:fillRect/>
                            </a:stretch>
                          </a:blipFill>
                          <a:ln w="6350">
                            <a:noFill/>
                          </a:ln>
                        </p:spPr>
                        <p:txBody>
                          <a:bodyPr/>
                          <a:lstStyle/>
                          <a:p>
                            <a:r>
                              <a:rPr lang="en-NZ">
                                <a:noFill/>
                              </a:rPr>
                              <a:t> </a:t>
                            </a:r>
                          </a:p>
                        </p:txBody>
                      </p:sp>
                    </mc:Fallback>
                  </mc:AlternateContent>
                </p:grpSp>
                <p:grpSp>
                  <p:nvGrpSpPr>
                    <p:cNvPr id="177" name="Group 176">
                      <a:extLst>
                        <a:ext uri="{FF2B5EF4-FFF2-40B4-BE49-F238E27FC236}">
                          <a16:creationId xmlns:a16="http://schemas.microsoft.com/office/drawing/2014/main" id="{44245293-1DE1-489A-6753-F93DB1FEB818}"/>
                        </a:ext>
                      </a:extLst>
                    </p:cNvPr>
                    <p:cNvGrpSpPr/>
                    <p:nvPr/>
                  </p:nvGrpSpPr>
                  <p:grpSpPr>
                    <a:xfrm>
                      <a:off x="6662529" y="4232009"/>
                      <a:ext cx="1296000" cy="738123"/>
                      <a:chOff x="6662529" y="4232009"/>
                      <a:chExt cx="1296000" cy="738123"/>
                    </a:xfrm>
                  </p:grpSpPr>
                  <mc:AlternateContent xmlns:mc="http://schemas.openxmlformats.org/markup-compatibility/2006" xmlns:a14="http://schemas.microsoft.com/office/drawing/2010/main">
                    <mc:Choice Requires="a14">
                      <p:sp>
                        <p:nvSpPr>
                          <p:cNvPr id="41" name="Text Box 346">
                            <a:extLst>
                              <a:ext uri="{FF2B5EF4-FFF2-40B4-BE49-F238E27FC236}">
                                <a16:creationId xmlns:a16="http://schemas.microsoft.com/office/drawing/2014/main" id="{C18292C0-EA2F-7348-8A04-D63D48543C44}"/>
                              </a:ext>
                            </a:extLst>
                          </p:cNvPr>
                          <p:cNvSpPr txBox="1"/>
                          <p:nvPr/>
                        </p:nvSpPr>
                        <p:spPr>
                          <a:xfrm>
                            <a:off x="6662529" y="4232009"/>
                            <a:ext cx="1296000" cy="408721"/>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 xmlns:m="http://schemas.openxmlformats.org/officeDocument/2006/math">
                                <m:sSubSup>
                                  <m:sSubSupPr>
                                    <m:ctrlPr>
                                      <a:rPr kumimoji="0" lang="en-NZ" sz="1800" b="1"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𝒖</m:t>
                                    </m:r>
                                  </m:e>
                                  <m:sub>
                                    <m:r>
                                      <a:rPr kumimoji="0" lang="en-NZ" sz="18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b>
                                  <m:sup>
                                    <m:r>
                                      <a:rPr kumimoji="0" lang="en-NZ" sz="18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oMath>
                            </a14:m>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r>
                                  <a:rPr kumimoji="0" lang="en-NZ" sz="1800" b="0" i="1" u="none" strike="noStrike" kern="100" cap="none" spc="0" normalizeH="0" baseline="0" noProof="0" smtClean="0">
                                    <a:ln>
                                      <a:noFill/>
                                    </a:ln>
                                    <a:solidFill>
                                      <a:srgbClr val="7030A0"/>
                                    </a:solidFill>
                                    <a:effectLst/>
                                    <a:uLnTx/>
                                    <a:uFillTx/>
                                    <a:latin typeface="Cambria Math" panose="02040503050406030204" pitchFamily="18" charset="0"/>
                                    <a:ea typeface="Calibri" panose="020F0502020204030204" pitchFamily="34" charset="0"/>
                                    <a:cs typeface="Times New Roman" panose="02020603050405020304" pitchFamily="18" charset="0"/>
                                  </a:rPr>
                                  <m:t>𝑘</m:t>
                                </m:r>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18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b>
                                  <m:sup>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𝒆</m:t>
                                    </m:r>
                                  </m:sup>
                                </m:sSubSup>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oMath>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1" name="Text Box 346">
                            <a:extLst>
                              <a:ext uri="{FF2B5EF4-FFF2-40B4-BE49-F238E27FC236}">
                                <a16:creationId xmlns:a16="http://schemas.microsoft.com/office/drawing/2014/main" id="{C18292C0-EA2F-7348-8A04-D63D48543C44}"/>
                              </a:ext>
                            </a:extLst>
                          </p:cNvPr>
                          <p:cNvSpPr txBox="1">
                            <a:spLocks noRot="1" noChangeAspect="1" noMove="1" noResize="1" noEditPoints="1" noAdjustHandles="1" noChangeArrowheads="1" noChangeShapeType="1" noTextEdit="1"/>
                          </p:cNvSpPr>
                          <p:nvPr/>
                        </p:nvSpPr>
                        <p:spPr>
                          <a:xfrm>
                            <a:off x="6662529" y="4232009"/>
                            <a:ext cx="1296000" cy="408721"/>
                          </a:xfrm>
                          <a:prstGeom prst="rect">
                            <a:avLst/>
                          </a:prstGeom>
                          <a:blipFill>
                            <a:blip r:embed="rId23"/>
                            <a:stretch>
                              <a:fillRect t="-7463" r="-1415" b="-14925"/>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3" name="Text Box 348">
                            <a:extLst>
                              <a:ext uri="{FF2B5EF4-FFF2-40B4-BE49-F238E27FC236}">
                                <a16:creationId xmlns:a16="http://schemas.microsoft.com/office/drawing/2014/main" id="{4D577ED6-235B-5CA3-F41D-CE13D57985FC}"/>
                              </a:ext>
                            </a:extLst>
                          </p:cNvPr>
                          <p:cNvSpPr txBox="1"/>
                          <p:nvPr/>
                        </p:nvSpPr>
                        <p:spPr>
                          <a:xfrm>
                            <a:off x="7052550" y="4588415"/>
                            <a:ext cx="515958" cy="381717"/>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b>
                                    <m:sup>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oMath>
                              </m:oMathPara>
                            </a14:m>
                            <a:endParaRPr kumimoji="0" lang="en-NZ" sz="18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3" name="Text Box 348">
                            <a:extLst>
                              <a:ext uri="{FF2B5EF4-FFF2-40B4-BE49-F238E27FC236}">
                                <a16:creationId xmlns:a16="http://schemas.microsoft.com/office/drawing/2014/main" id="{4D577ED6-235B-5CA3-F41D-CE13D57985FC}"/>
                              </a:ext>
                            </a:extLst>
                          </p:cNvPr>
                          <p:cNvSpPr txBox="1">
                            <a:spLocks noRot="1" noChangeAspect="1" noMove="1" noResize="1" noEditPoints="1" noAdjustHandles="1" noChangeArrowheads="1" noChangeShapeType="1" noTextEdit="1"/>
                          </p:cNvSpPr>
                          <p:nvPr/>
                        </p:nvSpPr>
                        <p:spPr>
                          <a:xfrm>
                            <a:off x="7052550" y="4588415"/>
                            <a:ext cx="515958" cy="381717"/>
                          </a:xfrm>
                          <a:prstGeom prst="rect">
                            <a:avLst/>
                          </a:prstGeom>
                          <a:blipFill>
                            <a:blip r:embed="rId24"/>
                            <a:stretch>
                              <a:fillRect/>
                            </a:stretch>
                          </a:blipFill>
                          <a:ln w="6350">
                            <a:noFill/>
                          </a:ln>
                        </p:spPr>
                        <p:txBody>
                          <a:bodyPr/>
                          <a:lstStyle/>
                          <a:p>
                            <a:r>
                              <a:rPr lang="en-NZ">
                                <a:noFill/>
                              </a:rPr>
                              <a:t> </a:t>
                            </a:r>
                          </a:p>
                        </p:txBody>
                      </p:sp>
                    </mc:Fallback>
                  </mc:AlternateContent>
                </p:grpSp>
                <p:grpSp>
                  <p:nvGrpSpPr>
                    <p:cNvPr id="44" name="Group 43">
                      <a:extLst>
                        <a:ext uri="{FF2B5EF4-FFF2-40B4-BE49-F238E27FC236}">
                          <a16:creationId xmlns:a16="http://schemas.microsoft.com/office/drawing/2014/main" id="{B570E536-342E-26ED-F774-FBC32E18776A}"/>
                        </a:ext>
                      </a:extLst>
                    </p:cNvPr>
                    <p:cNvGrpSpPr/>
                    <p:nvPr/>
                  </p:nvGrpSpPr>
                  <p:grpSpPr>
                    <a:xfrm>
                      <a:off x="4588202" y="4407796"/>
                      <a:ext cx="3456600" cy="501129"/>
                      <a:chOff x="-539709" y="-48594"/>
                      <a:chExt cx="3462321" cy="501778"/>
                    </a:xfrm>
                  </p:grpSpPr>
                  <p:cxnSp>
                    <p:nvCxnSpPr>
                      <p:cNvPr id="45" name="Straight Arrow Connector 44">
                        <a:extLst>
                          <a:ext uri="{FF2B5EF4-FFF2-40B4-BE49-F238E27FC236}">
                            <a16:creationId xmlns:a16="http://schemas.microsoft.com/office/drawing/2014/main" id="{C0A5E6E6-80FA-53E9-7488-15FD80E25F41}"/>
                          </a:ext>
                        </a:extLst>
                      </p:cNvPr>
                      <p:cNvCxnSpPr/>
                      <p:nvPr/>
                    </p:nvCxnSpPr>
                    <p:spPr>
                      <a:xfrm>
                        <a:off x="-539709" y="155713"/>
                        <a:ext cx="1298145" cy="0"/>
                      </a:xfrm>
                      <a:prstGeom prst="straightConnector1">
                        <a:avLst/>
                      </a:prstGeom>
                      <a:ln w="28575">
                        <a:solidFill>
                          <a:schemeClr val="accent1"/>
                        </a:solidFill>
                        <a:headEnd w="sm" len="sm"/>
                        <a:tailEnd type="triangle" w="med"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39DD9B0-F7D5-4489-2E2A-E1458BE1E077}"/>
                          </a:ext>
                        </a:extLst>
                      </p:cNvPr>
                      <p:cNvCxnSpPr/>
                      <p:nvPr/>
                    </p:nvCxnSpPr>
                    <p:spPr>
                      <a:xfrm>
                        <a:off x="1624467" y="155713"/>
                        <a:ext cx="1298145" cy="0"/>
                      </a:xfrm>
                      <a:prstGeom prst="straightConnector1">
                        <a:avLst/>
                      </a:prstGeom>
                      <a:ln w="28575">
                        <a:solidFill>
                          <a:schemeClr val="accent4">
                            <a:lumMod val="75000"/>
                          </a:schemeClr>
                        </a:solidFill>
                        <a:headEnd w="sm" len="sm"/>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 Box 349">
                            <a:extLst>
                              <a:ext uri="{FF2B5EF4-FFF2-40B4-BE49-F238E27FC236}">
                                <a16:creationId xmlns:a16="http://schemas.microsoft.com/office/drawing/2014/main" id="{0FCB6B5C-5F7C-E0E6-CBBD-FE76E359F5A3}"/>
                              </a:ext>
                            </a:extLst>
                          </p:cNvPr>
                          <p:cNvSpPr txBox="1"/>
                          <p:nvPr/>
                        </p:nvSpPr>
                        <p:spPr>
                          <a:xfrm>
                            <a:off x="801035" y="-48594"/>
                            <a:ext cx="737016" cy="501778"/>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r>
                                    <a:rPr kumimoji="0" lang="en-NZ" sz="2000" b="1" i="0"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𝐓𝐅</m:t>
                                  </m:r>
                                  <m:r>
                                    <a:rPr kumimoji="0" lang="en-NZ" sz="2000" b="1"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NZ" sz="2000" b="1" i="1" u="none" strike="noStrike" kern="100" cap="none" spc="0" normalizeH="0" baseline="0" noProof="0" smtClean="0">
                                      <a:ln>
                                        <a:noFill/>
                                      </a:ln>
                                      <a:solidFill>
                                        <a:srgbClr val="7030A0"/>
                                      </a:solidFill>
                                      <a:effectLst/>
                                      <a:uLnTx/>
                                      <a:uFillTx/>
                                      <a:latin typeface="Cambria Math" panose="02040503050406030204" pitchFamily="18" charset="0"/>
                                      <a:ea typeface="Calibri" panose="020F0502020204030204" pitchFamily="34" charset="0"/>
                                      <a:cs typeface="Times New Roman" panose="02020603050405020304" pitchFamily="18" charset="0"/>
                                    </a:rPr>
                                    <m:t>𝒌</m:t>
                                  </m:r>
                                </m:oMath>
                              </m:oMathPara>
                            </a14:m>
                            <a:endParaRPr kumimoji="0" lang="en-NZ" sz="20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7" name="Text Box 349">
                            <a:extLst>
                              <a:ext uri="{FF2B5EF4-FFF2-40B4-BE49-F238E27FC236}">
                                <a16:creationId xmlns:a16="http://schemas.microsoft.com/office/drawing/2014/main" id="{0FCB6B5C-5F7C-E0E6-CBBD-FE76E359F5A3}"/>
                              </a:ext>
                            </a:extLst>
                          </p:cNvPr>
                          <p:cNvSpPr txBox="1">
                            <a:spLocks noRot="1" noChangeAspect="1" noMove="1" noResize="1" noEditPoints="1" noAdjustHandles="1" noChangeArrowheads="1" noChangeShapeType="1" noTextEdit="1"/>
                          </p:cNvSpPr>
                          <p:nvPr/>
                        </p:nvSpPr>
                        <p:spPr>
                          <a:xfrm>
                            <a:off x="801035" y="-48594"/>
                            <a:ext cx="737016" cy="501778"/>
                          </a:xfrm>
                          <a:prstGeom prst="rect">
                            <a:avLst/>
                          </a:prstGeom>
                          <a:blipFill>
                            <a:blip r:embed="rId25"/>
                            <a:stretch>
                              <a:fillRect/>
                            </a:stretch>
                          </a:blipFill>
                          <a:ln w="6350">
                            <a:noFill/>
                          </a:ln>
                        </p:spPr>
                        <p:txBody>
                          <a:bodyPr/>
                          <a:lstStyle/>
                          <a:p>
                            <a:r>
                              <a:rPr lang="en-NZ">
                                <a:noFill/>
                              </a:rPr>
                              <a:t> </a:t>
                            </a:r>
                          </a:p>
                        </p:txBody>
                      </p:sp>
                    </mc:Fallback>
                  </mc:AlternateContent>
                </p:grpSp>
              </p:grpSp>
              <p:sp>
                <p:nvSpPr>
                  <p:cNvPr id="173" name="Right Brace 172">
                    <a:extLst>
                      <a:ext uri="{FF2B5EF4-FFF2-40B4-BE49-F238E27FC236}">
                        <a16:creationId xmlns:a16="http://schemas.microsoft.com/office/drawing/2014/main" id="{66E97BEB-2E90-58C3-D34D-CFECC9550AB7}"/>
                      </a:ext>
                    </a:extLst>
                  </p:cNvPr>
                  <p:cNvSpPr/>
                  <p:nvPr/>
                </p:nvSpPr>
                <p:spPr>
                  <a:xfrm>
                    <a:off x="3959852" y="4793337"/>
                    <a:ext cx="221073" cy="1834290"/>
                  </a:xfrm>
                  <a:prstGeom prst="rightBrace">
                    <a:avLst>
                      <a:gd name="adj1" fmla="val 6982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6" name="Group 5">
                <a:extLst>
                  <a:ext uri="{FF2B5EF4-FFF2-40B4-BE49-F238E27FC236}">
                    <a16:creationId xmlns:a16="http://schemas.microsoft.com/office/drawing/2014/main" id="{C9D6B901-1C76-CD60-B0AE-DD64ADE97711}"/>
                  </a:ext>
                </a:extLst>
              </p:cNvPr>
              <p:cNvGrpSpPr>
                <a:grpSpLocks noChangeAspect="1"/>
              </p:cNvGrpSpPr>
              <p:nvPr/>
            </p:nvGrpSpPr>
            <p:grpSpPr>
              <a:xfrm>
                <a:off x="1801430" y="5057855"/>
                <a:ext cx="1478313" cy="1276123"/>
                <a:chOff x="3028" y="0"/>
                <a:chExt cx="919268" cy="793829"/>
              </a:xfrm>
            </p:grpSpPr>
            <p:grpSp>
              <p:nvGrpSpPr>
                <p:cNvPr id="7" name="Group 6">
                  <a:extLst>
                    <a:ext uri="{FF2B5EF4-FFF2-40B4-BE49-F238E27FC236}">
                      <a16:creationId xmlns:a16="http://schemas.microsoft.com/office/drawing/2014/main" id="{8215E9B1-8BF8-6CE4-A990-30F49CEA7B11}"/>
                    </a:ext>
                  </a:extLst>
                </p:cNvPr>
                <p:cNvGrpSpPr/>
                <p:nvPr/>
              </p:nvGrpSpPr>
              <p:grpSpPr>
                <a:xfrm>
                  <a:off x="3028" y="0"/>
                  <a:ext cx="919268" cy="793829"/>
                  <a:chOff x="3028" y="0"/>
                  <a:chExt cx="919268" cy="793829"/>
                </a:xfrm>
              </p:grpSpPr>
              <p:grpSp>
                <p:nvGrpSpPr>
                  <p:cNvPr id="13" name="Group 12">
                    <a:extLst>
                      <a:ext uri="{FF2B5EF4-FFF2-40B4-BE49-F238E27FC236}">
                        <a16:creationId xmlns:a16="http://schemas.microsoft.com/office/drawing/2014/main" id="{D263B52A-F0B9-334E-0200-101C71BEC74F}"/>
                      </a:ext>
                    </a:extLst>
                  </p:cNvPr>
                  <p:cNvGrpSpPr/>
                  <p:nvPr/>
                </p:nvGrpSpPr>
                <p:grpSpPr>
                  <a:xfrm>
                    <a:off x="3028" y="0"/>
                    <a:ext cx="687553" cy="793829"/>
                    <a:chOff x="3028" y="0"/>
                    <a:chExt cx="687553" cy="793829"/>
                  </a:xfrm>
                </p:grpSpPr>
                <p:grpSp>
                  <p:nvGrpSpPr>
                    <p:cNvPr id="21" name="Group 20">
                      <a:extLst>
                        <a:ext uri="{FF2B5EF4-FFF2-40B4-BE49-F238E27FC236}">
                          <a16:creationId xmlns:a16="http://schemas.microsoft.com/office/drawing/2014/main" id="{445B17BE-EA23-A8DE-1D57-8E3937FCF8CF}"/>
                        </a:ext>
                      </a:extLst>
                    </p:cNvPr>
                    <p:cNvGrpSpPr/>
                    <p:nvPr/>
                  </p:nvGrpSpPr>
                  <p:grpSpPr>
                    <a:xfrm>
                      <a:off x="3028" y="0"/>
                      <a:ext cx="687553" cy="793829"/>
                      <a:chOff x="3028" y="0"/>
                      <a:chExt cx="687553" cy="793829"/>
                    </a:xfrm>
                  </p:grpSpPr>
                  <p:grpSp>
                    <p:nvGrpSpPr>
                      <p:cNvPr id="26" name="Group 25">
                        <a:extLst>
                          <a:ext uri="{FF2B5EF4-FFF2-40B4-BE49-F238E27FC236}">
                            <a16:creationId xmlns:a16="http://schemas.microsoft.com/office/drawing/2014/main" id="{99754F9F-72BF-4EEE-7B5D-FE12FDDC7111}"/>
                          </a:ext>
                        </a:extLst>
                      </p:cNvPr>
                      <p:cNvGrpSpPr/>
                      <p:nvPr/>
                    </p:nvGrpSpPr>
                    <p:grpSpPr>
                      <a:xfrm>
                        <a:off x="83127" y="0"/>
                        <a:ext cx="607454" cy="793829"/>
                        <a:chOff x="0" y="0"/>
                        <a:chExt cx="607454" cy="793829"/>
                      </a:xfrm>
                    </p:grpSpPr>
                    <p:grpSp>
                      <p:nvGrpSpPr>
                        <p:cNvPr id="33" name="Group 32">
                          <a:extLst>
                            <a:ext uri="{FF2B5EF4-FFF2-40B4-BE49-F238E27FC236}">
                              <a16:creationId xmlns:a16="http://schemas.microsoft.com/office/drawing/2014/main" id="{8A355B9B-D2BE-C232-2982-4CC6F5B5CDE8}"/>
                            </a:ext>
                          </a:extLst>
                        </p:cNvPr>
                        <p:cNvGrpSpPr/>
                        <p:nvPr/>
                      </p:nvGrpSpPr>
                      <p:grpSpPr>
                        <a:xfrm>
                          <a:off x="202529" y="0"/>
                          <a:ext cx="404925" cy="793829"/>
                          <a:chOff x="1324742" y="170171"/>
                          <a:chExt cx="1875931" cy="3673773"/>
                        </a:xfrm>
                      </p:grpSpPr>
                      <p:sp>
                        <p:nvSpPr>
                          <p:cNvPr id="37" name="Trapezoid 36">
                            <a:extLst>
                              <a:ext uri="{FF2B5EF4-FFF2-40B4-BE49-F238E27FC236}">
                                <a16:creationId xmlns:a16="http://schemas.microsoft.com/office/drawing/2014/main" id="{9CD37579-EF49-F1D4-A074-6C9DE3ACEC09}"/>
                              </a:ext>
                            </a:extLst>
                          </p:cNvPr>
                          <p:cNvSpPr/>
                          <p:nvPr/>
                        </p:nvSpPr>
                        <p:spPr>
                          <a:xfrm rot="16200000" flipH="1">
                            <a:off x="769144" y="1090465"/>
                            <a:ext cx="3049952" cy="1813106"/>
                          </a:xfrm>
                          <a:prstGeom prst="trapezoid">
                            <a:avLst>
                              <a:gd name="adj" fmla="val 73767"/>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Parallelogram 37">
                            <a:extLst>
                              <a:ext uri="{FF2B5EF4-FFF2-40B4-BE49-F238E27FC236}">
                                <a16:creationId xmlns:a16="http://schemas.microsoft.com/office/drawing/2014/main" id="{8F244D07-4995-CD49-4657-260398DA6EFE}"/>
                              </a:ext>
                            </a:extLst>
                          </p:cNvPr>
                          <p:cNvSpPr/>
                          <p:nvPr/>
                        </p:nvSpPr>
                        <p:spPr>
                          <a:xfrm rot="5400000" flipH="1">
                            <a:off x="1598428" y="-102092"/>
                            <a:ext cx="1327471" cy="1871998"/>
                          </a:xfrm>
                          <a:prstGeom prst="parallelogram">
                            <a:avLst>
                              <a:gd name="adj" fmla="val 8049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Parallelogram 38">
                            <a:extLst>
                              <a:ext uri="{FF2B5EF4-FFF2-40B4-BE49-F238E27FC236}">
                                <a16:creationId xmlns:a16="http://schemas.microsoft.com/office/drawing/2014/main" id="{611ECB92-E1B6-8337-DEA4-751B1B5FDCBE}"/>
                              </a:ext>
                            </a:extLst>
                          </p:cNvPr>
                          <p:cNvSpPr/>
                          <p:nvPr/>
                        </p:nvSpPr>
                        <p:spPr>
                          <a:xfrm rot="16200000" flipH="1" flipV="1">
                            <a:off x="1594786" y="2241988"/>
                            <a:ext cx="1331912" cy="1871999"/>
                          </a:xfrm>
                          <a:prstGeom prst="parallelogram">
                            <a:avLst>
                              <a:gd name="adj" fmla="val 7979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E9D087C6-D774-90BE-165B-8962C5CFF311}"/>
                            </a:ext>
                          </a:extLst>
                        </p:cNvPr>
                        <p:cNvGrpSpPr/>
                        <p:nvPr/>
                      </p:nvGrpSpPr>
                      <p:grpSpPr>
                        <a:xfrm>
                          <a:off x="0" y="350646"/>
                          <a:ext cx="216000" cy="86151"/>
                          <a:chOff x="0" y="0"/>
                          <a:chExt cx="216000" cy="86151"/>
                        </a:xfrm>
                      </p:grpSpPr>
                      <p:cxnSp>
                        <p:nvCxnSpPr>
                          <p:cNvPr id="35" name="Straight Arrow Connector 34">
                            <a:extLst>
                              <a:ext uri="{FF2B5EF4-FFF2-40B4-BE49-F238E27FC236}">
                                <a16:creationId xmlns:a16="http://schemas.microsoft.com/office/drawing/2014/main" id="{3F316D2E-8C11-019F-7575-BED2792DC027}"/>
                              </a:ext>
                            </a:extLst>
                          </p:cNvPr>
                          <p:cNvCxnSpPr/>
                          <p:nvPr/>
                        </p:nvCxnSpPr>
                        <p:spPr>
                          <a:xfrm flipV="1">
                            <a:off x="0" y="0"/>
                            <a:ext cx="216000"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041D07-5DCB-E496-C573-29FDF293078A}"/>
                              </a:ext>
                            </a:extLst>
                          </p:cNvPr>
                          <p:cNvCxnSpPr/>
                          <p:nvPr/>
                        </p:nvCxnSpPr>
                        <p:spPr>
                          <a:xfrm flipV="1">
                            <a:off x="0" y="86151"/>
                            <a:ext cx="216000"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A4F97DCC-7A36-2729-40E2-6ADEFF5B8C78}"/>
                          </a:ext>
                        </a:extLst>
                      </p:cNvPr>
                      <p:cNvGrpSpPr/>
                      <p:nvPr/>
                    </p:nvGrpSpPr>
                    <p:grpSpPr>
                      <a:xfrm>
                        <a:off x="3028" y="213108"/>
                        <a:ext cx="283881" cy="369888"/>
                        <a:chOff x="3028" y="0"/>
                        <a:chExt cx="283881" cy="369888"/>
                      </a:xfrm>
                    </p:grpSpPr>
                    <p:grpSp>
                      <p:nvGrpSpPr>
                        <p:cNvPr id="28" name="Group 27">
                          <a:extLst>
                            <a:ext uri="{FF2B5EF4-FFF2-40B4-BE49-F238E27FC236}">
                              <a16:creationId xmlns:a16="http://schemas.microsoft.com/office/drawing/2014/main" id="{77BA7BDE-CD5C-4C37-7A30-E9618E03E6AD}"/>
                            </a:ext>
                          </a:extLst>
                        </p:cNvPr>
                        <p:cNvGrpSpPr/>
                        <p:nvPr/>
                      </p:nvGrpSpPr>
                      <p:grpSpPr>
                        <a:xfrm>
                          <a:off x="78593" y="18136"/>
                          <a:ext cx="208316" cy="332661"/>
                          <a:chOff x="363953" y="1227433"/>
                          <a:chExt cx="965086" cy="1539529"/>
                        </a:xfrm>
                      </p:grpSpPr>
                      <p:sp>
                        <p:nvSpPr>
                          <p:cNvPr id="30" name="Rectangle 29">
                            <a:extLst>
                              <a:ext uri="{FF2B5EF4-FFF2-40B4-BE49-F238E27FC236}">
                                <a16:creationId xmlns:a16="http://schemas.microsoft.com/office/drawing/2014/main" id="{0ACB6BFC-E751-3A33-CA9F-AAEA2CFB13AF}"/>
                              </a:ext>
                            </a:extLst>
                          </p:cNvPr>
                          <p:cNvSpPr/>
                          <p:nvPr/>
                        </p:nvSpPr>
                        <p:spPr>
                          <a:xfrm>
                            <a:off x="363953" y="1227433"/>
                            <a:ext cx="965086" cy="24693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1839200-15D6-8EDC-B2D0-14D069D9C5F5}"/>
                              </a:ext>
                            </a:extLst>
                          </p:cNvPr>
                          <p:cNvSpPr/>
                          <p:nvPr/>
                        </p:nvSpPr>
                        <p:spPr>
                          <a:xfrm>
                            <a:off x="363953" y="2520030"/>
                            <a:ext cx="965086" cy="24693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B1D67F30-286D-8351-FD99-F1F13D8EB157}"/>
                              </a:ext>
                            </a:extLst>
                          </p:cNvPr>
                          <p:cNvSpPr/>
                          <p:nvPr/>
                        </p:nvSpPr>
                        <p:spPr>
                          <a:xfrm>
                            <a:off x="363953" y="1833786"/>
                            <a:ext cx="965086" cy="2988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9" name="Rectangle 28">
                          <a:extLst>
                            <a:ext uri="{FF2B5EF4-FFF2-40B4-BE49-F238E27FC236}">
                              <a16:creationId xmlns:a16="http://schemas.microsoft.com/office/drawing/2014/main" id="{7623EFA5-19D2-CD4F-A28C-7BBB6B858B9C}"/>
                            </a:ext>
                          </a:extLst>
                        </p:cNvPr>
                        <p:cNvSpPr/>
                        <p:nvPr/>
                      </p:nvSpPr>
                      <p:spPr>
                        <a:xfrm>
                          <a:off x="3028" y="0"/>
                          <a:ext cx="78462" cy="36988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 name="Group 21">
                      <a:extLst>
                        <a:ext uri="{FF2B5EF4-FFF2-40B4-BE49-F238E27FC236}">
                          <a16:creationId xmlns:a16="http://schemas.microsoft.com/office/drawing/2014/main" id="{87EA1F41-F600-8253-FCFB-21E09D0E51A4}"/>
                        </a:ext>
                      </a:extLst>
                    </p:cNvPr>
                    <p:cNvGrpSpPr/>
                    <p:nvPr/>
                  </p:nvGrpSpPr>
                  <p:grpSpPr>
                    <a:xfrm>
                      <a:off x="4534" y="334335"/>
                      <a:ext cx="238660" cy="335030"/>
                      <a:chOff x="0" y="0"/>
                      <a:chExt cx="238660" cy="335030"/>
                    </a:xfrm>
                  </p:grpSpPr>
                  <p:sp>
                    <p:nvSpPr>
                      <p:cNvPr id="23" name="Freeform: Shape 22">
                        <a:extLst>
                          <a:ext uri="{FF2B5EF4-FFF2-40B4-BE49-F238E27FC236}">
                            <a16:creationId xmlns:a16="http://schemas.microsoft.com/office/drawing/2014/main" id="{E5B08EDD-E82F-BDC3-8D29-52D8971A0CE0}"/>
                          </a:ext>
                        </a:extLst>
                      </p:cNvPr>
                      <p:cNvSpPr/>
                      <p:nvPr/>
                    </p:nvSpPr>
                    <p:spPr>
                      <a:xfrm>
                        <a:off x="65305" y="110018"/>
                        <a:ext cx="173355" cy="195580"/>
                      </a:xfrm>
                      <a:custGeom>
                        <a:avLst/>
                        <a:gdLst>
                          <a:gd name="connsiteX0" fmla="*/ 260058 w 260058"/>
                          <a:gd name="connsiteY0" fmla="*/ 117897 h 645188"/>
                          <a:gd name="connsiteX1" fmla="*/ 117445 w 260058"/>
                          <a:gd name="connsiteY1" fmla="*/ 34007 h 645188"/>
                          <a:gd name="connsiteX2" fmla="*/ 92278 w 260058"/>
                          <a:gd name="connsiteY2" fmla="*/ 612848 h 645188"/>
                          <a:gd name="connsiteX3" fmla="*/ 0 w 260058"/>
                          <a:gd name="connsiteY3" fmla="*/ 520569 h 645188"/>
                          <a:gd name="connsiteX0" fmla="*/ 206532 w 206532"/>
                          <a:gd name="connsiteY0" fmla="*/ 111555 h 647767"/>
                          <a:gd name="connsiteX1" fmla="*/ 117445 w 206532"/>
                          <a:gd name="connsiteY1" fmla="*/ 36586 h 647767"/>
                          <a:gd name="connsiteX2" fmla="*/ 92278 w 206532"/>
                          <a:gd name="connsiteY2" fmla="*/ 615427 h 647767"/>
                          <a:gd name="connsiteX3" fmla="*/ 0 w 206532"/>
                          <a:gd name="connsiteY3" fmla="*/ 523148 h 64776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37019"/>
                          <a:gd name="connsiteX1" fmla="*/ 90682 w 179769"/>
                          <a:gd name="connsiteY1" fmla="*/ 38561 h 637019"/>
                          <a:gd name="connsiteX2" fmla="*/ 65515 w 179769"/>
                          <a:gd name="connsiteY2" fmla="*/ 617402 h 637019"/>
                          <a:gd name="connsiteX3" fmla="*/ 0 w 179769"/>
                          <a:gd name="connsiteY3" fmla="*/ 529583 h 637019"/>
                          <a:gd name="connsiteX0" fmla="*/ 179769 w 179769"/>
                          <a:gd name="connsiteY0" fmla="*/ 0 h 523489"/>
                          <a:gd name="connsiteX1" fmla="*/ 65515 w 179769"/>
                          <a:gd name="connsiteY1" fmla="*/ 503872 h 523489"/>
                          <a:gd name="connsiteX2" fmla="*/ 0 w 179769"/>
                          <a:gd name="connsiteY2" fmla="*/ 416053 h 523489"/>
                          <a:gd name="connsiteX0" fmla="*/ 179769 w 179769"/>
                          <a:gd name="connsiteY0" fmla="*/ 43800 h 567289"/>
                          <a:gd name="connsiteX1" fmla="*/ 65515 w 179769"/>
                          <a:gd name="connsiteY1" fmla="*/ 547672 h 567289"/>
                          <a:gd name="connsiteX2" fmla="*/ 0 w 179769"/>
                          <a:gd name="connsiteY2" fmla="*/ 459853 h 567289"/>
                          <a:gd name="connsiteX0" fmla="*/ 179769 w 179769"/>
                          <a:gd name="connsiteY0" fmla="*/ 0 h 416053"/>
                          <a:gd name="connsiteX1" fmla="*/ 0 w 179769"/>
                          <a:gd name="connsiteY1" fmla="*/ 416053 h 416053"/>
                          <a:gd name="connsiteX0" fmla="*/ 179769 w 179769"/>
                          <a:gd name="connsiteY0" fmla="*/ 0 h 493874"/>
                          <a:gd name="connsiteX1" fmla="*/ 0 w 179769"/>
                          <a:gd name="connsiteY1" fmla="*/ 416053 h 493874"/>
                          <a:gd name="connsiteX0" fmla="*/ 179769 w 179769"/>
                          <a:gd name="connsiteY0" fmla="*/ 63267 h 528856"/>
                          <a:gd name="connsiteX1" fmla="*/ 0 w 179769"/>
                          <a:gd name="connsiteY1" fmla="*/ 479320 h 528856"/>
                          <a:gd name="connsiteX0" fmla="*/ 179769 w 179769"/>
                          <a:gd name="connsiteY0" fmla="*/ 61749 h 536449"/>
                          <a:gd name="connsiteX1" fmla="*/ 0 w 179769"/>
                          <a:gd name="connsiteY1" fmla="*/ 477802 h 536449"/>
                          <a:gd name="connsiteX0" fmla="*/ 179769 w 179769"/>
                          <a:gd name="connsiteY0" fmla="*/ 59056 h 534164"/>
                          <a:gd name="connsiteX1" fmla="*/ 0 w 179769"/>
                          <a:gd name="connsiteY1" fmla="*/ 475109 h 534164"/>
                          <a:gd name="connsiteX0" fmla="*/ 219913 w 219913"/>
                          <a:gd name="connsiteY0" fmla="*/ 61298 h 494044"/>
                          <a:gd name="connsiteX1" fmla="*/ 0 w 219913"/>
                          <a:gd name="connsiteY1" fmla="*/ 432746 h 494044"/>
                          <a:gd name="connsiteX0" fmla="*/ 219913 w 219913"/>
                          <a:gd name="connsiteY0" fmla="*/ 54752 h 536483"/>
                          <a:gd name="connsiteX1" fmla="*/ 0 w 219913"/>
                          <a:gd name="connsiteY1" fmla="*/ 426200 h 536483"/>
                          <a:gd name="connsiteX0" fmla="*/ 219913 w 219913"/>
                          <a:gd name="connsiteY0" fmla="*/ 100443 h 572334"/>
                          <a:gd name="connsiteX1" fmla="*/ 0 w 219913"/>
                          <a:gd name="connsiteY1" fmla="*/ 471891 h 572334"/>
                          <a:gd name="connsiteX0" fmla="*/ 260057 w 260057"/>
                          <a:gd name="connsiteY0" fmla="*/ 101027 h 564580"/>
                          <a:gd name="connsiteX1" fmla="*/ 0 w 260057"/>
                          <a:gd name="connsiteY1" fmla="*/ 463554 h 564580"/>
                          <a:gd name="connsiteX0" fmla="*/ 260057 w 260057"/>
                          <a:gd name="connsiteY0" fmla="*/ 75108 h 543873"/>
                          <a:gd name="connsiteX1" fmla="*/ 0 w 260057"/>
                          <a:gd name="connsiteY1" fmla="*/ 437635 h 543873"/>
                          <a:gd name="connsiteX0" fmla="*/ 242215 w 242215"/>
                          <a:gd name="connsiteY0" fmla="*/ 76812 h 516669"/>
                          <a:gd name="connsiteX1" fmla="*/ 0 w 242215"/>
                          <a:gd name="connsiteY1" fmla="*/ 408115 h 516669"/>
                          <a:gd name="connsiteX0" fmla="*/ 242215 w 242215"/>
                          <a:gd name="connsiteY0" fmla="*/ 65762 h 508210"/>
                          <a:gd name="connsiteX1" fmla="*/ 0 w 242215"/>
                          <a:gd name="connsiteY1" fmla="*/ 397065 h 508210"/>
                          <a:gd name="connsiteX0" fmla="*/ 242215 w 242215"/>
                          <a:gd name="connsiteY0" fmla="*/ 70750 h 479593"/>
                          <a:gd name="connsiteX1" fmla="*/ 0 w 242215"/>
                          <a:gd name="connsiteY1" fmla="*/ 402053 h 479593"/>
                          <a:gd name="connsiteX0" fmla="*/ 210992 w 210992"/>
                          <a:gd name="connsiteY0" fmla="*/ 66868 h 542865"/>
                          <a:gd name="connsiteX1" fmla="*/ 0 w 210992"/>
                          <a:gd name="connsiteY1" fmla="*/ 469539 h 542865"/>
                          <a:gd name="connsiteX0" fmla="*/ 148546 w 148546"/>
                          <a:gd name="connsiteY0" fmla="*/ 48742 h 991192"/>
                          <a:gd name="connsiteX1" fmla="*/ 0 w 148546"/>
                          <a:gd name="connsiteY1" fmla="*/ 937607 h 991192"/>
                          <a:gd name="connsiteX0" fmla="*/ 148546 w 148546"/>
                          <a:gd name="connsiteY0" fmla="*/ 58969 h 948557"/>
                          <a:gd name="connsiteX1" fmla="*/ 0 w 148546"/>
                          <a:gd name="connsiteY1" fmla="*/ 947834 h 948557"/>
                          <a:gd name="connsiteX0" fmla="*/ 148546 w 202498"/>
                          <a:gd name="connsiteY0" fmla="*/ 60168 h 949042"/>
                          <a:gd name="connsiteX1" fmla="*/ 0 w 202498"/>
                          <a:gd name="connsiteY1" fmla="*/ 949033 h 949042"/>
                          <a:gd name="connsiteX0" fmla="*/ 300203 w 300203"/>
                          <a:gd name="connsiteY0" fmla="*/ 60351 h 944765"/>
                          <a:gd name="connsiteX1" fmla="*/ 0 w 300203"/>
                          <a:gd name="connsiteY1" fmla="*/ 944756 h 944765"/>
                          <a:gd name="connsiteX0" fmla="*/ 318045 w 318045"/>
                          <a:gd name="connsiteY0" fmla="*/ 66866 h 808546"/>
                          <a:gd name="connsiteX1" fmla="*/ 0 w 318045"/>
                          <a:gd name="connsiteY1" fmla="*/ 808535 h 808546"/>
                          <a:gd name="connsiteX0" fmla="*/ 318045 w 320170"/>
                          <a:gd name="connsiteY0" fmla="*/ 0 h 741700"/>
                          <a:gd name="connsiteX1" fmla="*/ 0 w 320170"/>
                          <a:gd name="connsiteY1" fmla="*/ 741669 h 741700"/>
                          <a:gd name="connsiteX0" fmla="*/ 260058 w 287275"/>
                          <a:gd name="connsiteY0" fmla="*/ 0 h 888887"/>
                          <a:gd name="connsiteX1" fmla="*/ 0 w 287275"/>
                          <a:gd name="connsiteY1" fmla="*/ 888865 h 888887"/>
                          <a:gd name="connsiteX0" fmla="*/ 260058 w 302801"/>
                          <a:gd name="connsiteY0" fmla="*/ 0 h 888887"/>
                          <a:gd name="connsiteX1" fmla="*/ 0 w 302801"/>
                          <a:gd name="connsiteY1" fmla="*/ 888865 h 888887"/>
                          <a:gd name="connsiteX0" fmla="*/ 260058 w 262244"/>
                          <a:gd name="connsiteY0" fmla="*/ 0 h 888865"/>
                          <a:gd name="connsiteX1" fmla="*/ 0 w 262244"/>
                          <a:gd name="connsiteY1" fmla="*/ 888865 h 888865"/>
                          <a:gd name="connsiteX0" fmla="*/ 260058 w 260058"/>
                          <a:gd name="connsiteY0" fmla="*/ 0 h 888865"/>
                          <a:gd name="connsiteX1" fmla="*/ 127201 w 260058"/>
                          <a:gd name="connsiteY1" fmla="*/ 845424 h 888865"/>
                          <a:gd name="connsiteX2" fmla="*/ 0 w 260058"/>
                          <a:gd name="connsiteY2" fmla="*/ 888865 h 888865"/>
                          <a:gd name="connsiteX0" fmla="*/ 260058 w 260058"/>
                          <a:gd name="connsiteY0" fmla="*/ 0 h 978382"/>
                          <a:gd name="connsiteX1" fmla="*/ 127201 w 260058"/>
                          <a:gd name="connsiteY1" fmla="*/ 845424 h 978382"/>
                          <a:gd name="connsiteX2" fmla="*/ 0 w 260058"/>
                          <a:gd name="connsiteY2" fmla="*/ 888865 h 978382"/>
                          <a:gd name="connsiteX0" fmla="*/ 260058 w 260058"/>
                          <a:gd name="connsiteY0" fmla="*/ 0 h 888865"/>
                          <a:gd name="connsiteX1" fmla="*/ 127201 w 260058"/>
                          <a:gd name="connsiteY1" fmla="*/ 845424 h 888865"/>
                          <a:gd name="connsiteX2" fmla="*/ 0 w 260058"/>
                          <a:gd name="connsiteY2" fmla="*/ 888865 h 888865"/>
                          <a:gd name="connsiteX0" fmla="*/ 804238 w 804238"/>
                          <a:gd name="connsiteY0" fmla="*/ 0 h 986996"/>
                          <a:gd name="connsiteX1" fmla="*/ 671381 w 804238"/>
                          <a:gd name="connsiteY1" fmla="*/ 845424 h 986996"/>
                          <a:gd name="connsiteX2" fmla="*/ 0 w 804238"/>
                          <a:gd name="connsiteY2" fmla="*/ 986996 h 986996"/>
                          <a:gd name="connsiteX0" fmla="*/ 804238 w 804238"/>
                          <a:gd name="connsiteY0" fmla="*/ 0 h 986996"/>
                          <a:gd name="connsiteX1" fmla="*/ 715985 w 804238"/>
                          <a:gd name="connsiteY1" fmla="*/ 858805 h 986996"/>
                          <a:gd name="connsiteX2" fmla="*/ 0 w 804238"/>
                          <a:gd name="connsiteY2" fmla="*/ 986996 h 986996"/>
                        </a:gdLst>
                        <a:ahLst/>
                        <a:cxnLst>
                          <a:cxn ang="0">
                            <a:pos x="connsiteX0" y="connsiteY0"/>
                          </a:cxn>
                          <a:cxn ang="0">
                            <a:pos x="connsiteX1" y="connsiteY1"/>
                          </a:cxn>
                          <a:cxn ang="0">
                            <a:pos x="connsiteX2" y="connsiteY2"/>
                          </a:cxn>
                        </a:cxnLst>
                        <a:rect l="l" t="t" r="r" b="b"/>
                        <a:pathLst>
                          <a:path w="804238" h="986996">
                            <a:moveTo>
                              <a:pt x="804238" y="0"/>
                            </a:moveTo>
                            <a:cubicBezTo>
                              <a:pt x="759952" y="281808"/>
                              <a:pt x="850025" y="694306"/>
                              <a:pt x="715985" y="858805"/>
                            </a:cubicBezTo>
                            <a:cubicBezTo>
                              <a:pt x="581945" y="1023304"/>
                              <a:pt x="323094" y="968746"/>
                              <a:pt x="0" y="986996"/>
                            </a:cubicBezTo>
                          </a:path>
                        </a:pathLst>
                      </a:custGeom>
                      <a:noFill/>
                      <a:ln w="9525">
                        <a:solidFill>
                          <a:srgbClr val="FF0000"/>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9182B6D7-9050-428D-060E-4D2905B93FE2}"/>
                          </a:ext>
                        </a:extLst>
                      </p:cNvPr>
                      <p:cNvSpPr/>
                      <p:nvPr/>
                    </p:nvSpPr>
                    <p:spPr>
                      <a:xfrm>
                        <a:off x="74374" y="0"/>
                        <a:ext cx="54610" cy="284517"/>
                      </a:xfrm>
                      <a:custGeom>
                        <a:avLst/>
                        <a:gdLst>
                          <a:gd name="connsiteX0" fmla="*/ 260058 w 260058"/>
                          <a:gd name="connsiteY0" fmla="*/ 117897 h 645188"/>
                          <a:gd name="connsiteX1" fmla="*/ 117445 w 260058"/>
                          <a:gd name="connsiteY1" fmla="*/ 34007 h 645188"/>
                          <a:gd name="connsiteX2" fmla="*/ 92278 w 260058"/>
                          <a:gd name="connsiteY2" fmla="*/ 612848 h 645188"/>
                          <a:gd name="connsiteX3" fmla="*/ 0 w 260058"/>
                          <a:gd name="connsiteY3" fmla="*/ 520569 h 645188"/>
                          <a:gd name="connsiteX0" fmla="*/ 206532 w 206532"/>
                          <a:gd name="connsiteY0" fmla="*/ 111555 h 647767"/>
                          <a:gd name="connsiteX1" fmla="*/ 117445 w 206532"/>
                          <a:gd name="connsiteY1" fmla="*/ 36586 h 647767"/>
                          <a:gd name="connsiteX2" fmla="*/ 92278 w 206532"/>
                          <a:gd name="connsiteY2" fmla="*/ 615427 h 647767"/>
                          <a:gd name="connsiteX3" fmla="*/ 0 w 206532"/>
                          <a:gd name="connsiteY3" fmla="*/ 523148 h 64776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37019"/>
                          <a:gd name="connsiteX1" fmla="*/ 90682 w 179769"/>
                          <a:gd name="connsiteY1" fmla="*/ 38561 h 637019"/>
                          <a:gd name="connsiteX2" fmla="*/ 65515 w 179769"/>
                          <a:gd name="connsiteY2" fmla="*/ 617402 h 637019"/>
                          <a:gd name="connsiteX3" fmla="*/ 0 w 179769"/>
                          <a:gd name="connsiteY3" fmla="*/ 529583 h 637019"/>
                          <a:gd name="connsiteX0" fmla="*/ 179769 w 179769"/>
                          <a:gd name="connsiteY0" fmla="*/ 0 h 523489"/>
                          <a:gd name="connsiteX1" fmla="*/ 65515 w 179769"/>
                          <a:gd name="connsiteY1" fmla="*/ 503872 h 523489"/>
                          <a:gd name="connsiteX2" fmla="*/ 0 w 179769"/>
                          <a:gd name="connsiteY2" fmla="*/ 416053 h 523489"/>
                          <a:gd name="connsiteX0" fmla="*/ 179769 w 179769"/>
                          <a:gd name="connsiteY0" fmla="*/ 43800 h 567289"/>
                          <a:gd name="connsiteX1" fmla="*/ 65515 w 179769"/>
                          <a:gd name="connsiteY1" fmla="*/ 547672 h 567289"/>
                          <a:gd name="connsiteX2" fmla="*/ 0 w 179769"/>
                          <a:gd name="connsiteY2" fmla="*/ 459853 h 567289"/>
                          <a:gd name="connsiteX0" fmla="*/ 179769 w 179769"/>
                          <a:gd name="connsiteY0" fmla="*/ 0 h 416053"/>
                          <a:gd name="connsiteX1" fmla="*/ 0 w 179769"/>
                          <a:gd name="connsiteY1" fmla="*/ 416053 h 416053"/>
                          <a:gd name="connsiteX0" fmla="*/ 179769 w 179769"/>
                          <a:gd name="connsiteY0" fmla="*/ 0 h 493874"/>
                          <a:gd name="connsiteX1" fmla="*/ 0 w 179769"/>
                          <a:gd name="connsiteY1" fmla="*/ 416053 h 493874"/>
                          <a:gd name="connsiteX0" fmla="*/ 179769 w 179769"/>
                          <a:gd name="connsiteY0" fmla="*/ 63267 h 528856"/>
                          <a:gd name="connsiteX1" fmla="*/ 0 w 179769"/>
                          <a:gd name="connsiteY1" fmla="*/ 479320 h 528856"/>
                          <a:gd name="connsiteX0" fmla="*/ 179769 w 179769"/>
                          <a:gd name="connsiteY0" fmla="*/ 61749 h 536449"/>
                          <a:gd name="connsiteX1" fmla="*/ 0 w 179769"/>
                          <a:gd name="connsiteY1" fmla="*/ 477802 h 536449"/>
                          <a:gd name="connsiteX0" fmla="*/ 179769 w 179769"/>
                          <a:gd name="connsiteY0" fmla="*/ 59056 h 534164"/>
                          <a:gd name="connsiteX1" fmla="*/ 0 w 179769"/>
                          <a:gd name="connsiteY1" fmla="*/ 475109 h 534164"/>
                          <a:gd name="connsiteX0" fmla="*/ 219913 w 219913"/>
                          <a:gd name="connsiteY0" fmla="*/ 61298 h 494044"/>
                          <a:gd name="connsiteX1" fmla="*/ 0 w 219913"/>
                          <a:gd name="connsiteY1" fmla="*/ 432746 h 494044"/>
                          <a:gd name="connsiteX0" fmla="*/ 219913 w 219913"/>
                          <a:gd name="connsiteY0" fmla="*/ 54752 h 536483"/>
                          <a:gd name="connsiteX1" fmla="*/ 0 w 219913"/>
                          <a:gd name="connsiteY1" fmla="*/ 426200 h 536483"/>
                          <a:gd name="connsiteX0" fmla="*/ 219913 w 219913"/>
                          <a:gd name="connsiteY0" fmla="*/ 100443 h 572334"/>
                          <a:gd name="connsiteX1" fmla="*/ 0 w 219913"/>
                          <a:gd name="connsiteY1" fmla="*/ 471891 h 572334"/>
                          <a:gd name="connsiteX0" fmla="*/ 260057 w 260057"/>
                          <a:gd name="connsiteY0" fmla="*/ 101027 h 564580"/>
                          <a:gd name="connsiteX1" fmla="*/ 0 w 260057"/>
                          <a:gd name="connsiteY1" fmla="*/ 463554 h 564580"/>
                          <a:gd name="connsiteX0" fmla="*/ 260057 w 260057"/>
                          <a:gd name="connsiteY0" fmla="*/ 75108 h 543873"/>
                          <a:gd name="connsiteX1" fmla="*/ 0 w 260057"/>
                          <a:gd name="connsiteY1" fmla="*/ 437635 h 543873"/>
                          <a:gd name="connsiteX0" fmla="*/ 242215 w 242215"/>
                          <a:gd name="connsiteY0" fmla="*/ 76812 h 516669"/>
                          <a:gd name="connsiteX1" fmla="*/ 0 w 242215"/>
                          <a:gd name="connsiteY1" fmla="*/ 408115 h 516669"/>
                          <a:gd name="connsiteX0" fmla="*/ 242215 w 242215"/>
                          <a:gd name="connsiteY0" fmla="*/ 65762 h 508210"/>
                          <a:gd name="connsiteX1" fmla="*/ 0 w 242215"/>
                          <a:gd name="connsiteY1" fmla="*/ 397065 h 508210"/>
                          <a:gd name="connsiteX0" fmla="*/ 242215 w 242215"/>
                          <a:gd name="connsiteY0" fmla="*/ 70750 h 479593"/>
                          <a:gd name="connsiteX1" fmla="*/ 0 w 242215"/>
                          <a:gd name="connsiteY1" fmla="*/ 402053 h 479593"/>
                          <a:gd name="connsiteX0" fmla="*/ 161926 w 161926"/>
                          <a:gd name="connsiteY0" fmla="*/ 41021 h 1314026"/>
                          <a:gd name="connsiteX1" fmla="*/ 0 w 161926"/>
                          <a:gd name="connsiteY1" fmla="*/ 1268882 h 1314026"/>
                          <a:gd name="connsiteX0" fmla="*/ 161926 w 161926"/>
                          <a:gd name="connsiteY0" fmla="*/ 46659 h 1278305"/>
                          <a:gd name="connsiteX1" fmla="*/ 0 w 161926"/>
                          <a:gd name="connsiteY1" fmla="*/ 1274520 h 1278305"/>
                          <a:gd name="connsiteX0" fmla="*/ 81637 w 81637"/>
                          <a:gd name="connsiteY0" fmla="*/ 50087 h 1152687"/>
                          <a:gd name="connsiteX1" fmla="*/ 0 w 81637"/>
                          <a:gd name="connsiteY1" fmla="*/ 1148594 h 1152687"/>
                          <a:gd name="connsiteX0" fmla="*/ 153005 w 153005"/>
                          <a:gd name="connsiteY0" fmla="*/ 50087 h 1152687"/>
                          <a:gd name="connsiteX1" fmla="*/ 0 w 153005"/>
                          <a:gd name="connsiteY1" fmla="*/ 1148594 h 1152687"/>
                          <a:gd name="connsiteX0" fmla="*/ 255597 w 255597"/>
                          <a:gd name="connsiteY0" fmla="*/ 47788 h 1234929"/>
                          <a:gd name="connsiteX1" fmla="*/ 0 w 255597"/>
                          <a:gd name="connsiteY1" fmla="*/ 1231044 h 1234929"/>
                          <a:gd name="connsiteX0" fmla="*/ 255597 w 255597"/>
                          <a:gd name="connsiteY0" fmla="*/ 48124 h 1234268"/>
                          <a:gd name="connsiteX1" fmla="*/ 0 w 255597"/>
                          <a:gd name="connsiteY1" fmla="*/ 1231380 h 1234268"/>
                          <a:gd name="connsiteX0" fmla="*/ 255597 w 255597"/>
                          <a:gd name="connsiteY0" fmla="*/ 49879 h 1233216"/>
                          <a:gd name="connsiteX1" fmla="*/ 0 w 255597"/>
                          <a:gd name="connsiteY1" fmla="*/ 1233135 h 1233216"/>
                        </a:gdLst>
                        <a:ahLst/>
                        <a:cxnLst>
                          <a:cxn ang="0">
                            <a:pos x="connsiteX0" y="connsiteY0"/>
                          </a:cxn>
                          <a:cxn ang="0">
                            <a:pos x="connsiteX1" y="connsiteY1"/>
                          </a:cxn>
                        </a:cxnLst>
                        <a:rect l="l" t="t" r="r" b="b"/>
                        <a:pathLst>
                          <a:path w="255597" h="1233216">
                            <a:moveTo>
                              <a:pt x="255597" y="49879"/>
                            </a:moveTo>
                            <a:cubicBezTo>
                              <a:pt x="61860" y="-293169"/>
                              <a:pt x="354316" y="1246106"/>
                              <a:pt x="0" y="1233135"/>
                            </a:cubicBezTo>
                          </a:path>
                        </a:pathLst>
                      </a:custGeom>
                      <a:noFill/>
                      <a:ln w="9525">
                        <a:solidFill>
                          <a:srgbClr val="FF0000"/>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ED3F80E3-6F63-D1D4-0708-76B0D35DE4CF}"/>
                          </a:ext>
                        </a:extLst>
                      </p:cNvPr>
                      <p:cNvSpPr/>
                      <p:nvPr/>
                    </p:nvSpPr>
                    <p:spPr>
                      <a:xfrm flipV="1">
                        <a:off x="0" y="285341"/>
                        <a:ext cx="54752" cy="49689"/>
                      </a:xfrm>
                      <a:custGeom>
                        <a:avLst/>
                        <a:gdLst>
                          <a:gd name="connsiteX0" fmla="*/ 260058 w 260058"/>
                          <a:gd name="connsiteY0" fmla="*/ 117897 h 645188"/>
                          <a:gd name="connsiteX1" fmla="*/ 117445 w 260058"/>
                          <a:gd name="connsiteY1" fmla="*/ 34007 h 645188"/>
                          <a:gd name="connsiteX2" fmla="*/ 92278 w 260058"/>
                          <a:gd name="connsiteY2" fmla="*/ 612848 h 645188"/>
                          <a:gd name="connsiteX3" fmla="*/ 0 w 260058"/>
                          <a:gd name="connsiteY3" fmla="*/ 520569 h 645188"/>
                          <a:gd name="connsiteX0" fmla="*/ 206532 w 206532"/>
                          <a:gd name="connsiteY0" fmla="*/ 111555 h 647767"/>
                          <a:gd name="connsiteX1" fmla="*/ 117445 w 206532"/>
                          <a:gd name="connsiteY1" fmla="*/ 36586 h 647767"/>
                          <a:gd name="connsiteX2" fmla="*/ 92278 w 206532"/>
                          <a:gd name="connsiteY2" fmla="*/ 615427 h 647767"/>
                          <a:gd name="connsiteX3" fmla="*/ 0 w 206532"/>
                          <a:gd name="connsiteY3" fmla="*/ 523148 h 64776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37019"/>
                          <a:gd name="connsiteX1" fmla="*/ 90682 w 179769"/>
                          <a:gd name="connsiteY1" fmla="*/ 38561 h 637019"/>
                          <a:gd name="connsiteX2" fmla="*/ 65515 w 179769"/>
                          <a:gd name="connsiteY2" fmla="*/ 617402 h 637019"/>
                          <a:gd name="connsiteX3" fmla="*/ 0 w 179769"/>
                          <a:gd name="connsiteY3" fmla="*/ 529583 h 637019"/>
                          <a:gd name="connsiteX0" fmla="*/ 179769 w 179769"/>
                          <a:gd name="connsiteY0" fmla="*/ 0 h 523489"/>
                          <a:gd name="connsiteX1" fmla="*/ 65515 w 179769"/>
                          <a:gd name="connsiteY1" fmla="*/ 503872 h 523489"/>
                          <a:gd name="connsiteX2" fmla="*/ 0 w 179769"/>
                          <a:gd name="connsiteY2" fmla="*/ 416053 h 523489"/>
                          <a:gd name="connsiteX0" fmla="*/ 179769 w 179769"/>
                          <a:gd name="connsiteY0" fmla="*/ 43800 h 567289"/>
                          <a:gd name="connsiteX1" fmla="*/ 65515 w 179769"/>
                          <a:gd name="connsiteY1" fmla="*/ 547672 h 567289"/>
                          <a:gd name="connsiteX2" fmla="*/ 0 w 179769"/>
                          <a:gd name="connsiteY2" fmla="*/ 459853 h 567289"/>
                          <a:gd name="connsiteX0" fmla="*/ 179769 w 179769"/>
                          <a:gd name="connsiteY0" fmla="*/ 0 h 416053"/>
                          <a:gd name="connsiteX1" fmla="*/ 0 w 179769"/>
                          <a:gd name="connsiteY1" fmla="*/ 416053 h 416053"/>
                          <a:gd name="connsiteX0" fmla="*/ 179769 w 179769"/>
                          <a:gd name="connsiteY0" fmla="*/ 0 h 493874"/>
                          <a:gd name="connsiteX1" fmla="*/ 0 w 179769"/>
                          <a:gd name="connsiteY1" fmla="*/ 416053 h 493874"/>
                          <a:gd name="connsiteX0" fmla="*/ 179769 w 179769"/>
                          <a:gd name="connsiteY0" fmla="*/ 63267 h 528856"/>
                          <a:gd name="connsiteX1" fmla="*/ 0 w 179769"/>
                          <a:gd name="connsiteY1" fmla="*/ 479320 h 528856"/>
                          <a:gd name="connsiteX0" fmla="*/ 179769 w 179769"/>
                          <a:gd name="connsiteY0" fmla="*/ 61749 h 536449"/>
                          <a:gd name="connsiteX1" fmla="*/ 0 w 179769"/>
                          <a:gd name="connsiteY1" fmla="*/ 477802 h 536449"/>
                          <a:gd name="connsiteX0" fmla="*/ 179769 w 179769"/>
                          <a:gd name="connsiteY0" fmla="*/ 59056 h 534164"/>
                          <a:gd name="connsiteX1" fmla="*/ 0 w 179769"/>
                          <a:gd name="connsiteY1" fmla="*/ 475109 h 534164"/>
                          <a:gd name="connsiteX0" fmla="*/ 219913 w 219913"/>
                          <a:gd name="connsiteY0" fmla="*/ 61298 h 494044"/>
                          <a:gd name="connsiteX1" fmla="*/ 0 w 219913"/>
                          <a:gd name="connsiteY1" fmla="*/ 432746 h 494044"/>
                          <a:gd name="connsiteX0" fmla="*/ 219913 w 219913"/>
                          <a:gd name="connsiteY0" fmla="*/ 54752 h 536483"/>
                          <a:gd name="connsiteX1" fmla="*/ 0 w 219913"/>
                          <a:gd name="connsiteY1" fmla="*/ 426200 h 536483"/>
                          <a:gd name="connsiteX0" fmla="*/ 219913 w 219913"/>
                          <a:gd name="connsiteY0" fmla="*/ 100443 h 572334"/>
                          <a:gd name="connsiteX1" fmla="*/ 0 w 219913"/>
                          <a:gd name="connsiteY1" fmla="*/ 471891 h 572334"/>
                          <a:gd name="connsiteX0" fmla="*/ 260057 w 260057"/>
                          <a:gd name="connsiteY0" fmla="*/ 101027 h 564580"/>
                          <a:gd name="connsiteX1" fmla="*/ 0 w 260057"/>
                          <a:gd name="connsiteY1" fmla="*/ 463554 h 564580"/>
                          <a:gd name="connsiteX0" fmla="*/ 260057 w 260057"/>
                          <a:gd name="connsiteY0" fmla="*/ 75108 h 543873"/>
                          <a:gd name="connsiteX1" fmla="*/ 0 w 260057"/>
                          <a:gd name="connsiteY1" fmla="*/ 437635 h 543873"/>
                          <a:gd name="connsiteX0" fmla="*/ 242215 w 242215"/>
                          <a:gd name="connsiteY0" fmla="*/ 76812 h 516669"/>
                          <a:gd name="connsiteX1" fmla="*/ 0 w 242215"/>
                          <a:gd name="connsiteY1" fmla="*/ 408115 h 516669"/>
                          <a:gd name="connsiteX0" fmla="*/ 242215 w 242215"/>
                          <a:gd name="connsiteY0" fmla="*/ 65762 h 508210"/>
                          <a:gd name="connsiteX1" fmla="*/ 0 w 242215"/>
                          <a:gd name="connsiteY1" fmla="*/ 397065 h 508210"/>
                          <a:gd name="connsiteX0" fmla="*/ 242215 w 242215"/>
                          <a:gd name="connsiteY0" fmla="*/ 70750 h 479593"/>
                          <a:gd name="connsiteX1" fmla="*/ 0 w 242215"/>
                          <a:gd name="connsiteY1" fmla="*/ 402053 h 479593"/>
                          <a:gd name="connsiteX0" fmla="*/ 224382 w 224382"/>
                          <a:gd name="connsiteY0" fmla="*/ 83419 h 320169"/>
                          <a:gd name="connsiteX1" fmla="*/ 0 w 224382"/>
                          <a:gd name="connsiteY1" fmla="*/ 228911 h 320169"/>
                          <a:gd name="connsiteX0" fmla="*/ 224382 w 224382"/>
                          <a:gd name="connsiteY0" fmla="*/ 77192 h 347328"/>
                          <a:gd name="connsiteX1" fmla="*/ 0 w 224382"/>
                          <a:gd name="connsiteY1" fmla="*/ 222684 h 347328"/>
                          <a:gd name="connsiteX0" fmla="*/ 224382 w 224382"/>
                          <a:gd name="connsiteY0" fmla="*/ 63288 h 437202"/>
                          <a:gd name="connsiteX1" fmla="*/ 0 w 224382"/>
                          <a:gd name="connsiteY1" fmla="*/ 208780 h 437202"/>
                          <a:gd name="connsiteX0" fmla="*/ 224382 w 224382"/>
                          <a:gd name="connsiteY0" fmla="*/ 73039 h 442882"/>
                          <a:gd name="connsiteX1" fmla="*/ 0 w 224382"/>
                          <a:gd name="connsiteY1" fmla="*/ 218531 h 442882"/>
                          <a:gd name="connsiteX0" fmla="*/ 221410 w 221410"/>
                          <a:gd name="connsiteY0" fmla="*/ 82019 h 321548"/>
                          <a:gd name="connsiteX1" fmla="*/ 0 w 221410"/>
                          <a:gd name="connsiteY1" fmla="*/ 74014 h 321548"/>
                          <a:gd name="connsiteX0" fmla="*/ 221410 w 221410"/>
                          <a:gd name="connsiteY0" fmla="*/ 230456 h 421326"/>
                          <a:gd name="connsiteX1" fmla="*/ 0 w 221410"/>
                          <a:gd name="connsiteY1" fmla="*/ 222451 h 421326"/>
                          <a:gd name="connsiteX0" fmla="*/ 221410 w 221410"/>
                          <a:gd name="connsiteY0" fmla="*/ 236947 h 426207"/>
                          <a:gd name="connsiteX1" fmla="*/ 0 w 221410"/>
                          <a:gd name="connsiteY1" fmla="*/ 228942 h 426207"/>
                          <a:gd name="connsiteX0" fmla="*/ 221410 w 221410"/>
                          <a:gd name="connsiteY0" fmla="*/ 176283 h 381891"/>
                          <a:gd name="connsiteX1" fmla="*/ 0 w 221410"/>
                          <a:gd name="connsiteY1" fmla="*/ 168278 h 381891"/>
                          <a:gd name="connsiteX0" fmla="*/ 221410 w 221410"/>
                          <a:gd name="connsiteY0" fmla="*/ 236948 h 426209"/>
                          <a:gd name="connsiteX1" fmla="*/ 0 w 221410"/>
                          <a:gd name="connsiteY1" fmla="*/ 228943 h 426209"/>
                          <a:gd name="connsiteX0" fmla="*/ 221410 w 221410"/>
                          <a:gd name="connsiteY0" fmla="*/ 223987 h 416492"/>
                          <a:gd name="connsiteX1" fmla="*/ 0 w 221410"/>
                          <a:gd name="connsiteY1" fmla="*/ 215982 h 416492"/>
                        </a:gdLst>
                        <a:ahLst/>
                        <a:cxnLst>
                          <a:cxn ang="0">
                            <a:pos x="connsiteX0" y="connsiteY0"/>
                          </a:cxn>
                          <a:cxn ang="0">
                            <a:pos x="connsiteX1" y="connsiteY1"/>
                          </a:cxn>
                        </a:cxnLst>
                        <a:rect l="l" t="t" r="r" b="b"/>
                        <a:pathLst>
                          <a:path w="221410" h="416492">
                            <a:moveTo>
                              <a:pt x="221410" y="223987"/>
                            </a:moveTo>
                            <a:cubicBezTo>
                              <a:pt x="92350" y="-531078"/>
                              <a:pt x="131335" y="924257"/>
                              <a:pt x="0" y="215982"/>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 name="Group 13">
                    <a:extLst>
                      <a:ext uri="{FF2B5EF4-FFF2-40B4-BE49-F238E27FC236}">
                        <a16:creationId xmlns:a16="http://schemas.microsoft.com/office/drawing/2014/main" id="{0E29D50D-C7CF-6647-1E04-B71346E26688}"/>
                      </a:ext>
                    </a:extLst>
                  </p:cNvPr>
                  <p:cNvGrpSpPr/>
                  <p:nvPr/>
                </p:nvGrpSpPr>
                <p:grpSpPr>
                  <a:xfrm>
                    <a:off x="536549" y="12092"/>
                    <a:ext cx="385747" cy="768243"/>
                    <a:chOff x="0" y="1"/>
                    <a:chExt cx="385747" cy="768243"/>
                  </a:xfrm>
                </p:grpSpPr>
                <p:grpSp>
                  <p:nvGrpSpPr>
                    <p:cNvPr id="15" name="Group 14">
                      <a:extLst>
                        <a:ext uri="{FF2B5EF4-FFF2-40B4-BE49-F238E27FC236}">
                          <a16:creationId xmlns:a16="http://schemas.microsoft.com/office/drawing/2014/main" id="{0BB550B9-BD09-20D5-1A8A-AF716CBAD924}"/>
                        </a:ext>
                      </a:extLst>
                    </p:cNvPr>
                    <p:cNvGrpSpPr/>
                    <p:nvPr/>
                  </p:nvGrpSpPr>
                  <p:grpSpPr>
                    <a:xfrm>
                      <a:off x="0" y="1"/>
                      <a:ext cx="385747" cy="768243"/>
                      <a:chOff x="2481271" y="219511"/>
                      <a:chExt cx="1787089" cy="3555373"/>
                    </a:xfrm>
                  </p:grpSpPr>
                  <p:sp>
                    <p:nvSpPr>
                      <p:cNvPr id="17" name="Arc 16">
                        <a:extLst>
                          <a:ext uri="{FF2B5EF4-FFF2-40B4-BE49-F238E27FC236}">
                            <a16:creationId xmlns:a16="http://schemas.microsoft.com/office/drawing/2014/main" id="{0FFCC49C-51FA-5B29-5D2C-851BE8E18C99}"/>
                          </a:ext>
                        </a:extLst>
                      </p:cNvPr>
                      <p:cNvSpPr/>
                      <p:nvPr/>
                    </p:nvSpPr>
                    <p:spPr>
                      <a:xfrm>
                        <a:off x="2481271" y="1134171"/>
                        <a:ext cx="1168186" cy="1726052"/>
                      </a:xfrm>
                      <a:prstGeom prst="arc">
                        <a:avLst>
                          <a:gd name="adj1" fmla="val 17389748"/>
                          <a:gd name="adj2" fmla="val 4136787"/>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Arc 17">
                        <a:extLst>
                          <a:ext uri="{FF2B5EF4-FFF2-40B4-BE49-F238E27FC236}">
                            <a16:creationId xmlns:a16="http://schemas.microsoft.com/office/drawing/2014/main" id="{75748E3B-BED9-AE6F-2CDB-BDDFFD4F8EED}"/>
                          </a:ext>
                        </a:extLst>
                      </p:cNvPr>
                      <p:cNvSpPr/>
                      <p:nvPr/>
                    </p:nvSpPr>
                    <p:spPr>
                      <a:xfrm>
                        <a:off x="2913735" y="776599"/>
                        <a:ext cx="930722" cy="2441197"/>
                      </a:xfrm>
                      <a:prstGeom prst="arc">
                        <a:avLst>
                          <a:gd name="adj1" fmla="val 17162451"/>
                          <a:gd name="adj2" fmla="val 4322877"/>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1134F09-A060-312E-5D40-5A25BA5D4C2E}"/>
                          </a:ext>
                        </a:extLst>
                      </p:cNvPr>
                      <p:cNvSpPr/>
                      <p:nvPr/>
                    </p:nvSpPr>
                    <p:spPr>
                      <a:xfrm>
                        <a:off x="2956033" y="390120"/>
                        <a:ext cx="1083424" cy="3214154"/>
                      </a:xfrm>
                      <a:prstGeom prst="arc">
                        <a:avLst>
                          <a:gd name="adj1" fmla="val 17389748"/>
                          <a:gd name="adj2" fmla="val 4136787"/>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Arc 19">
                        <a:extLst>
                          <a:ext uri="{FF2B5EF4-FFF2-40B4-BE49-F238E27FC236}">
                            <a16:creationId xmlns:a16="http://schemas.microsoft.com/office/drawing/2014/main" id="{2DC5515F-13E4-D261-4CC7-1EC2A200A982}"/>
                          </a:ext>
                        </a:extLst>
                      </p:cNvPr>
                      <p:cNvSpPr/>
                      <p:nvPr/>
                    </p:nvSpPr>
                    <p:spPr>
                      <a:xfrm>
                        <a:off x="3066487" y="219511"/>
                        <a:ext cx="1201873" cy="3555373"/>
                      </a:xfrm>
                      <a:prstGeom prst="arc">
                        <a:avLst>
                          <a:gd name="adj1" fmla="val 17389748"/>
                          <a:gd name="adj2" fmla="val 4136787"/>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 name="Arrow: Left-Right 15">
                      <a:extLst>
                        <a:ext uri="{FF2B5EF4-FFF2-40B4-BE49-F238E27FC236}">
                          <a16:creationId xmlns:a16="http://schemas.microsoft.com/office/drawing/2014/main" id="{F41E8548-A50E-413C-B32F-5F6C1ACA8A01}"/>
                        </a:ext>
                      </a:extLst>
                    </p:cNvPr>
                    <p:cNvSpPr/>
                    <p:nvPr/>
                  </p:nvSpPr>
                  <p:spPr>
                    <a:xfrm>
                      <a:off x="92195" y="356692"/>
                      <a:ext cx="140772" cy="58459"/>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 name="Group 7">
                  <a:extLst>
                    <a:ext uri="{FF2B5EF4-FFF2-40B4-BE49-F238E27FC236}">
                      <a16:creationId xmlns:a16="http://schemas.microsoft.com/office/drawing/2014/main" id="{D00EF009-5962-5B91-C952-9D36740DD0B6}"/>
                    </a:ext>
                  </a:extLst>
                </p:cNvPr>
                <p:cNvGrpSpPr/>
                <p:nvPr/>
              </p:nvGrpSpPr>
              <p:grpSpPr>
                <a:xfrm>
                  <a:off x="117890" y="331312"/>
                  <a:ext cx="126365" cy="130551"/>
                  <a:chOff x="553366" y="1757401"/>
                  <a:chExt cx="586261" cy="479593"/>
                </a:xfrm>
              </p:grpSpPr>
              <p:sp>
                <p:nvSpPr>
                  <p:cNvPr id="9" name="Freeform: Shape 8">
                    <a:extLst>
                      <a:ext uri="{FF2B5EF4-FFF2-40B4-BE49-F238E27FC236}">
                        <a16:creationId xmlns:a16="http://schemas.microsoft.com/office/drawing/2014/main" id="{8D756D5A-67C7-D428-3E43-25E7803FA88C}"/>
                      </a:ext>
                    </a:extLst>
                  </p:cNvPr>
                  <p:cNvSpPr/>
                  <p:nvPr/>
                </p:nvSpPr>
                <p:spPr>
                  <a:xfrm>
                    <a:off x="553366" y="1757401"/>
                    <a:ext cx="242215" cy="479593"/>
                  </a:xfrm>
                  <a:custGeom>
                    <a:avLst/>
                    <a:gdLst>
                      <a:gd name="connsiteX0" fmla="*/ 260058 w 260058"/>
                      <a:gd name="connsiteY0" fmla="*/ 117897 h 645188"/>
                      <a:gd name="connsiteX1" fmla="*/ 117445 w 260058"/>
                      <a:gd name="connsiteY1" fmla="*/ 34007 h 645188"/>
                      <a:gd name="connsiteX2" fmla="*/ 92278 w 260058"/>
                      <a:gd name="connsiteY2" fmla="*/ 612848 h 645188"/>
                      <a:gd name="connsiteX3" fmla="*/ 0 w 260058"/>
                      <a:gd name="connsiteY3" fmla="*/ 520569 h 645188"/>
                      <a:gd name="connsiteX0" fmla="*/ 206532 w 206532"/>
                      <a:gd name="connsiteY0" fmla="*/ 111555 h 647767"/>
                      <a:gd name="connsiteX1" fmla="*/ 117445 w 206532"/>
                      <a:gd name="connsiteY1" fmla="*/ 36586 h 647767"/>
                      <a:gd name="connsiteX2" fmla="*/ 92278 w 206532"/>
                      <a:gd name="connsiteY2" fmla="*/ 615427 h 647767"/>
                      <a:gd name="connsiteX3" fmla="*/ 0 w 206532"/>
                      <a:gd name="connsiteY3" fmla="*/ 523148 h 64776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37019"/>
                      <a:gd name="connsiteX1" fmla="*/ 90682 w 179769"/>
                      <a:gd name="connsiteY1" fmla="*/ 38561 h 637019"/>
                      <a:gd name="connsiteX2" fmla="*/ 65515 w 179769"/>
                      <a:gd name="connsiteY2" fmla="*/ 617402 h 637019"/>
                      <a:gd name="connsiteX3" fmla="*/ 0 w 179769"/>
                      <a:gd name="connsiteY3" fmla="*/ 529583 h 637019"/>
                      <a:gd name="connsiteX0" fmla="*/ 179769 w 179769"/>
                      <a:gd name="connsiteY0" fmla="*/ 0 h 523489"/>
                      <a:gd name="connsiteX1" fmla="*/ 65515 w 179769"/>
                      <a:gd name="connsiteY1" fmla="*/ 503872 h 523489"/>
                      <a:gd name="connsiteX2" fmla="*/ 0 w 179769"/>
                      <a:gd name="connsiteY2" fmla="*/ 416053 h 523489"/>
                      <a:gd name="connsiteX0" fmla="*/ 179769 w 179769"/>
                      <a:gd name="connsiteY0" fmla="*/ 43800 h 567289"/>
                      <a:gd name="connsiteX1" fmla="*/ 65515 w 179769"/>
                      <a:gd name="connsiteY1" fmla="*/ 547672 h 567289"/>
                      <a:gd name="connsiteX2" fmla="*/ 0 w 179769"/>
                      <a:gd name="connsiteY2" fmla="*/ 459853 h 567289"/>
                      <a:gd name="connsiteX0" fmla="*/ 179769 w 179769"/>
                      <a:gd name="connsiteY0" fmla="*/ 0 h 416053"/>
                      <a:gd name="connsiteX1" fmla="*/ 0 w 179769"/>
                      <a:gd name="connsiteY1" fmla="*/ 416053 h 416053"/>
                      <a:gd name="connsiteX0" fmla="*/ 179769 w 179769"/>
                      <a:gd name="connsiteY0" fmla="*/ 0 h 493874"/>
                      <a:gd name="connsiteX1" fmla="*/ 0 w 179769"/>
                      <a:gd name="connsiteY1" fmla="*/ 416053 h 493874"/>
                      <a:gd name="connsiteX0" fmla="*/ 179769 w 179769"/>
                      <a:gd name="connsiteY0" fmla="*/ 63267 h 528856"/>
                      <a:gd name="connsiteX1" fmla="*/ 0 w 179769"/>
                      <a:gd name="connsiteY1" fmla="*/ 479320 h 528856"/>
                      <a:gd name="connsiteX0" fmla="*/ 179769 w 179769"/>
                      <a:gd name="connsiteY0" fmla="*/ 61749 h 536449"/>
                      <a:gd name="connsiteX1" fmla="*/ 0 w 179769"/>
                      <a:gd name="connsiteY1" fmla="*/ 477802 h 536449"/>
                      <a:gd name="connsiteX0" fmla="*/ 179769 w 179769"/>
                      <a:gd name="connsiteY0" fmla="*/ 59056 h 534164"/>
                      <a:gd name="connsiteX1" fmla="*/ 0 w 179769"/>
                      <a:gd name="connsiteY1" fmla="*/ 475109 h 534164"/>
                      <a:gd name="connsiteX0" fmla="*/ 219913 w 219913"/>
                      <a:gd name="connsiteY0" fmla="*/ 61298 h 494044"/>
                      <a:gd name="connsiteX1" fmla="*/ 0 w 219913"/>
                      <a:gd name="connsiteY1" fmla="*/ 432746 h 494044"/>
                      <a:gd name="connsiteX0" fmla="*/ 219913 w 219913"/>
                      <a:gd name="connsiteY0" fmla="*/ 54752 h 536483"/>
                      <a:gd name="connsiteX1" fmla="*/ 0 w 219913"/>
                      <a:gd name="connsiteY1" fmla="*/ 426200 h 536483"/>
                      <a:gd name="connsiteX0" fmla="*/ 219913 w 219913"/>
                      <a:gd name="connsiteY0" fmla="*/ 100443 h 572334"/>
                      <a:gd name="connsiteX1" fmla="*/ 0 w 219913"/>
                      <a:gd name="connsiteY1" fmla="*/ 471891 h 572334"/>
                      <a:gd name="connsiteX0" fmla="*/ 260057 w 260057"/>
                      <a:gd name="connsiteY0" fmla="*/ 101027 h 564580"/>
                      <a:gd name="connsiteX1" fmla="*/ 0 w 260057"/>
                      <a:gd name="connsiteY1" fmla="*/ 463554 h 564580"/>
                      <a:gd name="connsiteX0" fmla="*/ 260057 w 260057"/>
                      <a:gd name="connsiteY0" fmla="*/ 75108 h 543873"/>
                      <a:gd name="connsiteX1" fmla="*/ 0 w 260057"/>
                      <a:gd name="connsiteY1" fmla="*/ 437635 h 543873"/>
                      <a:gd name="connsiteX0" fmla="*/ 242215 w 242215"/>
                      <a:gd name="connsiteY0" fmla="*/ 76812 h 516669"/>
                      <a:gd name="connsiteX1" fmla="*/ 0 w 242215"/>
                      <a:gd name="connsiteY1" fmla="*/ 408115 h 516669"/>
                      <a:gd name="connsiteX0" fmla="*/ 242215 w 242215"/>
                      <a:gd name="connsiteY0" fmla="*/ 65762 h 508210"/>
                      <a:gd name="connsiteX1" fmla="*/ 0 w 242215"/>
                      <a:gd name="connsiteY1" fmla="*/ 397065 h 508210"/>
                      <a:gd name="connsiteX0" fmla="*/ 242215 w 242215"/>
                      <a:gd name="connsiteY0" fmla="*/ 70750 h 479593"/>
                      <a:gd name="connsiteX1" fmla="*/ 0 w 242215"/>
                      <a:gd name="connsiteY1" fmla="*/ 402053 h 479593"/>
                    </a:gdLst>
                    <a:ahLst/>
                    <a:cxnLst>
                      <a:cxn ang="0">
                        <a:pos x="connsiteX0" y="connsiteY0"/>
                      </a:cxn>
                      <a:cxn ang="0">
                        <a:pos x="connsiteX1" y="connsiteY1"/>
                      </a:cxn>
                    </a:cxnLst>
                    <a:rect l="l" t="t" r="r" b="b"/>
                    <a:pathLst>
                      <a:path w="242215" h="479593">
                        <a:moveTo>
                          <a:pt x="242215" y="70750"/>
                        </a:moveTo>
                        <a:cubicBezTo>
                          <a:pt x="48478" y="-272298"/>
                          <a:pt x="220502" y="762943"/>
                          <a:pt x="0" y="402053"/>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AC8DC860-A7F0-5B9A-A035-815F65D5DE8F}"/>
                      </a:ext>
                    </a:extLst>
                  </p:cNvPr>
                  <p:cNvSpPr/>
                  <p:nvPr/>
                </p:nvSpPr>
                <p:spPr>
                  <a:xfrm>
                    <a:off x="668048" y="1757401"/>
                    <a:ext cx="242215" cy="479593"/>
                  </a:xfrm>
                  <a:custGeom>
                    <a:avLst/>
                    <a:gdLst>
                      <a:gd name="connsiteX0" fmla="*/ 260058 w 260058"/>
                      <a:gd name="connsiteY0" fmla="*/ 117897 h 645188"/>
                      <a:gd name="connsiteX1" fmla="*/ 117445 w 260058"/>
                      <a:gd name="connsiteY1" fmla="*/ 34007 h 645188"/>
                      <a:gd name="connsiteX2" fmla="*/ 92278 w 260058"/>
                      <a:gd name="connsiteY2" fmla="*/ 612848 h 645188"/>
                      <a:gd name="connsiteX3" fmla="*/ 0 w 260058"/>
                      <a:gd name="connsiteY3" fmla="*/ 520569 h 645188"/>
                      <a:gd name="connsiteX0" fmla="*/ 206532 w 206532"/>
                      <a:gd name="connsiteY0" fmla="*/ 111555 h 647767"/>
                      <a:gd name="connsiteX1" fmla="*/ 117445 w 206532"/>
                      <a:gd name="connsiteY1" fmla="*/ 36586 h 647767"/>
                      <a:gd name="connsiteX2" fmla="*/ 92278 w 206532"/>
                      <a:gd name="connsiteY2" fmla="*/ 615427 h 647767"/>
                      <a:gd name="connsiteX3" fmla="*/ 0 w 206532"/>
                      <a:gd name="connsiteY3" fmla="*/ 523148 h 64776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37019"/>
                      <a:gd name="connsiteX1" fmla="*/ 90682 w 179769"/>
                      <a:gd name="connsiteY1" fmla="*/ 38561 h 637019"/>
                      <a:gd name="connsiteX2" fmla="*/ 65515 w 179769"/>
                      <a:gd name="connsiteY2" fmla="*/ 617402 h 637019"/>
                      <a:gd name="connsiteX3" fmla="*/ 0 w 179769"/>
                      <a:gd name="connsiteY3" fmla="*/ 529583 h 637019"/>
                      <a:gd name="connsiteX0" fmla="*/ 179769 w 179769"/>
                      <a:gd name="connsiteY0" fmla="*/ 0 h 523489"/>
                      <a:gd name="connsiteX1" fmla="*/ 65515 w 179769"/>
                      <a:gd name="connsiteY1" fmla="*/ 503872 h 523489"/>
                      <a:gd name="connsiteX2" fmla="*/ 0 w 179769"/>
                      <a:gd name="connsiteY2" fmla="*/ 416053 h 523489"/>
                      <a:gd name="connsiteX0" fmla="*/ 179769 w 179769"/>
                      <a:gd name="connsiteY0" fmla="*/ 43800 h 567289"/>
                      <a:gd name="connsiteX1" fmla="*/ 65515 w 179769"/>
                      <a:gd name="connsiteY1" fmla="*/ 547672 h 567289"/>
                      <a:gd name="connsiteX2" fmla="*/ 0 w 179769"/>
                      <a:gd name="connsiteY2" fmla="*/ 459853 h 567289"/>
                      <a:gd name="connsiteX0" fmla="*/ 179769 w 179769"/>
                      <a:gd name="connsiteY0" fmla="*/ 0 h 416053"/>
                      <a:gd name="connsiteX1" fmla="*/ 0 w 179769"/>
                      <a:gd name="connsiteY1" fmla="*/ 416053 h 416053"/>
                      <a:gd name="connsiteX0" fmla="*/ 179769 w 179769"/>
                      <a:gd name="connsiteY0" fmla="*/ 0 h 493874"/>
                      <a:gd name="connsiteX1" fmla="*/ 0 w 179769"/>
                      <a:gd name="connsiteY1" fmla="*/ 416053 h 493874"/>
                      <a:gd name="connsiteX0" fmla="*/ 179769 w 179769"/>
                      <a:gd name="connsiteY0" fmla="*/ 63267 h 528856"/>
                      <a:gd name="connsiteX1" fmla="*/ 0 w 179769"/>
                      <a:gd name="connsiteY1" fmla="*/ 479320 h 528856"/>
                      <a:gd name="connsiteX0" fmla="*/ 179769 w 179769"/>
                      <a:gd name="connsiteY0" fmla="*/ 61749 h 536449"/>
                      <a:gd name="connsiteX1" fmla="*/ 0 w 179769"/>
                      <a:gd name="connsiteY1" fmla="*/ 477802 h 536449"/>
                      <a:gd name="connsiteX0" fmla="*/ 179769 w 179769"/>
                      <a:gd name="connsiteY0" fmla="*/ 59056 h 534164"/>
                      <a:gd name="connsiteX1" fmla="*/ 0 w 179769"/>
                      <a:gd name="connsiteY1" fmla="*/ 475109 h 534164"/>
                      <a:gd name="connsiteX0" fmla="*/ 219913 w 219913"/>
                      <a:gd name="connsiteY0" fmla="*/ 61298 h 494044"/>
                      <a:gd name="connsiteX1" fmla="*/ 0 w 219913"/>
                      <a:gd name="connsiteY1" fmla="*/ 432746 h 494044"/>
                      <a:gd name="connsiteX0" fmla="*/ 219913 w 219913"/>
                      <a:gd name="connsiteY0" fmla="*/ 54752 h 536483"/>
                      <a:gd name="connsiteX1" fmla="*/ 0 w 219913"/>
                      <a:gd name="connsiteY1" fmla="*/ 426200 h 536483"/>
                      <a:gd name="connsiteX0" fmla="*/ 219913 w 219913"/>
                      <a:gd name="connsiteY0" fmla="*/ 100443 h 572334"/>
                      <a:gd name="connsiteX1" fmla="*/ 0 w 219913"/>
                      <a:gd name="connsiteY1" fmla="*/ 471891 h 572334"/>
                      <a:gd name="connsiteX0" fmla="*/ 260057 w 260057"/>
                      <a:gd name="connsiteY0" fmla="*/ 101027 h 564580"/>
                      <a:gd name="connsiteX1" fmla="*/ 0 w 260057"/>
                      <a:gd name="connsiteY1" fmla="*/ 463554 h 564580"/>
                      <a:gd name="connsiteX0" fmla="*/ 260057 w 260057"/>
                      <a:gd name="connsiteY0" fmla="*/ 75108 h 543873"/>
                      <a:gd name="connsiteX1" fmla="*/ 0 w 260057"/>
                      <a:gd name="connsiteY1" fmla="*/ 437635 h 543873"/>
                      <a:gd name="connsiteX0" fmla="*/ 242215 w 242215"/>
                      <a:gd name="connsiteY0" fmla="*/ 76812 h 516669"/>
                      <a:gd name="connsiteX1" fmla="*/ 0 w 242215"/>
                      <a:gd name="connsiteY1" fmla="*/ 408115 h 516669"/>
                      <a:gd name="connsiteX0" fmla="*/ 242215 w 242215"/>
                      <a:gd name="connsiteY0" fmla="*/ 65762 h 508210"/>
                      <a:gd name="connsiteX1" fmla="*/ 0 w 242215"/>
                      <a:gd name="connsiteY1" fmla="*/ 397065 h 508210"/>
                      <a:gd name="connsiteX0" fmla="*/ 242215 w 242215"/>
                      <a:gd name="connsiteY0" fmla="*/ 70750 h 479593"/>
                      <a:gd name="connsiteX1" fmla="*/ 0 w 242215"/>
                      <a:gd name="connsiteY1" fmla="*/ 402053 h 479593"/>
                    </a:gdLst>
                    <a:ahLst/>
                    <a:cxnLst>
                      <a:cxn ang="0">
                        <a:pos x="connsiteX0" y="connsiteY0"/>
                      </a:cxn>
                      <a:cxn ang="0">
                        <a:pos x="connsiteX1" y="connsiteY1"/>
                      </a:cxn>
                    </a:cxnLst>
                    <a:rect l="l" t="t" r="r" b="b"/>
                    <a:pathLst>
                      <a:path w="242215" h="479593">
                        <a:moveTo>
                          <a:pt x="242215" y="70750"/>
                        </a:moveTo>
                        <a:cubicBezTo>
                          <a:pt x="48478" y="-272298"/>
                          <a:pt x="220502" y="762943"/>
                          <a:pt x="0" y="402053"/>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52AB812B-760E-F944-AC74-E34C4199E59C}"/>
                      </a:ext>
                    </a:extLst>
                  </p:cNvPr>
                  <p:cNvSpPr/>
                  <p:nvPr/>
                </p:nvSpPr>
                <p:spPr>
                  <a:xfrm>
                    <a:off x="782730" y="1757401"/>
                    <a:ext cx="242215" cy="479593"/>
                  </a:xfrm>
                  <a:custGeom>
                    <a:avLst/>
                    <a:gdLst>
                      <a:gd name="connsiteX0" fmla="*/ 260058 w 260058"/>
                      <a:gd name="connsiteY0" fmla="*/ 117897 h 645188"/>
                      <a:gd name="connsiteX1" fmla="*/ 117445 w 260058"/>
                      <a:gd name="connsiteY1" fmla="*/ 34007 h 645188"/>
                      <a:gd name="connsiteX2" fmla="*/ 92278 w 260058"/>
                      <a:gd name="connsiteY2" fmla="*/ 612848 h 645188"/>
                      <a:gd name="connsiteX3" fmla="*/ 0 w 260058"/>
                      <a:gd name="connsiteY3" fmla="*/ 520569 h 645188"/>
                      <a:gd name="connsiteX0" fmla="*/ 206532 w 206532"/>
                      <a:gd name="connsiteY0" fmla="*/ 111555 h 647767"/>
                      <a:gd name="connsiteX1" fmla="*/ 117445 w 206532"/>
                      <a:gd name="connsiteY1" fmla="*/ 36586 h 647767"/>
                      <a:gd name="connsiteX2" fmla="*/ 92278 w 206532"/>
                      <a:gd name="connsiteY2" fmla="*/ 615427 h 647767"/>
                      <a:gd name="connsiteX3" fmla="*/ 0 w 206532"/>
                      <a:gd name="connsiteY3" fmla="*/ 523148 h 64776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37019"/>
                      <a:gd name="connsiteX1" fmla="*/ 90682 w 179769"/>
                      <a:gd name="connsiteY1" fmla="*/ 38561 h 637019"/>
                      <a:gd name="connsiteX2" fmla="*/ 65515 w 179769"/>
                      <a:gd name="connsiteY2" fmla="*/ 617402 h 637019"/>
                      <a:gd name="connsiteX3" fmla="*/ 0 w 179769"/>
                      <a:gd name="connsiteY3" fmla="*/ 529583 h 637019"/>
                      <a:gd name="connsiteX0" fmla="*/ 179769 w 179769"/>
                      <a:gd name="connsiteY0" fmla="*/ 0 h 523489"/>
                      <a:gd name="connsiteX1" fmla="*/ 65515 w 179769"/>
                      <a:gd name="connsiteY1" fmla="*/ 503872 h 523489"/>
                      <a:gd name="connsiteX2" fmla="*/ 0 w 179769"/>
                      <a:gd name="connsiteY2" fmla="*/ 416053 h 523489"/>
                      <a:gd name="connsiteX0" fmla="*/ 179769 w 179769"/>
                      <a:gd name="connsiteY0" fmla="*/ 43800 h 567289"/>
                      <a:gd name="connsiteX1" fmla="*/ 65515 w 179769"/>
                      <a:gd name="connsiteY1" fmla="*/ 547672 h 567289"/>
                      <a:gd name="connsiteX2" fmla="*/ 0 w 179769"/>
                      <a:gd name="connsiteY2" fmla="*/ 459853 h 567289"/>
                      <a:gd name="connsiteX0" fmla="*/ 179769 w 179769"/>
                      <a:gd name="connsiteY0" fmla="*/ 0 h 416053"/>
                      <a:gd name="connsiteX1" fmla="*/ 0 w 179769"/>
                      <a:gd name="connsiteY1" fmla="*/ 416053 h 416053"/>
                      <a:gd name="connsiteX0" fmla="*/ 179769 w 179769"/>
                      <a:gd name="connsiteY0" fmla="*/ 0 h 493874"/>
                      <a:gd name="connsiteX1" fmla="*/ 0 w 179769"/>
                      <a:gd name="connsiteY1" fmla="*/ 416053 h 493874"/>
                      <a:gd name="connsiteX0" fmla="*/ 179769 w 179769"/>
                      <a:gd name="connsiteY0" fmla="*/ 63267 h 528856"/>
                      <a:gd name="connsiteX1" fmla="*/ 0 w 179769"/>
                      <a:gd name="connsiteY1" fmla="*/ 479320 h 528856"/>
                      <a:gd name="connsiteX0" fmla="*/ 179769 w 179769"/>
                      <a:gd name="connsiteY0" fmla="*/ 61749 h 536449"/>
                      <a:gd name="connsiteX1" fmla="*/ 0 w 179769"/>
                      <a:gd name="connsiteY1" fmla="*/ 477802 h 536449"/>
                      <a:gd name="connsiteX0" fmla="*/ 179769 w 179769"/>
                      <a:gd name="connsiteY0" fmla="*/ 59056 h 534164"/>
                      <a:gd name="connsiteX1" fmla="*/ 0 w 179769"/>
                      <a:gd name="connsiteY1" fmla="*/ 475109 h 534164"/>
                      <a:gd name="connsiteX0" fmla="*/ 219913 w 219913"/>
                      <a:gd name="connsiteY0" fmla="*/ 61298 h 494044"/>
                      <a:gd name="connsiteX1" fmla="*/ 0 w 219913"/>
                      <a:gd name="connsiteY1" fmla="*/ 432746 h 494044"/>
                      <a:gd name="connsiteX0" fmla="*/ 219913 w 219913"/>
                      <a:gd name="connsiteY0" fmla="*/ 54752 h 536483"/>
                      <a:gd name="connsiteX1" fmla="*/ 0 w 219913"/>
                      <a:gd name="connsiteY1" fmla="*/ 426200 h 536483"/>
                      <a:gd name="connsiteX0" fmla="*/ 219913 w 219913"/>
                      <a:gd name="connsiteY0" fmla="*/ 100443 h 572334"/>
                      <a:gd name="connsiteX1" fmla="*/ 0 w 219913"/>
                      <a:gd name="connsiteY1" fmla="*/ 471891 h 572334"/>
                      <a:gd name="connsiteX0" fmla="*/ 260057 w 260057"/>
                      <a:gd name="connsiteY0" fmla="*/ 101027 h 564580"/>
                      <a:gd name="connsiteX1" fmla="*/ 0 w 260057"/>
                      <a:gd name="connsiteY1" fmla="*/ 463554 h 564580"/>
                      <a:gd name="connsiteX0" fmla="*/ 260057 w 260057"/>
                      <a:gd name="connsiteY0" fmla="*/ 75108 h 543873"/>
                      <a:gd name="connsiteX1" fmla="*/ 0 w 260057"/>
                      <a:gd name="connsiteY1" fmla="*/ 437635 h 543873"/>
                      <a:gd name="connsiteX0" fmla="*/ 242215 w 242215"/>
                      <a:gd name="connsiteY0" fmla="*/ 76812 h 516669"/>
                      <a:gd name="connsiteX1" fmla="*/ 0 w 242215"/>
                      <a:gd name="connsiteY1" fmla="*/ 408115 h 516669"/>
                      <a:gd name="connsiteX0" fmla="*/ 242215 w 242215"/>
                      <a:gd name="connsiteY0" fmla="*/ 65762 h 508210"/>
                      <a:gd name="connsiteX1" fmla="*/ 0 w 242215"/>
                      <a:gd name="connsiteY1" fmla="*/ 397065 h 508210"/>
                      <a:gd name="connsiteX0" fmla="*/ 242215 w 242215"/>
                      <a:gd name="connsiteY0" fmla="*/ 70750 h 479593"/>
                      <a:gd name="connsiteX1" fmla="*/ 0 w 242215"/>
                      <a:gd name="connsiteY1" fmla="*/ 402053 h 479593"/>
                    </a:gdLst>
                    <a:ahLst/>
                    <a:cxnLst>
                      <a:cxn ang="0">
                        <a:pos x="connsiteX0" y="connsiteY0"/>
                      </a:cxn>
                      <a:cxn ang="0">
                        <a:pos x="connsiteX1" y="connsiteY1"/>
                      </a:cxn>
                    </a:cxnLst>
                    <a:rect l="l" t="t" r="r" b="b"/>
                    <a:pathLst>
                      <a:path w="242215" h="479593">
                        <a:moveTo>
                          <a:pt x="242215" y="70750"/>
                        </a:moveTo>
                        <a:cubicBezTo>
                          <a:pt x="48478" y="-272298"/>
                          <a:pt x="220502" y="762943"/>
                          <a:pt x="0" y="402053"/>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D2D022F-D38B-2180-4B96-64E775C57703}"/>
                      </a:ext>
                    </a:extLst>
                  </p:cNvPr>
                  <p:cNvSpPr/>
                  <p:nvPr/>
                </p:nvSpPr>
                <p:spPr>
                  <a:xfrm>
                    <a:off x="897412" y="1757401"/>
                    <a:ext cx="242215" cy="479593"/>
                  </a:xfrm>
                  <a:custGeom>
                    <a:avLst/>
                    <a:gdLst>
                      <a:gd name="connsiteX0" fmla="*/ 260058 w 260058"/>
                      <a:gd name="connsiteY0" fmla="*/ 117897 h 645188"/>
                      <a:gd name="connsiteX1" fmla="*/ 117445 w 260058"/>
                      <a:gd name="connsiteY1" fmla="*/ 34007 h 645188"/>
                      <a:gd name="connsiteX2" fmla="*/ 92278 w 260058"/>
                      <a:gd name="connsiteY2" fmla="*/ 612848 h 645188"/>
                      <a:gd name="connsiteX3" fmla="*/ 0 w 260058"/>
                      <a:gd name="connsiteY3" fmla="*/ 520569 h 645188"/>
                      <a:gd name="connsiteX0" fmla="*/ 206532 w 206532"/>
                      <a:gd name="connsiteY0" fmla="*/ 111555 h 647767"/>
                      <a:gd name="connsiteX1" fmla="*/ 117445 w 206532"/>
                      <a:gd name="connsiteY1" fmla="*/ 36586 h 647767"/>
                      <a:gd name="connsiteX2" fmla="*/ 92278 w 206532"/>
                      <a:gd name="connsiteY2" fmla="*/ 615427 h 647767"/>
                      <a:gd name="connsiteX3" fmla="*/ 0 w 206532"/>
                      <a:gd name="connsiteY3" fmla="*/ 523148 h 64776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37019"/>
                      <a:gd name="connsiteX1" fmla="*/ 90682 w 179769"/>
                      <a:gd name="connsiteY1" fmla="*/ 38561 h 637019"/>
                      <a:gd name="connsiteX2" fmla="*/ 65515 w 179769"/>
                      <a:gd name="connsiteY2" fmla="*/ 617402 h 637019"/>
                      <a:gd name="connsiteX3" fmla="*/ 0 w 179769"/>
                      <a:gd name="connsiteY3" fmla="*/ 529583 h 637019"/>
                      <a:gd name="connsiteX0" fmla="*/ 179769 w 179769"/>
                      <a:gd name="connsiteY0" fmla="*/ 0 h 523489"/>
                      <a:gd name="connsiteX1" fmla="*/ 65515 w 179769"/>
                      <a:gd name="connsiteY1" fmla="*/ 503872 h 523489"/>
                      <a:gd name="connsiteX2" fmla="*/ 0 w 179769"/>
                      <a:gd name="connsiteY2" fmla="*/ 416053 h 523489"/>
                      <a:gd name="connsiteX0" fmla="*/ 179769 w 179769"/>
                      <a:gd name="connsiteY0" fmla="*/ 43800 h 567289"/>
                      <a:gd name="connsiteX1" fmla="*/ 65515 w 179769"/>
                      <a:gd name="connsiteY1" fmla="*/ 547672 h 567289"/>
                      <a:gd name="connsiteX2" fmla="*/ 0 w 179769"/>
                      <a:gd name="connsiteY2" fmla="*/ 459853 h 567289"/>
                      <a:gd name="connsiteX0" fmla="*/ 179769 w 179769"/>
                      <a:gd name="connsiteY0" fmla="*/ 0 h 416053"/>
                      <a:gd name="connsiteX1" fmla="*/ 0 w 179769"/>
                      <a:gd name="connsiteY1" fmla="*/ 416053 h 416053"/>
                      <a:gd name="connsiteX0" fmla="*/ 179769 w 179769"/>
                      <a:gd name="connsiteY0" fmla="*/ 0 h 493874"/>
                      <a:gd name="connsiteX1" fmla="*/ 0 w 179769"/>
                      <a:gd name="connsiteY1" fmla="*/ 416053 h 493874"/>
                      <a:gd name="connsiteX0" fmla="*/ 179769 w 179769"/>
                      <a:gd name="connsiteY0" fmla="*/ 63267 h 528856"/>
                      <a:gd name="connsiteX1" fmla="*/ 0 w 179769"/>
                      <a:gd name="connsiteY1" fmla="*/ 479320 h 528856"/>
                      <a:gd name="connsiteX0" fmla="*/ 179769 w 179769"/>
                      <a:gd name="connsiteY0" fmla="*/ 61749 h 536449"/>
                      <a:gd name="connsiteX1" fmla="*/ 0 w 179769"/>
                      <a:gd name="connsiteY1" fmla="*/ 477802 h 536449"/>
                      <a:gd name="connsiteX0" fmla="*/ 179769 w 179769"/>
                      <a:gd name="connsiteY0" fmla="*/ 59056 h 534164"/>
                      <a:gd name="connsiteX1" fmla="*/ 0 w 179769"/>
                      <a:gd name="connsiteY1" fmla="*/ 475109 h 534164"/>
                      <a:gd name="connsiteX0" fmla="*/ 219913 w 219913"/>
                      <a:gd name="connsiteY0" fmla="*/ 61298 h 494044"/>
                      <a:gd name="connsiteX1" fmla="*/ 0 w 219913"/>
                      <a:gd name="connsiteY1" fmla="*/ 432746 h 494044"/>
                      <a:gd name="connsiteX0" fmla="*/ 219913 w 219913"/>
                      <a:gd name="connsiteY0" fmla="*/ 54752 h 536483"/>
                      <a:gd name="connsiteX1" fmla="*/ 0 w 219913"/>
                      <a:gd name="connsiteY1" fmla="*/ 426200 h 536483"/>
                      <a:gd name="connsiteX0" fmla="*/ 219913 w 219913"/>
                      <a:gd name="connsiteY0" fmla="*/ 100443 h 572334"/>
                      <a:gd name="connsiteX1" fmla="*/ 0 w 219913"/>
                      <a:gd name="connsiteY1" fmla="*/ 471891 h 572334"/>
                      <a:gd name="connsiteX0" fmla="*/ 260057 w 260057"/>
                      <a:gd name="connsiteY0" fmla="*/ 101027 h 564580"/>
                      <a:gd name="connsiteX1" fmla="*/ 0 w 260057"/>
                      <a:gd name="connsiteY1" fmla="*/ 463554 h 564580"/>
                      <a:gd name="connsiteX0" fmla="*/ 260057 w 260057"/>
                      <a:gd name="connsiteY0" fmla="*/ 75108 h 543873"/>
                      <a:gd name="connsiteX1" fmla="*/ 0 w 260057"/>
                      <a:gd name="connsiteY1" fmla="*/ 437635 h 543873"/>
                      <a:gd name="connsiteX0" fmla="*/ 242215 w 242215"/>
                      <a:gd name="connsiteY0" fmla="*/ 76812 h 516669"/>
                      <a:gd name="connsiteX1" fmla="*/ 0 w 242215"/>
                      <a:gd name="connsiteY1" fmla="*/ 408115 h 516669"/>
                      <a:gd name="connsiteX0" fmla="*/ 242215 w 242215"/>
                      <a:gd name="connsiteY0" fmla="*/ 65762 h 508210"/>
                      <a:gd name="connsiteX1" fmla="*/ 0 w 242215"/>
                      <a:gd name="connsiteY1" fmla="*/ 397065 h 508210"/>
                      <a:gd name="connsiteX0" fmla="*/ 242215 w 242215"/>
                      <a:gd name="connsiteY0" fmla="*/ 70750 h 479593"/>
                      <a:gd name="connsiteX1" fmla="*/ 0 w 242215"/>
                      <a:gd name="connsiteY1" fmla="*/ 402053 h 479593"/>
                    </a:gdLst>
                    <a:ahLst/>
                    <a:cxnLst>
                      <a:cxn ang="0">
                        <a:pos x="connsiteX0" y="connsiteY0"/>
                      </a:cxn>
                      <a:cxn ang="0">
                        <a:pos x="connsiteX1" y="connsiteY1"/>
                      </a:cxn>
                    </a:cxnLst>
                    <a:rect l="l" t="t" r="r" b="b"/>
                    <a:pathLst>
                      <a:path w="242215" h="479593">
                        <a:moveTo>
                          <a:pt x="242215" y="70750"/>
                        </a:moveTo>
                        <a:cubicBezTo>
                          <a:pt x="48478" y="-272298"/>
                          <a:pt x="220502" y="762943"/>
                          <a:pt x="0" y="402053"/>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89993FE-660A-A26B-52E9-D661CFF9607D}"/>
                    </a:ext>
                  </a:extLst>
                </p:cNvPr>
                <p:cNvSpPr txBox="1"/>
                <p:nvPr/>
              </p:nvSpPr>
              <p:spPr>
                <a:xfrm>
                  <a:off x="5890660" y="5696483"/>
                  <a:ext cx="7825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rPr>
                    <a:t>(GY:</a:t>
                  </a:r>
                  <a14:m>
                    <m:oMath xmlns:m="http://schemas.openxmlformats.org/officeDocument/2006/math">
                      <m: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𝒌</m:t>
                      </m:r>
                    </m:oMath>
                  </a14:m>
                  <a:r>
                    <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2" name="TextBox 1">
                  <a:extLst>
                    <a:ext uri="{FF2B5EF4-FFF2-40B4-BE49-F238E27FC236}">
                      <a16:creationId xmlns:a16="http://schemas.microsoft.com/office/drawing/2014/main" id="{F89993FE-660A-A26B-52E9-D661CFF9607D}"/>
                    </a:ext>
                  </a:extLst>
                </p:cNvPr>
                <p:cNvSpPr txBox="1">
                  <a:spLocks noRot="1" noChangeAspect="1" noMove="1" noResize="1" noEditPoints="1" noAdjustHandles="1" noChangeArrowheads="1" noChangeShapeType="1" noTextEdit="1"/>
                </p:cNvSpPr>
                <p:nvPr/>
              </p:nvSpPr>
              <p:spPr>
                <a:xfrm>
                  <a:off x="5890660" y="5696483"/>
                  <a:ext cx="782522" cy="369332"/>
                </a:xfrm>
                <a:prstGeom prst="rect">
                  <a:avLst/>
                </a:prstGeom>
                <a:blipFill>
                  <a:blip r:embed="rId26"/>
                  <a:stretch>
                    <a:fillRect l="-6202" t="-8197" r="-5426" b="-24590"/>
                  </a:stretch>
                </a:blipFill>
              </p:spPr>
              <p:txBody>
                <a:bodyPr/>
                <a:lstStyle/>
                <a:p>
                  <a:r>
                    <a:rPr lang="en-NZ">
                      <a:noFill/>
                    </a:rPr>
                    <a:t> </a:t>
                  </a:r>
                </a:p>
              </p:txBody>
            </p:sp>
          </mc:Fallback>
        </mc:AlternateContent>
      </p:grpSp>
      <p:grpSp>
        <p:nvGrpSpPr>
          <p:cNvPr id="261" name="Group 260">
            <a:extLst>
              <a:ext uri="{FF2B5EF4-FFF2-40B4-BE49-F238E27FC236}">
                <a16:creationId xmlns:a16="http://schemas.microsoft.com/office/drawing/2014/main" id="{D9C19E61-783E-E852-71F1-59FCB133DC6B}"/>
              </a:ext>
            </a:extLst>
          </p:cNvPr>
          <p:cNvGrpSpPr/>
          <p:nvPr/>
        </p:nvGrpSpPr>
        <p:grpSpPr>
          <a:xfrm>
            <a:off x="255452" y="493690"/>
            <a:ext cx="3538226" cy="4103812"/>
            <a:chOff x="255452" y="493690"/>
            <a:chExt cx="3538226" cy="4103812"/>
          </a:xfrm>
        </p:grpSpPr>
        <p:grpSp>
          <p:nvGrpSpPr>
            <p:cNvPr id="208" name="Group 207">
              <a:extLst>
                <a:ext uri="{FF2B5EF4-FFF2-40B4-BE49-F238E27FC236}">
                  <a16:creationId xmlns:a16="http://schemas.microsoft.com/office/drawing/2014/main" id="{90E6D0F0-BE9B-5416-0FE5-BE46DFD15632}"/>
                </a:ext>
              </a:extLst>
            </p:cNvPr>
            <p:cNvGrpSpPr/>
            <p:nvPr/>
          </p:nvGrpSpPr>
          <p:grpSpPr>
            <a:xfrm>
              <a:off x="260978" y="2115666"/>
              <a:ext cx="3532700" cy="977860"/>
              <a:chOff x="260978" y="2115666"/>
              <a:chExt cx="3532700" cy="977860"/>
            </a:xfrm>
          </p:grpSpPr>
          <p:grpSp>
            <p:nvGrpSpPr>
              <p:cNvPr id="246" name="Group 245">
                <a:extLst>
                  <a:ext uri="{FF2B5EF4-FFF2-40B4-BE49-F238E27FC236}">
                    <a16:creationId xmlns:a16="http://schemas.microsoft.com/office/drawing/2014/main" id="{079EA6F2-654F-B7E1-D136-280B91473302}"/>
                  </a:ext>
                </a:extLst>
              </p:cNvPr>
              <p:cNvGrpSpPr/>
              <p:nvPr/>
            </p:nvGrpSpPr>
            <p:grpSpPr>
              <a:xfrm>
                <a:off x="260978" y="2228251"/>
                <a:ext cx="3263794" cy="789445"/>
                <a:chOff x="260978" y="2228251"/>
                <a:chExt cx="3263794" cy="789445"/>
              </a:xfrm>
            </p:grpSpPr>
            <p:sp>
              <p:nvSpPr>
                <p:cNvPr id="238" name="TextBox 237">
                  <a:extLst>
                    <a:ext uri="{FF2B5EF4-FFF2-40B4-BE49-F238E27FC236}">
                      <a16:creationId xmlns:a16="http://schemas.microsoft.com/office/drawing/2014/main" id="{27D5895E-C3C1-4FF4-0DC8-A6BD899973B7}"/>
                    </a:ext>
                  </a:extLst>
                </p:cNvPr>
                <p:cNvSpPr txBox="1"/>
                <p:nvPr/>
              </p:nvSpPr>
              <p:spPr>
                <a:xfrm>
                  <a:off x="260978" y="2228251"/>
                  <a:ext cx="177914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Mechanical lever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(ratio n)</a:t>
                  </a:r>
                </a:p>
              </p:txBody>
            </p:sp>
            <p:grpSp>
              <p:nvGrpSpPr>
                <p:cNvPr id="245" name="Group 244">
                  <a:extLst>
                    <a:ext uri="{FF2B5EF4-FFF2-40B4-BE49-F238E27FC236}">
                      <a16:creationId xmlns:a16="http://schemas.microsoft.com/office/drawing/2014/main" id="{5930F404-1343-A8CA-0733-759E6624EE6F}"/>
                    </a:ext>
                  </a:extLst>
                </p:cNvPr>
                <p:cNvGrpSpPr/>
                <p:nvPr/>
              </p:nvGrpSpPr>
              <p:grpSpPr>
                <a:xfrm>
                  <a:off x="1801430" y="2285489"/>
                  <a:ext cx="1723342" cy="732207"/>
                  <a:chOff x="1801430" y="2271313"/>
                  <a:chExt cx="1723342" cy="732207"/>
                </a:xfrm>
              </p:grpSpPr>
              <p:sp>
                <p:nvSpPr>
                  <p:cNvPr id="239" name="Isosceles Triangle 238">
                    <a:extLst>
                      <a:ext uri="{FF2B5EF4-FFF2-40B4-BE49-F238E27FC236}">
                        <a16:creationId xmlns:a16="http://schemas.microsoft.com/office/drawing/2014/main" id="{40D1CE7E-47E3-C412-F324-A279D80A663B}"/>
                      </a:ext>
                    </a:extLst>
                  </p:cNvPr>
                  <p:cNvSpPr/>
                  <p:nvPr/>
                </p:nvSpPr>
                <p:spPr>
                  <a:xfrm>
                    <a:off x="2903079" y="2811313"/>
                    <a:ext cx="254252" cy="19220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1" name="Straight Connector 240">
                    <a:extLst>
                      <a:ext uri="{FF2B5EF4-FFF2-40B4-BE49-F238E27FC236}">
                        <a16:creationId xmlns:a16="http://schemas.microsoft.com/office/drawing/2014/main" id="{A2FC4B16-D3BC-858E-A7BB-C5E0100F317A}"/>
                      </a:ext>
                    </a:extLst>
                  </p:cNvPr>
                  <p:cNvCxnSpPr/>
                  <p:nvPr/>
                </p:nvCxnSpPr>
                <p:spPr>
                  <a:xfrm flipV="1">
                    <a:off x="1801430" y="2798783"/>
                    <a:ext cx="1723342" cy="427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B74746CF-2533-4A77-F655-EE634BFBDF33}"/>
                      </a:ext>
                    </a:extLst>
                  </p:cNvPr>
                  <p:cNvCxnSpPr/>
                  <p:nvPr/>
                </p:nvCxnSpPr>
                <p:spPr>
                  <a:xfrm flipH="1">
                    <a:off x="1813982" y="2573613"/>
                    <a:ext cx="0" cy="26073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F8B5254C-D9B6-A354-0636-167CF4F3AA00}"/>
                      </a:ext>
                    </a:extLst>
                  </p:cNvPr>
                  <p:cNvCxnSpPr/>
                  <p:nvPr/>
                </p:nvCxnSpPr>
                <p:spPr>
                  <a:xfrm flipH="1">
                    <a:off x="3512257" y="2271313"/>
                    <a:ext cx="0" cy="540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2" name="Group 181">
                <a:extLst>
                  <a:ext uri="{FF2B5EF4-FFF2-40B4-BE49-F238E27FC236}">
                    <a16:creationId xmlns:a16="http://schemas.microsoft.com/office/drawing/2014/main" id="{421BDC2A-DA50-C80F-DC42-AABFB331F215}"/>
                  </a:ext>
                </a:extLst>
              </p:cNvPr>
              <p:cNvGrpSpPr/>
              <p:nvPr/>
            </p:nvGrpSpPr>
            <p:grpSpPr>
              <a:xfrm>
                <a:off x="1826926" y="2115666"/>
                <a:ext cx="1966752" cy="977860"/>
                <a:chOff x="1826926" y="2115666"/>
                <a:chExt cx="1966752" cy="977860"/>
              </a:xfrm>
            </p:grpSpPr>
            <p:sp>
              <p:nvSpPr>
                <p:cNvPr id="68" name="TextBox 67">
                  <a:extLst>
                    <a:ext uri="{FF2B5EF4-FFF2-40B4-BE49-F238E27FC236}">
                      <a16:creationId xmlns:a16="http://schemas.microsoft.com/office/drawing/2014/main" id="{61104283-0110-F8EA-9E65-A386DCDAACF5}"/>
                    </a:ext>
                  </a:extLst>
                </p:cNvPr>
                <p:cNvSpPr txBox="1"/>
                <p:nvPr/>
              </p:nvSpPr>
              <p:spPr>
                <a:xfrm>
                  <a:off x="1826926" y="2451956"/>
                  <a:ext cx="28886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1" i="0" u="none" strike="noStrike" kern="1200" cap="none" spc="0" normalizeH="0" baseline="0" noProof="0" dirty="0">
                      <a:ln>
                        <a:noFill/>
                      </a:ln>
                      <a:solidFill>
                        <a:srgbClr val="FF0000"/>
                      </a:solidFill>
                      <a:effectLst/>
                      <a:uLnTx/>
                      <a:uFillTx/>
                      <a:latin typeface="Calibri" panose="020F0502020204030204"/>
                      <a:ea typeface="+mn-ea"/>
                      <a:cs typeface="+mn-cs"/>
                    </a:rPr>
                    <a:t>1</a:t>
                  </a:r>
                </a:p>
              </p:txBody>
            </p:sp>
            <p:sp>
              <p:nvSpPr>
                <p:cNvPr id="174" name="TextBox 173">
                  <a:extLst>
                    <a:ext uri="{FF2B5EF4-FFF2-40B4-BE49-F238E27FC236}">
                      <a16:creationId xmlns:a16="http://schemas.microsoft.com/office/drawing/2014/main" id="{1FB31E90-27B2-97F6-5425-89130CA963CD}"/>
                    </a:ext>
                  </a:extLst>
                </p:cNvPr>
                <p:cNvSpPr txBox="1"/>
                <p:nvPr/>
              </p:nvSpPr>
              <p:spPr>
                <a:xfrm>
                  <a:off x="3498404" y="2115666"/>
                  <a:ext cx="29527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1" i="0" u="none" strike="noStrike" kern="1200" cap="none" spc="0" normalizeH="0" baseline="0" noProof="0" dirty="0">
                      <a:ln>
                        <a:noFill/>
                      </a:ln>
                      <a:solidFill>
                        <a:srgbClr val="FF0000"/>
                      </a:solidFill>
                      <a:effectLst/>
                      <a:uLnTx/>
                      <a:uFillTx/>
                      <a:latin typeface="Calibri" panose="020F0502020204030204"/>
                      <a:ea typeface="+mn-ea"/>
                      <a:cs typeface="+mn-cs"/>
                    </a:rPr>
                    <a:t>n</a:t>
                  </a:r>
                </a:p>
              </p:txBody>
            </p:sp>
            <p:sp>
              <p:nvSpPr>
                <p:cNvPr id="175" name="TextBox 174">
                  <a:extLst>
                    <a:ext uri="{FF2B5EF4-FFF2-40B4-BE49-F238E27FC236}">
                      <a16:creationId xmlns:a16="http://schemas.microsoft.com/office/drawing/2014/main" id="{82E8DC54-657C-DE54-00C0-E56B64CA8991}"/>
                    </a:ext>
                  </a:extLst>
                </p:cNvPr>
                <p:cNvSpPr txBox="1"/>
                <p:nvPr/>
              </p:nvSpPr>
              <p:spPr>
                <a:xfrm>
                  <a:off x="2227629" y="2751376"/>
                  <a:ext cx="29527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1" i="0" u="none" strike="noStrike" kern="1200" cap="none" spc="0" normalizeH="0" baseline="0" noProof="0" dirty="0">
                      <a:ln>
                        <a:noFill/>
                      </a:ln>
                      <a:solidFill>
                        <a:srgbClr val="33CC33"/>
                      </a:solidFill>
                      <a:effectLst/>
                      <a:uLnTx/>
                      <a:uFillTx/>
                      <a:latin typeface="Calibri" panose="020F0502020204030204"/>
                      <a:ea typeface="+mn-ea"/>
                      <a:cs typeface="+mn-cs"/>
                    </a:rPr>
                    <a:t>n</a:t>
                  </a:r>
                </a:p>
              </p:txBody>
            </p:sp>
            <p:sp>
              <p:nvSpPr>
                <p:cNvPr id="180" name="TextBox 179">
                  <a:extLst>
                    <a:ext uri="{FF2B5EF4-FFF2-40B4-BE49-F238E27FC236}">
                      <a16:creationId xmlns:a16="http://schemas.microsoft.com/office/drawing/2014/main" id="{672E9768-87EB-31DD-5B58-BDD0F899C39A}"/>
                    </a:ext>
                  </a:extLst>
                </p:cNvPr>
                <p:cNvSpPr txBox="1"/>
                <p:nvPr/>
              </p:nvSpPr>
              <p:spPr>
                <a:xfrm>
                  <a:off x="3202633" y="2754972"/>
                  <a:ext cx="28886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1" i="0" u="none" strike="noStrike" kern="1200" cap="none" spc="0" normalizeH="0" baseline="0" noProof="0" dirty="0">
                      <a:ln>
                        <a:noFill/>
                      </a:ln>
                      <a:solidFill>
                        <a:srgbClr val="33CC33"/>
                      </a:solidFill>
                      <a:effectLst/>
                      <a:uLnTx/>
                      <a:uFillTx/>
                      <a:latin typeface="Calibri" panose="020F0502020204030204"/>
                      <a:ea typeface="+mn-ea"/>
                      <a:cs typeface="+mn-cs"/>
                    </a:rPr>
                    <a:t>1</a:t>
                  </a:r>
                </a:p>
              </p:txBody>
            </p:sp>
          </p:grpSp>
        </p:grpSp>
        <p:grpSp>
          <p:nvGrpSpPr>
            <p:cNvPr id="260" name="Group 259">
              <a:extLst>
                <a:ext uri="{FF2B5EF4-FFF2-40B4-BE49-F238E27FC236}">
                  <a16:creationId xmlns:a16="http://schemas.microsoft.com/office/drawing/2014/main" id="{07BF4502-BF64-8ED8-16FF-0FF0344D48B3}"/>
                </a:ext>
              </a:extLst>
            </p:cNvPr>
            <p:cNvGrpSpPr/>
            <p:nvPr/>
          </p:nvGrpSpPr>
          <p:grpSpPr>
            <a:xfrm>
              <a:off x="255452" y="493690"/>
              <a:ext cx="3391513" cy="1895750"/>
              <a:chOff x="255452" y="493690"/>
              <a:chExt cx="3391513" cy="1895750"/>
            </a:xfrm>
          </p:grpSpPr>
          <p:grpSp>
            <p:nvGrpSpPr>
              <p:cNvPr id="252" name="Group 251">
                <a:extLst>
                  <a:ext uri="{FF2B5EF4-FFF2-40B4-BE49-F238E27FC236}">
                    <a16:creationId xmlns:a16="http://schemas.microsoft.com/office/drawing/2014/main" id="{B9A8B355-D034-1CD6-AEDE-E14D9851450E}"/>
                  </a:ext>
                </a:extLst>
              </p:cNvPr>
              <p:cNvGrpSpPr/>
              <p:nvPr/>
            </p:nvGrpSpPr>
            <p:grpSpPr>
              <a:xfrm>
                <a:off x="1443350" y="619568"/>
                <a:ext cx="2175787" cy="1574705"/>
                <a:chOff x="1443350" y="619568"/>
                <a:chExt cx="2175787" cy="1574705"/>
              </a:xfrm>
            </p:grpSpPr>
            <p:sp>
              <p:nvSpPr>
                <p:cNvPr id="4" name="Arc 3">
                  <a:extLst>
                    <a:ext uri="{FF2B5EF4-FFF2-40B4-BE49-F238E27FC236}">
                      <a16:creationId xmlns:a16="http://schemas.microsoft.com/office/drawing/2014/main" id="{437E7CC1-DC69-04B8-BAEA-997409C98A7D}"/>
                    </a:ext>
                  </a:extLst>
                </p:cNvPr>
                <p:cNvSpPr/>
                <p:nvPr/>
              </p:nvSpPr>
              <p:spPr>
                <a:xfrm>
                  <a:off x="1480267" y="1108980"/>
                  <a:ext cx="756487" cy="557636"/>
                </a:xfrm>
                <a:prstGeom prst="arc">
                  <a:avLst>
                    <a:gd name="adj1" fmla="val 13706161"/>
                    <a:gd name="adj2" fmla="val 19235707"/>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rc 4">
                  <a:extLst>
                    <a:ext uri="{FF2B5EF4-FFF2-40B4-BE49-F238E27FC236}">
                      <a16:creationId xmlns:a16="http://schemas.microsoft.com/office/drawing/2014/main" id="{C3AA25C4-AC92-60E2-2BBD-1B608D2F824E}"/>
                    </a:ext>
                  </a:extLst>
                </p:cNvPr>
                <p:cNvSpPr/>
                <p:nvPr/>
              </p:nvSpPr>
              <p:spPr>
                <a:xfrm>
                  <a:off x="2275489" y="619568"/>
                  <a:ext cx="1333247" cy="811597"/>
                </a:xfrm>
                <a:prstGeom prst="arc">
                  <a:avLst>
                    <a:gd name="adj1" fmla="val 11181784"/>
                    <a:gd name="adj2" fmla="val 1841146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Arc 186">
                  <a:extLst>
                    <a:ext uri="{FF2B5EF4-FFF2-40B4-BE49-F238E27FC236}">
                      <a16:creationId xmlns:a16="http://schemas.microsoft.com/office/drawing/2014/main" id="{9B618206-E2F8-3371-5948-48A4BD1B5455}"/>
                    </a:ext>
                  </a:extLst>
                </p:cNvPr>
                <p:cNvSpPr/>
                <p:nvPr/>
              </p:nvSpPr>
              <p:spPr>
                <a:xfrm flipV="1">
                  <a:off x="2285890" y="1382676"/>
                  <a:ext cx="1333247" cy="811597"/>
                </a:xfrm>
                <a:prstGeom prst="arc">
                  <a:avLst>
                    <a:gd name="adj1" fmla="val 12414171"/>
                    <a:gd name="adj2" fmla="val 14424770"/>
                  </a:avLst>
                </a:prstGeom>
                <a:ln w="38100">
                  <a:solidFill>
                    <a:srgbClr val="33CC3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Arc 187">
                  <a:extLst>
                    <a:ext uri="{FF2B5EF4-FFF2-40B4-BE49-F238E27FC236}">
                      <a16:creationId xmlns:a16="http://schemas.microsoft.com/office/drawing/2014/main" id="{EC8C64EA-00CF-9127-7B1B-59E51A7B3369}"/>
                    </a:ext>
                  </a:extLst>
                </p:cNvPr>
                <p:cNvSpPr/>
                <p:nvPr/>
              </p:nvSpPr>
              <p:spPr>
                <a:xfrm flipV="1">
                  <a:off x="1443350" y="1626185"/>
                  <a:ext cx="822599" cy="557636"/>
                </a:xfrm>
                <a:prstGeom prst="arc">
                  <a:avLst>
                    <a:gd name="adj1" fmla="val 12826073"/>
                    <a:gd name="adj2" fmla="val 20963352"/>
                  </a:avLst>
                </a:prstGeom>
                <a:ln w="38100">
                  <a:solidFill>
                    <a:srgbClr val="33CC3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7" name="Group 206">
                <a:extLst>
                  <a:ext uri="{FF2B5EF4-FFF2-40B4-BE49-F238E27FC236}">
                    <a16:creationId xmlns:a16="http://schemas.microsoft.com/office/drawing/2014/main" id="{AC30B271-C0DC-DCF2-58B8-613BCA3F9601}"/>
                  </a:ext>
                </a:extLst>
              </p:cNvPr>
              <p:cNvGrpSpPr/>
              <p:nvPr/>
            </p:nvGrpSpPr>
            <p:grpSpPr>
              <a:xfrm>
                <a:off x="255452" y="493690"/>
                <a:ext cx="3391513" cy="1895750"/>
                <a:chOff x="255452" y="493690"/>
                <a:chExt cx="3391513" cy="1895750"/>
              </a:xfrm>
            </p:grpSpPr>
            <p:grpSp>
              <p:nvGrpSpPr>
                <p:cNvPr id="186" name="Group 185">
                  <a:extLst>
                    <a:ext uri="{FF2B5EF4-FFF2-40B4-BE49-F238E27FC236}">
                      <a16:creationId xmlns:a16="http://schemas.microsoft.com/office/drawing/2014/main" id="{F5B461AA-A140-CE9F-04D7-F86D01A1C4CA}"/>
                    </a:ext>
                  </a:extLst>
                </p:cNvPr>
                <p:cNvGrpSpPr/>
                <p:nvPr/>
              </p:nvGrpSpPr>
              <p:grpSpPr>
                <a:xfrm>
                  <a:off x="255452" y="622893"/>
                  <a:ext cx="3391513" cy="1513384"/>
                  <a:chOff x="255452" y="863885"/>
                  <a:chExt cx="3391513" cy="1513384"/>
                </a:xfrm>
              </p:grpSpPr>
              <p:grpSp>
                <p:nvGrpSpPr>
                  <p:cNvPr id="48" name="Group 47">
                    <a:extLst>
                      <a:ext uri="{FF2B5EF4-FFF2-40B4-BE49-F238E27FC236}">
                        <a16:creationId xmlns:a16="http://schemas.microsoft.com/office/drawing/2014/main" id="{F5539904-DD21-D1C4-DF31-20BD3B66AA84}"/>
                      </a:ext>
                    </a:extLst>
                  </p:cNvPr>
                  <p:cNvGrpSpPr>
                    <a:grpSpLocks noChangeAspect="1"/>
                  </p:cNvGrpSpPr>
                  <p:nvPr/>
                </p:nvGrpSpPr>
                <p:grpSpPr>
                  <a:xfrm flipH="1">
                    <a:off x="1424863" y="960207"/>
                    <a:ext cx="2222102" cy="1417062"/>
                    <a:chOff x="0" y="0"/>
                    <a:chExt cx="1670250" cy="1064078"/>
                  </a:xfrm>
                </p:grpSpPr>
                <p:grpSp>
                  <p:nvGrpSpPr>
                    <p:cNvPr id="118" name="Group 117">
                      <a:extLst>
                        <a:ext uri="{FF2B5EF4-FFF2-40B4-BE49-F238E27FC236}">
                          <a16:creationId xmlns:a16="http://schemas.microsoft.com/office/drawing/2014/main" id="{08CCC978-3844-2B73-32D7-A8495AED66BB}"/>
                        </a:ext>
                      </a:extLst>
                    </p:cNvPr>
                    <p:cNvGrpSpPr>
                      <a:grpSpLocks noChangeAspect="1"/>
                    </p:cNvGrpSpPr>
                    <p:nvPr/>
                  </p:nvGrpSpPr>
                  <p:grpSpPr>
                    <a:xfrm>
                      <a:off x="0" y="0"/>
                      <a:ext cx="1063276" cy="1064078"/>
                      <a:chOff x="-2" y="0"/>
                      <a:chExt cx="3475209" cy="3477822"/>
                    </a:xfrm>
                  </p:grpSpPr>
                  <p:grpSp>
                    <p:nvGrpSpPr>
                      <p:cNvPr id="140" name="Group 139">
                        <a:extLst>
                          <a:ext uri="{FF2B5EF4-FFF2-40B4-BE49-F238E27FC236}">
                            <a16:creationId xmlns:a16="http://schemas.microsoft.com/office/drawing/2014/main" id="{157D6D3B-29CE-AD2F-7E05-99C6184D6045}"/>
                          </a:ext>
                        </a:extLst>
                      </p:cNvPr>
                      <p:cNvGrpSpPr/>
                      <p:nvPr/>
                    </p:nvGrpSpPr>
                    <p:grpSpPr>
                      <a:xfrm>
                        <a:off x="-2" y="0"/>
                        <a:ext cx="3475209" cy="3477822"/>
                        <a:chOff x="-2" y="0"/>
                        <a:chExt cx="3475209" cy="3477822"/>
                      </a:xfrm>
                      <a:solidFill>
                        <a:srgbClr val="4472C4"/>
                      </a:solidFill>
                    </p:grpSpPr>
                    <p:sp>
                      <p:nvSpPr>
                        <p:cNvPr id="142" name="Oval 141">
                          <a:extLst>
                            <a:ext uri="{FF2B5EF4-FFF2-40B4-BE49-F238E27FC236}">
                              <a16:creationId xmlns:a16="http://schemas.microsoft.com/office/drawing/2014/main" id="{9766EE91-ACBD-B13D-C445-0C7C0FE45AE4}"/>
                            </a:ext>
                          </a:extLst>
                        </p:cNvPr>
                        <p:cNvSpPr>
                          <a:spLocks noChangeAspect="1"/>
                        </p:cNvSpPr>
                        <p:nvPr/>
                      </p:nvSpPr>
                      <p:spPr>
                        <a:xfrm>
                          <a:off x="260428" y="261737"/>
                          <a:ext cx="2954348" cy="2954348"/>
                        </a:xfrm>
                        <a:prstGeom prst="ellipse">
                          <a:avLst/>
                        </a:prstGeom>
                        <a:grp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3" name="Group 142">
                          <a:extLst>
                            <a:ext uri="{FF2B5EF4-FFF2-40B4-BE49-F238E27FC236}">
                              <a16:creationId xmlns:a16="http://schemas.microsoft.com/office/drawing/2014/main" id="{A79BA2BF-D6B6-F40B-0D7A-6CEC7AA93599}"/>
                            </a:ext>
                          </a:extLst>
                        </p:cNvPr>
                        <p:cNvGrpSpPr/>
                        <p:nvPr/>
                      </p:nvGrpSpPr>
                      <p:grpSpPr>
                        <a:xfrm>
                          <a:off x="-2" y="0"/>
                          <a:ext cx="3475209" cy="3477822"/>
                          <a:chOff x="-2" y="0"/>
                          <a:chExt cx="3475209" cy="3477822"/>
                        </a:xfrm>
                        <a:grpFill/>
                      </p:grpSpPr>
                      <p:grpSp>
                        <p:nvGrpSpPr>
                          <p:cNvPr id="144" name="Group 143">
                            <a:extLst>
                              <a:ext uri="{FF2B5EF4-FFF2-40B4-BE49-F238E27FC236}">
                                <a16:creationId xmlns:a16="http://schemas.microsoft.com/office/drawing/2014/main" id="{43196A36-6E20-FA0D-4393-F4A628CD24B4}"/>
                              </a:ext>
                            </a:extLst>
                          </p:cNvPr>
                          <p:cNvGrpSpPr/>
                          <p:nvPr/>
                        </p:nvGrpSpPr>
                        <p:grpSpPr>
                          <a:xfrm>
                            <a:off x="1547827" y="0"/>
                            <a:ext cx="1861416" cy="1426197"/>
                            <a:chOff x="1547827" y="0"/>
                            <a:chExt cx="1861416" cy="1426197"/>
                          </a:xfrm>
                          <a:grpFill/>
                        </p:grpSpPr>
                        <p:sp>
                          <p:nvSpPr>
                            <p:cNvPr id="163" name="Trapezoid 162">
                              <a:extLst>
                                <a:ext uri="{FF2B5EF4-FFF2-40B4-BE49-F238E27FC236}">
                                  <a16:creationId xmlns:a16="http://schemas.microsoft.com/office/drawing/2014/main" id="{0CCC5F95-90D8-77B3-8C50-06F316DE86F6}"/>
                                </a:ext>
                              </a:extLst>
                            </p:cNvPr>
                            <p:cNvSpPr>
                              <a:spLocks noChangeAspect="1"/>
                            </p:cNvSpPr>
                            <p:nvPr/>
                          </p:nvSpPr>
                          <p:spPr>
                            <a:xfrm>
                              <a:off x="1547827" y="0"/>
                              <a:ext cx="373638"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Trapezoid 163">
                              <a:extLst>
                                <a:ext uri="{FF2B5EF4-FFF2-40B4-BE49-F238E27FC236}">
                                  <a16:creationId xmlns:a16="http://schemas.microsoft.com/office/drawing/2014/main" id="{8E6AA5DE-16B6-D1E7-F128-A8D58A973CDE}"/>
                                </a:ext>
                              </a:extLst>
                            </p:cNvPr>
                            <p:cNvSpPr>
                              <a:spLocks noChangeAspect="1"/>
                            </p:cNvSpPr>
                            <p:nvPr/>
                          </p:nvSpPr>
                          <p:spPr>
                            <a:xfrm rot="1080000">
                              <a:off x="2062865" y="90792"/>
                              <a:ext cx="373638"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Trapezoid 164">
                              <a:extLst>
                                <a:ext uri="{FF2B5EF4-FFF2-40B4-BE49-F238E27FC236}">
                                  <a16:creationId xmlns:a16="http://schemas.microsoft.com/office/drawing/2014/main" id="{1229DA86-95BE-E846-5A3D-21964D70C440}"/>
                                </a:ext>
                              </a:extLst>
                            </p:cNvPr>
                            <p:cNvSpPr>
                              <a:spLocks noChangeAspect="1"/>
                            </p:cNvSpPr>
                            <p:nvPr/>
                          </p:nvSpPr>
                          <p:spPr>
                            <a:xfrm rot="2160000">
                              <a:off x="2503124" y="316856"/>
                              <a:ext cx="373638"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Trapezoid 165">
                              <a:extLst>
                                <a:ext uri="{FF2B5EF4-FFF2-40B4-BE49-F238E27FC236}">
                                  <a16:creationId xmlns:a16="http://schemas.microsoft.com/office/drawing/2014/main" id="{EE877B6B-EA4F-DC22-FA5A-AA7DEC28F7D6}"/>
                                </a:ext>
                              </a:extLst>
                            </p:cNvPr>
                            <p:cNvSpPr>
                              <a:spLocks noChangeAspect="1"/>
                            </p:cNvSpPr>
                            <p:nvPr/>
                          </p:nvSpPr>
                          <p:spPr>
                            <a:xfrm rot="3240000">
                              <a:off x="2865140" y="663686"/>
                              <a:ext cx="373638"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Trapezoid 166">
                              <a:extLst>
                                <a:ext uri="{FF2B5EF4-FFF2-40B4-BE49-F238E27FC236}">
                                  <a16:creationId xmlns:a16="http://schemas.microsoft.com/office/drawing/2014/main" id="{5AF61A89-6210-EE63-A3DF-7E809A00580F}"/>
                                </a:ext>
                              </a:extLst>
                            </p:cNvPr>
                            <p:cNvSpPr>
                              <a:spLocks noChangeAspect="1"/>
                            </p:cNvSpPr>
                            <p:nvPr/>
                          </p:nvSpPr>
                          <p:spPr>
                            <a:xfrm rot="4320000">
                              <a:off x="3089875" y="1106828"/>
                              <a:ext cx="373638"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5" name="Group 144">
                            <a:extLst>
                              <a:ext uri="{FF2B5EF4-FFF2-40B4-BE49-F238E27FC236}">
                                <a16:creationId xmlns:a16="http://schemas.microsoft.com/office/drawing/2014/main" id="{DB0087DE-ED48-A668-7969-805D2ED8EC66}"/>
                              </a:ext>
                            </a:extLst>
                          </p:cNvPr>
                          <p:cNvGrpSpPr/>
                          <p:nvPr/>
                        </p:nvGrpSpPr>
                        <p:grpSpPr>
                          <a:xfrm rot="5400000">
                            <a:off x="1831401" y="1765111"/>
                            <a:ext cx="1861416" cy="1426197"/>
                            <a:chOff x="1831399" y="1765109"/>
                            <a:chExt cx="1861416" cy="1426197"/>
                          </a:xfrm>
                          <a:grpFill/>
                        </p:grpSpPr>
                        <p:sp>
                          <p:nvSpPr>
                            <p:cNvPr id="158" name="Trapezoid 157">
                              <a:extLst>
                                <a:ext uri="{FF2B5EF4-FFF2-40B4-BE49-F238E27FC236}">
                                  <a16:creationId xmlns:a16="http://schemas.microsoft.com/office/drawing/2014/main" id="{00AFA628-7BD2-ECCA-280E-09B27DCDA6F7}"/>
                                </a:ext>
                              </a:extLst>
                            </p:cNvPr>
                            <p:cNvSpPr>
                              <a:spLocks noChangeAspect="1"/>
                            </p:cNvSpPr>
                            <p:nvPr/>
                          </p:nvSpPr>
                          <p:spPr>
                            <a:xfrm>
                              <a:off x="1831399" y="1765109"/>
                              <a:ext cx="373638"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Trapezoid 158">
                              <a:extLst>
                                <a:ext uri="{FF2B5EF4-FFF2-40B4-BE49-F238E27FC236}">
                                  <a16:creationId xmlns:a16="http://schemas.microsoft.com/office/drawing/2014/main" id="{915C2770-3F2A-BA3D-DAC1-08EFD1E4BE3F}"/>
                                </a:ext>
                              </a:extLst>
                            </p:cNvPr>
                            <p:cNvSpPr>
                              <a:spLocks noChangeAspect="1"/>
                            </p:cNvSpPr>
                            <p:nvPr/>
                          </p:nvSpPr>
                          <p:spPr>
                            <a:xfrm rot="1080000">
                              <a:off x="2346437" y="1855901"/>
                              <a:ext cx="373638"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Trapezoid 159">
                              <a:extLst>
                                <a:ext uri="{FF2B5EF4-FFF2-40B4-BE49-F238E27FC236}">
                                  <a16:creationId xmlns:a16="http://schemas.microsoft.com/office/drawing/2014/main" id="{A8300844-0E66-D937-A373-F140461D2A8A}"/>
                                </a:ext>
                              </a:extLst>
                            </p:cNvPr>
                            <p:cNvSpPr>
                              <a:spLocks noChangeAspect="1"/>
                            </p:cNvSpPr>
                            <p:nvPr/>
                          </p:nvSpPr>
                          <p:spPr>
                            <a:xfrm rot="2160000">
                              <a:off x="2786696" y="2081965"/>
                              <a:ext cx="373638"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Trapezoid 160">
                              <a:extLst>
                                <a:ext uri="{FF2B5EF4-FFF2-40B4-BE49-F238E27FC236}">
                                  <a16:creationId xmlns:a16="http://schemas.microsoft.com/office/drawing/2014/main" id="{F9278703-464F-E232-941A-FF3C1F0AD983}"/>
                                </a:ext>
                              </a:extLst>
                            </p:cNvPr>
                            <p:cNvSpPr>
                              <a:spLocks noChangeAspect="1"/>
                            </p:cNvSpPr>
                            <p:nvPr/>
                          </p:nvSpPr>
                          <p:spPr>
                            <a:xfrm rot="3240000">
                              <a:off x="3148712" y="2428795"/>
                              <a:ext cx="373638"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Trapezoid 161">
                              <a:extLst>
                                <a:ext uri="{FF2B5EF4-FFF2-40B4-BE49-F238E27FC236}">
                                  <a16:creationId xmlns:a16="http://schemas.microsoft.com/office/drawing/2014/main" id="{A3FD3CB1-9D39-4951-CEB2-7A04505B05F9}"/>
                                </a:ext>
                              </a:extLst>
                            </p:cNvPr>
                            <p:cNvSpPr>
                              <a:spLocks noChangeAspect="1"/>
                            </p:cNvSpPr>
                            <p:nvPr/>
                          </p:nvSpPr>
                          <p:spPr>
                            <a:xfrm rot="4320000">
                              <a:off x="3373447" y="2871937"/>
                              <a:ext cx="373638"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6" name="Group 145">
                            <a:extLst>
                              <a:ext uri="{FF2B5EF4-FFF2-40B4-BE49-F238E27FC236}">
                                <a16:creationId xmlns:a16="http://schemas.microsoft.com/office/drawing/2014/main" id="{B081D32C-29C1-E6CA-994E-5E2E2E16C2E4}"/>
                              </a:ext>
                            </a:extLst>
                          </p:cNvPr>
                          <p:cNvGrpSpPr/>
                          <p:nvPr/>
                        </p:nvGrpSpPr>
                        <p:grpSpPr>
                          <a:xfrm rot="10800000">
                            <a:off x="66773" y="2051625"/>
                            <a:ext cx="1861416" cy="1426197"/>
                            <a:chOff x="66773" y="2051625"/>
                            <a:chExt cx="1861416" cy="1426197"/>
                          </a:xfrm>
                          <a:grpFill/>
                        </p:grpSpPr>
                        <p:sp>
                          <p:nvSpPr>
                            <p:cNvPr id="153" name="Trapezoid 152">
                              <a:extLst>
                                <a:ext uri="{FF2B5EF4-FFF2-40B4-BE49-F238E27FC236}">
                                  <a16:creationId xmlns:a16="http://schemas.microsoft.com/office/drawing/2014/main" id="{679912A9-B649-6215-AD3D-0DE2C5C879C0}"/>
                                </a:ext>
                              </a:extLst>
                            </p:cNvPr>
                            <p:cNvSpPr>
                              <a:spLocks noChangeAspect="1"/>
                            </p:cNvSpPr>
                            <p:nvPr/>
                          </p:nvSpPr>
                          <p:spPr>
                            <a:xfrm>
                              <a:off x="66773" y="2051625"/>
                              <a:ext cx="373638"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Trapezoid 153">
                              <a:extLst>
                                <a:ext uri="{FF2B5EF4-FFF2-40B4-BE49-F238E27FC236}">
                                  <a16:creationId xmlns:a16="http://schemas.microsoft.com/office/drawing/2014/main" id="{860F3452-1647-F0A4-4ED3-F63D7192C0C4}"/>
                                </a:ext>
                              </a:extLst>
                            </p:cNvPr>
                            <p:cNvSpPr>
                              <a:spLocks noChangeAspect="1"/>
                            </p:cNvSpPr>
                            <p:nvPr/>
                          </p:nvSpPr>
                          <p:spPr>
                            <a:xfrm rot="1080000">
                              <a:off x="581811" y="2142417"/>
                              <a:ext cx="373638"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Trapezoid 154">
                              <a:extLst>
                                <a:ext uri="{FF2B5EF4-FFF2-40B4-BE49-F238E27FC236}">
                                  <a16:creationId xmlns:a16="http://schemas.microsoft.com/office/drawing/2014/main" id="{9BD07DCA-8602-8808-56BF-7182AAC70BFC}"/>
                                </a:ext>
                              </a:extLst>
                            </p:cNvPr>
                            <p:cNvSpPr>
                              <a:spLocks noChangeAspect="1"/>
                            </p:cNvSpPr>
                            <p:nvPr/>
                          </p:nvSpPr>
                          <p:spPr>
                            <a:xfrm rot="2160000">
                              <a:off x="1022070" y="2368481"/>
                              <a:ext cx="373638"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rapezoid 155">
                              <a:extLst>
                                <a:ext uri="{FF2B5EF4-FFF2-40B4-BE49-F238E27FC236}">
                                  <a16:creationId xmlns:a16="http://schemas.microsoft.com/office/drawing/2014/main" id="{B68A3317-D444-D4EE-04C8-0C7C474ECDF7}"/>
                                </a:ext>
                              </a:extLst>
                            </p:cNvPr>
                            <p:cNvSpPr>
                              <a:spLocks noChangeAspect="1"/>
                            </p:cNvSpPr>
                            <p:nvPr/>
                          </p:nvSpPr>
                          <p:spPr>
                            <a:xfrm rot="3240000">
                              <a:off x="1384086" y="2715311"/>
                              <a:ext cx="373638"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Trapezoid 156">
                              <a:extLst>
                                <a:ext uri="{FF2B5EF4-FFF2-40B4-BE49-F238E27FC236}">
                                  <a16:creationId xmlns:a16="http://schemas.microsoft.com/office/drawing/2014/main" id="{EEEBEA39-6022-5A20-83DC-79D76218A549}"/>
                                </a:ext>
                              </a:extLst>
                            </p:cNvPr>
                            <p:cNvSpPr>
                              <a:spLocks noChangeAspect="1"/>
                            </p:cNvSpPr>
                            <p:nvPr/>
                          </p:nvSpPr>
                          <p:spPr>
                            <a:xfrm rot="4320000">
                              <a:off x="1608821" y="3158453"/>
                              <a:ext cx="373638"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7" name="Group 146">
                            <a:extLst>
                              <a:ext uri="{FF2B5EF4-FFF2-40B4-BE49-F238E27FC236}">
                                <a16:creationId xmlns:a16="http://schemas.microsoft.com/office/drawing/2014/main" id="{D1F24A40-CDD3-39C1-FCDA-BC1FE7290700}"/>
                              </a:ext>
                            </a:extLst>
                          </p:cNvPr>
                          <p:cNvGrpSpPr/>
                          <p:nvPr/>
                        </p:nvGrpSpPr>
                        <p:grpSpPr>
                          <a:xfrm rot="16200000">
                            <a:off x="-217611" y="303383"/>
                            <a:ext cx="1861416" cy="1426197"/>
                            <a:chOff x="-217609" y="303383"/>
                            <a:chExt cx="1861416" cy="1426197"/>
                          </a:xfrm>
                          <a:grpFill/>
                        </p:grpSpPr>
                        <p:sp>
                          <p:nvSpPr>
                            <p:cNvPr id="148" name="Trapezoid 147">
                              <a:extLst>
                                <a:ext uri="{FF2B5EF4-FFF2-40B4-BE49-F238E27FC236}">
                                  <a16:creationId xmlns:a16="http://schemas.microsoft.com/office/drawing/2014/main" id="{F25F89BA-ED39-8E09-707D-CF9C139C2F32}"/>
                                </a:ext>
                              </a:extLst>
                            </p:cNvPr>
                            <p:cNvSpPr>
                              <a:spLocks noChangeAspect="1"/>
                            </p:cNvSpPr>
                            <p:nvPr/>
                          </p:nvSpPr>
                          <p:spPr>
                            <a:xfrm>
                              <a:off x="-217609" y="303383"/>
                              <a:ext cx="373638"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Trapezoid 148">
                              <a:extLst>
                                <a:ext uri="{FF2B5EF4-FFF2-40B4-BE49-F238E27FC236}">
                                  <a16:creationId xmlns:a16="http://schemas.microsoft.com/office/drawing/2014/main" id="{9F2DD5F3-1A2F-29A7-156F-42FD3B802480}"/>
                                </a:ext>
                              </a:extLst>
                            </p:cNvPr>
                            <p:cNvSpPr>
                              <a:spLocks noChangeAspect="1"/>
                            </p:cNvSpPr>
                            <p:nvPr/>
                          </p:nvSpPr>
                          <p:spPr>
                            <a:xfrm rot="1080000">
                              <a:off x="297429" y="394175"/>
                              <a:ext cx="373638"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rapezoid 149">
                              <a:extLst>
                                <a:ext uri="{FF2B5EF4-FFF2-40B4-BE49-F238E27FC236}">
                                  <a16:creationId xmlns:a16="http://schemas.microsoft.com/office/drawing/2014/main" id="{D2DBF0FB-5793-52EF-B8C5-6E5F88834C77}"/>
                                </a:ext>
                              </a:extLst>
                            </p:cNvPr>
                            <p:cNvSpPr>
                              <a:spLocks noChangeAspect="1"/>
                            </p:cNvSpPr>
                            <p:nvPr/>
                          </p:nvSpPr>
                          <p:spPr>
                            <a:xfrm rot="2160000">
                              <a:off x="737688" y="620239"/>
                              <a:ext cx="373638"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Trapezoid 150">
                              <a:extLst>
                                <a:ext uri="{FF2B5EF4-FFF2-40B4-BE49-F238E27FC236}">
                                  <a16:creationId xmlns:a16="http://schemas.microsoft.com/office/drawing/2014/main" id="{E03C1D18-991F-9ECF-8C39-84203A2A4002}"/>
                                </a:ext>
                              </a:extLst>
                            </p:cNvPr>
                            <p:cNvSpPr>
                              <a:spLocks noChangeAspect="1"/>
                            </p:cNvSpPr>
                            <p:nvPr/>
                          </p:nvSpPr>
                          <p:spPr>
                            <a:xfrm rot="3240000">
                              <a:off x="1099704" y="967069"/>
                              <a:ext cx="373638"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Trapezoid 151">
                              <a:extLst>
                                <a:ext uri="{FF2B5EF4-FFF2-40B4-BE49-F238E27FC236}">
                                  <a16:creationId xmlns:a16="http://schemas.microsoft.com/office/drawing/2014/main" id="{68049627-9076-92D8-CF3E-A55DD69745F7}"/>
                                </a:ext>
                              </a:extLst>
                            </p:cNvPr>
                            <p:cNvSpPr>
                              <a:spLocks noChangeAspect="1"/>
                            </p:cNvSpPr>
                            <p:nvPr/>
                          </p:nvSpPr>
                          <p:spPr>
                            <a:xfrm rot="4320000">
                              <a:off x="1324439" y="1410211"/>
                              <a:ext cx="373638"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141" name="Oval 140">
                        <a:extLst>
                          <a:ext uri="{FF2B5EF4-FFF2-40B4-BE49-F238E27FC236}">
                            <a16:creationId xmlns:a16="http://schemas.microsoft.com/office/drawing/2014/main" id="{90A15B25-2171-44E1-AACA-42E73CD65ED9}"/>
                          </a:ext>
                        </a:extLst>
                      </p:cNvPr>
                      <p:cNvSpPr>
                        <a:spLocks noChangeAspect="1"/>
                      </p:cNvSpPr>
                      <p:nvPr/>
                    </p:nvSpPr>
                    <p:spPr>
                      <a:xfrm>
                        <a:off x="1331231" y="1332540"/>
                        <a:ext cx="812743" cy="812743"/>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9" name="Group 118">
                      <a:extLst>
                        <a:ext uri="{FF2B5EF4-FFF2-40B4-BE49-F238E27FC236}">
                          <a16:creationId xmlns:a16="http://schemas.microsoft.com/office/drawing/2014/main" id="{967CED15-5604-0F74-C92A-38CCC9AFC22F}"/>
                        </a:ext>
                      </a:extLst>
                    </p:cNvPr>
                    <p:cNvGrpSpPr/>
                    <p:nvPr/>
                  </p:nvGrpSpPr>
                  <p:grpSpPr>
                    <a:xfrm>
                      <a:off x="1010824" y="379201"/>
                      <a:ext cx="659426" cy="665179"/>
                      <a:chOff x="1010824" y="379201"/>
                      <a:chExt cx="659426" cy="665179"/>
                    </a:xfrm>
                  </p:grpSpPr>
                  <p:grpSp>
                    <p:nvGrpSpPr>
                      <p:cNvPr id="120" name="Group 119">
                        <a:extLst>
                          <a:ext uri="{FF2B5EF4-FFF2-40B4-BE49-F238E27FC236}">
                            <a16:creationId xmlns:a16="http://schemas.microsoft.com/office/drawing/2014/main" id="{7CC3DA12-681A-1A5B-5045-5F308BC878D9}"/>
                          </a:ext>
                        </a:extLst>
                      </p:cNvPr>
                      <p:cNvGrpSpPr/>
                      <p:nvPr/>
                    </p:nvGrpSpPr>
                    <p:grpSpPr>
                      <a:xfrm>
                        <a:off x="1010824" y="379201"/>
                        <a:ext cx="659426" cy="665179"/>
                        <a:chOff x="1010824" y="379201"/>
                        <a:chExt cx="659426" cy="665179"/>
                      </a:xfrm>
                    </p:grpSpPr>
                    <p:sp>
                      <p:nvSpPr>
                        <p:cNvPr id="122" name="Oval 121">
                          <a:extLst>
                            <a:ext uri="{FF2B5EF4-FFF2-40B4-BE49-F238E27FC236}">
                              <a16:creationId xmlns:a16="http://schemas.microsoft.com/office/drawing/2014/main" id="{DB05A1E9-FEA8-CDC7-C4CD-89F6D53C0FC0}"/>
                            </a:ext>
                          </a:extLst>
                        </p:cNvPr>
                        <p:cNvSpPr>
                          <a:spLocks noChangeAspect="1"/>
                        </p:cNvSpPr>
                        <p:nvPr/>
                      </p:nvSpPr>
                      <p:spPr>
                        <a:xfrm>
                          <a:off x="1075388" y="446640"/>
                          <a:ext cx="530300" cy="530300"/>
                        </a:xfrm>
                        <a:prstGeom prst="ellipse">
                          <a:avLst/>
                        </a:prstGeom>
                        <a:solidFill>
                          <a:srgbClr val="4472C4"/>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3" name="Group 122">
                          <a:extLst>
                            <a:ext uri="{FF2B5EF4-FFF2-40B4-BE49-F238E27FC236}">
                              <a16:creationId xmlns:a16="http://schemas.microsoft.com/office/drawing/2014/main" id="{226FD4CA-E332-BB7E-6ABC-A65B685528EC}"/>
                            </a:ext>
                          </a:extLst>
                        </p:cNvPr>
                        <p:cNvGrpSpPr/>
                        <p:nvPr/>
                      </p:nvGrpSpPr>
                      <p:grpSpPr>
                        <a:xfrm>
                          <a:off x="1010824" y="379201"/>
                          <a:ext cx="659426" cy="665179"/>
                          <a:chOff x="1010824" y="379201"/>
                          <a:chExt cx="659426" cy="665179"/>
                        </a:xfrm>
                      </p:grpSpPr>
                      <p:grpSp>
                        <p:nvGrpSpPr>
                          <p:cNvPr id="124" name="Group 123">
                            <a:extLst>
                              <a:ext uri="{FF2B5EF4-FFF2-40B4-BE49-F238E27FC236}">
                                <a16:creationId xmlns:a16="http://schemas.microsoft.com/office/drawing/2014/main" id="{BDB91CEA-BD8D-4EEC-DC2F-9571A50DE56A}"/>
                              </a:ext>
                            </a:extLst>
                          </p:cNvPr>
                          <p:cNvGrpSpPr/>
                          <p:nvPr/>
                        </p:nvGrpSpPr>
                        <p:grpSpPr>
                          <a:xfrm>
                            <a:off x="1286163" y="379201"/>
                            <a:ext cx="384087" cy="665179"/>
                            <a:chOff x="1286163" y="379201"/>
                            <a:chExt cx="384087" cy="665179"/>
                          </a:xfrm>
                        </p:grpSpPr>
                        <p:grpSp>
                          <p:nvGrpSpPr>
                            <p:cNvPr id="132" name="Group 131">
                              <a:extLst>
                                <a:ext uri="{FF2B5EF4-FFF2-40B4-BE49-F238E27FC236}">
                                  <a16:creationId xmlns:a16="http://schemas.microsoft.com/office/drawing/2014/main" id="{89C222B7-1341-FCA9-1D11-4608DBD591CF}"/>
                                </a:ext>
                              </a:extLst>
                            </p:cNvPr>
                            <p:cNvGrpSpPr/>
                            <p:nvPr/>
                          </p:nvGrpSpPr>
                          <p:grpSpPr>
                            <a:xfrm>
                              <a:off x="1286163" y="379201"/>
                              <a:ext cx="384087" cy="301237"/>
                              <a:chOff x="1286164" y="379201"/>
                              <a:chExt cx="1255353" cy="984561"/>
                            </a:xfrm>
                            <a:solidFill>
                              <a:srgbClr val="4472C4"/>
                            </a:solidFill>
                          </p:grpSpPr>
                          <p:sp>
                            <p:nvSpPr>
                              <p:cNvPr id="137" name="Trapezoid 136">
                                <a:extLst>
                                  <a:ext uri="{FF2B5EF4-FFF2-40B4-BE49-F238E27FC236}">
                                    <a16:creationId xmlns:a16="http://schemas.microsoft.com/office/drawing/2014/main" id="{E69B558D-9BAC-D989-9CDF-7BAE754D6884}"/>
                                  </a:ext>
                                </a:extLst>
                              </p:cNvPr>
                              <p:cNvSpPr>
                                <a:spLocks noChangeAspect="1"/>
                              </p:cNvSpPr>
                              <p:nvPr/>
                            </p:nvSpPr>
                            <p:spPr>
                              <a:xfrm>
                                <a:off x="1286164" y="379201"/>
                                <a:ext cx="373638"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Trapezoid 137">
                                <a:extLst>
                                  <a:ext uri="{FF2B5EF4-FFF2-40B4-BE49-F238E27FC236}">
                                    <a16:creationId xmlns:a16="http://schemas.microsoft.com/office/drawing/2014/main" id="{DCDDF1C7-5FB5-A90B-7EA6-1A8BF11DF5B2}"/>
                                  </a:ext>
                                </a:extLst>
                              </p:cNvPr>
                              <p:cNvSpPr>
                                <a:spLocks noChangeAspect="1"/>
                              </p:cNvSpPr>
                              <p:nvPr/>
                            </p:nvSpPr>
                            <p:spPr>
                              <a:xfrm rot="2160000">
                                <a:off x="1883516" y="556655"/>
                                <a:ext cx="373637"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Trapezoid 138">
                                <a:extLst>
                                  <a:ext uri="{FF2B5EF4-FFF2-40B4-BE49-F238E27FC236}">
                                    <a16:creationId xmlns:a16="http://schemas.microsoft.com/office/drawing/2014/main" id="{3B489929-35C0-703F-15D1-9C9BCD7BADF3}"/>
                                  </a:ext>
                                </a:extLst>
                              </p:cNvPr>
                              <p:cNvSpPr>
                                <a:spLocks noChangeAspect="1"/>
                              </p:cNvSpPr>
                              <p:nvPr/>
                            </p:nvSpPr>
                            <p:spPr>
                              <a:xfrm rot="4320000">
                                <a:off x="2222149" y="1044394"/>
                                <a:ext cx="373636" cy="265100"/>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3" name="Group 132">
                              <a:extLst>
                                <a:ext uri="{FF2B5EF4-FFF2-40B4-BE49-F238E27FC236}">
                                  <a16:creationId xmlns:a16="http://schemas.microsoft.com/office/drawing/2014/main" id="{6CC780E5-A8D3-1A6F-2ADD-49F278860F11}"/>
                                </a:ext>
                              </a:extLst>
                            </p:cNvPr>
                            <p:cNvGrpSpPr/>
                            <p:nvPr/>
                          </p:nvGrpSpPr>
                          <p:grpSpPr>
                            <a:xfrm flipV="1">
                              <a:off x="1286163" y="743143"/>
                              <a:ext cx="384087" cy="301237"/>
                              <a:chOff x="1286164" y="743143"/>
                              <a:chExt cx="1255353" cy="984561"/>
                            </a:xfrm>
                            <a:solidFill>
                              <a:srgbClr val="4472C4"/>
                            </a:solidFill>
                          </p:grpSpPr>
                          <p:sp>
                            <p:nvSpPr>
                              <p:cNvPr id="134" name="Trapezoid 133">
                                <a:extLst>
                                  <a:ext uri="{FF2B5EF4-FFF2-40B4-BE49-F238E27FC236}">
                                    <a16:creationId xmlns:a16="http://schemas.microsoft.com/office/drawing/2014/main" id="{BA6CC519-2644-7E18-1310-378856F70198}"/>
                                  </a:ext>
                                </a:extLst>
                              </p:cNvPr>
                              <p:cNvSpPr>
                                <a:spLocks noChangeAspect="1"/>
                              </p:cNvSpPr>
                              <p:nvPr/>
                            </p:nvSpPr>
                            <p:spPr>
                              <a:xfrm>
                                <a:off x="1286164" y="743143"/>
                                <a:ext cx="373638"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Trapezoid 134">
                                <a:extLst>
                                  <a:ext uri="{FF2B5EF4-FFF2-40B4-BE49-F238E27FC236}">
                                    <a16:creationId xmlns:a16="http://schemas.microsoft.com/office/drawing/2014/main" id="{2A13E537-FA21-230D-D397-5560730B97CE}"/>
                                  </a:ext>
                                </a:extLst>
                              </p:cNvPr>
                              <p:cNvSpPr>
                                <a:spLocks noChangeAspect="1"/>
                              </p:cNvSpPr>
                              <p:nvPr/>
                            </p:nvSpPr>
                            <p:spPr>
                              <a:xfrm rot="2160000">
                                <a:off x="1883516" y="920597"/>
                                <a:ext cx="373637"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Trapezoid 135">
                                <a:extLst>
                                  <a:ext uri="{FF2B5EF4-FFF2-40B4-BE49-F238E27FC236}">
                                    <a16:creationId xmlns:a16="http://schemas.microsoft.com/office/drawing/2014/main" id="{EC810C28-5F75-2E63-E17B-343398180331}"/>
                                  </a:ext>
                                </a:extLst>
                              </p:cNvPr>
                              <p:cNvSpPr>
                                <a:spLocks noChangeAspect="1"/>
                              </p:cNvSpPr>
                              <p:nvPr/>
                            </p:nvSpPr>
                            <p:spPr>
                              <a:xfrm rot="4320000">
                                <a:off x="2222149" y="1408336"/>
                                <a:ext cx="373636" cy="265100"/>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5" name="Group 124">
                            <a:extLst>
                              <a:ext uri="{FF2B5EF4-FFF2-40B4-BE49-F238E27FC236}">
                                <a16:creationId xmlns:a16="http://schemas.microsoft.com/office/drawing/2014/main" id="{19A46102-9675-A4E8-A663-DB32052C23F7}"/>
                              </a:ext>
                            </a:extLst>
                          </p:cNvPr>
                          <p:cNvGrpSpPr/>
                          <p:nvPr/>
                        </p:nvGrpSpPr>
                        <p:grpSpPr>
                          <a:xfrm flipH="1">
                            <a:off x="1010824" y="433495"/>
                            <a:ext cx="201322" cy="556591"/>
                            <a:chOff x="1010824" y="433495"/>
                            <a:chExt cx="201322" cy="556591"/>
                          </a:xfrm>
                        </p:grpSpPr>
                        <p:grpSp>
                          <p:nvGrpSpPr>
                            <p:cNvPr id="126" name="Group 125">
                              <a:extLst>
                                <a:ext uri="{FF2B5EF4-FFF2-40B4-BE49-F238E27FC236}">
                                  <a16:creationId xmlns:a16="http://schemas.microsoft.com/office/drawing/2014/main" id="{2A61BDFF-C64C-4B27-C4F5-8689CE754676}"/>
                                </a:ext>
                              </a:extLst>
                            </p:cNvPr>
                            <p:cNvGrpSpPr/>
                            <p:nvPr/>
                          </p:nvGrpSpPr>
                          <p:grpSpPr>
                            <a:xfrm>
                              <a:off x="1010824" y="433495"/>
                              <a:ext cx="201322" cy="246943"/>
                              <a:chOff x="1010824" y="433495"/>
                              <a:chExt cx="658001" cy="807107"/>
                            </a:xfrm>
                            <a:solidFill>
                              <a:srgbClr val="4472C4"/>
                            </a:solidFill>
                          </p:grpSpPr>
                          <p:sp>
                            <p:nvSpPr>
                              <p:cNvPr id="130" name="Trapezoid 129">
                                <a:extLst>
                                  <a:ext uri="{FF2B5EF4-FFF2-40B4-BE49-F238E27FC236}">
                                    <a16:creationId xmlns:a16="http://schemas.microsoft.com/office/drawing/2014/main" id="{0479BF09-A8D2-9C53-AEE5-2D044358E9AF}"/>
                                  </a:ext>
                                </a:extLst>
                              </p:cNvPr>
                              <p:cNvSpPr>
                                <a:spLocks noChangeAspect="1"/>
                              </p:cNvSpPr>
                              <p:nvPr/>
                            </p:nvSpPr>
                            <p:spPr>
                              <a:xfrm rot="2160000">
                                <a:off x="1010824" y="433495"/>
                                <a:ext cx="373637"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Trapezoid 130">
                                <a:extLst>
                                  <a:ext uri="{FF2B5EF4-FFF2-40B4-BE49-F238E27FC236}">
                                    <a16:creationId xmlns:a16="http://schemas.microsoft.com/office/drawing/2014/main" id="{B5CF5105-6109-9210-77A3-88C03117B19F}"/>
                                  </a:ext>
                                </a:extLst>
                              </p:cNvPr>
                              <p:cNvSpPr>
                                <a:spLocks noChangeAspect="1"/>
                              </p:cNvSpPr>
                              <p:nvPr/>
                            </p:nvSpPr>
                            <p:spPr>
                              <a:xfrm rot="4320000">
                                <a:off x="1349457" y="921234"/>
                                <a:ext cx="373636" cy="265100"/>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7" name="Group 126">
                              <a:extLst>
                                <a:ext uri="{FF2B5EF4-FFF2-40B4-BE49-F238E27FC236}">
                                  <a16:creationId xmlns:a16="http://schemas.microsoft.com/office/drawing/2014/main" id="{9EEDF03C-47EF-939E-9CF6-B5E5AE3C6175}"/>
                                </a:ext>
                              </a:extLst>
                            </p:cNvPr>
                            <p:cNvGrpSpPr/>
                            <p:nvPr/>
                          </p:nvGrpSpPr>
                          <p:grpSpPr>
                            <a:xfrm flipV="1">
                              <a:off x="1010824" y="743143"/>
                              <a:ext cx="201322" cy="246943"/>
                              <a:chOff x="1010824" y="743143"/>
                              <a:chExt cx="658001" cy="807107"/>
                            </a:xfrm>
                            <a:solidFill>
                              <a:srgbClr val="4472C4"/>
                            </a:solidFill>
                          </p:grpSpPr>
                          <p:sp>
                            <p:nvSpPr>
                              <p:cNvPr id="128" name="Trapezoid 127">
                                <a:extLst>
                                  <a:ext uri="{FF2B5EF4-FFF2-40B4-BE49-F238E27FC236}">
                                    <a16:creationId xmlns:a16="http://schemas.microsoft.com/office/drawing/2014/main" id="{8B6BC68B-0B1C-5E79-3B18-07E8A77AB50C}"/>
                                  </a:ext>
                                </a:extLst>
                              </p:cNvPr>
                              <p:cNvSpPr>
                                <a:spLocks noChangeAspect="1"/>
                              </p:cNvSpPr>
                              <p:nvPr/>
                            </p:nvSpPr>
                            <p:spPr>
                              <a:xfrm rot="2160000">
                                <a:off x="1010824" y="743143"/>
                                <a:ext cx="373637" cy="265099"/>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Trapezoid 128">
                                <a:extLst>
                                  <a:ext uri="{FF2B5EF4-FFF2-40B4-BE49-F238E27FC236}">
                                    <a16:creationId xmlns:a16="http://schemas.microsoft.com/office/drawing/2014/main" id="{E3228983-CDF5-9F3A-6941-252989A49161}"/>
                                  </a:ext>
                                </a:extLst>
                              </p:cNvPr>
                              <p:cNvSpPr>
                                <a:spLocks noChangeAspect="1"/>
                              </p:cNvSpPr>
                              <p:nvPr/>
                            </p:nvSpPr>
                            <p:spPr>
                              <a:xfrm rot="4320000">
                                <a:off x="1349457" y="1230882"/>
                                <a:ext cx="373636" cy="265100"/>
                              </a:xfrm>
                              <a:prstGeom prst="trapezoi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sp>
                    <p:nvSpPr>
                      <p:cNvPr id="121" name="Oval 120">
                        <a:extLst>
                          <a:ext uri="{FF2B5EF4-FFF2-40B4-BE49-F238E27FC236}">
                            <a16:creationId xmlns:a16="http://schemas.microsoft.com/office/drawing/2014/main" id="{758A5506-25DC-E6BF-4462-B7EF4E6115D8}"/>
                          </a:ext>
                        </a:extLst>
                      </p:cNvPr>
                      <p:cNvSpPr>
                        <a:spLocks noChangeAspect="1"/>
                      </p:cNvSpPr>
                      <p:nvPr/>
                    </p:nvSpPr>
                    <p:spPr>
                      <a:xfrm>
                        <a:off x="1216205" y="587457"/>
                        <a:ext cx="248667" cy="248667"/>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68" name="TextBox 167">
                    <a:extLst>
                      <a:ext uri="{FF2B5EF4-FFF2-40B4-BE49-F238E27FC236}">
                        <a16:creationId xmlns:a16="http://schemas.microsoft.com/office/drawing/2014/main" id="{20225DC8-6A99-124C-1D2A-E8728183C543}"/>
                      </a:ext>
                    </a:extLst>
                  </p:cNvPr>
                  <p:cNvSpPr txBox="1"/>
                  <p:nvPr/>
                </p:nvSpPr>
                <p:spPr>
                  <a:xfrm>
                    <a:off x="255452" y="863885"/>
                    <a:ext cx="181351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Mechanical gears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(ratio n)</a:t>
                    </a:r>
                  </a:p>
                </p:txBody>
              </p:sp>
            </p:grpSp>
            <p:grpSp>
              <p:nvGrpSpPr>
                <p:cNvPr id="206" name="Group 205">
                  <a:extLst>
                    <a:ext uri="{FF2B5EF4-FFF2-40B4-BE49-F238E27FC236}">
                      <a16:creationId xmlns:a16="http://schemas.microsoft.com/office/drawing/2014/main" id="{AE031260-329E-F434-2B7E-BE5D4C1AC755}"/>
                    </a:ext>
                  </a:extLst>
                </p:cNvPr>
                <p:cNvGrpSpPr/>
                <p:nvPr/>
              </p:nvGrpSpPr>
              <p:grpSpPr>
                <a:xfrm>
                  <a:off x="1313438" y="493690"/>
                  <a:ext cx="2151882" cy="1895750"/>
                  <a:chOff x="1313438" y="493690"/>
                  <a:chExt cx="2151882" cy="1895750"/>
                </a:xfrm>
              </p:grpSpPr>
              <p:sp>
                <p:nvSpPr>
                  <p:cNvPr id="50" name="TextBox 49">
                    <a:extLst>
                      <a:ext uri="{FF2B5EF4-FFF2-40B4-BE49-F238E27FC236}">
                        <a16:creationId xmlns:a16="http://schemas.microsoft.com/office/drawing/2014/main" id="{33B490B7-D3AA-D77B-9F56-DC3693516052}"/>
                      </a:ext>
                    </a:extLst>
                  </p:cNvPr>
                  <p:cNvSpPr txBox="1"/>
                  <p:nvPr/>
                </p:nvSpPr>
                <p:spPr>
                  <a:xfrm>
                    <a:off x="1421877" y="984828"/>
                    <a:ext cx="28886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1" i="0" u="none" strike="noStrike" kern="1200" cap="none" spc="0" normalizeH="0" baseline="0" noProof="0" dirty="0">
                        <a:ln>
                          <a:noFill/>
                        </a:ln>
                        <a:solidFill>
                          <a:srgbClr val="FF0000"/>
                        </a:solidFill>
                        <a:effectLst/>
                        <a:uLnTx/>
                        <a:uFillTx/>
                        <a:latin typeface="Calibri" panose="020F0502020204030204"/>
                        <a:ea typeface="+mn-ea"/>
                        <a:cs typeface="+mn-cs"/>
                      </a:rPr>
                      <a:t>1</a:t>
                    </a:r>
                  </a:p>
                </p:txBody>
              </p:sp>
              <p:sp>
                <p:nvSpPr>
                  <p:cNvPr id="66" name="TextBox 65">
                    <a:extLst>
                      <a:ext uri="{FF2B5EF4-FFF2-40B4-BE49-F238E27FC236}">
                        <a16:creationId xmlns:a16="http://schemas.microsoft.com/office/drawing/2014/main" id="{64A4F864-ADC1-2391-936F-9F7BF3CE4893}"/>
                      </a:ext>
                    </a:extLst>
                  </p:cNvPr>
                  <p:cNvSpPr txBox="1"/>
                  <p:nvPr/>
                </p:nvSpPr>
                <p:spPr>
                  <a:xfrm>
                    <a:off x="1313438" y="1867685"/>
                    <a:ext cx="29527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1" i="0" u="none" strike="noStrike" kern="1200" cap="none" spc="0" normalizeH="0" baseline="0" noProof="0" dirty="0">
                        <a:ln>
                          <a:noFill/>
                        </a:ln>
                        <a:solidFill>
                          <a:srgbClr val="33CC33"/>
                        </a:solidFill>
                        <a:effectLst/>
                        <a:uLnTx/>
                        <a:uFillTx/>
                        <a:latin typeface="Calibri" panose="020F0502020204030204"/>
                        <a:ea typeface="+mn-ea"/>
                        <a:cs typeface="+mn-cs"/>
                      </a:rPr>
                      <a:t>n</a:t>
                    </a:r>
                  </a:p>
                </p:txBody>
              </p:sp>
              <p:sp>
                <p:nvSpPr>
                  <p:cNvPr id="204" name="TextBox 203">
                    <a:extLst>
                      <a:ext uri="{FF2B5EF4-FFF2-40B4-BE49-F238E27FC236}">
                        <a16:creationId xmlns:a16="http://schemas.microsoft.com/office/drawing/2014/main" id="{627BB405-2357-B897-2527-88FD6400D5B1}"/>
                      </a:ext>
                    </a:extLst>
                  </p:cNvPr>
                  <p:cNvSpPr txBox="1"/>
                  <p:nvPr/>
                </p:nvSpPr>
                <p:spPr>
                  <a:xfrm>
                    <a:off x="2346233" y="2050886"/>
                    <a:ext cx="28886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1" i="0" u="none" strike="noStrike" kern="1200" cap="none" spc="0" normalizeH="0" baseline="0" noProof="0" dirty="0">
                        <a:ln>
                          <a:noFill/>
                        </a:ln>
                        <a:solidFill>
                          <a:srgbClr val="33CC33"/>
                        </a:solidFill>
                        <a:effectLst/>
                        <a:uLnTx/>
                        <a:uFillTx/>
                        <a:latin typeface="Calibri" panose="020F0502020204030204"/>
                        <a:ea typeface="+mn-ea"/>
                        <a:cs typeface="+mn-cs"/>
                      </a:rPr>
                      <a:t>1</a:t>
                    </a:r>
                  </a:p>
                </p:txBody>
              </p:sp>
              <p:sp>
                <p:nvSpPr>
                  <p:cNvPr id="205" name="TextBox 204">
                    <a:extLst>
                      <a:ext uri="{FF2B5EF4-FFF2-40B4-BE49-F238E27FC236}">
                        <a16:creationId xmlns:a16="http://schemas.microsoft.com/office/drawing/2014/main" id="{A1E5F7A6-A3CC-1A77-E3A6-B3BB9009A084}"/>
                      </a:ext>
                    </a:extLst>
                  </p:cNvPr>
                  <p:cNvSpPr txBox="1"/>
                  <p:nvPr/>
                </p:nvSpPr>
                <p:spPr>
                  <a:xfrm>
                    <a:off x="3170046" y="493690"/>
                    <a:ext cx="29527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1" i="0" u="none" strike="noStrike" kern="1200" cap="none" spc="0" normalizeH="0" baseline="0" noProof="0" dirty="0">
                        <a:ln>
                          <a:noFill/>
                        </a:ln>
                        <a:solidFill>
                          <a:srgbClr val="FF0000"/>
                        </a:solidFill>
                        <a:effectLst/>
                        <a:uLnTx/>
                        <a:uFillTx/>
                        <a:latin typeface="Calibri" panose="020F0502020204030204"/>
                        <a:ea typeface="+mn-ea"/>
                        <a:cs typeface="+mn-cs"/>
                      </a:rPr>
                      <a:t>n</a:t>
                    </a:r>
                  </a:p>
                </p:txBody>
              </p:sp>
            </p:grpSp>
          </p:grpSp>
        </p:grpSp>
        <p:grpSp>
          <p:nvGrpSpPr>
            <p:cNvPr id="250" name="Group 249">
              <a:extLst>
                <a:ext uri="{FF2B5EF4-FFF2-40B4-BE49-F238E27FC236}">
                  <a16:creationId xmlns:a16="http://schemas.microsoft.com/office/drawing/2014/main" id="{70A127C9-EC3C-39DA-FDB8-0414401C88BD}"/>
                </a:ext>
              </a:extLst>
            </p:cNvPr>
            <p:cNvGrpSpPr/>
            <p:nvPr/>
          </p:nvGrpSpPr>
          <p:grpSpPr>
            <a:xfrm>
              <a:off x="259898" y="3043865"/>
              <a:ext cx="3284657" cy="1553637"/>
              <a:chOff x="259898" y="3043865"/>
              <a:chExt cx="3284657" cy="1553637"/>
            </a:xfrm>
          </p:grpSpPr>
          <p:grpSp>
            <p:nvGrpSpPr>
              <p:cNvPr id="222" name="Group 221">
                <a:extLst>
                  <a:ext uri="{FF2B5EF4-FFF2-40B4-BE49-F238E27FC236}">
                    <a16:creationId xmlns:a16="http://schemas.microsoft.com/office/drawing/2014/main" id="{AFD48767-C45C-2F76-141B-0121389FA8F7}"/>
                  </a:ext>
                </a:extLst>
              </p:cNvPr>
              <p:cNvGrpSpPr/>
              <p:nvPr/>
            </p:nvGrpSpPr>
            <p:grpSpPr>
              <a:xfrm>
                <a:off x="259898" y="3043865"/>
                <a:ext cx="3023880" cy="1553637"/>
                <a:chOff x="259898" y="3043865"/>
                <a:chExt cx="3023880" cy="1553637"/>
              </a:xfrm>
            </p:grpSpPr>
            <p:grpSp>
              <p:nvGrpSpPr>
                <p:cNvPr id="247" name="Group 246">
                  <a:extLst>
                    <a:ext uri="{FF2B5EF4-FFF2-40B4-BE49-F238E27FC236}">
                      <a16:creationId xmlns:a16="http://schemas.microsoft.com/office/drawing/2014/main" id="{4FDCBE61-9117-B906-6B10-25844FC84855}"/>
                    </a:ext>
                  </a:extLst>
                </p:cNvPr>
                <p:cNvGrpSpPr/>
                <p:nvPr/>
              </p:nvGrpSpPr>
              <p:grpSpPr>
                <a:xfrm>
                  <a:off x="259898" y="3043865"/>
                  <a:ext cx="3023880" cy="1553637"/>
                  <a:chOff x="259898" y="3043865"/>
                  <a:chExt cx="3023880" cy="1553637"/>
                </a:xfrm>
              </p:grpSpPr>
              <p:grpSp>
                <p:nvGrpSpPr>
                  <p:cNvPr id="49" name="Group 48">
                    <a:extLst>
                      <a:ext uri="{FF2B5EF4-FFF2-40B4-BE49-F238E27FC236}">
                        <a16:creationId xmlns:a16="http://schemas.microsoft.com/office/drawing/2014/main" id="{3D575FE1-719F-4AF3-6B36-8AED6982DB28}"/>
                      </a:ext>
                    </a:extLst>
                  </p:cNvPr>
                  <p:cNvGrpSpPr>
                    <a:grpSpLocks noChangeAspect="1"/>
                  </p:cNvGrpSpPr>
                  <p:nvPr/>
                </p:nvGrpSpPr>
                <p:grpSpPr>
                  <a:xfrm>
                    <a:off x="1723630" y="3252585"/>
                    <a:ext cx="1560148" cy="1344917"/>
                    <a:chOff x="0" y="0"/>
                    <a:chExt cx="613713" cy="731964"/>
                  </a:xfrm>
                </p:grpSpPr>
                <p:grpSp>
                  <p:nvGrpSpPr>
                    <p:cNvPr id="59" name="Group 58">
                      <a:extLst>
                        <a:ext uri="{FF2B5EF4-FFF2-40B4-BE49-F238E27FC236}">
                          <a16:creationId xmlns:a16="http://schemas.microsoft.com/office/drawing/2014/main" id="{9D9E8CBC-1FB8-32A9-C936-B43EF5E0F979}"/>
                        </a:ext>
                      </a:extLst>
                    </p:cNvPr>
                    <p:cNvGrpSpPr/>
                    <p:nvPr/>
                  </p:nvGrpSpPr>
                  <p:grpSpPr>
                    <a:xfrm>
                      <a:off x="0" y="0"/>
                      <a:ext cx="613713" cy="731964"/>
                      <a:chOff x="0" y="0"/>
                      <a:chExt cx="613713" cy="731964"/>
                    </a:xfrm>
                  </p:grpSpPr>
                  <p:grpSp>
                    <p:nvGrpSpPr>
                      <p:cNvPr id="63" name="Group 62">
                        <a:extLst>
                          <a:ext uri="{FF2B5EF4-FFF2-40B4-BE49-F238E27FC236}">
                            <a16:creationId xmlns:a16="http://schemas.microsoft.com/office/drawing/2014/main" id="{A54A4C4E-7ECC-A98B-A70D-E3C31C383855}"/>
                          </a:ext>
                        </a:extLst>
                      </p:cNvPr>
                      <p:cNvGrpSpPr/>
                      <p:nvPr/>
                    </p:nvGrpSpPr>
                    <p:grpSpPr>
                      <a:xfrm>
                        <a:off x="0" y="208722"/>
                        <a:ext cx="274255" cy="401503"/>
                        <a:chOff x="0" y="3339"/>
                        <a:chExt cx="274255" cy="401503"/>
                      </a:xfrm>
                    </p:grpSpPr>
                    <p:grpSp>
                      <p:nvGrpSpPr>
                        <p:cNvPr id="102" name="Group 101">
                          <a:extLst>
                            <a:ext uri="{FF2B5EF4-FFF2-40B4-BE49-F238E27FC236}">
                              <a16:creationId xmlns:a16="http://schemas.microsoft.com/office/drawing/2014/main" id="{8B01C152-928E-DE76-CEAD-9A31B5FF23DD}"/>
                            </a:ext>
                          </a:extLst>
                        </p:cNvPr>
                        <p:cNvGrpSpPr/>
                        <p:nvPr/>
                      </p:nvGrpSpPr>
                      <p:grpSpPr>
                        <a:xfrm>
                          <a:off x="0" y="3339"/>
                          <a:ext cx="274255" cy="401503"/>
                          <a:chOff x="0" y="23361"/>
                          <a:chExt cx="274255" cy="401503"/>
                        </a:xfrm>
                      </p:grpSpPr>
                      <p:grpSp>
                        <p:nvGrpSpPr>
                          <p:cNvPr id="104" name="Group 103">
                            <a:extLst>
                              <a:ext uri="{FF2B5EF4-FFF2-40B4-BE49-F238E27FC236}">
                                <a16:creationId xmlns:a16="http://schemas.microsoft.com/office/drawing/2014/main" id="{FFCCDA8A-0D54-EABC-FA02-2F5F037F93A5}"/>
                              </a:ext>
                            </a:extLst>
                          </p:cNvPr>
                          <p:cNvGrpSpPr/>
                          <p:nvPr/>
                        </p:nvGrpSpPr>
                        <p:grpSpPr>
                          <a:xfrm>
                            <a:off x="90105" y="23361"/>
                            <a:ext cx="184150" cy="401503"/>
                            <a:chOff x="0" y="96821"/>
                            <a:chExt cx="184150" cy="401684"/>
                          </a:xfrm>
                        </p:grpSpPr>
                        <p:cxnSp>
                          <p:nvCxnSpPr>
                            <p:cNvPr id="106" name="Straight Connector 105">
                              <a:extLst>
                                <a:ext uri="{FF2B5EF4-FFF2-40B4-BE49-F238E27FC236}">
                                  <a16:creationId xmlns:a16="http://schemas.microsoft.com/office/drawing/2014/main" id="{2B62D3F3-3456-59B7-892A-4C06A9C47913}"/>
                                </a:ext>
                              </a:extLst>
                            </p:cNvPr>
                            <p:cNvCxnSpPr/>
                            <p:nvPr/>
                          </p:nvCxnSpPr>
                          <p:spPr>
                            <a:xfrm flipV="1">
                              <a:off x="90105" y="96821"/>
                              <a:ext cx="0" cy="14400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9A3C92FB-FB66-40A9-E94B-DF6691490F53}"/>
                                </a:ext>
                              </a:extLst>
                            </p:cNvPr>
                            <p:cNvGrpSpPr/>
                            <p:nvPr/>
                          </p:nvGrpSpPr>
                          <p:grpSpPr>
                            <a:xfrm>
                              <a:off x="0" y="170199"/>
                              <a:ext cx="184150" cy="220979"/>
                              <a:chOff x="0" y="247459"/>
                              <a:chExt cx="360040" cy="323998"/>
                            </a:xfrm>
                          </p:grpSpPr>
                          <p:grpSp>
                            <p:nvGrpSpPr>
                              <p:cNvPr id="109" name="Group 108">
                                <a:extLst>
                                  <a:ext uri="{FF2B5EF4-FFF2-40B4-BE49-F238E27FC236}">
                                    <a16:creationId xmlns:a16="http://schemas.microsoft.com/office/drawing/2014/main" id="{B518583C-2B72-3C6C-DE95-CFFD43552E0D}"/>
                                  </a:ext>
                                </a:extLst>
                              </p:cNvPr>
                              <p:cNvGrpSpPr/>
                              <p:nvPr/>
                            </p:nvGrpSpPr>
                            <p:grpSpPr>
                              <a:xfrm>
                                <a:off x="0" y="391457"/>
                                <a:ext cx="360040" cy="180000"/>
                                <a:chOff x="0" y="391457"/>
                                <a:chExt cx="360040" cy="180000"/>
                              </a:xfrm>
                            </p:grpSpPr>
                            <p:sp>
                              <p:nvSpPr>
                                <p:cNvPr id="116" name="Arc 115">
                                  <a:extLst>
                                    <a:ext uri="{FF2B5EF4-FFF2-40B4-BE49-F238E27FC236}">
                                      <a16:creationId xmlns:a16="http://schemas.microsoft.com/office/drawing/2014/main" id="{15C7A6D8-902A-4216-B0D9-1504CADF3EC7}"/>
                                    </a:ext>
                                  </a:extLst>
                                </p:cNvPr>
                                <p:cNvSpPr/>
                                <p:nvPr/>
                              </p:nvSpPr>
                              <p:spPr>
                                <a:xfrm>
                                  <a:off x="0" y="391457"/>
                                  <a:ext cx="360040" cy="180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Arc 116">
                                  <a:extLst>
                                    <a:ext uri="{FF2B5EF4-FFF2-40B4-BE49-F238E27FC236}">
                                      <a16:creationId xmlns:a16="http://schemas.microsoft.com/office/drawing/2014/main" id="{F20B6820-CBBE-22C8-97CC-D5850ED003BF}"/>
                                    </a:ext>
                                  </a:extLst>
                                </p:cNvPr>
                                <p:cNvSpPr/>
                                <p:nvPr/>
                              </p:nvSpPr>
                              <p:spPr>
                                <a:xfrm flipH="1">
                                  <a:off x="0" y="391458"/>
                                  <a:ext cx="360040" cy="108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20511255-964E-1572-A1BD-7C1C68676A43}"/>
                                  </a:ext>
                                </a:extLst>
                              </p:cNvPr>
                              <p:cNvGrpSpPr/>
                              <p:nvPr/>
                            </p:nvGrpSpPr>
                            <p:grpSpPr>
                              <a:xfrm>
                                <a:off x="0" y="319458"/>
                                <a:ext cx="360040" cy="180000"/>
                                <a:chOff x="0" y="319458"/>
                                <a:chExt cx="360040" cy="180000"/>
                              </a:xfrm>
                            </p:grpSpPr>
                            <p:sp>
                              <p:nvSpPr>
                                <p:cNvPr id="114" name="Arc 113">
                                  <a:extLst>
                                    <a:ext uri="{FF2B5EF4-FFF2-40B4-BE49-F238E27FC236}">
                                      <a16:creationId xmlns:a16="http://schemas.microsoft.com/office/drawing/2014/main" id="{B7C1499D-F26B-5A58-600F-732002E87547}"/>
                                    </a:ext>
                                  </a:extLst>
                                </p:cNvPr>
                                <p:cNvSpPr/>
                                <p:nvPr/>
                              </p:nvSpPr>
                              <p:spPr>
                                <a:xfrm>
                                  <a:off x="0" y="319458"/>
                                  <a:ext cx="360040" cy="180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Arc 114">
                                  <a:extLst>
                                    <a:ext uri="{FF2B5EF4-FFF2-40B4-BE49-F238E27FC236}">
                                      <a16:creationId xmlns:a16="http://schemas.microsoft.com/office/drawing/2014/main" id="{36757687-4E00-F31B-76D6-57530760DFF3}"/>
                                    </a:ext>
                                  </a:extLst>
                                </p:cNvPr>
                                <p:cNvSpPr/>
                                <p:nvPr/>
                              </p:nvSpPr>
                              <p:spPr>
                                <a:xfrm flipH="1">
                                  <a:off x="0" y="319459"/>
                                  <a:ext cx="360040" cy="108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1" name="Group 110">
                                <a:extLst>
                                  <a:ext uri="{FF2B5EF4-FFF2-40B4-BE49-F238E27FC236}">
                                    <a16:creationId xmlns:a16="http://schemas.microsoft.com/office/drawing/2014/main" id="{AA59C22A-81C1-11B7-F888-E4989C82E22E}"/>
                                  </a:ext>
                                </a:extLst>
                              </p:cNvPr>
                              <p:cNvGrpSpPr/>
                              <p:nvPr/>
                            </p:nvGrpSpPr>
                            <p:grpSpPr>
                              <a:xfrm>
                                <a:off x="0" y="247459"/>
                                <a:ext cx="360040" cy="180000"/>
                                <a:chOff x="0" y="247459"/>
                                <a:chExt cx="360040" cy="180000"/>
                              </a:xfrm>
                            </p:grpSpPr>
                            <p:sp>
                              <p:nvSpPr>
                                <p:cNvPr id="112" name="Arc 111">
                                  <a:extLst>
                                    <a:ext uri="{FF2B5EF4-FFF2-40B4-BE49-F238E27FC236}">
                                      <a16:creationId xmlns:a16="http://schemas.microsoft.com/office/drawing/2014/main" id="{5ADC74FC-EAFE-FE79-3CB8-55541AF437C4}"/>
                                    </a:ext>
                                  </a:extLst>
                                </p:cNvPr>
                                <p:cNvSpPr/>
                                <p:nvPr/>
                              </p:nvSpPr>
                              <p:spPr>
                                <a:xfrm>
                                  <a:off x="0" y="247459"/>
                                  <a:ext cx="360040" cy="180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Arc 112">
                                  <a:extLst>
                                    <a:ext uri="{FF2B5EF4-FFF2-40B4-BE49-F238E27FC236}">
                                      <a16:creationId xmlns:a16="http://schemas.microsoft.com/office/drawing/2014/main" id="{E5F4E811-CE0B-2680-5901-F94F62F5F68E}"/>
                                    </a:ext>
                                  </a:extLst>
                                </p:cNvPr>
                                <p:cNvSpPr/>
                                <p:nvPr/>
                              </p:nvSpPr>
                              <p:spPr>
                                <a:xfrm flipH="1">
                                  <a:off x="0" y="247460"/>
                                  <a:ext cx="360040" cy="108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108" name="Straight Connector 107">
                              <a:extLst>
                                <a:ext uri="{FF2B5EF4-FFF2-40B4-BE49-F238E27FC236}">
                                  <a16:creationId xmlns:a16="http://schemas.microsoft.com/office/drawing/2014/main" id="{13F7E806-69F5-F801-A713-E17F51282588}"/>
                                </a:ext>
                              </a:extLst>
                            </p:cNvPr>
                            <p:cNvCxnSpPr/>
                            <p:nvPr/>
                          </p:nvCxnSpPr>
                          <p:spPr>
                            <a:xfrm flipV="1">
                              <a:off x="90105" y="390456"/>
                              <a:ext cx="0" cy="108049"/>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105" name="Straight Connector 104">
                            <a:extLst>
                              <a:ext uri="{FF2B5EF4-FFF2-40B4-BE49-F238E27FC236}">
                                <a16:creationId xmlns:a16="http://schemas.microsoft.com/office/drawing/2014/main" id="{7A5CF428-13D3-FA5A-B4F9-6E2EC077AE0F}"/>
                              </a:ext>
                            </a:extLst>
                          </p:cNvPr>
                          <p:cNvCxnSpPr/>
                          <p:nvPr/>
                        </p:nvCxnSpPr>
                        <p:spPr>
                          <a:xfrm flipV="1">
                            <a:off x="0" y="26696"/>
                            <a:ext cx="179705" cy="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103" name="Straight Connector 102">
                          <a:extLst>
                            <a:ext uri="{FF2B5EF4-FFF2-40B4-BE49-F238E27FC236}">
                              <a16:creationId xmlns:a16="http://schemas.microsoft.com/office/drawing/2014/main" id="{7632CA0D-760C-3214-4D9F-E682F7BE1059}"/>
                            </a:ext>
                          </a:extLst>
                        </p:cNvPr>
                        <p:cNvCxnSpPr/>
                        <p:nvPr/>
                      </p:nvCxnSpPr>
                      <p:spPr>
                        <a:xfrm flipV="1">
                          <a:off x="0" y="397132"/>
                          <a:ext cx="179705"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05B909D2-A9ED-6F82-0901-CE728EB14FAC}"/>
                          </a:ext>
                        </a:extLst>
                      </p:cNvPr>
                      <p:cNvGrpSpPr/>
                      <p:nvPr/>
                    </p:nvGrpSpPr>
                    <p:grpSpPr>
                      <a:xfrm>
                        <a:off x="341243" y="0"/>
                        <a:ext cx="272470" cy="731964"/>
                        <a:chOff x="0" y="0"/>
                        <a:chExt cx="272470" cy="731964"/>
                      </a:xfrm>
                    </p:grpSpPr>
                    <p:grpSp>
                      <p:nvGrpSpPr>
                        <p:cNvPr id="65" name="Group 64">
                          <a:extLst>
                            <a:ext uri="{FF2B5EF4-FFF2-40B4-BE49-F238E27FC236}">
                              <a16:creationId xmlns:a16="http://schemas.microsoft.com/office/drawing/2014/main" id="{887B8541-FC6A-E172-FD15-3906AAC26D5C}"/>
                            </a:ext>
                          </a:extLst>
                        </p:cNvPr>
                        <p:cNvGrpSpPr/>
                        <p:nvPr/>
                      </p:nvGrpSpPr>
                      <p:grpSpPr>
                        <a:xfrm>
                          <a:off x="0" y="0"/>
                          <a:ext cx="185846" cy="731964"/>
                          <a:chOff x="0" y="66280"/>
                          <a:chExt cx="185846" cy="732224"/>
                        </a:xfrm>
                      </p:grpSpPr>
                      <p:cxnSp>
                        <p:nvCxnSpPr>
                          <p:cNvPr id="69" name="Straight Connector 68">
                            <a:extLst>
                              <a:ext uri="{FF2B5EF4-FFF2-40B4-BE49-F238E27FC236}">
                                <a16:creationId xmlns:a16="http://schemas.microsoft.com/office/drawing/2014/main" id="{988315EB-BC6C-F090-35BD-B54D18D91F0E}"/>
                              </a:ext>
                            </a:extLst>
                          </p:cNvPr>
                          <p:cNvCxnSpPr/>
                          <p:nvPr/>
                        </p:nvCxnSpPr>
                        <p:spPr>
                          <a:xfrm flipV="1">
                            <a:off x="91609" y="66280"/>
                            <a:ext cx="0" cy="1800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06196D1-938C-B1B3-DCF7-922425DE48E5}"/>
                              </a:ext>
                            </a:extLst>
                          </p:cNvPr>
                          <p:cNvCxnSpPr/>
                          <p:nvPr/>
                        </p:nvCxnSpPr>
                        <p:spPr>
                          <a:xfrm flipV="1">
                            <a:off x="93306" y="690465"/>
                            <a:ext cx="0" cy="108039"/>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257169C0-FCAF-BCEA-9B8C-2F4065A59720}"/>
                              </a:ext>
                            </a:extLst>
                          </p:cNvPr>
                          <p:cNvGrpSpPr/>
                          <p:nvPr/>
                        </p:nvGrpSpPr>
                        <p:grpSpPr>
                          <a:xfrm>
                            <a:off x="0" y="176432"/>
                            <a:ext cx="185846" cy="516414"/>
                            <a:chOff x="0" y="-1"/>
                            <a:chExt cx="185846" cy="516414"/>
                          </a:xfrm>
                        </p:grpSpPr>
                        <p:grpSp>
                          <p:nvGrpSpPr>
                            <p:cNvPr id="72" name="Group 71">
                              <a:extLst>
                                <a:ext uri="{FF2B5EF4-FFF2-40B4-BE49-F238E27FC236}">
                                  <a16:creationId xmlns:a16="http://schemas.microsoft.com/office/drawing/2014/main" id="{C6515D5F-9D7D-A05B-1177-9B254A2F0764}"/>
                                </a:ext>
                              </a:extLst>
                            </p:cNvPr>
                            <p:cNvGrpSpPr/>
                            <p:nvPr/>
                          </p:nvGrpSpPr>
                          <p:grpSpPr>
                            <a:xfrm>
                              <a:off x="1696" y="295186"/>
                              <a:ext cx="184150" cy="221227"/>
                              <a:chOff x="0" y="247459"/>
                              <a:chExt cx="360040" cy="323998"/>
                            </a:xfrm>
                          </p:grpSpPr>
                          <p:grpSp>
                            <p:nvGrpSpPr>
                              <p:cNvPr id="93" name="Group 92">
                                <a:extLst>
                                  <a:ext uri="{FF2B5EF4-FFF2-40B4-BE49-F238E27FC236}">
                                    <a16:creationId xmlns:a16="http://schemas.microsoft.com/office/drawing/2014/main" id="{9F5FF9DB-949F-D011-80EE-19DBF8927D20}"/>
                                  </a:ext>
                                </a:extLst>
                              </p:cNvPr>
                              <p:cNvGrpSpPr/>
                              <p:nvPr/>
                            </p:nvGrpSpPr>
                            <p:grpSpPr>
                              <a:xfrm>
                                <a:off x="0" y="391457"/>
                                <a:ext cx="360040" cy="180000"/>
                                <a:chOff x="0" y="391457"/>
                                <a:chExt cx="360040" cy="180000"/>
                              </a:xfrm>
                            </p:grpSpPr>
                            <p:sp>
                              <p:nvSpPr>
                                <p:cNvPr id="100" name="Arc 99">
                                  <a:extLst>
                                    <a:ext uri="{FF2B5EF4-FFF2-40B4-BE49-F238E27FC236}">
                                      <a16:creationId xmlns:a16="http://schemas.microsoft.com/office/drawing/2014/main" id="{CFC147DA-B679-FAEF-2BD7-FCF387435C6C}"/>
                                    </a:ext>
                                  </a:extLst>
                                </p:cNvPr>
                                <p:cNvSpPr/>
                                <p:nvPr/>
                              </p:nvSpPr>
                              <p:spPr>
                                <a:xfrm>
                                  <a:off x="0" y="391457"/>
                                  <a:ext cx="360040" cy="180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Arc 100">
                                  <a:extLst>
                                    <a:ext uri="{FF2B5EF4-FFF2-40B4-BE49-F238E27FC236}">
                                      <a16:creationId xmlns:a16="http://schemas.microsoft.com/office/drawing/2014/main" id="{62DF39FA-3E6C-12E8-7DCA-2E850E937318}"/>
                                    </a:ext>
                                  </a:extLst>
                                </p:cNvPr>
                                <p:cNvSpPr/>
                                <p:nvPr/>
                              </p:nvSpPr>
                              <p:spPr>
                                <a:xfrm flipH="1">
                                  <a:off x="0" y="391458"/>
                                  <a:ext cx="360040" cy="108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4" name="Group 93">
                                <a:extLst>
                                  <a:ext uri="{FF2B5EF4-FFF2-40B4-BE49-F238E27FC236}">
                                    <a16:creationId xmlns:a16="http://schemas.microsoft.com/office/drawing/2014/main" id="{63D9A514-983D-80E6-70B5-749C06BD6198}"/>
                                  </a:ext>
                                </a:extLst>
                              </p:cNvPr>
                              <p:cNvGrpSpPr/>
                              <p:nvPr/>
                            </p:nvGrpSpPr>
                            <p:grpSpPr>
                              <a:xfrm>
                                <a:off x="0" y="319458"/>
                                <a:ext cx="360040" cy="180000"/>
                                <a:chOff x="0" y="319458"/>
                                <a:chExt cx="360040" cy="180000"/>
                              </a:xfrm>
                            </p:grpSpPr>
                            <p:sp>
                              <p:nvSpPr>
                                <p:cNvPr id="98" name="Arc 97">
                                  <a:extLst>
                                    <a:ext uri="{FF2B5EF4-FFF2-40B4-BE49-F238E27FC236}">
                                      <a16:creationId xmlns:a16="http://schemas.microsoft.com/office/drawing/2014/main" id="{E5E52CA6-EFD2-749A-10F9-BD9488FB981A}"/>
                                    </a:ext>
                                  </a:extLst>
                                </p:cNvPr>
                                <p:cNvSpPr/>
                                <p:nvPr/>
                              </p:nvSpPr>
                              <p:spPr>
                                <a:xfrm>
                                  <a:off x="0" y="319458"/>
                                  <a:ext cx="360040" cy="180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Arc 98">
                                  <a:extLst>
                                    <a:ext uri="{FF2B5EF4-FFF2-40B4-BE49-F238E27FC236}">
                                      <a16:creationId xmlns:a16="http://schemas.microsoft.com/office/drawing/2014/main" id="{B42EE1DF-BD67-FFA8-BEEA-DB6E870CC9FC}"/>
                                    </a:ext>
                                  </a:extLst>
                                </p:cNvPr>
                                <p:cNvSpPr/>
                                <p:nvPr/>
                              </p:nvSpPr>
                              <p:spPr>
                                <a:xfrm flipH="1">
                                  <a:off x="0" y="319459"/>
                                  <a:ext cx="360040" cy="108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5" name="Group 94">
                                <a:extLst>
                                  <a:ext uri="{FF2B5EF4-FFF2-40B4-BE49-F238E27FC236}">
                                    <a16:creationId xmlns:a16="http://schemas.microsoft.com/office/drawing/2014/main" id="{E0D73499-5258-2BD0-2D96-A3041C4B58CE}"/>
                                  </a:ext>
                                </a:extLst>
                              </p:cNvPr>
                              <p:cNvGrpSpPr/>
                              <p:nvPr/>
                            </p:nvGrpSpPr>
                            <p:grpSpPr>
                              <a:xfrm>
                                <a:off x="0" y="247459"/>
                                <a:ext cx="360040" cy="180000"/>
                                <a:chOff x="0" y="247459"/>
                                <a:chExt cx="360040" cy="180000"/>
                              </a:xfrm>
                            </p:grpSpPr>
                            <p:sp>
                              <p:nvSpPr>
                                <p:cNvPr id="96" name="Arc 95">
                                  <a:extLst>
                                    <a:ext uri="{FF2B5EF4-FFF2-40B4-BE49-F238E27FC236}">
                                      <a16:creationId xmlns:a16="http://schemas.microsoft.com/office/drawing/2014/main" id="{BABD30AF-1636-D34D-B16E-1223DE3C7492}"/>
                                    </a:ext>
                                  </a:extLst>
                                </p:cNvPr>
                                <p:cNvSpPr/>
                                <p:nvPr/>
                              </p:nvSpPr>
                              <p:spPr>
                                <a:xfrm>
                                  <a:off x="0" y="247459"/>
                                  <a:ext cx="360040" cy="180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Arc 96">
                                  <a:extLst>
                                    <a:ext uri="{FF2B5EF4-FFF2-40B4-BE49-F238E27FC236}">
                                      <a16:creationId xmlns:a16="http://schemas.microsoft.com/office/drawing/2014/main" id="{116C3F83-E44F-2600-4C5C-4868FA179FB1}"/>
                                    </a:ext>
                                  </a:extLst>
                                </p:cNvPr>
                                <p:cNvSpPr/>
                                <p:nvPr/>
                              </p:nvSpPr>
                              <p:spPr>
                                <a:xfrm flipH="1">
                                  <a:off x="0" y="247460"/>
                                  <a:ext cx="360040" cy="108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73" name="Group 72">
                              <a:extLst>
                                <a:ext uri="{FF2B5EF4-FFF2-40B4-BE49-F238E27FC236}">
                                  <a16:creationId xmlns:a16="http://schemas.microsoft.com/office/drawing/2014/main" id="{98791808-9BB8-6F8E-C374-1615B7D86C60}"/>
                                </a:ext>
                              </a:extLst>
                            </p:cNvPr>
                            <p:cNvGrpSpPr/>
                            <p:nvPr/>
                          </p:nvGrpSpPr>
                          <p:grpSpPr>
                            <a:xfrm>
                              <a:off x="0" y="147593"/>
                              <a:ext cx="184150" cy="221227"/>
                              <a:chOff x="0" y="247459"/>
                              <a:chExt cx="360040" cy="323998"/>
                            </a:xfrm>
                          </p:grpSpPr>
                          <p:grpSp>
                            <p:nvGrpSpPr>
                              <p:cNvPr id="84" name="Group 83">
                                <a:extLst>
                                  <a:ext uri="{FF2B5EF4-FFF2-40B4-BE49-F238E27FC236}">
                                    <a16:creationId xmlns:a16="http://schemas.microsoft.com/office/drawing/2014/main" id="{9D5E1622-1C34-5ABD-F4B6-0C2A00902161}"/>
                                  </a:ext>
                                </a:extLst>
                              </p:cNvPr>
                              <p:cNvGrpSpPr/>
                              <p:nvPr/>
                            </p:nvGrpSpPr>
                            <p:grpSpPr>
                              <a:xfrm>
                                <a:off x="0" y="391457"/>
                                <a:ext cx="360040" cy="180000"/>
                                <a:chOff x="0" y="391457"/>
                                <a:chExt cx="360040" cy="180000"/>
                              </a:xfrm>
                            </p:grpSpPr>
                            <p:sp>
                              <p:nvSpPr>
                                <p:cNvPr id="91" name="Arc 90">
                                  <a:extLst>
                                    <a:ext uri="{FF2B5EF4-FFF2-40B4-BE49-F238E27FC236}">
                                      <a16:creationId xmlns:a16="http://schemas.microsoft.com/office/drawing/2014/main" id="{DACAF196-93BA-10B4-08C9-3C9EA9707026}"/>
                                    </a:ext>
                                  </a:extLst>
                                </p:cNvPr>
                                <p:cNvSpPr/>
                                <p:nvPr/>
                              </p:nvSpPr>
                              <p:spPr>
                                <a:xfrm>
                                  <a:off x="0" y="391457"/>
                                  <a:ext cx="360040" cy="180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Arc 91">
                                  <a:extLst>
                                    <a:ext uri="{FF2B5EF4-FFF2-40B4-BE49-F238E27FC236}">
                                      <a16:creationId xmlns:a16="http://schemas.microsoft.com/office/drawing/2014/main" id="{CE77EFEC-DFAC-5C0F-FB1E-0A093BF5F6C1}"/>
                                    </a:ext>
                                  </a:extLst>
                                </p:cNvPr>
                                <p:cNvSpPr/>
                                <p:nvPr/>
                              </p:nvSpPr>
                              <p:spPr>
                                <a:xfrm flipH="1">
                                  <a:off x="0" y="391458"/>
                                  <a:ext cx="360040" cy="108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5" name="Group 84">
                                <a:extLst>
                                  <a:ext uri="{FF2B5EF4-FFF2-40B4-BE49-F238E27FC236}">
                                    <a16:creationId xmlns:a16="http://schemas.microsoft.com/office/drawing/2014/main" id="{D8BD4392-C303-C4D0-AE99-262D068C0E54}"/>
                                  </a:ext>
                                </a:extLst>
                              </p:cNvPr>
                              <p:cNvGrpSpPr/>
                              <p:nvPr/>
                            </p:nvGrpSpPr>
                            <p:grpSpPr>
                              <a:xfrm>
                                <a:off x="0" y="319458"/>
                                <a:ext cx="360040" cy="180000"/>
                                <a:chOff x="0" y="319458"/>
                                <a:chExt cx="360040" cy="180000"/>
                              </a:xfrm>
                            </p:grpSpPr>
                            <p:sp>
                              <p:nvSpPr>
                                <p:cNvPr id="89" name="Arc 88">
                                  <a:extLst>
                                    <a:ext uri="{FF2B5EF4-FFF2-40B4-BE49-F238E27FC236}">
                                      <a16:creationId xmlns:a16="http://schemas.microsoft.com/office/drawing/2014/main" id="{36DEA50B-A045-A169-A600-A90E11ED3F74}"/>
                                    </a:ext>
                                  </a:extLst>
                                </p:cNvPr>
                                <p:cNvSpPr/>
                                <p:nvPr/>
                              </p:nvSpPr>
                              <p:spPr>
                                <a:xfrm>
                                  <a:off x="0" y="319458"/>
                                  <a:ext cx="360040" cy="180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Arc 89">
                                  <a:extLst>
                                    <a:ext uri="{FF2B5EF4-FFF2-40B4-BE49-F238E27FC236}">
                                      <a16:creationId xmlns:a16="http://schemas.microsoft.com/office/drawing/2014/main" id="{C2F8766D-80B1-99B7-9DF0-A6B9BA63BB2C}"/>
                                    </a:ext>
                                  </a:extLst>
                                </p:cNvPr>
                                <p:cNvSpPr/>
                                <p:nvPr/>
                              </p:nvSpPr>
                              <p:spPr>
                                <a:xfrm flipH="1">
                                  <a:off x="0" y="319459"/>
                                  <a:ext cx="360040" cy="108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6" name="Group 85">
                                <a:extLst>
                                  <a:ext uri="{FF2B5EF4-FFF2-40B4-BE49-F238E27FC236}">
                                    <a16:creationId xmlns:a16="http://schemas.microsoft.com/office/drawing/2014/main" id="{55719003-4D41-2327-DCBB-142F0531F8AA}"/>
                                  </a:ext>
                                </a:extLst>
                              </p:cNvPr>
                              <p:cNvGrpSpPr/>
                              <p:nvPr/>
                            </p:nvGrpSpPr>
                            <p:grpSpPr>
                              <a:xfrm>
                                <a:off x="0" y="247459"/>
                                <a:ext cx="360040" cy="180000"/>
                                <a:chOff x="0" y="247459"/>
                                <a:chExt cx="360040" cy="180000"/>
                              </a:xfrm>
                            </p:grpSpPr>
                            <p:sp>
                              <p:nvSpPr>
                                <p:cNvPr id="87" name="Arc 86">
                                  <a:extLst>
                                    <a:ext uri="{FF2B5EF4-FFF2-40B4-BE49-F238E27FC236}">
                                      <a16:creationId xmlns:a16="http://schemas.microsoft.com/office/drawing/2014/main" id="{943F9BDC-FB78-B304-C1E8-56293FF28198}"/>
                                    </a:ext>
                                  </a:extLst>
                                </p:cNvPr>
                                <p:cNvSpPr/>
                                <p:nvPr/>
                              </p:nvSpPr>
                              <p:spPr>
                                <a:xfrm>
                                  <a:off x="0" y="247459"/>
                                  <a:ext cx="360040" cy="180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Arc 87">
                                  <a:extLst>
                                    <a:ext uri="{FF2B5EF4-FFF2-40B4-BE49-F238E27FC236}">
                                      <a16:creationId xmlns:a16="http://schemas.microsoft.com/office/drawing/2014/main" id="{6DE8FFA3-3F4E-5425-995C-71B0AA323E53}"/>
                                    </a:ext>
                                  </a:extLst>
                                </p:cNvPr>
                                <p:cNvSpPr/>
                                <p:nvPr/>
                              </p:nvSpPr>
                              <p:spPr>
                                <a:xfrm flipH="1">
                                  <a:off x="0" y="247460"/>
                                  <a:ext cx="360040" cy="108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74" name="Group 73">
                              <a:extLst>
                                <a:ext uri="{FF2B5EF4-FFF2-40B4-BE49-F238E27FC236}">
                                  <a16:creationId xmlns:a16="http://schemas.microsoft.com/office/drawing/2014/main" id="{7A7C8FCF-DCA4-B66D-C569-7A295FECFFF0}"/>
                                </a:ext>
                              </a:extLst>
                            </p:cNvPr>
                            <p:cNvGrpSpPr/>
                            <p:nvPr/>
                          </p:nvGrpSpPr>
                          <p:grpSpPr>
                            <a:xfrm>
                              <a:off x="0" y="-1"/>
                              <a:ext cx="184150" cy="221227"/>
                              <a:chOff x="0" y="247459"/>
                              <a:chExt cx="360040" cy="323998"/>
                            </a:xfrm>
                          </p:grpSpPr>
                          <p:grpSp>
                            <p:nvGrpSpPr>
                              <p:cNvPr id="75" name="Group 74">
                                <a:extLst>
                                  <a:ext uri="{FF2B5EF4-FFF2-40B4-BE49-F238E27FC236}">
                                    <a16:creationId xmlns:a16="http://schemas.microsoft.com/office/drawing/2014/main" id="{AF3BF602-C373-A46B-F28F-5E00AC7FC5B8}"/>
                                  </a:ext>
                                </a:extLst>
                              </p:cNvPr>
                              <p:cNvGrpSpPr/>
                              <p:nvPr/>
                            </p:nvGrpSpPr>
                            <p:grpSpPr>
                              <a:xfrm>
                                <a:off x="0" y="391457"/>
                                <a:ext cx="360040" cy="180000"/>
                                <a:chOff x="0" y="391457"/>
                                <a:chExt cx="360040" cy="180000"/>
                              </a:xfrm>
                            </p:grpSpPr>
                            <p:sp>
                              <p:nvSpPr>
                                <p:cNvPr id="82" name="Arc 81">
                                  <a:extLst>
                                    <a:ext uri="{FF2B5EF4-FFF2-40B4-BE49-F238E27FC236}">
                                      <a16:creationId xmlns:a16="http://schemas.microsoft.com/office/drawing/2014/main" id="{F8DDF0D6-248A-E907-862A-A16C4D403367}"/>
                                    </a:ext>
                                  </a:extLst>
                                </p:cNvPr>
                                <p:cNvSpPr/>
                                <p:nvPr/>
                              </p:nvSpPr>
                              <p:spPr>
                                <a:xfrm>
                                  <a:off x="0" y="391457"/>
                                  <a:ext cx="360040" cy="180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Arc 82">
                                  <a:extLst>
                                    <a:ext uri="{FF2B5EF4-FFF2-40B4-BE49-F238E27FC236}">
                                      <a16:creationId xmlns:a16="http://schemas.microsoft.com/office/drawing/2014/main" id="{48021DFB-8E54-3046-3D4A-7EA19D33108A}"/>
                                    </a:ext>
                                  </a:extLst>
                                </p:cNvPr>
                                <p:cNvSpPr/>
                                <p:nvPr/>
                              </p:nvSpPr>
                              <p:spPr>
                                <a:xfrm flipH="1">
                                  <a:off x="0" y="391458"/>
                                  <a:ext cx="360040" cy="108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6" name="Group 75">
                                <a:extLst>
                                  <a:ext uri="{FF2B5EF4-FFF2-40B4-BE49-F238E27FC236}">
                                    <a16:creationId xmlns:a16="http://schemas.microsoft.com/office/drawing/2014/main" id="{0593B34A-59D9-9FCF-F02D-17E6D73F0B5D}"/>
                                  </a:ext>
                                </a:extLst>
                              </p:cNvPr>
                              <p:cNvGrpSpPr/>
                              <p:nvPr/>
                            </p:nvGrpSpPr>
                            <p:grpSpPr>
                              <a:xfrm>
                                <a:off x="0" y="319458"/>
                                <a:ext cx="360040" cy="180000"/>
                                <a:chOff x="0" y="319458"/>
                                <a:chExt cx="360040" cy="180000"/>
                              </a:xfrm>
                            </p:grpSpPr>
                            <p:sp>
                              <p:nvSpPr>
                                <p:cNvPr id="80" name="Arc 79">
                                  <a:extLst>
                                    <a:ext uri="{FF2B5EF4-FFF2-40B4-BE49-F238E27FC236}">
                                      <a16:creationId xmlns:a16="http://schemas.microsoft.com/office/drawing/2014/main" id="{D5EDC282-4F4B-8A2D-F62A-AEF633417247}"/>
                                    </a:ext>
                                  </a:extLst>
                                </p:cNvPr>
                                <p:cNvSpPr/>
                                <p:nvPr/>
                              </p:nvSpPr>
                              <p:spPr>
                                <a:xfrm>
                                  <a:off x="0" y="319458"/>
                                  <a:ext cx="360040" cy="180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Arc 80">
                                  <a:extLst>
                                    <a:ext uri="{FF2B5EF4-FFF2-40B4-BE49-F238E27FC236}">
                                      <a16:creationId xmlns:a16="http://schemas.microsoft.com/office/drawing/2014/main" id="{AFA3AF6E-28D6-B907-129F-11CE4641EC40}"/>
                                    </a:ext>
                                  </a:extLst>
                                </p:cNvPr>
                                <p:cNvSpPr/>
                                <p:nvPr/>
                              </p:nvSpPr>
                              <p:spPr>
                                <a:xfrm flipH="1">
                                  <a:off x="0" y="319459"/>
                                  <a:ext cx="360040" cy="108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7" name="Group 76">
                                <a:extLst>
                                  <a:ext uri="{FF2B5EF4-FFF2-40B4-BE49-F238E27FC236}">
                                    <a16:creationId xmlns:a16="http://schemas.microsoft.com/office/drawing/2014/main" id="{61C9A3E5-F844-790C-C15F-257519567729}"/>
                                  </a:ext>
                                </a:extLst>
                              </p:cNvPr>
                              <p:cNvGrpSpPr/>
                              <p:nvPr/>
                            </p:nvGrpSpPr>
                            <p:grpSpPr>
                              <a:xfrm>
                                <a:off x="0" y="247459"/>
                                <a:ext cx="360040" cy="180000"/>
                                <a:chOff x="0" y="247459"/>
                                <a:chExt cx="360040" cy="180000"/>
                              </a:xfrm>
                            </p:grpSpPr>
                            <p:sp>
                              <p:nvSpPr>
                                <p:cNvPr id="78" name="Arc 77">
                                  <a:extLst>
                                    <a:ext uri="{FF2B5EF4-FFF2-40B4-BE49-F238E27FC236}">
                                      <a16:creationId xmlns:a16="http://schemas.microsoft.com/office/drawing/2014/main" id="{C9295B29-0964-6171-DAAB-AC2351094803}"/>
                                    </a:ext>
                                  </a:extLst>
                                </p:cNvPr>
                                <p:cNvSpPr/>
                                <p:nvPr/>
                              </p:nvSpPr>
                              <p:spPr>
                                <a:xfrm>
                                  <a:off x="0" y="247459"/>
                                  <a:ext cx="360040" cy="180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Arc 78">
                                  <a:extLst>
                                    <a:ext uri="{FF2B5EF4-FFF2-40B4-BE49-F238E27FC236}">
                                      <a16:creationId xmlns:a16="http://schemas.microsoft.com/office/drawing/2014/main" id="{346E17E3-FE82-1449-1873-D11446F96DAD}"/>
                                    </a:ext>
                                  </a:extLst>
                                </p:cNvPr>
                                <p:cNvSpPr/>
                                <p:nvPr/>
                              </p:nvSpPr>
                              <p:spPr>
                                <a:xfrm flipH="1">
                                  <a:off x="0" y="247460"/>
                                  <a:ext cx="360040" cy="108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cxnSp>
                      <p:nvCxnSpPr>
                        <p:cNvPr id="67" name="Straight Connector 66">
                          <a:extLst>
                            <a:ext uri="{FF2B5EF4-FFF2-40B4-BE49-F238E27FC236}">
                              <a16:creationId xmlns:a16="http://schemas.microsoft.com/office/drawing/2014/main" id="{A3DBD1D8-EB98-4AB9-91AF-A463419B5846}"/>
                            </a:ext>
                          </a:extLst>
                        </p:cNvPr>
                        <p:cNvCxnSpPr/>
                        <p:nvPr/>
                      </p:nvCxnSpPr>
                      <p:spPr>
                        <a:xfrm flipV="1">
                          <a:off x="92765" y="1069"/>
                          <a:ext cx="179705"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EE9E93E0-A12B-C262-53D9-FE4B46A483C4}"/>
                        </a:ext>
                      </a:extLst>
                    </p:cNvPr>
                    <p:cNvGrpSpPr/>
                    <p:nvPr/>
                  </p:nvGrpSpPr>
                  <p:grpSpPr>
                    <a:xfrm>
                      <a:off x="294861" y="43070"/>
                      <a:ext cx="26504" cy="648000"/>
                      <a:chOff x="0" y="0"/>
                      <a:chExt cx="26504" cy="648000"/>
                    </a:xfrm>
                  </p:grpSpPr>
                  <p:cxnSp>
                    <p:nvCxnSpPr>
                      <p:cNvPr id="61" name="Straight Connector 60">
                        <a:extLst>
                          <a:ext uri="{FF2B5EF4-FFF2-40B4-BE49-F238E27FC236}">
                            <a16:creationId xmlns:a16="http://schemas.microsoft.com/office/drawing/2014/main" id="{29AE8EE8-BA52-0F3A-EE5F-1D95A9B69B74}"/>
                          </a:ext>
                        </a:extLst>
                      </p:cNvPr>
                      <p:cNvCxnSpPr/>
                      <p:nvPr/>
                    </p:nvCxnSpPr>
                    <p:spPr>
                      <a:xfrm flipH="1">
                        <a:off x="0" y="0"/>
                        <a:ext cx="3313" cy="64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BE1A4EA-7EF9-4155-7806-218B295D15CB}"/>
                          </a:ext>
                        </a:extLst>
                      </p:cNvPr>
                      <p:cNvCxnSpPr/>
                      <p:nvPr/>
                    </p:nvCxnSpPr>
                    <p:spPr>
                      <a:xfrm flipH="1">
                        <a:off x="23191" y="0"/>
                        <a:ext cx="3313" cy="64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9" name="TextBox 168">
                    <a:extLst>
                      <a:ext uri="{FF2B5EF4-FFF2-40B4-BE49-F238E27FC236}">
                        <a16:creationId xmlns:a16="http://schemas.microsoft.com/office/drawing/2014/main" id="{88B98A2F-5E66-2E94-8DF8-EBC7DD7717CF}"/>
                      </a:ext>
                    </a:extLst>
                  </p:cNvPr>
                  <p:cNvSpPr txBox="1"/>
                  <p:nvPr/>
                </p:nvSpPr>
                <p:spPr>
                  <a:xfrm>
                    <a:off x="259898" y="3043865"/>
                    <a:ext cx="220521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Electrical transformer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(ratio n)</a:t>
                    </a:r>
                  </a:p>
                </p:txBody>
              </p:sp>
            </p:grpSp>
            <p:cxnSp>
              <p:nvCxnSpPr>
                <p:cNvPr id="213" name="Straight Connector 212">
                  <a:extLst>
                    <a:ext uri="{FF2B5EF4-FFF2-40B4-BE49-F238E27FC236}">
                      <a16:creationId xmlns:a16="http://schemas.microsoft.com/office/drawing/2014/main" id="{49C9A9C7-CDC6-838A-0DCE-C4E6EC2CEA23}"/>
                    </a:ext>
                  </a:extLst>
                </p:cNvPr>
                <p:cNvCxnSpPr/>
                <p:nvPr/>
              </p:nvCxnSpPr>
              <p:spPr>
                <a:xfrm flipV="1">
                  <a:off x="1810727" y="3642221"/>
                  <a:ext cx="252000"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835B30D-C655-F8E2-D0D3-5A3EDB7FEE49}"/>
                    </a:ext>
                  </a:extLst>
                </p:cNvPr>
                <p:cNvCxnSpPr/>
                <p:nvPr/>
              </p:nvCxnSpPr>
              <p:spPr>
                <a:xfrm flipV="1">
                  <a:off x="2890476" y="3255721"/>
                  <a:ext cx="252000"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42" name="Group 241">
                <a:extLst>
                  <a:ext uri="{FF2B5EF4-FFF2-40B4-BE49-F238E27FC236}">
                    <a16:creationId xmlns:a16="http://schemas.microsoft.com/office/drawing/2014/main" id="{85A34192-9ACC-2033-7930-D629629C879B}"/>
                  </a:ext>
                </a:extLst>
              </p:cNvPr>
              <p:cNvGrpSpPr/>
              <p:nvPr/>
            </p:nvGrpSpPr>
            <p:grpSpPr>
              <a:xfrm>
                <a:off x="1323793" y="3210807"/>
                <a:ext cx="2220762" cy="1125513"/>
                <a:chOff x="1323793" y="3210807"/>
                <a:chExt cx="2220762" cy="1125513"/>
              </a:xfrm>
            </p:grpSpPr>
            <p:grpSp>
              <p:nvGrpSpPr>
                <p:cNvPr id="240" name="Group 239">
                  <a:extLst>
                    <a:ext uri="{FF2B5EF4-FFF2-40B4-BE49-F238E27FC236}">
                      <a16:creationId xmlns:a16="http://schemas.microsoft.com/office/drawing/2014/main" id="{04897F07-8DF1-C16D-84B2-A2E0F14650BD}"/>
                    </a:ext>
                  </a:extLst>
                </p:cNvPr>
                <p:cNvGrpSpPr/>
                <p:nvPr/>
              </p:nvGrpSpPr>
              <p:grpSpPr>
                <a:xfrm>
                  <a:off x="1763205" y="3210807"/>
                  <a:ext cx="1504016" cy="481786"/>
                  <a:chOff x="1763205" y="3210807"/>
                  <a:chExt cx="1504016" cy="481786"/>
                </a:xfrm>
              </p:grpSpPr>
              <p:sp>
                <p:nvSpPr>
                  <p:cNvPr id="215" name="TextBox 214">
                    <a:extLst>
                      <a:ext uri="{FF2B5EF4-FFF2-40B4-BE49-F238E27FC236}">
                        <a16:creationId xmlns:a16="http://schemas.microsoft.com/office/drawing/2014/main" id="{6ED70200-87DA-6BA7-9839-63CF7AEF54F3}"/>
                      </a:ext>
                    </a:extLst>
                  </p:cNvPr>
                  <p:cNvSpPr txBox="1"/>
                  <p:nvPr/>
                </p:nvSpPr>
                <p:spPr>
                  <a:xfrm>
                    <a:off x="1763205" y="3354039"/>
                    <a:ext cx="29527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1" i="0" u="none" strike="noStrike" kern="1200" cap="none" spc="0" normalizeH="0" baseline="0" noProof="0" dirty="0">
                        <a:ln>
                          <a:noFill/>
                        </a:ln>
                        <a:solidFill>
                          <a:srgbClr val="33CC33"/>
                        </a:solidFill>
                        <a:effectLst/>
                        <a:uLnTx/>
                        <a:uFillTx/>
                        <a:latin typeface="Calibri" panose="020F0502020204030204"/>
                        <a:ea typeface="+mn-ea"/>
                        <a:cs typeface="+mn-cs"/>
                      </a:rPr>
                      <a:t>n</a:t>
                    </a:r>
                  </a:p>
                </p:txBody>
              </p:sp>
              <p:sp>
                <p:nvSpPr>
                  <p:cNvPr id="223" name="TextBox 222">
                    <a:extLst>
                      <a:ext uri="{FF2B5EF4-FFF2-40B4-BE49-F238E27FC236}">
                        <a16:creationId xmlns:a16="http://schemas.microsoft.com/office/drawing/2014/main" id="{1F24BD6B-B265-3A00-35E1-95937038E9E2}"/>
                      </a:ext>
                    </a:extLst>
                  </p:cNvPr>
                  <p:cNvSpPr txBox="1"/>
                  <p:nvPr/>
                </p:nvSpPr>
                <p:spPr>
                  <a:xfrm>
                    <a:off x="2978359" y="3210807"/>
                    <a:ext cx="28886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1" i="0" u="none" strike="noStrike" kern="1200" cap="none" spc="0" normalizeH="0" baseline="0" noProof="0" dirty="0">
                        <a:ln>
                          <a:noFill/>
                        </a:ln>
                        <a:solidFill>
                          <a:srgbClr val="33CC33"/>
                        </a:solidFill>
                        <a:effectLst/>
                        <a:uLnTx/>
                        <a:uFillTx/>
                        <a:latin typeface="Calibri" panose="020F0502020204030204"/>
                        <a:ea typeface="+mn-ea"/>
                        <a:cs typeface="+mn-cs"/>
                      </a:rPr>
                      <a:t>1</a:t>
                    </a:r>
                  </a:p>
                </p:txBody>
              </p:sp>
            </p:grpSp>
            <p:grpSp>
              <p:nvGrpSpPr>
                <p:cNvPr id="233" name="Group 232">
                  <a:extLst>
                    <a:ext uri="{FF2B5EF4-FFF2-40B4-BE49-F238E27FC236}">
                      <a16:creationId xmlns:a16="http://schemas.microsoft.com/office/drawing/2014/main" id="{D536D82D-64FB-623B-3801-EDA5F342B097}"/>
                    </a:ext>
                  </a:extLst>
                </p:cNvPr>
                <p:cNvGrpSpPr/>
                <p:nvPr/>
              </p:nvGrpSpPr>
              <p:grpSpPr>
                <a:xfrm>
                  <a:off x="1323793" y="3400320"/>
                  <a:ext cx="2220762" cy="936000"/>
                  <a:chOff x="1323793" y="3400320"/>
                  <a:chExt cx="2220762" cy="936000"/>
                </a:xfrm>
              </p:grpSpPr>
              <p:cxnSp>
                <p:nvCxnSpPr>
                  <p:cNvPr id="226" name="Straight Arrow Connector 225">
                    <a:extLst>
                      <a:ext uri="{FF2B5EF4-FFF2-40B4-BE49-F238E27FC236}">
                        <a16:creationId xmlns:a16="http://schemas.microsoft.com/office/drawing/2014/main" id="{85E981DB-5DA8-7A91-2941-54BC40776190}"/>
                      </a:ext>
                    </a:extLst>
                  </p:cNvPr>
                  <p:cNvCxnSpPr/>
                  <p:nvPr/>
                </p:nvCxnSpPr>
                <p:spPr>
                  <a:xfrm flipV="1">
                    <a:off x="1523391" y="3658077"/>
                    <a:ext cx="0" cy="6550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5E0DB6F9-EA99-7C41-5D84-E5706A9BA89E}"/>
                      </a:ext>
                    </a:extLst>
                  </p:cNvPr>
                  <p:cNvSpPr txBox="1"/>
                  <p:nvPr/>
                </p:nvSpPr>
                <p:spPr>
                  <a:xfrm>
                    <a:off x="1323793" y="3789928"/>
                    <a:ext cx="28886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1" i="0" u="none" strike="noStrike" kern="1200" cap="none" spc="0" normalizeH="0" baseline="0" noProof="0" dirty="0">
                        <a:ln>
                          <a:noFill/>
                        </a:ln>
                        <a:solidFill>
                          <a:srgbClr val="FF0000"/>
                        </a:solidFill>
                        <a:effectLst/>
                        <a:uLnTx/>
                        <a:uFillTx/>
                        <a:latin typeface="Calibri" panose="020F0502020204030204"/>
                        <a:ea typeface="+mn-ea"/>
                        <a:cs typeface="+mn-cs"/>
                      </a:rPr>
                      <a:t>1</a:t>
                    </a:r>
                  </a:p>
                </p:txBody>
              </p:sp>
              <p:cxnSp>
                <p:nvCxnSpPr>
                  <p:cNvPr id="228" name="Straight Arrow Connector 227">
                    <a:extLst>
                      <a:ext uri="{FF2B5EF4-FFF2-40B4-BE49-F238E27FC236}">
                        <a16:creationId xmlns:a16="http://schemas.microsoft.com/office/drawing/2014/main" id="{697D395B-846E-5701-19B3-44671E108C72}"/>
                      </a:ext>
                    </a:extLst>
                  </p:cNvPr>
                  <p:cNvCxnSpPr/>
                  <p:nvPr/>
                </p:nvCxnSpPr>
                <p:spPr>
                  <a:xfrm flipV="1">
                    <a:off x="3306777" y="3400320"/>
                    <a:ext cx="0" cy="936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034F3706-E609-E39F-1444-9F78654B2A01}"/>
                      </a:ext>
                    </a:extLst>
                  </p:cNvPr>
                  <p:cNvSpPr txBox="1"/>
                  <p:nvPr/>
                </p:nvSpPr>
                <p:spPr>
                  <a:xfrm>
                    <a:off x="3249281" y="3696526"/>
                    <a:ext cx="29527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1" i="0" u="none" strike="noStrike" kern="1200" cap="none" spc="0" normalizeH="0" baseline="0" noProof="0" dirty="0">
                        <a:ln>
                          <a:noFill/>
                        </a:ln>
                        <a:solidFill>
                          <a:srgbClr val="FF0000"/>
                        </a:solidFill>
                        <a:effectLst/>
                        <a:uLnTx/>
                        <a:uFillTx/>
                        <a:latin typeface="Calibri" panose="020F0502020204030204"/>
                        <a:ea typeface="+mn-ea"/>
                        <a:cs typeface="+mn-cs"/>
                      </a:rPr>
                      <a:t>n</a:t>
                    </a:r>
                  </a:p>
                </p:txBody>
              </p:sp>
            </p:grpSp>
          </p:grpSp>
        </p:grpSp>
      </p:grpSp>
      <p:grpSp>
        <p:nvGrpSpPr>
          <p:cNvPr id="276" name="Group 275">
            <a:extLst>
              <a:ext uri="{FF2B5EF4-FFF2-40B4-BE49-F238E27FC236}">
                <a16:creationId xmlns:a16="http://schemas.microsoft.com/office/drawing/2014/main" id="{77D227F4-E6ED-ABB3-7F73-5B04728998FA}"/>
              </a:ext>
            </a:extLst>
          </p:cNvPr>
          <p:cNvGrpSpPr/>
          <p:nvPr/>
        </p:nvGrpSpPr>
        <p:grpSpPr>
          <a:xfrm>
            <a:off x="4864627" y="1072736"/>
            <a:ext cx="5619075" cy="2480132"/>
            <a:chOff x="4864627" y="1072736"/>
            <a:chExt cx="5619075" cy="2480132"/>
          </a:xfrm>
        </p:grpSpPr>
        <p:grpSp>
          <p:nvGrpSpPr>
            <p:cNvPr id="201" name="Group 200">
              <a:extLst>
                <a:ext uri="{FF2B5EF4-FFF2-40B4-BE49-F238E27FC236}">
                  <a16:creationId xmlns:a16="http://schemas.microsoft.com/office/drawing/2014/main" id="{DF27D92D-285C-3991-7DCD-894C12EA32EB}"/>
                </a:ext>
              </a:extLst>
            </p:cNvPr>
            <p:cNvGrpSpPr/>
            <p:nvPr/>
          </p:nvGrpSpPr>
          <p:grpSpPr>
            <a:xfrm>
              <a:off x="8241552" y="1676207"/>
              <a:ext cx="2242150" cy="1524000"/>
              <a:chOff x="8241552" y="4875469"/>
              <a:chExt cx="2242150" cy="1524000"/>
            </a:xfrm>
          </p:grpSpPr>
          <p:sp>
            <p:nvSpPr>
              <p:cNvPr id="202" name="Freeform: Shape 201">
                <a:extLst>
                  <a:ext uri="{FF2B5EF4-FFF2-40B4-BE49-F238E27FC236}">
                    <a16:creationId xmlns:a16="http://schemas.microsoft.com/office/drawing/2014/main" id="{DF5F7FE5-67B1-FFD4-CA80-7202AE099964}"/>
                  </a:ext>
                </a:extLst>
              </p:cNvPr>
              <p:cNvSpPr/>
              <p:nvPr/>
            </p:nvSpPr>
            <p:spPr>
              <a:xfrm>
                <a:off x="8241552" y="4875469"/>
                <a:ext cx="1155405" cy="1524000"/>
              </a:xfrm>
              <a:custGeom>
                <a:avLst/>
                <a:gdLst>
                  <a:gd name="connsiteX0" fmla="*/ 1155405 w 1155405"/>
                  <a:gd name="connsiteY0" fmla="*/ 0 h 1524000"/>
                  <a:gd name="connsiteX1" fmla="*/ 0 w 1155405"/>
                  <a:gd name="connsiteY1" fmla="*/ 1524000 h 1524000"/>
                  <a:gd name="connsiteX0" fmla="*/ 1155405 w 1155405"/>
                  <a:gd name="connsiteY0" fmla="*/ 0 h 1524000"/>
                  <a:gd name="connsiteX1" fmla="*/ 0 w 1155405"/>
                  <a:gd name="connsiteY1" fmla="*/ 1524000 h 1524000"/>
                  <a:gd name="connsiteX0" fmla="*/ 1155405 w 1155405"/>
                  <a:gd name="connsiteY0" fmla="*/ 0 h 1524000"/>
                  <a:gd name="connsiteX1" fmla="*/ 0 w 1155405"/>
                  <a:gd name="connsiteY1" fmla="*/ 1524000 h 1524000"/>
                  <a:gd name="connsiteX0" fmla="*/ 1155405 w 1155405"/>
                  <a:gd name="connsiteY0" fmla="*/ 0 h 1524000"/>
                  <a:gd name="connsiteX1" fmla="*/ 0 w 1155405"/>
                  <a:gd name="connsiteY1" fmla="*/ 1524000 h 1524000"/>
                </a:gdLst>
                <a:ahLst/>
                <a:cxnLst>
                  <a:cxn ang="0">
                    <a:pos x="connsiteX0" y="connsiteY0"/>
                  </a:cxn>
                  <a:cxn ang="0">
                    <a:pos x="connsiteX1" y="connsiteY1"/>
                  </a:cxn>
                </a:cxnLst>
                <a:rect l="l" t="t" r="r" b="b"/>
                <a:pathLst>
                  <a:path w="1155405" h="1524000">
                    <a:moveTo>
                      <a:pt x="1155405" y="0"/>
                    </a:moveTo>
                    <a:cubicBezTo>
                      <a:pt x="990009" y="671033"/>
                      <a:pt x="746641" y="1115237"/>
                      <a:pt x="0" y="1524000"/>
                    </a:cubicBezTo>
                  </a:path>
                </a:pathLst>
              </a:custGeom>
              <a:noFill/>
              <a:ln w="19050">
                <a:solidFill>
                  <a:schemeClr val="accent4">
                    <a:lumMod val="50000"/>
                  </a:schemeClr>
                </a:solidFill>
                <a:prstDash val="dash"/>
                <a:headEnd type="triangle" w="med" len="lg"/>
                <a:tailEnd type="triangle" w="med"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TextBox 202">
                <a:extLst>
                  <a:ext uri="{FF2B5EF4-FFF2-40B4-BE49-F238E27FC236}">
                    <a16:creationId xmlns:a16="http://schemas.microsoft.com/office/drawing/2014/main" id="{2AB4BC6E-36A7-E598-4137-4F849443F3A0}"/>
                  </a:ext>
                </a:extLst>
              </p:cNvPr>
              <p:cNvSpPr txBox="1"/>
              <p:nvPr/>
            </p:nvSpPr>
            <p:spPr>
              <a:xfrm>
                <a:off x="8974796" y="5650098"/>
                <a:ext cx="150890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same power</a:t>
                </a:r>
              </a:p>
            </p:txBody>
          </p:sp>
        </p:grpSp>
        <p:grpSp>
          <p:nvGrpSpPr>
            <p:cNvPr id="275" name="Group 274">
              <a:extLst>
                <a:ext uri="{FF2B5EF4-FFF2-40B4-BE49-F238E27FC236}">
                  <a16:creationId xmlns:a16="http://schemas.microsoft.com/office/drawing/2014/main" id="{70D2056C-51FA-B877-24F4-E673D53C0EC9}"/>
                </a:ext>
              </a:extLst>
            </p:cNvPr>
            <p:cNvGrpSpPr/>
            <p:nvPr/>
          </p:nvGrpSpPr>
          <p:grpSpPr>
            <a:xfrm>
              <a:off x="4864627" y="1072736"/>
              <a:ext cx="5458464" cy="2480132"/>
              <a:chOff x="4864627" y="1072736"/>
              <a:chExt cx="5458464" cy="2480132"/>
            </a:xfrm>
          </p:grpSpPr>
          <p:grpSp>
            <p:nvGrpSpPr>
              <p:cNvPr id="194" name="Group 193">
                <a:extLst>
                  <a:ext uri="{FF2B5EF4-FFF2-40B4-BE49-F238E27FC236}">
                    <a16:creationId xmlns:a16="http://schemas.microsoft.com/office/drawing/2014/main" id="{AF0D5893-61F9-9A77-7344-F99351886A96}"/>
                  </a:ext>
                </a:extLst>
              </p:cNvPr>
              <p:cNvGrpSpPr/>
              <p:nvPr/>
            </p:nvGrpSpPr>
            <p:grpSpPr>
              <a:xfrm>
                <a:off x="4864627" y="1072736"/>
                <a:ext cx="5325093" cy="2480132"/>
                <a:chOff x="4864627" y="1554742"/>
                <a:chExt cx="5325093" cy="2480132"/>
              </a:xfrm>
            </p:grpSpPr>
            <p:grpSp>
              <p:nvGrpSpPr>
                <p:cNvPr id="189" name="Group 188">
                  <a:extLst>
                    <a:ext uri="{FF2B5EF4-FFF2-40B4-BE49-F238E27FC236}">
                      <a16:creationId xmlns:a16="http://schemas.microsoft.com/office/drawing/2014/main" id="{F1863701-EFB7-73E3-D9A6-3DF0BC7A66D9}"/>
                    </a:ext>
                  </a:extLst>
                </p:cNvPr>
                <p:cNvGrpSpPr/>
                <p:nvPr/>
              </p:nvGrpSpPr>
              <p:grpSpPr>
                <a:xfrm>
                  <a:off x="4864627" y="3211516"/>
                  <a:ext cx="3269421" cy="823358"/>
                  <a:chOff x="4864627" y="3211516"/>
                  <a:chExt cx="3269421" cy="823358"/>
                </a:xfrm>
              </p:grpSpPr>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DF68B4A1-BACC-1F68-A5E9-EF97D71EF8E6}"/>
                          </a:ext>
                        </a:extLst>
                      </p:cNvPr>
                      <p:cNvSpPr txBox="1"/>
                      <p:nvPr/>
                    </p:nvSpPr>
                    <p:spPr>
                      <a:xfrm>
                        <a:off x="4864627" y="3634764"/>
                        <a:ext cx="326942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Power = </a:t>
                        </a:r>
                        <a14:m>
                          <m:oMath xmlns:m="http://schemas.openxmlformats.org/officeDocument/2006/math">
                            <m:sSubSup>
                              <m:sSubSupPr>
                                <m:ctrlPr>
                                  <a:rPr kumimoji="0" lang="en-NZ" sz="2000" b="1"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20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𝒖</m:t>
                                </m:r>
                              </m:e>
                              <m:sub>
                                <m:r>
                                  <a:rPr kumimoji="0" lang="en-NZ" sz="20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b>
                              <m:sup>
                                <m:r>
                                  <a:rPr kumimoji="0" lang="en-NZ" sz="20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r>
                              <a:rPr kumimoji="0" lang="en-NZ" sz="2000" b="1" i="1" u="none" strike="noStrike" kern="100" cap="none" spc="0" normalizeH="0" baseline="0" noProof="0" smtClean="0">
                                <a:ln>
                                  <a:noFill/>
                                </a:ln>
                                <a:solidFill>
                                  <a:srgbClr val="FFC000">
                                    <a:lumMod val="50000"/>
                                  </a:srgbClr>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20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20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20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b>
                              <m:sup>
                                <m:r>
                                  <a:rPr kumimoji="0" lang="en-NZ" sz="20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r>
                              <a:rPr kumimoji="0" lang="en-NZ" sz="2000" b="1" i="1" u="none" strike="noStrike" kern="100" cap="none" spc="0" normalizeH="0" baseline="0" noProof="0" smtClean="0">
                                <a:ln>
                                  <a:noFill/>
                                </a:ln>
                                <a:solidFill>
                                  <a:srgbClr val="FFC000">
                                    <a:lumMod val="50000"/>
                                  </a:srgbClr>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NZ" sz="2000" b="1" i="1" u="none" strike="noStrike" kern="100" cap="none" spc="0" normalizeH="0" baseline="0" noProof="0" smtClean="0">
                                <a:ln>
                                  <a:noFill/>
                                </a:ln>
                                <a:solidFill>
                                  <a:srgbClr val="7030A0"/>
                                </a:solidFill>
                                <a:effectLst/>
                                <a:uLnTx/>
                                <a:uFillTx/>
                                <a:latin typeface="Cambria Math" panose="02040503050406030204" pitchFamily="18" charset="0"/>
                                <a:ea typeface="Calibri" panose="020F0502020204030204" pitchFamily="34" charset="0"/>
                                <a:cs typeface="Times New Roman" panose="02020603050405020304" pitchFamily="18" charset="0"/>
                              </a:rPr>
                              <m:t>𝒏</m:t>
                            </m:r>
                            <m:r>
                              <a:rPr kumimoji="0" lang="en-NZ" sz="2000" b="1" i="1" u="none" strike="noStrike" kern="100" cap="none" spc="0" normalizeH="0" baseline="0" noProof="0" smtClean="0">
                                <a:ln>
                                  <a:noFill/>
                                </a:ln>
                                <a:solidFill>
                                  <a:srgbClr val="FFC000">
                                    <a:lumMod val="50000"/>
                                  </a:srgbClr>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2000" b="1"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20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𝒖</m:t>
                                </m:r>
                              </m:e>
                              <m:sub>
                                <m:r>
                                  <a:rPr kumimoji="0" lang="en-NZ" sz="2000" b="1"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b>
                              <m:sup>
                                <m:r>
                                  <a:rPr kumimoji="0" lang="en-NZ" sz="20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r>
                              <a:rPr kumimoji="0" lang="en-NZ" sz="2000" b="1" i="1" u="none" strike="noStrike" kern="100" cap="none" spc="0" normalizeH="0" baseline="0" noProof="0">
                                <a:ln>
                                  <a:noFill/>
                                </a:ln>
                                <a:solidFill>
                                  <a:srgbClr val="FFC000">
                                    <a:lumMod val="50000"/>
                                  </a:srgbClr>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20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20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20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b>
                              <m:sup>
                                <m:r>
                                  <a:rPr kumimoji="0" lang="en-NZ" sz="20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oMath>
                        </a14:m>
                        <a:endParaRPr kumimoji="0" lang="en-NZ" sz="20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179" name="TextBox 178">
                        <a:extLst>
                          <a:ext uri="{FF2B5EF4-FFF2-40B4-BE49-F238E27FC236}">
                            <a16:creationId xmlns:a16="http://schemas.microsoft.com/office/drawing/2014/main" id="{DF68B4A1-BACC-1F68-A5E9-EF97D71EF8E6}"/>
                          </a:ext>
                        </a:extLst>
                      </p:cNvPr>
                      <p:cNvSpPr txBox="1">
                        <a:spLocks noRot="1" noChangeAspect="1" noMove="1" noResize="1" noEditPoints="1" noAdjustHandles="1" noChangeArrowheads="1" noChangeShapeType="1" noTextEdit="1"/>
                      </p:cNvSpPr>
                      <p:nvPr/>
                    </p:nvSpPr>
                    <p:spPr>
                      <a:xfrm>
                        <a:off x="4864627" y="3634764"/>
                        <a:ext cx="3269421" cy="400110"/>
                      </a:xfrm>
                      <a:prstGeom prst="rect">
                        <a:avLst/>
                      </a:prstGeom>
                      <a:blipFill>
                        <a:blip r:embed="rId28"/>
                        <a:stretch>
                          <a:fillRect l="-1866" t="-7576" b="-25758"/>
                        </a:stretch>
                      </a:blipFill>
                    </p:spPr>
                    <p:txBody>
                      <a:bodyPr/>
                      <a:lstStyle/>
                      <a:p>
                        <a:r>
                          <a:rPr lang="en-NZ">
                            <a:noFill/>
                          </a:rPr>
                          <a:t> </a:t>
                        </a:r>
                      </a:p>
                    </p:txBody>
                  </p:sp>
                </mc:Fallback>
              </mc:AlternateContent>
              <p:cxnSp>
                <p:nvCxnSpPr>
                  <p:cNvPr id="181" name="Straight Arrow Connector 180">
                    <a:extLst>
                      <a:ext uri="{FF2B5EF4-FFF2-40B4-BE49-F238E27FC236}">
                        <a16:creationId xmlns:a16="http://schemas.microsoft.com/office/drawing/2014/main" id="{8F8E1A30-943E-064E-5A8E-AB27520023E2}"/>
                      </a:ext>
                    </a:extLst>
                  </p:cNvPr>
                  <p:cNvCxnSpPr>
                    <a:cxnSpLocks/>
                  </p:cNvCxnSpPr>
                  <p:nvPr/>
                </p:nvCxnSpPr>
                <p:spPr>
                  <a:xfrm flipV="1">
                    <a:off x="5191102" y="3211516"/>
                    <a:ext cx="0" cy="432000"/>
                  </a:xfrm>
                  <a:prstGeom prst="straightConnector1">
                    <a:avLst/>
                  </a:prstGeom>
                  <a:ln w="762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0" name="Group 189">
                  <a:extLst>
                    <a:ext uri="{FF2B5EF4-FFF2-40B4-BE49-F238E27FC236}">
                      <a16:creationId xmlns:a16="http://schemas.microsoft.com/office/drawing/2014/main" id="{672EC54D-9132-6260-1084-85DD12853214}"/>
                    </a:ext>
                  </a:extLst>
                </p:cNvPr>
                <p:cNvGrpSpPr/>
                <p:nvPr/>
              </p:nvGrpSpPr>
              <p:grpSpPr>
                <a:xfrm>
                  <a:off x="6920299" y="1554742"/>
                  <a:ext cx="3269421" cy="830253"/>
                  <a:chOff x="6920299" y="1554742"/>
                  <a:chExt cx="3269421" cy="830253"/>
                </a:xfrm>
              </p:grpSpPr>
              <p:cxnSp>
                <p:nvCxnSpPr>
                  <p:cNvPr id="183" name="Straight Arrow Connector 182">
                    <a:extLst>
                      <a:ext uri="{FF2B5EF4-FFF2-40B4-BE49-F238E27FC236}">
                        <a16:creationId xmlns:a16="http://schemas.microsoft.com/office/drawing/2014/main" id="{501DC8E8-56E7-6A56-43B6-E063FFA1CBFA}"/>
                      </a:ext>
                    </a:extLst>
                  </p:cNvPr>
                  <p:cNvCxnSpPr>
                    <a:cxnSpLocks/>
                  </p:cNvCxnSpPr>
                  <p:nvPr/>
                </p:nvCxnSpPr>
                <p:spPr>
                  <a:xfrm>
                    <a:off x="7257366" y="1952995"/>
                    <a:ext cx="0" cy="432000"/>
                  </a:xfrm>
                  <a:prstGeom prst="straightConnector1">
                    <a:avLst/>
                  </a:prstGeom>
                  <a:ln w="762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4405F6A4-46CD-C0AA-7E8E-65726F3E621D}"/>
                          </a:ext>
                        </a:extLst>
                      </p:cNvPr>
                      <p:cNvSpPr txBox="1"/>
                      <p:nvPr/>
                    </p:nvSpPr>
                    <p:spPr>
                      <a:xfrm>
                        <a:off x="6920299" y="1554742"/>
                        <a:ext cx="326942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Power = </a:t>
                        </a:r>
                        <a14:m>
                          <m:oMath xmlns:m="http://schemas.openxmlformats.org/officeDocument/2006/math">
                            <m:sSubSup>
                              <m:sSubSupPr>
                                <m:ctrlPr>
                                  <a:rPr kumimoji="0" lang="en-NZ" sz="2000" b="1"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20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𝒖</m:t>
                                </m:r>
                              </m:e>
                              <m:sub>
                                <m:r>
                                  <a:rPr kumimoji="0" lang="en-NZ" sz="2000" b="1"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b>
                              <m:sup>
                                <m:r>
                                  <a:rPr kumimoji="0" lang="en-NZ" sz="20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r>
                              <a:rPr kumimoji="0" lang="en-NZ" sz="2000" b="1" i="1" u="none" strike="noStrike" kern="100" cap="none" spc="0" normalizeH="0" baseline="0" noProof="0" smtClean="0">
                                <a:ln>
                                  <a:noFill/>
                                </a:ln>
                                <a:solidFill>
                                  <a:srgbClr val="FFC000">
                                    <a:lumMod val="50000"/>
                                  </a:srgbClr>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20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20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20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b>
                              <m:sup>
                                <m:r>
                                  <a:rPr kumimoji="0" lang="en-NZ" sz="20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r>
                              <a:rPr kumimoji="0" lang="en-NZ" sz="2000" b="1" i="1" u="none" strike="noStrike" kern="100" cap="none" spc="0" normalizeH="0" baseline="0" noProof="0" smtClean="0">
                                <a:ln>
                                  <a:noFill/>
                                </a:ln>
                                <a:solidFill>
                                  <a:srgbClr val="FFC000">
                                    <a:lumMod val="50000"/>
                                  </a:srgbClr>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NZ" sz="2000" b="1" i="1" u="none" strike="noStrike" kern="100" cap="none" spc="0" normalizeH="0" baseline="0" noProof="0" smtClean="0">
                                <a:ln>
                                  <a:noFill/>
                                </a:ln>
                                <a:solidFill>
                                  <a:srgbClr val="7030A0"/>
                                </a:solidFill>
                                <a:effectLst/>
                                <a:uLnTx/>
                                <a:uFillTx/>
                                <a:latin typeface="Cambria Math" panose="02040503050406030204" pitchFamily="18" charset="0"/>
                                <a:ea typeface="Calibri" panose="020F0502020204030204" pitchFamily="34" charset="0"/>
                                <a:cs typeface="Times New Roman" panose="02020603050405020304" pitchFamily="18" charset="0"/>
                              </a:rPr>
                              <m:t>𝒏</m:t>
                            </m:r>
                            <m:r>
                              <a:rPr kumimoji="0" lang="en-NZ" sz="2000" b="1" i="1" u="none" strike="noStrike" kern="100" cap="none" spc="0" normalizeH="0" baseline="0" noProof="0" smtClean="0">
                                <a:ln>
                                  <a:noFill/>
                                </a:ln>
                                <a:solidFill>
                                  <a:srgbClr val="FFC000">
                                    <a:lumMod val="50000"/>
                                  </a:srgbClr>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2000" b="1"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20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𝒖</m:t>
                                </m:r>
                              </m:e>
                              <m:sub>
                                <m:r>
                                  <a:rPr kumimoji="0" lang="en-NZ" sz="20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b>
                              <m:sup>
                                <m:r>
                                  <a:rPr kumimoji="0" lang="en-NZ" sz="20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r>
                              <a:rPr kumimoji="0" lang="en-NZ" sz="2000" b="1" i="1" u="none" strike="noStrike" kern="100" cap="none" spc="0" normalizeH="0" baseline="0" noProof="0">
                                <a:ln>
                                  <a:noFill/>
                                </a:ln>
                                <a:solidFill>
                                  <a:srgbClr val="FFC000">
                                    <a:lumMod val="50000"/>
                                  </a:srgbClr>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20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20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20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b>
                              <m:sup>
                                <m:r>
                                  <a:rPr kumimoji="0" lang="en-NZ" sz="20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oMath>
                        </a14:m>
                        <a:endParaRPr kumimoji="0" lang="en-NZ" sz="20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184" name="TextBox 183">
                        <a:extLst>
                          <a:ext uri="{FF2B5EF4-FFF2-40B4-BE49-F238E27FC236}">
                            <a16:creationId xmlns:a16="http://schemas.microsoft.com/office/drawing/2014/main" id="{4405F6A4-46CD-C0AA-7E8E-65726F3E621D}"/>
                          </a:ext>
                        </a:extLst>
                      </p:cNvPr>
                      <p:cNvSpPr txBox="1">
                        <a:spLocks noRot="1" noChangeAspect="1" noMove="1" noResize="1" noEditPoints="1" noAdjustHandles="1" noChangeArrowheads="1" noChangeShapeType="1" noTextEdit="1"/>
                      </p:cNvSpPr>
                      <p:nvPr/>
                    </p:nvSpPr>
                    <p:spPr>
                      <a:xfrm>
                        <a:off x="6920299" y="1554742"/>
                        <a:ext cx="3269421" cy="400110"/>
                      </a:xfrm>
                      <a:prstGeom prst="rect">
                        <a:avLst/>
                      </a:prstGeom>
                      <a:blipFill>
                        <a:blip r:embed="rId29"/>
                        <a:stretch>
                          <a:fillRect l="-1862" t="-9091" b="-25758"/>
                        </a:stretch>
                      </a:blipFill>
                    </p:spPr>
                    <p:txBody>
                      <a:bodyPr/>
                      <a:lstStyle/>
                      <a:p>
                        <a:r>
                          <a:rPr lang="en-NZ">
                            <a:noFill/>
                          </a:rPr>
                          <a:t> </a:t>
                        </a:r>
                      </a:p>
                    </p:txBody>
                  </p:sp>
                </mc:Fallback>
              </mc:AlternateContent>
            </p:grpSp>
          </p:grpSp>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12B3FC92-0AC2-A7DB-2269-E56F0C669838}"/>
                      </a:ext>
                    </a:extLst>
                  </p:cNvPr>
                  <p:cNvSpPr txBox="1"/>
                  <p:nvPr/>
                </p:nvSpPr>
                <p:spPr>
                  <a:xfrm>
                    <a:off x="8410388" y="3152758"/>
                    <a:ext cx="19127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NZ" sz="1800" b="1" i="1" u="none" strike="noStrike" kern="1200" cap="none" spc="0" normalizeH="0" baseline="0" noProof="0" dirty="0" smtClean="0">
                            <a:ln>
                              <a:noFill/>
                            </a:ln>
                            <a:solidFill>
                              <a:srgbClr val="7030A0"/>
                            </a:solidFill>
                            <a:effectLst/>
                            <a:uLnTx/>
                            <a:uFillTx/>
                            <a:latin typeface="Cambria Math" panose="02040503050406030204" pitchFamily="18" charset="0"/>
                            <a:ea typeface="+mn-ea"/>
                            <a:cs typeface="+mn-cs"/>
                          </a:rPr>
                          <m:t>𝒏</m:t>
                        </m:r>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is dimensionless</a:t>
                    </a:r>
                  </a:p>
                </p:txBody>
              </p:sp>
            </mc:Choice>
            <mc:Fallback xmlns="">
              <p:sp>
                <p:nvSpPr>
                  <p:cNvPr id="272" name="TextBox 271">
                    <a:extLst>
                      <a:ext uri="{FF2B5EF4-FFF2-40B4-BE49-F238E27FC236}">
                        <a16:creationId xmlns:a16="http://schemas.microsoft.com/office/drawing/2014/main" id="{12B3FC92-0AC2-A7DB-2269-E56F0C669838}"/>
                      </a:ext>
                    </a:extLst>
                  </p:cNvPr>
                  <p:cNvSpPr txBox="1">
                    <a:spLocks noRot="1" noChangeAspect="1" noMove="1" noResize="1" noEditPoints="1" noAdjustHandles="1" noChangeArrowheads="1" noChangeShapeType="1" noTextEdit="1"/>
                  </p:cNvSpPr>
                  <p:nvPr/>
                </p:nvSpPr>
                <p:spPr>
                  <a:xfrm>
                    <a:off x="8410388" y="3152758"/>
                    <a:ext cx="1912703" cy="369332"/>
                  </a:xfrm>
                  <a:prstGeom prst="rect">
                    <a:avLst/>
                  </a:prstGeom>
                  <a:blipFill>
                    <a:blip r:embed="rId30"/>
                    <a:stretch>
                      <a:fillRect t="-8197" r="-2875" b="-24590"/>
                    </a:stretch>
                  </a:blipFill>
                </p:spPr>
                <p:txBody>
                  <a:bodyPr/>
                  <a:lstStyle/>
                  <a:p>
                    <a:r>
                      <a:rPr lang="en-NZ">
                        <a:noFill/>
                      </a:rPr>
                      <a:t> </a:t>
                    </a:r>
                  </a:p>
                </p:txBody>
              </p:sp>
            </mc:Fallback>
          </mc:AlternateContent>
        </p:grpSp>
      </p:grpSp>
      <p:grpSp>
        <p:nvGrpSpPr>
          <p:cNvPr id="277" name="Group 276">
            <a:extLst>
              <a:ext uri="{FF2B5EF4-FFF2-40B4-BE49-F238E27FC236}">
                <a16:creationId xmlns:a16="http://schemas.microsoft.com/office/drawing/2014/main" id="{1F875859-A8EC-5AA7-DC92-E8C7C78F60ED}"/>
              </a:ext>
            </a:extLst>
          </p:cNvPr>
          <p:cNvGrpSpPr/>
          <p:nvPr/>
        </p:nvGrpSpPr>
        <p:grpSpPr>
          <a:xfrm>
            <a:off x="4867210" y="4364108"/>
            <a:ext cx="6400199" cy="2331519"/>
            <a:chOff x="4867210" y="4364108"/>
            <a:chExt cx="6400199" cy="2331519"/>
          </a:xfrm>
        </p:grpSpPr>
        <p:grpSp>
          <p:nvGrpSpPr>
            <p:cNvPr id="200" name="Group 199">
              <a:extLst>
                <a:ext uri="{FF2B5EF4-FFF2-40B4-BE49-F238E27FC236}">
                  <a16:creationId xmlns:a16="http://schemas.microsoft.com/office/drawing/2014/main" id="{2070974E-2304-8B02-59DA-E40D5687FA4A}"/>
                </a:ext>
              </a:extLst>
            </p:cNvPr>
            <p:cNvGrpSpPr/>
            <p:nvPr/>
          </p:nvGrpSpPr>
          <p:grpSpPr>
            <a:xfrm>
              <a:off x="8241552" y="4875469"/>
              <a:ext cx="2139591" cy="1524000"/>
              <a:chOff x="8241552" y="4875469"/>
              <a:chExt cx="2139591" cy="1524000"/>
            </a:xfrm>
          </p:grpSpPr>
          <p:sp>
            <p:nvSpPr>
              <p:cNvPr id="198" name="Freeform: Shape 197">
                <a:extLst>
                  <a:ext uri="{FF2B5EF4-FFF2-40B4-BE49-F238E27FC236}">
                    <a16:creationId xmlns:a16="http://schemas.microsoft.com/office/drawing/2014/main" id="{AA0B3A95-957C-18E1-902E-9D4B1E6CF560}"/>
                  </a:ext>
                </a:extLst>
              </p:cNvPr>
              <p:cNvSpPr/>
              <p:nvPr/>
            </p:nvSpPr>
            <p:spPr>
              <a:xfrm>
                <a:off x="8241552" y="4875469"/>
                <a:ext cx="1155405" cy="1524000"/>
              </a:xfrm>
              <a:custGeom>
                <a:avLst/>
                <a:gdLst>
                  <a:gd name="connsiteX0" fmla="*/ 1155405 w 1155405"/>
                  <a:gd name="connsiteY0" fmla="*/ 0 h 1524000"/>
                  <a:gd name="connsiteX1" fmla="*/ 0 w 1155405"/>
                  <a:gd name="connsiteY1" fmla="*/ 1524000 h 1524000"/>
                  <a:gd name="connsiteX0" fmla="*/ 1155405 w 1155405"/>
                  <a:gd name="connsiteY0" fmla="*/ 0 h 1524000"/>
                  <a:gd name="connsiteX1" fmla="*/ 0 w 1155405"/>
                  <a:gd name="connsiteY1" fmla="*/ 1524000 h 1524000"/>
                  <a:gd name="connsiteX0" fmla="*/ 1155405 w 1155405"/>
                  <a:gd name="connsiteY0" fmla="*/ 0 h 1524000"/>
                  <a:gd name="connsiteX1" fmla="*/ 0 w 1155405"/>
                  <a:gd name="connsiteY1" fmla="*/ 1524000 h 1524000"/>
                  <a:gd name="connsiteX0" fmla="*/ 1155405 w 1155405"/>
                  <a:gd name="connsiteY0" fmla="*/ 0 h 1524000"/>
                  <a:gd name="connsiteX1" fmla="*/ 0 w 1155405"/>
                  <a:gd name="connsiteY1" fmla="*/ 1524000 h 1524000"/>
                </a:gdLst>
                <a:ahLst/>
                <a:cxnLst>
                  <a:cxn ang="0">
                    <a:pos x="connsiteX0" y="connsiteY0"/>
                  </a:cxn>
                  <a:cxn ang="0">
                    <a:pos x="connsiteX1" y="connsiteY1"/>
                  </a:cxn>
                </a:cxnLst>
                <a:rect l="l" t="t" r="r" b="b"/>
                <a:pathLst>
                  <a:path w="1155405" h="1524000">
                    <a:moveTo>
                      <a:pt x="1155405" y="0"/>
                    </a:moveTo>
                    <a:cubicBezTo>
                      <a:pt x="990009" y="671033"/>
                      <a:pt x="746641" y="1115237"/>
                      <a:pt x="0" y="1524000"/>
                    </a:cubicBezTo>
                  </a:path>
                </a:pathLst>
              </a:custGeom>
              <a:noFill/>
              <a:ln w="19050">
                <a:solidFill>
                  <a:schemeClr val="accent4">
                    <a:lumMod val="50000"/>
                  </a:schemeClr>
                </a:solidFill>
                <a:prstDash val="dash"/>
                <a:headEnd type="triangle" w="med" len="lg"/>
                <a:tailEnd type="triangle" w="med"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9" name="TextBox 198">
                <a:extLst>
                  <a:ext uri="{FF2B5EF4-FFF2-40B4-BE49-F238E27FC236}">
                    <a16:creationId xmlns:a16="http://schemas.microsoft.com/office/drawing/2014/main" id="{1BA42607-3283-6289-B144-61B33FF7FAA4}"/>
                  </a:ext>
                </a:extLst>
              </p:cNvPr>
              <p:cNvSpPr txBox="1"/>
              <p:nvPr/>
            </p:nvSpPr>
            <p:spPr>
              <a:xfrm>
                <a:off x="8974796" y="5650098"/>
                <a:ext cx="14063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same power</a:t>
                </a:r>
              </a:p>
            </p:txBody>
          </p:sp>
        </p:grpSp>
        <p:grpSp>
          <p:nvGrpSpPr>
            <p:cNvPr id="274" name="Group 273">
              <a:extLst>
                <a:ext uri="{FF2B5EF4-FFF2-40B4-BE49-F238E27FC236}">
                  <a16:creationId xmlns:a16="http://schemas.microsoft.com/office/drawing/2014/main" id="{6C4A3CD3-A932-3B4F-E8EE-035577D2802E}"/>
                </a:ext>
              </a:extLst>
            </p:cNvPr>
            <p:cNvGrpSpPr/>
            <p:nvPr/>
          </p:nvGrpSpPr>
          <p:grpSpPr>
            <a:xfrm>
              <a:off x="4867210" y="4364108"/>
              <a:ext cx="6400199" cy="2331519"/>
              <a:chOff x="4867210" y="4364108"/>
              <a:chExt cx="6400199" cy="2331519"/>
            </a:xfrm>
          </p:grpSpPr>
          <p:grpSp>
            <p:nvGrpSpPr>
              <p:cNvPr id="249" name="Group 248">
                <a:extLst>
                  <a:ext uri="{FF2B5EF4-FFF2-40B4-BE49-F238E27FC236}">
                    <a16:creationId xmlns:a16="http://schemas.microsoft.com/office/drawing/2014/main" id="{26BE06AC-15C1-9FF5-AA6F-C14D5E0A403E}"/>
                  </a:ext>
                </a:extLst>
              </p:cNvPr>
              <p:cNvGrpSpPr/>
              <p:nvPr/>
            </p:nvGrpSpPr>
            <p:grpSpPr>
              <a:xfrm>
                <a:off x="4867210" y="4364108"/>
                <a:ext cx="5240756" cy="2331519"/>
                <a:chOff x="4867210" y="4364108"/>
                <a:chExt cx="5240756" cy="2331519"/>
              </a:xfrm>
            </p:grpSpPr>
            <p:grpSp>
              <p:nvGrpSpPr>
                <p:cNvPr id="191" name="Group 190">
                  <a:extLst>
                    <a:ext uri="{FF2B5EF4-FFF2-40B4-BE49-F238E27FC236}">
                      <a16:creationId xmlns:a16="http://schemas.microsoft.com/office/drawing/2014/main" id="{6D49CC55-E926-8D28-556F-C36DC655B337}"/>
                    </a:ext>
                  </a:extLst>
                </p:cNvPr>
                <p:cNvGrpSpPr/>
                <p:nvPr/>
              </p:nvGrpSpPr>
              <p:grpSpPr>
                <a:xfrm>
                  <a:off x="4867210" y="5914797"/>
                  <a:ext cx="3065839" cy="780830"/>
                  <a:chOff x="4800835" y="3211516"/>
                  <a:chExt cx="3065839" cy="780830"/>
                </a:xfrm>
              </p:grpSpPr>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id="{0387E9AA-B384-2285-5235-8CC4D4781084}"/>
                          </a:ext>
                        </a:extLst>
                      </p:cNvPr>
                      <p:cNvSpPr txBox="1"/>
                      <p:nvPr/>
                    </p:nvSpPr>
                    <p:spPr>
                      <a:xfrm>
                        <a:off x="4800835" y="3592236"/>
                        <a:ext cx="306583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Power = </a:t>
                        </a:r>
                        <a14:m>
                          <m:oMath xmlns:m="http://schemas.openxmlformats.org/officeDocument/2006/math">
                            <m:sSubSup>
                              <m:sSubSupPr>
                                <m:ctrlPr>
                                  <a:rPr kumimoji="0" lang="en-NZ" sz="2000" b="1"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20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𝒖</m:t>
                                </m:r>
                              </m:e>
                              <m:sub>
                                <m:r>
                                  <a:rPr kumimoji="0" lang="en-NZ" sz="20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b>
                              <m:sup>
                                <m:r>
                                  <a:rPr kumimoji="0" lang="en-NZ" sz="2000" b="1"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𝒆</m:t>
                                </m:r>
                              </m:sup>
                            </m:sSubSup>
                            <m:r>
                              <a:rPr kumimoji="0" lang="en-NZ" sz="2000" b="1" i="1" u="none" strike="noStrike" kern="100" cap="none" spc="0" normalizeH="0" baseline="0" noProof="0" smtClean="0">
                                <a:ln>
                                  <a:noFill/>
                                </a:ln>
                                <a:solidFill>
                                  <a:srgbClr val="FFC000">
                                    <a:lumMod val="50000"/>
                                  </a:srgbClr>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20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20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20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b>
                              <m:sup>
                                <m:r>
                                  <a:rPr kumimoji="0" lang="en-NZ" sz="20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𝒆</m:t>
                                </m:r>
                              </m:sup>
                            </m:sSubSup>
                            <m:r>
                              <a:rPr kumimoji="0" lang="en-NZ" sz="2000" b="1" i="1" u="none" strike="noStrike" kern="100" cap="none" spc="0" normalizeH="0" baseline="0" noProof="0" smtClean="0">
                                <a:ln>
                                  <a:noFill/>
                                </a:ln>
                                <a:solidFill>
                                  <a:srgbClr val="FFC000">
                                    <a:lumMod val="50000"/>
                                  </a:srgbClr>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NZ" sz="2000" b="1" i="1" u="none" strike="noStrike" kern="100" cap="none" spc="0" normalizeH="0" baseline="0" noProof="0" smtClean="0">
                                <a:ln>
                                  <a:noFill/>
                                </a:ln>
                                <a:solidFill>
                                  <a:srgbClr val="7030A0"/>
                                </a:solidFill>
                                <a:effectLst/>
                                <a:uLnTx/>
                                <a:uFillTx/>
                                <a:latin typeface="Cambria Math" panose="02040503050406030204" pitchFamily="18" charset="0"/>
                                <a:ea typeface="Calibri" panose="020F0502020204030204" pitchFamily="34" charset="0"/>
                                <a:cs typeface="Times New Roman" panose="02020603050405020304" pitchFamily="18" charset="0"/>
                              </a:rPr>
                              <m:t>𝒌</m:t>
                            </m:r>
                            <m:r>
                              <a:rPr kumimoji="0" lang="en-NZ" sz="2000" b="1" i="1" u="none" strike="noStrike" kern="100" cap="none" spc="0" normalizeH="0" baseline="0" noProof="0" smtClean="0">
                                <a:ln>
                                  <a:noFill/>
                                </a:ln>
                                <a:solidFill>
                                  <a:srgbClr val="FFC000">
                                    <a:lumMod val="50000"/>
                                  </a:srgbClr>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20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20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20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b>
                              <m:sup>
                                <m:r>
                                  <a:rPr kumimoji="0" lang="en-NZ" sz="20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𝒆</m:t>
                                </m:r>
                              </m:sup>
                            </m:sSubSup>
                            <m:r>
                              <a:rPr kumimoji="0" lang="en-NZ" sz="2000" b="1" i="1" u="none" strike="noStrike" kern="100" cap="none" spc="0" normalizeH="0" baseline="0" noProof="0">
                                <a:ln>
                                  <a:noFill/>
                                </a:ln>
                                <a:solidFill>
                                  <a:srgbClr val="FFC000">
                                    <a:lumMod val="50000"/>
                                  </a:srgbClr>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20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20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20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b>
                              <m:sup>
                                <m:r>
                                  <a:rPr kumimoji="0" lang="en-NZ" sz="20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oMath>
                        </a14:m>
                        <a:endParaRPr kumimoji="0" lang="en-NZ" sz="20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192" name="TextBox 191">
                        <a:extLst>
                          <a:ext uri="{FF2B5EF4-FFF2-40B4-BE49-F238E27FC236}">
                            <a16:creationId xmlns:a16="http://schemas.microsoft.com/office/drawing/2014/main" id="{0387E9AA-B384-2285-5235-8CC4D4781084}"/>
                          </a:ext>
                        </a:extLst>
                      </p:cNvPr>
                      <p:cNvSpPr txBox="1">
                        <a:spLocks noRot="1" noChangeAspect="1" noMove="1" noResize="1" noEditPoints="1" noAdjustHandles="1" noChangeArrowheads="1" noChangeShapeType="1" noTextEdit="1"/>
                      </p:cNvSpPr>
                      <p:nvPr/>
                    </p:nvSpPr>
                    <p:spPr>
                      <a:xfrm>
                        <a:off x="4800835" y="3592236"/>
                        <a:ext cx="3065839" cy="400110"/>
                      </a:xfrm>
                      <a:prstGeom prst="rect">
                        <a:avLst/>
                      </a:prstGeom>
                      <a:blipFill>
                        <a:blip r:embed="rId12"/>
                        <a:stretch>
                          <a:fillRect l="-1988" t="-9231" b="-27692"/>
                        </a:stretch>
                      </a:blipFill>
                    </p:spPr>
                    <p:txBody>
                      <a:bodyPr/>
                      <a:lstStyle/>
                      <a:p>
                        <a:r>
                          <a:rPr lang="en-NZ">
                            <a:noFill/>
                          </a:rPr>
                          <a:t> </a:t>
                        </a:r>
                      </a:p>
                    </p:txBody>
                  </p:sp>
                </mc:Fallback>
              </mc:AlternateContent>
              <p:cxnSp>
                <p:nvCxnSpPr>
                  <p:cNvPr id="193" name="Straight Arrow Connector 192">
                    <a:extLst>
                      <a:ext uri="{FF2B5EF4-FFF2-40B4-BE49-F238E27FC236}">
                        <a16:creationId xmlns:a16="http://schemas.microsoft.com/office/drawing/2014/main" id="{DAFD3167-FB80-4893-F59D-2F23DC00D793}"/>
                      </a:ext>
                    </a:extLst>
                  </p:cNvPr>
                  <p:cNvCxnSpPr>
                    <a:cxnSpLocks/>
                  </p:cNvCxnSpPr>
                  <p:nvPr/>
                </p:nvCxnSpPr>
                <p:spPr>
                  <a:xfrm flipV="1">
                    <a:off x="5127310" y="3211516"/>
                    <a:ext cx="0" cy="432000"/>
                  </a:xfrm>
                  <a:prstGeom prst="straightConnector1">
                    <a:avLst/>
                  </a:prstGeom>
                  <a:ln w="762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7" name="Group 196">
                  <a:extLst>
                    <a:ext uri="{FF2B5EF4-FFF2-40B4-BE49-F238E27FC236}">
                      <a16:creationId xmlns:a16="http://schemas.microsoft.com/office/drawing/2014/main" id="{D82820DE-8CE5-892D-E28F-0DE66DFB6E20}"/>
                    </a:ext>
                  </a:extLst>
                </p:cNvPr>
                <p:cNvGrpSpPr/>
                <p:nvPr/>
              </p:nvGrpSpPr>
              <p:grpSpPr>
                <a:xfrm>
                  <a:off x="6920298" y="4364108"/>
                  <a:ext cx="3187668" cy="830253"/>
                  <a:chOff x="7072699" y="1225136"/>
                  <a:chExt cx="3187668" cy="830253"/>
                </a:xfrm>
              </p:grpSpPr>
              <p:cxnSp>
                <p:nvCxnSpPr>
                  <p:cNvPr id="195" name="Straight Arrow Connector 194">
                    <a:extLst>
                      <a:ext uri="{FF2B5EF4-FFF2-40B4-BE49-F238E27FC236}">
                        <a16:creationId xmlns:a16="http://schemas.microsoft.com/office/drawing/2014/main" id="{8651E0B0-7B37-170D-24DD-F708120BC833}"/>
                      </a:ext>
                    </a:extLst>
                  </p:cNvPr>
                  <p:cNvCxnSpPr>
                    <a:cxnSpLocks/>
                  </p:cNvCxnSpPr>
                  <p:nvPr/>
                </p:nvCxnSpPr>
                <p:spPr>
                  <a:xfrm>
                    <a:off x="7409766" y="1623389"/>
                    <a:ext cx="0" cy="432000"/>
                  </a:xfrm>
                  <a:prstGeom prst="straightConnector1">
                    <a:avLst/>
                  </a:prstGeom>
                  <a:ln w="762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86B57378-EE10-D065-266D-6B5A5337F4F5}"/>
                          </a:ext>
                        </a:extLst>
                      </p:cNvPr>
                      <p:cNvSpPr txBox="1"/>
                      <p:nvPr/>
                    </p:nvSpPr>
                    <p:spPr>
                      <a:xfrm>
                        <a:off x="7072699" y="1225136"/>
                        <a:ext cx="31876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Power = </a:t>
                        </a:r>
                        <a14:m>
                          <m:oMath xmlns:m="http://schemas.openxmlformats.org/officeDocument/2006/math">
                            <m:sSubSup>
                              <m:sSubSupPr>
                                <m:ctrlPr>
                                  <a:rPr kumimoji="0" lang="en-NZ" sz="2000" b="1"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20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𝒖</m:t>
                                </m:r>
                              </m:e>
                              <m:sub>
                                <m:r>
                                  <a:rPr kumimoji="0" lang="en-NZ" sz="2000" b="1"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b>
                              <m:sup>
                                <m:r>
                                  <a:rPr kumimoji="0" lang="en-NZ" sz="20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r>
                              <a:rPr kumimoji="0" lang="en-NZ" sz="2000" b="1" i="1" u="none" strike="noStrike" kern="100" cap="none" spc="0" normalizeH="0" baseline="0" noProof="0" smtClean="0">
                                <a:ln>
                                  <a:noFill/>
                                </a:ln>
                                <a:solidFill>
                                  <a:srgbClr val="FFC000">
                                    <a:lumMod val="50000"/>
                                  </a:srgbClr>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20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20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20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b>
                              <m:sup>
                                <m:r>
                                  <a:rPr kumimoji="0" lang="en-NZ" sz="20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r>
                              <a:rPr kumimoji="0" lang="en-NZ" sz="2000" b="1" i="1" u="none" strike="noStrike" kern="100" cap="none" spc="0" normalizeH="0" baseline="0" noProof="0" smtClean="0">
                                <a:ln>
                                  <a:noFill/>
                                </a:ln>
                                <a:solidFill>
                                  <a:srgbClr val="FFC000">
                                    <a:lumMod val="50000"/>
                                  </a:srgbClr>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NZ" sz="2000" b="1" i="1" u="none" strike="noStrike" kern="100" cap="none" spc="0" normalizeH="0" baseline="0" noProof="0" smtClean="0">
                                <a:ln>
                                  <a:noFill/>
                                </a:ln>
                                <a:solidFill>
                                  <a:srgbClr val="7030A0"/>
                                </a:solidFill>
                                <a:effectLst/>
                                <a:uLnTx/>
                                <a:uFillTx/>
                                <a:latin typeface="Cambria Math" panose="02040503050406030204" pitchFamily="18" charset="0"/>
                                <a:ea typeface="Calibri" panose="020F0502020204030204" pitchFamily="34" charset="0"/>
                                <a:cs typeface="Times New Roman" panose="02020603050405020304" pitchFamily="18" charset="0"/>
                              </a:rPr>
                              <m:t>𝒌</m:t>
                            </m:r>
                            <m:r>
                              <a:rPr kumimoji="0" lang="en-NZ" sz="2000" b="1" i="1" u="none" strike="noStrike" kern="100" cap="none" spc="0" normalizeH="0" baseline="0" noProof="0" smtClean="0">
                                <a:ln>
                                  <a:noFill/>
                                </a:ln>
                                <a:solidFill>
                                  <a:srgbClr val="FFC000">
                                    <a:lumMod val="50000"/>
                                  </a:srgbClr>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20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20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20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b>
                              <m:sup>
                                <m:r>
                                  <a:rPr kumimoji="0" lang="en-NZ" sz="20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𝒆</m:t>
                                </m:r>
                              </m:sup>
                            </m:sSubSup>
                            <m:r>
                              <a:rPr kumimoji="0" lang="en-NZ" sz="2000" b="1" i="1" u="none" strike="noStrike" kern="100" cap="none" spc="0" normalizeH="0" baseline="0" noProof="0">
                                <a:ln>
                                  <a:noFill/>
                                </a:ln>
                                <a:solidFill>
                                  <a:srgbClr val="FFC000">
                                    <a:lumMod val="50000"/>
                                  </a:srgbClr>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20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20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20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b>
                              <m:sup>
                                <m:r>
                                  <a:rPr kumimoji="0" lang="en-NZ" sz="20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oMath>
                        </a14:m>
                        <a:endParaRPr kumimoji="0" lang="en-NZ" sz="20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196" name="TextBox 195">
                        <a:extLst>
                          <a:ext uri="{FF2B5EF4-FFF2-40B4-BE49-F238E27FC236}">
                            <a16:creationId xmlns:a16="http://schemas.microsoft.com/office/drawing/2014/main" id="{86B57378-EE10-D065-266D-6B5A5337F4F5}"/>
                          </a:ext>
                        </a:extLst>
                      </p:cNvPr>
                      <p:cNvSpPr txBox="1">
                        <a:spLocks noRot="1" noChangeAspect="1" noMove="1" noResize="1" noEditPoints="1" noAdjustHandles="1" noChangeArrowheads="1" noChangeShapeType="1" noTextEdit="1"/>
                      </p:cNvSpPr>
                      <p:nvPr/>
                    </p:nvSpPr>
                    <p:spPr>
                      <a:xfrm>
                        <a:off x="7072699" y="1225136"/>
                        <a:ext cx="3187668" cy="400110"/>
                      </a:xfrm>
                      <a:prstGeom prst="rect">
                        <a:avLst/>
                      </a:prstGeom>
                      <a:blipFill>
                        <a:blip r:embed="rId13"/>
                        <a:stretch>
                          <a:fillRect l="-1912" t="-9091" b="-25758"/>
                        </a:stretch>
                      </a:blipFill>
                    </p:spPr>
                    <p:txBody>
                      <a:bodyPr/>
                      <a:lstStyle/>
                      <a:p>
                        <a:r>
                          <a:rPr lang="en-NZ">
                            <a:noFill/>
                          </a:rPr>
                          <a:t> </a:t>
                        </a:r>
                      </a:p>
                    </p:txBody>
                  </p:sp>
                </mc:Fallback>
              </mc:AlternateContent>
            </p:grpSp>
          </p:grpSp>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7AF9EDF4-591F-FBB3-35D0-18E6EF29E6F8}"/>
                      </a:ext>
                    </a:extLst>
                  </p:cNvPr>
                  <p:cNvSpPr txBox="1"/>
                  <p:nvPr/>
                </p:nvSpPr>
                <p:spPr>
                  <a:xfrm>
                    <a:off x="8510692" y="6315373"/>
                    <a:ext cx="27567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NZ" sz="18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𝒌</m:t>
                        </m:r>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has dimensions Js.C</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.m</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273" name="TextBox 272">
                    <a:extLst>
                      <a:ext uri="{FF2B5EF4-FFF2-40B4-BE49-F238E27FC236}">
                        <a16:creationId xmlns:a16="http://schemas.microsoft.com/office/drawing/2014/main" id="{7AF9EDF4-591F-FBB3-35D0-18E6EF29E6F8}"/>
                      </a:ext>
                    </a:extLst>
                  </p:cNvPr>
                  <p:cNvSpPr txBox="1">
                    <a:spLocks noRot="1" noChangeAspect="1" noMove="1" noResize="1" noEditPoints="1" noAdjustHandles="1" noChangeArrowheads="1" noChangeShapeType="1" noTextEdit="1"/>
                  </p:cNvSpPr>
                  <p:nvPr/>
                </p:nvSpPr>
                <p:spPr>
                  <a:xfrm>
                    <a:off x="8510692" y="6315373"/>
                    <a:ext cx="2756717" cy="369332"/>
                  </a:xfrm>
                  <a:prstGeom prst="rect">
                    <a:avLst/>
                  </a:prstGeom>
                  <a:blipFill>
                    <a:blip r:embed="rId31"/>
                    <a:stretch>
                      <a:fillRect t="-9836" b="-24590"/>
                    </a:stretch>
                  </a:blipFill>
                </p:spPr>
                <p:txBody>
                  <a:bodyPr/>
                  <a:lstStyle/>
                  <a:p>
                    <a:r>
                      <a:rPr lang="en-NZ">
                        <a:noFill/>
                      </a:rPr>
                      <a:t> </a:t>
                    </a:r>
                  </a:p>
                </p:txBody>
              </p:sp>
            </mc:Fallback>
          </mc:AlternateContent>
        </p:grpSp>
      </p:grpSp>
      <p:grpSp>
        <p:nvGrpSpPr>
          <p:cNvPr id="298" name="Group 297">
            <a:extLst>
              <a:ext uri="{FF2B5EF4-FFF2-40B4-BE49-F238E27FC236}">
                <a16:creationId xmlns:a16="http://schemas.microsoft.com/office/drawing/2014/main" id="{EE0F845A-495F-2EE9-F86D-8DD077458300}"/>
              </a:ext>
            </a:extLst>
          </p:cNvPr>
          <p:cNvGrpSpPr/>
          <p:nvPr/>
        </p:nvGrpSpPr>
        <p:grpSpPr>
          <a:xfrm>
            <a:off x="10668609" y="2998485"/>
            <a:ext cx="1410130" cy="2133406"/>
            <a:chOff x="10668609" y="2998485"/>
            <a:chExt cx="1410130" cy="2133406"/>
          </a:xfrm>
        </p:grpSpPr>
        <p:grpSp>
          <p:nvGrpSpPr>
            <p:cNvPr id="296" name="Group 295">
              <a:extLst>
                <a:ext uri="{FF2B5EF4-FFF2-40B4-BE49-F238E27FC236}">
                  <a16:creationId xmlns:a16="http://schemas.microsoft.com/office/drawing/2014/main" id="{710C3799-8871-1A78-E3C1-EC66CD8A5B3D}"/>
                </a:ext>
              </a:extLst>
            </p:cNvPr>
            <p:cNvGrpSpPr/>
            <p:nvPr/>
          </p:nvGrpSpPr>
          <p:grpSpPr>
            <a:xfrm>
              <a:off x="10668609" y="2998485"/>
              <a:ext cx="1410130" cy="1805561"/>
              <a:chOff x="10668609" y="2998485"/>
              <a:chExt cx="1410130" cy="1805561"/>
            </a:xfrm>
          </p:grpSpPr>
          <p:sp>
            <p:nvSpPr>
              <p:cNvPr id="231" name="TextBox 230">
                <a:extLst>
                  <a:ext uri="{FF2B5EF4-FFF2-40B4-BE49-F238E27FC236}">
                    <a16:creationId xmlns:a16="http://schemas.microsoft.com/office/drawing/2014/main" id="{65127384-84E1-9202-7AE2-804A91BC5BBA}"/>
                  </a:ext>
                </a:extLst>
              </p:cNvPr>
              <p:cNvSpPr txBox="1"/>
              <p:nvPr/>
            </p:nvSpPr>
            <p:spPr>
              <a:xfrm>
                <a:off x="10668609" y="2998485"/>
                <a:ext cx="141013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0" u="none" strike="noStrike" kern="1200" cap="none" spc="0" normalizeH="0" baseline="0" noProof="0" dirty="0">
                    <a:ln>
                      <a:noFill/>
                    </a:ln>
                    <a:solidFill>
                      <a:prstClr val="black"/>
                    </a:solidFill>
                    <a:effectLst/>
                    <a:uLnTx/>
                    <a:uFillTx/>
                    <a:latin typeface="Calibri" panose="020F0502020204030204"/>
                    <a:ea typeface="+mn-ea"/>
                    <a:cs typeface="+mn-cs"/>
                  </a:rPr>
                  <a:t>Bond graph</a:t>
                </a:r>
              </a:p>
            </p:txBody>
          </p:sp>
          <p:grpSp>
            <p:nvGrpSpPr>
              <p:cNvPr id="295" name="Group 294">
                <a:extLst>
                  <a:ext uri="{FF2B5EF4-FFF2-40B4-BE49-F238E27FC236}">
                    <a16:creationId xmlns:a16="http://schemas.microsoft.com/office/drawing/2014/main" id="{8593EE85-6AC7-B42B-2BD2-9FCA5FB2BE27}"/>
                  </a:ext>
                </a:extLst>
              </p:cNvPr>
              <p:cNvGrpSpPr/>
              <p:nvPr/>
            </p:nvGrpSpPr>
            <p:grpSpPr>
              <a:xfrm>
                <a:off x="10668609" y="3347228"/>
                <a:ext cx="1339322" cy="763014"/>
                <a:chOff x="10668609" y="3347228"/>
                <a:chExt cx="1339322" cy="763014"/>
              </a:xfrm>
            </p:grpSpPr>
            <p:grpSp>
              <p:nvGrpSpPr>
                <p:cNvPr id="284" name="Group 283">
                  <a:extLst>
                    <a:ext uri="{FF2B5EF4-FFF2-40B4-BE49-F238E27FC236}">
                      <a16:creationId xmlns:a16="http://schemas.microsoft.com/office/drawing/2014/main" id="{2219FFFC-2769-A93D-897E-8320E6A44268}"/>
                    </a:ext>
                  </a:extLst>
                </p:cNvPr>
                <p:cNvGrpSpPr/>
                <p:nvPr/>
              </p:nvGrpSpPr>
              <p:grpSpPr>
                <a:xfrm>
                  <a:off x="10728638" y="3347228"/>
                  <a:ext cx="395999" cy="763014"/>
                  <a:chOff x="10728638" y="3373109"/>
                  <a:chExt cx="395999" cy="763014"/>
                </a:xfrm>
              </p:grpSpPr>
              <mc:AlternateContent xmlns:mc="http://schemas.openxmlformats.org/markup-compatibility/2006" xmlns:a14="http://schemas.microsoft.com/office/drawing/2010/main">
                <mc:Choice Requires="a14">
                  <p:sp>
                    <p:nvSpPr>
                      <p:cNvPr id="253" name="Text Box 362">
                        <a:extLst>
                          <a:ext uri="{FF2B5EF4-FFF2-40B4-BE49-F238E27FC236}">
                            <a16:creationId xmlns:a16="http://schemas.microsoft.com/office/drawing/2014/main" id="{6D94330A-7769-EBF0-749B-BEB59848101D}"/>
                          </a:ext>
                        </a:extLst>
                      </p:cNvPr>
                      <p:cNvSpPr txBox="1"/>
                      <p:nvPr/>
                    </p:nvSpPr>
                    <p:spPr>
                      <a:xfrm>
                        <a:off x="10728638" y="3373109"/>
                        <a:ext cx="395999" cy="431999"/>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800" b="0"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up>
                                  <m:r>
                                    <a:rPr kumimoji="0" lang="en-NZ" sz="1800" b="0"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oMath>
                          </m:oMathPara>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53" name="Text Box 362">
                        <a:extLst>
                          <a:ext uri="{FF2B5EF4-FFF2-40B4-BE49-F238E27FC236}">
                            <a16:creationId xmlns:a16="http://schemas.microsoft.com/office/drawing/2014/main" id="{6D94330A-7769-EBF0-749B-BEB59848101D}"/>
                          </a:ext>
                        </a:extLst>
                      </p:cNvPr>
                      <p:cNvSpPr txBox="1">
                        <a:spLocks noRot="1" noChangeAspect="1" noMove="1" noResize="1" noEditPoints="1" noAdjustHandles="1" noChangeArrowheads="1" noChangeShapeType="1" noTextEdit="1"/>
                      </p:cNvSpPr>
                      <p:nvPr/>
                    </p:nvSpPr>
                    <p:spPr>
                      <a:xfrm>
                        <a:off x="10728638" y="3373109"/>
                        <a:ext cx="395999" cy="431999"/>
                      </a:xfrm>
                      <a:prstGeom prst="rect">
                        <a:avLst/>
                      </a:prstGeom>
                      <a:blipFill>
                        <a:blip r:embed="rId32"/>
                        <a:stretch>
                          <a:fillRect/>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54" name="Text Box 362">
                        <a:extLst>
                          <a:ext uri="{FF2B5EF4-FFF2-40B4-BE49-F238E27FC236}">
                            <a16:creationId xmlns:a16="http://schemas.microsoft.com/office/drawing/2014/main" id="{FCA1911B-1A69-7E6C-C0D8-BE4678937F05}"/>
                          </a:ext>
                        </a:extLst>
                      </p:cNvPr>
                      <p:cNvSpPr txBox="1"/>
                      <p:nvPr/>
                    </p:nvSpPr>
                    <p:spPr>
                      <a:xfrm>
                        <a:off x="10728638" y="3704124"/>
                        <a:ext cx="395999" cy="431999"/>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0"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e>
                                <m:sub>
                                  <m:r>
                                    <a:rPr kumimoji="0" lang="en-NZ" sz="1800" b="0"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up>
                                  <m:r>
                                    <a:rPr kumimoji="0" lang="en-NZ" sz="1800" b="0"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oMath>
                          </m:oMathPara>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54" name="Text Box 362">
                        <a:extLst>
                          <a:ext uri="{FF2B5EF4-FFF2-40B4-BE49-F238E27FC236}">
                            <a16:creationId xmlns:a16="http://schemas.microsoft.com/office/drawing/2014/main" id="{FCA1911B-1A69-7E6C-C0D8-BE4678937F05}"/>
                          </a:ext>
                        </a:extLst>
                      </p:cNvPr>
                      <p:cNvSpPr txBox="1">
                        <a:spLocks noRot="1" noChangeAspect="1" noMove="1" noResize="1" noEditPoints="1" noAdjustHandles="1" noChangeArrowheads="1" noChangeShapeType="1" noTextEdit="1"/>
                      </p:cNvSpPr>
                      <p:nvPr/>
                    </p:nvSpPr>
                    <p:spPr>
                      <a:xfrm>
                        <a:off x="10728638" y="3704124"/>
                        <a:ext cx="395999" cy="431999"/>
                      </a:xfrm>
                      <a:prstGeom prst="rect">
                        <a:avLst/>
                      </a:prstGeom>
                      <a:blipFill>
                        <a:blip r:embed="rId33"/>
                        <a:stretch>
                          <a:fillRect/>
                        </a:stretch>
                      </a:blipFill>
                      <a:ln w="6350">
                        <a:noFill/>
                      </a:ln>
                    </p:spPr>
                    <p:txBody>
                      <a:bodyPr/>
                      <a:lstStyle/>
                      <a:p>
                        <a:r>
                          <a:rPr lang="en-NZ">
                            <a:noFill/>
                          </a:rPr>
                          <a:t> </a:t>
                        </a:r>
                      </a:p>
                    </p:txBody>
                  </p:sp>
                </mc:Fallback>
              </mc:AlternateContent>
            </p:grpSp>
            <p:grpSp>
              <p:nvGrpSpPr>
                <p:cNvPr id="282" name="Group 281">
                  <a:extLst>
                    <a:ext uri="{FF2B5EF4-FFF2-40B4-BE49-F238E27FC236}">
                      <a16:creationId xmlns:a16="http://schemas.microsoft.com/office/drawing/2014/main" id="{F11474BB-ACC1-7CC0-C701-DA1C0143A99B}"/>
                    </a:ext>
                  </a:extLst>
                </p:cNvPr>
                <p:cNvGrpSpPr/>
                <p:nvPr/>
              </p:nvGrpSpPr>
              <p:grpSpPr>
                <a:xfrm>
                  <a:off x="10668609" y="3505803"/>
                  <a:ext cx="1339322" cy="428316"/>
                  <a:chOff x="10668609" y="3505803"/>
                  <a:chExt cx="1339322" cy="428316"/>
                </a:xfrm>
              </p:grpSpPr>
              <mc:AlternateContent xmlns:mc="http://schemas.openxmlformats.org/markup-compatibility/2006" xmlns:a14="http://schemas.microsoft.com/office/drawing/2010/main">
                <mc:Choice Requires="a14">
                  <p:sp>
                    <p:nvSpPr>
                      <p:cNvPr id="232" name="TextBox 231">
                        <a:extLst>
                          <a:ext uri="{FF2B5EF4-FFF2-40B4-BE49-F238E27FC236}">
                            <a16:creationId xmlns:a16="http://schemas.microsoft.com/office/drawing/2014/main" id="{0C9712C0-1A35-FF35-13FF-871623564E67}"/>
                          </a:ext>
                        </a:extLst>
                      </p:cNvPr>
                      <p:cNvSpPr txBox="1"/>
                      <p:nvPr/>
                    </p:nvSpPr>
                    <p:spPr>
                      <a:xfrm>
                        <a:off x="11175674" y="3505803"/>
                        <a:ext cx="328652" cy="428316"/>
                      </a:xfrm>
                      <a:prstGeom prst="roundRect">
                        <a:avLst>
                          <a:gd name="adj" fmla="val 25340"/>
                        </a:avLst>
                      </a:prstGeom>
                      <a:solidFill>
                        <a:srgbClr val="CC99FF"/>
                      </a:solidFill>
                    </p:spPr>
                    <p:txBody>
                      <a:bodyPr wrap="non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oMath>
                          </m:oMathPara>
                        </a14:m>
                        <a:endPar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32" name="TextBox 231">
                        <a:extLst>
                          <a:ext uri="{FF2B5EF4-FFF2-40B4-BE49-F238E27FC236}">
                            <a16:creationId xmlns:a16="http://schemas.microsoft.com/office/drawing/2014/main" id="{0C9712C0-1A35-FF35-13FF-871623564E67}"/>
                          </a:ext>
                        </a:extLst>
                      </p:cNvPr>
                      <p:cNvSpPr txBox="1">
                        <a:spLocks noRot="1" noChangeAspect="1" noMove="1" noResize="1" noEditPoints="1" noAdjustHandles="1" noChangeArrowheads="1" noChangeShapeType="1" noTextEdit="1"/>
                      </p:cNvSpPr>
                      <p:nvPr/>
                    </p:nvSpPr>
                    <p:spPr>
                      <a:xfrm>
                        <a:off x="11175674" y="3505803"/>
                        <a:ext cx="328652" cy="428316"/>
                      </a:xfrm>
                      <a:prstGeom prst="roundRect">
                        <a:avLst>
                          <a:gd name="adj" fmla="val 25340"/>
                        </a:avLst>
                      </a:prstGeom>
                      <a:blipFill>
                        <a:blip r:embed="rId34"/>
                        <a:stretch>
                          <a:fillRect/>
                        </a:stretch>
                      </a:blipFill>
                    </p:spPr>
                    <p:txBody>
                      <a:bodyPr/>
                      <a:lstStyle/>
                      <a:p>
                        <a:r>
                          <a:rPr lang="en-NZ">
                            <a:noFill/>
                          </a:rPr>
                          <a:t> </a:t>
                        </a:r>
                      </a:p>
                    </p:txBody>
                  </p:sp>
                </mc:Fallback>
              </mc:AlternateContent>
              <p:grpSp>
                <p:nvGrpSpPr>
                  <p:cNvPr id="267" name="Group 266">
                    <a:extLst>
                      <a:ext uri="{FF2B5EF4-FFF2-40B4-BE49-F238E27FC236}">
                        <a16:creationId xmlns:a16="http://schemas.microsoft.com/office/drawing/2014/main" id="{AACD8F92-4127-07EF-CA64-701627C93359}"/>
                      </a:ext>
                    </a:extLst>
                  </p:cNvPr>
                  <p:cNvGrpSpPr/>
                  <p:nvPr/>
                </p:nvGrpSpPr>
                <p:grpSpPr>
                  <a:xfrm>
                    <a:off x="10668609" y="3719961"/>
                    <a:ext cx="1339322" cy="0"/>
                    <a:chOff x="10669004" y="3706408"/>
                    <a:chExt cx="1339322" cy="0"/>
                  </a:xfrm>
                </p:grpSpPr>
                <p:cxnSp>
                  <p:nvCxnSpPr>
                    <p:cNvPr id="234" name="Straight Arrow Connector 233">
                      <a:extLst>
                        <a:ext uri="{FF2B5EF4-FFF2-40B4-BE49-F238E27FC236}">
                          <a16:creationId xmlns:a16="http://schemas.microsoft.com/office/drawing/2014/main" id="{F8997A80-7B2B-A093-68EF-907293E4587B}"/>
                        </a:ext>
                      </a:extLst>
                    </p:cNvPr>
                    <p:cNvCxnSpPr>
                      <a:cxnSpLocks/>
                    </p:cNvCxnSpPr>
                    <p:nvPr/>
                  </p:nvCxnSpPr>
                  <p:spPr>
                    <a:xfrm>
                      <a:off x="10669004" y="3706408"/>
                      <a:ext cx="5040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A2FA4F31-FFBC-C505-C587-7016B4A358A6}"/>
                        </a:ext>
                      </a:extLst>
                    </p:cNvPr>
                    <p:cNvCxnSpPr>
                      <a:cxnSpLocks/>
                    </p:cNvCxnSpPr>
                    <p:nvPr/>
                  </p:nvCxnSpPr>
                  <p:spPr>
                    <a:xfrm>
                      <a:off x="11504326" y="3706408"/>
                      <a:ext cx="5040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85" name="Group 284">
                  <a:extLst>
                    <a:ext uri="{FF2B5EF4-FFF2-40B4-BE49-F238E27FC236}">
                      <a16:creationId xmlns:a16="http://schemas.microsoft.com/office/drawing/2014/main" id="{06C9A1E5-C5E5-FD15-EF76-771FDF657229}"/>
                    </a:ext>
                  </a:extLst>
                </p:cNvPr>
                <p:cNvGrpSpPr/>
                <p:nvPr/>
              </p:nvGrpSpPr>
              <p:grpSpPr>
                <a:xfrm>
                  <a:off x="11518501" y="3347228"/>
                  <a:ext cx="395999" cy="763014"/>
                  <a:chOff x="10728638" y="3373109"/>
                  <a:chExt cx="395999" cy="763014"/>
                </a:xfrm>
              </p:grpSpPr>
              <mc:AlternateContent xmlns:mc="http://schemas.openxmlformats.org/markup-compatibility/2006" xmlns:a14="http://schemas.microsoft.com/office/drawing/2010/main">
                <mc:Choice Requires="a14">
                  <p:sp>
                    <p:nvSpPr>
                      <p:cNvPr id="286" name="Text Box 362">
                        <a:extLst>
                          <a:ext uri="{FF2B5EF4-FFF2-40B4-BE49-F238E27FC236}">
                            <a16:creationId xmlns:a16="http://schemas.microsoft.com/office/drawing/2014/main" id="{5D85188F-566D-DEC0-F890-D3485A4EBA34}"/>
                          </a:ext>
                        </a:extLst>
                      </p:cNvPr>
                      <p:cNvSpPr txBox="1"/>
                      <p:nvPr/>
                    </p:nvSpPr>
                    <p:spPr>
                      <a:xfrm>
                        <a:off x="10728638" y="3373109"/>
                        <a:ext cx="395999" cy="431999"/>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800" b="0"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b>
                                <m:sup>
                                  <m:r>
                                    <a:rPr kumimoji="0" lang="en-NZ" sz="1800" b="0"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oMath>
                          </m:oMathPara>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86" name="Text Box 362">
                        <a:extLst>
                          <a:ext uri="{FF2B5EF4-FFF2-40B4-BE49-F238E27FC236}">
                            <a16:creationId xmlns:a16="http://schemas.microsoft.com/office/drawing/2014/main" id="{5D85188F-566D-DEC0-F890-D3485A4EBA34}"/>
                          </a:ext>
                        </a:extLst>
                      </p:cNvPr>
                      <p:cNvSpPr txBox="1">
                        <a:spLocks noRot="1" noChangeAspect="1" noMove="1" noResize="1" noEditPoints="1" noAdjustHandles="1" noChangeArrowheads="1" noChangeShapeType="1" noTextEdit="1"/>
                      </p:cNvSpPr>
                      <p:nvPr/>
                    </p:nvSpPr>
                    <p:spPr>
                      <a:xfrm>
                        <a:off x="10728638" y="3373109"/>
                        <a:ext cx="395999" cy="431999"/>
                      </a:xfrm>
                      <a:prstGeom prst="rect">
                        <a:avLst/>
                      </a:prstGeom>
                      <a:blipFill>
                        <a:blip r:embed="rId35"/>
                        <a:stretch>
                          <a:fillRect/>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87" name="Text Box 362">
                        <a:extLst>
                          <a:ext uri="{FF2B5EF4-FFF2-40B4-BE49-F238E27FC236}">
                            <a16:creationId xmlns:a16="http://schemas.microsoft.com/office/drawing/2014/main" id="{6EFC0274-A079-37DC-C2AE-C2FBC489039F}"/>
                          </a:ext>
                        </a:extLst>
                      </p:cNvPr>
                      <p:cNvSpPr txBox="1"/>
                      <p:nvPr/>
                    </p:nvSpPr>
                    <p:spPr>
                      <a:xfrm>
                        <a:off x="10728638" y="3704124"/>
                        <a:ext cx="395999" cy="431999"/>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0"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e>
                                <m:sub>
                                  <m:r>
                                    <a:rPr kumimoji="0" lang="en-NZ" sz="1800" b="0"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b>
                                <m:sup>
                                  <m:r>
                                    <a:rPr kumimoji="0" lang="en-NZ" sz="1800" b="0"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oMath>
                          </m:oMathPara>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87" name="Text Box 362">
                        <a:extLst>
                          <a:ext uri="{FF2B5EF4-FFF2-40B4-BE49-F238E27FC236}">
                            <a16:creationId xmlns:a16="http://schemas.microsoft.com/office/drawing/2014/main" id="{6EFC0274-A079-37DC-C2AE-C2FBC489039F}"/>
                          </a:ext>
                        </a:extLst>
                      </p:cNvPr>
                      <p:cNvSpPr txBox="1">
                        <a:spLocks noRot="1" noChangeAspect="1" noMove="1" noResize="1" noEditPoints="1" noAdjustHandles="1" noChangeArrowheads="1" noChangeShapeType="1" noTextEdit="1"/>
                      </p:cNvSpPr>
                      <p:nvPr/>
                    </p:nvSpPr>
                    <p:spPr>
                      <a:xfrm>
                        <a:off x="10728638" y="3704124"/>
                        <a:ext cx="395999" cy="431999"/>
                      </a:xfrm>
                      <a:prstGeom prst="rect">
                        <a:avLst/>
                      </a:prstGeom>
                      <a:blipFill>
                        <a:blip r:embed="rId36"/>
                        <a:stretch>
                          <a:fillRect/>
                        </a:stretch>
                      </a:blipFill>
                      <a:ln w="6350">
                        <a:noFill/>
                      </a:ln>
                    </p:spPr>
                    <p:txBody>
                      <a:bodyPr/>
                      <a:lstStyle/>
                      <a:p>
                        <a:r>
                          <a:rPr lang="en-NZ">
                            <a:noFill/>
                          </a:rPr>
                          <a:t> </a:t>
                        </a:r>
                      </a:p>
                    </p:txBody>
                  </p:sp>
                </mc:Fallback>
              </mc:AlternateContent>
            </p:grpSp>
          </p:grpSp>
          <p:grpSp>
            <p:nvGrpSpPr>
              <p:cNvPr id="294" name="Group 293">
                <a:extLst>
                  <a:ext uri="{FF2B5EF4-FFF2-40B4-BE49-F238E27FC236}">
                    <a16:creationId xmlns:a16="http://schemas.microsoft.com/office/drawing/2014/main" id="{FF0CA8A2-5B59-07D7-46D5-734DD144F2E2}"/>
                  </a:ext>
                </a:extLst>
              </p:cNvPr>
              <p:cNvGrpSpPr/>
              <p:nvPr/>
            </p:nvGrpSpPr>
            <p:grpSpPr>
              <a:xfrm>
                <a:off x="10668609" y="4041032"/>
                <a:ext cx="1388746" cy="763014"/>
                <a:chOff x="10668609" y="3954537"/>
                <a:chExt cx="1388746" cy="763014"/>
              </a:xfrm>
            </p:grpSpPr>
            <p:grpSp>
              <p:nvGrpSpPr>
                <p:cNvPr id="283" name="Group 282">
                  <a:extLst>
                    <a:ext uri="{FF2B5EF4-FFF2-40B4-BE49-F238E27FC236}">
                      <a16:creationId xmlns:a16="http://schemas.microsoft.com/office/drawing/2014/main" id="{D4A24674-1719-8F92-0D4C-8E9EBD51C593}"/>
                    </a:ext>
                  </a:extLst>
                </p:cNvPr>
                <p:cNvGrpSpPr/>
                <p:nvPr/>
              </p:nvGrpSpPr>
              <p:grpSpPr>
                <a:xfrm>
                  <a:off x="10668609" y="4118282"/>
                  <a:ext cx="1388746" cy="396000"/>
                  <a:chOff x="10668609" y="4050324"/>
                  <a:chExt cx="1388746" cy="396000"/>
                </a:xfrm>
              </p:grpSpPr>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48BB17B7-2607-8395-476C-C41FDFA15724}"/>
                          </a:ext>
                        </a:extLst>
                      </p:cNvPr>
                      <p:cNvSpPr txBox="1"/>
                      <p:nvPr/>
                    </p:nvSpPr>
                    <p:spPr>
                      <a:xfrm>
                        <a:off x="11172982" y="4050324"/>
                        <a:ext cx="396000" cy="396000"/>
                      </a:xfrm>
                      <a:prstGeom prst="roundRect">
                        <a:avLst>
                          <a:gd name="adj" fmla="val 25340"/>
                        </a:avLst>
                      </a:prstGeom>
                      <a:solidFill>
                        <a:srgbClr val="CC99FF"/>
                      </a:solidFill>
                    </p:spPr>
                    <p:txBody>
                      <a:bodyPr wrap="non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oMath>
                          </m:oMathPara>
                        </a14:m>
                        <a:endPar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70" name="TextBox 269">
                        <a:extLst>
                          <a:ext uri="{FF2B5EF4-FFF2-40B4-BE49-F238E27FC236}">
                            <a16:creationId xmlns:a16="http://schemas.microsoft.com/office/drawing/2014/main" id="{48BB17B7-2607-8395-476C-C41FDFA15724}"/>
                          </a:ext>
                        </a:extLst>
                      </p:cNvPr>
                      <p:cNvSpPr txBox="1">
                        <a:spLocks noRot="1" noChangeAspect="1" noMove="1" noResize="1" noEditPoints="1" noAdjustHandles="1" noChangeArrowheads="1" noChangeShapeType="1" noTextEdit="1"/>
                      </p:cNvSpPr>
                      <p:nvPr/>
                    </p:nvSpPr>
                    <p:spPr>
                      <a:xfrm>
                        <a:off x="11172982" y="4050324"/>
                        <a:ext cx="396000" cy="396000"/>
                      </a:xfrm>
                      <a:prstGeom prst="roundRect">
                        <a:avLst>
                          <a:gd name="adj" fmla="val 25340"/>
                        </a:avLst>
                      </a:prstGeom>
                      <a:blipFill>
                        <a:blip r:embed="rId37"/>
                        <a:stretch>
                          <a:fillRect/>
                        </a:stretch>
                      </a:blipFill>
                    </p:spPr>
                    <p:txBody>
                      <a:bodyPr/>
                      <a:lstStyle/>
                      <a:p>
                        <a:r>
                          <a:rPr lang="en-NZ">
                            <a:noFill/>
                          </a:rPr>
                          <a:t> </a:t>
                        </a:r>
                      </a:p>
                    </p:txBody>
                  </p:sp>
                </mc:Fallback>
              </mc:AlternateContent>
              <p:grpSp>
                <p:nvGrpSpPr>
                  <p:cNvPr id="278" name="Group 277">
                    <a:extLst>
                      <a:ext uri="{FF2B5EF4-FFF2-40B4-BE49-F238E27FC236}">
                        <a16:creationId xmlns:a16="http://schemas.microsoft.com/office/drawing/2014/main" id="{74A23A30-EEAE-C5D4-7846-DEFF6329C135}"/>
                      </a:ext>
                    </a:extLst>
                  </p:cNvPr>
                  <p:cNvGrpSpPr/>
                  <p:nvPr/>
                </p:nvGrpSpPr>
                <p:grpSpPr>
                  <a:xfrm>
                    <a:off x="10668609" y="4248324"/>
                    <a:ext cx="1388746" cy="0"/>
                    <a:chOff x="10675182" y="3706408"/>
                    <a:chExt cx="1388746" cy="0"/>
                  </a:xfrm>
                </p:grpSpPr>
                <p:cxnSp>
                  <p:nvCxnSpPr>
                    <p:cNvPr id="279" name="Straight Arrow Connector 278">
                      <a:extLst>
                        <a:ext uri="{FF2B5EF4-FFF2-40B4-BE49-F238E27FC236}">
                          <a16:creationId xmlns:a16="http://schemas.microsoft.com/office/drawing/2014/main" id="{A1BDB208-0992-2B86-FEDC-7E8ED1B7FB37}"/>
                        </a:ext>
                      </a:extLst>
                    </p:cNvPr>
                    <p:cNvCxnSpPr>
                      <a:cxnSpLocks/>
                    </p:cNvCxnSpPr>
                    <p:nvPr/>
                  </p:nvCxnSpPr>
                  <p:spPr>
                    <a:xfrm>
                      <a:off x="10675182" y="3706408"/>
                      <a:ext cx="5040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63B447C9-6605-1F3B-E6ED-18A673723C62}"/>
                        </a:ext>
                      </a:extLst>
                    </p:cNvPr>
                    <p:cNvCxnSpPr>
                      <a:cxnSpLocks/>
                    </p:cNvCxnSpPr>
                    <p:nvPr/>
                  </p:nvCxnSpPr>
                  <p:spPr>
                    <a:xfrm>
                      <a:off x="11559928" y="3706408"/>
                      <a:ext cx="504000"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88" name="Group 287">
                  <a:extLst>
                    <a:ext uri="{FF2B5EF4-FFF2-40B4-BE49-F238E27FC236}">
                      <a16:creationId xmlns:a16="http://schemas.microsoft.com/office/drawing/2014/main" id="{6E563F29-8D7D-F05C-3C6F-2AA9EFC9AA19}"/>
                    </a:ext>
                  </a:extLst>
                </p:cNvPr>
                <p:cNvGrpSpPr/>
                <p:nvPr/>
              </p:nvGrpSpPr>
              <p:grpSpPr>
                <a:xfrm>
                  <a:off x="10740299" y="3954537"/>
                  <a:ext cx="395999" cy="763014"/>
                  <a:chOff x="10728638" y="3373109"/>
                  <a:chExt cx="395999" cy="763014"/>
                </a:xfrm>
              </p:grpSpPr>
              <mc:AlternateContent xmlns:mc="http://schemas.openxmlformats.org/markup-compatibility/2006" xmlns:a14="http://schemas.microsoft.com/office/drawing/2010/main">
                <mc:Choice Requires="a14">
                  <p:sp>
                    <p:nvSpPr>
                      <p:cNvPr id="289" name="Text Box 362">
                        <a:extLst>
                          <a:ext uri="{FF2B5EF4-FFF2-40B4-BE49-F238E27FC236}">
                            <a16:creationId xmlns:a16="http://schemas.microsoft.com/office/drawing/2014/main" id="{4C7E6F4A-75C3-3552-6DF9-DB684D8541A0}"/>
                          </a:ext>
                        </a:extLst>
                      </p:cNvPr>
                      <p:cNvSpPr txBox="1"/>
                      <p:nvPr/>
                    </p:nvSpPr>
                    <p:spPr>
                      <a:xfrm>
                        <a:off x="10728638" y="3373109"/>
                        <a:ext cx="395999" cy="431999"/>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800" b="0"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up>
                                  <m:r>
                                    <a:rPr kumimoji="0" lang="en-NZ" sz="1800" b="0"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oMath>
                          </m:oMathPara>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89" name="Text Box 362">
                        <a:extLst>
                          <a:ext uri="{FF2B5EF4-FFF2-40B4-BE49-F238E27FC236}">
                            <a16:creationId xmlns:a16="http://schemas.microsoft.com/office/drawing/2014/main" id="{4C7E6F4A-75C3-3552-6DF9-DB684D8541A0}"/>
                          </a:ext>
                        </a:extLst>
                      </p:cNvPr>
                      <p:cNvSpPr txBox="1">
                        <a:spLocks noRot="1" noChangeAspect="1" noMove="1" noResize="1" noEditPoints="1" noAdjustHandles="1" noChangeArrowheads="1" noChangeShapeType="1" noTextEdit="1"/>
                      </p:cNvSpPr>
                      <p:nvPr/>
                    </p:nvSpPr>
                    <p:spPr>
                      <a:xfrm>
                        <a:off x="10728638" y="3373109"/>
                        <a:ext cx="395999" cy="431999"/>
                      </a:xfrm>
                      <a:prstGeom prst="rect">
                        <a:avLst/>
                      </a:prstGeom>
                      <a:blipFill>
                        <a:blip r:embed="rId38"/>
                        <a:stretch>
                          <a:fillRect/>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90" name="Text Box 362">
                        <a:extLst>
                          <a:ext uri="{FF2B5EF4-FFF2-40B4-BE49-F238E27FC236}">
                            <a16:creationId xmlns:a16="http://schemas.microsoft.com/office/drawing/2014/main" id="{F9DABA65-F0E6-CD51-AF49-130A4B23163A}"/>
                          </a:ext>
                        </a:extLst>
                      </p:cNvPr>
                      <p:cNvSpPr txBox="1"/>
                      <p:nvPr/>
                    </p:nvSpPr>
                    <p:spPr>
                      <a:xfrm>
                        <a:off x="10728638" y="3704124"/>
                        <a:ext cx="395999" cy="431999"/>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0"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e>
                                <m:sub>
                                  <m:r>
                                    <a:rPr kumimoji="0" lang="en-NZ" sz="1800" b="0"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up>
                                  <m:r>
                                    <a:rPr kumimoji="0" lang="en-NZ" sz="1800" b="0"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oMath>
                          </m:oMathPara>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90" name="Text Box 362">
                        <a:extLst>
                          <a:ext uri="{FF2B5EF4-FFF2-40B4-BE49-F238E27FC236}">
                            <a16:creationId xmlns:a16="http://schemas.microsoft.com/office/drawing/2014/main" id="{F9DABA65-F0E6-CD51-AF49-130A4B23163A}"/>
                          </a:ext>
                        </a:extLst>
                      </p:cNvPr>
                      <p:cNvSpPr txBox="1">
                        <a:spLocks noRot="1" noChangeAspect="1" noMove="1" noResize="1" noEditPoints="1" noAdjustHandles="1" noChangeArrowheads="1" noChangeShapeType="1" noTextEdit="1"/>
                      </p:cNvSpPr>
                      <p:nvPr/>
                    </p:nvSpPr>
                    <p:spPr>
                      <a:xfrm>
                        <a:off x="10728638" y="3704124"/>
                        <a:ext cx="395999" cy="431999"/>
                      </a:xfrm>
                      <a:prstGeom prst="rect">
                        <a:avLst/>
                      </a:prstGeom>
                      <a:blipFill>
                        <a:blip r:embed="rId39"/>
                        <a:stretch>
                          <a:fillRect/>
                        </a:stretch>
                      </a:blipFill>
                      <a:ln w="6350">
                        <a:noFill/>
                      </a:ln>
                    </p:spPr>
                    <p:txBody>
                      <a:bodyPr/>
                      <a:lstStyle/>
                      <a:p>
                        <a:r>
                          <a:rPr lang="en-NZ">
                            <a:noFill/>
                          </a:rPr>
                          <a:t> </a:t>
                        </a:r>
                      </a:p>
                    </p:txBody>
                  </p:sp>
                </mc:Fallback>
              </mc:AlternateContent>
            </p:grpSp>
            <p:grpSp>
              <p:nvGrpSpPr>
                <p:cNvPr id="291" name="Group 290">
                  <a:extLst>
                    <a:ext uri="{FF2B5EF4-FFF2-40B4-BE49-F238E27FC236}">
                      <a16:creationId xmlns:a16="http://schemas.microsoft.com/office/drawing/2014/main" id="{ED227CF5-AA56-63C4-AEFE-813FBDB01D71}"/>
                    </a:ext>
                  </a:extLst>
                </p:cNvPr>
                <p:cNvGrpSpPr/>
                <p:nvPr/>
              </p:nvGrpSpPr>
              <p:grpSpPr>
                <a:xfrm>
                  <a:off x="11530162" y="3954537"/>
                  <a:ext cx="395999" cy="763014"/>
                  <a:chOff x="10728638" y="3373109"/>
                  <a:chExt cx="395999" cy="763014"/>
                </a:xfrm>
              </p:grpSpPr>
              <mc:AlternateContent xmlns:mc="http://schemas.openxmlformats.org/markup-compatibility/2006" xmlns:a14="http://schemas.microsoft.com/office/drawing/2010/main">
                <mc:Choice Requires="a14">
                  <p:sp>
                    <p:nvSpPr>
                      <p:cNvPr id="292" name="Text Box 362">
                        <a:extLst>
                          <a:ext uri="{FF2B5EF4-FFF2-40B4-BE49-F238E27FC236}">
                            <a16:creationId xmlns:a16="http://schemas.microsoft.com/office/drawing/2014/main" id="{FA37B0B3-5D77-057F-B744-340F82DB92BB}"/>
                          </a:ext>
                        </a:extLst>
                      </p:cNvPr>
                      <p:cNvSpPr txBox="1"/>
                      <p:nvPr/>
                    </p:nvSpPr>
                    <p:spPr>
                      <a:xfrm>
                        <a:off x="10728638" y="3373109"/>
                        <a:ext cx="395999" cy="431999"/>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800" b="0"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b>
                                <m:sup>
                                  <m:r>
                                    <a:rPr kumimoji="0" lang="en-NZ" sz="1800" b="0"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𝑚</m:t>
                                  </m:r>
                                </m:sup>
                              </m:sSubSup>
                            </m:oMath>
                          </m:oMathPara>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92" name="Text Box 362">
                        <a:extLst>
                          <a:ext uri="{FF2B5EF4-FFF2-40B4-BE49-F238E27FC236}">
                            <a16:creationId xmlns:a16="http://schemas.microsoft.com/office/drawing/2014/main" id="{FA37B0B3-5D77-057F-B744-340F82DB92BB}"/>
                          </a:ext>
                        </a:extLst>
                      </p:cNvPr>
                      <p:cNvSpPr txBox="1">
                        <a:spLocks noRot="1" noChangeAspect="1" noMove="1" noResize="1" noEditPoints="1" noAdjustHandles="1" noChangeArrowheads="1" noChangeShapeType="1" noTextEdit="1"/>
                      </p:cNvSpPr>
                      <p:nvPr/>
                    </p:nvSpPr>
                    <p:spPr>
                      <a:xfrm>
                        <a:off x="10728638" y="3373109"/>
                        <a:ext cx="395999" cy="431999"/>
                      </a:xfrm>
                      <a:prstGeom prst="rect">
                        <a:avLst/>
                      </a:prstGeom>
                      <a:blipFill>
                        <a:blip r:embed="rId40"/>
                        <a:stretch>
                          <a:fillRect/>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93" name="Text Box 362">
                        <a:extLst>
                          <a:ext uri="{FF2B5EF4-FFF2-40B4-BE49-F238E27FC236}">
                            <a16:creationId xmlns:a16="http://schemas.microsoft.com/office/drawing/2014/main" id="{062368FB-13D4-B0CF-0607-A9834BAB9510}"/>
                          </a:ext>
                        </a:extLst>
                      </p:cNvPr>
                      <p:cNvSpPr txBox="1"/>
                      <p:nvPr/>
                    </p:nvSpPr>
                    <p:spPr>
                      <a:xfrm>
                        <a:off x="10728638" y="3704124"/>
                        <a:ext cx="395999" cy="431999"/>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0"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e>
                                <m:sub>
                                  <m:r>
                                    <a:rPr kumimoji="0" lang="en-NZ" sz="1800" b="0"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b>
                                <m:sup>
                                  <m:r>
                                    <a:rPr kumimoji="0" lang="en-NZ" sz="1800" b="0"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𝑚</m:t>
                                  </m:r>
                                </m:sup>
                              </m:sSubSup>
                            </m:oMath>
                          </m:oMathPara>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93" name="Text Box 362">
                        <a:extLst>
                          <a:ext uri="{FF2B5EF4-FFF2-40B4-BE49-F238E27FC236}">
                            <a16:creationId xmlns:a16="http://schemas.microsoft.com/office/drawing/2014/main" id="{062368FB-13D4-B0CF-0607-A9834BAB9510}"/>
                          </a:ext>
                        </a:extLst>
                      </p:cNvPr>
                      <p:cNvSpPr txBox="1">
                        <a:spLocks noRot="1" noChangeAspect="1" noMove="1" noResize="1" noEditPoints="1" noAdjustHandles="1" noChangeArrowheads="1" noChangeShapeType="1" noTextEdit="1"/>
                      </p:cNvSpPr>
                      <p:nvPr/>
                    </p:nvSpPr>
                    <p:spPr>
                      <a:xfrm>
                        <a:off x="10728638" y="3704124"/>
                        <a:ext cx="395999" cy="431999"/>
                      </a:xfrm>
                      <a:prstGeom prst="rect">
                        <a:avLst/>
                      </a:prstGeom>
                      <a:blipFill>
                        <a:blip r:embed="rId41"/>
                        <a:stretch>
                          <a:fillRect/>
                        </a:stretch>
                      </a:blipFill>
                      <a:ln w="6350">
                        <a:noFill/>
                      </a:ln>
                    </p:spPr>
                    <p:txBody>
                      <a:bodyPr/>
                      <a:lstStyle/>
                      <a:p>
                        <a:r>
                          <a:rPr lang="en-NZ">
                            <a:noFill/>
                          </a:rPr>
                          <a:t> </a:t>
                        </a:r>
                      </a:p>
                    </p:txBody>
                  </p:sp>
                </mc:Fallback>
              </mc:AlternateContent>
            </p:grpSp>
          </p:grpSp>
        </p:grpSp>
        <p:sp>
          <p:nvSpPr>
            <p:cNvPr id="297" name="TextBox 296">
              <a:extLst>
                <a:ext uri="{FF2B5EF4-FFF2-40B4-BE49-F238E27FC236}">
                  <a16:creationId xmlns:a16="http://schemas.microsoft.com/office/drawing/2014/main" id="{05F4721B-AF03-1007-9808-084DE6C38A3A}"/>
                </a:ext>
              </a:extLst>
            </p:cNvPr>
            <p:cNvSpPr txBox="1"/>
            <p:nvPr/>
          </p:nvSpPr>
          <p:spPr>
            <a:xfrm>
              <a:off x="10710672" y="4793337"/>
              <a:ext cx="132600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1" i="0" u="none" strike="noStrike" kern="1200" cap="none" spc="0" normalizeH="0" baseline="0" noProof="0" dirty="0">
                  <a:ln>
                    <a:noFill/>
                  </a:ln>
                  <a:solidFill>
                    <a:prstClr val="black"/>
                  </a:solidFill>
                  <a:effectLst/>
                  <a:uLnTx/>
                  <a:uFillTx/>
                  <a:latin typeface="Calibri" panose="020F0502020204030204"/>
                  <a:ea typeface="+mn-ea"/>
                  <a:cs typeface="+mn-cs"/>
                </a:rPr>
                <a:t>(2-port node)</a:t>
              </a:r>
            </a:p>
          </p:txBody>
        </p:sp>
      </p:grpSp>
      <p:sp>
        <p:nvSpPr>
          <p:cNvPr id="225" name="Rectangle 224">
            <a:extLst>
              <a:ext uri="{FF2B5EF4-FFF2-40B4-BE49-F238E27FC236}">
                <a16:creationId xmlns:a16="http://schemas.microsoft.com/office/drawing/2014/main" id="{9FDB5685-67F6-996F-C078-81F03CD2D1A8}"/>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19720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D8FBBD-02AF-CE65-0BB4-8D855193E8A9}"/>
              </a:ext>
            </a:extLst>
          </p:cNvPr>
          <p:cNvSpPr txBox="1"/>
          <p:nvPr/>
        </p:nvSpPr>
        <p:spPr>
          <a:xfrm>
            <a:off x="339829" y="192355"/>
            <a:ext cx="180187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EF1E7A"/>
                </a:solidFill>
                <a:effectLst/>
                <a:uLnTx/>
                <a:uFillTx/>
                <a:latin typeface="Tahoma" panose="020B0604030504040204" pitchFamily="34" charset="0"/>
                <a:ea typeface="Tahoma" panose="020B0604030504040204" pitchFamily="34" charset="0"/>
                <a:cs typeface="Tahoma" panose="020B0604030504040204" pitchFamily="34" charset="0"/>
              </a:rPr>
              <a:t>Summary</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8EC4B1C-341C-F2C4-3124-168FF579B201}"/>
                  </a:ext>
                </a:extLst>
              </p:cNvPr>
              <p:cNvSpPr txBox="1"/>
              <p:nvPr/>
            </p:nvSpPr>
            <p:spPr>
              <a:xfrm>
                <a:off x="339829" y="3004939"/>
                <a:ext cx="1133009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The product </a:t>
                </a:r>
                <a14:m>
                  <m:oMath xmlns:m="http://schemas.openxmlformats.org/officeDocument/2006/math">
                    <m:sSub>
                      <m:sSub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𝒊</m:t>
                        </m:r>
                      </m:sub>
                    </m:sSub>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r>
                <a14:m>
                  <m:oMath xmlns:m="http://schemas.openxmlformats.org/officeDocument/2006/math">
                    <m:sSub>
                      <m:sSubPr>
                        <m:ctrlP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𝒗</m:t>
                        </m:r>
                      </m:e>
                      <m:sub>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𝒊</m:t>
                        </m:r>
                      </m:sub>
                    </m:sSub>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has units of power (J.s</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i.e.  </a:t>
                </a: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J.m</a:t>
                </a:r>
                <a:r>
                  <a:rPr kumimoji="0" lang="en-NZ" sz="1800" b="0" i="0" u="none" strike="noStrike" kern="1200" cap="none" spc="0" normalizeH="0" baseline="30000" noProof="0" dirty="0">
                    <a:ln>
                      <a:noFill/>
                    </a:ln>
                    <a:solidFill>
                      <a:srgbClr val="FF0000"/>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NZ" sz="1800" b="0" i="0" u="none" strike="noStrike" kern="1200" cap="none" spc="0" normalizeH="0" baseline="0" noProof="0" dirty="0">
                    <a:ln>
                      <a:noFill/>
                    </a:ln>
                    <a:solidFill>
                      <a:srgbClr val="00B050"/>
                    </a:solidFill>
                    <a:effectLst/>
                    <a:uLnTx/>
                    <a:uFillTx/>
                    <a:latin typeface="Calibri" panose="020F0502020204030204"/>
                    <a:ea typeface="+mn-ea"/>
                    <a:cs typeface="+mn-cs"/>
                  </a:rPr>
                  <a:t>m.s</a:t>
                </a:r>
                <a:r>
                  <a:rPr kumimoji="0" lang="en-NZ" sz="1800" b="0" i="0" u="none" strike="noStrike" kern="1200" cap="none" spc="0" normalizeH="0" baseline="30000" noProof="0" dirty="0">
                    <a:ln>
                      <a:noFill/>
                    </a:ln>
                    <a:solidFill>
                      <a:srgbClr val="00B050"/>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J.m</a:t>
                </a:r>
                <a:r>
                  <a:rPr kumimoji="0" lang="en-NZ" sz="1800" b="0" i="0" u="none" strike="noStrike" kern="1200" cap="none" spc="0" normalizeH="0" baseline="30000" noProof="0" dirty="0">
                    <a:ln>
                      <a:noFill/>
                    </a:ln>
                    <a:solidFill>
                      <a:srgbClr val="FF0000"/>
                    </a:solidFill>
                    <a:effectLst/>
                    <a:uLnTx/>
                    <a:uFillTx/>
                    <a:latin typeface="Calibri" panose="020F0502020204030204"/>
                    <a:ea typeface="+mn-ea"/>
                    <a:cs typeface="+mn-cs"/>
                  </a:rPr>
                  <a:t>-3</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NZ" sz="1800" b="0" i="0" u="none" strike="noStrike" kern="1200" cap="none" spc="0" normalizeH="0" baseline="0" noProof="0" dirty="0">
                    <a:ln>
                      <a:noFill/>
                    </a:ln>
                    <a:solidFill>
                      <a:srgbClr val="00B050"/>
                    </a:solidFill>
                    <a:effectLst/>
                    <a:uLnTx/>
                    <a:uFillTx/>
                    <a:latin typeface="Calibri" panose="020F0502020204030204"/>
                    <a:ea typeface="+mn-ea"/>
                    <a:cs typeface="+mn-cs"/>
                  </a:rPr>
                  <a:t>m</a:t>
                </a:r>
                <a:r>
                  <a:rPr kumimoji="0" lang="en-NZ" sz="1800" b="0" i="0" u="none" strike="noStrike" kern="1200" cap="none" spc="0" normalizeH="0" baseline="30000" noProof="0" dirty="0">
                    <a:ln>
                      <a:noFill/>
                    </a:ln>
                    <a:solidFill>
                      <a:srgbClr val="00B050"/>
                    </a:solidFill>
                    <a:effectLst/>
                    <a:uLnTx/>
                    <a:uFillTx/>
                    <a:latin typeface="Calibri" panose="020F0502020204030204"/>
                    <a:ea typeface="+mn-ea"/>
                    <a:cs typeface="+mn-cs"/>
                  </a:rPr>
                  <a:t>3</a:t>
                </a:r>
                <a:r>
                  <a:rPr kumimoji="0" lang="en-NZ" sz="1800" b="0" i="0" u="none" strike="noStrike" kern="1200" cap="none" spc="0" normalizeH="0" baseline="0" noProof="0" dirty="0">
                    <a:ln>
                      <a:noFill/>
                    </a:ln>
                    <a:solidFill>
                      <a:srgbClr val="00B050"/>
                    </a:solidFill>
                    <a:effectLst/>
                    <a:uLnTx/>
                    <a:uFillTx/>
                    <a:latin typeface="Calibri" panose="020F0502020204030204"/>
                    <a:ea typeface="+mn-ea"/>
                    <a:cs typeface="+mn-cs"/>
                  </a:rPr>
                  <a:t>.s</a:t>
                </a:r>
                <a:r>
                  <a:rPr kumimoji="0" lang="en-NZ" sz="1800" b="0" i="0" u="none" strike="noStrike" kern="1200" cap="none" spc="0" normalizeH="0" baseline="30000" noProof="0" dirty="0">
                    <a:ln>
                      <a:noFill/>
                    </a:ln>
                    <a:solidFill>
                      <a:srgbClr val="00B050"/>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J.C</a:t>
                </a:r>
                <a:r>
                  <a:rPr kumimoji="0" lang="en-NZ" sz="1800" b="0" i="0" u="none" strike="noStrike" kern="1200" cap="none" spc="0" normalizeH="0" baseline="30000" noProof="0" dirty="0">
                    <a:ln>
                      <a:noFill/>
                    </a:ln>
                    <a:solidFill>
                      <a:srgbClr val="FF0000"/>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NZ" sz="1800" b="0" i="0" u="none" strike="noStrike" kern="1200" cap="none" spc="0" normalizeH="0" baseline="0" noProof="0" dirty="0">
                    <a:ln>
                      <a:noFill/>
                    </a:ln>
                    <a:solidFill>
                      <a:srgbClr val="00B050"/>
                    </a:solidFill>
                    <a:effectLst/>
                    <a:uLnTx/>
                    <a:uFillTx/>
                    <a:latin typeface="Calibri" panose="020F0502020204030204"/>
                    <a:ea typeface="+mn-ea"/>
                    <a:cs typeface="+mn-cs"/>
                  </a:rPr>
                  <a:t>C.s</a:t>
                </a:r>
                <a:r>
                  <a:rPr kumimoji="0" lang="en-NZ" sz="1800" b="0" i="0" u="none" strike="noStrike" kern="1200" cap="none" spc="0" normalizeH="0" baseline="30000" noProof="0" dirty="0">
                    <a:ln>
                      <a:noFill/>
                    </a:ln>
                    <a:solidFill>
                      <a:srgbClr val="00B050"/>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J.mol</a:t>
                </a:r>
                <a:r>
                  <a:rPr kumimoji="0" lang="en-NZ" sz="1800" b="0" i="0" u="none" strike="noStrike" kern="1200" cap="none" spc="0" normalizeH="0" baseline="30000" noProof="0" dirty="0">
                    <a:ln>
                      <a:noFill/>
                    </a:ln>
                    <a:solidFill>
                      <a:srgbClr val="FF0000"/>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NZ" sz="1800" b="0" i="0" u="none" strike="noStrike" kern="1200" cap="none" spc="0" normalizeH="0" baseline="0" noProof="0" dirty="0">
                    <a:ln>
                      <a:noFill/>
                    </a:ln>
                    <a:solidFill>
                      <a:srgbClr val="00B050"/>
                    </a:solidFill>
                    <a:effectLst/>
                    <a:uLnTx/>
                    <a:uFillTx/>
                    <a:latin typeface="Calibri" panose="020F0502020204030204"/>
                    <a:ea typeface="+mn-ea"/>
                    <a:cs typeface="+mn-cs"/>
                  </a:rPr>
                  <a:t>mol.s</a:t>
                </a:r>
                <a:r>
                  <a:rPr kumimoji="0" lang="en-NZ" sz="1800" b="0" i="0" u="none" strike="noStrike" kern="1200" cap="none" spc="0" normalizeH="0" baseline="30000" noProof="0" dirty="0">
                    <a:ln>
                      <a:noFill/>
                    </a:ln>
                    <a:solidFill>
                      <a:srgbClr val="00B050"/>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or </a:t>
                </a: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J.e</a:t>
                </a:r>
                <a:r>
                  <a:rPr kumimoji="0" lang="en-NZ" sz="1800" b="0" i="0" u="none" strike="noStrike" kern="1200" cap="none" spc="0" normalizeH="0" baseline="30000" noProof="0" dirty="0">
                    <a:ln>
                      <a:noFill/>
                    </a:ln>
                    <a:solidFill>
                      <a:srgbClr val="FF0000"/>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NZ" sz="1800" b="0" i="0" u="none" strike="noStrike" kern="1200" cap="none" spc="0" normalizeH="0" baseline="0" noProof="0" dirty="0">
                    <a:ln>
                      <a:noFill/>
                    </a:ln>
                    <a:solidFill>
                      <a:srgbClr val="00B050"/>
                    </a:solidFill>
                    <a:effectLst/>
                    <a:uLnTx/>
                    <a:uFillTx/>
                    <a:latin typeface="Calibri" panose="020F0502020204030204"/>
                    <a:ea typeface="+mn-ea"/>
                    <a:cs typeface="+mn-cs"/>
                  </a:rPr>
                  <a:t>e.s</a:t>
                </a:r>
                <a:r>
                  <a:rPr kumimoji="0" lang="en-NZ" sz="1800" b="0" i="0" u="none" strike="noStrike" kern="1200" cap="none" spc="0" normalizeH="0" baseline="30000" noProof="0" dirty="0">
                    <a:ln>
                      <a:noFill/>
                    </a:ln>
                    <a:solidFill>
                      <a:srgbClr val="00B050"/>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21" name="TextBox 20">
                <a:extLst>
                  <a:ext uri="{FF2B5EF4-FFF2-40B4-BE49-F238E27FC236}">
                    <a16:creationId xmlns:a16="http://schemas.microsoft.com/office/drawing/2014/main" id="{08EC4B1C-341C-F2C4-3124-168FF579B201}"/>
                  </a:ext>
                </a:extLst>
              </p:cNvPr>
              <p:cNvSpPr txBox="1">
                <a:spLocks noRot="1" noChangeAspect="1" noMove="1" noResize="1" noEditPoints="1" noAdjustHandles="1" noChangeArrowheads="1" noChangeShapeType="1" noTextEdit="1"/>
              </p:cNvSpPr>
              <p:nvPr/>
            </p:nvSpPr>
            <p:spPr>
              <a:xfrm>
                <a:off x="339829" y="3004939"/>
                <a:ext cx="11330097" cy="369332"/>
              </a:xfrm>
              <a:prstGeom prst="rect">
                <a:avLst/>
              </a:prstGeom>
              <a:blipFill>
                <a:blip r:embed="rId2"/>
                <a:stretch>
                  <a:fillRect l="-484" t="-9836" b="-24590"/>
                </a:stretch>
              </a:blipFill>
            </p:spPr>
            <p:txBody>
              <a:bodyPr/>
              <a:lstStyle/>
              <a:p>
                <a:r>
                  <a:rPr lang="en-NZ">
                    <a:noFill/>
                  </a:rPr>
                  <a:t> </a:t>
                </a:r>
              </a:p>
            </p:txBody>
          </p:sp>
        </mc:Fallback>
      </mc:AlternateContent>
      <p:grpSp>
        <p:nvGrpSpPr>
          <p:cNvPr id="59" name="Group 58">
            <a:extLst>
              <a:ext uri="{FF2B5EF4-FFF2-40B4-BE49-F238E27FC236}">
                <a16:creationId xmlns:a16="http://schemas.microsoft.com/office/drawing/2014/main" id="{5E344C96-5FBD-3D98-9166-929B00E754D3}"/>
              </a:ext>
            </a:extLst>
          </p:cNvPr>
          <p:cNvGrpSpPr/>
          <p:nvPr/>
        </p:nvGrpSpPr>
        <p:grpSpPr>
          <a:xfrm>
            <a:off x="339829" y="1147440"/>
            <a:ext cx="10182648" cy="664030"/>
            <a:chOff x="339829" y="666815"/>
            <a:chExt cx="10182648" cy="664030"/>
          </a:xfrm>
        </p:grpSpPr>
        <p:sp>
          <p:nvSpPr>
            <p:cNvPr id="12" name="TextBox 11">
              <a:extLst>
                <a:ext uri="{FF2B5EF4-FFF2-40B4-BE49-F238E27FC236}">
                  <a16:creationId xmlns:a16="http://schemas.microsoft.com/office/drawing/2014/main" id="{3A50179C-EEDC-F2AF-4E0A-B709ACBB6EC7}"/>
                </a:ext>
              </a:extLst>
            </p:cNvPr>
            <p:cNvSpPr txBox="1"/>
            <p:nvPr/>
          </p:nvSpPr>
          <p:spPr>
            <a:xfrm>
              <a:off x="339829" y="814164"/>
              <a:ext cx="42695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Energy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transmission</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is indicated by a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bond</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095A83A-411B-4FE6-D4D7-C844E6D56B57}"/>
                    </a:ext>
                  </a:extLst>
                </p:cNvPr>
                <p:cNvSpPr txBox="1"/>
                <p:nvPr/>
              </p:nvSpPr>
              <p:spPr>
                <a:xfrm>
                  <a:off x="5045080" y="745395"/>
                  <a:ext cx="5477397" cy="506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that carries the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flow</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𝒗</m:t>
                          </m:r>
                        </m:e>
                        <m:sub>
                          <m: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𝒊</m:t>
                          </m:r>
                        </m:sub>
                      </m:s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sSub>
                                <m:sSubPr>
                                  <m:ctrlP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𝒊</m:t>
                                  </m:r>
                                </m:sub>
                              </m:sSub>
                            </m:num>
                            <m:den>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e>
                      </m:d>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driven by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potential</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𝒊</m:t>
                          </m:r>
                        </m:sub>
                      </m:sSub>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14" name="TextBox 13">
                  <a:extLst>
                    <a:ext uri="{FF2B5EF4-FFF2-40B4-BE49-F238E27FC236}">
                      <a16:creationId xmlns:a16="http://schemas.microsoft.com/office/drawing/2014/main" id="{8095A83A-411B-4FE6-D4D7-C844E6D56B57}"/>
                    </a:ext>
                  </a:extLst>
                </p:cNvPr>
                <p:cNvSpPr txBox="1">
                  <a:spLocks noRot="1" noChangeAspect="1" noMove="1" noResize="1" noEditPoints="1" noAdjustHandles="1" noChangeArrowheads="1" noChangeShapeType="1" noTextEdit="1"/>
                </p:cNvSpPr>
                <p:nvPr/>
              </p:nvSpPr>
              <p:spPr>
                <a:xfrm>
                  <a:off x="5045080" y="745395"/>
                  <a:ext cx="5477397" cy="506870"/>
                </a:xfrm>
                <a:prstGeom prst="rect">
                  <a:avLst/>
                </a:prstGeom>
                <a:blipFill>
                  <a:blip r:embed="rId3"/>
                  <a:stretch>
                    <a:fillRect l="-1002" b="-6024"/>
                  </a:stretch>
                </a:blipFill>
              </p:spPr>
              <p:txBody>
                <a:bodyPr/>
                <a:lstStyle/>
                <a:p>
                  <a:r>
                    <a:rPr lang="en-NZ">
                      <a:noFill/>
                    </a:rPr>
                    <a:t> </a:t>
                  </a:r>
                </a:p>
              </p:txBody>
            </p:sp>
          </mc:Fallback>
        </mc:AlternateContent>
        <p:grpSp>
          <p:nvGrpSpPr>
            <p:cNvPr id="25" name="Group 24">
              <a:extLst>
                <a:ext uri="{FF2B5EF4-FFF2-40B4-BE49-F238E27FC236}">
                  <a16:creationId xmlns:a16="http://schemas.microsoft.com/office/drawing/2014/main" id="{94D14F8C-6CFB-CB55-54B5-8DB6F21D74FF}"/>
                </a:ext>
              </a:extLst>
            </p:cNvPr>
            <p:cNvGrpSpPr/>
            <p:nvPr/>
          </p:nvGrpSpPr>
          <p:grpSpPr>
            <a:xfrm>
              <a:off x="4487288" y="666815"/>
              <a:ext cx="480892" cy="664030"/>
              <a:chOff x="4752108" y="860363"/>
              <a:chExt cx="480892" cy="664030"/>
            </a:xfrm>
          </p:grpSpPr>
          <p:cxnSp>
            <p:nvCxnSpPr>
              <p:cNvPr id="11" name="Straight Arrow Connector 10">
                <a:extLst>
                  <a:ext uri="{FF2B5EF4-FFF2-40B4-BE49-F238E27FC236}">
                    <a16:creationId xmlns:a16="http://schemas.microsoft.com/office/drawing/2014/main" id="{19409EC5-16DE-D091-1A78-2FAF0053F109}"/>
                  </a:ext>
                </a:extLst>
              </p:cNvPr>
              <p:cNvCxnSpPr>
                <a:cxnSpLocks/>
              </p:cNvCxnSpPr>
              <p:nvPr/>
            </p:nvCxnSpPr>
            <p:spPr>
              <a:xfrm flipV="1">
                <a:off x="4752108" y="1217777"/>
                <a:ext cx="480892"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EBADAB-8FCF-B0F1-CB6A-32697056D664}"/>
                      </a:ext>
                    </a:extLst>
                  </p:cNvPr>
                  <p:cNvSpPr txBox="1"/>
                  <p:nvPr/>
                </p:nvSpPr>
                <p:spPr>
                  <a:xfrm>
                    <a:off x="4763197" y="860363"/>
                    <a:ext cx="4587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𝒊</m:t>
                              </m:r>
                            </m:sub>
                          </m:sSub>
                        </m:oMath>
                      </m:oMathPara>
                    </a14:m>
                    <a:endPar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TextBox 17">
                    <a:extLst>
                      <a:ext uri="{FF2B5EF4-FFF2-40B4-BE49-F238E27FC236}">
                        <a16:creationId xmlns:a16="http://schemas.microsoft.com/office/drawing/2014/main" id="{9FEBADAB-8FCF-B0F1-CB6A-32697056D664}"/>
                      </a:ext>
                    </a:extLst>
                  </p:cNvPr>
                  <p:cNvSpPr txBox="1">
                    <a:spLocks noRot="1" noChangeAspect="1" noMove="1" noResize="1" noEditPoints="1" noAdjustHandles="1" noChangeArrowheads="1" noChangeShapeType="1" noTextEdit="1"/>
                  </p:cNvSpPr>
                  <p:nvPr/>
                </p:nvSpPr>
                <p:spPr>
                  <a:xfrm>
                    <a:off x="4763197" y="860363"/>
                    <a:ext cx="458715" cy="369332"/>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2882BAE-25BA-AF6B-867D-7A15051FFAA3}"/>
                      </a:ext>
                    </a:extLst>
                  </p:cNvPr>
                  <p:cNvSpPr txBox="1"/>
                  <p:nvPr/>
                </p:nvSpPr>
                <p:spPr>
                  <a:xfrm>
                    <a:off x="4768807" y="1155061"/>
                    <a:ext cx="4474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𝒗</m:t>
                              </m:r>
                            </m:e>
                            <m:sub>
                              <m: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𝒊</m:t>
                              </m:r>
                            </m:sub>
                          </m:sSub>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4" name="TextBox 23">
                    <a:extLst>
                      <a:ext uri="{FF2B5EF4-FFF2-40B4-BE49-F238E27FC236}">
                        <a16:creationId xmlns:a16="http://schemas.microsoft.com/office/drawing/2014/main" id="{02882BAE-25BA-AF6B-867D-7A15051FFAA3}"/>
                      </a:ext>
                    </a:extLst>
                  </p:cNvPr>
                  <p:cNvSpPr txBox="1">
                    <a:spLocks noRot="1" noChangeAspect="1" noMove="1" noResize="1" noEditPoints="1" noAdjustHandles="1" noChangeArrowheads="1" noChangeShapeType="1" noTextEdit="1"/>
                  </p:cNvSpPr>
                  <p:nvPr/>
                </p:nvSpPr>
                <p:spPr>
                  <a:xfrm>
                    <a:off x="4768807" y="1155061"/>
                    <a:ext cx="447494" cy="369332"/>
                  </a:xfrm>
                  <a:prstGeom prst="rect">
                    <a:avLst/>
                  </a:prstGeom>
                  <a:blipFill>
                    <a:blip r:embed="rId5"/>
                    <a:stretch>
                      <a:fillRect/>
                    </a:stretch>
                  </a:blipFill>
                </p:spPr>
                <p:txBody>
                  <a:bodyPr/>
                  <a:lstStyle/>
                  <a:p>
                    <a:r>
                      <a:rPr lang="en-NZ">
                        <a:noFill/>
                      </a:rPr>
                      <a:t> </a:t>
                    </a:r>
                  </a:p>
                </p:txBody>
              </p:sp>
            </mc:Fallback>
          </mc:AlternateContent>
        </p:gr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1069543-2E77-71EB-080C-FE1E82800AA6}"/>
                  </a:ext>
                </a:extLst>
              </p:cNvPr>
              <p:cNvSpPr txBox="1"/>
              <p:nvPr/>
            </p:nvSpPr>
            <p:spPr>
              <a:xfrm>
                <a:off x="339829" y="1843509"/>
                <a:ext cx="11603176" cy="7280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The quantity </a:t>
                </a:r>
                <a14:m>
                  <m:oMath xmlns:m="http://schemas.openxmlformats.org/officeDocument/2006/math">
                    <m:sSub>
                      <m:sSubPr>
                        <m:ctrlP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𝒊</m:t>
                        </m:r>
                      </m:sub>
                    </m:sSub>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has units m (or m</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3</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C, mol, or e, encompassing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mechanics</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(solid &amp; fluid),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electromagnetics</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chemistry</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Sometimes useful to express as a nondimensional quantity. E.g. strain </a:t>
                </a:r>
                <a14:m>
                  <m:oMath xmlns:m="http://schemas.openxmlformats.org/officeDocument/2006/math">
                    <m:sSub>
                      <m:sSubPr>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Pr>
                      <m:e>
                        <m:acc>
                          <m:accPr>
                            <m:chr m:val="̅"/>
                            <m:ctrlP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accPr>
                          <m:e>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𝒒</m:t>
                            </m:r>
                          </m:e>
                        </m:acc>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𝒊</m:t>
                        </m:r>
                      </m:sub>
                    </m:sSub>
                    <m:r>
                      <a:rPr kumimoji="0" lang="en-NZ"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m:t>
                        </m:r>
                        <m:sSub>
                          <m:sSub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𝟎</m:t>
                            </m:r>
                          </m:sub>
                        </m:sSub>
                      </m:num>
                      <m:den>
                        <m:sSub>
                          <m:sSub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𝟎</m:t>
                            </m:r>
                          </m:sub>
                        </m:sSub>
                      </m:den>
                    </m:f>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in mechanics, or </a:t>
                </a:r>
                <a14:m>
                  <m:oMath xmlns:m="http://schemas.openxmlformats.org/officeDocument/2006/math">
                    <m:sSub>
                      <m:sSubPr>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Pr>
                      <m:e>
                        <m:acc>
                          <m:accPr>
                            <m:chr m:val="̅"/>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acc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acc>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𝒊</m:t>
                        </m:r>
                      </m:sub>
                    </m:sSub>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num>
                      <m:den>
                        <m:sSub>
                          <m:sSub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𝟎</m:t>
                            </m:r>
                          </m:sub>
                        </m:sSub>
                      </m:den>
                    </m:f>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for biochemistry.</a:t>
                </a:r>
              </a:p>
            </p:txBody>
          </p:sp>
        </mc:Choice>
        <mc:Fallback xmlns="">
          <p:sp>
            <p:nvSpPr>
              <p:cNvPr id="26" name="TextBox 25">
                <a:extLst>
                  <a:ext uri="{FF2B5EF4-FFF2-40B4-BE49-F238E27FC236}">
                    <a16:creationId xmlns:a16="http://schemas.microsoft.com/office/drawing/2014/main" id="{31069543-2E77-71EB-080C-FE1E82800AA6}"/>
                  </a:ext>
                </a:extLst>
              </p:cNvPr>
              <p:cNvSpPr txBox="1">
                <a:spLocks noRot="1" noChangeAspect="1" noMove="1" noResize="1" noEditPoints="1" noAdjustHandles="1" noChangeArrowheads="1" noChangeShapeType="1" noTextEdit="1"/>
              </p:cNvSpPr>
              <p:nvPr/>
            </p:nvSpPr>
            <p:spPr>
              <a:xfrm>
                <a:off x="339829" y="1843509"/>
                <a:ext cx="11603176" cy="728020"/>
              </a:xfrm>
              <a:prstGeom prst="rect">
                <a:avLst/>
              </a:prstGeom>
              <a:blipFill>
                <a:blip r:embed="rId6"/>
                <a:stretch>
                  <a:fillRect l="-473" t="-4167" b="-1667"/>
                </a:stretch>
              </a:blipFill>
            </p:spPr>
            <p:txBody>
              <a:bodyPr/>
              <a:lstStyle/>
              <a:p>
                <a:r>
                  <a:rPr lang="en-NZ">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8A6AB6C6-B185-7AB9-63BF-DCABC4A8C396}"/>
                  </a:ext>
                </a:extLst>
              </p:cNvPr>
              <p:cNvSpPr txBox="1"/>
              <p:nvPr/>
            </p:nvSpPr>
            <p:spPr>
              <a:xfrm>
                <a:off x="339829" y="2603568"/>
                <a:ext cx="912237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The potential (energy gradient) </a:t>
                </a:r>
                <a14:m>
                  <m:oMath xmlns:m="http://schemas.openxmlformats.org/officeDocument/2006/math">
                    <m:sSub>
                      <m:sSubPr>
                        <m:ctrlP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𝒊</m:t>
                        </m:r>
                      </m:sub>
                    </m:sSub>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has units </a:t>
                </a: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J.m</a:t>
                </a:r>
                <a:r>
                  <a:rPr kumimoji="0" lang="en-NZ" sz="1800" b="0" i="0" u="none" strike="noStrike" kern="1200" cap="none" spc="0" normalizeH="0" baseline="30000" noProof="0" dirty="0">
                    <a:ln>
                      <a:noFill/>
                    </a:ln>
                    <a:solidFill>
                      <a:srgbClr val="FF0000"/>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(N), </a:t>
                </a: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J.m</a:t>
                </a:r>
                <a:r>
                  <a:rPr kumimoji="0" lang="en-NZ" sz="1800" b="0" i="0" u="none" strike="noStrike" kern="1200" cap="none" spc="0" normalizeH="0" baseline="30000" noProof="0" dirty="0">
                    <a:ln>
                      <a:noFill/>
                    </a:ln>
                    <a:solidFill>
                      <a:srgbClr val="FF0000"/>
                    </a:solidFill>
                    <a:effectLst/>
                    <a:uLnTx/>
                    <a:uFillTx/>
                    <a:latin typeface="Calibri" panose="020F0502020204030204"/>
                    <a:ea typeface="+mn-ea"/>
                    <a:cs typeface="+mn-cs"/>
                  </a:rPr>
                  <a:t>-3</a:t>
                </a: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(Pa), </a:t>
                </a: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J.C</a:t>
                </a:r>
                <a:r>
                  <a:rPr kumimoji="0" lang="en-NZ" sz="1800" b="0" i="0" u="none" strike="noStrike" kern="1200" cap="none" spc="0" normalizeH="0" baseline="30000" noProof="0" dirty="0">
                    <a:ln>
                      <a:noFill/>
                    </a:ln>
                    <a:solidFill>
                      <a:srgbClr val="FF0000"/>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(V), </a:t>
                </a: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J.mol</a:t>
                </a:r>
                <a:r>
                  <a:rPr kumimoji="0" lang="en-NZ" sz="1800" b="0" i="0" u="none" strike="noStrike" kern="1200" cap="none" spc="0" normalizeH="0" baseline="30000" noProof="0" dirty="0">
                    <a:ln>
                      <a:noFill/>
                    </a:ln>
                    <a:solidFill>
                      <a:srgbClr val="FF0000"/>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J.e</a:t>
                </a:r>
                <a:r>
                  <a:rPr kumimoji="0" lang="en-NZ" sz="1800" b="0" i="0" u="none" strike="noStrike" kern="1200" cap="none" spc="0" normalizeH="0" baseline="30000" noProof="0" dirty="0">
                    <a:ln>
                      <a:noFill/>
                    </a:ln>
                    <a:solidFill>
                      <a:srgbClr val="FF0000"/>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(K).   </a:t>
                </a:r>
              </a:p>
            </p:txBody>
          </p:sp>
        </mc:Choice>
        <mc:Fallback>
          <p:sp>
            <p:nvSpPr>
              <p:cNvPr id="29" name="TextBox 28">
                <a:extLst>
                  <a:ext uri="{FF2B5EF4-FFF2-40B4-BE49-F238E27FC236}">
                    <a16:creationId xmlns:a16="http://schemas.microsoft.com/office/drawing/2014/main" id="{8A6AB6C6-B185-7AB9-63BF-DCABC4A8C396}"/>
                  </a:ext>
                </a:extLst>
              </p:cNvPr>
              <p:cNvSpPr txBox="1">
                <a:spLocks noRot="1" noChangeAspect="1" noMove="1" noResize="1" noEditPoints="1" noAdjustHandles="1" noChangeArrowheads="1" noChangeShapeType="1" noTextEdit="1"/>
              </p:cNvSpPr>
              <p:nvPr/>
            </p:nvSpPr>
            <p:spPr>
              <a:xfrm>
                <a:off x="339829" y="2603568"/>
                <a:ext cx="9122374" cy="369332"/>
              </a:xfrm>
              <a:prstGeom prst="rect">
                <a:avLst/>
              </a:prstGeom>
              <a:blipFill>
                <a:blip r:embed="rId7"/>
                <a:stretch>
                  <a:fillRect l="-602" t="-8197" b="-24590"/>
                </a:stretch>
              </a:blipFill>
            </p:spPr>
            <p:txBody>
              <a:bodyPr/>
              <a:lstStyle/>
              <a:p>
                <a:r>
                  <a:rPr lang="en-NZ">
                    <a:noFill/>
                  </a:rPr>
                  <a:t> </a:t>
                </a:r>
              </a:p>
            </p:txBody>
          </p:sp>
        </mc:Fallback>
      </mc:AlternateContent>
      <p:sp>
        <p:nvSpPr>
          <p:cNvPr id="30" name="TextBox 29">
            <a:extLst>
              <a:ext uri="{FF2B5EF4-FFF2-40B4-BE49-F238E27FC236}">
                <a16:creationId xmlns:a16="http://schemas.microsoft.com/office/drawing/2014/main" id="{3FF1F4A3-19FB-CBD6-2FB0-81C5F8257EB4}"/>
              </a:ext>
            </a:extLst>
          </p:cNvPr>
          <p:cNvSpPr txBox="1"/>
          <p:nvPr/>
        </p:nvSpPr>
        <p:spPr>
          <a:xfrm>
            <a:off x="339829" y="746069"/>
            <a:ext cx="10143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Energy is either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potential energy </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(associated with position) or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kinetic energy </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(associated with movement). </a:t>
            </a:r>
          </a:p>
        </p:txBody>
      </p:sp>
      <p:sp>
        <p:nvSpPr>
          <p:cNvPr id="31" name="TextBox 30">
            <a:extLst>
              <a:ext uri="{FF2B5EF4-FFF2-40B4-BE49-F238E27FC236}">
                <a16:creationId xmlns:a16="http://schemas.microsoft.com/office/drawing/2014/main" id="{B7EC0649-4B95-FF8B-3913-EE2FF167E38E}"/>
              </a:ext>
            </a:extLst>
          </p:cNvPr>
          <p:cNvSpPr txBox="1"/>
          <p:nvPr/>
        </p:nvSpPr>
        <p:spPr>
          <a:xfrm>
            <a:off x="339829" y="5160533"/>
            <a:ext cx="113102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Energy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storage</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is either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static</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(stretched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spring</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charged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capacitor</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or solute in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solution</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or dynamic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mass</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inductance</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37" name="Group 36">
            <a:extLst>
              <a:ext uri="{FF2B5EF4-FFF2-40B4-BE49-F238E27FC236}">
                <a16:creationId xmlns:a16="http://schemas.microsoft.com/office/drawing/2014/main" id="{9CF0AEDC-8372-43D8-5A15-125137B4A4E1}"/>
              </a:ext>
            </a:extLst>
          </p:cNvPr>
          <p:cNvGrpSpPr/>
          <p:nvPr/>
        </p:nvGrpSpPr>
        <p:grpSpPr>
          <a:xfrm>
            <a:off x="339828" y="6373386"/>
            <a:ext cx="10612208" cy="369332"/>
            <a:chOff x="348196" y="4571803"/>
            <a:chExt cx="10612208" cy="369332"/>
          </a:xfrm>
        </p:grpSpPr>
        <p:sp>
          <p:nvSpPr>
            <p:cNvPr id="32" name="TextBox 31">
              <a:extLst>
                <a:ext uri="{FF2B5EF4-FFF2-40B4-BE49-F238E27FC236}">
                  <a16:creationId xmlns:a16="http://schemas.microsoft.com/office/drawing/2014/main" id="{C899167D-3E17-FE3A-68AA-9B597ADE2876}"/>
                </a:ext>
              </a:extLst>
            </p:cNvPr>
            <p:cNvSpPr txBox="1"/>
            <p:nvPr/>
          </p:nvSpPr>
          <p:spPr>
            <a:xfrm>
              <a:off x="348196" y="4571803"/>
              <a:ext cx="95277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Energy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conversion</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(mechanical-electrical-chemical) is handled via a 2-port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transforming factor (TF): </a:t>
              </a:r>
            </a:p>
          </p:txBody>
        </p:sp>
        <p:grpSp>
          <p:nvGrpSpPr>
            <p:cNvPr id="36" name="Group 35">
              <a:extLst>
                <a:ext uri="{FF2B5EF4-FFF2-40B4-BE49-F238E27FC236}">
                  <a16:creationId xmlns:a16="http://schemas.microsoft.com/office/drawing/2014/main" id="{8099B6EC-33DB-2F95-E3DA-DCDBFF4C32C1}"/>
                </a:ext>
              </a:extLst>
            </p:cNvPr>
            <p:cNvGrpSpPr/>
            <p:nvPr/>
          </p:nvGrpSpPr>
          <p:grpSpPr>
            <a:xfrm>
              <a:off x="9992571" y="4599217"/>
              <a:ext cx="967833" cy="314504"/>
              <a:chOff x="9781755" y="4602456"/>
              <a:chExt cx="967833" cy="314504"/>
            </a:xfrm>
          </p:grpSpPr>
          <p:cxnSp>
            <p:nvCxnSpPr>
              <p:cNvPr id="19" name="Straight Arrow Connector 18">
                <a:extLst>
                  <a:ext uri="{FF2B5EF4-FFF2-40B4-BE49-F238E27FC236}">
                    <a16:creationId xmlns:a16="http://schemas.microsoft.com/office/drawing/2014/main" id="{32F21BBC-82B3-7666-D8FD-6DCC3D52895D}"/>
                  </a:ext>
                </a:extLst>
              </p:cNvPr>
              <p:cNvCxnSpPr>
                <a:cxnSpLocks/>
              </p:cNvCxnSpPr>
              <p:nvPr/>
            </p:nvCxnSpPr>
            <p:spPr>
              <a:xfrm flipV="1">
                <a:off x="9781755" y="4759708"/>
                <a:ext cx="3600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382E798-FAAD-6764-DDB2-7516838C6664}"/>
                      </a:ext>
                    </a:extLst>
                  </p:cNvPr>
                  <p:cNvSpPr txBox="1"/>
                  <p:nvPr/>
                </p:nvSpPr>
                <p:spPr>
                  <a:xfrm>
                    <a:off x="10132860" y="4602456"/>
                    <a:ext cx="259222" cy="314504"/>
                  </a:xfrm>
                  <a:prstGeom prst="roundRect">
                    <a:avLst>
                      <a:gd name="adj" fmla="val 25340"/>
                    </a:avLst>
                  </a:prstGeom>
                  <a:solidFill>
                    <a:srgbClr val="CC99FF"/>
                  </a:solidFill>
                </p:spPr>
                <p:txBody>
                  <a:bodyPr wrap="none" lIns="18000" tIns="0" rIns="1800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4" name="TextBox 33">
                    <a:extLst>
                      <a:ext uri="{FF2B5EF4-FFF2-40B4-BE49-F238E27FC236}">
                        <a16:creationId xmlns:a16="http://schemas.microsoft.com/office/drawing/2014/main" id="{3382E798-FAAD-6764-DDB2-7516838C6664}"/>
                      </a:ext>
                    </a:extLst>
                  </p:cNvPr>
                  <p:cNvSpPr txBox="1">
                    <a:spLocks noRot="1" noChangeAspect="1" noMove="1" noResize="1" noEditPoints="1" noAdjustHandles="1" noChangeArrowheads="1" noChangeShapeType="1" noTextEdit="1"/>
                  </p:cNvSpPr>
                  <p:nvPr/>
                </p:nvSpPr>
                <p:spPr>
                  <a:xfrm>
                    <a:off x="10132860" y="4602456"/>
                    <a:ext cx="259222" cy="314504"/>
                  </a:xfrm>
                  <a:prstGeom prst="roundRect">
                    <a:avLst>
                      <a:gd name="adj" fmla="val 25340"/>
                    </a:avLst>
                  </a:prstGeom>
                  <a:blipFill>
                    <a:blip r:embed="rId8"/>
                    <a:stretch>
                      <a:fillRect l="-6977" r="-6977" b="-1923"/>
                    </a:stretch>
                  </a:blipFill>
                </p:spPr>
                <p:txBody>
                  <a:bodyPr/>
                  <a:lstStyle/>
                  <a:p>
                    <a:r>
                      <a:rPr lang="en-NZ">
                        <a:noFill/>
                      </a:rPr>
                      <a:t> </a:t>
                    </a:r>
                  </a:p>
                </p:txBody>
              </p:sp>
            </mc:Fallback>
          </mc:AlternateContent>
          <p:cxnSp>
            <p:nvCxnSpPr>
              <p:cNvPr id="35" name="Straight Arrow Connector 34">
                <a:extLst>
                  <a:ext uri="{FF2B5EF4-FFF2-40B4-BE49-F238E27FC236}">
                    <a16:creationId xmlns:a16="http://schemas.microsoft.com/office/drawing/2014/main" id="{FD8BF628-DBAB-68ED-9BF9-B98D2BEA7E29}"/>
                  </a:ext>
                </a:extLst>
              </p:cNvPr>
              <p:cNvCxnSpPr>
                <a:cxnSpLocks/>
              </p:cNvCxnSpPr>
              <p:nvPr/>
            </p:nvCxnSpPr>
            <p:spPr>
              <a:xfrm flipV="1">
                <a:off x="10389588" y="4759708"/>
                <a:ext cx="360000"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CDA6198B-215B-781B-DA79-6A1E91848889}"/>
              </a:ext>
            </a:extLst>
          </p:cNvPr>
          <p:cNvGrpSpPr/>
          <p:nvPr/>
        </p:nvGrpSpPr>
        <p:grpSpPr>
          <a:xfrm>
            <a:off x="339828" y="5561904"/>
            <a:ext cx="10294218" cy="779446"/>
            <a:chOff x="339828" y="5302929"/>
            <a:chExt cx="10294218" cy="779446"/>
          </a:xfrm>
        </p:grpSpPr>
        <p:grpSp>
          <p:nvGrpSpPr>
            <p:cNvPr id="42" name="Group 41">
              <a:extLst>
                <a:ext uri="{FF2B5EF4-FFF2-40B4-BE49-F238E27FC236}">
                  <a16:creationId xmlns:a16="http://schemas.microsoft.com/office/drawing/2014/main" id="{AD90A7E5-7E2B-3551-0B5D-6B6029A202D6}"/>
                </a:ext>
              </a:extLst>
            </p:cNvPr>
            <p:cNvGrpSpPr/>
            <p:nvPr/>
          </p:nvGrpSpPr>
          <p:grpSpPr>
            <a:xfrm>
              <a:off x="4800403" y="5718615"/>
              <a:ext cx="1920450" cy="363760"/>
              <a:chOff x="4617765" y="4631174"/>
              <a:chExt cx="1920450" cy="363760"/>
            </a:xfrm>
          </p:grpSpPr>
          <p:sp>
            <p:nvSpPr>
              <p:cNvPr id="8" name="TextBox 246">
                <a:extLst>
                  <a:ext uri="{FF2B5EF4-FFF2-40B4-BE49-F238E27FC236}">
                    <a16:creationId xmlns:a16="http://schemas.microsoft.com/office/drawing/2014/main" id="{503BEE9B-B836-91F4-5F59-39B44E30EC70}"/>
                  </a:ext>
                </a:extLst>
              </p:cNvPr>
              <p:cNvSpPr txBox="1"/>
              <p:nvPr/>
            </p:nvSpPr>
            <p:spPr>
              <a:xfrm flipH="1">
                <a:off x="4961213" y="4631174"/>
                <a:ext cx="1217002" cy="363760"/>
              </a:xfrm>
              <a:prstGeom prst="roundRect">
                <a:avLst/>
              </a:prstGeom>
              <a:solidFill>
                <a:srgbClr val="FFD966"/>
              </a:solidFill>
            </p:spPr>
            <p:txBody>
              <a:bodyPr wrap="none" lIns="36000" tIns="0" rIns="3600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0" i="1"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Reaction Rx</a:t>
                </a:r>
              </a:p>
            </p:txBody>
          </p:sp>
          <p:cxnSp>
            <p:nvCxnSpPr>
              <p:cNvPr id="40" name="Straight Arrow Connector 39">
                <a:extLst>
                  <a:ext uri="{FF2B5EF4-FFF2-40B4-BE49-F238E27FC236}">
                    <a16:creationId xmlns:a16="http://schemas.microsoft.com/office/drawing/2014/main" id="{E4B934EB-A6BE-A54E-6A63-13FF41A1A98E}"/>
                  </a:ext>
                </a:extLst>
              </p:cNvPr>
              <p:cNvCxnSpPr>
                <a:cxnSpLocks/>
              </p:cNvCxnSpPr>
              <p:nvPr/>
            </p:nvCxnSpPr>
            <p:spPr>
              <a:xfrm rot="5400000" flipV="1">
                <a:off x="4797576" y="4633054"/>
                <a:ext cx="378" cy="360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46AA64A-0DC6-9993-C48F-723B0BDE6A6D}"/>
                  </a:ext>
                </a:extLst>
              </p:cNvPr>
              <p:cNvCxnSpPr>
                <a:cxnSpLocks/>
              </p:cNvCxnSpPr>
              <p:nvPr/>
            </p:nvCxnSpPr>
            <p:spPr>
              <a:xfrm rot="5400000" flipV="1">
                <a:off x="6358026" y="4633054"/>
                <a:ext cx="378" cy="360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5B769E1A-2BCE-4BBA-68A5-394F8616A79A}"/>
                </a:ext>
              </a:extLst>
            </p:cNvPr>
            <p:cNvGrpSpPr/>
            <p:nvPr/>
          </p:nvGrpSpPr>
          <p:grpSpPr>
            <a:xfrm>
              <a:off x="339828" y="5302929"/>
              <a:ext cx="10294218" cy="769532"/>
              <a:chOff x="339828" y="5302929"/>
              <a:chExt cx="10294218" cy="769532"/>
            </a:xfrm>
          </p:grpSpPr>
          <p:grpSp>
            <p:nvGrpSpPr>
              <p:cNvPr id="61" name="Group 60">
                <a:extLst>
                  <a:ext uri="{FF2B5EF4-FFF2-40B4-BE49-F238E27FC236}">
                    <a16:creationId xmlns:a16="http://schemas.microsoft.com/office/drawing/2014/main" id="{755869F3-4171-908B-ADEC-E85DAF35FCDA}"/>
                  </a:ext>
                </a:extLst>
              </p:cNvPr>
              <p:cNvGrpSpPr/>
              <p:nvPr/>
            </p:nvGrpSpPr>
            <p:grpSpPr>
              <a:xfrm>
                <a:off x="339829" y="5302929"/>
                <a:ext cx="10294217" cy="369332"/>
                <a:chOff x="339829" y="5302929"/>
                <a:chExt cx="10294217" cy="369332"/>
              </a:xfrm>
            </p:grpSpPr>
            <p:grpSp>
              <p:nvGrpSpPr>
                <p:cNvPr id="39" name="Group 38">
                  <a:extLst>
                    <a:ext uri="{FF2B5EF4-FFF2-40B4-BE49-F238E27FC236}">
                      <a16:creationId xmlns:a16="http://schemas.microsoft.com/office/drawing/2014/main" id="{DDC3B10C-11F8-400E-0388-05A81809F88D}"/>
                    </a:ext>
                  </a:extLst>
                </p:cNvPr>
                <p:cNvGrpSpPr/>
                <p:nvPr/>
              </p:nvGrpSpPr>
              <p:grpSpPr>
                <a:xfrm>
                  <a:off x="9950046" y="5349945"/>
                  <a:ext cx="684000" cy="288000"/>
                  <a:chOff x="7468797" y="4284990"/>
                  <a:chExt cx="684000" cy="288000"/>
                </a:xfrm>
              </p:grpSpPr>
              <p:cxnSp>
                <p:nvCxnSpPr>
                  <p:cNvPr id="6" name="Straight Arrow Connector 5">
                    <a:extLst>
                      <a:ext uri="{FF2B5EF4-FFF2-40B4-BE49-F238E27FC236}">
                        <a16:creationId xmlns:a16="http://schemas.microsoft.com/office/drawing/2014/main" id="{5CAF0550-8202-DE6D-0E4E-2D1B34572228}"/>
                      </a:ext>
                    </a:extLst>
                  </p:cNvPr>
                  <p:cNvCxnSpPr>
                    <a:cxnSpLocks/>
                  </p:cNvCxnSpPr>
                  <p:nvPr/>
                </p:nvCxnSpPr>
                <p:spPr>
                  <a:xfrm rot="5400000" flipV="1">
                    <a:off x="7648608" y="4248990"/>
                    <a:ext cx="378" cy="360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21">
                    <a:extLst>
                      <a:ext uri="{FF2B5EF4-FFF2-40B4-BE49-F238E27FC236}">
                        <a16:creationId xmlns:a16="http://schemas.microsoft.com/office/drawing/2014/main" id="{A8664418-7546-7A90-FC49-923228A79A8D}"/>
                      </a:ext>
                    </a:extLst>
                  </p:cNvPr>
                  <p:cNvSpPr txBox="1"/>
                  <p:nvPr/>
                </p:nvSpPr>
                <p:spPr>
                  <a:xfrm>
                    <a:off x="7828797" y="4284990"/>
                    <a:ext cx="324000" cy="288000"/>
                  </a:xfrm>
                  <a:prstGeom prst="roundRect">
                    <a:avLst/>
                  </a:prstGeom>
                  <a:solidFill>
                    <a:schemeClr val="accent4">
                      <a:lumMod val="60000"/>
                      <a:lumOff val="40000"/>
                    </a:schemeClr>
                  </a:solidFill>
                </p:spPr>
                <p:txBody>
                  <a:bodyPr wrap="square" lIns="0" tIns="0" rIns="0" bIns="0" rtlCol="0" anchor="ctr">
                    <a:noAutofit/>
                  </a:bodyPr>
                  <a:lstStyle/>
                  <a:p>
                    <a:pPr marL="0" marR="0" lvl="0" indent="0" algn="ctr" defTabSz="914400" rtl="0" eaLnBrk="1" fontAlgn="auto" latinLnBrk="0" hangingPunct="1">
                      <a:lnSpc>
                        <a:spcPct val="106000"/>
                      </a:lnSpc>
                      <a:spcBef>
                        <a:spcPts val="0"/>
                      </a:spcBef>
                      <a:spcAft>
                        <a:spcPts val="800"/>
                      </a:spcAft>
                      <a:buClrTx/>
                      <a:buSzTx/>
                      <a:buFontTx/>
                      <a:buNone/>
                      <a:tabLst/>
                      <a:defRPr/>
                    </a:pPr>
                    <a:r>
                      <a:rPr kumimoji="0" lang="en-NZ" sz="18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a:t>
                    </a:r>
                    <a:endParaRPr kumimoji="0" lang="en-NZ" sz="1800" b="0" i="1"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sp>
              <p:nvSpPr>
                <p:cNvPr id="33" name="TextBox 32">
                  <a:extLst>
                    <a:ext uri="{FF2B5EF4-FFF2-40B4-BE49-F238E27FC236}">
                      <a16:creationId xmlns:a16="http://schemas.microsoft.com/office/drawing/2014/main" id="{883A808B-DE32-57EE-47CC-405B18381C56}"/>
                    </a:ext>
                  </a:extLst>
                </p:cNvPr>
                <p:cNvSpPr txBox="1"/>
                <p:nvPr/>
              </p:nvSpPr>
              <p:spPr>
                <a:xfrm>
                  <a:off x="339829" y="5302929"/>
                  <a:ext cx="99313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Energy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dissipation</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(conversion to heat) is via an electrical or mechanical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resistance R</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 1-port device): </a:t>
                  </a:r>
                </a:p>
              </p:txBody>
            </p:sp>
          </p:grpSp>
          <p:sp>
            <p:nvSpPr>
              <p:cNvPr id="44" name="TextBox 43">
                <a:extLst>
                  <a:ext uri="{FF2B5EF4-FFF2-40B4-BE49-F238E27FC236}">
                    <a16:creationId xmlns:a16="http://schemas.microsoft.com/office/drawing/2014/main" id="{5F25B105-1F80-6C6E-B3ED-61507707D9DC}"/>
                  </a:ext>
                </a:extLst>
              </p:cNvPr>
              <p:cNvSpPr txBox="1"/>
              <p:nvPr/>
            </p:nvSpPr>
            <p:spPr>
              <a:xfrm>
                <a:off x="339828" y="5703129"/>
                <a:ext cx="454967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or via a chemical</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 reaction R </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 2-port device): </a:t>
                </a:r>
              </a:p>
            </p:txBody>
          </p:sp>
        </p:grpSp>
      </p:gr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5B4E3A2-EEAA-2DC1-91F7-53E49CD4D295}"/>
                  </a:ext>
                </a:extLst>
              </p:cNvPr>
              <p:cNvSpPr txBox="1"/>
              <p:nvPr/>
            </p:nvSpPr>
            <p:spPr>
              <a:xfrm>
                <a:off x="339829" y="4759162"/>
                <a:ext cx="113197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The potential </a:t>
                </a:r>
                <a14:m>
                  <m:oMath xmlns:m="http://schemas.openxmlformats.org/officeDocument/2006/math">
                    <m:sSub>
                      <m:sSub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𝒊</m:t>
                        </m:r>
                      </m:sub>
                    </m:sSub>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and flow </a:t>
                </a:r>
                <a14:m>
                  <m:oMath xmlns:m="http://schemas.openxmlformats.org/officeDocument/2006/math">
                    <m:sSub>
                      <m:sSubPr>
                        <m:ctrlP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𝒗</m:t>
                        </m:r>
                      </m:e>
                      <m:sub>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𝒊</m:t>
                        </m:r>
                      </m:sub>
                    </m:sSub>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are connected by an empirical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material law</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for energy storage, dissipation or conversion.  </a:t>
                </a:r>
              </a:p>
            </p:txBody>
          </p:sp>
        </mc:Choice>
        <mc:Fallback xmlns="">
          <p:sp>
            <p:nvSpPr>
              <p:cNvPr id="60" name="TextBox 59">
                <a:extLst>
                  <a:ext uri="{FF2B5EF4-FFF2-40B4-BE49-F238E27FC236}">
                    <a16:creationId xmlns:a16="http://schemas.microsoft.com/office/drawing/2014/main" id="{F5B4E3A2-EEAA-2DC1-91F7-53E49CD4D295}"/>
                  </a:ext>
                </a:extLst>
              </p:cNvPr>
              <p:cNvSpPr txBox="1">
                <a:spLocks noRot="1" noChangeAspect="1" noMove="1" noResize="1" noEditPoints="1" noAdjustHandles="1" noChangeArrowheads="1" noChangeShapeType="1" noTextEdit="1"/>
              </p:cNvSpPr>
              <p:nvPr/>
            </p:nvSpPr>
            <p:spPr>
              <a:xfrm>
                <a:off x="339829" y="4759162"/>
                <a:ext cx="11319765" cy="369332"/>
              </a:xfrm>
              <a:prstGeom prst="rect">
                <a:avLst/>
              </a:prstGeom>
              <a:blipFill>
                <a:blip r:embed="rId9"/>
                <a:stretch>
                  <a:fillRect l="-485" t="-10000" b="-26667"/>
                </a:stretch>
              </a:blipFill>
            </p:spPr>
            <p:txBody>
              <a:bodyPr/>
              <a:lstStyle/>
              <a:p>
                <a:r>
                  <a:rPr lang="en-NZ">
                    <a:noFill/>
                  </a:rPr>
                  <a:t> </a:t>
                </a:r>
              </a:p>
            </p:txBody>
          </p:sp>
        </mc:Fallback>
      </mc:AlternateContent>
      <p:grpSp>
        <p:nvGrpSpPr>
          <p:cNvPr id="20" name="Group 19">
            <a:extLst>
              <a:ext uri="{FF2B5EF4-FFF2-40B4-BE49-F238E27FC236}">
                <a16:creationId xmlns:a16="http://schemas.microsoft.com/office/drawing/2014/main" id="{A765E8B6-D2CA-2E0D-205A-A05341566CF3}"/>
              </a:ext>
            </a:extLst>
          </p:cNvPr>
          <p:cNvGrpSpPr/>
          <p:nvPr/>
        </p:nvGrpSpPr>
        <p:grpSpPr>
          <a:xfrm>
            <a:off x="339829" y="3406310"/>
            <a:ext cx="11266297" cy="1320813"/>
            <a:chOff x="339829" y="3122062"/>
            <a:chExt cx="11266297" cy="1320813"/>
          </a:xfrm>
        </p:grpSpPr>
        <p:grpSp>
          <p:nvGrpSpPr>
            <p:cNvPr id="16" name="Group 15">
              <a:extLst>
                <a:ext uri="{FF2B5EF4-FFF2-40B4-BE49-F238E27FC236}">
                  <a16:creationId xmlns:a16="http://schemas.microsoft.com/office/drawing/2014/main" id="{92A96FCE-A076-6E1F-F43D-EF45BE31B69A}"/>
                </a:ext>
              </a:extLst>
            </p:cNvPr>
            <p:cNvGrpSpPr/>
            <p:nvPr/>
          </p:nvGrpSpPr>
          <p:grpSpPr>
            <a:xfrm>
              <a:off x="339829" y="3122062"/>
              <a:ext cx="11266297" cy="1312446"/>
              <a:chOff x="339829" y="3122062"/>
              <a:chExt cx="11266297" cy="1312446"/>
            </a:xfrm>
          </p:grpSpPr>
          <p:grpSp>
            <p:nvGrpSpPr>
              <p:cNvPr id="9" name="Group 8">
                <a:extLst>
                  <a:ext uri="{FF2B5EF4-FFF2-40B4-BE49-F238E27FC236}">
                    <a16:creationId xmlns:a16="http://schemas.microsoft.com/office/drawing/2014/main" id="{3988C7F0-803C-6473-049F-60C0C643D839}"/>
                  </a:ext>
                </a:extLst>
              </p:cNvPr>
              <p:cNvGrpSpPr/>
              <p:nvPr/>
            </p:nvGrpSpPr>
            <p:grpSpPr>
              <a:xfrm>
                <a:off x="339829" y="3122062"/>
                <a:ext cx="11266297" cy="1312446"/>
                <a:chOff x="339829" y="3122062"/>
                <a:chExt cx="11266297" cy="1312446"/>
              </a:xfrm>
            </p:grpSpPr>
            <p:grpSp>
              <p:nvGrpSpPr>
                <p:cNvPr id="58" name="Group 57">
                  <a:extLst>
                    <a:ext uri="{FF2B5EF4-FFF2-40B4-BE49-F238E27FC236}">
                      <a16:creationId xmlns:a16="http://schemas.microsoft.com/office/drawing/2014/main" id="{0E8FC483-957A-873D-65F1-30FFBFF71BEF}"/>
                    </a:ext>
                  </a:extLst>
                </p:cNvPr>
                <p:cNvGrpSpPr/>
                <p:nvPr/>
              </p:nvGrpSpPr>
              <p:grpSpPr>
                <a:xfrm>
                  <a:off x="339829" y="3122062"/>
                  <a:ext cx="10903241" cy="1312446"/>
                  <a:chOff x="339829" y="2671457"/>
                  <a:chExt cx="10903241" cy="1312446"/>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4F0EF10-7916-C39D-4BEA-184755F845F8}"/>
                          </a:ext>
                        </a:extLst>
                      </p:cNvPr>
                      <p:cNvSpPr txBox="1"/>
                      <p:nvPr/>
                    </p:nvSpPr>
                    <p:spPr>
                      <a:xfrm>
                        <a:off x="339829" y="2671457"/>
                        <a:ext cx="109032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Power conservation is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mass or charge conservation </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0:node </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(0:</a:t>
                        </a:r>
                        <a14:m>
                          <m:oMath xmlns:m="http://schemas.openxmlformats.org/officeDocument/2006/math">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oMath>
                        </a14:m>
                        <a:r>
                          <a:rPr kumimoji="0" lang="en-NZ" sz="1800" b="0" i="0" u="none" strike="noStrike" kern="1200" cap="none" spc="0" normalizeH="0" baseline="0" noProof="0" dirty="0">
                            <a:ln>
                              <a:noFill/>
                            </a:ln>
                            <a:solidFill>
                              <a:prstClr val="black"/>
                            </a:solidFill>
                            <a:effectLst/>
                            <a:uLnTx/>
                            <a:uFillTx/>
                            <a:latin typeface="Calibri"/>
                            <a:ea typeface="+mn-ea"/>
                            <a:cs typeface="+mn-cs"/>
                          </a:rPr>
                          <a:t>) and </a:t>
                        </a:r>
                        <a:r>
                          <a:rPr kumimoji="0" lang="en-NZ" sz="1800" b="0" i="1" u="none" strike="noStrike" kern="1200" cap="none" spc="0" normalizeH="0" baseline="0" noProof="0" dirty="0">
                            <a:ln>
                              <a:noFill/>
                            </a:ln>
                            <a:solidFill>
                              <a:prstClr val="black"/>
                            </a:solidFill>
                            <a:effectLst/>
                            <a:uLnTx/>
                            <a:uFillTx/>
                            <a:latin typeface="Calibri"/>
                            <a:ea typeface="+mn-ea"/>
                            <a:cs typeface="+mn-cs"/>
                          </a:rPr>
                          <a:t>energy conservation </a:t>
                        </a:r>
                        <a:r>
                          <a:rPr kumimoji="0" lang="en-NZ" sz="1800" b="0" i="0" u="none" strike="noStrike" kern="1200" cap="none" spc="0" normalizeH="0" baseline="0" noProof="0" dirty="0">
                            <a:ln>
                              <a:noFill/>
                            </a:ln>
                            <a:solidFill>
                              <a:prstClr val="black"/>
                            </a:solidFill>
                            <a:effectLst/>
                            <a:uLnTx/>
                            <a:uFillTx/>
                            <a:latin typeface="Calibri"/>
                            <a:ea typeface="+mn-ea"/>
                            <a:cs typeface="+mn-cs"/>
                          </a:rPr>
                          <a:t>at a </a:t>
                        </a:r>
                        <a:r>
                          <a:rPr kumimoji="0" lang="en-NZ" sz="1800" b="0" i="1" u="none" strike="noStrike" kern="1200" cap="none" spc="0" normalizeH="0" baseline="0" noProof="0" dirty="0">
                            <a:ln>
                              <a:noFill/>
                            </a:ln>
                            <a:solidFill>
                              <a:prstClr val="black"/>
                            </a:solidFill>
                            <a:effectLst/>
                            <a:uLnTx/>
                            <a:uFillTx/>
                            <a:latin typeface="Calibri"/>
                            <a:ea typeface="+mn-ea"/>
                            <a:cs typeface="+mn-cs"/>
                          </a:rPr>
                          <a:t>1:node </a:t>
                        </a:r>
                        <a:r>
                          <a:rPr kumimoji="0" lang="en-NZ" sz="1800" b="0" i="0" u="none" strike="noStrike" kern="1200" cap="none" spc="0" normalizeH="0" baseline="0" noProof="0" dirty="0">
                            <a:ln>
                              <a:noFill/>
                            </a:ln>
                            <a:solidFill>
                              <a:prstClr val="black"/>
                            </a:solidFill>
                            <a:effectLst/>
                            <a:uLnTx/>
                            <a:uFillTx/>
                            <a:latin typeface="Calibri"/>
                            <a:ea typeface="+mn-ea"/>
                            <a:cs typeface="+mn-cs"/>
                          </a:rPr>
                          <a:t>(1:</a:t>
                        </a:r>
                        <a14:m>
                          <m:oMath xmlns:m="http://schemas.openxmlformats.org/officeDocument/2006/math">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3" name="TextBox 12">
                        <a:extLst>
                          <a:ext uri="{FF2B5EF4-FFF2-40B4-BE49-F238E27FC236}">
                            <a16:creationId xmlns:a16="http://schemas.microsoft.com/office/drawing/2014/main" id="{B4F0EF10-7916-C39D-4BEA-184755F845F8}"/>
                          </a:ext>
                        </a:extLst>
                      </p:cNvPr>
                      <p:cNvSpPr txBox="1">
                        <a:spLocks noRot="1" noChangeAspect="1" noMove="1" noResize="1" noEditPoints="1" noAdjustHandles="1" noChangeArrowheads="1" noChangeShapeType="1" noTextEdit="1"/>
                      </p:cNvSpPr>
                      <p:nvPr/>
                    </p:nvSpPr>
                    <p:spPr>
                      <a:xfrm>
                        <a:off x="339829" y="2671457"/>
                        <a:ext cx="10903241" cy="369332"/>
                      </a:xfrm>
                      <a:prstGeom prst="rect">
                        <a:avLst/>
                      </a:prstGeom>
                      <a:blipFill>
                        <a:blip r:embed="rId10"/>
                        <a:stretch>
                          <a:fillRect l="-503" t="-8197" b="-24590"/>
                        </a:stretch>
                      </a:blipFill>
                    </p:spPr>
                    <p:txBody>
                      <a:bodyPr/>
                      <a:lstStyle/>
                      <a:p>
                        <a:r>
                          <a:rPr lang="en-NZ">
                            <a:noFill/>
                          </a:rPr>
                          <a:t> </a:t>
                        </a:r>
                      </a:p>
                    </p:txBody>
                  </p:sp>
                </mc:Fallback>
              </mc:AlternateContent>
              <p:grpSp>
                <p:nvGrpSpPr>
                  <p:cNvPr id="55" name="Group 54">
                    <a:extLst>
                      <a:ext uri="{FF2B5EF4-FFF2-40B4-BE49-F238E27FC236}">
                        <a16:creationId xmlns:a16="http://schemas.microsoft.com/office/drawing/2014/main" id="{7C24BD84-DE79-19EA-27DB-39C714D1F03F}"/>
                      </a:ext>
                    </a:extLst>
                  </p:cNvPr>
                  <p:cNvGrpSpPr/>
                  <p:nvPr/>
                </p:nvGrpSpPr>
                <p:grpSpPr>
                  <a:xfrm>
                    <a:off x="339829" y="3021842"/>
                    <a:ext cx="9051540" cy="962061"/>
                    <a:chOff x="339829" y="3021842"/>
                    <a:chExt cx="9051540" cy="962061"/>
                  </a:xfrm>
                </p:grpSpPr>
                <p:sp>
                  <p:nvSpPr>
                    <p:cNvPr id="48" name="TextBox 47">
                      <a:extLst>
                        <a:ext uri="{FF2B5EF4-FFF2-40B4-BE49-F238E27FC236}">
                          <a16:creationId xmlns:a16="http://schemas.microsoft.com/office/drawing/2014/main" id="{57B70927-3236-C61E-F41C-764DD3028C7C}"/>
                        </a:ext>
                      </a:extLst>
                    </p:cNvPr>
                    <p:cNvSpPr txBox="1"/>
                    <p:nvPr/>
                  </p:nvSpPr>
                  <p:spPr>
                    <a:xfrm>
                      <a:off x="339829" y="3307182"/>
                      <a:ext cx="384939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These are both in multiport junctions:  </a:t>
                      </a:r>
                    </a:p>
                  </p:txBody>
                </p:sp>
                <p:pic>
                  <p:nvPicPr>
                    <p:cNvPr id="52" name="Picture 51">
                      <a:extLst>
                        <a:ext uri="{FF2B5EF4-FFF2-40B4-BE49-F238E27FC236}">
                          <a16:creationId xmlns:a16="http://schemas.microsoft.com/office/drawing/2014/main" id="{31571FC3-E21D-9DC8-01A9-2D436808EDA2}"/>
                        </a:ext>
                      </a:extLst>
                    </p:cNvPr>
                    <p:cNvPicPr>
                      <a:picLocks noChangeAspect="1"/>
                    </p:cNvPicPr>
                    <p:nvPr/>
                  </p:nvPicPr>
                  <p:blipFill>
                    <a:blip r:embed="rId11"/>
                    <a:stretch>
                      <a:fillRect/>
                    </a:stretch>
                  </p:blipFill>
                  <p:spPr>
                    <a:xfrm>
                      <a:off x="4065454" y="3021842"/>
                      <a:ext cx="1282749" cy="962061"/>
                    </a:xfrm>
                    <a:prstGeom prst="rect">
                      <a:avLst/>
                    </a:prstGeom>
                  </p:spPr>
                </p:pic>
                <p:pic>
                  <p:nvPicPr>
                    <p:cNvPr id="54" name="Picture 53">
                      <a:extLst>
                        <a:ext uri="{FF2B5EF4-FFF2-40B4-BE49-F238E27FC236}">
                          <a16:creationId xmlns:a16="http://schemas.microsoft.com/office/drawing/2014/main" id="{0C684126-F3B2-F38B-ABFE-FD8C286C8FD0}"/>
                        </a:ext>
                      </a:extLst>
                    </p:cNvPr>
                    <p:cNvPicPr>
                      <a:picLocks noChangeAspect="1"/>
                    </p:cNvPicPr>
                    <p:nvPr/>
                  </p:nvPicPr>
                  <p:blipFill>
                    <a:blip r:embed="rId12"/>
                    <a:stretch>
                      <a:fillRect/>
                    </a:stretch>
                  </p:blipFill>
                  <p:spPr>
                    <a:xfrm>
                      <a:off x="8082263" y="3021842"/>
                      <a:ext cx="1309106" cy="962061"/>
                    </a:xfrm>
                    <a:prstGeom prst="rect">
                      <a:avLst/>
                    </a:prstGeom>
                  </p:spPr>
                </p:pic>
              </p:gr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070AF2A-3DF0-261B-C1D1-0D3629E36C3B}"/>
                        </a:ext>
                      </a:extLst>
                    </p:cNvPr>
                    <p:cNvSpPr txBox="1"/>
                    <p:nvPr/>
                  </p:nvSpPr>
                  <p:spPr>
                    <a:xfrm>
                      <a:off x="5649432" y="3646438"/>
                      <a:ext cx="2204795" cy="61407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subHide m:val="on"/>
                                <m:supHide m:val="on"/>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sSub>
                                  <m:sSubPr>
                                    <m:ctrlPr>
                                      <a:rPr kumimoji="0" lang="en-NZ" sz="14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Pr>
                                  <m:e>
                                    <m:r>
                                      <a:rPr kumimoji="0" lang="en-NZ" sz="1400" b="1"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𝒖</m:t>
                                    </m:r>
                                  </m:e>
                                  <m:sub>
                                    <m:r>
                                      <a:rPr kumimoji="0" lang="en-NZ" sz="1400" b="1"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𝒊</m:t>
                                    </m:r>
                                  </m:sub>
                                </m:sSub>
                                <m:sSub>
                                  <m:sSubPr>
                                    <m:ctrlP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400" b="1" i="1" u="none" strike="noStrike" kern="1200" cap="none" spc="0" normalizeH="0" baseline="0" noProof="0" smtClean="0">
                                        <a:ln>
                                          <a:noFill/>
                                        </a:ln>
                                        <a:solidFill>
                                          <a:srgbClr val="00B050"/>
                                        </a:solidFill>
                                        <a:effectLst/>
                                        <a:uLnTx/>
                                        <a:uFillTx/>
                                        <a:latin typeface="Cambria Math"/>
                                        <a:ea typeface="Cambria Math"/>
                                        <a:cs typeface="+mn-cs"/>
                                      </a:rPr>
                                      <m:t>𝝊</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Cambria Math"/>
                                        <a:cs typeface="+mn-cs"/>
                                      </a:rPr>
                                      <m:t>𝒊</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m:t>
                                </m:r>
                                <m:r>
                                  <a:rPr kumimoji="0" lang="en-NZ" sz="14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𝒖</m:t>
                                </m:r>
                                <m:r>
                                  <a:rPr kumimoji="0" lang="en-NZ"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ary>
                                  <m:naryPr>
                                    <m:chr m:val="∑"/>
                                    <m:subHide m:val="on"/>
                                    <m:supHide m:val="on"/>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sSub>
                                      <m:sSub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400" b="1" i="1" u="none" strike="noStrike" kern="1200" cap="none" spc="0" normalizeH="0" baseline="0" noProof="0">
                                            <a:ln>
                                              <a:noFill/>
                                            </a:ln>
                                            <a:solidFill>
                                              <a:srgbClr val="00B050"/>
                                            </a:solidFill>
                                            <a:effectLst/>
                                            <a:uLnTx/>
                                            <a:uFillTx/>
                                            <a:latin typeface="Cambria Math"/>
                                            <a:ea typeface="Cambria Math"/>
                                            <a:cs typeface="+mn-cs"/>
                                          </a:rPr>
                                          <m:t>𝝊</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Cambria Math"/>
                                            <a:cs typeface="+mn-cs"/>
                                          </a:rPr>
                                          <m:t>𝒊</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m:t>
                                    </m:r>
                                  </m:e>
                                </m:nary>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0</m:t>
                                </m:r>
                              </m:e>
                            </m:nary>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TextBox 3">
                      <a:extLst>
                        <a:ext uri="{FF2B5EF4-FFF2-40B4-BE49-F238E27FC236}">
                          <a16:creationId xmlns:a16="http://schemas.microsoft.com/office/drawing/2014/main" id="{6070AF2A-3DF0-261B-C1D1-0D3629E36C3B}"/>
                        </a:ext>
                      </a:extLst>
                    </p:cNvPr>
                    <p:cNvSpPr txBox="1">
                      <a:spLocks noRot="1" noChangeAspect="1" noMove="1" noResize="1" noEditPoints="1" noAdjustHandles="1" noChangeArrowheads="1" noChangeShapeType="1" noTextEdit="1"/>
                    </p:cNvSpPr>
                    <p:nvPr/>
                  </p:nvSpPr>
                  <p:spPr>
                    <a:xfrm>
                      <a:off x="5649432" y="3646438"/>
                      <a:ext cx="2204795" cy="614079"/>
                    </a:xfrm>
                    <a:prstGeom prst="rect">
                      <a:avLst/>
                    </a:prstGeom>
                    <a:blipFill>
                      <a:blip r:embed="rId15"/>
                      <a:stretch>
                        <a:fillRect l="-26593" t="-115842" r="-20222" b="-16633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EB6E465-8E89-D4E5-30D4-8A3FBE947869}"/>
                        </a:ext>
                      </a:extLst>
                    </p:cNvPr>
                    <p:cNvSpPr txBox="1"/>
                    <p:nvPr/>
                  </p:nvSpPr>
                  <p:spPr>
                    <a:xfrm>
                      <a:off x="9643123" y="3646438"/>
                      <a:ext cx="1963003" cy="61407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subHide m:val="on"/>
                                <m:supHide m:val="on"/>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sSub>
                                  <m:sSubPr>
                                    <m:ctrlPr>
                                      <a:rPr kumimoji="0" lang="en-NZ" sz="14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Pr>
                                  <m:e>
                                    <m:r>
                                      <a:rPr kumimoji="0" lang="en-NZ" sz="1400" b="1"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𝒖</m:t>
                                    </m:r>
                                  </m:e>
                                  <m:sub>
                                    <m:r>
                                      <a:rPr kumimoji="0" lang="en-NZ" sz="1400" b="1"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𝒊</m:t>
                                    </m:r>
                                  </m:sub>
                                </m:sSub>
                                <m:sSub>
                                  <m:sSubPr>
                                    <m:ctrlP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400" b="1" i="1" u="none" strike="noStrike" kern="1200" cap="none" spc="0" normalizeH="0" baseline="0" noProof="0" smtClean="0">
                                        <a:ln>
                                          <a:noFill/>
                                        </a:ln>
                                        <a:solidFill>
                                          <a:srgbClr val="00B050"/>
                                        </a:solidFill>
                                        <a:effectLst/>
                                        <a:uLnTx/>
                                        <a:uFillTx/>
                                        <a:latin typeface="Cambria Math"/>
                                        <a:ea typeface="Cambria Math"/>
                                        <a:cs typeface="+mn-cs"/>
                                      </a:rPr>
                                      <m:t>𝝊</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Cambria Math"/>
                                        <a:cs typeface="+mn-cs"/>
                                      </a:rPr>
                                      <m:t>𝒊</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m:t>
                                </m:r>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r>
                                  <a:rPr kumimoji="0" lang="en-NZ" sz="1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nary>
                                  <m:naryPr>
                                    <m:chr m:val="∑"/>
                                    <m:subHide m:val="on"/>
                                    <m:supHide m:val="on"/>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sSub>
                                      <m:sSubPr>
                                        <m:ctrlPr>
                                          <a:rPr kumimoji="0" lang="en-NZ" sz="14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Pr>
                                      <m:e>
                                        <m:r>
                                          <a:rPr kumimoji="0" lang="en-NZ" sz="1400" b="1"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𝒖</m:t>
                                        </m:r>
                                      </m:e>
                                      <m:sub>
                                        <m:r>
                                          <a:rPr kumimoji="0" lang="en-NZ" sz="1400" b="1"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𝒊</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m:t>
                                    </m:r>
                                  </m:e>
                                </m:nary>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0</m:t>
                                </m:r>
                              </m:e>
                            </m:nary>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TextBox 4">
                      <a:extLst>
                        <a:ext uri="{FF2B5EF4-FFF2-40B4-BE49-F238E27FC236}">
                          <a16:creationId xmlns:a16="http://schemas.microsoft.com/office/drawing/2014/main" id="{0EB6E465-8E89-D4E5-30D4-8A3FBE947869}"/>
                        </a:ext>
                      </a:extLst>
                    </p:cNvPr>
                    <p:cNvSpPr txBox="1">
                      <a:spLocks noRot="1" noChangeAspect="1" noMove="1" noResize="1" noEditPoints="1" noAdjustHandles="1" noChangeArrowheads="1" noChangeShapeType="1" noTextEdit="1"/>
                    </p:cNvSpPr>
                    <p:nvPr/>
                  </p:nvSpPr>
                  <p:spPr>
                    <a:xfrm>
                      <a:off x="9643123" y="3646438"/>
                      <a:ext cx="1963003" cy="614079"/>
                    </a:xfrm>
                    <a:prstGeom prst="rect">
                      <a:avLst/>
                    </a:prstGeom>
                    <a:blipFill>
                      <a:blip r:embed="rId16"/>
                      <a:stretch>
                        <a:fillRect l="-28882" t="-115842" r="-35404" b="-166337"/>
                      </a:stretch>
                    </a:blipFill>
                  </p:spPr>
                  <p:txBody>
                    <a:bodyPr/>
                    <a:lstStyle/>
                    <a:p>
                      <a:r>
                        <a:rPr lang="en-NZ">
                          <a:noFill/>
                        </a:rPr>
                        <a:t> </a:t>
                      </a:r>
                    </a:p>
                  </p:txBody>
                </p:sp>
              </mc:Fallback>
            </mc:AlternateContent>
          </p:grpSp>
          <p:sp>
            <p:nvSpPr>
              <p:cNvPr id="10" name="Arrow: Right 9">
                <a:extLst>
                  <a:ext uri="{FF2B5EF4-FFF2-40B4-BE49-F238E27FC236}">
                    <a16:creationId xmlns:a16="http://schemas.microsoft.com/office/drawing/2014/main" id="{C08DE0EB-552A-DD4B-6CFB-01FCB8894E06}"/>
                  </a:ext>
                </a:extLst>
              </p:cNvPr>
              <p:cNvSpPr/>
              <p:nvPr/>
            </p:nvSpPr>
            <p:spPr>
              <a:xfrm>
                <a:off x="5395506" y="3827861"/>
                <a:ext cx="223406" cy="2512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row: Right 14">
                <a:extLst>
                  <a:ext uri="{FF2B5EF4-FFF2-40B4-BE49-F238E27FC236}">
                    <a16:creationId xmlns:a16="http://schemas.microsoft.com/office/drawing/2014/main" id="{D486039D-7DF2-2C45-3619-694633012A69}"/>
                  </a:ext>
                </a:extLst>
              </p:cNvPr>
              <p:cNvSpPr/>
              <p:nvPr/>
            </p:nvSpPr>
            <p:spPr>
              <a:xfrm>
                <a:off x="9448073" y="3827861"/>
                <a:ext cx="223406" cy="2512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TextBox 2">
              <a:extLst>
                <a:ext uri="{FF2B5EF4-FFF2-40B4-BE49-F238E27FC236}">
                  <a16:creationId xmlns:a16="http://schemas.microsoft.com/office/drawing/2014/main" id="{895A51B6-BD6A-05BF-83FB-7F4C7C5038F7}"/>
                </a:ext>
              </a:extLst>
            </p:cNvPr>
            <p:cNvSpPr txBox="1"/>
            <p:nvPr/>
          </p:nvSpPr>
          <p:spPr>
            <a:xfrm>
              <a:off x="5654352" y="4135098"/>
              <a:ext cx="210500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Mass/charge conservation</a:t>
              </a:r>
            </a:p>
          </p:txBody>
        </p:sp>
        <p:sp>
          <p:nvSpPr>
            <p:cNvPr id="17" name="TextBox 16">
              <a:extLst>
                <a:ext uri="{FF2B5EF4-FFF2-40B4-BE49-F238E27FC236}">
                  <a16:creationId xmlns:a16="http://schemas.microsoft.com/office/drawing/2014/main" id="{770B2958-CA24-43F9-D426-A557F381A907}"/>
                </a:ext>
              </a:extLst>
            </p:cNvPr>
            <p:cNvSpPr txBox="1"/>
            <p:nvPr/>
          </p:nvSpPr>
          <p:spPr>
            <a:xfrm>
              <a:off x="9659198" y="4135098"/>
              <a:ext cx="166731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Energy conservation</a:t>
              </a:r>
            </a:p>
          </p:txBody>
        </p:sp>
      </p:grpSp>
      <p:sp>
        <p:nvSpPr>
          <p:cNvPr id="22" name="Rectangle 21">
            <a:extLst>
              <a:ext uri="{FF2B5EF4-FFF2-40B4-BE49-F238E27FC236}">
                <a16:creationId xmlns:a16="http://schemas.microsoft.com/office/drawing/2014/main" id="{EB478FD8-3FBA-2DFC-B1C0-17C523757954}"/>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26566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P spid="29" grpId="0"/>
      <p:bldP spid="30" grpId="0"/>
      <p:bldP spid="31" grpId="0"/>
      <p:bldP spid="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6515E-DB91-C6D4-E5E4-0557EE80E8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5639913-3C02-36B3-5B1A-385CE73F9AB6}"/>
              </a:ext>
            </a:extLst>
          </p:cNvPr>
          <p:cNvSpPr txBox="1"/>
          <p:nvPr/>
        </p:nvSpPr>
        <p:spPr>
          <a:xfrm>
            <a:off x="574157" y="115187"/>
            <a:ext cx="11376837" cy="1938992"/>
          </a:xfrm>
          <a:prstGeom prst="rect">
            <a:avLst/>
          </a:prstGeom>
          <a:noFill/>
        </p:spPr>
        <p:txBody>
          <a:bodyPr wrap="square" rtlCol="0">
            <a:spAutoFit/>
          </a:bodyPr>
          <a:lstStyle/>
          <a:p>
            <a:pPr marL="342900" indent="-342900">
              <a:buFont typeface="+mj-lt"/>
              <a:buAutoNum type="arabicPeriod"/>
            </a:pPr>
            <a:r>
              <a:rPr lang="en-NZ" sz="2800" b="1" kern="100" dirty="0">
                <a:solidFill>
                  <a:schemeClr val="bg1">
                    <a:lumMod val="75000"/>
                  </a:schemeClr>
                </a:solidFill>
                <a:latin typeface="Calibri" panose="020F0502020204030204" pitchFamily="34" charset="0"/>
                <a:ea typeface="Calibri" panose="020F0502020204030204" pitchFamily="34" charset="0"/>
                <a:cs typeface="Times New Roman" panose="02020603050405020304" pitchFamily="18" charset="0"/>
              </a:rPr>
              <a:t>Units, </a:t>
            </a:r>
            <a:r>
              <a:rPr lang="en-GB" sz="2800" b="1" kern="100" dirty="0">
                <a:solidFill>
                  <a:schemeClr val="bg1">
                    <a:lumMod val="75000"/>
                  </a:schemeClr>
                </a:solidFill>
                <a:latin typeface="Calibri" panose="020F0502020204030204" pitchFamily="34" charset="0"/>
                <a:ea typeface="Calibri" panose="020F0502020204030204" pitchFamily="34" charset="0"/>
                <a:cs typeface="Times New Roman" panose="02020603050405020304" pitchFamily="18" charset="0"/>
              </a:rPr>
              <a:t>p</a:t>
            </a:r>
            <a:r>
              <a:rPr lang="en-GB" sz="2800" b="1" dirty="0">
                <a:solidFill>
                  <a:schemeClr val="bg1">
                    <a:lumMod val="75000"/>
                  </a:schemeClr>
                </a:solidFill>
              </a:rPr>
              <a:t>hysical laws and bond graphs</a:t>
            </a:r>
          </a:p>
          <a:p>
            <a:pPr marL="342900" indent="-342900">
              <a:buFont typeface="+mj-lt"/>
              <a:buAutoNum type="arabicPeriod"/>
            </a:pPr>
            <a:r>
              <a:rPr lang="en-GB" sz="3600" b="1" dirty="0">
                <a:solidFill>
                  <a:srgbClr val="EF1E7A"/>
                </a:solidFill>
              </a:rPr>
              <a:t>Simple bond graph models</a:t>
            </a:r>
          </a:p>
          <a:p>
            <a:pPr marL="342900" indent="-342900">
              <a:buFont typeface="+mj-lt"/>
              <a:buAutoNum type="arabicPeriod"/>
            </a:pPr>
            <a:r>
              <a:rPr lang="en-GB" sz="2800" b="1" dirty="0">
                <a:solidFill>
                  <a:schemeClr val="bg1">
                    <a:lumMod val="75000"/>
                  </a:schemeClr>
                </a:solidFill>
              </a:rPr>
              <a:t>Enzyme-</a:t>
            </a:r>
            <a:r>
              <a:rPr lang="en-GB" sz="2800" b="1" dirty="0" err="1">
                <a:solidFill>
                  <a:schemeClr val="bg1">
                    <a:lumMod val="75000"/>
                  </a:schemeClr>
                </a:solidFill>
              </a:rPr>
              <a:t>catalyzed</a:t>
            </a:r>
            <a:r>
              <a:rPr lang="en-GB" sz="2800" b="1" dirty="0">
                <a:solidFill>
                  <a:schemeClr val="bg1">
                    <a:lumMod val="75000"/>
                  </a:schemeClr>
                </a:solidFill>
              </a:rPr>
              <a:t> reactions (including SLC transporters &amp; ATPase pumps)</a:t>
            </a:r>
          </a:p>
          <a:p>
            <a:pPr marL="342900" indent="-342900">
              <a:buFont typeface="+mj-lt"/>
              <a:buAutoNum type="arabicPeriod"/>
            </a:pPr>
            <a:r>
              <a:rPr lang="en-NZ" sz="2800" b="1" dirty="0">
                <a:solidFill>
                  <a:schemeClr val="bg1">
                    <a:lumMod val="75000"/>
                  </a:schemeClr>
                </a:solidFill>
              </a:rPr>
              <a:t>Cellular mechanisms: intracellular homeostasis </a:t>
            </a:r>
          </a:p>
        </p:txBody>
      </p:sp>
      <p:sp>
        <p:nvSpPr>
          <p:cNvPr id="3" name="Rectangle 2">
            <a:extLst>
              <a:ext uri="{FF2B5EF4-FFF2-40B4-BE49-F238E27FC236}">
                <a16:creationId xmlns:a16="http://schemas.microsoft.com/office/drawing/2014/main" id="{0AC3895B-7359-965E-305A-626F454870A7}"/>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1041764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EE7FD3D-E3F0-D497-FACC-B26D35B52617}"/>
              </a:ext>
            </a:extLst>
          </p:cNvPr>
          <p:cNvGrpSpPr/>
          <p:nvPr/>
        </p:nvGrpSpPr>
        <p:grpSpPr>
          <a:xfrm>
            <a:off x="354392" y="411066"/>
            <a:ext cx="8973758" cy="876120"/>
            <a:chOff x="74993" y="688338"/>
            <a:chExt cx="8973758" cy="876120"/>
          </a:xfrm>
        </p:grpSpPr>
        <p:pic>
          <p:nvPicPr>
            <p:cNvPr id="6" name="Picture 5">
              <a:extLst>
                <a:ext uri="{FF2B5EF4-FFF2-40B4-BE49-F238E27FC236}">
                  <a16:creationId xmlns:a16="http://schemas.microsoft.com/office/drawing/2014/main" id="{FA33782B-6F50-16A1-97D8-4E9B321C34DE}"/>
                </a:ext>
              </a:extLst>
            </p:cNvPr>
            <p:cNvPicPr>
              <a:picLocks noChangeAspect="1"/>
            </p:cNvPicPr>
            <p:nvPr/>
          </p:nvPicPr>
          <p:blipFill>
            <a:blip r:embed="rId2"/>
            <a:stretch>
              <a:fillRect/>
            </a:stretch>
          </p:blipFill>
          <p:spPr>
            <a:xfrm>
              <a:off x="5786051" y="688338"/>
              <a:ext cx="3262700" cy="876120"/>
            </a:xfrm>
            <a:prstGeom prst="rect">
              <a:avLst/>
            </a:prstGeom>
          </p:spPr>
        </p:pic>
        <p:sp>
          <p:nvSpPr>
            <p:cNvPr id="7" name="TextBox 6">
              <a:extLst>
                <a:ext uri="{FF2B5EF4-FFF2-40B4-BE49-F238E27FC236}">
                  <a16:creationId xmlns:a16="http://schemas.microsoft.com/office/drawing/2014/main" id="{B36ED3AC-3AD2-9177-EFED-09A8D2130745}"/>
                </a:ext>
              </a:extLst>
            </p:cNvPr>
            <p:cNvSpPr txBox="1"/>
            <p:nvPr/>
          </p:nvSpPr>
          <p:spPr>
            <a:xfrm>
              <a:off x="74993" y="922881"/>
              <a:ext cx="3188373" cy="407035"/>
            </a:xfrm>
            <a:prstGeom prst="rect">
              <a:avLst/>
            </a:prstGeom>
            <a:noFill/>
          </p:spPr>
          <p:txBody>
            <a:bodyPr wrap="square">
              <a:spAutoFit/>
            </a:bodyPr>
            <a:lstStyle/>
            <a:p>
              <a:pPr marL="0" marR="0" lvl="0" indent="0" algn="just" defTabSz="914400" rtl="0" eaLnBrk="1" fontAlgn="auto" latinLnBrk="0" hangingPunct="1">
                <a:lnSpc>
                  <a:spcPct val="107000"/>
                </a:lnSpc>
                <a:spcBef>
                  <a:spcPts val="600"/>
                </a:spcBef>
                <a:spcAft>
                  <a:spcPts val="0"/>
                </a:spcAft>
                <a:buClrTx/>
                <a:buSzPts val="1100"/>
                <a:buFontTx/>
                <a:buNone/>
                <a:tabLst/>
                <a:defRPr/>
              </a:pPr>
              <a:r>
                <a:rPr kumimoji="0" lang="en-NZ" sz="20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1. An electrical circuit</a:t>
              </a:r>
              <a:r>
                <a:rPr kumimoji="0" lang="en-NZ"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grpSp>
      <p:grpSp>
        <p:nvGrpSpPr>
          <p:cNvPr id="22" name="Group 21">
            <a:extLst>
              <a:ext uri="{FF2B5EF4-FFF2-40B4-BE49-F238E27FC236}">
                <a16:creationId xmlns:a16="http://schemas.microsoft.com/office/drawing/2014/main" id="{F1ECDD3A-4F0E-DEAF-3839-1D5C837363AC}"/>
              </a:ext>
            </a:extLst>
          </p:cNvPr>
          <p:cNvGrpSpPr/>
          <p:nvPr/>
        </p:nvGrpSpPr>
        <p:grpSpPr>
          <a:xfrm>
            <a:off x="354392" y="1524769"/>
            <a:ext cx="8499909" cy="876121"/>
            <a:chOff x="74992" y="1743789"/>
            <a:chExt cx="8499909" cy="876121"/>
          </a:xfrm>
        </p:grpSpPr>
        <p:pic>
          <p:nvPicPr>
            <p:cNvPr id="9" name="Picture 8">
              <a:extLst>
                <a:ext uri="{FF2B5EF4-FFF2-40B4-BE49-F238E27FC236}">
                  <a16:creationId xmlns:a16="http://schemas.microsoft.com/office/drawing/2014/main" id="{80316FF4-AD21-3D0E-6274-6B361EC6E6A3}"/>
                </a:ext>
              </a:extLst>
            </p:cNvPr>
            <p:cNvPicPr>
              <a:picLocks noChangeAspect="1"/>
            </p:cNvPicPr>
            <p:nvPr/>
          </p:nvPicPr>
          <p:blipFill>
            <a:blip r:embed="rId3"/>
            <a:stretch>
              <a:fillRect/>
            </a:stretch>
          </p:blipFill>
          <p:spPr>
            <a:xfrm>
              <a:off x="5919985" y="1743789"/>
              <a:ext cx="2654916" cy="876121"/>
            </a:xfrm>
            <a:prstGeom prst="rect">
              <a:avLst/>
            </a:prstGeom>
          </p:spPr>
        </p:pic>
        <p:sp>
          <p:nvSpPr>
            <p:cNvPr id="10" name="TextBox 9">
              <a:extLst>
                <a:ext uri="{FF2B5EF4-FFF2-40B4-BE49-F238E27FC236}">
                  <a16:creationId xmlns:a16="http://schemas.microsoft.com/office/drawing/2014/main" id="{E4F0ED84-6122-DAB4-BEA7-256244397395}"/>
                </a:ext>
              </a:extLst>
            </p:cNvPr>
            <p:cNvSpPr txBox="1"/>
            <p:nvPr/>
          </p:nvSpPr>
          <p:spPr>
            <a:xfrm>
              <a:off x="74992" y="2019117"/>
              <a:ext cx="352646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2. A mechanical system</a:t>
              </a:r>
              <a:r>
                <a:rPr kumimoji="0" lang="en-NZ"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grpSp>
      <p:grpSp>
        <p:nvGrpSpPr>
          <p:cNvPr id="21" name="Group 20">
            <a:extLst>
              <a:ext uri="{FF2B5EF4-FFF2-40B4-BE49-F238E27FC236}">
                <a16:creationId xmlns:a16="http://schemas.microsoft.com/office/drawing/2014/main" id="{C025D126-9762-98CB-9189-B36581B20274}"/>
              </a:ext>
            </a:extLst>
          </p:cNvPr>
          <p:cNvGrpSpPr/>
          <p:nvPr/>
        </p:nvGrpSpPr>
        <p:grpSpPr>
          <a:xfrm>
            <a:off x="354392" y="2638473"/>
            <a:ext cx="8925954" cy="816527"/>
            <a:chOff x="74993" y="2960851"/>
            <a:chExt cx="8925954" cy="816527"/>
          </a:xfrm>
        </p:grpSpPr>
        <p:pic>
          <p:nvPicPr>
            <p:cNvPr id="12" name="Picture 11">
              <a:extLst>
                <a:ext uri="{FF2B5EF4-FFF2-40B4-BE49-F238E27FC236}">
                  <a16:creationId xmlns:a16="http://schemas.microsoft.com/office/drawing/2014/main" id="{54BD28FE-A900-07E5-4C3A-85F75FFF7AF5}"/>
                </a:ext>
              </a:extLst>
            </p:cNvPr>
            <p:cNvPicPr>
              <a:picLocks noChangeAspect="1"/>
            </p:cNvPicPr>
            <p:nvPr/>
          </p:nvPicPr>
          <p:blipFill>
            <a:blip r:embed="rId4"/>
            <a:stretch>
              <a:fillRect/>
            </a:stretch>
          </p:blipFill>
          <p:spPr>
            <a:xfrm>
              <a:off x="5906739" y="2960851"/>
              <a:ext cx="3094208" cy="816527"/>
            </a:xfrm>
            <a:prstGeom prst="rect">
              <a:avLst/>
            </a:prstGeom>
          </p:spPr>
        </p:pic>
        <p:sp>
          <p:nvSpPr>
            <p:cNvPr id="13" name="TextBox 12">
              <a:extLst>
                <a:ext uri="{FF2B5EF4-FFF2-40B4-BE49-F238E27FC236}">
                  <a16:creationId xmlns:a16="http://schemas.microsoft.com/office/drawing/2014/main" id="{DC0761C7-FBCA-0DE5-09F4-9D88F6845B90}"/>
                </a:ext>
              </a:extLst>
            </p:cNvPr>
            <p:cNvSpPr txBox="1"/>
            <p:nvPr/>
          </p:nvSpPr>
          <p:spPr>
            <a:xfrm>
              <a:off x="74993" y="3217259"/>
              <a:ext cx="450469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3. An electromechanical system</a:t>
              </a:r>
              <a:r>
                <a:rPr kumimoji="0" lang="en-NZ"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grpSp>
      <p:sp>
        <p:nvSpPr>
          <p:cNvPr id="3" name="TextBox 2">
            <a:extLst>
              <a:ext uri="{FF2B5EF4-FFF2-40B4-BE49-F238E27FC236}">
                <a16:creationId xmlns:a16="http://schemas.microsoft.com/office/drawing/2014/main" id="{6A414329-3C49-1B81-827E-414154D71C38}"/>
              </a:ext>
            </a:extLst>
          </p:cNvPr>
          <p:cNvSpPr txBox="1"/>
          <p:nvPr/>
        </p:nvSpPr>
        <p:spPr>
          <a:xfrm>
            <a:off x="197009" y="54869"/>
            <a:ext cx="429636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EF1E7A"/>
                </a:solidFill>
                <a:effectLst/>
                <a:uLnTx/>
                <a:uFillTx/>
                <a:latin typeface="Tahoma" panose="020B0604030504040204" pitchFamily="34" charset="0"/>
                <a:ea typeface="Tahoma" panose="020B0604030504040204" pitchFamily="34" charset="0"/>
                <a:cs typeface="Tahoma" panose="020B0604030504040204" pitchFamily="34" charset="0"/>
              </a:rPr>
              <a:t>Simple bond graph models</a:t>
            </a:r>
          </a:p>
        </p:txBody>
      </p:sp>
      <p:grpSp>
        <p:nvGrpSpPr>
          <p:cNvPr id="20" name="Group 19">
            <a:extLst>
              <a:ext uri="{FF2B5EF4-FFF2-40B4-BE49-F238E27FC236}">
                <a16:creationId xmlns:a16="http://schemas.microsoft.com/office/drawing/2014/main" id="{F74521A6-C0CE-FDEA-FD8B-C2F2755F52D0}"/>
              </a:ext>
            </a:extLst>
          </p:cNvPr>
          <p:cNvGrpSpPr/>
          <p:nvPr/>
        </p:nvGrpSpPr>
        <p:grpSpPr>
          <a:xfrm>
            <a:off x="354392" y="4762004"/>
            <a:ext cx="10815258" cy="657282"/>
            <a:chOff x="74993" y="3934009"/>
            <a:chExt cx="10815258" cy="657282"/>
          </a:xfrm>
        </p:grpSpPr>
        <p:sp>
          <p:nvSpPr>
            <p:cNvPr id="16" name="TextBox 15">
              <a:extLst>
                <a:ext uri="{FF2B5EF4-FFF2-40B4-BE49-F238E27FC236}">
                  <a16:creationId xmlns:a16="http://schemas.microsoft.com/office/drawing/2014/main" id="{8F76CC8B-72C5-B982-F88A-B9AFCD3DB4D4}"/>
                </a:ext>
              </a:extLst>
            </p:cNvPr>
            <p:cNvSpPr txBox="1"/>
            <p:nvPr/>
          </p:nvSpPr>
          <p:spPr>
            <a:xfrm>
              <a:off x="74993" y="4062595"/>
              <a:ext cx="465068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20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5</a:t>
              </a:r>
              <a:r>
                <a:rPr kumimoji="0" lang="en-NZ" sz="20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 simple biochemical reaction</a:t>
              </a:r>
              <a:endParaRPr kumimoji="0" lang="en-NZ"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nvGrpSpPr>
            <p:cNvPr id="17" name="Group 16">
              <a:extLst>
                <a:ext uri="{FF2B5EF4-FFF2-40B4-BE49-F238E27FC236}">
                  <a16:creationId xmlns:a16="http://schemas.microsoft.com/office/drawing/2014/main" id="{272497A2-C0CA-13C0-C9AA-4AEE3683701D}"/>
                </a:ext>
              </a:extLst>
            </p:cNvPr>
            <p:cNvGrpSpPr/>
            <p:nvPr/>
          </p:nvGrpSpPr>
          <p:grpSpPr>
            <a:xfrm>
              <a:off x="5919984" y="3934009"/>
              <a:ext cx="4970267" cy="657282"/>
              <a:chOff x="5919984" y="4321359"/>
              <a:chExt cx="4970267" cy="657282"/>
            </a:xfrm>
          </p:grpSpPr>
          <p:pic>
            <p:nvPicPr>
              <p:cNvPr id="4" name="Picture 3">
                <a:extLst>
                  <a:ext uri="{FF2B5EF4-FFF2-40B4-BE49-F238E27FC236}">
                    <a16:creationId xmlns:a16="http://schemas.microsoft.com/office/drawing/2014/main" id="{5C36965E-F29A-6A56-795F-0A3F5DF6B649}"/>
                  </a:ext>
                </a:extLst>
              </p:cNvPr>
              <p:cNvPicPr>
                <a:picLocks noChangeAspect="1"/>
              </p:cNvPicPr>
              <p:nvPr/>
            </p:nvPicPr>
            <p:blipFill>
              <a:blip r:embed="rId5"/>
              <a:stretch>
                <a:fillRect/>
              </a:stretch>
            </p:blipFill>
            <p:spPr>
              <a:xfrm>
                <a:off x="8180131" y="4321359"/>
                <a:ext cx="2710120" cy="657282"/>
              </a:xfrm>
              <a:prstGeom prst="rect">
                <a:avLst/>
              </a:prstGeom>
            </p:spPr>
          </p:pic>
          <p:pic>
            <p:nvPicPr>
              <p:cNvPr id="8" name="Picture 7">
                <a:extLst>
                  <a:ext uri="{FF2B5EF4-FFF2-40B4-BE49-F238E27FC236}">
                    <a16:creationId xmlns:a16="http://schemas.microsoft.com/office/drawing/2014/main" id="{02FC071E-3B98-59FF-0DA5-D04B7AC83159}"/>
                  </a:ext>
                </a:extLst>
              </p:cNvPr>
              <p:cNvPicPr>
                <a:picLocks noChangeAspect="1"/>
              </p:cNvPicPr>
              <p:nvPr/>
            </p:nvPicPr>
            <p:blipFill>
              <a:blip r:embed="rId6"/>
              <a:stretch>
                <a:fillRect/>
              </a:stretch>
            </p:blipFill>
            <p:spPr>
              <a:xfrm>
                <a:off x="5919984" y="4354602"/>
                <a:ext cx="884099" cy="590796"/>
              </a:xfrm>
              <a:prstGeom prst="rect">
                <a:avLst/>
              </a:prstGeom>
            </p:spPr>
          </p:pic>
        </p:grpSp>
      </p:grpSp>
      <p:grpSp>
        <p:nvGrpSpPr>
          <p:cNvPr id="26" name="Group 25">
            <a:extLst>
              <a:ext uri="{FF2B5EF4-FFF2-40B4-BE49-F238E27FC236}">
                <a16:creationId xmlns:a16="http://schemas.microsoft.com/office/drawing/2014/main" id="{5C3BFD05-9C56-F3F6-8001-6C35BE29E725}"/>
              </a:ext>
            </a:extLst>
          </p:cNvPr>
          <p:cNvGrpSpPr/>
          <p:nvPr/>
        </p:nvGrpSpPr>
        <p:grpSpPr>
          <a:xfrm>
            <a:off x="354392" y="5724834"/>
            <a:ext cx="10575959" cy="742525"/>
            <a:chOff x="74993" y="5683674"/>
            <a:chExt cx="10575959" cy="742525"/>
          </a:xfrm>
        </p:grpSpPr>
        <p:sp>
          <p:nvSpPr>
            <p:cNvPr id="19" name="TextBox 18">
              <a:extLst>
                <a:ext uri="{FF2B5EF4-FFF2-40B4-BE49-F238E27FC236}">
                  <a16:creationId xmlns:a16="http://schemas.microsoft.com/office/drawing/2014/main" id="{C59AA031-94AD-AB83-82F6-139B539FC31C}"/>
                </a:ext>
              </a:extLst>
            </p:cNvPr>
            <p:cNvSpPr txBox="1"/>
            <p:nvPr/>
          </p:nvSpPr>
          <p:spPr>
            <a:xfrm>
              <a:off x="74993" y="5854881"/>
              <a:ext cx="526020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20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6</a:t>
              </a:r>
              <a:r>
                <a:rPr kumimoji="0" lang="en-NZ" sz="20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 reaction with mixed stoichiometry</a:t>
              </a:r>
            </a:p>
          </p:txBody>
        </p:sp>
        <p:pic>
          <p:nvPicPr>
            <p:cNvPr id="14" name="Picture 13">
              <a:extLst>
                <a:ext uri="{FF2B5EF4-FFF2-40B4-BE49-F238E27FC236}">
                  <a16:creationId xmlns:a16="http://schemas.microsoft.com/office/drawing/2014/main" id="{F5BC5197-CC9B-2677-F1FD-F92C9857AB11}"/>
                </a:ext>
              </a:extLst>
            </p:cNvPr>
            <p:cNvPicPr>
              <a:picLocks noChangeAspect="1"/>
            </p:cNvPicPr>
            <p:nvPr/>
          </p:nvPicPr>
          <p:blipFill>
            <a:blip r:embed="rId7"/>
            <a:stretch>
              <a:fillRect/>
            </a:stretch>
          </p:blipFill>
          <p:spPr>
            <a:xfrm>
              <a:off x="8167432" y="5683674"/>
              <a:ext cx="2483520" cy="742525"/>
            </a:xfrm>
            <a:prstGeom prst="rect">
              <a:avLst/>
            </a:prstGeom>
          </p:spPr>
        </p:pic>
        <p:pic>
          <p:nvPicPr>
            <p:cNvPr id="25" name="Picture 24">
              <a:extLst>
                <a:ext uri="{FF2B5EF4-FFF2-40B4-BE49-F238E27FC236}">
                  <a16:creationId xmlns:a16="http://schemas.microsoft.com/office/drawing/2014/main" id="{DF9BD30B-BA1C-CEFB-9BDF-5D3913C14C5A}"/>
                </a:ext>
              </a:extLst>
            </p:cNvPr>
            <p:cNvPicPr>
              <a:picLocks noChangeAspect="1"/>
            </p:cNvPicPr>
            <p:nvPr/>
          </p:nvPicPr>
          <p:blipFill>
            <a:blip r:embed="rId8"/>
            <a:stretch>
              <a:fillRect/>
            </a:stretch>
          </p:blipFill>
          <p:spPr>
            <a:xfrm>
              <a:off x="5996184" y="5848219"/>
              <a:ext cx="1528567" cy="413434"/>
            </a:xfrm>
            <a:prstGeom prst="rect">
              <a:avLst/>
            </a:prstGeom>
          </p:spPr>
        </p:pic>
      </p:grpSp>
      <p:grpSp>
        <p:nvGrpSpPr>
          <p:cNvPr id="18" name="Group 17">
            <a:extLst>
              <a:ext uri="{FF2B5EF4-FFF2-40B4-BE49-F238E27FC236}">
                <a16:creationId xmlns:a16="http://schemas.microsoft.com/office/drawing/2014/main" id="{981ED536-6245-A59E-27C7-6AF20BAD33A2}"/>
              </a:ext>
            </a:extLst>
          </p:cNvPr>
          <p:cNvGrpSpPr/>
          <p:nvPr/>
        </p:nvGrpSpPr>
        <p:grpSpPr>
          <a:xfrm>
            <a:off x="354392" y="3760541"/>
            <a:ext cx="11316908" cy="677381"/>
            <a:chOff x="74992" y="5859593"/>
            <a:chExt cx="11316908" cy="677381"/>
          </a:xfrm>
        </p:grpSpPr>
        <p:sp>
          <p:nvSpPr>
            <p:cNvPr id="5" name="TextBox 4">
              <a:extLst>
                <a:ext uri="{FF2B5EF4-FFF2-40B4-BE49-F238E27FC236}">
                  <a16:creationId xmlns:a16="http://schemas.microsoft.com/office/drawing/2014/main" id="{4F973FD8-29FE-6BFA-A8B4-AD320D99E9EE}"/>
                </a:ext>
              </a:extLst>
            </p:cNvPr>
            <p:cNvSpPr txBox="1"/>
            <p:nvPr/>
          </p:nvSpPr>
          <p:spPr>
            <a:xfrm>
              <a:off x="74992" y="5965657"/>
              <a:ext cx="610552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2000" b="1" i="1"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4</a:t>
              </a:r>
              <a:r>
                <a:rPr kumimoji="0" lang="en-NZ" sz="2000" b="1" i="1"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Blood flow in the cardiovascular system</a:t>
              </a:r>
              <a:endParaRPr kumimoji="0" lang="en-NZ" sz="20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B14734FE-3136-B8D8-A34F-7DBBEF8E1FBC}"/>
                </a:ext>
              </a:extLst>
            </p:cNvPr>
            <p:cNvPicPr>
              <a:picLocks noChangeAspect="1"/>
            </p:cNvPicPr>
            <p:nvPr/>
          </p:nvPicPr>
          <p:blipFill>
            <a:blip r:embed="rId9"/>
            <a:srcRect t="4368" b="-1"/>
            <a:stretch/>
          </p:blipFill>
          <p:spPr>
            <a:xfrm>
              <a:off x="5939983" y="5859593"/>
              <a:ext cx="5451917" cy="677381"/>
            </a:xfrm>
            <a:prstGeom prst="rect">
              <a:avLst/>
            </a:prstGeom>
          </p:spPr>
        </p:pic>
      </p:grpSp>
      <p:sp>
        <p:nvSpPr>
          <p:cNvPr id="2" name="Rectangle 1">
            <a:extLst>
              <a:ext uri="{FF2B5EF4-FFF2-40B4-BE49-F238E27FC236}">
                <a16:creationId xmlns:a16="http://schemas.microsoft.com/office/drawing/2014/main" id="{181EF8E3-FE5C-7627-927F-46BAF394573F}"/>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1933295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 name="Group 193">
            <a:extLst>
              <a:ext uri="{FF2B5EF4-FFF2-40B4-BE49-F238E27FC236}">
                <a16:creationId xmlns:a16="http://schemas.microsoft.com/office/drawing/2014/main" id="{B2C85ECA-C4A8-5BD3-1AF5-72FF67C82D41}"/>
              </a:ext>
            </a:extLst>
          </p:cNvPr>
          <p:cNvGrpSpPr/>
          <p:nvPr/>
        </p:nvGrpSpPr>
        <p:grpSpPr>
          <a:xfrm>
            <a:off x="2720747" y="720421"/>
            <a:ext cx="3430543" cy="4621882"/>
            <a:chOff x="2720747" y="720421"/>
            <a:chExt cx="3430543" cy="4621882"/>
          </a:xfrm>
        </p:grpSpPr>
        <p:grpSp>
          <p:nvGrpSpPr>
            <p:cNvPr id="193" name="Group 192">
              <a:extLst>
                <a:ext uri="{FF2B5EF4-FFF2-40B4-BE49-F238E27FC236}">
                  <a16:creationId xmlns:a16="http://schemas.microsoft.com/office/drawing/2014/main" id="{994D0B6E-F188-8203-EAF5-DE3526E8F020}"/>
                </a:ext>
              </a:extLst>
            </p:cNvPr>
            <p:cNvGrpSpPr/>
            <p:nvPr/>
          </p:nvGrpSpPr>
          <p:grpSpPr>
            <a:xfrm>
              <a:off x="2720747" y="720421"/>
              <a:ext cx="3430543" cy="4621882"/>
              <a:chOff x="2720747" y="720421"/>
              <a:chExt cx="3430543" cy="4621882"/>
            </a:xfrm>
          </p:grpSpPr>
          <p:grpSp>
            <p:nvGrpSpPr>
              <p:cNvPr id="77" name="Group 76">
                <a:extLst>
                  <a:ext uri="{FF2B5EF4-FFF2-40B4-BE49-F238E27FC236}">
                    <a16:creationId xmlns:a16="http://schemas.microsoft.com/office/drawing/2014/main" id="{297E810A-EE32-BC7C-4F5E-4D63C7E7F10D}"/>
                  </a:ext>
                </a:extLst>
              </p:cNvPr>
              <p:cNvGrpSpPr/>
              <p:nvPr/>
            </p:nvGrpSpPr>
            <p:grpSpPr>
              <a:xfrm>
                <a:off x="2802952" y="3988340"/>
                <a:ext cx="3286409" cy="1353963"/>
                <a:chOff x="8610273" y="5306850"/>
                <a:chExt cx="3286409" cy="1353963"/>
              </a:xfrm>
            </p:grpSpPr>
            <p:grpSp>
              <p:nvGrpSpPr>
                <p:cNvPr id="25" name="Group 24">
                  <a:extLst>
                    <a:ext uri="{FF2B5EF4-FFF2-40B4-BE49-F238E27FC236}">
                      <a16:creationId xmlns:a16="http://schemas.microsoft.com/office/drawing/2014/main" id="{F0A77BA0-4596-106F-8300-74753A5E75F6}"/>
                    </a:ext>
                  </a:extLst>
                </p:cNvPr>
                <p:cNvGrpSpPr/>
                <p:nvPr/>
              </p:nvGrpSpPr>
              <p:grpSpPr>
                <a:xfrm>
                  <a:off x="8610273" y="5306850"/>
                  <a:ext cx="829120" cy="1353963"/>
                  <a:chOff x="11138597" y="3813042"/>
                  <a:chExt cx="829120" cy="1353963"/>
                </a:xfrm>
              </p:grpSpPr>
              <p:sp>
                <p:nvSpPr>
                  <p:cNvPr id="21" name="Rectangle 20">
                    <a:extLst>
                      <a:ext uri="{FF2B5EF4-FFF2-40B4-BE49-F238E27FC236}">
                        <a16:creationId xmlns:a16="http://schemas.microsoft.com/office/drawing/2014/main" id="{CC7F3245-E1D0-A4DE-2F3D-563DC37C0EA1}"/>
                      </a:ext>
                    </a:extLst>
                  </p:cNvPr>
                  <p:cNvSpPr/>
                  <p:nvPr/>
                </p:nvSpPr>
                <p:spPr>
                  <a:xfrm>
                    <a:off x="11138597" y="3813042"/>
                    <a:ext cx="829120" cy="13539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9B09B052-21E0-7ACB-C6B7-F744837FC611}"/>
                      </a:ext>
                    </a:extLst>
                  </p:cNvPr>
                  <p:cNvGrpSpPr/>
                  <p:nvPr/>
                </p:nvGrpSpPr>
                <p:grpSpPr>
                  <a:xfrm>
                    <a:off x="11237165" y="3902856"/>
                    <a:ext cx="714535" cy="1152046"/>
                    <a:chOff x="9303035" y="5132028"/>
                    <a:chExt cx="714535" cy="1152046"/>
                  </a:xfrm>
                </p:grpSpPr>
                <mc:AlternateContent xmlns:mc="http://schemas.openxmlformats.org/markup-compatibility/2006" xmlns:a14="http://schemas.microsoft.com/office/drawing/2010/main">
                  <mc:Choice Requires="a14">
                    <p:sp>
                      <p:nvSpPr>
                        <p:cNvPr id="3" name="Text Box 211">
                          <a:extLst>
                            <a:ext uri="{FF2B5EF4-FFF2-40B4-BE49-F238E27FC236}">
                              <a16:creationId xmlns:a16="http://schemas.microsoft.com/office/drawing/2014/main" id="{559885C3-40AA-B1E9-8E0B-BD00E559137C}"/>
                            </a:ext>
                          </a:extLst>
                        </p:cNvPr>
                        <p:cNvSpPr txBox="1"/>
                        <p:nvPr/>
                      </p:nvSpPr>
                      <p:spPr>
                        <a:xfrm>
                          <a:off x="9303035" y="5132028"/>
                          <a:ext cx="612000" cy="396000"/>
                        </a:xfrm>
                        <a:prstGeom prst="rect">
                          <a:avLst/>
                        </a:prstGeom>
                        <a:solidFill>
                          <a:srgbClr val="E2EFD9"/>
                        </a:solidFill>
                        <a:ln w="6350">
                          <a:noFill/>
                        </a:ln>
                      </p:spPr>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8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𝐶</m:t>
                                </m:r>
                                <m:r>
                                  <a:rPr kumimoji="0" lang="en-NZ" sz="18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Sup>
                                  <m:sSubSupPr>
                                    <m:ctrlP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ctrlPr>
                                  </m:sSubSupPr>
                                  <m:e>
                                    <m: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𝒒</m:t>
                                    </m:r>
                                  </m:e>
                                  <m:sub>
                                    <m: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𝑪</m:t>
                                    </m:r>
                                  </m:sub>
                                  <m:sup>
                                    <m: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𝒆</m:t>
                                    </m:r>
                                  </m:sup>
                                </m:sSubSup>
                              </m:oMath>
                            </m:oMathPara>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Text Box 211">
                          <a:extLst>
                            <a:ext uri="{FF2B5EF4-FFF2-40B4-BE49-F238E27FC236}">
                              <a16:creationId xmlns:a16="http://schemas.microsoft.com/office/drawing/2014/main" id="{559885C3-40AA-B1E9-8E0B-BD00E559137C}"/>
                            </a:ext>
                          </a:extLst>
                        </p:cNvPr>
                        <p:cNvSpPr txBox="1">
                          <a:spLocks noRot="1" noChangeAspect="1" noMove="1" noResize="1" noEditPoints="1" noAdjustHandles="1" noChangeArrowheads="1" noChangeShapeType="1" noTextEdit="1"/>
                        </p:cNvSpPr>
                        <p:nvPr/>
                      </p:nvSpPr>
                      <p:spPr>
                        <a:xfrm>
                          <a:off x="9303035" y="5132028"/>
                          <a:ext cx="612000" cy="396000"/>
                        </a:xfrm>
                        <a:prstGeom prst="rect">
                          <a:avLst/>
                        </a:prstGeom>
                        <a:blipFill>
                          <a:blip r:embed="rId2"/>
                          <a:stretch>
                            <a:fillRect l="-9000" b="-3077"/>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 name="TextBox 39">
                          <a:extLst>
                            <a:ext uri="{FF2B5EF4-FFF2-40B4-BE49-F238E27FC236}">
                              <a16:creationId xmlns:a16="http://schemas.microsoft.com/office/drawing/2014/main" id="{6FCE7CB6-F423-CF6F-15ED-EBED410D2940}"/>
                            </a:ext>
                          </a:extLst>
                        </p:cNvPr>
                        <p:cNvSpPr txBox="1"/>
                        <p:nvPr/>
                      </p:nvSpPr>
                      <p:spPr>
                        <a:xfrm>
                          <a:off x="9393035" y="5914742"/>
                          <a:ext cx="432000" cy="369332"/>
                        </a:xfrm>
                        <a:prstGeom prst="rect">
                          <a:avLst/>
                        </a:prstGeom>
                        <a:solidFill>
                          <a:srgbClr val="FBE4D5"/>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𝑪</m:t>
                                    </m:r>
                                  </m:sub>
                                  <m:sup>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𝒆</m:t>
                                    </m:r>
                                  </m:sup>
                                </m:sSubSup>
                              </m:oMath>
                            </m:oMathPara>
                          </a14:m>
                          <a:endParaRPr kumimoji="0" lang="en-NZ" sz="18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39">
                          <a:extLst>
                            <a:ext uri="{FF2B5EF4-FFF2-40B4-BE49-F238E27FC236}">
                              <a16:creationId xmlns:a16="http://schemas.microsoft.com/office/drawing/2014/main" id="{6FCE7CB6-F423-CF6F-15ED-EBED410D2940}"/>
                            </a:ext>
                          </a:extLst>
                        </p:cNvPr>
                        <p:cNvSpPr txBox="1">
                          <a:spLocks noRot="1" noChangeAspect="1" noMove="1" noResize="1" noEditPoints="1" noAdjustHandles="1" noChangeArrowheads="1" noChangeShapeType="1" noTextEdit="1"/>
                        </p:cNvSpPr>
                        <p:nvPr/>
                      </p:nvSpPr>
                      <p:spPr>
                        <a:xfrm>
                          <a:off x="9393035" y="5914742"/>
                          <a:ext cx="432000" cy="369332"/>
                        </a:xfrm>
                        <a:prstGeom prst="rect">
                          <a:avLst/>
                        </a:prstGeom>
                        <a:blipFill>
                          <a:blip r:embed="rId3"/>
                          <a:stretch>
                            <a:fillRect b="-1639"/>
                          </a:stretch>
                        </a:blipFill>
                      </p:spPr>
                      <p:txBody>
                        <a:bodyPr/>
                        <a:lstStyle/>
                        <a:p>
                          <a:r>
                            <a:rPr lang="en-NZ">
                              <a:noFill/>
                            </a:rPr>
                            <a:t> </a:t>
                          </a:r>
                        </a:p>
                      </p:txBody>
                    </p:sp>
                  </mc:Fallback>
                </mc:AlternateContent>
                <p:cxnSp>
                  <p:nvCxnSpPr>
                    <p:cNvPr id="16" name="Straight Arrow Connector 15">
                      <a:extLst>
                        <a:ext uri="{FF2B5EF4-FFF2-40B4-BE49-F238E27FC236}">
                          <a16:creationId xmlns:a16="http://schemas.microsoft.com/office/drawing/2014/main" id="{6653989B-78A7-B584-A562-7542CDAB3E33}"/>
                        </a:ext>
                      </a:extLst>
                    </p:cNvPr>
                    <p:cNvCxnSpPr>
                      <a:cxnSpLocks/>
                      <a:stCxn id="6" idx="0"/>
                      <a:endCxn id="3" idx="2"/>
                    </p:cNvCxnSpPr>
                    <p:nvPr/>
                  </p:nvCxnSpPr>
                  <p:spPr>
                    <a:xfrm flipV="1">
                      <a:off x="9609035" y="5528028"/>
                      <a:ext cx="0" cy="386714"/>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 Box 211">
                          <a:extLst>
                            <a:ext uri="{FF2B5EF4-FFF2-40B4-BE49-F238E27FC236}">
                              <a16:creationId xmlns:a16="http://schemas.microsoft.com/office/drawing/2014/main" id="{BA02705E-4D88-4F47-6EDF-844D03ABBF3C}"/>
                            </a:ext>
                          </a:extLst>
                        </p:cNvPr>
                        <p:cNvSpPr txBox="1"/>
                        <p:nvPr/>
                      </p:nvSpPr>
                      <p:spPr>
                        <a:xfrm>
                          <a:off x="9585570" y="5512172"/>
                          <a:ext cx="432000" cy="396000"/>
                        </a:xfrm>
                        <a:prstGeom prst="rect">
                          <a:avLst/>
                        </a:prstGeom>
                        <a:noFill/>
                        <a:ln w="6350">
                          <a:noFill/>
                        </a:ln>
                      </p:spPr>
                      <p:txBody>
                        <a:bodyPr rot="0" spcFirstLastPara="0" vert="horz" wrap="none" lIns="3600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800" b="0"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ctrlPr>
                                  </m:sSubSupPr>
                                  <m:e>
                                    <m:r>
                                      <a:rPr kumimoji="0" lang="en-NZ" sz="1800" b="0"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𝑣</m:t>
                                    </m:r>
                                  </m:e>
                                  <m:sub>
                                    <m:r>
                                      <a:rPr kumimoji="0" lang="en-NZ" sz="1800" b="0"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𝐶</m:t>
                                    </m:r>
                                  </m:sub>
                                  <m:sup>
                                    <m:r>
                                      <a:rPr kumimoji="0" lang="en-NZ" sz="1800" b="0"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𝑒</m:t>
                                    </m:r>
                                  </m:sup>
                                </m:sSubSup>
                              </m:oMath>
                            </m:oMathPara>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9" name="Text Box 211">
                          <a:extLst>
                            <a:ext uri="{FF2B5EF4-FFF2-40B4-BE49-F238E27FC236}">
                              <a16:creationId xmlns:a16="http://schemas.microsoft.com/office/drawing/2014/main" id="{BA02705E-4D88-4F47-6EDF-844D03ABBF3C}"/>
                            </a:ext>
                          </a:extLst>
                        </p:cNvPr>
                        <p:cNvSpPr txBox="1">
                          <a:spLocks noRot="1" noChangeAspect="1" noMove="1" noResize="1" noEditPoints="1" noAdjustHandles="1" noChangeArrowheads="1" noChangeShapeType="1" noTextEdit="1"/>
                        </p:cNvSpPr>
                        <p:nvPr/>
                      </p:nvSpPr>
                      <p:spPr>
                        <a:xfrm>
                          <a:off x="9585570" y="5512172"/>
                          <a:ext cx="432000" cy="396000"/>
                        </a:xfrm>
                        <a:prstGeom prst="rect">
                          <a:avLst/>
                        </a:prstGeom>
                        <a:blipFill>
                          <a:blip r:embed="rId4"/>
                          <a:stretch>
                            <a:fillRect/>
                          </a:stretch>
                        </a:blipFill>
                        <a:ln w="6350">
                          <a:noFill/>
                        </a:ln>
                      </p:spPr>
                      <p:txBody>
                        <a:bodyPr/>
                        <a:lstStyle/>
                        <a:p>
                          <a:r>
                            <a:rPr lang="en-NZ">
                              <a:noFill/>
                            </a:rPr>
                            <a:t> </a:t>
                          </a:r>
                        </a:p>
                      </p:txBody>
                    </p:sp>
                  </mc:Fallback>
                </mc:AlternateContent>
              </p:grpSp>
            </p:grpSp>
            <p:grpSp>
              <p:nvGrpSpPr>
                <p:cNvPr id="44" name="Group 43">
                  <a:extLst>
                    <a:ext uri="{FF2B5EF4-FFF2-40B4-BE49-F238E27FC236}">
                      <a16:creationId xmlns:a16="http://schemas.microsoft.com/office/drawing/2014/main" id="{B47C6F04-079E-4CE9-A4B4-7E68CEFBF1CC}"/>
                    </a:ext>
                  </a:extLst>
                </p:cNvPr>
                <p:cNvGrpSpPr/>
                <p:nvPr/>
              </p:nvGrpSpPr>
              <p:grpSpPr>
                <a:xfrm>
                  <a:off x="9843688" y="5306850"/>
                  <a:ext cx="829120" cy="1353963"/>
                  <a:chOff x="9955925" y="3650136"/>
                  <a:chExt cx="829120" cy="1353963"/>
                </a:xfrm>
              </p:grpSpPr>
              <p:sp>
                <p:nvSpPr>
                  <p:cNvPr id="39" name="Rectangle 38">
                    <a:extLst>
                      <a:ext uri="{FF2B5EF4-FFF2-40B4-BE49-F238E27FC236}">
                        <a16:creationId xmlns:a16="http://schemas.microsoft.com/office/drawing/2014/main" id="{C0AD5499-3EBD-649A-8C4A-D42AD261E5A5}"/>
                      </a:ext>
                    </a:extLst>
                  </p:cNvPr>
                  <p:cNvSpPr/>
                  <p:nvPr/>
                </p:nvSpPr>
                <p:spPr>
                  <a:xfrm>
                    <a:off x="9955925" y="3650136"/>
                    <a:ext cx="829120" cy="13539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2CA32EBD-44F3-F9FF-D744-10B3342AB7A9}"/>
                      </a:ext>
                    </a:extLst>
                  </p:cNvPr>
                  <p:cNvGrpSpPr/>
                  <p:nvPr/>
                </p:nvGrpSpPr>
                <p:grpSpPr>
                  <a:xfrm>
                    <a:off x="10129361" y="3793950"/>
                    <a:ext cx="630125" cy="1111380"/>
                    <a:chOff x="10129361" y="3793950"/>
                    <a:chExt cx="630125" cy="1111380"/>
                  </a:xfrm>
                </p:grpSpPr>
                <mc:AlternateContent xmlns:mc="http://schemas.openxmlformats.org/markup-compatibility/2006" xmlns:a14="http://schemas.microsoft.com/office/drawing/2010/main">
                  <mc:Choice Requires="a14">
                    <p:sp>
                      <p:nvSpPr>
                        <p:cNvPr id="26" name="TextBox 39">
                          <a:extLst>
                            <a:ext uri="{FF2B5EF4-FFF2-40B4-BE49-F238E27FC236}">
                              <a16:creationId xmlns:a16="http://schemas.microsoft.com/office/drawing/2014/main" id="{93557506-942E-5C85-9CA5-9AB3FB6B66D2}"/>
                            </a:ext>
                          </a:extLst>
                        </p:cNvPr>
                        <p:cNvSpPr txBox="1"/>
                        <p:nvPr/>
                      </p:nvSpPr>
                      <p:spPr>
                        <a:xfrm>
                          <a:off x="10263646" y="4141662"/>
                          <a:ext cx="4958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sub>
                                  <m:sup>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𝑒</m:t>
                                    </m:r>
                                  </m:sup>
                                </m:sSubSup>
                              </m:oMath>
                            </m:oMathPara>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6" name="TextBox 39">
                          <a:extLst>
                            <a:ext uri="{FF2B5EF4-FFF2-40B4-BE49-F238E27FC236}">
                              <a16:creationId xmlns:a16="http://schemas.microsoft.com/office/drawing/2014/main" id="{93557506-942E-5C85-9CA5-9AB3FB6B66D2}"/>
                            </a:ext>
                          </a:extLst>
                        </p:cNvPr>
                        <p:cNvSpPr txBox="1">
                          <a:spLocks noRot="1" noChangeAspect="1" noMove="1" noResize="1" noEditPoints="1" noAdjustHandles="1" noChangeArrowheads="1" noChangeShapeType="1" noTextEdit="1"/>
                        </p:cNvSpPr>
                        <p:nvPr/>
                      </p:nvSpPr>
                      <p:spPr>
                        <a:xfrm>
                          <a:off x="10263646" y="4141662"/>
                          <a:ext cx="495840" cy="369332"/>
                        </a:xfrm>
                        <a:prstGeom prst="rect">
                          <a:avLst/>
                        </a:prstGeom>
                        <a:blipFill>
                          <a:blip r:embed="rId5"/>
                          <a:stretch>
                            <a:fillRect b="-1667"/>
                          </a:stretch>
                        </a:blipFill>
                      </p:spPr>
                      <p:txBody>
                        <a:bodyPr/>
                        <a:lstStyle/>
                        <a:p>
                          <a:r>
                            <a:rPr lang="en-NZ">
                              <a:noFill/>
                            </a:rPr>
                            <a:t> </a:t>
                          </a:r>
                        </a:p>
                      </p:txBody>
                    </p:sp>
                  </mc:Fallback>
                </mc:AlternateContent>
                <p:grpSp>
                  <p:nvGrpSpPr>
                    <p:cNvPr id="40" name="Group 39">
                      <a:extLst>
                        <a:ext uri="{FF2B5EF4-FFF2-40B4-BE49-F238E27FC236}">
                          <a16:creationId xmlns:a16="http://schemas.microsoft.com/office/drawing/2014/main" id="{95A80936-FEB7-6C08-2A74-BCCAE9EDB237}"/>
                        </a:ext>
                      </a:extLst>
                    </p:cNvPr>
                    <p:cNvGrpSpPr/>
                    <p:nvPr/>
                  </p:nvGrpSpPr>
                  <p:grpSpPr>
                    <a:xfrm>
                      <a:off x="10129361" y="3793950"/>
                      <a:ext cx="432000" cy="1111380"/>
                      <a:chOff x="9744310" y="5360778"/>
                      <a:chExt cx="432000" cy="1111380"/>
                    </a:xfrm>
                  </p:grpSpPr>
                  <mc:AlternateContent xmlns:mc="http://schemas.openxmlformats.org/markup-compatibility/2006" xmlns:a14="http://schemas.microsoft.com/office/drawing/2010/main">
                    <mc:Choice Requires="a14">
                      <p:sp>
                        <p:nvSpPr>
                          <p:cNvPr id="7" name="Text Box 211">
                            <a:extLst>
                              <a:ext uri="{FF2B5EF4-FFF2-40B4-BE49-F238E27FC236}">
                                <a16:creationId xmlns:a16="http://schemas.microsoft.com/office/drawing/2014/main" id="{D535C943-1EEC-8314-5D0F-86526462C1DF}"/>
                              </a:ext>
                            </a:extLst>
                          </p:cNvPr>
                          <p:cNvSpPr txBox="1"/>
                          <p:nvPr/>
                        </p:nvSpPr>
                        <p:spPr>
                          <a:xfrm>
                            <a:off x="9744310" y="6076158"/>
                            <a:ext cx="432000" cy="396000"/>
                          </a:xfrm>
                          <a:prstGeom prst="rect">
                            <a:avLst/>
                          </a:prstGeom>
                          <a:solidFill>
                            <a:srgbClr val="E2EFD9"/>
                          </a:solidFill>
                          <a:ln w="6350">
                            <a:noFill/>
                          </a:ln>
                        </p:spPr>
                        <p:txBody>
                          <a:bodyPr rot="0" spcFirstLastPara="0" vert="horz" wrap="none" lIns="3600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ctrlPr>
                                    </m:sSubSupPr>
                                    <m:e>
                                      <m: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𝒗</m:t>
                                      </m:r>
                                    </m:e>
                                    <m:sub>
                                      <m: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𝑹</m:t>
                                      </m:r>
                                    </m:sub>
                                    <m:sup>
                                      <m: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𝒆</m:t>
                                      </m:r>
                                    </m:sup>
                                  </m:sSubSup>
                                </m:oMath>
                              </m:oMathPara>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Text Box 211">
                            <a:extLst>
                              <a:ext uri="{FF2B5EF4-FFF2-40B4-BE49-F238E27FC236}">
                                <a16:creationId xmlns:a16="http://schemas.microsoft.com/office/drawing/2014/main" id="{D535C943-1EEC-8314-5D0F-86526462C1DF}"/>
                              </a:ext>
                            </a:extLst>
                          </p:cNvPr>
                          <p:cNvSpPr txBox="1">
                            <a:spLocks noRot="1" noChangeAspect="1" noMove="1" noResize="1" noEditPoints="1" noAdjustHandles="1" noChangeArrowheads="1" noChangeShapeType="1" noTextEdit="1"/>
                          </p:cNvSpPr>
                          <p:nvPr/>
                        </p:nvSpPr>
                        <p:spPr>
                          <a:xfrm>
                            <a:off x="9744310" y="6076158"/>
                            <a:ext cx="432000" cy="396000"/>
                          </a:xfrm>
                          <a:prstGeom prst="rect">
                            <a:avLst/>
                          </a:prstGeom>
                          <a:blipFill>
                            <a:blip r:embed="rId6"/>
                            <a:stretch>
                              <a:fillRect/>
                            </a:stretch>
                          </a:blipFill>
                          <a:ln w="6350">
                            <a:noFill/>
                          </a:ln>
                        </p:spPr>
                        <p:txBody>
                          <a:bodyPr/>
                          <a:lstStyle/>
                          <a:p>
                            <a:r>
                              <a:rPr lang="en-NZ">
                                <a:noFill/>
                              </a:rPr>
                              <a:t> </a:t>
                            </a:r>
                          </a:p>
                        </p:txBody>
                      </p:sp>
                    </mc:Fallback>
                  </mc:AlternateContent>
                  <p:cxnSp>
                    <p:nvCxnSpPr>
                      <p:cNvPr id="31" name="Straight Arrow Connector 30">
                        <a:extLst>
                          <a:ext uri="{FF2B5EF4-FFF2-40B4-BE49-F238E27FC236}">
                            <a16:creationId xmlns:a16="http://schemas.microsoft.com/office/drawing/2014/main" id="{B7B8A3D4-0DEA-301D-A324-47A43531D205}"/>
                          </a:ext>
                        </a:extLst>
                      </p:cNvPr>
                      <p:cNvCxnSpPr>
                        <a:cxnSpLocks/>
                        <a:stCxn id="7" idx="0"/>
                        <a:endCxn id="32" idx="2"/>
                      </p:cNvCxnSpPr>
                      <p:nvPr/>
                    </p:nvCxnSpPr>
                    <p:spPr>
                      <a:xfrm flipV="1">
                        <a:off x="9960310" y="5648778"/>
                        <a:ext cx="0" cy="42738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21">
                        <a:extLst>
                          <a:ext uri="{FF2B5EF4-FFF2-40B4-BE49-F238E27FC236}">
                            <a16:creationId xmlns:a16="http://schemas.microsoft.com/office/drawing/2014/main" id="{41066779-28BD-A06A-9D75-274D6BA59F05}"/>
                          </a:ext>
                        </a:extLst>
                      </p:cNvPr>
                      <p:cNvSpPr txBox="1"/>
                      <p:nvPr/>
                    </p:nvSpPr>
                    <p:spPr>
                      <a:xfrm>
                        <a:off x="9798310" y="5360778"/>
                        <a:ext cx="324000" cy="288000"/>
                      </a:xfrm>
                      <a:prstGeom prst="roundRect">
                        <a:avLst/>
                      </a:prstGeom>
                      <a:solidFill>
                        <a:schemeClr val="accent4">
                          <a:lumMod val="60000"/>
                          <a:lumOff val="40000"/>
                        </a:schemeClr>
                      </a:solidFill>
                    </p:spPr>
                    <p:txBody>
                      <a:bodyPr wrap="square" lIns="0" tIns="0" rIns="0" bIns="0" rtlCol="0" anchor="ctr">
                        <a:noAutofit/>
                      </a:bodyPr>
                      <a:lstStyle/>
                      <a:p>
                        <a:pPr marL="0" marR="0" lvl="0" indent="0" algn="ctr" defTabSz="914400" rtl="0" eaLnBrk="1" fontAlgn="auto" latinLnBrk="0" hangingPunct="1">
                          <a:lnSpc>
                            <a:spcPct val="106000"/>
                          </a:lnSpc>
                          <a:spcBef>
                            <a:spcPts val="0"/>
                          </a:spcBef>
                          <a:spcAft>
                            <a:spcPts val="800"/>
                          </a:spcAft>
                          <a:buClrTx/>
                          <a:buSzTx/>
                          <a:buFontTx/>
                          <a:buNone/>
                          <a:tabLst/>
                          <a:defRPr/>
                        </a:pPr>
                        <a:r>
                          <a:rPr kumimoji="0" lang="en-NZ" sz="18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a:t>
                        </a:r>
                        <a:endParaRPr kumimoji="0" lang="en-NZ" sz="1800" b="0" i="1"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grpSp>
            </p:grpSp>
            <p:grpSp>
              <p:nvGrpSpPr>
                <p:cNvPr id="56" name="Group 55">
                  <a:extLst>
                    <a:ext uri="{FF2B5EF4-FFF2-40B4-BE49-F238E27FC236}">
                      <a16:creationId xmlns:a16="http://schemas.microsoft.com/office/drawing/2014/main" id="{83CA31E1-67DE-E17A-B243-4B7158CEF9DF}"/>
                    </a:ext>
                  </a:extLst>
                </p:cNvPr>
                <p:cNvGrpSpPr/>
                <p:nvPr/>
              </p:nvGrpSpPr>
              <p:grpSpPr>
                <a:xfrm>
                  <a:off x="11067562" y="5306850"/>
                  <a:ext cx="829120" cy="1353963"/>
                  <a:chOff x="9108026" y="5120983"/>
                  <a:chExt cx="829120" cy="1353963"/>
                </a:xfrm>
              </p:grpSpPr>
              <p:sp>
                <p:nvSpPr>
                  <p:cNvPr id="55" name="Rectangle 54">
                    <a:extLst>
                      <a:ext uri="{FF2B5EF4-FFF2-40B4-BE49-F238E27FC236}">
                        <a16:creationId xmlns:a16="http://schemas.microsoft.com/office/drawing/2014/main" id="{2D3D8011-B48B-9CA9-BC9E-ABDD8764AB09}"/>
                      </a:ext>
                    </a:extLst>
                  </p:cNvPr>
                  <p:cNvSpPr/>
                  <p:nvPr/>
                </p:nvSpPr>
                <p:spPr>
                  <a:xfrm>
                    <a:off x="9108026" y="5120983"/>
                    <a:ext cx="829120" cy="13539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2" name="Group 51">
                    <a:extLst>
                      <a:ext uri="{FF2B5EF4-FFF2-40B4-BE49-F238E27FC236}">
                        <a16:creationId xmlns:a16="http://schemas.microsoft.com/office/drawing/2014/main" id="{0D11341A-494F-29CC-F8DB-3008838D7F0F}"/>
                      </a:ext>
                    </a:extLst>
                  </p:cNvPr>
                  <p:cNvGrpSpPr/>
                  <p:nvPr/>
                </p:nvGrpSpPr>
                <p:grpSpPr>
                  <a:xfrm>
                    <a:off x="9219744" y="5210797"/>
                    <a:ext cx="576000" cy="1152046"/>
                    <a:chOff x="9219744" y="5210797"/>
                    <a:chExt cx="576000" cy="1152046"/>
                  </a:xfrm>
                </p:grpSpPr>
                <mc:AlternateContent xmlns:mc="http://schemas.openxmlformats.org/markup-compatibility/2006" xmlns:a14="http://schemas.microsoft.com/office/drawing/2010/main">
                  <mc:Choice Requires="a14">
                    <p:sp>
                      <p:nvSpPr>
                        <p:cNvPr id="9" name="Text Box 211">
                          <a:extLst>
                            <a:ext uri="{FF2B5EF4-FFF2-40B4-BE49-F238E27FC236}">
                              <a16:creationId xmlns:a16="http://schemas.microsoft.com/office/drawing/2014/main" id="{51FA8949-17D1-436B-D6D3-9947C0450A1D}"/>
                            </a:ext>
                          </a:extLst>
                        </p:cNvPr>
                        <p:cNvSpPr txBox="1"/>
                        <p:nvPr/>
                      </p:nvSpPr>
                      <p:spPr>
                        <a:xfrm>
                          <a:off x="9219744" y="5210797"/>
                          <a:ext cx="576000" cy="396000"/>
                        </a:xfrm>
                        <a:prstGeom prst="rect">
                          <a:avLst/>
                        </a:prstGeom>
                        <a:solidFill>
                          <a:srgbClr val="E2EFD9"/>
                        </a:solidFill>
                        <a:ln w="6350">
                          <a:noFill/>
                        </a:ln>
                      </p:spPr>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0" i="1" u="none" strike="noStrike" kern="1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L</a:t>
                          </a:r>
                          <a14:m>
                            <m:oMath xmlns:m="http://schemas.openxmlformats.org/officeDocument/2006/math">
                              <m:r>
                                <a:rPr kumimoji="0" lang="en-NZ" sz="18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Sup>
                                <m:sSubSupPr>
                                  <m:ctrlP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ctrlPr>
                                </m:sSubSupPr>
                                <m:e>
                                  <m:acc>
                                    <m:accPr>
                                      <m:chr m:val="̇"/>
                                      <m:ctrlP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ctrlPr>
                                    </m:accPr>
                                    <m:e>
                                      <m: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𝒗</m:t>
                                      </m:r>
                                    </m:e>
                                  </m:acc>
                                </m:e>
                                <m:sub>
                                  <m: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𝑳</m:t>
                                  </m:r>
                                </m:sub>
                                <m:sup>
                                  <m: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𝒆</m:t>
                                  </m:r>
                                </m:sup>
                              </m:sSubSup>
                            </m:oMath>
                          </a14:m>
                          <a:endParaRPr kumimoji="0" lang="en-NZ" sz="18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Text Box 211">
                          <a:extLst>
                            <a:ext uri="{FF2B5EF4-FFF2-40B4-BE49-F238E27FC236}">
                              <a16:creationId xmlns:a16="http://schemas.microsoft.com/office/drawing/2014/main" id="{51FA8949-17D1-436B-D6D3-9947C0450A1D}"/>
                            </a:ext>
                          </a:extLst>
                        </p:cNvPr>
                        <p:cNvSpPr txBox="1">
                          <a:spLocks noRot="1" noChangeAspect="1" noMove="1" noResize="1" noEditPoints="1" noAdjustHandles="1" noChangeArrowheads="1" noChangeShapeType="1" noTextEdit="1"/>
                        </p:cNvSpPr>
                        <p:nvPr/>
                      </p:nvSpPr>
                      <p:spPr>
                        <a:xfrm>
                          <a:off x="9219744" y="5210797"/>
                          <a:ext cx="576000" cy="396000"/>
                        </a:xfrm>
                        <a:prstGeom prst="rect">
                          <a:avLst/>
                        </a:prstGeom>
                        <a:blipFill>
                          <a:blip r:embed="rId7"/>
                          <a:stretch>
                            <a:fillRect l="-12632" t="-4615" b="-20000"/>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5" name="TextBox 39">
                          <a:extLst>
                            <a:ext uri="{FF2B5EF4-FFF2-40B4-BE49-F238E27FC236}">
                              <a16:creationId xmlns:a16="http://schemas.microsoft.com/office/drawing/2014/main" id="{D87638F0-3ADB-D525-63F4-099F785CB136}"/>
                            </a:ext>
                          </a:extLst>
                        </p:cNvPr>
                        <p:cNvSpPr txBox="1"/>
                        <p:nvPr/>
                      </p:nvSpPr>
                      <p:spPr>
                        <a:xfrm>
                          <a:off x="9262357" y="5993511"/>
                          <a:ext cx="490775" cy="369332"/>
                        </a:xfrm>
                        <a:prstGeom prst="rect">
                          <a:avLst/>
                        </a:prstGeom>
                        <a:solidFill>
                          <a:srgbClr val="FBE4D5"/>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𝑳</m:t>
                                    </m:r>
                                  </m:sub>
                                  <m:sup>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𝒆</m:t>
                                    </m:r>
                                  </m:sup>
                                </m:sSubSup>
                              </m:oMath>
                            </m:oMathPara>
                          </a14:m>
                          <a:endParaRPr kumimoji="0" lang="en-NZ" sz="18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5" name="TextBox 39">
                          <a:extLst>
                            <a:ext uri="{FF2B5EF4-FFF2-40B4-BE49-F238E27FC236}">
                              <a16:creationId xmlns:a16="http://schemas.microsoft.com/office/drawing/2014/main" id="{D87638F0-3ADB-D525-63F4-099F785CB136}"/>
                            </a:ext>
                          </a:extLst>
                        </p:cNvPr>
                        <p:cNvSpPr txBox="1">
                          <a:spLocks noRot="1" noChangeAspect="1" noMove="1" noResize="1" noEditPoints="1" noAdjustHandles="1" noChangeArrowheads="1" noChangeShapeType="1" noTextEdit="1"/>
                        </p:cNvSpPr>
                        <p:nvPr/>
                      </p:nvSpPr>
                      <p:spPr>
                        <a:xfrm>
                          <a:off x="9262357" y="5993511"/>
                          <a:ext cx="490775" cy="369332"/>
                        </a:xfrm>
                        <a:prstGeom prst="rect">
                          <a:avLst/>
                        </a:prstGeom>
                        <a:blipFill>
                          <a:blip r:embed="rId8"/>
                          <a:stretch>
                            <a:fillRect b="-1639"/>
                          </a:stretch>
                        </a:blipFill>
                      </p:spPr>
                      <p:txBody>
                        <a:bodyPr/>
                        <a:lstStyle/>
                        <a:p>
                          <a:r>
                            <a:rPr lang="en-NZ">
                              <a:noFill/>
                            </a:rPr>
                            <a:t> </a:t>
                          </a:r>
                        </a:p>
                      </p:txBody>
                    </p:sp>
                  </mc:Fallback>
                </mc:AlternateContent>
                <p:cxnSp>
                  <p:nvCxnSpPr>
                    <p:cNvPr id="46" name="Straight Arrow Connector 45">
                      <a:extLst>
                        <a:ext uri="{FF2B5EF4-FFF2-40B4-BE49-F238E27FC236}">
                          <a16:creationId xmlns:a16="http://schemas.microsoft.com/office/drawing/2014/main" id="{1162E0F0-97E4-A77E-6AC3-F08D2EE6603B}"/>
                        </a:ext>
                      </a:extLst>
                    </p:cNvPr>
                    <p:cNvCxnSpPr>
                      <a:cxnSpLocks/>
                      <a:stCxn id="45" idx="0"/>
                      <a:endCxn id="9" idx="2"/>
                    </p:cNvCxnSpPr>
                    <p:nvPr/>
                  </p:nvCxnSpPr>
                  <p:spPr>
                    <a:xfrm flipH="1" flipV="1">
                      <a:off x="9507744" y="5606797"/>
                      <a:ext cx="1" cy="386714"/>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4" name="Text Box 211">
                        <a:extLst>
                          <a:ext uri="{FF2B5EF4-FFF2-40B4-BE49-F238E27FC236}">
                            <a16:creationId xmlns:a16="http://schemas.microsoft.com/office/drawing/2014/main" id="{6F891176-3ADE-566C-036D-5A7799674783}"/>
                          </a:ext>
                        </a:extLst>
                      </p:cNvPr>
                      <p:cNvSpPr txBox="1"/>
                      <p:nvPr/>
                    </p:nvSpPr>
                    <p:spPr>
                      <a:xfrm>
                        <a:off x="9462396" y="5614903"/>
                        <a:ext cx="432000" cy="396000"/>
                      </a:xfrm>
                      <a:prstGeom prst="rect">
                        <a:avLst/>
                      </a:prstGeom>
                      <a:noFill/>
                      <a:ln w="6350">
                        <a:noFill/>
                      </a:ln>
                    </p:spPr>
                    <p:txBody>
                      <a:bodyPr rot="0" spcFirstLastPara="0" vert="horz" wrap="none" lIns="3600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800" b="0"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ctrlPr>
                                </m:sSubSupPr>
                                <m:e>
                                  <m:r>
                                    <a:rPr kumimoji="0" lang="en-NZ" sz="1800" b="0"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𝑣</m:t>
                                  </m:r>
                                </m:e>
                                <m:sub>
                                  <m:r>
                                    <a:rPr kumimoji="0" lang="en-NZ" sz="1800" b="0"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𝐿</m:t>
                                  </m:r>
                                </m:sub>
                                <m:sup>
                                  <m:r>
                                    <a:rPr kumimoji="0" lang="en-NZ" sz="1800" b="0"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𝑒</m:t>
                                  </m:r>
                                </m:sup>
                              </m:sSubSup>
                            </m:oMath>
                          </m:oMathPara>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4" name="Text Box 211">
                        <a:extLst>
                          <a:ext uri="{FF2B5EF4-FFF2-40B4-BE49-F238E27FC236}">
                            <a16:creationId xmlns:a16="http://schemas.microsoft.com/office/drawing/2014/main" id="{6F891176-3ADE-566C-036D-5A7799674783}"/>
                          </a:ext>
                        </a:extLst>
                      </p:cNvPr>
                      <p:cNvSpPr txBox="1">
                        <a:spLocks noRot="1" noChangeAspect="1" noMove="1" noResize="1" noEditPoints="1" noAdjustHandles="1" noChangeArrowheads="1" noChangeShapeType="1" noTextEdit="1"/>
                      </p:cNvSpPr>
                      <p:nvPr/>
                    </p:nvSpPr>
                    <p:spPr>
                      <a:xfrm>
                        <a:off x="9462396" y="5614903"/>
                        <a:ext cx="432000" cy="396000"/>
                      </a:xfrm>
                      <a:prstGeom prst="rect">
                        <a:avLst/>
                      </a:prstGeom>
                      <a:blipFill>
                        <a:blip r:embed="rId9"/>
                        <a:stretch>
                          <a:fillRect/>
                        </a:stretch>
                      </a:blipFill>
                      <a:ln w="6350">
                        <a:noFill/>
                      </a:ln>
                    </p:spPr>
                    <p:txBody>
                      <a:bodyPr/>
                      <a:lstStyle/>
                      <a:p>
                        <a:r>
                          <a:rPr lang="en-NZ">
                            <a:noFill/>
                          </a:rPr>
                          <a:t> </a:t>
                        </a:r>
                      </a:p>
                    </p:txBody>
                  </p:sp>
                </mc:Fallback>
              </mc:AlternateContent>
            </p:grpSp>
          </p:grpSp>
          <p:grpSp>
            <p:nvGrpSpPr>
              <p:cNvPr id="192" name="Group 191">
                <a:extLst>
                  <a:ext uri="{FF2B5EF4-FFF2-40B4-BE49-F238E27FC236}">
                    <a16:creationId xmlns:a16="http://schemas.microsoft.com/office/drawing/2014/main" id="{9327E853-0E92-6ABA-DD36-F8CBA4D91961}"/>
                  </a:ext>
                </a:extLst>
              </p:cNvPr>
              <p:cNvGrpSpPr/>
              <p:nvPr/>
            </p:nvGrpSpPr>
            <p:grpSpPr>
              <a:xfrm>
                <a:off x="2720747" y="720421"/>
                <a:ext cx="3430543" cy="1642885"/>
                <a:chOff x="2720747" y="720421"/>
                <a:chExt cx="3430543" cy="1642885"/>
              </a:xfrm>
            </p:grpSpPr>
            <p:sp>
              <p:nvSpPr>
                <p:cNvPr id="191" name="Rectangle 190">
                  <a:extLst>
                    <a:ext uri="{FF2B5EF4-FFF2-40B4-BE49-F238E27FC236}">
                      <a16:creationId xmlns:a16="http://schemas.microsoft.com/office/drawing/2014/main" id="{BD472C74-DFF5-8649-6B17-9CBF9D630270}"/>
                    </a:ext>
                  </a:extLst>
                </p:cNvPr>
                <p:cNvSpPr/>
                <p:nvPr/>
              </p:nvSpPr>
              <p:spPr>
                <a:xfrm>
                  <a:off x="4076741" y="720421"/>
                  <a:ext cx="822781" cy="80570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03487C80-9034-F212-7D93-E43E5E0B5724}"/>
                    </a:ext>
                  </a:extLst>
                </p:cNvPr>
                <p:cNvSpPr/>
                <p:nvPr/>
              </p:nvSpPr>
              <p:spPr>
                <a:xfrm>
                  <a:off x="5216800" y="1325949"/>
                  <a:ext cx="934490" cy="10373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D588E4B-9378-87F0-90A1-7D3E04291897}"/>
                    </a:ext>
                  </a:extLst>
                </p:cNvPr>
                <p:cNvSpPr/>
                <p:nvPr/>
              </p:nvSpPr>
              <p:spPr>
                <a:xfrm>
                  <a:off x="2720747" y="1308170"/>
                  <a:ext cx="996068" cy="10373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58" name="Straight Arrow Connector 57">
              <a:extLst>
                <a:ext uri="{FF2B5EF4-FFF2-40B4-BE49-F238E27FC236}">
                  <a16:creationId xmlns:a16="http://schemas.microsoft.com/office/drawing/2014/main" id="{C6F7A487-1581-8BF6-BA3F-4F09B844ED66}"/>
                </a:ext>
              </a:extLst>
            </p:cNvPr>
            <p:cNvCxnSpPr>
              <a:cxnSpLocks/>
              <a:stCxn id="6" idx="3"/>
              <a:endCxn id="7" idx="1"/>
            </p:cNvCxnSpPr>
            <p:nvPr/>
          </p:nvCxnSpPr>
          <p:spPr>
            <a:xfrm>
              <a:off x="3423520" y="5045534"/>
              <a:ext cx="786283"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2F6B7EF-E103-FA3C-D953-34D98C1E2003}"/>
                </a:ext>
              </a:extLst>
            </p:cNvPr>
            <p:cNvCxnSpPr>
              <a:cxnSpLocks/>
              <a:stCxn id="7" idx="3"/>
              <a:endCxn id="45" idx="1"/>
            </p:cNvCxnSpPr>
            <p:nvPr/>
          </p:nvCxnSpPr>
          <p:spPr>
            <a:xfrm>
              <a:off x="4641803" y="5045534"/>
              <a:ext cx="772769"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2A3B25C0-3479-E4BF-537E-024876D7A951}"/>
              </a:ext>
            </a:extLst>
          </p:cNvPr>
          <p:cNvGrpSpPr/>
          <p:nvPr/>
        </p:nvGrpSpPr>
        <p:grpSpPr>
          <a:xfrm>
            <a:off x="6253516" y="80303"/>
            <a:ext cx="3730610" cy="6279353"/>
            <a:chOff x="7242057" y="80303"/>
            <a:chExt cx="3730610" cy="6279353"/>
          </a:xfrm>
        </p:grpSpPr>
        <p:pic>
          <p:nvPicPr>
            <p:cNvPr id="43" name="Picture 42">
              <a:extLst>
                <a:ext uri="{FF2B5EF4-FFF2-40B4-BE49-F238E27FC236}">
                  <a16:creationId xmlns:a16="http://schemas.microsoft.com/office/drawing/2014/main" id="{5586567F-6923-976F-73FB-BCDFB0DE501F}"/>
                </a:ext>
              </a:extLst>
            </p:cNvPr>
            <p:cNvPicPr>
              <a:picLocks noChangeAspect="1"/>
            </p:cNvPicPr>
            <p:nvPr/>
          </p:nvPicPr>
          <p:blipFill>
            <a:blip r:embed="rId10"/>
            <a:stretch>
              <a:fillRect/>
            </a:stretch>
          </p:blipFill>
          <p:spPr>
            <a:xfrm>
              <a:off x="7784803" y="80303"/>
              <a:ext cx="3187864" cy="5753396"/>
            </a:xfrm>
            <a:prstGeom prst="rect">
              <a:avLst/>
            </a:prstGeom>
          </p:spPr>
        </p:pic>
        <p:grpSp>
          <p:nvGrpSpPr>
            <p:cNvPr id="49" name="Group 48">
              <a:extLst>
                <a:ext uri="{FF2B5EF4-FFF2-40B4-BE49-F238E27FC236}">
                  <a16:creationId xmlns:a16="http://schemas.microsoft.com/office/drawing/2014/main" id="{A11903F0-5551-8995-52F5-CCD824BAA5DC}"/>
                </a:ext>
              </a:extLst>
            </p:cNvPr>
            <p:cNvGrpSpPr/>
            <p:nvPr/>
          </p:nvGrpSpPr>
          <p:grpSpPr>
            <a:xfrm>
              <a:off x="7248986" y="5448601"/>
              <a:ext cx="739658" cy="911055"/>
              <a:chOff x="6451975" y="5448601"/>
              <a:chExt cx="739658" cy="911055"/>
            </a:xfrm>
          </p:grpSpPr>
          <p:cxnSp>
            <p:nvCxnSpPr>
              <p:cNvPr id="14" name="Straight Arrow Connector 13">
                <a:extLst>
                  <a:ext uri="{FF2B5EF4-FFF2-40B4-BE49-F238E27FC236}">
                    <a16:creationId xmlns:a16="http://schemas.microsoft.com/office/drawing/2014/main" id="{8660C1C8-EA7C-5C73-658A-74A7086F1FEB}"/>
                  </a:ext>
                </a:extLst>
              </p:cNvPr>
              <p:cNvCxnSpPr>
                <a:cxnSpLocks/>
                <a:stCxn id="12" idx="1"/>
              </p:cNvCxnSpPr>
              <p:nvPr/>
            </p:nvCxnSpPr>
            <p:spPr>
              <a:xfrm flipV="1">
                <a:off x="6624393" y="5448601"/>
                <a:ext cx="567240" cy="518830"/>
              </a:xfrm>
              <a:prstGeom prst="straightConnector1">
                <a:avLst/>
              </a:prstGeom>
              <a:ln w="12700">
                <a:solidFill>
                  <a:srgbClr val="7030A0"/>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12" name="Right Brace 11">
                <a:extLst>
                  <a:ext uri="{FF2B5EF4-FFF2-40B4-BE49-F238E27FC236}">
                    <a16:creationId xmlns:a16="http://schemas.microsoft.com/office/drawing/2014/main" id="{11588382-1B32-A589-5040-477F66185BCD}"/>
                  </a:ext>
                </a:extLst>
              </p:cNvPr>
              <p:cNvSpPr/>
              <p:nvPr/>
            </p:nvSpPr>
            <p:spPr>
              <a:xfrm>
                <a:off x="6451975" y="5575205"/>
                <a:ext cx="172418" cy="784451"/>
              </a:xfrm>
              <a:prstGeom prst="rightBrace">
                <a:avLst>
                  <a:gd name="adj1" fmla="val 5192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1" name="Group 50">
              <a:extLst>
                <a:ext uri="{FF2B5EF4-FFF2-40B4-BE49-F238E27FC236}">
                  <a16:creationId xmlns:a16="http://schemas.microsoft.com/office/drawing/2014/main" id="{4429E2A4-A09C-563B-1BA4-9841131AB717}"/>
                </a:ext>
              </a:extLst>
            </p:cNvPr>
            <p:cNvGrpSpPr/>
            <p:nvPr/>
          </p:nvGrpSpPr>
          <p:grpSpPr>
            <a:xfrm>
              <a:off x="7242057" y="2934664"/>
              <a:ext cx="857798" cy="784451"/>
              <a:chOff x="6445046" y="2934664"/>
              <a:chExt cx="857798" cy="784451"/>
            </a:xfrm>
          </p:grpSpPr>
          <p:cxnSp>
            <p:nvCxnSpPr>
              <p:cNvPr id="38" name="Straight Arrow Connector 37">
                <a:extLst>
                  <a:ext uri="{FF2B5EF4-FFF2-40B4-BE49-F238E27FC236}">
                    <a16:creationId xmlns:a16="http://schemas.microsoft.com/office/drawing/2014/main" id="{56155E36-E165-12A7-C89D-DCCE504CF573}"/>
                  </a:ext>
                </a:extLst>
              </p:cNvPr>
              <p:cNvCxnSpPr>
                <a:cxnSpLocks/>
                <a:stCxn id="41" idx="1"/>
              </p:cNvCxnSpPr>
              <p:nvPr/>
            </p:nvCxnSpPr>
            <p:spPr>
              <a:xfrm>
                <a:off x="6617464" y="3326890"/>
                <a:ext cx="685380" cy="392225"/>
              </a:xfrm>
              <a:prstGeom prst="straightConnector1">
                <a:avLst/>
              </a:prstGeom>
              <a:ln w="12700">
                <a:solidFill>
                  <a:srgbClr val="7030A0"/>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id="{6A6D16A3-1880-3D8C-24F8-58A73D955E55}"/>
                  </a:ext>
                </a:extLst>
              </p:cNvPr>
              <p:cNvSpPr/>
              <p:nvPr/>
            </p:nvSpPr>
            <p:spPr>
              <a:xfrm>
                <a:off x="6445046" y="2934664"/>
                <a:ext cx="172418" cy="784451"/>
              </a:xfrm>
              <a:prstGeom prst="rightBrace">
                <a:avLst>
                  <a:gd name="adj1" fmla="val 5192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4" name="TextBox 3">
            <a:extLst>
              <a:ext uri="{FF2B5EF4-FFF2-40B4-BE49-F238E27FC236}">
                <a16:creationId xmlns:a16="http://schemas.microsoft.com/office/drawing/2014/main" id="{EB8CA6AF-150F-CD03-912E-12F556A520EE}"/>
              </a:ext>
            </a:extLst>
          </p:cNvPr>
          <p:cNvSpPr txBox="1"/>
          <p:nvPr/>
        </p:nvSpPr>
        <p:spPr>
          <a:xfrm>
            <a:off x="320940" y="177876"/>
            <a:ext cx="3004305" cy="470000"/>
          </a:xfrm>
          <a:prstGeom prst="rect">
            <a:avLst/>
          </a:prstGeom>
          <a:noFill/>
        </p:spPr>
        <p:txBody>
          <a:bodyPr wrap="square">
            <a:spAutoFit/>
          </a:bodyPr>
          <a:lstStyle/>
          <a:p>
            <a:pPr marL="0" marR="0" lvl="0" indent="0" algn="just" defTabSz="914400" rtl="0" eaLnBrk="1" fontAlgn="auto" latinLnBrk="0" hangingPunct="1">
              <a:lnSpc>
                <a:spcPct val="107000"/>
              </a:lnSpc>
              <a:spcBef>
                <a:spcPts val="600"/>
              </a:spcBef>
              <a:spcAft>
                <a:spcPts val="0"/>
              </a:spcAft>
              <a:buClrTx/>
              <a:buSzPts val="1100"/>
              <a:buFontTx/>
              <a:buNone/>
              <a:tabLst/>
              <a:defRPr/>
            </a:pPr>
            <a:r>
              <a:rPr kumimoji="0" lang="en-NZ" sz="2400" b="1" i="1"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1. </a:t>
            </a:r>
            <a:r>
              <a:rPr kumimoji="0" lang="en-NZ" sz="2400" b="1" i="1"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An electrical circuit</a:t>
            </a:r>
            <a:r>
              <a:rPr kumimoji="0" lang="en-NZ" sz="2400" b="1" i="0"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grpSp>
        <p:nvGrpSpPr>
          <p:cNvPr id="50" name="Group 49">
            <a:extLst>
              <a:ext uri="{FF2B5EF4-FFF2-40B4-BE49-F238E27FC236}">
                <a16:creationId xmlns:a16="http://schemas.microsoft.com/office/drawing/2014/main" id="{5A31A06E-3606-1FCC-57B0-B4D64BAD479E}"/>
              </a:ext>
            </a:extLst>
          </p:cNvPr>
          <p:cNvGrpSpPr/>
          <p:nvPr/>
        </p:nvGrpSpPr>
        <p:grpSpPr>
          <a:xfrm>
            <a:off x="129410" y="2936484"/>
            <a:ext cx="6100105" cy="1876893"/>
            <a:chOff x="320940" y="2559604"/>
            <a:chExt cx="6100105" cy="1876893"/>
          </a:xfrm>
        </p:grpSpPr>
        <p:sp>
          <p:nvSpPr>
            <p:cNvPr id="24" name="TextBox 23">
              <a:extLst>
                <a:ext uri="{FF2B5EF4-FFF2-40B4-BE49-F238E27FC236}">
                  <a16:creationId xmlns:a16="http://schemas.microsoft.com/office/drawing/2014/main" id="{564738C7-0372-0577-5329-1015B5C9799E}"/>
                </a:ext>
              </a:extLst>
            </p:cNvPr>
            <p:cNvSpPr txBox="1"/>
            <p:nvPr/>
          </p:nvSpPr>
          <p:spPr>
            <a:xfrm>
              <a:off x="320940" y="3308022"/>
              <a:ext cx="21848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Constitutive relations</a:t>
              </a:r>
            </a:p>
          </p:txBody>
        </p:sp>
        <p:sp>
          <p:nvSpPr>
            <p:cNvPr id="27" name="Right Brace 26">
              <a:extLst>
                <a:ext uri="{FF2B5EF4-FFF2-40B4-BE49-F238E27FC236}">
                  <a16:creationId xmlns:a16="http://schemas.microsoft.com/office/drawing/2014/main" id="{710F9387-FF30-DB76-5B87-322AD7B0E10A}"/>
                </a:ext>
              </a:extLst>
            </p:cNvPr>
            <p:cNvSpPr/>
            <p:nvPr/>
          </p:nvSpPr>
          <p:spPr>
            <a:xfrm flipH="1">
              <a:off x="2515819" y="2559605"/>
              <a:ext cx="265731" cy="1876892"/>
            </a:xfrm>
            <a:prstGeom prst="rightBrace">
              <a:avLst>
                <a:gd name="adj1" fmla="val 5192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1DDE9F3-D308-ADE7-FB2D-7C051B211B16}"/>
                    </a:ext>
                  </a:extLst>
                </p:cNvPr>
                <p:cNvSpPr txBox="1"/>
                <p:nvPr/>
              </p:nvSpPr>
              <p:spPr>
                <a:xfrm>
                  <a:off x="2820383" y="2703061"/>
                  <a:ext cx="1124154" cy="5549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𝒖</m:t>
                            </m:r>
                          </m:e>
                          <m:sub>
                            <m: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𝑪</m:t>
                            </m:r>
                          </m:sub>
                        </m:sSub>
                        <m: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16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fPr>
                          <m:num>
                            <m:r>
                              <a:rPr kumimoji="0" lang="en-NZ" sz="16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𝟏</m:t>
                            </m:r>
                          </m:num>
                          <m:den>
                            <m:r>
                              <a:rPr kumimoji="0" lang="en-NZ" sz="16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𝑪</m:t>
                            </m:r>
                          </m:den>
                        </m:f>
                        <m:sSub>
                          <m:sSubPr>
                            <m:ctrlPr>
                              <a:rPr kumimoji="0" lang="en-NZ"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𝒒</m:t>
                            </m:r>
                          </m:e>
                          <m:sub>
                            <m: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𝑪</m:t>
                            </m:r>
                          </m:sub>
                        </m:sSub>
                      </m:oMath>
                    </m:oMathPara>
                  </a14:m>
                  <a:endParaRPr kumimoji="0" lang="en-NZ"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8" name="TextBox 27">
                  <a:extLst>
                    <a:ext uri="{FF2B5EF4-FFF2-40B4-BE49-F238E27FC236}">
                      <a16:creationId xmlns:a16="http://schemas.microsoft.com/office/drawing/2014/main" id="{21DDE9F3-D308-ADE7-FB2D-7C051B211B16}"/>
                    </a:ext>
                  </a:extLst>
                </p:cNvPr>
                <p:cNvSpPr txBox="1">
                  <a:spLocks noRot="1" noChangeAspect="1" noMove="1" noResize="1" noEditPoints="1" noAdjustHandles="1" noChangeArrowheads="1" noChangeShapeType="1" noTextEdit="1"/>
                </p:cNvSpPr>
                <p:nvPr/>
              </p:nvSpPr>
              <p:spPr>
                <a:xfrm>
                  <a:off x="2820383" y="2703061"/>
                  <a:ext cx="1124154" cy="554960"/>
                </a:xfrm>
                <a:prstGeom prst="rect">
                  <a:avLst/>
                </a:prstGeom>
                <a:blipFill>
                  <a:blip r:embed="rId1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8779A83-88EA-3281-7595-80B0281AF52C}"/>
                    </a:ext>
                  </a:extLst>
                </p:cNvPr>
                <p:cNvSpPr txBox="1"/>
                <p:nvPr/>
              </p:nvSpPr>
              <p:spPr>
                <a:xfrm>
                  <a:off x="3922000" y="2559604"/>
                  <a:ext cx="123315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𝒖</m:t>
                            </m:r>
                          </m:e>
                          <m:sub>
                            <m: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𝑹</m:t>
                            </m:r>
                          </m:sub>
                        </m:sSub>
                        <m: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6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𝑹</m:t>
                        </m:r>
                        <m: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𝒗</m:t>
                            </m:r>
                          </m:e>
                          <m:sub>
                            <m: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𝑹</m:t>
                            </m:r>
                          </m:sub>
                        </m:sSub>
                      </m:oMath>
                    </m:oMathPara>
                  </a14:m>
                  <a:endParaRPr kumimoji="0" lang="en-NZ"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9" name="TextBox 28">
                  <a:extLst>
                    <a:ext uri="{FF2B5EF4-FFF2-40B4-BE49-F238E27FC236}">
                      <a16:creationId xmlns:a16="http://schemas.microsoft.com/office/drawing/2014/main" id="{38779A83-88EA-3281-7595-80B0281AF52C}"/>
                    </a:ext>
                  </a:extLst>
                </p:cNvPr>
                <p:cNvSpPr txBox="1">
                  <a:spLocks noRot="1" noChangeAspect="1" noMove="1" noResize="1" noEditPoints="1" noAdjustHandles="1" noChangeArrowheads="1" noChangeShapeType="1" noTextEdit="1"/>
                </p:cNvSpPr>
                <p:nvPr/>
              </p:nvSpPr>
              <p:spPr>
                <a:xfrm>
                  <a:off x="3922000" y="2559604"/>
                  <a:ext cx="1233158" cy="338554"/>
                </a:xfrm>
                <a:prstGeom prst="rect">
                  <a:avLst/>
                </a:prstGeom>
                <a:blipFill>
                  <a:blip r:embed="rId1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10A9447-0963-0048-7992-76E607F5836E}"/>
                    </a:ext>
                  </a:extLst>
                </p:cNvPr>
                <p:cNvSpPr txBox="1"/>
                <p:nvPr/>
              </p:nvSpPr>
              <p:spPr>
                <a:xfrm>
                  <a:off x="5162111" y="2700625"/>
                  <a:ext cx="1258934" cy="55983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𝒖</m:t>
                            </m:r>
                          </m:e>
                          <m:sub>
                            <m: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𝑳</m:t>
                            </m:r>
                          </m:sub>
                        </m:sSub>
                        <m: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6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𝑳</m:t>
                        </m:r>
                        <m: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sSub>
                              <m:sSubPr>
                                <m:ctrlPr>
                                  <a:rPr kumimoji="0" lang="en-NZ"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𝒗</m:t>
                                </m:r>
                              </m:e>
                              <m:sub>
                                <m: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𝑳</m:t>
                                </m:r>
                              </m:sub>
                            </m:sSub>
                          </m:num>
                          <m:den>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oMath>
                    </m:oMathPara>
                  </a14:m>
                  <a:endParaRPr kumimoji="0" lang="en-NZ"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0" name="TextBox 29">
                  <a:extLst>
                    <a:ext uri="{FF2B5EF4-FFF2-40B4-BE49-F238E27FC236}">
                      <a16:creationId xmlns:a16="http://schemas.microsoft.com/office/drawing/2014/main" id="{A10A9447-0963-0048-7992-76E607F5836E}"/>
                    </a:ext>
                  </a:extLst>
                </p:cNvPr>
                <p:cNvSpPr txBox="1">
                  <a:spLocks noRot="1" noChangeAspect="1" noMove="1" noResize="1" noEditPoints="1" noAdjustHandles="1" noChangeArrowheads="1" noChangeShapeType="1" noTextEdit="1"/>
                </p:cNvSpPr>
                <p:nvPr/>
              </p:nvSpPr>
              <p:spPr>
                <a:xfrm>
                  <a:off x="5162111" y="2700625"/>
                  <a:ext cx="1258934" cy="559833"/>
                </a:xfrm>
                <a:prstGeom prst="rect">
                  <a:avLst/>
                </a:prstGeom>
                <a:blipFill>
                  <a:blip r:embed="rId14"/>
                  <a:stretch>
                    <a:fillRect/>
                  </a:stretch>
                </a:blipFill>
              </p:spPr>
              <p:txBody>
                <a:bodyPr/>
                <a:lstStyle/>
                <a:p>
                  <a:r>
                    <a:rPr lang="en-NZ">
                      <a:noFill/>
                    </a:rPr>
                    <a:t> </a:t>
                  </a:r>
                </a:p>
              </p:txBody>
            </p:sp>
          </mc:Fallback>
        </mc:AlternateContent>
        <p:cxnSp>
          <p:nvCxnSpPr>
            <p:cNvPr id="34" name="Straight Arrow Connector 33">
              <a:extLst>
                <a:ext uri="{FF2B5EF4-FFF2-40B4-BE49-F238E27FC236}">
                  <a16:creationId xmlns:a16="http://schemas.microsoft.com/office/drawing/2014/main" id="{1CBCBDFE-0B38-D31C-1E53-8C69CC9EBBD8}"/>
                </a:ext>
              </a:extLst>
            </p:cNvPr>
            <p:cNvCxnSpPr>
              <a:cxnSpLocks/>
            </p:cNvCxnSpPr>
            <p:nvPr/>
          </p:nvCxnSpPr>
          <p:spPr>
            <a:xfrm flipV="1">
              <a:off x="3367285" y="3241090"/>
              <a:ext cx="0" cy="360000"/>
            </a:xfrm>
            <a:prstGeom prst="straightConnector1">
              <a:avLst/>
            </a:prstGeom>
            <a:ln w="12700">
              <a:solidFill>
                <a:srgbClr val="7030A0"/>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8384A8D-595C-2FFC-7757-88024A03EC47}"/>
                </a:ext>
              </a:extLst>
            </p:cNvPr>
            <p:cNvCxnSpPr>
              <a:cxnSpLocks/>
            </p:cNvCxnSpPr>
            <p:nvPr/>
          </p:nvCxnSpPr>
          <p:spPr>
            <a:xfrm flipV="1">
              <a:off x="5795253" y="3241090"/>
              <a:ext cx="0" cy="360000"/>
            </a:xfrm>
            <a:prstGeom prst="straightConnector1">
              <a:avLst/>
            </a:prstGeom>
            <a:ln w="12700">
              <a:solidFill>
                <a:srgbClr val="7030A0"/>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F74E96A-EC90-9296-ADBC-E7B187B86EA5}"/>
                </a:ext>
              </a:extLst>
            </p:cNvPr>
            <p:cNvCxnSpPr>
              <a:cxnSpLocks/>
            </p:cNvCxnSpPr>
            <p:nvPr/>
          </p:nvCxnSpPr>
          <p:spPr>
            <a:xfrm flipV="1">
              <a:off x="4599608" y="2935349"/>
              <a:ext cx="0" cy="665741"/>
            </a:xfrm>
            <a:prstGeom prst="straightConnector1">
              <a:avLst/>
            </a:prstGeom>
            <a:ln w="12700">
              <a:solidFill>
                <a:srgbClr val="7030A0"/>
              </a:solidFill>
              <a:prstDash val="sysDot"/>
              <a:tailEnd type="stealth" w="lg" len="lg"/>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90B5CC63-0297-589C-2C87-53690664DD45}"/>
              </a:ext>
            </a:extLst>
          </p:cNvPr>
          <p:cNvGrpSpPr/>
          <p:nvPr/>
        </p:nvGrpSpPr>
        <p:grpSpPr>
          <a:xfrm>
            <a:off x="10087489" y="874168"/>
            <a:ext cx="1463172" cy="2444734"/>
            <a:chOff x="10087489" y="874168"/>
            <a:chExt cx="1463172" cy="2444734"/>
          </a:xfrm>
        </p:grpSpPr>
        <p:grpSp>
          <p:nvGrpSpPr>
            <p:cNvPr id="62" name="Group 61">
              <a:extLst>
                <a:ext uri="{FF2B5EF4-FFF2-40B4-BE49-F238E27FC236}">
                  <a16:creationId xmlns:a16="http://schemas.microsoft.com/office/drawing/2014/main" id="{09491DB1-8B0C-FDC4-8B3C-400AEA253BB9}"/>
                </a:ext>
              </a:extLst>
            </p:cNvPr>
            <p:cNvGrpSpPr/>
            <p:nvPr/>
          </p:nvGrpSpPr>
          <p:grpSpPr>
            <a:xfrm>
              <a:off x="10087489" y="874168"/>
              <a:ext cx="1463172" cy="707497"/>
              <a:chOff x="10003898" y="2665898"/>
              <a:chExt cx="1463172" cy="707497"/>
            </a:xfrm>
          </p:grpSpPr>
          <p:sp>
            <p:nvSpPr>
              <p:cNvPr id="60" name="TextBox 59">
                <a:extLst>
                  <a:ext uri="{FF2B5EF4-FFF2-40B4-BE49-F238E27FC236}">
                    <a16:creationId xmlns:a16="http://schemas.microsoft.com/office/drawing/2014/main" id="{14898095-560B-1EC6-3027-F93CA0EB2BB6}"/>
                  </a:ext>
                </a:extLst>
              </p:cNvPr>
              <p:cNvSpPr txBox="1"/>
              <p:nvPr/>
            </p:nvSpPr>
            <p:spPr>
              <a:xfrm>
                <a:off x="10188040" y="2665898"/>
                <a:ext cx="12790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Initial conditions </a:t>
                </a:r>
              </a:p>
            </p:txBody>
          </p:sp>
          <p:sp>
            <p:nvSpPr>
              <p:cNvPr id="61" name="Right Brace 60">
                <a:extLst>
                  <a:ext uri="{FF2B5EF4-FFF2-40B4-BE49-F238E27FC236}">
                    <a16:creationId xmlns:a16="http://schemas.microsoft.com/office/drawing/2014/main" id="{FF04C84B-D881-D22A-15B4-A1E1665075D8}"/>
                  </a:ext>
                </a:extLst>
              </p:cNvPr>
              <p:cNvSpPr/>
              <p:nvPr/>
            </p:nvSpPr>
            <p:spPr>
              <a:xfrm>
                <a:off x="10003898" y="2735559"/>
                <a:ext cx="112867" cy="637836"/>
              </a:xfrm>
              <a:prstGeom prst="rightBrace">
                <a:avLst>
                  <a:gd name="adj1" fmla="val 5192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9BEC505A-5270-EC28-008E-A96F051D5E91}"/>
                </a:ext>
              </a:extLst>
            </p:cNvPr>
            <p:cNvGrpSpPr/>
            <p:nvPr/>
          </p:nvGrpSpPr>
          <p:grpSpPr>
            <a:xfrm>
              <a:off x="10087489" y="2672571"/>
              <a:ext cx="1463172" cy="646331"/>
              <a:chOff x="10003898" y="2665898"/>
              <a:chExt cx="1463172" cy="646331"/>
            </a:xfrm>
          </p:grpSpPr>
          <p:sp>
            <p:nvSpPr>
              <p:cNvPr id="64" name="TextBox 63">
                <a:extLst>
                  <a:ext uri="{FF2B5EF4-FFF2-40B4-BE49-F238E27FC236}">
                    <a16:creationId xmlns:a16="http://schemas.microsoft.com/office/drawing/2014/main" id="{5F749696-6960-6690-090C-D2E74D0A280A}"/>
                  </a:ext>
                </a:extLst>
              </p:cNvPr>
              <p:cNvSpPr txBox="1"/>
              <p:nvPr/>
            </p:nvSpPr>
            <p:spPr>
              <a:xfrm>
                <a:off x="10188040" y="2665898"/>
                <a:ext cx="12790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Parameter values </a:t>
                </a:r>
              </a:p>
            </p:txBody>
          </p:sp>
          <p:sp>
            <p:nvSpPr>
              <p:cNvPr id="65" name="Right Brace 64">
                <a:extLst>
                  <a:ext uri="{FF2B5EF4-FFF2-40B4-BE49-F238E27FC236}">
                    <a16:creationId xmlns:a16="http://schemas.microsoft.com/office/drawing/2014/main" id="{45194722-C83F-6330-7586-211913E9D9A9}"/>
                  </a:ext>
                </a:extLst>
              </p:cNvPr>
              <p:cNvSpPr/>
              <p:nvPr/>
            </p:nvSpPr>
            <p:spPr>
              <a:xfrm>
                <a:off x="10003898" y="2735559"/>
                <a:ext cx="112867" cy="504000"/>
              </a:xfrm>
              <a:prstGeom prst="rightBrace">
                <a:avLst>
                  <a:gd name="adj1" fmla="val 5192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72" name="Group 71">
            <a:extLst>
              <a:ext uri="{FF2B5EF4-FFF2-40B4-BE49-F238E27FC236}">
                <a16:creationId xmlns:a16="http://schemas.microsoft.com/office/drawing/2014/main" id="{1513B1C9-3C3A-85CD-55A7-AA959F18A905}"/>
              </a:ext>
            </a:extLst>
          </p:cNvPr>
          <p:cNvGrpSpPr/>
          <p:nvPr/>
        </p:nvGrpSpPr>
        <p:grpSpPr>
          <a:xfrm>
            <a:off x="2892976" y="713097"/>
            <a:ext cx="6875039" cy="1090418"/>
            <a:chOff x="2892976" y="713097"/>
            <a:chExt cx="6875039" cy="1090418"/>
          </a:xfrm>
        </p:grpSpPr>
        <p:sp>
          <p:nvSpPr>
            <p:cNvPr id="69" name="Oval 68">
              <a:extLst>
                <a:ext uri="{FF2B5EF4-FFF2-40B4-BE49-F238E27FC236}">
                  <a16:creationId xmlns:a16="http://schemas.microsoft.com/office/drawing/2014/main" id="{21D3EA2C-7FBE-A0B6-94C7-1087FC22705C}"/>
                </a:ext>
              </a:extLst>
            </p:cNvPr>
            <p:cNvSpPr/>
            <p:nvPr/>
          </p:nvSpPr>
          <p:spPr>
            <a:xfrm>
              <a:off x="8785654" y="821723"/>
              <a:ext cx="982361" cy="40159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9DF12BED-6E23-4918-F8C6-538FD5FD4716}"/>
                </a:ext>
              </a:extLst>
            </p:cNvPr>
            <p:cNvSpPr/>
            <p:nvPr/>
          </p:nvSpPr>
          <p:spPr>
            <a:xfrm>
              <a:off x="3112034" y="713097"/>
              <a:ext cx="5689765" cy="865876"/>
            </a:xfrm>
            <a:custGeom>
              <a:avLst/>
              <a:gdLst>
                <a:gd name="connsiteX0" fmla="*/ 5850925 w 5850925"/>
                <a:gd name="connsiteY0" fmla="*/ 0 h 772297"/>
                <a:gd name="connsiteX1" fmla="*/ 0 w 5850925"/>
                <a:gd name="connsiteY1" fmla="*/ 772297 h 772297"/>
                <a:gd name="connsiteX0" fmla="*/ 5850938 w 5850938"/>
                <a:gd name="connsiteY0" fmla="*/ 0 h 772297"/>
                <a:gd name="connsiteX1" fmla="*/ 13 w 5850938"/>
                <a:gd name="connsiteY1" fmla="*/ 772297 h 772297"/>
                <a:gd name="connsiteX0" fmla="*/ 5850938 w 5850938"/>
                <a:gd name="connsiteY0" fmla="*/ 15197 h 787494"/>
                <a:gd name="connsiteX1" fmla="*/ 13 w 5850938"/>
                <a:gd name="connsiteY1" fmla="*/ 787494 h 787494"/>
                <a:gd name="connsiteX0" fmla="*/ 5850944 w 5850944"/>
                <a:gd name="connsiteY0" fmla="*/ 2906 h 775203"/>
                <a:gd name="connsiteX1" fmla="*/ 19 w 5850944"/>
                <a:gd name="connsiteY1" fmla="*/ 775203 h 775203"/>
                <a:gd name="connsiteX0" fmla="*/ 5850927 w 5850927"/>
                <a:gd name="connsiteY0" fmla="*/ 5423 h 777720"/>
                <a:gd name="connsiteX1" fmla="*/ 2 w 5850927"/>
                <a:gd name="connsiteY1" fmla="*/ 777720 h 777720"/>
                <a:gd name="connsiteX0" fmla="*/ 5850983 w 5850983"/>
                <a:gd name="connsiteY0" fmla="*/ 49435 h 821732"/>
                <a:gd name="connsiteX1" fmla="*/ 58 w 5850983"/>
                <a:gd name="connsiteY1" fmla="*/ 821732 h 821732"/>
                <a:gd name="connsiteX0" fmla="*/ 5801558 w 5801558"/>
                <a:gd name="connsiteY0" fmla="*/ 44109 h 834941"/>
                <a:gd name="connsiteX1" fmla="*/ 60 w 5801558"/>
                <a:gd name="connsiteY1" fmla="*/ 834941 h 834941"/>
                <a:gd name="connsiteX0" fmla="*/ 5802663 w 5802663"/>
                <a:gd name="connsiteY0" fmla="*/ 98977 h 889809"/>
                <a:gd name="connsiteX1" fmla="*/ 1165 w 5802663"/>
                <a:gd name="connsiteY1" fmla="*/ 889809 h 889809"/>
                <a:gd name="connsiteX0" fmla="*/ 5665561 w 5665561"/>
                <a:gd name="connsiteY0" fmla="*/ 132570 h 815826"/>
                <a:gd name="connsiteX1" fmla="*/ 2376 w 5665561"/>
                <a:gd name="connsiteY1" fmla="*/ 815826 h 815826"/>
                <a:gd name="connsiteX0" fmla="*/ 5665123 w 5665123"/>
                <a:gd name="connsiteY0" fmla="*/ 253274 h 936530"/>
                <a:gd name="connsiteX1" fmla="*/ 1938 w 5665123"/>
                <a:gd name="connsiteY1" fmla="*/ 936530 h 936530"/>
              </a:gdLst>
              <a:ahLst/>
              <a:cxnLst>
                <a:cxn ang="0">
                  <a:pos x="connsiteX0" y="connsiteY0"/>
                </a:cxn>
                <a:cxn ang="0">
                  <a:pos x="connsiteX1" y="connsiteY1"/>
                </a:cxn>
              </a:cxnLst>
              <a:rect l="l" t="t" r="r" b="b"/>
              <a:pathLst>
                <a:path w="5665123" h="936530">
                  <a:moveTo>
                    <a:pt x="5665123" y="253274"/>
                  </a:moveTo>
                  <a:cubicBezTo>
                    <a:pt x="-83538" y="-167515"/>
                    <a:pt x="-12479" y="-142626"/>
                    <a:pt x="1938" y="936530"/>
                  </a:cubicBezTo>
                </a:path>
              </a:pathLst>
            </a:custGeom>
            <a:noFill/>
            <a:ln w="19050">
              <a:solidFill>
                <a:srgbClr val="FF0000"/>
              </a:solidFill>
              <a:prstDash val="sysDot"/>
              <a:headEnd type="none" w="med" len="med"/>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87858D1A-3201-2786-6ED9-FF8FA0F4EFF7}"/>
                </a:ext>
              </a:extLst>
            </p:cNvPr>
            <p:cNvSpPr txBox="1"/>
            <p:nvPr/>
          </p:nvSpPr>
          <p:spPr>
            <a:xfrm>
              <a:off x="2892976" y="1495738"/>
              <a:ext cx="45666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1" i="0" u="none" strike="noStrike" kern="1200" cap="none" spc="0" normalizeH="0" baseline="0" noProof="0" dirty="0">
                  <a:ln>
                    <a:noFill/>
                  </a:ln>
                  <a:solidFill>
                    <a:srgbClr val="FF0000"/>
                  </a:solidFill>
                  <a:effectLst/>
                  <a:uLnTx/>
                  <a:uFillTx/>
                  <a:latin typeface="Calibri" panose="020F0502020204030204"/>
                  <a:ea typeface="+mn-ea"/>
                  <a:cs typeface="+mn-cs"/>
                </a:rPr>
                <a:t>+++</a:t>
              </a:r>
            </a:p>
          </p:txBody>
        </p:sp>
      </p:grpSp>
      <p:grpSp>
        <p:nvGrpSpPr>
          <p:cNvPr id="86" name="Group 85">
            <a:extLst>
              <a:ext uri="{FF2B5EF4-FFF2-40B4-BE49-F238E27FC236}">
                <a16:creationId xmlns:a16="http://schemas.microsoft.com/office/drawing/2014/main" id="{02019881-E920-EA84-CC7B-E67F75594E20}"/>
              </a:ext>
            </a:extLst>
          </p:cNvPr>
          <p:cNvGrpSpPr/>
          <p:nvPr/>
        </p:nvGrpSpPr>
        <p:grpSpPr>
          <a:xfrm>
            <a:off x="431887" y="5028213"/>
            <a:ext cx="5774203" cy="1488704"/>
            <a:chOff x="431887" y="4924453"/>
            <a:chExt cx="5774203" cy="1488704"/>
          </a:xfrm>
        </p:grpSpPr>
        <p:cxnSp>
          <p:nvCxnSpPr>
            <p:cNvPr id="11" name="Straight Arrow Connector 10">
              <a:extLst>
                <a:ext uri="{FF2B5EF4-FFF2-40B4-BE49-F238E27FC236}">
                  <a16:creationId xmlns:a16="http://schemas.microsoft.com/office/drawing/2014/main" id="{26919C6A-468A-BA34-CC70-A31D6E07E0EB}"/>
                </a:ext>
              </a:extLst>
            </p:cNvPr>
            <p:cNvCxnSpPr>
              <a:cxnSpLocks/>
            </p:cNvCxnSpPr>
            <p:nvPr/>
          </p:nvCxnSpPr>
          <p:spPr>
            <a:xfrm>
              <a:off x="3174383" y="5279027"/>
              <a:ext cx="0" cy="360000"/>
            </a:xfrm>
            <a:prstGeom prst="straightConnector1">
              <a:avLst/>
            </a:prstGeom>
            <a:ln w="12700">
              <a:solidFill>
                <a:srgbClr val="7030A0"/>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6A09381-6D4F-7E48-9F02-305B0C74A86B}"/>
                </a:ext>
              </a:extLst>
            </p:cNvPr>
            <p:cNvCxnSpPr>
              <a:cxnSpLocks/>
            </p:cNvCxnSpPr>
            <p:nvPr/>
          </p:nvCxnSpPr>
          <p:spPr>
            <a:xfrm>
              <a:off x="5612080" y="5279027"/>
              <a:ext cx="0" cy="360000"/>
            </a:xfrm>
            <a:prstGeom prst="straightConnector1">
              <a:avLst/>
            </a:prstGeom>
            <a:ln w="12700">
              <a:solidFill>
                <a:srgbClr val="7030A0"/>
              </a:solidFill>
              <a:prstDash val="sysDot"/>
              <a:tailEnd type="stealth" w="lg" len="lg"/>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A49FEAF1-D9B7-8143-E0CF-15458A040B4C}"/>
                </a:ext>
              </a:extLst>
            </p:cNvPr>
            <p:cNvGrpSpPr/>
            <p:nvPr/>
          </p:nvGrpSpPr>
          <p:grpSpPr>
            <a:xfrm>
              <a:off x="431887" y="4924453"/>
              <a:ext cx="5774203" cy="1488704"/>
              <a:chOff x="431887" y="4924453"/>
              <a:chExt cx="5774203" cy="1488704"/>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7F2E02C-FF43-442C-1F2E-6D62637F3C6D}"/>
                      </a:ext>
                    </a:extLst>
                  </p:cNvPr>
                  <p:cNvSpPr txBox="1"/>
                  <p:nvPr/>
                </p:nvSpPr>
                <p:spPr>
                  <a:xfrm>
                    <a:off x="2607763" y="5597067"/>
                    <a:ext cx="12444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𝒗</m:t>
                              </m:r>
                            </m:e>
                            <m:sub>
                              <m: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𝑪</m:t>
                              </m:r>
                            </m:sub>
                          </m:sSub>
                          <m: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𝒗</m:t>
                              </m:r>
                            </m:e>
                            <m:sub>
                              <m: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𝑹</m:t>
                              </m:r>
                            </m:sub>
                          </m:sSub>
                        </m:oMath>
                      </m:oMathPara>
                    </a14:m>
                    <a:endPar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TextBox 4">
                    <a:extLst>
                      <a:ext uri="{FF2B5EF4-FFF2-40B4-BE49-F238E27FC236}">
                        <a16:creationId xmlns:a16="http://schemas.microsoft.com/office/drawing/2014/main" id="{B7F2E02C-FF43-442C-1F2E-6D62637F3C6D}"/>
                      </a:ext>
                    </a:extLst>
                  </p:cNvPr>
                  <p:cNvSpPr txBox="1">
                    <a:spLocks noRot="1" noChangeAspect="1" noMove="1" noResize="1" noEditPoints="1" noAdjustHandles="1" noChangeArrowheads="1" noChangeShapeType="1" noTextEdit="1"/>
                  </p:cNvSpPr>
                  <p:nvPr/>
                </p:nvSpPr>
                <p:spPr>
                  <a:xfrm>
                    <a:off x="2607763" y="5597067"/>
                    <a:ext cx="1244443" cy="369332"/>
                  </a:xfrm>
                  <a:prstGeom prst="rect">
                    <a:avLst/>
                  </a:prstGeom>
                  <a:blipFill>
                    <a:blip r:embed="rId1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F619C8D-3878-506D-FEA2-02D428FCCD08}"/>
                      </a:ext>
                    </a:extLst>
                  </p:cNvPr>
                  <p:cNvSpPr txBox="1"/>
                  <p:nvPr/>
                </p:nvSpPr>
                <p:spPr>
                  <a:xfrm>
                    <a:off x="5160740" y="5597067"/>
                    <a:ext cx="10453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𝒗</m:t>
                              </m:r>
                            </m:e>
                            <m:sub>
                              <m: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𝑹</m:t>
                              </m:r>
                            </m:sub>
                          </m:sSub>
                          <m: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𝒗</m:t>
                              </m:r>
                            </m:e>
                            <m:sub>
                              <m: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𝑳</m:t>
                              </m:r>
                            </m:sub>
                          </m:sSub>
                        </m:oMath>
                      </m:oMathPara>
                    </a14:m>
                    <a:endPar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8F619C8D-3878-506D-FEA2-02D428FCCD08}"/>
                      </a:ext>
                    </a:extLst>
                  </p:cNvPr>
                  <p:cNvSpPr txBox="1">
                    <a:spLocks noRot="1" noChangeAspect="1" noMove="1" noResize="1" noEditPoints="1" noAdjustHandles="1" noChangeArrowheads="1" noChangeShapeType="1" noTextEdit="1"/>
                  </p:cNvSpPr>
                  <p:nvPr/>
                </p:nvSpPr>
                <p:spPr>
                  <a:xfrm>
                    <a:off x="5160740" y="5597067"/>
                    <a:ext cx="1045350" cy="369332"/>
                  </a:xfrm>
                  <a:prstGeom prst="rect">
                    <a:avLst/>
                  </a:prstGeom>
                  <a:blipFill>
                    <a:blip r:embed="rId16"/>
                    <a:stretch>
                      <a:fillRect/>
                    </a:stretch>
                  </a:blipFill>
                </p:spPr>
                <p:txBody>
                  <a:bodyPr/>
                  <a:lstStyle/>
                  <a:p>
                    <a:r>
                      <a:rPr lang="en-NZ">
                        <a:noFill/>
                      </a:rPr>
                      <a:t> </a:t>
                    </a:r>
                  </a:p>
                </p:txBody>
              </p:sp>
            </mc:Fallback>
          </mc:AlternateContent>
          <p:sp>
            <p:nvSpPr>
              <p:cNvPr id="22" name="TextBox 21">
                <a:extLst>
                  <a:ext uri="{FF2B5EF4-FFF2-40B4-BE49-F238E27FC236}">
                    <a16:creationId xmlns:a16="http://schemas.microsoft.com/office/drawing/2014/main" id="{444B088A-5C3C-0F92-7FC1-9B1909A9A3D3}"/>
                  </a:ext>
                </a:extLst>
              </p:cNvPr>
              <p:cNvSpPr txBox="1"/>
              <p:nvPr/>
            </p:nvSpPr>
            <p:spPr>
              <a:xfrm>
                <a:off x="431887" y="5448601"/>
                <a:ext cx="18896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Conservation laws</a:t>
                </a:r>
              </a:p>
            </p:txBody>
          </p:sp>
          <p:sp>
            <p:nvSpPr>
              <p:cNvPr id="23" name="Right Brace 22">
                <a:extLst>
                  <a:ext uri="{FF2B5EF4-FFF2-40B4-BE49-F238E27FC236}">
                    <a16:creationId xmlns:a16="http://schemas.microsoft.com/office/drawing/2014/main" id="{497C0ED9-E7D5-F2E8-70FA-1DC046F893CB}"/>
                  </a:ext>
                </a:extLst>
              </p:cNvPr>
              <p:cNvSpPr/>
              <p:nvPr/>
            </p:nvSpPr>
            <p:spPr>
              <a:xfrm flipH="1">
                <a:off x="2341156" y="4924453"/>
                <a:ext cx="265731" cy="1488704"/>
              </a:xfrm>
              <a:prstGeom prst="rightBrace">
                <a:avLst>
                  <a:gd name="adj1" fmla="val 5192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87" name="Group 86">
            <a:extLst>
              <a:ext uri="{FF2B5EF4-FFF2-40B4-BE49-F238E27FC236}">
                <a16:creationId xmlns:a16="http://schemas.microsoft.com/office/drawing/2014/main" id="{C457691F-69FE-8604-AAAA-CC5E81A9B71B}"/>
              </a:ext>
            </a:extLst>
          </p:cNvPr>
          <p:cNvGrpSpPr/>
          <p:nvPr/>
        </p:nvGrpSpPr>
        <p:grpSpPr>
          <a:xfrm>
            <a:off x="2505666" y="1318557"/>
            <a:ext cx="4016727" cy="3560087"/>
            <a:chOff x="2505666" y="1318557"/>
            <a:chExt cx="4016727" cy="3560087"/>
          </a:xfrm>
        </p:grpSpPr>
        <p:sp>
          <p:nvSpPr>
            <p:cNvPr id="73" name="Freeform: Shape 72">
              <a:extLst>
                <a:ext uri="{FF2B5EF4-FFF2-40B4-BE49-F238E27FC236}">
                  <a16:creationId xmlns:a16="http://schemas.microsoft.com/office/drawing/2014/main" id="{BB816694-2CE3-2FE1-878A-055105054E2A}"/>
                </a:ext>
              </a:extLst>
            </p:cNvPr>
            <p:cNvSpPr/>
            <p:nvPr/>
          </p:nvSpPr>
          <p:spPr>
            <a:xfrm>
              <a:off x="2505666" y="1318557"/>
              <a:ext cx="793420" cy="3543827"/>
            </a:xfrm>
            <a:custGeom>
              <a:avLst/>
              <a:gdLst>
                <a:gd name="connsiteX0" fmla="*/ 253314 w 253314"/>
                <a:gd name="connsiteY0" fmla="*/ 0 h 3601994"/>
                <a:gd name="connsiteX1" fmla="*/ 0 w 253314"/>
                <a:gd name="connsiteY1" fmla="*/ 3601994 h 3601994"/>
                <a:gd name="connsiteX0" fmla="*/ 659903 w 659903"/>
                <a:gd name="connsiteY0" fmla="*/ 0 h 3601994"/>
                <a:gd name="connsiteX1" fmla="*/ 406589 w 659903"/>
                <a:gd name="connsiteY1" fmla="*/ 3601994 h 3601994"/>
                <a:gd name="connsiteX0" fmla="*/ 845456 w 845456"/>
                <a:gd name="connsiteY0" fmla="*/ 0 h 3601994"/>
                <a:gd name="connsiteX1" fmla="*/ 592142 w 845456"/>
                <a:gd name="connsiteY1" fmla="*/ 3601994 h 3601994"/>
                <a:gd name="connsiteX0" fmla="*/ 811532 w 811532"/>
                <a:gd name="connsiteY0" fmla="*/ 0 h 3595776"/>
                <a:gd name="connsiteX1" fmla="*/ 638252 w 811532"/>
                <a:gd name="connsiteY1" fmla="*/ 3595776 h 3595776"/>
                <a:gd name="connsiteX0" fmla="*/ 851480 w 851480"/>
                <a:gd name="connsiteY0" fmla="*/ 0 h 3566653"/>
                <a:gd name="connsiteX1" fmla="*/ 584489 w 851480"/>
                <a:gd name="connsiteY1" fmla="*/ 3566653 h 3566653"/>
                <a:gd name="connsiteX0" fmla="*/ 856498 w 856498"/>
                <a:gd name="connsiteY0" fmla="*/ 0 h 3566653"/>
                <a:gd name="connsiteX1" fmla="*/ 589507 w 856498"/>
                <a:gd name="connsiteY1" fmla="*/ 3566653 h 3566653"/>
              </a:gdLst>
              <a:ahLst/>
              <a:cxnLst>
                <a:cxn ang="0">
                  <a:pos x="connsiteX0" y="connsiteY0"/>
                </a:cxn>
                <a:cxn ang="0">
                  <a:pos x="connsiteX1" y="connsiteY1"/>
                </a:cxn>
              </a:cxnLst>
              <a:rect l="l" t="t" r="r" b="b"/>
              <a:pathLst>
                <a:path w="856498" h="3566653">
                  <a:moveTo>
                    <a:pt x="856498" y="0"/>
                  </a:moveTo>
                  <a:cubicBezTo>
                    <a:pt x="-525538" y="144450"/>
                    <a:pt x="56107" y="2335096"/>
                    <a:pt x="589507" y="3566653"/>
                  </a:cubicBezTo>
                </a:path>
              </a:pathLst>
            </a:custGeom>
            <a:noFill/>
            <a:ln w="19050">
              <a:solidFill>
                <a:srgbClr val="FF0000"/>
              </a:solidFill>
              <a:prstDash val="sysDot"/>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AA37271D-BADC-9E79-FEC2-B2A4E4AD5114}"/>
                </a:ext>
              </a:extLst>
            </p:cNvPr>
            <p:cNvSpPr/>
            <p:nvPr/>
          </p:nvSpPr>
          <p:spPr>
            <a:xfrm flipH="1">
              <a:off x="5584332" y="1319722"/>
              <a:ext cx="938061" cy="3558922"/>
            </a:xfrm>
            <a:custGeom>
              <a:avLst/>
              <a:gdLst>
                <a:gd name="connsiteX0" fmla="*/ 253314 w 253314"/>
                <a:gd name="connsiteY0" fmla="*/ 0 h 3601994"/>
                <a:gd name="connsiteX1" fmla="*/ 0 w 253314"/>
                <a:gd name="connsiteY1" fmla="*/ 3601994 h 3601994"/>
                <a:gd name="connsiteX0" fmla="*/ 659903 w 659903"/>
                <a:gd name="connsiteY0" fmla="*/ 0 h 3601994"/>
                <a:gd name="connsiteX1" fmla="*/ 406589 w 659903"/>
                <a:gd name="connsiteY1" fmla="*/ 3601994 h 3601994"/>
                <a:gd name="connsiteX0" fmla="*/ 845456 w 845456"/>
                <a:gd name="connsiteY0" fmla="*/ 0 h 3601994"/>
                <a:gd name="connsiteX1" fmla="*/ 592142 w 845456"/>
                <a:gd name="connsiteY1" fmla="*/ 3601994 h 3601994"/>
                <a:gd name="connsiteX0" fmla="*/ 1019757 w 1019757"/>
                <a:gd name="connsiteY0" fmla="*/ 0 h 3578942"/>
                <a:gd name="connsiteX1" fmla="*/ 420661 w 1019757"/>
                <a:gd name="connsiteY1" fmla="*/ 3578942 h 3578942"/>
                <a:gd name="connsiteX0" fmla="*/ 1076731 w 1076731"/>
                <a:gd name="connsiteY0" fmla="*/ 0 h 3578942"/>
                <a:gd name="connsiteX1" fmla="*/ 477635 w 1076731"/>
                <a:gd name="connsiteY1" fmla="*/ 3578942 h 3578942"/>
                <a:gd name="connsiteX0" fmla="*/ 1092731 w 1092731"/>
                <a:gd name="connsiteY0" fmla="*/ 0 h 3578942"/>
                <a:gd name="connsiteX1" fmla="*/ 493635 w 1092731"/>
                <a:gd name="connsiteY1" fmla="*/ 3578942 h 3578942"/>
                <a:gd name="connsiteX0" fmla="*/ 1128153 w 1128153"/>
                <a:gd name="connsiteY0" fmla="*/ 0 h 3578942"/>
                <a:gd name="connsiteX1" fmla="*/ 529057 w 1128153"/>
                <a:gd name="connsiteY1" fmla="*/ 3578942 h 3578942"/>
                <a:gd name="connsiteX0" fmla="*/ 1157335 w 1157335"/>
                <a:gd name="connsiteY0" fmla="*/ 0 h 3578942"/>
                <a:gd name="connsiteX1" fmla="*/ 558239 w 1157335"/>
                <a:gd name="connsiteY1" fmla="*/ 3578942 h 3578942"/>
                <a:gd name="connsiteX0" fmla="*/ 1157335 w 1157335"/>
                <a:gd name="connsiteY0" fmla="*/ 0 h 3628369"/>
                <a:gd name="connsiteX1" fmla="*/ 558239 w 1157335"/>
                <a:gd name="connsiteY1" fmla="*/ 3628369 h 3628369"/>
                <a:gd name="connsiteX0" fmla="*/ 991472 w 991472"/>
                <a:gd name="connsiteY0" fmla="*/ 0 h 3587858"/>
                <a:gd name="connsiteX1" fmla="*/ 684528 w 991472"/>
                <a:gd name="connsiteY1" fmla="*/ 3587858 h 3587858"/>
                <a:gd name="connsiteX0" fmla="*/ 851893 w 851893"/>
                <a:gd name="connsiteY0" fmla="*/ 0 h 3587858"/>
                <a:gd name="connsiteX1" fmla="*/ 544949 w 851893"/>
                <a:gd name="connsiteY1" fmla="*/ 3587858 h 3587858"/>
                <a:gd name="connsiteX0" fmla="*/ 845614 w 845614"/>
                <a:gd name="connsiteY0" fmla="*/ 0 h 3558922"/>
                <a:gd name="connsiteX1" fmla="*/ 549103 w 845614"/>
                <a:gd name="connsiteY1" fmla="*/ 3558922 h 3558922"/>
              </a:gdLst>
              <a:ahLst/>
              <a:cxnLst>
                <a:cxn ang="0">
                  <a:pos x="connsiteX0" y="connsiteY0"/>
                </a:cxn>
                <a:cxn ang="0">
                  <a:pos x="connsiteX1" y="connsiteY1"/>
                </a:cxn>
              </a:cxnLst>
              <a:rect l="l" t="t" r="r" b="b"/>
              <a:pathLst>
                <a:path w="845614" h="3558922">
                  <a:moveTo>
                    <a:pt x="845614" y="0"/>
                  </a:moveTo>
                  <a:cubicBezTo>
                    <a:pt x="-117001" y="237151"/>
                    <a:pt x="-314711" y="1989267"/>
                    <a:pt x="549103" y="3558922"/>
                  </a:cubicBezTo>
                </a:path>
              </a:pathLst>
            </a:custGeom>
            <a:noFill/>
            <a:ln w="19050">
              <a:solidFill>
                <a:srgbClr val="FF0000"/>
              </a:solidFill>
              <a:prstDash val="sysDot"/>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8" name="Group 87">
            <a:extLst>
              <a:ext uri="{FF2B5EF4-FFF2-40B4-BE49-F238E27FC236}">
                <a16:creationId xmlns:a16="http://schemas.microsoft.com/office/drawing/2014/main" id="{77CF7943-E2FA-A8F0-1F7C-8F5DE3D09E91}"/>
              </a:ext>
            </a:extLst>
          </p:cNvPr>
          <p:cNvGrpSpPr/>
          <p:nvPr/>
        </p:nvGrpSpPr>
        <p:grpSpPr>
          <a:xfrm>
            <a:off x="3599252" y="5363332"/>
            <a:ext cx="1668855" cy="1018844"/>
            <a:chOff x="3599252" y="5279027"/>
            <a:chExt cx="1668855" cy="1018844"/>
          </a:xfrm>
        </p:grpSpPr>
        <p:cxnSp>
          <p:nvCxnSpPr>
            <p:cNvPr id="105" name="Straight Arrow Connector 104">
              <a:extLst>
                <a:ext uri="{FF2B5EF4-FFF2-40B4-BE49-F238E27FC236}">
                  <a16:creationId xmlns:a16="http://schemas.microsoft.com/office/drawing/2014/main" id="{9351A93E-B7A6-FF82-62B6-6D25BE7C8D01}"/>
                </a:ext>
              </a:extLst>
            </p:cNvPr>
            <p:cNvCxnSpPr>
              <a:cxnSpLocks/>
            </p:cNvCxnSpPr>
            <p:nvPr/>
          </p:nvCxnSpPr>
          <p:spPr>
            <a:xfrm>
              <a:off x="4416435" y="5279027"/>
              <a:ext cx="0" cy="665741"/>
            </a:xfrm>
            <a:prstGeom prst="straightConnector1">
              <a:avLst/>
            </a:prstGeom>
            <a:ln w="12700">
              <a:solidFill>
                <a:srgbClr val="7030A0"/>
              </a:solidFill>
              <a:prstDash val="sysDot"/>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3EDE983-FA93-79F8-1785-6AEEFB51064A}"/>
                    </a:ext>
                  </a:extLst>
                </p:cNvPr>
                <p:cNvSpPr txBox="1"/>
                <p:nvPr/>
              </p:nvSpPr>
              <p:spPr>
                <a:xfrm>
                  <a:off x="3599252" y="5928539"/>
                  <a:ext cx="16688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𝑪</m:t>
                            </m:r>
                          </m:sub>
                        </m:sSub>
                        <m: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𝑹</m:t>
                            </m:r>
                          </m:sub>
                        </m:sSub>
                        <m: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𝒖</m:t>
                            </m:r>
                          </m:e>
                          <m:sub>
                            <m: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𝑳</m:t>
                            </m:r>
                          </m:sub>
                        </m:sSub>
                      </m:oMath>
                    </m:oMathPara>
                  </a14:m>
                  <a:endPar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TextBox 9">
                  <a:extLst>
                    <a:ext uri="{FF2B5EF4-FFF2-40B4-BE49-F238E27FC236}">
                      <a16:creationId xmlns:a16="http://schemas.microsoft.com/office/drawing/2014/main" id="{A3EDE983-FA93-79F8-1785-6AEEFB51064A}"/>
                    </a:ext>
                  </a:extLst>
                </p:cNvPr>
                <p:cNvSpPr txBox="1">
                  <a:spLocks noRot="1" noChangeAspect="1" noMove="1" noResize="1" noEditPoints="1" noAdjustHandles="1" noChangeArrowheads="1" noChangeShapeType="1" noTextEdit="1"/>
                </p:cNvSpPr>
                <p:nvPr/>
              </p:nvSpPr>
              <p:spPr>
                <a:xfrm>
                  <a:off x="3599252" y="5928539"/>
                  <a:ext cx="1668855" cy="369332"/>
                </a:xfrm>
                <a:prstGeom prst="rect">
                  <a:avLst/>
                </a:prstGeom>
                <a:blipFill>
                  <a:blip r:embed="rId17"/>
                  <a:stretch>
                    <a:fillRect/>
                  </a:stretch>
                </a:blipFill>
              </p:spPr>
              <p:txBody>
                <a:bodyPr/>
                <a:lstStyle/>
                <a:p>
                  <a:r>
                    <a:rPr lang="en-NZ">
                      <a:noFill/>
                    </a:rPr>
                    <a:t> </a:t>
                  </a:r>
                </a:p>
              </p:txBody>
            </p:sp>
          </mc:Fallback>
        </mc:AlternateContent>
      </p:grpSp>
      <p:grpSp>
        <p:nvGrpSpPr>
          <p:cNvPr id="196" name="Group 195">
            <a:extLst>
              <a:ext uri="{FF2B5EF4-FFF2-40B4-BE49-F238E27FC236}">
                <a16:creationId xmlns:a16="http://schemas.microsoft.com/office/drawing/2014/main" id="{47A60D7F-1BE1-B4B9-8AED-D56ADD76E869}"/>
              </a:ext>
            </a:extLst>
          </p:cNvPr>
          <p:cNvGrpSpPr/>
          <p:nvPr/>
        </p:nvGrpSpPr>
        <p:grpSpPr>
          <a:xfrm>
            <a:off x="4229673" y="1600003"/>
            <a:ext cx="810524" cy="3299328"/>
            <a:chOff x="4229673" y="1600003"/>
            <a:chExt cx="810524" cy="3299328"/>
          </a:xfrm>
        </p:grpSpPr>
        <p:sp>
          <p:nvSpPr>
            <p:cNvPr id="75" name="Freeform: Shape 74">
              <a:extLst>
                <a:ext uri="{FF2B5EF4-FFF2-40B4-BE49-F238E27FC236}">
                  <a16:creationId xmlns:a16="http://schemas.microsoft.com/office/drawing/2014/main" id="{3DC9D785-3006-5B8A-D6BF-2D03F422EC5A}"/>
                </a:ext>
              </a:extLst>
            </p:cNvPr>
            <p:cNvSpPr/>
            <p:nvPr/>
          </p:nvSpPr>
          <p:spPr>
            <a:xfrm flipH="1">
              <a:off x="4473758" y="1819755"/>
              <a:ext cx="566439" cy="3079576"/>
            </a:xfrm>
            <a:custGeom>
              <a:avLst/>
              <a:gdLst>
                <a:gd name="connsiteX0" fmla="*/ 253314 w 253314"/>
                <a:gd name="connsiteY0" fmla="*/ 0 h 3601994"/>
                <a:gd name="connsiteX1" fmla="*/ 0 w 253314"/>
                <a:gd name="connsiteY1" fmla="*/ 3601994 h 3601994"/>
                <a:gd name="connsiteX0" fmla="*/ 659903 w 659903"/>
                <a:gd name="connsiteY0" fmla="*/ 0 h 3601994"/>
                <a:gd name="connsiteX1" fmla="*/ 406589 w 659903"/>
                <a:gd name="connsiteY1" fmla="*/ 3601994 h 3601994"/>
                <a:gd name="connsiteX0" fmla="*/ 845456 w 845456"/>
                <a:gd name="connsiteY0" fmla="*/ 0 h 3601994"/>
                <a:gd name="connsiteX1" fmla="*/ 592142 w 845456"/>
                <a:gd name="connsiteY1" fmla="*/ 3601994 h 3601994"/>
                <a:gd name="connsiteX0" fmla="*/ 1019757 w 1019757"/>
                <a:gd name="connsiteY0" fmla="*/ 0 h 3578942"/>
                <a:gd name="connsiteX1" fmla="*/ 420661 w 1019757"/>
                <a:gd name="connsiteY1" fmla="*/ 3578942 h 3578942"/>
                <a:gd name="connsiteX0" fmla="*/ 1076731 w 1076731"/>
                <a:gd name="connsiteY0" fmla="*/ 0 h 3578942"/>
                <a:gd name="connsiteX1" fmla="*/ 477635 w 1076731"/>
                <a:gd name="connsiteY1" fmla="*/ 3578942 h 3578942"/>
                <a:gd name="connsiteX0" fmla="*/ 1092731 w 1092731"/>
                <a:gd name="connsiteY0" fmla="*/ 0 h 3578942"/>
                <a:gd name="connsiteX1" fmla="*/ 493635 w 1092731"/>
                <a:gd name="connsiteY1" fmla="*/ 3578942 h 3578942"/>
                <a:gd name="connsiteX0" fmla="*/ 1128153 w 1128153"/>
                <a:gd name="connsiteY0" fmla="*/ 0 h 3578942"/>
                <a:gd name="connsiteX1" fmla="*/ 529057 w 1128153"/>
                <a:gd name="connsiteY1" fmla="*/ 3578942 h 3578942"/>
                <a:gd name="connsiteX0" fmla="*/ 1157335 w 1157335"/>
                <a:gd name="connsiteY0" fmla="*/ 0 h 3578942"/>
                <a:gd name="connsiteX1" fmla="*/ 558239 w 1157335"/>
                <a:gd name="connsiteY1" fmla="*/ 3578942 h 3578942"/>
                <a:gd name="connsiteX0" fmla="*/ 1028211 w 1028211"/>
                <a:gd name="connsiteY0" fmla="*/ 0 h 3056427"/>
                <a:gd name="connsiteX1" fmla="*/ 651952 w 1028211"/>
                <a:gd name="connsiteY1" fmla="*/ 3056427 h 3056427"/>
                <a:gd name="connsiteX0" fmla="*/ 799988 w 799988"/>
                <a:gd name="connsiteY0" fmla="*/ 0 h 3056427"/>
                <a:gd name="connsiteX1" fmla="*/ 423729 w 799988"/>
                <a:gd name="connsiteY1" fmla="*/ 3056427 h 3056427"/>
                <a:gd name="connsiteX0" fmla="*/ 698154 w 698154"/>
                <a:gd name="connsiteY0" fmla="*/ 0 h 3056427"/>
                <a:gd name="connsiteX1" fmla="*/ 321895 w 698154"/>
                <a:gd name="connsiteY1" fmla="*/ 3056427 h 3056427"/>
                <a:gd name="connsiteX0" fmla="*/ 620530 w 620530"/>
                <a:gd name="connsiteY0" fmla="*/ 0 h 3079576"/>
                <a:gd name="connsiteX1" fmla="*/ 427852 w 620530"/>
                <a:gd name="connsiteY1" fmla="*/ 3079576 h 3079576"/>
                <a:gd name="connsiteX0" fmla="*/ 513373 w 513373"/>
                <a:gd name="connsiteY0" fmla="*/ 0 h 3079576"/>
                <a:gd name="connsiteX1" fmla="*/ 320695 w 513373"/>
                <a:gd name="connsiteY1" fmla="*/ 3079576 h 3079576"/>
              </a:gdLst>
              <a:ahLst/>
              <a:cxnLst>
                <a:cxn ang="0">
                  <a:pos x="connsiteX0" y="connsiteY0"/>
                </a:cxn>
                <a:cxn ang="0">
                  <a:pos x="connsiteX1" y="connsiteY1"/>
                </a:cxn>
              </a:cxnLst>
              <a:rect l="l" t="t" r="r" b="b"/>
              <a:pathLst>
                <a:path w="513373" h="3079576">
                  <a:moveTo>
                    <a:pt x="513373" y="0"/>
                  </a:moveTo>
                  <a:cubicBezTo>
                    <a:pt x="-345582" y="713025"/>
                    <a:pt x="79288" y="2216853"/>
                    <a:pt x="320695" y="3079576"/>
                  </a:cubicBezTo>
                </a:path>
              </a:pathLst>
            </a:custGeom>
            <a:noFill/>
            <a:ln w="19050">
              <a:solidFill>
                <a:srgbClr val="00B050"/>
              </a:solidFill>
              <a:prstDash val="sysDot"/>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Arc 101">
              <a:extLst>
                <a:ext uri="{FF2B5EF4-FFF2-40B4-BE49-F238E27FC236}">
                  <a16:creationId xmlns:a16="http://schemas.microsoft.com/office/drawing/2014/main" id="{C182E5B8-4A6A-120C-92D4-4E919C47F363}"/>
                </a:ext>
              </a:extLst>
            </p:cNvPr>
            <p:cNvSpPr/>
            <p:nvPr/>
          </p:nvSpPr>
          <p:spPr>
            <a:xfrm rot="5400000">
              <a:off x="4240829" y="1588847"/>
              <a:ext cx="502324" cy="524635"/>
            </a:xfrm>
            <a:prstGeom prst="arc">
              <a:avLst>
                <a:gd name="adj1" fmla="val 19408556"/>
                <a:gd name="adj2" fmla="val 14137292"/>
              </a:avLst>
            </a:prstGeom>
            <a:ln w="190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8" name="Group 197">
            <a:extLst>
              <a:ext uri="{FF2B5EF4-FFF2-40B4-BE49-F238E27FC236}">
                <a16:creationId xmlns:a16="http://schemas.microsoft.com/office/drawing/2014/main" id="{3FD5DF8D-3AF7-9521-B75C-C40A7C1EC20C}"/>
              </a:ext>
            </a:extLst>
          </p:cNvPr>
          <p:cNvGrpSpPr/>
          <p:nvPr/>
        </p:nvGrpSpPr>
        <p:grpSpPr>
          <a:xfrm>
            <a:off x="3073053" y="1134543"/>
            <a:ext cx="2724140" cy="1453820"/>
            <a:chOff x="3073053" y="1134543"/>
            <a:chExt cx="2724140" cy="1453820"/>
          </a:xfrm>
        </p:grpSpPr>
        <p:sp>
          <p:nvSpPr>
            <p:cNvPr id="141" name="TextBox 14">
              <a:extLst>
                <a:ext uri="{FF2B5EF4-FFF2-40B4-BE49-F238E27FC236}">
                  <a16:creationId xmlns:a16="http://schemas.microsoft.com/office/drawing/2014/main" id="{122B9EF8-646B-903B-B418-5FD89E479AFF}"/>
                </a:ext>
              </a:extLst>
            </p:cNvPr>
            <p:cNvSpPr txBox="1"/>
            <p:nvPr/>
          </p:nvSpPr>
          <p:spPr>
            <a:xfrm>
              <a:off x="5160016" y="1634529"/>
              <a:ext cx="265527" cy="272146"/>
            </a:xfrm>
            <a:prstGeom prst="rect">
              <a:avLst/>
            </a:prstGeom>
            <a:noFill/>
          </p:spPr>
          <p:txBody>
            <a:bodyPr wrap="square"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L</a:t>
              </a:r>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nvGrpSpPr>
            <p:cNvPr id="170" name="Group 169">
              <a:extLst>
                <a:ext uri="{FF2B5EF4-FFF2-40B4-BE49-F238E27FC236}">
                  <a16:creationId xmlns:a16="http://schemas.microsoft.com/office/drawing/2014/main" id="{E2775608-6BC5-21A2-BDFF-3DB206EE4BDB}"/>
                </a:ext>
              </a:extLst>
            </p:cNvPr>
            <p:cNvGrpSpPr/>
            <p:nvPr/>
          </p:nvGrpSpPr>
          <p:grpSpPr>
            <a:xfrm>
              <a:off x="5387619" y="1304112"/>
              <a:ext cx="409574" cy="1051726"/>
              <a:chOff x="11061711" y="3877888"/>
              <a:chExt cx="409574" cy="1051726"/>
            </a:xfrm>
          </p:grpSpPr>
          <p:cxnSp>
            <p:nvCxnSpPr>
              <p:cNvPr id="128" name="Straight Connector 127">
                <a:extLst>
                  <a:ext uri="{FF2B5EF4-FFF2-40B4-BE49-F238E27FC236}">
                    <a16:creationId xmlns:a16="http://schemas.microsoft.com/office/drawing/2014/main" id="{12F4C737-1F17-1E9E-A75C-E871502902F0}"/>
                  </a:ext>
                </a:extLst>
              </p:cNvPr>
              <p:cNvCxnSpPr>
                <a:cxnSpLocks/>
              </p:cNvCxnSpPr>
              <p:nvPr/>
            </p:nvCxnSpPr>
            <p:spPr>
              <a:xfrm flipV="1">
                <a:off x="11266498" y="3877888"/>
                <a:ext cx="0" cy="432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7F678DF-AF3A-ED65-4891-755305848905}"/>
                  </a:ext>
                </a:extLst>
              </p:cNvPr>
              <p:cNvCxnSpPr>
                <a:cxnSpLocks/>
              </p:cNvCxnSpPr>
              <p:nvPr/>
            </p:nvCxnSpPr>
            <p:spPr>
              <a:xfrm flipV="1">
                <a:off x="11266498" y="4533614"/>
                <a:ext cx="0" cy="39600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DEFEFF4E-E11F-919F-B6E3-AE7DD5F1B6EC}"/>
                  </a:ext>
                </a:extLst>
              </p:cNvPr>
              <p:cNvGrpSpPr/>
              <p:nvPr/>
            </p:nvGrpSpPr>
            <p:grpSpPr>
              <a:xfrm>
                <a:off x="11061711" y="4195942"/>
                <a:ext cx="409574" cy="348235"/>
                <a:chOff x="0" y="270682"/>
                <a:chExt cx="360040" cy="323998"/>
              </a:xfrm>
            </p:grpSpPr>
            <p:grpSp>
              <p:nvGrpSpPr>
                <p:cNvPr id="131" name="Group 130">
                  <a:extLst>
                    <a:ext uri="{FF2B5EF4-FFF2-40B4-BE49-F238E27FC236}">
                      <a16:creationId xmlns:a16="http://schemas.microsoft.com/office/drawing/2014/main" id="{7421A304-FB65-BD65-8E9F-B5C8603C7FAF}"/>
                    </a:ext>
                  </a:extLst>
                </p:cNvPr>
                <p:cNvGrpSpPr/>
                <p:nvPr/>
              </p:nvGrpSpPr>
              <p:grpSpPr>
                <a:xfrm>
                  <a:off x="0" y="414680"/>
                  <a:ext cx="360040" cy="180000"/>
                  <a:chOff x="0" y="414680"/>
                  <a:chExt cx="360040" cy="180000"/>
                </a:xfrm>
              </p:grpSpPr>
              <p:sp>
                <p:nvSpPr>
                  <p:cNvPr id="138" name="Arc 137">
                    <a:extLst>
                      <a:ext uri="{FF2B5EF4-FFF2-40B4-BE49-F238E27FC236}">
                        <a16:creationId xmlns:a16="http://schemas.microsoft.com/office/drawing/2014/main" id="{0F5C9D3D-2772-8AE3-57F6-CE17DF51AE7F}"/>
                      </a:ext>
                    </a:extLst>
                  </p:cNvPr>
                  <p:cNvSpPr/>
                  <p:nvPr/>
                </p:nvSpPr>
                <p:spPr>
                  <a:xfrm>
                    <a:off x="0" y="414680"/>
                    <a:ext cx="360040" cy="180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Arc 138">
                    <a:extLst>
                      <a:ext uri="{FF2B5EF4-FFF2-40B4-BE49-F238E27FC236}">
                        <a16:creationId xmlns:a16="http://schemas.microsoft.com/office/drawing/2014/main" id="{E4A87592-2A9E-1F8F-796F-8678F0A712EB}"/>
                      </a:ext>
                    </a:extLst>
                  </p:cNvPr>
                  <p:cNvSpPr/>
                  <p:nvPr/>
                </p:nvSpPr>
                <p:spPr>
                  <a:xfrm flipH="1">
                    <a:off x="0" y="414681"/>
                    <a:ext cx="360040" cy="108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2" name="Group 131">
                  <a:extLst>
                    <a:ext uri="{FF2B5EF4-FFF2-40B4-BE49-F238E27FC236}">
                      <a16:creationId xmlns:a16="http://schemas.microsoft.com/office/drawing/2014/main" id="{CBCC4185-3C60-BF52-4569-E4FC685C8A2E}"/>
                    </a:ext>
                  </a:extLst>
                </p:cNvPr>
                <p:cNvGrpSpPr/>
                <p:nvPr/>
              </p:nvGrpSpPr>
              <p:grpSpPr>
                <a:xfrm>
                  <a:off x="0" y="342681"/>
                  <a:ext cx="360040" cy="180000"/>
                  <a:chOff x="0" y="342681"/>
                  <a:chExt cx="360040" cy="180000"/>
                </a:xfrm>
              </p:grpSpPr>
              <p:sp>
                <p:nvSpPr>
                  <p:cNvPr id="136" name="Arc 135">
                    <a:extLst>
                      <a:ext uri="{FF2B5EF4-FFF2-40B4-BE49-F238E27FC236}">
                        <a16:creationId xmlns:a16="http://schemas.microsoft.com/office/drawing/2014/main" id="{CA1F2EAD-BBFB-6E7D-4008-A38C8C592132}"/>
                      </a:ext>
                    </a:extLst>
                  </p:cNvPr>
                  <p:cNvSpPr/>
                  <p:nvPr/>
                </p:nvSpPr>
                <p:spPr>
                  <a:xfrm>
                    <a:off x="0" y="342681"/>
                    <a:ext cx="360040" cy="180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Arc 136">
                    <a:extLst>
                      <a:ext uri="{FF2B5EF4-FFF2-40B4-BE49-F238E27FC236}">
                        <a16:creationId xmlns:a16="http://schemas.microsoft.com/office/drawing/2014/main" id="{C3A3E7E8-4E3F-E5B0-8B79-BF2EC23474FE}"/>
                      </a:ext>
                    </a:extLst>
                  </p:cNvPr>
                  <p:cNvSpPr/>
                  <p:nvPr/>
                </p:nvSpPr>
                <p:spPr>
                  <a:xfrm flipH="1">
                    <a:off x="0" y="342682"/>
                    <a:ext cx="360040" cy="108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3" name="Group 132">
                  <a:extLst>
                    <a:ext uri="{FF2B5EF4-FFF2-40B4-BE49-F238E27FC236}">
                      <a16:creationId xmlns:a16="http://schemas.microsoft.com/office/drawing/2014/main" id="{89138A33-A768-DE9C-B430-1A8219D9791A}"/>
                    </a:ext>
                  </a:extLst>
                </p:cNvPr>
                <p:cNvGrpSpPr/>
                <p:nvPr/>
              </p:nvGrpSpPr>
              <p:grpSpPr>
                <a:xfrm>
                  <a:off x="0" y="270682"/>
                  <a:ext cx="360040" cy="180000"/>
                  <a:chOff x="0" y="270682"/>
                  <a:chExt cx="360040" cy="180000"/>
                </a:xfrm>
              </p:grpSpPr>
              <p:sp>
                <p:nvSpPr>
                  <p:cNvPr id="134" name="Arc 133">
                    <a:extLst>
                      <a:ext uri="{FF2B5EF4-FFF2-40B4-BE49-F238E27FC236}">
                        <a16:creationId xmlns:a16="http://schemas.microsoft.com/office/drawing/2014/main" id="{6D88C5BA-DE6E-1AD1-32E9-86135A3F9546}"/>
                      </a:ext>
                    </a:extLst>
                  </p:cNvPr>
                  <p:cNvSpPr/>
                  <p:nvPr/>
                </p:nvSpPr>
                <p:spPr>
                  <a:xfrm>
                    <a:off x="0" y="270682"/>
                    <a:ext cx="360040" cy="180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Arc 134">
                    <a:extLst>
                      <a:ext uri="{FF2B5EF4-FFF2-40B4-BE49-F238E27FC236}">
                        <a16:creationId xmlns:a16="http://schemas.microsoft.com/office/drawing/2014/main" id="{6427E406-77C1-C92E-C89F-20B0DE7C9889}"/>
                      </a:ext>
                    </a:extLst>
                  </p:cNvPr>
                  <p:cNvSpPr/>
                  <p:nvPr/>
                </p:nvSpPr>
                <p:spPr>
                  <a:xfrm flipH="1">
                    <a:off x="0" y="270683"/>
                    <a:ext cx="360040" cy="108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cxnSp>
          <p:nvCxnSpPr>
            <p:cNvPr id="182" name="Straight Arrow Connector 181">
              <a:extLst>
                <a:ext uri="{FF2B5EF4-FFF2-40B4-BE49-F238E27FC236}">
                  <a16:creationId xmlns:a16="http://schemas.microsoft.com/office/drawing/2014/main" id="{473ACE1C-F94F-3BE9-2138-E5EA9C3C6F6D}"/>
                </a:ext>
              </a:extLst>
            </p:cNvPr>
            <p:cNvCxnSpPr>
              <a:cxnSpLocks/>
            </p:cNvCxnSpPr>
            <p:nvPr/>
          </p:nvCxnSpPr>
          <p:spPr>
            <a:xfrm>
              <a:off x="5586247" y="1357721"/>
              <a:ext cx="0" cy="26990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84E38E2-0884-086F-2F01-B4C73A068A97}"/>
                </a:ext>
              </a:extLst>
            </p:cNvPr>
            <p:cNvCxnSpPr>
              <a:cxnSpLocks/>
            </p:cNvCxnSpPr>
            <p:nvPr/>
          </p:nvCxnSpPr>
          <p:spPr>
            <a:xfrm>
              <a:off x="3298026" y="2344714"/>
              <a:ext cx="2304000"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40B2823C-40D1-8F56-4063-5F840B52ED30}"/>
                </a:ext>
              </a:extLst>
            </p:cNvPr>
            <p:cNvGrpSpPr/>
            <p:nvPr/>
          </p:nvGrpSpPr>
          <p:grpSpPr>
            <a:xfrm>
              <a:off x="3073053" y="1325578"/>
              <a:ext cx="704284" cy="1017432"/>
              <a:chOff x="9400068" y="3854542"/>
              <a:chExt cx="704284" cy="1017432"/>
            </a:xfrm>
          </p:grpSpPr>
          <p:grpSp>
            <p:nvGrpSpPr>
              <p:cNvPr id="155" name="Group 154">
                <a:extLst>
                  <a:ext uri="{FF2B5EF4-FFF2-40B4-BE49-F238E27FC236}">
                    <a16:creationId xmlns:a16="http://schemas.microsoft.com/office/drawing/2014/main" id="{1048491E-9425-6C59-CEDC-358DFAAB6507}"/>
                  </a:ext>
                </a:extLst>
              </p:cNvPr>
              <p:cNvGrpSpPr/>
              <p:nvPr/>
            </p:nvGrpSpPr>
            <p:grpSpPr>
              <a:xfrm>
                <a:off x="9400068" y="4261356"/>
                <a:ext cx="452240" cy="144735"/>
                <a:chOff x="45159" y="709180"/>
                <a:chExt cx="324000" cy="102472"/>
              </a:xfrm>
            </p:grpSpPr>
            <p:cxnSp>
              <p:nvCxnSpPr>
                <p:cNvPr id="158" name="Straight Connector 157">
                  <a:extLst>
                    <a:ext uri="{FF2B5EF4-FFF2-40B4-BE49-F238E27FC236}">
                      <a16:creationId xmlns:a16="http://schemas.microsoft.com/office/drawing/2014/main" id="{D913EF22-98EE-8C62-A723-385454F644CD}"/>
                    </a:ext>
                  </a:extLst>
                </p:cNvPr>
                <p:cNvCxnSpPr/>
                <p:nvPr/>
              </p:nvCxnSpPr>
              <p:spPr>
                <a:xfrm>
                  <a:off x="45159" y="709180"/>
                  <a:ext cx="32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D9277FEF-F3D2-2DFF-741F-29079BAEC635}"/>
                    </a:ext>
                  </a:extLst>
                </p:cNvPr>
                <p:cNvCxnSpPr/>
                <p:nvPr/>
              </p:nvCxnSpPr>
              <p:spPr>
                <a:xfrm>
                  <a:off x="45159" y="811652"/>
                  <a:ext cx="324000" cy="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156" name="Straight Connector 155">
                <a:extLst>
                  <a:ext uri="{FF2B5EF4-FFF2-40B4-BE49-F238E27FC236}">
                    <a16:creationId xmlns:a16="http://schemas.microsoft.com/office/drawing/2014/main" id="{6CBEF6F2-E31F-52EB-8BF0-39008454E99B}"/>
                  </a:ext>
                </a:extLst>
              </p:cNvPr>
              <p:cNvCxnSpPr>
                <a:cxnSpLocks/>
              </p:cNvCxnSpPr>
              <p:nvPr/>
            </p:nvCxnSpPr>
            <p:spPr>
              <a:xfrm flipV="1">
                <a:off x="9626188" y="3854542"/>
                <a:ext cx="0" cy="396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551E77A-AF4E-1383-57B2-93D4AD67EA76}"/>
                  </a:ext>
                </a:extLst>
              </p:cNvPr>
              <p:cNvCxnSpPr>
                <a:cxnSpLocks/>
              </p:cNvCxnSpPr>
              <p:nvPr/>
            </p:nvCxnSpPr>
            <p:spPr>
              <a:xfrm flipV="1">
                <a:off x="9626188" y="4403974"/>
                <a:ext cx="0" cy="4680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4" name="TextBox 21">
                <a:extLst>
                  <a:ext uri="{FF2B5EF4-FFF2-40B4-BE49-F238E27FC236}">
                    <a16:creationId xmlns:a16="http://schemas.microsoft.com/office/drawing/2014/main" id="{47D006F8-F0B0-4BC5-8977-5416B9CEC50A}"/>
                  </a:ext>
                </a:extLst>
              </p:cNvPr>
              <p:cNvSpPr txBox="1"/>
              <p:nvPr/>
            </p:nvSpPr>
            <p:spPr>
              <a:xfrm>
                <a:off x="9794488" y="4163493"/>
                <a:ext cx="309864" cy="294805"/>
              </a:xfrm>
              <a:prstGeom prst="rect">
                <a:avLst/>
              </a:prstGeom>
              <a:noFill/>
            </p:spPr>
            <p:txBody>
              <a:bodyPr wrap="square"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C</a:t>
                </a:r>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cxnSp>
          <p:nvCxnSpPr>
            <p:cNvPr id="93" name="Straight Arrow Connector 92">
              <a:extLst>
                <a:ext uri="{FF2B5EF4-FFF2-40B4-BE49-F238E27FC236}">
                  <a16:creationId xmlns:a16="http://schemas.microsoft.com/office/drawing/2014/main" id="{CF9572DD-AF94-E5F7-8457-D9996F93C7EB}"/>
                </a:ext>
              </a:extLst>
            </p:cNvPr>
            <p:cNvCxnSpPr>
              <a:cxnSpLocks/>
            </p:cNvCxnSpPr>
            <p:nvPr/>
          </p:nvCxnSpPr>
          <p:spPr>
            <a:xfrm>
              <a:off x="3299173" y="1397074"/>
              <a:ext cx="0" cy="26990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295EA953-374B-0D9D-6DDB-007DFD7AB2F6}"/>
                </a:ext>
              </a:extLst>
            </p:cNvPr>
            <p:cNvGrpSpPr/>
            <p:nvPr/>
          </p:nvGrpSpPr>
          <p:grpSpPr>
            <a:xfrm>
              <a:off x="3145167" y="2300213"/>
              <a:ext cx="315138" cy="288150"/>
              <a:chOff x="1480147" y="94279"/>
              <a:chExt cx="315364" cy="288458"/>
            </a:xfrm>
          </p:grpSpPr>
          <p:grpSp>
            <p:nvGrpSpPr>
              <p:cNvPr id="121" name="Group 120">
                <a:extLst>
                  <a:ext uri="{FF2B5EF4-FFF2-40B4-BE49-F238E27FC236}">
                    <a16:creationId xmlns:a16="http://schemas.microsoft.com/office/drawing/2014/main" id="{27E28AED-5933-4DDF-FCB5-E70DBB9DF19D}"/>
                  </a:ext>
                </a:extLst>
              </p:cNvPr>
              <p:cNvGrpSpPr/>
              <p:nvPr/>
            </p:nvGrpSpPr>
            <p:grpSpPr>
              <a:xfrm>
                <a:off x="1480147" y="126930"/>
                <a:ext cx="315364" cy="255807"/>
                <a:chOff x="1480147" y="126930"/>
                <a:chExt cx="315364" cy="255807"/>
              </a:xfrm>
            </p:grpSpPr>
            <p:grpSp>
              <p:nvGrpSpPr>
                <p:cNvPr id="123" name="Group 122">
                  <a:extLst>
                    <a:ext uri="{FF2B5EF4-FFF2-40B4-BE49-F238E27FC236}">
                      <a16:creationId xmlns:a16="http://schemas.microsoft.com/office/drawing/2014/main" id="{D0227C14-94FE-CF56-09EF-E7518B8EB086}"/>
                    </a:ext>
                  </a:extLst>
                </p:cNvPr>
                <p:cNvGrpSpPr/>
                <p:nvPr/>
              </p:nvGrpSpPr>
              <p:grpSpPr>
                <a:xfrm>
                  <a:off x="1480147" y="299784"/>
                  <a:ext cx="315364" cy="82953"/>
                  <a:chOff x="1480147" y="299784"/>
                  <a:chExt cx="315364" cy="82953"/>
                </a:xfrm>
              </p:grpSpPr>
              <p:cxnSp>
                <p:nvCxnSpPr>
                  <p:cNvPr id="125" name="Straight Connector 124">
                    <a:extLst>
                      <a:ext uri="{FF2B5EF4-FFF2-40B4-BE49-F238E27FC236}">
                        <a16:creationId xmlns:a16="http://schemas.microsoft.com/office/drawing/2014/main" id="{83AC4458-ABBF-87B2-D4EE-81A4F3580C74}"/>
                      </a:ext>
                    </a:extLst>
                  </p:cNvPr>
                  <p:cNvCxnSpPr/>
                  <p:nvPr/>
                </p:nvCxnSpPr>
                <p:spPr>
                  <a:xfrm>
                    <a:off x="1480147" y="299784"/>
                    <a:ext cx="315364" cy="0"/>
                  </a:xfrm>
                  <a:prstGeom prst="line">
                    <a:avLst/>
                  </a:prstGeom>
                  <a:ln w="12700">
                    <a:solidFill>
                      <a:srgbClr val="4A7EBB"/>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DE618BA-F03A-AB82-2394-AC6B1860ECCD}"/>
                      </a:ext>
                    </a:extLst>
                  </p:cNvPr>
                  <p:cNvCxnSpPr/>
                  <p:nvPr/>
                </p:nvCxnSpPr>
                <p:spPr>
                  <a:xfrm>
                    <a:off x="1529829" y="342949"/>
                    <a:ext cx="216000" cy="0"/>
                  </a:xfrm>
                  <a:prstGeom prst="line">
                    <a:avLst/>
                  </a:prstGeom>
                  <a:ln w="12700">
                    <a:solidFill>
                      <a:srgbClr val="4A7EBB"/>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EC219602-8B20-C126-A292-3A26D212EA4D}"/>
                      </a:ext>
                    </a:extLst>
                  </p:cNvPr>
                  <p:cNvCxnSpPr/>
                  <p:nvPr/>
                </p:nvCxnSpPr>
                <p:spPr>
                  <a:xfrm>
                    <a:off x="1583829" y="382737"/>
                    <a:ext cx="108000" cy="0"/>
                  </a:xfrm>
                  <a:prstGeom prst="line">
                    <a:avLst/>
                  </a:prstGeom>
                  <a:ln w="12700">
                    <a:solidFill>
                      <a:srgbClr val="4A7EBB"/>
                    </a:solidFill>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F58C2465-9953-928D-17B3-B170CC097D02}"/>
                    </a:ext>
                  </a:extLst>
                </p:cNvPr>
                <p:cNvCxnSpPr/>
                <p:nvPr/>
              </p:nvCxnSpPr>
              <p:spPr>
                <a:xfrm flipV="1">
                  <a:off x="1628695" y="126930"/>
                  <a:ext cx="0" cy="167566"/>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22" name="Oval 121">
                <a:extLst>
                  <a:ext uri="{FF2B5EF4-FFF2-40B4-BE49-F238E27FC236}">
                    <a16:creationId xmlns:a16="http://schemas.microsoft.com/office/drawing/2014/main" id="{092CB633-051D-1EC4-211A-5E5A3C566FD2}"/>
                  </a:ext>
                </a:extLst>
              </p:cNvPr>
              <p:cNvSpPr>
                <a:spLocks noChangeAspect="1"/>
              </p:cNvSpPr>
              <p:nvPr/>
            </p:nvSpPr>
            <p:spPr>
              <a:xfrm>
                <a:off x="1591430" y="94279"/>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4" name="Group 163">
              <a:extLst>
                <a:ext uri="{FF2B5EF4-FFF2-40B4-BE49-F238E27FC236}">
                  <a16:creationId xmlns:a16="http://schemas.microsoft.com/office/drawing/2014/main" id="{F5277006-5C71-D2BC-3B00-F01DC7876A08}"/>
                </a:ext>
              </a:extLst>
            </p:cNvPr>
            <p:cNvGrpSpPr/>
            <p:nvPr/>
          </p:nvGrpSpPr>
          <p:grpSpPr>
            <a:xfrm>
              <a:off x="3296914" y="1134543"/>
              <a:ext cx="2293274" cy="369991"/>
              <a:chOff x="9372885" y="3498463"/>
              <a:chExt cx="2293274" cy="369991"/>
            </a:xfrm>
          </p:grpSpPr>
          <p:sp>
            <p:nvSpPr>
              <p:cNvPr id="144" name="TextBox 7">
                <a:extLst>
                  <a:ext uri="{FF2B5EF4-FFF2-40B4-BE49-F238E27FC236}">
                    <a16:creationId xmlns:a16="http://schemas.microsoft.com/office/drawing/2014/main" id="{2409D7D9-9482-F022-DD35-16047B3F7BE6}"/>
                  </a:ext>
                </a:extLst>
              </p:cNvPr>
              <p:cNvSpPr txBox="1"/>
              <p:nvPr/>
            </p:nvSpPr>
            <p:spPr>
              <a:xfrm>
                <a:off x="10360555" y="3498463"/>
                <a:ext cx="449778" cy="369991"/>
              </a:xfrm>
              <a:prstGeom prst="rect">
                <a:avLst/>
              </a:prstGeom>
              <a:noFill/>
            </p:spPr>
            <p:txBody>
              <a:bodyPr wrap="square"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a:t>
                </a:r>
                <a:r>
                  <a:rPr kumimoji="0" lang="en-NZ" sz="1600" b="0" i="0" u="none" strike="noStrike" kern="1200" cap="none" spc="0" normalizeH="0" baseline="-2500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1</a:t>
                </a:r>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nvGrpSpPr>
              <p:cNvPr id="145" name="Group 144">
                <a:extLst>
                  <a:ext uri="{FF2B5EF4-FFF2-40B4-BE49-F238E27FC236}">
                    <a16:creationId xmlns:a16="http://schemas.microsoft.com/office/drawing/2014/main" id="{213AA380-A773-8CBD-76C2-7EEB359516D9}"/>
                  </a:ext>
                </a:extLst>
              </p:cNvPr>
              <p:cNvGrpSpPr/>
              <p:nvPr/>
            </p:nvGrpSpPr>
            <p:grpSpPr>
              <a:xfrm>
                <a:off x="9372885" y="3509994"/>
                <a:ext cx="2293274" cy="336735"/>
                <a:chOff x="-276312" y="50257"/>
                <a:chExt cx="2402132" cy="414366"/>
              </a:xfrm>
            </p:grpSpPr>
            <p:sp>
              <p:nvSpPr>
                <p:cNvPr id="146" name="Rectangle 145">
                  <a:extLst>
                    <a:ext uri="{FF2B5EF4-FFF2-40B4-BE49-F238E27FC236}">
                      <a16:creationId xmlns:a16="http://schemas.microsoft.com/office/drawing/2014/main" id="{D8E6FDB6-B83A-5D5F-61D7-8A73459388A7}"/>
                    </a:ext>
                  </a:extLst>
                </p:cNvPr>
                <p:cNvSpPr/>
                <p:nvPr/>
              </p:nvSpPr>
              <p:spPr>
                <a:xfrm>
                  <a:off x="668663" y="50257"/>
                  <a:ext cx="603342" cy="41436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7" name="Group 146">
                  <a:extLst>
                    <a:ext uri="{FF2B5EF4-FFF2-40B4-BE49-F238E27FC236}">
                      <a16:creationId xmlns:a16="http://schemas.microsoft.com/office/drawing/2014/main" id="{0B5CDCB4-AFDA-1468-4C46-3D2B97CFA851}"/>
                    </a:ext>
                  </a:extLst>
                </p:cNvPr>
                <p:cNvGrpSpPr/>
                <p:nvPr/>
              </p:nvGrpSpPr>
              <p:grpSpPr>
                <a:xfrm>
                  <a:off x="-276312" y="257438"/>
                  <a:ext cx="942721" cy="1"/>
                  <a:chOff x="-276312" y="257438"/>
                  <a:chExt cx="942721" cy="1"/>
                </a:xfrm>
              </p:grpSpPr>
              <p:cxnSp>
                <p:nvCxnSpPr>
                  <p:cNvPr id="151" name="Straight Connector 150">
                    <a:extLst>
                      <a:ext uri="{FF2B5EF4-FFF2-40B4-BE49-F238E27FC236}">
                        <a16:creationId xmlns:a16="http://schemas.microsoft.com/office/drawing/2014/main" id="{2C0A72AD-CE4D-289F-05B1-5992286B3F49}"/>
                      </a:ext>
                    </a:extLst>
                  </p:cNvPr>
                  <p:cNvCxnSpPr>
                    <a:cxnSpLocks/>
                  </p:cNvCxnSpPr>
                  <p:nvPr/>
                </p:nvCxnSpPr>
                <p:spPr>
                  <a:xfrm>
                    <a:off x="-276312" y="257438"/>
                    <a:ext cx="94272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48600149-4147-D5AC-92DC-D4E1A6163D93}"/>
                      </a:ext>
                    </a:extLst>
                  </p:cNvPr>
                  <p:cNvCxnSpPr>
                    <a:cxnSpLocks/>
                  </p:cNvCxnSpPr>
                  <p:nvPr/>
                </p:nvCxnSpPr>
                <p:spPr>
                  <a:xfrm>
                    <a:off x="68819" y="257439"/>
                    <a:ext cx="377088" cy="0"/>
                  </a:xfrm>
                  <a:prstGeom prst="straightConnector1">
                    <a:avLst/>
                  </a:prstGeom>
                  <a:ln w="19050">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D7A69D59-8114-C156-B21F-8D3835D03060}"/>
                    </a:ext>
                  </a:extLst>
                </p:cNvPr>
                <p:cNvGrpSpPr/>
                <p:nvPr/>
              </p:nvGrpSpPr>
              <p:grpSpPr>
                <a:xfrm>
                  <a:off x="1258516" y="257440"/>
                  <a:ext cx="867304" cy="0"/>
                  <a:chOff x="1258516" y="257440"/>
                  <a:chExt cx="867304" cy="0"/>
                </a:xfrm>
              </p:grpSpPr>
              <p:cxnSp>
                <p:nvCxnSpPr>
                  <p:cNvPr id="149" name="Straight Connector 148">
                    <a:extLst>
                      <a:ext uri="{FF2B5EF4-FFF2-40B4-BE49-F238E27FC236}">
                        <a16:creationId xmlns:a16="http://schemas.microsoft.com/office/drawing/2014/main" id="{E8204894-7CA7-D460-FF87-BCE819D3215E}"/>
                      </a:ext>
                    </a:extLst>
                  </p:cNvPr>
                  <p:cNvCxnSpPr>
                    <a:cxnSpLocks/>
                  </p:cNvCxnSpPr>
                  <p:nvPr/>
                </p:nvCxnSpPr>
                <p:spPr>
                  <a:xfrm>
                    <a:off x="1258516" y="257440"/>
                    <a:ext cx="86730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4381D6C9-7C97-683C-4639-836D1CCE9FBC}"/>
                      </a:ext>
                    </a:extLst>
                  </p:cNvPr>
                  <p:cNvCxnSpPr>
                    <a:cxnSpLocks/>
                  </p:cNvCxnSpPr>
                  <p:nvPr/>
                </p:nvCxnSpPr>
                <p:spPr>
                  <a:xfrm>
                    <a:off x="1374908" y="257440"/>
                    <a:ext cx="216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grpSp>
        </p:grpSp>
      </p:grpSp>
      <p:grpSp>
        <p:nvGrpSpPr>
          <p:cNvPr id="195" name="Group 194">
            <a:extLst>
              <a:ext uri="{FF2B5EF4-FFF2-40B4-BE49-F238E27FC236}">
                <a16:creationId xmlns:a16="http://schemas.microsoft.com/office/drawing/2014/main" id="{6F1B6A35-3132-8E8A-E9DA-1BCF82313C03}"/>
              </a:ext>
            </a:extLst>
          </p:cNvPr>
          <p:cNvGrpSpPr/>
          <p:nvPr/>
        </p:nvGrpSpPr>
        <p:grpSpPr>
          <a:xfrm>
            <a:off x="2634184" y="729468"/>
            <a:ext cx="3614227" cy="1627883"/>
            <a:chOff x="2634184" y="729468"/>
            <a:chExt cx="3614227" cy="1627883"/>
          </a:xfrm>
        </p:grpSpPr>
        <p:grpSp>
          <p:nvGrpSpPr>
            <p:cNvPr id="101" name="Group 100">
              <a:extLst>
                <a:ext uri="{FF2B5EF4-FFF2-40B4-BE49-F238E27FC236}">
                  <a16:creationId xmlns:a16="http://schemas.microsoft.com/office/drawing/2014/main" id="{FD2DAA35-E64A-6D2E-9996-580968AB40A0}"/>
                </a:ext>
              </a:extLst>
            </p:cNvPr>
            <p:cNvGrpSpPr/>
            <p:nvPr/>
          </p:nvGrpSpPr>
          <p:grpSpPr>
            <a:xfrm>
              <a:off x="5798160" y="1309124"/>
              <a:ext cx="450251" cy="1048227"/>
              <a:chOff x="-14594" y="0"/>
              <a:chExt cx="450532" cy="1049481"/>
            </a:xfrm>
          </p:grpSpPr>
          <p:grpSp>
            <p:nvGrpSpPr>
              <p:cNvPr id="108" name="Group 107">
                <a:extLst>
                  <a:ext uri="{FF2B5EF4-FFF2-40B4-BE49-F238E27FC236}">
                    <a16:creationId xmlns:a16="http://schemas.microsoft.com/office/drawing/2014/main" id="{2F27A9B1-A743-B452-5C58-8D922052D40B}"/>
                  </a:ext>
                </a:extLst>
              </p:cNvPr>
              <p:cNvGrpSpPr/>
              <p:nvPr/>
            </p:nvGrpSpPr>
            <p:grpSpPr>
              <a:xfrm>
                <a:off x="-14594" y="4232"/>
                <a:ext cx="450532" cy="1045249"/>
                <a:chOff x="15040" y="-1"/>
                <a:chExt cx="450532" cy="1229889"/>
              </a:xfrm>
            </p:grpSpPr>
            <p:cxnSp>
              <p:nvCxnSpPr>
                <p:cNvPr id="110" name="Straight Connector 109">
                  <a:extLst>
                    <a:ext uri="{FF2B5EF4-FFF2-40B4-BE49-F238E27FC236}">
                      <a16:creationId xmlns:a16="http://schemas.microsoft.com/office/drawing/2014/main" id="{86E82D9F-EF66-21AA-D8D2-F2D82CA701D0}"/>
                    </a:ext>
                  </a:extLst>
                </p:cNvPr>
                <p:cNvCxnSpPr/>
                <p:nvPr/>
              </p:nvCxnSpPr>
              <p:spPr>
                <a:xfrm>
                  <a:off x="113101" y="-1"/>
                  <a:ext cx="0" cy="1229889"/>
                </a:xfrm>
                <a:prstGeom prst="line">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TextBox 290">
                      <a:extLst>
                        <a:ext uri="{FF2B5EF4-FFF2-40B4-BE49-F238E27FC236}">
                          <a16:creationId xmlns:a16="http://schemas.microsoft.com/office/drawing/2014/main" id="{22082E3B-2246-B21F-7B93-B1D723E8A377}"/>
                        </a:ext>
                      </a:extLst>
                    </p:cNvPr>
                    <p:cNvSpPr txBox="1"/>
                    <p:nvPr/>
                  </p:nvSpPr>
                  <p:spPr>
                    <a:xfrm>
                      <a:off x="15040" y="341579"/>
                      <a:ext cx="450532" cy="423958"/>
                    </a:xfrm>
                    <a:prstGeom prst="rect">
                      <a:avLst/>
                    </a:prstGeom>
                    <a:noFill/>
                  </p:spPr>
                  <p:txBody>
                    <a:bodyPr wrap="square"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𝐿</m:t>
                                </m:r>
                              </m:sub>
                              <m:sup>
                                <m: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11" name="TextBox 290">
                      <a:extLst>
                        <a:ext uri="{FF2B5EF4-FFF2-40B4-BE49-F238E27FC236}">
                          <a16:creationId xmlns:a16="http://schemas.microsoft.com/office/drawing/2014/main" id="{22082E3B-2246-B21F-7B93-B1D723E8A377}"/>
                        </a:ext>
                      </a:extLst>
                    </p:cNvPr>
                    <p:cNvSpPr txBox="1">
                      <a:spLocks noRot="1" noChangeAspect="1" noMove="1" noResize="1" noEditPoints="1" noAdjustHandles="1" noChangeArrowheads="1" noChangeShapeType="1" noTextEdit="1"/>
                    </p:cNvSpPr>
                    <p:nvPr/>
                  </p:nvSpPr>
                  <p:spPr>
                    <a:xfrm>
                      <a:off x="15040" y="341579"/>
                      <a:ext cx="450532" cy="423958"/>
                    </a:xfrm>
                    <a:prstGeom prst="rect">
                      <a:avLst/>
                    </a:prstGeom>
                    <a:blipFill>
                      <a:blip r:embed="rId18"/>
                      <a:stretch>
                        <a:fillRect/>
                      </a:stretch>
                    </a:blipFill>
                  </p:spPr>
                  <p:txBody>
                    <a:bodyPr/>
                    <a:lstStyle/>
                    <a:p>
                      <a:r>
                        <a:rPr lang="en-NZ">
                          <a:noFill/>
                        </a:rPr>
                        <a:t> </a:t>
                      </a:r>
                    </a:p>
                  </p:txBody>
                </p:sp>
              </mc:Fallback>
            </mc:AlternateContent>
            <p:cxnSp>
              <p:nvCxnSpPr>
                <p:cNvPr id="112" name="Straight Connector 111">
                  <a:extLst>
                    <a:ext uri="{FF2B5EF4-FFF2-40B4-BE49-F238E27FC236}">
                      <a16:creationId xmlns:a16="http://schemas.microsoft.com/office/drawing/2014/main" id="{4E9D85F7-89AF-ED65-38A1-35F07EB313F8}"/>
                    </a:ext>
                  </a:extLst>
                </p:cNvPr>
                <p:cNvCxnSpPr/>
                <p:nvPr/>
              </p:nvCxnSpPr>
              <p:spPr>
                <a:xfrm>
                  <a:off x="39004" y="1221435"/>
                  <a:ext cx="144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09" name="Straight Connector 108">
                <a:extLst>
                  <a:ext uri="{FF2B5EF4-FFF2-40B4-BE49-F238E27FC236}">
                    <a16:creationId xmlns:a16="http://schemas.microsoft.com/office/drawing/2014/main" id="{C9243EFC-3486-F962-2FAD-55F7DF4A63D1}"/>
                  </a:ext>
                </a:extLst>
              </p:cNvPr>
              <p:cNvCxnSpPr/>
              <p:nvPr/>
            </p:nvCxnSpPr>
            <p:spPr>
              <a:xfrm flipV="1">
                <a:off x="5149" y="0"/>
                <a:ext cx="144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1" name="TextBox 103">
                  <a:extLst>
                    <a:ext uri="{FF2B5EF4-FFF2-40B4-BE49-F238E27FC236}">
                      <a16:creationId xmlns:a16="http://schemas.microsoft.com/office/drawing/2014/main" id="{63747C29-6DF9-12DC-7F05-41D8CF620ADA}"/>
                    </a:ext>
                  </a:extLst>
                </p:cNvPr>
                <p:cNvSpPr txBox="1"/>
                <p:nvPr/>
              </p:nvSpPr>
              <p:spPr>
                <a:xfrm>
                  <a:off x="5156903" y="1302828"/>
                  <a:ext cx="450251" cy="458395"/>
                </a:xfrm>
                <a:prstGeom prst="rect">
                  <a:avLst/>
                </a:prstGeom>
                <a:noFill/>
              </p:spPr>
              <p:txBody>
                <a:bodyPr wrap="none" rtlCol="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e>
                          <m:sub>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𝐿</m:t>
                            </m:r>
                          </m:sub>
                          <m:sup>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1" name="TextBox 103">
                  <a:extLst>
                    <a:ext uri="{FF2B5EF4-FFF2-40B4-BE49-F238E27FC236}">
                      <a16:creationId xmlns:a16="http://schemas.microsoft.com/office/drawing/2014/main" id="{63747C29-6DF9-12DC-7F05-41D8CF620ADA}"/>
                    </a:ext>
                  </a:extLst>
                </p:cNvPr>
                <p:cNvSpPr txBox="1">
                  <a:spLocks noRot="1" noChangeAspect="1" noMove="1" noResize="1" noEditPoints="1" noAdjustHandles="1" noChangeArrowheads="1" noChangeShapeType="1" noTextEdit="1"/>
                </p:cNvSpPr>
                <p:nvPr/>
              </p:nvSpPr>
              <p:spPr>
                <a:xfrm>
                  <a:off x="5156903" y="1302828"/>
                  <a:ext cx="450251" cy="458395"/>
                </a:xfrm>
                <a:prstGeom prst="rect">
                  <a:avLst/>
                </a:prstGeom>
                <a:blipFill>
                  <a:blip r:embed="rId19"/>
                  <a:stretch>
                    <a:fillRect/>
                  </a:stretch>
                </a:blipFill>
              </p:spPr>
              <p:txBody>
                <a:bodyPr/>
                <a:lstStyle/>
                <a:p>
                  <a:r>
                    <a:rPr lang="en-NZ">
                      <a:noFill/>
                    </a:rPr>
                    <a:t> </a:t>
                  </a:r>
                </a:p>
              </p:txBody>
            </p:sp>
          </mc:Fallback>
        </mc:AlternateContent>
        <p:grpSp>
          <p:nvGrpSpPr>
            <p:cNvPr id="98" name="Group 97">
              <a:extLst>
                <a:ext uri="{FF2B5EF4-FFF2-40B4-BE49-F238E27FC236}">
                  <a16:creationId xmlns:a16="http://schemas.microsoft.com/office/drawing/2014/main" id="{876B6FDA-C0D6-81CC-F153-7ADE9E266F1A}"/>
                </a:ext>
              </a:extLst>
            </p:cNvPr>
            <p:cNvGrpSpPr/>
            <p:nvPr/>
          </p:nvGrpSpPr>
          <p:grpSpPr>
            <a:xfrm>
              <a:off x="2634184" y="1325578"/>
              <a:ext cx="427297" cy="1018745"/>
              <a:chOff x="-198895" y="0"/>
              <a:chExt cx="427561" cy="1020305"/>
            </a:xfrm>
          </p:grpSpPr>
          <p:grpSp>
            <p:nvGrpSpPr>
              <p:cNvPr id="113" name="Group 112">
                <a:extLst>
                  <a:ext uri="{FF2B5EF4-FFF2-40B4-BE49-F238E27FC236}">
                    <a16:creationId xmlns:a16="http://schemas.microsoft.com/office/drawing/2014/main" id="{CFACC876-3972-939C-CEB0-D214FCEFE6D2}"/>
                  </a:ext>
                </a:extLst>
              </p:cNvPr>
              <p:cNvGrpSpPr/>
              <p:nvPr/>
            </p:nvGrpSpPr>
            <p:grpSpPr>
              <a:xfrm>
                <a:off x="-198895" y="4232"/>
                <a:ext cx="427561" cy="1016073"/>
                <a:chOff x="-169261" y="-1"/>
                <a:chExt cx="427561" cy="1195558"/>
              </a:xfrm>
            </p:grpSpPr>
            <p:cxnSp>
              <p:nvCxnSpPr>
                <p:cNvPr id="115" name="Straight Connector 114">
                  <a:extLst>
                    <a:ext uri="{FF2B5EF4-FFF2-40B4-BE49-F238E27FC236}">
                      <a16:creationId xmlns:a16="http://schemas.microsoft.com/office/drawing/2014/main" id="{6235D15E-3D03-7035-AFD1-574E67824195}"/>
                    </a:ext>
                  </a:extLst>
                </p:cNvPr>
                <p:cNvCxnSpPr/>
                <p:nvPr/>
              </p:nvCxnSpPr>
              <p:spPr>
                <a:xfrm>
                  <a:off x="188383" y="-1"/>
                  <a:ext cx="0" cy="1187876"/>
                </a:xfrm>
                <a:prstGeom prst="line">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TextBox 290">
                      <a:extLst>
                        <a:ext uri="{FF2B5EF4-FFF2-40B4-BE49-F238E27FC236}">
                          <a16:creationId xmlns:a16="http://schemas.microsoft.com/office/drawing/2014/main" id="{F92D94B6-E356-0FE8-C657-CCEBF6D44E5B}"/>
                        </a:ext>
                      </a:extLst>
                    </p:cNvPr>
                    <p:cNvSpPr txBox="1"/>
                    <p:nvPr/>
                  </p:nvSpPr>
                  <p:spPr>
                    <a:xfrm>
                      <a:off x="-169261" y="306413"/>
                      <a:ext cx="425425" cy="379981"/>
                    </a:xfrm>
                    <a:prstGeom prst="rect">
                      <a:avLst/>
                    </a:prstGeom>
                    <a:noFill/>
                  </p:spPr>
                  <p:txBody>
                    <a:bodyPr wrap="square"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𝐶</m:t>
                                </m:r>
                              </m:sub>
                              <m:sup>
                                <m: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NZ" sz="1600" b="1" i="1" u="none" strike="noStrike" kern="1200" cap="none" spc="0" normalizeH="0" baseline="0" noProof="0" dirty="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a:t> </a:t>
                      </a:r>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16" name="TextBox 290">
                      <a:extLst>
                        <a:ext uri="{FF2B5EF4-FFF2-40B4-BE49-F238E27FC236}">
                          <a16:creationId xmlns:a16="http://schemas.microsoft.com/office/drawing/2014/main" id="{F92D94B6-E356-0FE8-C657-CCEBF6D44E5B}"/>
                        </a:ext>
                      </a:extLst>
                    </p:cNvPr>
                    <p:cNvSpPr txBox="1">
                      <a:spLocks noRot="1" noChangeAspect="1" noMove="1" noResize="1" noEditPoints="1" noAdjustHandles="1" noChangeArrowheads="1" noChangeShapeType="1" noTextEdit="1"/>
                    </p:cNvSpPr>
                    <p:nvPr/>
                  </p:nvSpPr>
                  <p:spPr>
                    <a:xfrm>
                      <a:off x="-169261" y="306413"/>
                      <a:ext cx="425425" cy="379981"/>
                    </a:xfrm>
                    <a:prstGeom prst="rect">
                      <a:avLst/>
                    </a:prstGeom>
                    <a:blipFill>
                      <a:blip r:embed="rId20"/>
                      <a:stretch>
                        <a:fillRect/>
                      </a:stretch>
                    </a:blipFill>
                  </p:spPr>
                  <p:txBody>
                    <a:bodyPr/>
                    <a:lstStyle/>
                    <a:p>
                      <a:r>
                        <a:rPr lang="en-NZ">
                          <a:noFill/>
                        </a:rPr>
                        <a:t> </a:t>
                      </a:r>
                    </a:p>
                  </p:txBody>
                </p:sp>
              </mc:Fallback>
            </mc:AlternateContent>
            <p:cxnSp>
              <p:nvCxnSpPr>
                <p:cNvPr id="117" name="Straight Connector 116">
                  <a:extLst>
                    <a:ext uri="{FF2B5EF4-FFF2-40B4-BE49-F238E27FC236}">
                      <a16:creationId xmlns:a16="http://schemas.microsoft.com/office/drawing/2014/main" id="{81688D0E-3F8D-6982-5C0A-BB1E6BB355B0}"/>
                    </a:ext>
                  </a:extLst>
                </p:cNvPr>
                <p:cNvCxnSpPr/>
                <p:nvPr/>
              </p:nvCxnSpPr>
              <p:spPr>
                <a:xfrm>
                  <a:off x="114300" y="1195557"/>
                  <a:ext cx="144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14" name="Straight Connector 113">
                <a:extLst>
                  <a:ext uri="{FF2B5EF4-FFF2-40B4-BE49-F238E27FC236}">
                    <a16:creationId xmlns:a16="http://schemas.microsoft.com/office/drawing/2014/main" id="{00C9A03D-6A96-52D8-B573-CAB29B3951DC}"/>
                  </a:ext>
                </a:extLst>
              </p:cNvPr>
              <p:cNvCxnSpPr/>
              <p:nvPr/>
            </p:nvCxnSpPr>
            <p:spPr>
              <a:xfrm flipV="1">
                <a:off x="80432" y="0"/>
                <a:ext cx="144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0" name="TextBox 103">
                  <a:extLst>
                    <a:ext uri="{FF2B5EF4-FFF2-40B4-BE49-F238E27FC236}">
                      <a16:creationId xmlns:a16="http://schemas.microsoft.com/office/drawing/2014/main" id="{8FBA9C8D-043C-6018-523C-155B22D0D295}"/>
                    </a:ext>
                  </a:extLst>
                </p:cNvPr>
                <p:cNvSpPr txBox="1"/>
                <p:nvPr/>
              </p:nvSpPr>
              <p:spPr>
                <a:xfrm>
                  <a:off x="3220874" y="1385137"/>
                  <a:ext cx="523365" cy="412547"/>
                </a:xfrm>
                <a:prstGeom prst="rect">
                  <a:avLst/>
                </a:prstGeom>
                <a:noFill/>
              </p:spPr>
              <p:txBody>
                <a:bodyPr wrap="none"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e>
                          <m:sub>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𝐶</m:t>
                            </m:r>
                          </m:sub>
                          <m:sup>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NZ" sz="1600" b="1" i="1" u="none" strike="noStrike" kern="1200" cap="none" spc="0" normalizeH="0" baseline="0" noProof="0" dirty="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a:t> </a:t>
                  </a:r>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0" name="TextBox 103">
                  <a:extLst>
                    <a:ext uri="{FF2B5EF4-FFF2-40B4-BE49-F238E27FC236}">
                      <a16:creationId xmlns:a16="http://schemas.microsoft.com/office/drawing/2014/main" id="{8FBA9C8D-043C-6018-523C-155B22D0D295}"/>
                    </a:ext>
                  </a:extLst>
                </p:cNvPr>
                <p:cNvSpPr txBox="1">
                  <a:spLocks noRot="1" noChangeAspect="1" noMove="1" noResize="1" noEditPoints="1" noAdjustHandles="1" noChangeArrowheads="1" noChangeShapeType="1" noTextEdit="1"/>
                </p:cNvSpPr>
                <p:nvPr/>
              </p:nvSpPr>
              <p:spPr>
                <a:xfrm>
                  <a:off x="3220874" y="1385137"/>
                  <a:ext cx="523365" cy="412547"/>
                </a:xfrm>
                <a:prstGeom prst="rect">
                  <a:avLst/>
                </a:prstGeom>
                <a:blipFill>
                  <a:blip r:embed="rId21"/>
                  <a:stretch>
                    <a:fillRect/>
                  </a:stretch>
                </a:blipFill>
              </p:spPr>
              <p:txBody>
                <a:bodyPr/>
                <a:lstStyle/>
                <a:p>
                  <a:r>
                    <a:rPr lang="en-NZ">
                      <a:noFill/>
                    </a:rPr>
                    <a:t> </a:t>
                  </a:r>
                </a:p>
              </p:txBody>
            </p:sp>
          </mc:Fallback>
        </mc:AlternateContent>
        <p:grpSp>
          <p:nvGrpSpPr>
            <p:cNvPr id="81" name="Group 80">
              <a:extLst>
                <a:ext uri="{FF2B5EF4-FFF2-40B4-BE49-F238E27FC236}">
                  <a16:creationId xmlns:a16="http://schemas.microsoft.com/office/drawing/2014/main" id="{90651434-F428-404B-8364-D178C56F7480}"/>
                </a:ext>
              </a:extLst>
            </p:cNvPr>
            <p:cNvGrpSpPr/>
            <p:nvPr/>
          </p:nvGrpSpPr>
          <p:grpSpPr>
            <a:xfrm>
              <a:off x="4176632" y="729468"/>
              <a:ext cx="576000" cy="389372"/>
              <a:chOff x="-66794" y="-420479"/>
              <a:chExt cx="576118" cy="389402"/>
            </a:xfrm>
          </p:grpSpPr>
          <p:grpSp>
            <p:nvGrpSpPr>
              <p:cNvPr id="160" name="Group 159">
                <a:extLst>
                  <a:ext uri="{FF2B5EF4-FFF2-40B4-BE49-F238E27FC236}">
                    <a16:creationId xmlns:a16="http://schemas.microsoft.com/office/drawing/2014/main" id="{8E9E0F72-0044-F20F-F7B4-FF025592153F}"/>
                  </a:ext>
                </a:extLst>
              </p:cNvPr>
              <p:cNvGrpSpPr/>
              <p:nvPr/>
            </p:nvGrpSpPr>
            <p:grpSpPr>
              <a:xfrm>
                <a:off x="-66794" y="-181058"/>
                <a:ext cx="576118" cy="108000"/>
                <a:chOff x="-66794" y="-277714"/>
                <a:chExt cx="576118" cy="108000"/>
              </a:xfrm>
            </p:grpSpPr>
            <p:cxnSp>
              <p:nvCxnSpPr>
                <p:cNvPr id="162" name="Straight Arrow Connector 161">
                  <a:extLst>
                    <a:ext uri="{FF2B5EF4-FFF2-40B4-BE49-F238E27FC236}">
                      <a16:creationId xmlns:a16="http://schemas.microsoft.com/office/drawing/2014/main" id="{0D0B16D8-1BE2-6E59-D417-CCCDA5C2E5B2}"/>
                    </a:ext>
                  </a:extLst>
                </p:cNvPr>
                <p:cNvCxnSpPr/>
                <p:nvPr/>
              </p:nvCxnSpPr>
              <p:spPr>
                <a:xfrm flipH="1" flipV="1">
                  <a:off x="-66794" y="-221760"/>
                  <a:ext cx="576118" cy="0"/>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B8758CE2-C743-A4BC-44A5-B88AC6EE8A38}"/>
                    </a:ext>
                  </a:extLst>
                </p:cNvPr>
                <p:cNvCxnSpPr/>
                <p:nvPr/>
              </p:nvCxnSpPr>
              <p:spPr>
                <a:xfrm>
                  <a:off x="499083" y="-277714"/>
                  <a:ext cx="0" cy="1080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1" name="TextBox 290">
                    <a:extLst>
                      <a:ext uri="{FF2B5EF4-FFF2-40B4-BE49-F238E27FC236}">
                        <a16:creationId xmlns:a16="http://schemas.microsoft.com/office/drawing/2014/main" id="{62EB620F-B5B1-97C0-9273-2674261EBE88}"/>
                      </a:ext>
                    </a:extLst>
                  </p:cNvPr>
                  <p:cNvSpPr txBox="1"/>
                  <p:nvPr/>
                </p:nvSpPr>
                <p:spPr>
                  <a:xfrm>
                    <a:off x="29494" y="-420479"/>
                    <a:ext cx="477378" cy="389402"/>
                  </a:xfrm>
                  <a:prstGeom prst="rect">
                    <a:avLst/>
                  </a:prstGeom>
                  <a:noFill/>
                </p:spPr>
                <p:txBody>
                  <a:bodyPr wrap="square" rtlCol="0" anchor="ctr">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𝑅</m:t>
                              </m:r>
                            </m:sub>
                            <m:sup>
                              <m: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61" name="TextBox 290">
                    <a:extLst>
                      <a:ext uri="{FF2B5EF4-FFF2-40B4-BE49-F238E27FC236}">
                        <a16:creationId xmlns:a16="http://schemas.microsoft.com/office/drawing/2014/main" id="{62EB620F-B5B1-97C0-9273-2674261EBE88}"/>
                      </a:ext>
                    </a:extLst>
                  </p:cNvPr>
                  <p:cNvSpPr txBox="1">
                    <a:spLocks noRot="1" noChangeAspect="1" noMove="1" noResize="1" noEditPoints="1" noAdjustHandles="1" noChangeArrowheads="1" noChangeShapeType="1" noTextEdit="1"/>
                  </p:cNvSpPr>
                  <p:nvPr/>
                </p:nvSpPr>
                <p:spPr>
                  <a:xfrm>
                    <a:off x="29494" y="-420479"/>
                    <a:ext cx="477378" cy="389402"/>
                  </a:xfrm>
                  <a:prstGeom prst="rect">
                    <a:avLst/>
                  </a:prstGeom>
                  <a:blipFill>
                    <a:blip r:embed="rId22"/>
                    <a:stretch>
                      <a:fillRect/>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106" name="TextBox 103">
                  <a:extLst>
                    <a:ext uri="{FF2B5EF4-FFF2-40B4-BE49-F238E27FC236}">
                      <a16:creationId xmlns:a16="http://schemas.microsoft.com/office/drawing/2014/main" id="{694A875D-3172-461A-CA2F-E44B8423E033}"/>
                    </a:ext>
                  </a:extLst>
                </p:cNvPr>
                <p:cNvSpPr txBox="1"/>
                <p:nvPr/>
              </p:nvSpPr>
              <p:spPr>
                <a:xfrm>
                  <a:off x="3508783" y="976369"/>
                  <a:ext cx="452240" cy="458395"/>
                </a:xfrm>
                <a:prstGeom prst="rect">
                  <a:avLst/>
                </a:prstGeom>
                <a:noFill/>
              </p:spPr>
              <p:txBody>
                <a:bodyPr wrap="none" rtlCol="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e>
                          <m:sub>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𝑅</m:t>
                            </m:r>
                          </m:sub>
                          <m:sup>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6" name="TextBox 103">
                  <a:extLst>
                    <a:ext uri="{FF2B5EF4-FFF2-40B4-BE49-F238E27FC236}">
                      <a16:creationId xmlns:a16="http://schemas.microsoft.com/office/drawing/2014/main" id="{694A875D-3172-461A-CA2F-E44B8423E033}"/>
                    </a:ext>
                  </a:extLst>
                </p:cNvPr>
                <p:cNvSpPr txBox="1">
                  <a:spLocks noRot="1" noChangeAspect="1" noMove="1" noResize="1" noEditPoints="1" noAdjustHandles="1" noChangeArrowheads="1" noChangeShapeType="1" noTextEdit="1"/>
                </p:cNvSpPr>
                <p:nvPr/>
              </p:nvSpPr>
              <p:spPr>
                <a:xfrm>
                  <a:off x="3508783" y="976369"/>
                  <a:ext cx="452240" cy="458395"/>
                </a:xfrm>
                <a:prstGeom prst="rect">
                  <a:avLst/>
                </a:prstGeom>
                <a:blipFill>
                  <a:blip r:embed="rId2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84" name="TextBox 103">
                  <a:extLst>
                    <a:ext uri="{FF2B5EF4-FFF2-40B4-BE49-F238E27FC236}">
                      <a16:creationId xmlns:a16="http://schemas.microsoft.com/office/drawing/2014/main" id="{372DA2AC-A031-3BFF-16BE-8995CFB31173}"/>
                    </a:ext>
                  </a:extLst>
                </p:cNvPr>
                <p:cNvSpPr txBox="1"/>
                <p:nvPr/>
              </p:nvSpPr>
              <p:spPr>
                <a:xfrm>
                  <a:off x="4896387" y="976369"/>
                  <a:ext cx="452240" cy="458395"/>
                </a:xfrm>
                <a:prstGeom prst="rect">
                  <a:avLst/>
                </a:prstGeom>
                <a:noFill/>
              </p:spPr>
              <p:txBody>
                <a:bodyPr wrap="none" rtlCol="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e>
                          <m:sub>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𝑅</m:t>
                            </m:r>
                          </m:sub>
                          <m:sup>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84" name="TextBox 103">
                  <a:extLst>
                    <a:ext uri="{FF2B5EF4-FFF2-40B4-BE49-F238E27FC236}">
                      <a16:creationId xmlns:a16="http://schemas.microsoft.com/office/drawing/2014/main" id="{372DA2AC-A031-3BFF-16BE-8995CFB31173}"/>
                    </a:ext>
                  </a:extLst>
                </p:cNvPr>
                <p:cNvSpPr txBox="1">
                  <a:spLocks noRot="1" noChangeAspect="1" noMove="1" noResize="1" noEditPoints="1" noAdjustHandles="1" noChangeArrowheads="1" noChangeShapeType="1" noTextEdit="1"/>
                </p:cNvSpPr>
                <p:nvPr/>
              </p:nvSpPr>
              <p:spPr>
                <a:xfrm>
                  <a:off x="4896387" y="976369"/>
                  <a:ext cx="452240" cy="458395"/>
                </a:xfrm>
                <a:prstGeom prst="rect">
                  <a:avLst/>
                </a:prstGeom>
                <a:blipFill>
                  <a:blip r:embed="rId24"/>
                  <a:stretch>
                    <a:fillRect/>
                  </a:stretch>
                </a:blipFill>
              </p:spPr>
              <p:txBody>
                <a:bodyPr/>
                <a:lstStyle/>
                <a:p>
                  <a:r>
                    <a:rPr lang="en-NZ">
                      <a:noFill/>
                    </a:rPr>
                    <a:t> </a:t>
                  </a:r>
                </a:p>
              </p:txBody>
            </p:sp>
          </mc:Fallback>
        </mc:AlternateContent>
      </p:grpSp>
      <p:sp>
        <p:nvSpPr>
          <p:cNvPr id="2" name="Rectangle 1">
            <a:extLst>
              <a:ext uri="{FF2B5EF4-FFF2-40B4-BE49-F238E27FC236}">
                <a16:creationId xmlns:a16="http://schemas.microsoft.com/office/drawing/2014/main" id="{6464B346-F180-21F6-7F11-15B6DC2150FC}"/>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271852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subTnLst>
                                    <p:set>
                                      <p:cBhvr override="childStyle">
                                        <p:cTn dur="1" fill="hold" display="0" masterRel="nextClick" afterEffect="1"/>
                                        <p:tgtEl>
                                          <p:spTgt spid="87"/>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6"/>
                                        </p:tgtEl>
                                        <p:attrNameLst>
                                          <p:attrName>style.visibility</p:attrName>
                                        </p:attrNameLst>
                                      </p:cBhvr>
                                      <p:to>
                                        <p:strVal val="visible"/>
                                      </p:to>
                                    </p:set>
                                  </p:childTnLst>
                                  <p:subTnLst>
                                    <p:set>
                                      <p:cBhvr override="childStyle">
                                        <p:cTn dur="1" fill="hold" display="0" masterRel="nextClick" afterEffect="1"/>
                                        <p:tgtEl>
                                          <p:spTgt spid="19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 name="Group 145">
            <a:extLst>
              <a:ext uri="{FF2B5EF4-FFF2-40B4-BE49-F238E27FC236}">
                <a16:creationId xmlns:a16="http://schemas.microsoft.com/office/drawing/2014/main" id="{BE492E5D-BEEB-3746-2D0A-137C5C55F2BB}"/>
              </a:ext>
            </a:extLst>
          </p:cNvPr>
          <p:cNvGrpSpPr/>
          <p:nvPr/>
        </p:nvGrpSpPr>
        <p:grpSpPr>
          <a:xfrm>
            <a:off x="2907569" y="2337994"/>
            <a:ext cx="5315678" cy="1599510"/>
            <a:chOff x="2907569" y="2337994"/>
            <a:chExt cx="5315678" cy="1599510"/>
          </a:xfrm>
        </p:grpSpPr>
        <p:sp>
          <p:nvSpPr>
            <p:cNvPr id="120" name="Rectangle 119">
              <a:extLst>
                <a:ext uri="{FF2B5EF4-FFF2-40B4-BE49-F238E27FC236}">
                  <a16:creationId xmlns:a16="http://schemas.microsoft.com/office/drawing/2014/main" id="{C7DCE185-4F1B-235C-9AB4-1FF147CB93E1}"/>
                </a:ext>
              </a:extLst>
            </p:cNvPr>
            <p:cNvSpPr/>
            <p:nvPr/>
          </p:nvSpPr>
          <p:spPr>
            <a:xfrm>
              <a:off x="2907569" y="2734195"/>
              <a:ext cx="759318" cy="12033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5" name="Group 144">
              <a:extLst>
                <a:ext uri="{FF2B5EF4-FFF2-40B4-BE49-F238E27FC236}">
                  <a16:creationId xmlns:a16="http://schemas.microsoft.com/office/drawing/2014/main" id="{6BA3086B-568F-DD91-2AC9-3D9DC1F0D266}"/>
                </a:ext>
              </a:extLst>
            </p:cNvPr>
            <p:cNvGrpSpPr/>
            <p:nvPr/>
          </p:nvGrpSpPr>
          <p:grpSpPr>
            <a:xfrm>
              <a:off x="7480225" y="2337994"/>
              <a:ext cx="743022" cy="1569137"/>
              <a:chOff x="7480225" y="2337994"/>
              <a:chExt cx="743022" cy="1569137"/>
            </a:xfrm>
          </p:grpSpPr>
          <p:sp>
            <p:nvSpPr>
              <p:cNvPr id="96" name="Rectangle 95">
                <a:extLst>
                  <a:ext uri="{FF2B5EF4-FFF2-40B4-BE49-F238E27FC236}">
                    <a16:creationId xmlns:a16="http://schemas.microsoft.com/office/drawing/2014/main" id="{98A3FA9A-8F51-8F98-7D9B-BE7974094D12}"/>
                  </a:ext>
                </a:extLst>
              </p:cNvPr>
              <p:cNvSpPr/>
              <p:nvPr/>
            </p:nvSpPr>
            <p:spPr>
              <a:xfrm>
                <a:off x="7480225" y="2633541"/>
                <a:ext cx="743022" cy="12735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6" name="Text Box 211">
                    <a:extLst>
                      <a:ext uri="{FF2B5EF4-FFF2-40B4-BE49-F238E27FC236}">
                        <a16:creationId xmlns:a16="http://schemas.microsoft.com/office/drawing/2014/main" id="{587195D6-8930-138C-A622-FEE778845304}"/>
                      </a:ext>
                    </a:extLst>
                  </p:cNvPr>
                  <p:cNvSpPr txBox="1"/>
                  <p:nvPr/>
                </p:nvSpPr>
                <p:spPr>
                  <a:xfrm>
                    <a:off x="7568099" y="3442960"/>
                    <a:ext cx="576000" cy="396000"/>
                  </a:xfrm>
                  <a:prstGeom prst="rect">
                    <a:avLst/>
                  </a:prstGeom>
                  <a:solidFill>
                    <a:srgbClr val="E2EFD9"/>
                  </a:solidFill>
                  <a:ln w="6350">
                    <a:noFill/>
                  </a:ln>
                </p:spPr>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0" i="1" u="none" strike="noStrike" kern="1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L</a:t>
                    </a:r>
                    <a14:m>
                      <m:oMath xmlns:m="http://schemas.openxmlformats.org/officeDocument/2006/math">
                        <m:r>
                          <a:rPr kumimoji="0" lang="en-NZ" sz="18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Sup>
                          <m:sSubSupPr>
                            <m:ctrlP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ctrlPr>
                          </m:sSubSupPr>
                          <m:e>
                            <m:acc>
                              <m:accPr>
                                <m:chr m:val="̇"/>
                                <m:ctrlP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ctrlPr>
                              </m:accPr>
                              <m:e>
                                <m: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𝒗</m:t>
                                </m:r>
                              </m:e>
                            </m:acc>
                          </m:e>
                          <m:sub>
                            <m: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𝑳</m:t>
                            </m:r>
                          </m:sub>
                          <m:sup>
                            <m: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𝒎</m:t>
                            </m:r>
                          </m:sup>
                        </m:sSubSup>
                      </m:oMath>
                    </a14:m>
                    <a:endParaRPr kumimoji="0" lang="en-NZ" sz="18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6" name="Text Box 211">
                    <a:extLst>
                      <a:ext uri="{FF2B5EF4-FFF2-40B4-BE49-F238E27FC236}">
                        <a16:creationId xmlns:a16="http://schemas.microsoft.com/office/drawing/2014/main" id="{587195D6-8930-138C-A622-FEE778845304}"/>
                      </a:ext>
                    </a:extLst>
                  </p:cNvPr>
                  <p:cNvSpPr txBox="1">
                    <a:spLocks noRot="1" noChangeAspect="1" noMove="1" noResize="1" noEditPoints="1" noAdjustHandles="1" noChangeArrowheads="1" noChangeShapeType="1" noTextEdit="1"/>
                  </p:cNvSpPr>
                  <p:nvPr/>
                </p:nvSpPr>
                <p:spPr>
                  <a:xfrm>
                    <a:off x="7568099" y="3442960"/>
                    <a:ext cx="576000" cy="396000"/>
                  </a:xfrm>
                  <a:prstGeom prst="rect">
                    <a:avLst/>
                  </a:prstGeom>
                  <a:blipFill>
                    <a:blip r:embed="rId2"/>
                    <a:stretch>
                      <a:fillRect l="-17895" t="-4615" b="-20000"/>
                    </a:stretch>
                  </a:blipFill>
                  <a:ln w="6350">
                    <a:noFill/>
                  </a:ln>
                </p:spPr>
                <p:txBody>
                  <a:bodyPr/>
                  <a:lstStyle/>
                  <a:p>
                    <a:r>
                      <a:rPr lang="en-NZ">
                        <a:noFill/>
                      </a:rPr>
                      <a:t> </a:t>
                    </a:r>
                  </a:p>
                </p:txBody>
              </p:sp>
            </mc:Fallback>
          </mc:AlternateContent>
          <p:cxnSp>
            <p:nvCxnSpPr>
              <p:cNvPr id="111" name="Straight Arrow Connector 110">
                <a:extLst>
                  <a:ext uri="{FF2B5EF4-FFF2-40B4-BE49-F238E27FC236}">
                    <a16:creationId xmlns:a16="http://schemas.microsoft.com/office/drawing/2014/main" id="{9FEBD489-E1B1-0F95-FC24-E84D2915419F}"/>
                  </a:ext>
                </a:extLst>
              </p:cNvPr>
              <p:cNvCxnSpPr>
                <a:cxnSpLocks/>
                <a:stCxn id="93" idx="2"/>
                <a:endCxn id="7" idx="0"/>
              </p:cNvCxnSpPr>
              <p:nvPr/>
            </p:nvCxnSpPr>
            <p:spPr>
              <a:xfrm>
                <a:off x="7856099" y="2337994"/>
                <a:ext cx="0" cy="446006"/>
              </a:xfrm>
              <a:prstGeom prst="straightConnector1">
                <a:avLst/>
              </a:prstGeom>
              <a:ln w="28575">
                <a:solidFill>
                  <a:schemeClr val="accent6">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39">
                    <a:extLst>
                      <a:ext uri="{FF2B5EF4-FFF2-40B4-BE49-F238E27FC236}">
                        <a16:creationId xmlns:a16="http://schemas.microsoft.com/office/drawing/2014/main" id="{F9D741E8-39B1-F0FC-47F0-3D7C44F9D3AB}"/>
                      </a:ext>
                    </a:extLst>
                  </p:cNvPr>
                  <p:cNvSpPr txBox="1"/>
                  <p:nvPr/>
                </p:nvSpPr>
                <p:spPr>
                  <a:xfrm>
                    <a:off x="7580254" y="2784000"/>
                    <a:ext cx="551689" cy="376129"/>
                  </a:xfrm>
                  <a:prstGeom prst="rect">
                    <a:avLst/>
                  </a:prstGeom>
                  <a:solidFill>
                    <a:srgbClr val="FBE4D5"/>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𝑳</m:t>
                              </m:r>
                            </m:sub>
                            <m:sup>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𝒎</m:t>
                              </m:r>
                            </m:sup>
                          </m:sSubSup>
                        </m:oMath>
                      </m:oMathPara>
                    </a14:m>
                    <a:endParaRPr kumimoji="0" lang="en-NZ" sz="18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TextBox 39">
                    <a:extLst>
                      <a:ext uri="{FF2B5EF4-FFF2-40B4-BE49-F238E27FC236}">
                        <a16:creationId xmlns:a16="http://schemas.microsoft.com/office/drawing/2014/main" id="{F9D741E8-39B1-F0FC-47F0-3D7C44F9D3AB}"/>
                      </a:ext>
                    </a:extLst>
                  </p:cNvPr>
                  <p:cNvSpPr txBox="1">
                    <a:spLocks noRot="1" noChangeAspect="1" noMove="1" noResize="1" noEditPoints="1" noAdjustHandles="1" noChangeArrowheads="1" noChangeShapeType="1" noTextEdit="1"/>
                  </p:cNvSpPr>
                  <p:nvPr/>
                </p:nvSpPr>
                <p:spPr>
                  <a:xfrm>
                    <a:off x="7580254" y="2784000"/>
                    <a:ext cx="551689" cy="376129"/>
                  </a:xfrm>
                  <a:prstGeom prst="rect">
                    <a:avLst/>
                  </a:prstGeom>
                  <a:blipFill>
                    <a:blip r:embed="rId3"/>
                    <a:stretch>
                      <a:fillRect/>
                    </a:stretch>
                  </a:blipFill>
                </p:spPr>
                <p:txBody>
                  <a:bodyPr/>
                  <a:lstStyle/>
                  <a:p>
                    <a:r>
                      <a:rPr lang="en-NZ">
                        <a:noFill/>
                      </a:rPr>
                      <a:t> </a:t>
                    </a:r>
                  </a:p>
                </p:txBody>
              </p:sp>
            </mc:Fallback>
          </mc:AlternateContent>
          <p:cxnSp>
            <p:nvCxnSpPr>
              <p:cNvPr id="139" name="Straight Arrow Connector 138">
                <a:extLst>
                  <a:ext uri="{FF2B5EF4-FFF2-40B4-BE49-F238E27FC236}">
                    <a16:creationId xmlns:a16="http://schemas.microsoft.com/office/drawing/2014/main" id="{7B7AE29D-CE18-CC45-0750-994FC4F3246E}"/>
                  </a:ext>
                </a:extLst>
              </p:cNvPr>
              <p:cNvCxnSpPr>
                <a:cxnSpLocks/>
                <a:stCxn id="7" idx="2"/>
                <a:endCxn id="86" idx="0"/>
              </p:cNvCxnSpPr>
              <p:nvPr/>
            </p:nvCxnSpPr>
            <p:spPr>
              <a:xfrm>
                <a:off x="7856099" y="3160129"/>
                <a:ext cx="0" cy="282831"/>
              </a:xfrm>
              <a:prstGeom prst="straightConnector1">
                <a:avLst/>
              </a:prstGeom>
              <a:ln w="28575">
                <a:solidFill>
                  <a:schemeClr val="accent6">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grpSp>
      </p:grpSp>
      <p:grpSp>
        <p:nvGrpSpPr>
          <p:cNvPr id="118" name="Group 117">
            <a:extLst>
              <a:ext uri="{FF2B5EF4-FFF2-40B4-BE49-F238E27FC236}">
                <a16:creationId xmlns:a16="http://schemas.microsoft.com/office/drawing/2014/main" id="{9A3F84FE-FED2-4330-CBDD-F3263709E361}"/>
              </a:ext>
            </a:extLst>
          </p:cNvPr>
          <p:cNvGrpSpPr/>
          <p:nvPr/>
        </p:nvGrpSpPr>
        <p:grpSpPr>
          <a:xfrm>
            <a:off x="3386561" y="1156788"/>
            <a:ext cx="6120242" cy="1560578"/>
            <a:chOff x="3386561" y="1156788"/>
            <a:chExt cx="6120242" cy="1560578"/>
          </a:xfrm>
        </p:grpSpPr>
        <p:sp>
          <p:nvSpPr>
            <p:cNvPr id="119" name="Rectangle 118">
              <a:extLst>
                <a:ext uri="{FF2B5EF4-FFF2-40B4-BE49-F238E27FC236}">
                  <a16:creationId xmlns:a16="http://schemas.microsoft.com/office/drawing/2014/main" id="{5510BFF2-9B48-47FE-892A-EF6115E72761}"/>
                </a:ext>
              </a:extLst>
            </p:cNvPr>
            <p:cNvSpPr/>
            <p:nvPr/>
          </p:nvSpPr>
          <p:spPr>
            <a:xfrm>
              <a:off x="3386561" y="1514057"/>
              <a:ext cx="859373" cy="12033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8" name="Straight Arrow Connector 107">
              <a:extLst>
                <a:ext uri="{FF2B5EF4-FFF2-40B4-BE49-F238E27FC236}">
                  <a16:creationId xmlns:a16="http://schemas.microsoft.com/office/drawing/2014/main" id="{13C016DE-9E18-460B-D23A-84CBDD84A259}"/>
                </a:ext>
              </a:extLst>
            </p:cNvPr>
            <p:cNvCxnSpPr>
              <a:cxnSpLocks/>
              <a:stCxn id="93" idx="3"/>
              <a:endCxn id="26" idx="1"/>
            </p:cNvCxnSpPr>
            <p:nvPr/>
          </p:nvCxnSpPr>
          <p:spPr>
            <a:xfrm flipV="1">
              <a:off x="8072099" y="2136482"/>
              <a:ext cx="859856" cy="0"/>
            </a:xfrm>
            <a:prstGeom prst="straightConnector1">
              <a:avLst/>
            </a:prstGeom>
            <a:ln w="28575">
              <a:solidFill>
                <a:schemeClr val="accent6">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42360602-221A-2988-ED07-8A353A154A12}"/>
                </a:ext>
              </a:extLst>
            </p:cNvPr>
            <p:cNvGrpSpPr/>
            <p:nvPr/>
          </p:nvGrpSpPr>
          <p:grpSpPr>
            <a:xfrm>
              <a:off x="8894803" y="1156788"/>
              <a:ext cx="612000" cy="1227296"/>
              <a:chOff x="8894803" y="1156788"/>
              <a:chExt cx="612000" cy="1227296"/>
            </a:xfrm>
          </p:grpSpPr>
          <p:sp>
            <p:nvSpPr>
              <p:cNvPr id="121" name="Rectangle 120">
                <a:extLst>
                  <a:ext uri="{FF2B5EF4-FFF2-40B4-BE49-F238E27FC236}">
                    <a16:creationId xmlns:a16="http://schemas.microsoft.com/office/drawing/2014/main" id="{4AA67178-7534-C561-CF88-5E0715272E4A}"/>
                  </a:ext>
                </a:extLst>
              </p:cNvPr>
              <p:cNvSpPr/>
              <p:nvPr/>
            </p:nvSpPr>
            <p:spPr>
              <a:xfrm>
                <a:off x="8894803" y="1156788"/>
                <a:ext cx="612000" cy="122729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6" name="Group 105">
                <a:extLst>
                  <a:ext uri="{FF2B5EF4-FFF2-40B4-BE49-F238E27FC236}">
                    <a16:creationId xmlns:a16="http://schemas.microsoft.com/office/drawing/2014/main" id="{D3CDE888-C470-87C9-0857-2EA29BA37F8B}"/>
                  </a:ext>
                </a:extLst>
              </p:cNvPr>
              <p:cNvGrpSpPr/>
              <p:nvPr/>
            </p:nvGrpSpPr>
            <p:grpSpPr>
              <a:xfrm>
                <a:off x="8931955" y="1260043"/>
                <a:ext cx="551689" cy="1064503"/>
                <a:chOff x="8931955" y="1260043"/>
                <a:chExt cx="551689" cy="1064503"/>
              </a:xfrm>
            </p:grpSpPr>
            <p:sp>
              <p:nvSpPr>
                <p:cNvPr id="95" name="TextBox 21">
                  <a:extLst>
                    <a:ext uri="{FF2B5EF4-FFF2-40B4-BE49-F238E27FC236}">
                      <a16:creationId xmlns:a16="http://schemas.microsoft.com/office/drawing/2014/main" id="{09696D23-A950-5D6C-BFF5-51473886DF17}"/>
                    </a:ext>
                  </a:extLst>
                </p:cNvPr>
                <p:cNvSpPr txBox="1"/>
                <p:nvPr/>
              </p:nvSpPr>
              <p:spPr>
                <a:xfrm>
                  <a:off x="8998460" y="1260043"/>
                  <a:ext cx="432000" cy="388223"/>
                </a:xfrm>
                <a:prstGeom prst="roundRect">
                  <a:avLst/>
                </a:prstGeom>
                <a:solidFill>
                  <a:schemeClr val="accent4">
                    <a:lumMod val="60000"/>
                    <a:lumOff val="40000"/>
                  </a:schemeClr>
                </a:solidFill>
              </p:spPr>
              <p:txBody>
                <a:bodyPr wrap="square" lIns="0" tIns="0" rIns="0" bIns="0" rtlCol="0" anchor="ctr">
                  <a:noAutofit/>
                </a:bodyPr>
                <a:lstStyle/>
                <a:p>
                  <a:pPr marL="0" marR="0" lvl="0" indent="0" algn="ctr" defTabSz="914400" rtl="0" eaLnBrk="1" fontAlgn="auto" latinLnBrk="0" hangingPunct="1">
                    <a:lnSpc>
                      <a:spcPct val="106000"/>
                    </a:lnSpc>
                    <a:spcBef>
                      <a:spcPts val="0"/>
                    </a:spcBef>
                    <a:spcAft>
                      <a:spcPts val="800"/>
                    </a:spcAft>
                    <a:buClrTx/>
                    <a:buSzTx/>
                    <a:buFontTx/>
                    <a:buNone/>
                    <a:tabLst/>
                    <a:defRPr/>
                  </a:pPr>
                  <a:r>
                    <a:rPr kumimoji="0" lang="en-NZ" sz="18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a:t>
                  </a:r>
                  <a:endParaRPr kumimoji="0" lang="en-NZ" sz="1800" b="0" i="1"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TextBox 39">
                      <a:extLst>
                        <a:ext uri="{FF2B5EF4-FFF2-40B4-BE49-F238E27FC236}">
                          <a16:creationId xmlns:a16="http://schemas.microsoft.com/office/drawing/2014/main" id="{377950DA-3189-43F3-476B-BBB412086878}"/>
                        </a:ext>
                      </a:extLst>
                    </p:cNvPr>
                    <p:cNvSpPr txBox="1"/>
                    <p:nvPr/>
                  </p:nvSpPr>
                  <p:spPr>
                    <a:xfrm>
                      <a:off x="8931955" y="1948417"/>
                      <a:ext cx="551689" cy="376129"/>
                    </a:xfrm>
                    <a:prstGeom prst="rect">
                      <a:avLst/>
                    </a:prstGeom>
                    <a:solidFill>
                      <a:srgbClr val="FBE4D5"/>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𝑹</m:t>
                                </m:r>
                              </m:sub>
                              <m:sup>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𝒎</m:t>
                                </m:r>
                              </m:sup>
                            </m:sSubSup>
                          </m:oMath>
                        </m:oMathPara>
                      </a14:m>
                      <a:endParaRPr kumimoji="0" lang="en-NZ" sz="18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6" name="TextBox 39">
                      <a:extLst>
                        <a:ext uri="{FF2B5EF4-FFF2-40B4-BE49-F238E27FC236}">
                          <a16:creationId xmlns:a16="http://schemas.microsoft.com/office/drawing/2014/main" id="{377950DA-3189-43F3-476B-BBB412086878}"/>
                        </a:ext>
                      </a:extLst>
                    </p:cNvPr>
                    <p:cNvSpPr txBox="1">
                      <a:spLocks noRot="1" noChangeAspect="1" noMove="1" noResize="1" noEditPoints="1" noAdjustHandles="1" noChangeArrowheads="1" noChangeShapeType="1" noTextEdit="1"/>
                    </p:cNvSpPr>
                    <p:nvPr/>
                  </p:nvSpPr>
                  <p:spPr>
                    <a:xfrm>
                      <a:off x="8931955" y="1948417"/>
                      <a:ext cx="551689" cy="376129"/>
                    </a:xfrm>
                    <a:prstGeom prst="rect">
                      <a:avLst/>
                    </a:prstGeom>
                    <a:blipFill>
                      <a:blip r:embed="rId4"/>
                      <a:stretch>
                        <a:fillRect/>
                      </a:stretch>
                    </a:blipFill>
                  </p:spPr>
                  <p:txBody>
                    <a:bodyPr/>
                    <a:lstStyle/>
                    <a:p>
                      <a:r>
                        <a:rPr lang="en-NZ">
                          <a:noFill/>
                        </a:rPr>
                        <a:t> </a:t>
                      </a:r>
                    </a:p>
                  </p:txBody>
                </p:sp>
              </mc:Fallback>
            </mc:AlternateContent>
            <p:cxnSp>
              <p:nvCxnSpPr>
                <p:cNvPr id="88" name="Straight Arrow Connector 87">
                  <a:extLst>
                    <a:ext uri="{FF2B5EF4-FFF2-40B4-BE49-F238E27FC236}">
                      <a16:creationId xmlns:a16="http://schemas.microsoft.com/office/drawing/2014/main" id="{6FC7AE8E-A436-41D6-056B-B7CA822206AA}"/>
                    </a:ext>
                  </a:extLst>
                </p:cNvPr>
                <p:cNvCxnSpPr>
                  <a:cxnSpLocks/>
                  <a:stCxn id="26" idx="0"/>
                  <a:endCxn id="95" idx="2"/>
                </p:cNvCxnSpPr>
                <p:nvPr/>
              </p:nvCxnSpPr>
              <p:spPr>
                <a:xfrm flipV="1">
                  <a:off x="9207800" y="1648266"/>
                  <a:ext cx="6660" cy="300151"/>
                </a:xfrm>
                <a:prstGeom prst="straightConnector1">
                  <a:avLst/>
                </a:prstGeom>
                <a:ln w="28575">
                  <a:solidFill>
                    <a:schemeClr val="accent6">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grpSp>
        </p:grpSp>
      </p:grpSp>
      <p:grpSp>
        <p:nvGrpSpPr>
          <p:cNvPr id="144" name="Group 143">
            <a:extLst>
              <a:ext uri="{FF2B5EF4-FFF2-40B4-BE49-F238E27FC236}">
                <a16:creationId xmlns:a16="http://schemas.microsoft.com/office/drawing/2014/main" id="{FAD88BC4-716A-E078-FC7C-697DD31CE674}"/>
              </a:ext>
            </a:extLst>
          </p:cNvPr>
          <p:cNvGrpSpPr/>
          <p:nvPr/>
        </p:nvGrpSpPr>
        <p:grpSpPr>
          <a:xfrm>
            <a:off x="2303362" y="1156788"/>
            <a:ext cx="5336737" cy="1560578"/>
            <a:chOff x="2303362" y="1156788"/>
            <a:chExt cx="5336737" cy="1560578"/>
          </a:xfrm>
        </p:grpSpPr>
        <p:sp>
          <p:nvSpPr>
            <p:cNvPr id="83" name="Rectangle 82">
              <a:extLst>
                <a:ext uri="{FF2B5EF4-FFF2-40B4-BE49-F238E27FC236}">
                  <a16:creationId xmlns:a16="http://schemas.microsoft.com/office/drawing/2014/main" id="{0E5CAEA1-92BD-D56A-D443-D802D0B35BE1}"/>
                </a:ext>
              </a:extLst>
            </p:cNvPr>
            <p:cNvSpPr/>
            <p:nvPr/>
          </p:nvSpPr>
          <p:spPr>
            <a:xfrm>
              <a:off x="2303362" y="1514057"/>
              <a:ext cx="859373" cy="12033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1" name="Group 140">
              <a:extLst>
                <a:ext uri="{FF2B5EF4-FFF2-40B4-BE49-F238E27FC236}">
                  <a16:creationId xmlns:a16="http://schemas.microsoft.com/office/drawing/2014/main" id="{7BF9F004-6B11-ED2E-4FEC-8ED9FF67C44F}"/>
                </a:ext>
              </a:extLst>
            </p:cNvPr>
            <p:cNvGrpSpPr/>
            <p:nvPr/>
          </p:nvGrpSpPr>
          <p:grpSpPr>
            <a:xfrm>
              <a:off x="6310868" y="1156788"/>
              <a:ext cx="1329231" cy="1227296"/>
              <a:chOff x="6098228" y="1156788"/>
              <a:chExt cx="1329231" cy="1227296"/>
            </a:xfrm>
          </p:grpSpPr>
          <p:sp>
            <p:nvSpPr>
              <p:cNvPr id="89" name="Rectangle 88">
                <a:extLst>
                  <a:ext uri="{FF2B5EF4-FFF2-40B4-BE49-F238E27FC236}">
                    <a16:creationId xmlns:a16="http://schemas.microsoft.com/office/drawing/2014/main" id="{DD3E99CF-5A03-1531-33AB-9C4D55F04A58}"/>
                  </a:ext>
                </a:extLst>
              </p:cNvPr>
              <p:cNvSpPr/>
              <p:nvPr/>
            </p:nvSpPr>
            <p:spPr>
              <a:xfrm>
                <a:off x="6098228" y="1156788"/>
                <a:ext cx="786600" cy="122729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8" name="Text Box 211">
                    <a:extLst>
                      <a:ext uri="{FF2B5EF4-FFF2-40B4-BE49-F238E27FC236}">
                        <a16:creationId xmlns:a16="http://schemas.microsoft.com/office/drawing/2014/main" id="{60DBBEFF-8310-609C-147D-7985F09E9854}"/>
                      </a:ext>
                    </a:extLst>
                  </p:cNvPr>
                  <p:cNvSpPr txBox="1"/>
                  <p:nvPr/>
                </p:nvSpPr>
                <p:spPr>
                  <a:xfrm>
                    <a:off x="6198706" y="1230856"/>
                    <a:ext cx="612000" cy="396000"/>
                  </a:xfrm>
                  <a:prstGeom prst="rect">
                    <a:avLst/>
                  </a:prstGeom>
                  <a:solidFill>
                    <a:srgbClr val="E2EFD9"/>
                  </a:solidFill>
                  <a:ln w="6350">
                    <a:noFill/>
                  </a:ln>
                </p:spPr>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8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𝐶</m:t>
                          </m:r>
                          <m:r>
                            <a:rPr kumimoji="0" lang="en-NZ" sz="18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Sup>
                            <m:sSubSupPr>
                              <m:ctrlP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ctrlPr>
                            </m:sSubSupPr>
                            <m:e>
                              <m: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𝒒</m:t>
                              </m:r>
                            </m:e>
                            <m:sub>
                              <m: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𝑪</m:t>
                              </m:r>
                            </m:sub>
                            <m:sup>
                              <m: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𝒎</m:t>
                              </m:r>
                            </m:sup>
                          </m:sSubSup>
                        </m:oMath>
                      </m:oMathPara>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8" name="Text Box 211">
                    <a:extLst>
                      <a:ext uri="{FF2B5EF4-FFF2-40B4-BE49-F238E27FC236}">
                        <a16:creationId xmlns:a16="http://schemas.microsoft.com/office/drawing/2014/main" id="{60DBBEFF-8310-609C-147D-7985F09E9854}"/>
                      </a:ext>
                    </a:extLst>
                  </p:cNvPr>
                  <p:cNvSpPr txBox="1">
                    <a:spLocks noRot="1" noChangeAspect="1" noMove="1" noResize="1" noEditPoints="1" noAdjustHandles="1" noChangeArrowheads="1" noChangeShapeType="1" noTextEdit="1"/>
                  </p:cNvSpPr>
                  <p:nvPr/>
                </p:nvSpPr>
                <p:spPr>
                  <a:xfrm>
                    <a:off x="6198706" y="1230856"/>
                    <a:ext cx="612000" cy="396000"/>
                  </a:xfrm>
                  <a:prstGeom prst="rect">
                    <a:avLst/>
                  </a:prstGeom>
                  <a:blipFill>
                    <a:blip r:embed="rId5"/>
                    <a:stretch>
                      <a:fillRect l="-13000" b="-3077"/>
                    </a:stretch>
                  </a:blipFill>
                  <a:ln w="6350">
                    <a:noFill/>
                  </a:ln>
                </p:spPr>
                <p:txBody>
                  <a:bodyPr/>
                  <a:lstStyle/>
                  <a:p>
                    <a:r>
                      <a:rPr lang="en-NZ">
                        <a:noFill/>
                      </a:rPr>
                      <a:t> </a:t>
                    </a:r>
                  </a:p>
                </p:txBody>
              </p:sp>
            </mc:Fallback>
          </mc:AlternateContent>
          <p:cxnSp>
            <p:nvCxnSpPr>
              <p:cNvPr id="103" name="Straight Arrow Connector 102">
                <a:extLst>
                  <a:ext uri="{FF2B5EF4-FFF2-40B4-BE49-F238E27FC236}">
                    <a16:creationId xmlns:a16="http://schemas.microsoft.com/office/drawing/2014/main" id="{554BE368-7175-4E0A-D817-04F2B24A8CC7}"/>
                  </a:ext>
                </a:extLst>
              </p:cNvPr>
              <p:cNvCxnSpPr>
                <a:cxnSpLocks/>
                <a:stCxn id="93" idx="1"/>
                <a:endCxn id="135" idx="3"/>
              </p:cNvCxnSpPr>
              <p:nvPr/>
            </p:nvCxnSpPr>
            <p:spPr>
              <a:xfrm flipH="1">
                <a:off x="6783687" y="2139994"/>
                <a:ext cx="643772" cy="1110"/>
              </a:xfrm>
              <a:prstGeom prst="straightConnector1">
                <a:avLst/>
              </a:prstGeom>
              <a:ln w="28575">
                <a:solidFill>
                  <a:schemeClr val="accent6">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5" name="TextBox 39">
                    <a:extLst>
                      <a:ext uri="{FF2B5EF4-FFF2-40B4-BE49-F238E27FC236}">
                        <a16:creationId xmlns:a16="http://schemas.microsoft.com/office/drawing/2014/main" id="{4690914E-C0E7-1A34-14E1-23D93A6911D9}"/>
                      </a:ext>
                    </a:extLst>
                  </p:cNvPr>
                  <p:cNvSpPr txBox="1"/>
                  <p:nvPr/>
                </p:nvSpPr>
                <p:spPr>
                  <a:xfrm>
                    <a:off x="6231998" y="1956438"/>
                    <a:ext cx="551689" cy="369332"/>
                  </a:xfrm>
                  <a:prstGeom prst="rect">
                    <a:avLst/>
                  </a:prstGeom>
                  <a:solidFill>
                    <a:srgbClr val="FBE4D5"/>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𝑪</m:t>
                              </m:r>
                            </m:sub>
                            <m:sup>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𝒎</m:t>
                              </m:r>
                            </m:sup>
                          </m:sSubSup>
                        </m:oMath>
                      </m:oMathPara>
                    </a14:m>
                    <a:endParaRPr kumimoji="0" lang="en-NZ" sz="18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35" name="TextBox 39">
                    <a:extLst>
                      <a:ext uri="{FF2B5EF4-FFF2-40B4-BE49-F238E27FC236}">
                        <a16:creationId xmlns:a16="http://schemas.microsoft.com/office/drawing/2014/main" id="{4690914E-C0E7-1A34-14E1-23D93A6911D9}"/>
                      </a:ext>
                    </a:extLst>
                  </p:cNvPr>
                  <p:cNvSpPr txBox="1">
                    <a:spLocks noRot="1" noChangeAspect="1" noMove="1" noResize="1" noEditPoints="1" noAdjustHandles="1" noChangeArrowheads="1" noChangeShapeType="1" noTextEdit="1"/>
                  </p:cNvSpPr>
                  <p:nvPr/>
                </p:nvSpPr>
                <p:spPr>
                  <a:xfrm>
                    <a:off x="6231998" y="1956438"/>
                    <a:ext cx="551689" cy="369332"/>
                  </a:xfrm>
                  <a:prstGeom prst="rect">
                    <a:avLst/>
                  </a:prstGeom>
                  <a:blipFill>
                    <a:blip r:embed="rId6"/>
                    <a:stretch>
                      <a:fillRect/>
                    </a:stretch>
                  </a:blipFill>
                </p:spPr>
                <p:txBody>
                  <a:bodyPr/>
                  <a:lstStyle/>
                  <a:p>
                    <a:r>
                      <a:rPr lang="en-NZ">
                        <a:noFill/>
                      </a:rPr>
                      <a:t> </a:t>
                    </a:r>
                  </a:p>
                </p:txBody>
              </p:sp>
            </mc:Fallback>
          </mc:AlternateContent>
          <p:cxnSp>
            <p:nvCxnSpPr>
              <p:cNvPr id="138" name="Straight Arrow Connector 137">
                <a:extLst>
                  <a:ext uri="{FF2B5EF4-FFF2-40B4-BE49-F238E27FC236}">
                    <a16:creationId xmlns:a16="http://schemas.microsoft.com/office/drawing/2014/main" id="{7D51A22C-657E-D32E-A683-F883B4593A82}"/>
                  </a:ext>
                </a:extLst>
              </p:cNvPr>
              <p:cNvCxnSpPr>
                <a:cxnSpLocks/>
                <a:stCxn id="135" idx="0"/>
                <a:endCxn id="98" idx="2"/>
              </p:cNvCxnSpPr>
              <p:nvPr/>
            </p:nvCxnSpPr>
            <p:spPr>
              <a:xfrm flipH="1" flipV="1">
                <a:off x="6504706" y="1626856"/>
                <a:ext cx="3137" cy="329582"/>
              </a:xfrm>
              <a:prstGeom prst="straightConnector1">
                <a:avLst/>
              </a:prstGeom>
              <a:ln w="28575">
                <a:solidFill>
                  <a:schemeClr val="accent6">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grpSp>
      </p:grpSp>
      <p:sp>
        <p:nvSpPr>
          <p:cNvPr id="3" name="TextBox 2">
            <a:extLst>
              <a:ext uri="{FF2B5EF4-FFF2-40B4-BE49-F238E27FC236}">
                <a16:creationId xmlns:a16="http://schemas.microsoft.com/office/drawing/2014/main" id="{B54BC82A-51FF-A8E8-6FF7-CBA228FDF195}"/>
              </a:ext>
            </a:extLst>
          </p:cNvPr>
          <p:cNvSpPr txBox="1"/>
          <p:nvPr/>
        </p:nvSpPr>
        <p:spPr>
          <a:xfrm>
            <a:off x="351840" y="189669"/>
            <a:ext cx="327487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1"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2. </a:t>
            </a:r>
            <a:r>
              <a:rPr kumimoji="0" lang="en-NZ" sz="2400" b="1" i="1"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A mechanical system</a:t>
            </a:r>
            <a:r>
              <a:rPr kumimoji="0" lang="en-NZ" sz="2400" b="1" i="0"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grpSp>
        <p:nvGrpSpPr>
          <p:cNvPr id="15" name="Group 14">
            <a:extLst>
              <a:ext uri="{FF2B5EF4-FFF2-40B4-BE49-F238E27FC236}">
                <a16:creationId xmlns:a16="http://schemas.microsoft.com/office/drawing/2014/main" id="{688A4418-863C-BB69-53B4-633D5FF43D84}"/>
              </a:ext>
            </a:extLst>
          </p:cNvPr>
          <p:cNvGrpSpPr/>
          <p:nvPr/>
        </p:nvGrpSpPr>
        <p:grpSpPr>
          <a:xfrm>
            <a:off x="838803" y="4032144"/>
            <a:ext cx="6041508" cy="400110"/>
            <a:chOff x="77968" y="4220606"/>
            <a:chExt cx="6041508" cy="40011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34B27E4-E36C-FBB7-DA74-E373C8B49FD0}"/>
                    </a:ext>
                  </a:extLst>
                </p:cNvPr>
                <p:cNvSpPr txBox="1"/>
                <p:nvPr/>
              </p:nvSpPr>
              <p:spPr>
                <a:xfrm>
                  <a:off x="3729014" y="4220606"/>
                  <a:ext cx="239046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𝑢</m:t>
                            </m:r>
                          </m:e>
                          <m:sub>
                            <m: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𝐶</m:t>
                            </m:r>
                          </m:sub>
                          <m:sup>
                            <m: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𝑚</m:t>
                            </m:r>
                          </m:sup>
                        </m:sSubSup>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𝑅</m:t>
                            </m:r>
                          </m:sub>
                          <m:sup>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𝑚</m:t>
                            </m:r>
                          </m:sup>
                        </m:sSubSup>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𝐿</m:t>
                            </m:r>
                          </m:sub>
                          <m:sup>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𝑚</m:t>
                            </m:r>
                          </m:sup>
                        </m:sSubSup>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934B27E4-E36C-FBB7-DA74-E373C8B49FD0}"/>
                    </a:ext>
                  </a:extLst>
                </p:cNvPr>
                <p:cNvSpPr txBox="1">
                  <a:spLocks noRot="1" noChangeAspect="1" noMove="1" noResize="1" noEditPoints="1" noAdjustHandles="1" noChangeArrowheads="1" noChangeShapeType="1" noTextEdit="1"/>
                </p:cNvSpPr>
                <p:nvPr/>
              </p:nvSpPr>
              <p:spPr>
                <a:xfrm>
                  <a:off x="3729014" y="4220606"/>
                  <a:ext cx="2390462" cy="400110"/>
                </a:xfrm>
                <a:prstGeom prst="rect">
                  <a:avLst/>
                </a:prstGeom>
                <a:blipFill>
                  <a:blip r:embed="rId8"/>
                  <a:stretch>
                    <a:fillRect b="-1515"/>
                  </a:stretch>
                </a:blipFill>
              </p:spPr>
              <p:txBody>
                <a:bodyPr/>
                <a:lstStyle/>
                <a:p>
                  <a:r>
                    <a:rPr lang="en-NZ">
                      <a:noFill/>
                    </a:rPr>
                    <a:t> </a:t>
                  </a:r>
                </a:p>
              </p:txBody>
            </p:sp>
          </mc:Fallback>
        </mc:AlternateContent>
        <p:sp>
          <p:nvSpPr>
            <p:cNvPr id="12" name="TextBox 11">
              <a:extLst>
                <a:ext uri="{FF2B5EF4-FFF2-40B4-BE49-F238E27FC236}">
                  <a16:creationId xmlns:a16="http://schemas.microsoft.com/office/drawing/2014/main" id="{3E8FA005-1650-5B46-8793-B2D4046DF6F0}"/>
                </a:ext>
              </a:extLst>
            </p:cNvPr>
            <p:cNvSpPr txBox="1"/>
            <p:nvPr/>
          </p:nvSpPr>
          <p:spPr>
            <a:xfrm>
              <a:off x="77968" y="4220606"/>
              <a:ext cx="372563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Conservation of energy at </a:t>
              </a:r>
              <a:r>
                <a:rPr kumimoji="0" lang="en-NZ" sz="2000" b="0" i="1" u="none" strike="noStrike" kern="1200" cap="none" spc="0" normalizeH="0" baseline="0" noProof="0" dirty="0">
                  <a:ln>
                    <a:noFill/>
                  </a:ln>
                  <a:solidFill>
                    <a:prstClr val="black"/>
                  </a:solidFill>
                  <a:effectLst/>
                  <a:uLnTx/>
                  <a:uFillTx/>
                  <a:latin typeface="Calibri" panose="020F0502020204030204"/>
                  <a:ea typeface="+mn-ea"/>
                  <a:cs typeface="+mn-cs"/>
                </a:rPr>
                <a:t>1:node</a:t>
              </a: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grpSp>
        <p:nvGrpSpPr>
          <p:cNvPr id="77" name="Group 76">
            <a:extLst>
              <a:ext uri="{FF2B5EF4-FFF2-40B4-BE49-F238E27FC236}">
                <a16:creationId xmlns:a16="http://schemas.microsoft.com/office/drawing/2014/main" id="{D5BBEB29-18AD-57D9-2905-CC9558D9C438}"/>
              </a:ext>
            </a:extLst>
          </p:cNvPr>
          <p:cNvGrpSpPr/>
          <p:nvPr/>
        </p:nvGrpSpPr>
        <p:grpSpPr>
          <a:xfrm>
            <a:off x="2218497" y="1235882"/>
            <a:ext cx="2161207" cy="2400811"/>
            <a:chOff x="2218497" y="1235882"/>
            <a:chExt cx="2161207" cy="2400811"/>
          </a:xfrm>
        </p:grpSpPr>
        <p:grpSp>
          <p:nvGrpSpPr>
            <p:cNvPr id="72" name="Group 71">
              <a:extLst>
                <a:ext uri="{FF2B5EF4-FFF2-40B4-BE49-F238E27FC236}">
                  <a16:creationId xmlns:a16="http://schemas.microsoft.com/office/drawing/2014/main" id="{D93DBDBA-4E11-7F70-10F5-A5D08F21F523}"/>
                </a:ext>
              </a:extLst>
            </p:cNvPr>
            <p:cNvGrpSpPr/>
            <p:nvPr/>
          </p:nvGrpSpPr>
          <p:grpSpPr>
            <a:xfrm>
              <a:off x="2532807" y="1235882"/>
              <a:ext cx="1476437" cy="2400811"/>
              <a:chOff x="9577702" y="3747387"/>
              <a:chExt cx="1476437" cy="2400811"/>
            </a:xfrm>
          </p:grpSpPr>
          <p:grpSp>
            <p:nvGrpSpPr>
              <p:cNvPr id="45" name="Group 44">
                <a:extLst>
                  <a:ext uri="{FF2B5EF4-FFF2-40B4-BE49-F238E27FC236}">
                    <a16:creationId xmlns:a16="http://schemas.microsoft.com/office/drawing/2014/main" id="{FC11D38D-82B5-210D-73BA-BA886354806F}"/>
                  </a:ext>
                </a:extLst>
              </p:cNvPr>
              <p:cNvGrpSpPr/>
              <p:nvPr/>
            </p:nvGrpSpPr>
            <p:grpSpPr>
              <a:xfrm>
                <a:off x="10524045" y="4101839"/>
                <a:ext cx="530094" cy="1127032"/>
                <a:chOff x="893144" y="591996"/>
                <a:chExt cx="324000" cy="908827"/>
              </a:xfrm>
            </p:grpSpPr>
            <p:grpSp>
              <p:nvGrpSpPr>
                <p:cNvPr id="62" name="Group 61">
                  <a:extLst>
                    <a:ext uri="{FF2B5EF4-FFF2-40B4-BE49-F238E27FC236}">
                      <a16:creationId xmlns:a16="http://schemas.microsoft.com/office/drawing/2014/main" id="{E1876EEC-5798-CCDD-DC21-A3D7017DDD53}"/>
                    </a:ext>
                  </a:extLst>
                </p:cNvPr>
                <p:cNvGrpSpPr/>
                <p:nvPr/>
              </p:nvGrpSpPr>
              <p:grpSpPr>
                <a:xfrm>
                  <a:off x="893144" y="591996"/>
                  <a:ext cx="324000" cy="908827"/>
                  <a:chOff x="893144" y="591996"/>
                  <a:chExt cx="324000" cy="908827"/>
                </a:xfrm>
              </p:grpSpPr>
              <p:grpSp>
                <p:nvGrpSpPr>
                  <p:cNvPr id="65" name="Group 64">
                    <a:extLst>
                      <a:ext uri="{FF2B5EF4-FFF2-40B4-BE49-F238E27FC236}">
                        <a16:creationId xmlns:a16="http://schemas.microsoft.com/office/drawing/2014/main" id="{4FE220E0-6AB0-FA45-A6C1-E47D34AE119A}"/>
                      </a:ext>
                    </a:extLst>
                  </p:cNvPr>
                  <p:cNvGrpSpPr/>
                  <p:nvPr/>
                </p:nvGrpSpPr>
                <p:grpSpPr>
                  <a:xfrm>
                    <a:off x="893144" y="1029019"/>
                    <a:ext cx="324000" cy="102472"/>
                    <a:chOff x="893144" y="1029019"/>
                    <a:chExt cx="324000" cy="102472"/>
                  </a:xfrm>
                </p:grpSpPr>
                <p:cxnSp>
                  <p:nvCxnSpPr>
                    <p:cNvPr id="68" name="Straight Connector 67">
                      <a:extLst>
                        <a:ext uri="{FF2B5EF4-FFF2-40B4-BE49-F238E27FC236}">
                          <a16:creationId xmlns:a16="http://schemas.microsoft.com/office/drawing/2014/main" id="{18A9D8D1-DD2C-E404-9C38-B06A7E7C1F23}"/>
                        </a:ext>
                      </a:extLst>
                    </p:cNvPr>
                    <p:cNvCxnSpPr/>
                    <p:nvPr/>
                  </p:nvCxnSpPr>
                  <p:spPr>
                    <a:xfrm>
                      <a:off x="893144" y="1029019"/>
                      <a:ext cx="324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82BB994-A0D8-CF74-A9B2-3B8243054CC1}"/>
                        </a:ext>
                      </a:extLst>
                    </p:cNvPr>
                    <p:cNvCxnSpPr/>
                    <p:nvPr/>
                  </p:nvCxnSpPr>
                  <p:spPr>
                    <a:xfrm>
                      <a:off x="893144" y="1131491"/>
                      <a:ext cx="324000"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66" name="Straight Connector 65">
                    <a:extLst>
                      <a:ext uri="{FF2B5EF4-FFF2-40B4-BE49-F238E27FC236}">
                        <a16:creationId xmlns:a16="http://schemas.microsoft.com/office/drawing/2014/main" id="{4D190CC1-5C74-8853-4DE6-B77CD4C09271}"/>
                      </a:ext>
                    </a:extLst>
                  </p:cNvPr>
                  <p:cNvCxnSpPr/>
                  <p:nvPr/>
                </p:nvCxnSpPr>
                <p:spPr>
                  <a:xfrm flipV="1">
                    <a:off x="1055144" y="591996"/>
                    <a:ext cx="0" cy="43965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1BC9927-3FB8-79F7-DAD1-4700EBC5D024}"/>
                      </a:ext>
                    </a:extLst>
                  </p:cNvPr>
                  <p:cNvCxnSpPr/>
                  <p:nvPr/>
                </p:nvCxnSpPr>
                <p:spPr>
                  <a:xfrm flipV="1">
                    <a:off x="1055144" y="1131491"/>
                    <a:ext cx="0" cy="369332"/>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2D79346E-FD6A-4157-D0ED-4B9B52A71F63}"/>
                    </a:ext>
                  </a:extLst>
                </p:cNvPr>
                <p:cNvCxnSpPr/>
                <p:nvPr/>
              </p:nvCxnSpPr>
              <p:spPr>
                <a:xfrm flipV="1">
                  <a:off x="893144" y="851992"/>
                  <a:ext cx="0" cy="2871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BF05ED6-187C-AF62-5B58-2706E64B2A45}"/>
                    </a:ext>
                  </a:extLst>
                </p:cNvPr>
                <p:cNvCxnSpPr/>
                <p:nvPr/>
              </p:nvCxnSpPr>
              <p:spPr>
                <a:xfrm flipV="1">
                  <a:off x="1217144" y="851992"/>
                  <a:ext cx="0" cy="28713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CE01B4F4-F882-75D5-8927-70A04650DC98}"/>
                  </a:ext>
                </a:extLst>
              </p:cNvPr>
              <p:cNvGrpSpPr/>
              <p:nvPr/>
            </p:nvGrpSpPr>
            <p:grpSpPr>
              <a:xfrm>
                <a:off x="9577702" y="4112436"/>
                <a:ext cx="594800" cy="1116435"/>
                <a:chOff x="87055" y="589100"/>
                <a:chExt cx="501173" cy="1275416"/>
              </a:xfrm>
            </p:grpSpPr>
            <p:grpSp>
              <p:nvGrpSpPr>
                <p:cNvPr id="49" name="Group 48">
                  <a:extLst>
                    <a:ext uri="{FF2B5EF4-FFF2-40B4-BE49-F238E27FC236}">
                      <a16:creationId xmlns:a16="http://schemas.microsoft.com/office/drawing/2014/main" id="{F7BE8AD0-E3D3-8AC4-FE19-4FCB21FF9D6A}"/>
                    </a:ext>
                  </a:extLst>
                </p:cNvPr>
                <p:cNvGrpSpPr/>
                <p:nvPr/>
              </p:nvGrpSpPr>
              <p:grpSpPr>
                <a:xfrm>
                  <a:off x="87055" y="589100"/>
                  <a:ext cx="501173" cy="807416"/>
                  <a:chOff x="87055" y="589100"/>
                  <a:chExt cx="360040" cy="580043"/>
                </a:xfrm>
              </p:grpSpPr>
              <p:grpSp>
                <p:nvGrpSpPr>
                  <p:cNvPr id="51" name="Group 50">
                    <a:extLst>
                      <a:ext uri="{FF2B5EF4-FFF2-40B4-BE49-F238E27FC236}">
                        <a16:creationId xmlns:a16="http://schemas.microsoft.com/office/drawing/2014/main" id="{777244F7-6BA5-25E7-1505-EDCC93CDBF1E}"/>
                      </a:ext>
                    </a:extLst>
                  </p:cNvPr>
                  <p:cNvGrpSpPr/>
                  <p:nvPr/>
                </p:nvGrpSpPr>
                <p:grpSpPr>
                  <a:xfrm>
                    <a:off x="87055" y="845145"/>
                    <a:ext cx="360040" cy="323998"/>
                    <a:chOff x="87055" y="845145"/>
                    <a:chExt cx="360040" cy="323998"/>
                  </a:xfrm>
                </p:grpSpPr>
                <p:grpSp>
                  <p:nvGrpSpPr>
                    <p:cNvPr id="53" name="Group 52">
                      <a:extLst>
                        <a:ext uri="{FF2B5EF4-FFF2-40B4-BE49-F238E27FC236}">
                          <a16:creationId xmlns:a16="http://schemas.microsoft.com/office/drawing/2014/main" id="{DF5C53D1-49EB-A0A3-32E6-E76BB96C59CB}"/>
                        </a:ext>
                      </a:extLst>
                    </p:cNvPr>
                    <p:cNvGrpSpPr/>
                    <p:nvPr/>
                  </p:nvGrpSpPr>
                  <p:grpSpPr>
                    <a:xfrm>
                      <a:off x="87055" y="989143"/>
                      <a:ext cx="360040" cy="180000"/>
                      <a:chOff x="87055" y="989143"/>
                      <a:chExt cx="360040" cy="180000"/>
                    </a:xfrm>
                  </p:grpSpPr>
                  <p:sp>
                    <p:nvSpPr>
                      <p:cNvPr id="60" name="Arc 59">
                        <a:extLst>
                          <a:ext uri="{FF2B5EF4-FFF2-40B4-BE49-F238E27FC236}">
                            <a16:creationId xmlns:a16="http://schemas.microsoft.com/office/drawing/2014/main" id="{C31C8EB6-FAE2-205A-6E3C-89352B936944}"/>
                          </a:ext>
                        </a:extLst>
                      </p:cNvPr>
                      <p:cNvSpPr/>
                      <p:nvPr/>
                    </p:nvSpPr>
                    <p:spPr>
                      <a:xfrm>
                        <a:off x="87055" y="989143"/>
                        <a:ext cx="360040" cy="180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Arc 60">
                        <a:extLst>
                          <a:ext uri="{FF2B5EF4-FFF2-40B4-BE49-F238E27FC236}">
                            <a16:creationId xmlns:a16="http://schemas.microsoft.com/office/drawing/2014/main" id="{00239269-2712-8A53-7E76-0B60D0A636D4}"/>
                          </a:ext>
                        </a:extLst>
                      </p:cNvPr>
                      <p:cNvSpPr/>
                      <p:nvPr/>
                    </p:nvSpPr>
                    <p:spPr>
                      <a:xfrm flipH="1">
                        <a:off x="87055" y="989144"/>
                        <a:ext cx="360040" cy="108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4" name="Group 53">
                      <a:extLst>
                        <a:ext uri="{FF2B5EF4-FFF2-40B4-BE49-F238E27FC236}">
                          <a16:creationId xmlns:a16="http://schemas.microsoft.com/office/drawing/2014/main" id="{FACF5612-A55E-455D-3068-6533875DC98D}"/>
                        </a:ext>
                      </a:extLst>
                    </p:cNvPr>
                    <p:cNvGrpSpPr/>
                    <p:nvPr/>
                  </p:nvGrpSpPr>
                  <p:grpSpPr>
                    <a:xfrm>
                      <a:off x="87055" y="917144"/>
                      <a:ext cx="360040" cy="180000"/>
                      <a:chOff x="87055" y="917144"/>
                      <a:chExt cx="360040" cy="180000"/>
                    </a:xfrm>
                  </p:grpSpPr>
                  <p:sp>
                    <p:nvSpPr>
                      <p:cNvPr id="58" name="Arc 57">
                        <a:extLst>
                          <a:ext uri="{FF2B5EF4-FFF2-40B4-BE49-F238E27FC236}">
                            <a16:creationId xmlns:a16="http://schemas.microsoft.com/office/drawing/2014/main" id="{6EAF8809-D3F9-A0A7-513B-66B3F39A9A2D}"/>
                          </a:ext>
                        </a:extLst>
                      </p:cNvPr>
                      <p:cNvSpPr/>
                      <p:nvPr/>
                    </p:nvSpPr>
                    <p:spPr>
                      <a:xfrm>
                        <a:off x="87055" y="917144"/>
                        <a:ext cx="360040" cy="180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5B07B43D-8CCE-4071-16B0-CC9AAEA7D89F}"/>
                          </a:ext>
                        </a:extLst>
                      </p:cNvPr>
                      <p:cNvSpPr/>
                      <p:nvPr/>
                    </p:nvSpPr>
                    <p:spPr>
                      <a:xfrm flipH="1">
                        <a:off x="87055" y="917145"/>
                        <a:ext cx="360040" cy="108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5" name="Group 54">
                      <a:extLst>
                        <a:ext uri="{FF2B5EF4-FFF2-40B4-BE49-F238E27FC236}">
                          <a16:creationId xmlns:a16="http://schemas.microsoft.com/office/drawing/2014/main" id="{F2D59AEA-C5E8-20B8-0A15-77CF816F2F2D}"/>
                        </a:ext>
                      </a:extLst>
                    </p:cNvPr>
                    <p:cNvGrpSpPr/>
                    <p:nvPr/>
                  </p:nvGrpSpPr>
                  <p:grpSpPr>
                    <a:xfrm>
                      <a:off x="87055" y="845145"/>
                      <a:ext cx="360040" cy="180000"/>
                      <a:chOff x="87055" y="845145"/>
                      <a:chExt cx="360040" cy="180000"/>
                    </a:xfrm>
                  </p:grpSpPr>
                  <p:sp>
                    <p:nvSpPr>
                      <p:cNvPr id="56" name="Arc 55">
                        <a:extLst>
                          <a:ext uri="{FF2B5EF4-FFF2-40B4-BE49-F238E27FC236}">
                            <a16:creationId xmlns:a16="http://schemas.microsoft.com/office/drawing/2014/main" id="{F6274492-18B7-BB4F-D407-804BF41D5C04}"/>
                          </a:ext>
                        </a:extLst>
                      </p:cNvPr>
                      <p:cNvSpPr/>
                      <p:nvPr/>
                    </p:nvSpPr>
                    <p:spPr>
                      <a:xfrm>
                        <a:off x="87055" y="845145"/>
                        <a:ext cx="360040" cy="180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Arc 56">
                        <a:extLst>
                          <a:ext uri="{FF2B5EF4-FFF2-40B4-BE49-F238E27FC236}">
                            <a16:creationId xmlns:a16="http://schemas.microsoft.com/office/drawing/2014/main" id="{3E9768B4-4146-320D-7A73-0A5E9C3D2BF2}"/>
                          </a:ext>
                        </a:extLst>
                      </p:cNvPr>
                      <p:cNvSpPr/>
                      <p:nvPr/>
                    </p:nvSpPr>
                    <p:spPr>
                      <a:xfrm flipH="1">
                        <a:off x="87055" y="845146"/>
                        <a:ext cx="360040" cy="108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52" name="Straight Connector 51">
                    <a:extLst>
                      <a:ext uri="{FF2B5EF4-FFF2-40B4-BE49-F238E27FC236}">
                        <a16:creationId xmlns:a16="http://schemas.microsoft.com/office/drawing/2014/main" id="{85C6C205-96B2-B373-233B-1368599170B7}"/>
                      </a:ext>
                    </a:extLst>
                  </p:cNvPr>
                  <p:cNvCxnSpPr/>
                  <p:nvPr/>
                </p:nvCxnSpPr>
                <p:spPr>
                  <a:xfrm flipV="1">
                    <a:off x="267075" y="589100"/>
                    <a:ext cx="0" cy="369332"/>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40F68DF0-E4AD-AF7F-3623-6564A7CE67FE}"/>
                    </a:ext>
                  </a:extLst>
                </p:cNvPr>
                <p:cNvCxnSpPr/>
                <p:nvPr/>
              </p:nvCxnSpPr>
              <p:spPr>
                <a:xfrm flipV="1">
                  <a:off x="337641" y="1396516"/>
                  <a:ext cx="0" cy="46800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4ED0167C-EDC1-D48A-ADCA-A7C84F9024B0}"/>
                  </a:ext>
                </a:extLst>
              </p:cNvPr>
              <p:cNvCxnSpPr>
                <a:cxnSpLocks/>
              </p:cNvCxnSpPr>
              <p:nvPr/>
            </p:nvCxnSpPr>
            <p:spPr>
              <a:xfrm>
                <a:off x="9863520" y="4106645"/>
                <a:ext cx="936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83F3D56-956D-93EC-BE91-DBFC93B9A63F}"/>
                  </a:ext>
                </a:extLst>
              </p:cNvPr>
              <p:cNvCxnSpPr>
                <a:cxnSpLocks/>
              </p:cNvCxnSpPr>
              <p:nvPr/>
            </p:nvCxnSpPr>
            <p:spPr>
              <a:xfrm flipV="1">
                <a:off x="10331520" y="3849838"/>
                <a:ext cx="0" cy="25200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376919BB-D1EC-50B8-980E-9C35A47030C8}"/>
                  </a:ext>
                </a:extLst>
              </p:cNvPr>
              <p:cNvGrpSpPr/>
              <p:nvPr/>
            </p:nvGrpSpPr>
            <p:grpSpPr>
              <a:xfrm>
                <a:off x="9863520" y="5234061"/>
                <a:ext cx="936000" cy="914137"/>
                <a:chOff x="9849821" y="4687339"/>
                <a:chExt cx="936000" cy="914137"/>
              </a:xfrm>
            </p:grpSpPr>
            <p:sp>
              <p:nvSpPr>
                <p:cNvPr id="41" name="Trapezoid 40">
                  <a:extLst>
                    <a:ext uri="{FF2B5EF4-FFF2-40B4-BE49-F238E27FC236}">
                      <a16:creationId xmlns:a16="http://schemas.microsoft.com/office/drawing/2014/main" id="{21415FFD-A201-E0A7-50C9-1DBA6F0A6ABB}"/>
                    </a:ext>
                  </a:extLst>
                </p:cNvPr>
                <p:cNvSpPr/>
                <p:nvPr/>
              </p:nvSpPr>
              <p:spPr>
                <a:xfrm>
                  <a:off x="10071244" y="5119339"/>
                  <a:ext cx="493155" cy="482137"/>
                </a:xfrm>
                <a:prstGeom prst="trapezoid">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F27F4DE3-97F7-B1CA-EB72-BFCBEA3476A9}"/>
                    </a:ext>
                  </a:extLst>
                </p:cNvPr>
                <p:cNvGrpSpPr/>
                <p:nvPr/>
              </p:nvGrpSpPr>
              <p:grpSpPr>
                <a:xfrm>
                  <a:off x="9849821" y="4687339"/>
                  <a:ext cx="936000" cy="432000"/>
                  <a:chOff x="9849821" y="4687339"/>
                  <a:chExt cx="936000" cy="432000"/>
                </a:xfrm>
              </p:grpSpPr>
              <p:cxnSp>
                <p:nvCxnSpPr>
                  <p:cNvPr id="47" name="Straight Connector 46">
                    <a:extLst>
                      <a:ext uri="{FF2B5EF4-FFF2-40B4-BE49-F238E27FC236}">
                        <a16:creationId xmlns:a16="http://schemas.microsoft.com/office/drawing/2014/main" id="{9F0E7BFC-17BA-0BE3-511C-D2E7E9FE595A}"/>
                      </a:ext>
                    </a:extLst>
                  </p:cNvPr>
                  <p:cNvCxnSpPr>
                    <a:cxnSpLocks/>
                  </p:cNvCxnSpPr>
                  <p:nvPr/>
                </p:nvCxnSpPr>
                <p:spPr>
                  <a:xfrm>
                    <a:off x="9849821" y="4687339"/>
                    <a:ext cx="936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A91892C-C89B-C47D-19ED-D7877F353945}"/>
                      </a:ext>
                    </a:extLst>
                  </p:cNvPr>
                  <p:cNvCxnSpPr>
                    <a:cxnSpLocks/>
                  </p:cNvCxnSpPr>
                  <p:nvPr/>
                </p:nvCxnSpPr>
                <p:spPr>
                  <a:xfrm flipV="1">
                    <a:off x="10317821" y="4687339"/>
                    <a:ext cx="0" cy="432000"/>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33" name="Group 32">
                <a:extLst>
                  <a:ext uri="{FF2B5EF4-FFF2-40B4-BE49-F238E27FC236}">
                    <a16:creationId xmlns:a16="http://schemas.microsoft.com/office/drawing/2014/main" id="{DCA51F63-2508-742D-FE62-E651169D105B}"/>
                  </a:ext>
                </a:extLst>
              </p:cNvPr>
              <p:cNvGrpSpPr/>
              <p:nvPr/>
            </p:nvGrpSpPr>
            <p:grpSpPr>
              <a:xfrm>
                <a:off x="10065904" y="3747387"/>
                <a:ext cx="531232" cy="89217"/>
                <a:chOff x="301965" y="0"/>
                <a:chExt cx="853144" cy="195913"/>
              </a:xfrm>
            </p:grpSpPr>
            <p:cxnSp>
              <p:nvCxnSpPr>
                <p:cNvPr id="34" name="Straight Connector 33">
                  <a:extLst>
                    <a:ext uri="{FF2B5EF4-FFF2-40B4-BE49-F238E27FC236}">
                      <a16:creationId xmlns:a16="http://schemas.microsoft.com/office/drawing/2014/main" id="{F5F556D2-2AB8-10B8-F9E2-0D63FC6BD314}"/>
                    </a:ext>
                  </a:extLst>
                </p:cNvPr>
                <p:cNvCxnSpPr/>
                <p:nvPr/>
              </p:nvCxnSpPr>
              <p:spPr>
                <a:xfrm>
                  <a:off x="301965" y="195913"/>
                  <a:ext cx="792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B482D49A-4D82-87D5-73C9-29CA787F3079}"/>
                    </a:ext>
                  </a:extLst>
                </p:cNvPr>
                <p:cNvGrpSpPr/>
                <p:nvPr/>
              </p:nvGrpSpPr>
              <p:grpSpPr>
                <a:xfrm>
                  <a:off x="328508" y="0"/>
                  <a:ext cx="826601" cy="195913"/>
                  <a:chOff x="328508" y="0"/>
                  <a:chExt cx="826601" cy="195913"/>
                </a:xfrm>
              </p:grpSpPr>
              <p:cxnSp>
                <p:nvCxnSpPr>
                  <p:cNvPr id="36" name="Straight Connector 35">
                    <a:extLst>
                      <a:ext uri="{FF2B5EF4-FFF2-40B4-BE49-F238E27FC236}">
                        <a16:creationId xmlns:a16="http://schemas.microsoft.com/office/drawing/2014/main" id="{B322B70B-3161-713D-39B8-AFCB1E6C2096}"/>
                      </a:ext>
                    </a:extLst>
                  </p:cNvPr>
                  <p:cNvCxnSpPr/>
                  <p:nvPr/>
                </p:nvCxnSpPr>
                <p:spPr>
                  <a:xfrm flipV="1">
                    <a:off x="328508" y="0"/>
                    <a:ext cx="191783" cy="19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0EB601A-0B26-8A7A-83DA-26F0983D3960}"/>
                      </a:ext>
                    </a:extLst>
                  </p:cNvPr>
                  <p:cNvCxnSpPr/>
                  <p:nvPr/>
                </p:nvCxnSpPr>
                <p:spPr>
                  <a:xfrm flipV="1">
                    <a:off x="487212" y="0"/>
                    <a:ext cx="191783" cy="19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E01F90-F3C3-DB0F-70D9-965222B7D5D8}"/>
                      </a:ext>
                    </a:extLst>
                  </p:cNvPr>
                  <p:cNvCxnSpPr/>
                  <p:nvPr/>
                </p:nvCxnSpPr>
                <p:spPr>
                  <a:xfrm flipV="1">
                    <a:off x="645916" y="0"/>
                    <a:ext cx="191783" cy="19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B207ED4-0543-5C84-AA72-9B32F57F9BAE}"/>
                      </a:ext>
                    </a:extLst>
                  </p:cNvPr>
                  <p:cNvCxnSpPr/>
                  <p:nvPr/>
                </p:nvCxnSpPr>
                <p:spPr>
                  <a:xfrm flipV="1">
                    <a:off x="804620" y="0"/>
                    <a:ext cx="191783" cy="19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BF0FECC-112A-8513-5344-57925382DCEF}"/>
                      </a:ext>
                    </a:extLst>
                  </p:cNvPr>
                  <p:cNvCxnSpPr/>
                  <p:nvPr/>
                </p:nvCxnSpPr>
                <p:spPr>
                  <a:xfrm flipV="1">
                    <a:off x="963326" y="0"/>
                    <a:ext cx="191783" cy="195913"/>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23" name="TextBox 21">
              <a:extLst>
                <a:ext uri="{FF2B5EF4-FFF2-40B4-BE49-F238E27FC236}">
                  <a16:creationId xmlns:a16="http://schemas.microsoft.com/office/drawing/2014/main" id="{77B9C95F-26E1-680C-F5AD-2F7DCC1F95BC}"/>
                </a:ext>
              </a:extLst>
            </p:cNvPr>
            <p:cNvSpPr txBox="1"/>
            <p:nvPr/>
          </p:nvSpPr>
          <p:spPr>
            <a:xfrm>
              <a:off x="2218497" y="1894935"/>
              <a:ext cx="355219" cy="348195"/>
            </a:xfrm>
            <a:prstGeom prst="rect">
              <a:avLst/>
            </a:prstGeom>
            <a:noFill/>
          </p:spPr>
          <p:txBody>
            <a:bodyPr wrap="square"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NZ"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C</a:t>
              </a:r>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1">
              <a:extLst>
                <a:ext uri="{FF2B5EF4-FFF2-40B4-BE49-F238E27FC236}">
                  <a16:creationId xmlns:a16="http://schemas.microsoft.com/office/drawing/2014/main" id="{22E0FA17-F6EB-AD7E-17BA-CF2FFA7E0AC3}"/>
                </a:ext>
              </a:extLst>
            </p:cNvPr>
            <p:cNvSpPr txBox="1"/>
            <p:nvPr/>
          </p:nvSpPr>
          <p:spPr>
            <a:xfrm>
              <a:off x="4017999" y="1905088"/>
              <a:ext cx="361705" cy="338042"/>
            </a:xfrm>
            <a:prstGeom prst="rect">
              <a:avLst/>
            </a:prstGeom>
            <a:noFill/>
          </p:spPr>
          <p:txBody>
            <a:bodyPr wrap="square"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NZ"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a:t>
              </a:r>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21">
              <a:extLst>
                <a:ext uri="{FF2B5EF4-FFF2-40B4-BE49-F238E27FC236}">
                  <a16:creationId xmlns:a16="http://schemas.microsoft.com/office/drawing/2014/main" id="{DE14AEBE-4453-5F8D-2067-0BE0C0FD7FA1}"/>
                </a:ext>
              </a:extLst>
            </p:cNvPr>
            <p:cNvSpPr txBox="1"/>
            <p:nvPr/>
          </p:nvSpPr>
          <p:spPr>
            <a:xfrm>
              <a:off x="2816088" y="3190792"/>
              <a:ext cx="311519" cy="409663"/>
            </a:xfrm>
            <a:prstGeom prst="rect">
              <a:avLst/>
            </a:prstGeom>
            <a:noFill/>
          </p:spPr>
          <p:txBody>
            <a:bodyPr wrap="square"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NZ"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L</a:t>
              </a:r>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30" name="Group 129">
            <a:extLst>
              <a:ext uri="{FF2B5EF4-FFF2-40B4-BE49-F238E27FC236}">
                <a16:creationId xmlns:a16="http://schemas.microsoft.com/office/drawing/2014/main" id="{5888B2F8-D87A-5BCA-B756-70988AD6F645}"/>
              </a:ext>
            </a:extLst>
          </p:cNvPr>
          <p:cNvGrpSpPr/>
          <p:nvPr/>
        </p:nvGrpSpPr>
        <p:grpSpPr>
          <a:xfrm>
            <a:off x="2240085" y="1504542"/>
            <a:ext cx="2093972" cy="1620484"/>
            <a:chOff x="2240085" y="1504542"/>
            <a:chExt cx="2093972" cy="1620484"/>
          </a:xfrm>
        </p:grpSpPr>
        <p:grpSp>
          <p:nvGrpSpPr>
            <p:cNvPr id="74" name="Group 73">
              <a:extLst>
                <a:ext uri="{FF2B5EF4-FFF2-40B4-BE49-F238E27FC236}">
                  <a16:creationId xmlns:a16="http://schemas.microsoft.com/office/drawing/2014/main" id="{E10EC421-D8F4-9D0F-7941-0CB52413B681}"/>
                </a:ext>
              </a:extLst>
            </p:cNvPr>
            <p:cNvGrpSpPr/>
            <p:nvPr/>
          </p:nvGrpSpPr>
          <p:grpSpPr>
            <a:xfrm>
              <a:off x="2240085" y="1520426"/>
              <a:ext cx="593011" cy="437977"/>
              <a:chOff x="9284980" y="4031931"/>
              <a:chExt cx="593011" cy="437977"/>
            </a:xfrm>
          </p:grpSpPr>
          <p:cxnSp>
            <p:nvCxnSpPr>
              <p:cNvPr id="19" name="Straight Connector 18">
                <a:extLst>
                  <a:ext uri="{FF2B5EF4-FFF2-40B4-BE49-F238E27FC236}">
                    <a16:creationId xmlns:a16="http://schemas.microsoft.com/office/drawing/2014/main" id="{814AC817-51E3-3412-E454-52898DC76B01}"/>
                  </a:ext>
                </a:extLst>
              </p:cNvPr>
              <p:cNvCxnSpPr/>
              <p:nvPr/>
            </p:nvCxnSpPr>
            <p:spPr>
              <a:xfrm flipH="1">
                <a:off x="9873613" y="4109908"/>
                <a:ext cx="0" cy="360000"/>
              </a:xfrm>
              <a:prstGeom prst="line">
                <a:avLst/>
              </a:prstGeom>
              <a:ln w="28575">
                <a:solidFill>
                  <a:srgbClr val="FF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290">
                    <a:extLst>
                      <a:ext uri="{FF2B5EF4-FFF2-40B4-BE49-F238E27FC236}">
                        <a16:creationId xmlns:a16="http://schemas.microsoft.com/office/drawing/2014/main" id="{8059B364-13E8-3323-687C-0B2C610B4EA6}"/>
                      </a:ext>
                    </a:extLst>
                  </p:cNvPr>
                  <p:cNvSpPr txBox="1"/>
                  <p:nvPr/>
                </p:nvSpPr>
                <p:spPr>
                  <a:xfrm>
                    <a:off x="9284980" y="4031931"/>
                    <a:ext cx="593011" cy="386123"/>
                  </a:xfrm>
                  <a:prstGeom prst="rect">
                    <a:avLst/>
                  </a:prstGeom>
                  <a:noFill/>
                </p:spPr>
                <p:txBody>
                  <a:bodyPr wrap="square"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𝐶</m:t>
                              </m:r>
                            </m:sub>
                            <m:sup>
                              <m: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𝑚</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TextBox 290">
                    <a:extLst>
                      <a:ext uri="{FF2B5EF4-FFF2-40B4-BE49-F238E27FC236}">
                        <a16:creationId xmlns:a16="http://schemas.microsoft.com/office/drawing/2014/main" id="{8059B364-13E8-3323-687C-0B2C610B4EA6}"/>
                      </a:ext>
                    </a:extLst>
                  </p:cNvPr>
                  <p:cNvSpPr txBox="1">
                    <a:spLocks noRot="1" noChangeAspect="1" noMove="1" noResize="1" noEditPoints="1" noAdjustHandles="1" noChangeArrowheads="1" noChangeShapeType="1" noTextEdit="1"/>
                  </p:cNvSpPr>
                  <p:nvPr/>
                </p:nvSpPr>
                <p:spPr>
                  <a:xfrm>
                    <a:off x="9284980" y="4031931"/>
                    <a:ext cx="593011" cy="386123"/>
                  </a:xfrm>
                  <a:prstGeom prst="rect">
                    <a:avLst/>
                  </a:prstGeom>
                  <a:blipFill>
                    <a:blip r:embed="rId10"/>
                    <a:stretch>
                      <a:fillRect/>
                    </a:stretch>
                  </a:blipFill>
                </p:spPr>
                <p:txBody>
                  <a:bodyPr/>
                  <a:lstStyle/>
                  <a:p>
                    <a:r>
                      <a:rPr lang="en-NZ">
                        <a:noFill/>
                      </a:rPr>
                      <a:t> </a:t>
                    </a:r>
                  </a:p>
                </p:txBody>
              </p:sp>
            </mc:Fallback>
          </mc:AlternateContent>
        </p:grpSp>
        <p:grpSp>
          <p:nvGrpSpPr>
            <p:cNvPr id="75" name="Group 74">
              <a:extLst>
                <a:ext uri="{FF2B5EF4-FFF2-40B4-BE49-F238E27FC236}">
                  <a16:creationId xmlns:a16="http://schemas.microsoft.com/office/drawing/2014/main" id="{83B422B9-867C-5182-010E-8503FE066F78}"/>
                </a:ext>
              </a:extLst>
            </p:cNvPr>
            <p:cNvGrpSpPr/>
            <p:nvPr/>
          </p:nvGrpSpPr>
          <p:grpSpPr>
            <a:xfrm>
              <a:off x="3286625" y="2717366"/>
              <a:ext cx="501422" cy="407660"/>
              <a:chOff x="10331520" y="5228871"/>
              <a:chExt cx="501422" cy="407660"/>
            </a:xfrm>
          </p:grpSpPr>
          <p:cxnSp>
            <p:nvCxnSpPr>
              <p:cNvPr id="21" name="Straight Connector 20">
                <a:extLst>
                  <a:ext uri="{FF2B5EF4-FFF2-40B4-BE49-F238E27FC236}">
                    <a16:creationId xmlns:a16="http://schemas.microsoft.com/office/drawing/2014/main" id="{948D29B1-7100-F82E-7410-2A774ED755EB}"/>
                  </a:ext>
                </a:extLst>
              </p:cNvPr>
              <p:cNvCxnSpPr/>
              <p:nvPr/>
            </p:nvCxnSpPr>
            <p:spPr>
              <a:xfrm flipH="1" flipV="1">
                <a:off x="10331520" y="5228871"/>
                <a:ext cx="0" cy="360000"/>
              </a:xfrm>
              <a:prstGeom prst="line">
                <a:avLst/>
              </a:prstGeom>
              <a:ln w="28575">
                <a:solidFill>
                  <a:srgbClr val="FF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290">
                    <a:extLst>
                      <a:ext uri="{FF2B5EF4-FFF2-40B4-BE49-F238E27FC236}">
                        <a16:creationId xmlns:a16="http://schemas.microsoft.com/office/drawing/2014/main" id="{32CC271A-CB23-BE24-D149-5E063D9469AA}"/>
                      </a:ext>
                    </a:extLst>
                  </p:cNvPr>
                  <p:cNvSpPr txBox="1"/>
                  <p:nvPr/>
                </p:nvSpPr>
                <p:spPr>
                  <a:xfrm>
                    <a:off x="10339783" y="5239252"/>
                    <a:ext cx="493159" cy="397279"/>
                  </a:xfrm>
                  <a:prstGeom prst="rect">
                    <a:avLst/>
                  </a:prstGeom>
                  <a:noFill/>
                </p:spPr>
                <p:txBody>
                  <a:bodyPr wrap="square"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𝐿</m:t>
                              </m:r>
                            </m:sub>
                            <m:sup>
                              <m: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𝑚</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TextBox 290">
                    <a:extLst>
                      <a:ext uri="{FF2B5EF4-FFF2-40B4-BE49-F238E27FC236}">
                        <a16:creationId xmlns:a16="http://schemas.microsoft.com/office/drawing/2014/main" id="{32CC271A-CB23-BE24-D149-5E063D9469AA}"/>
                      </a:ext>
                    </a:extLst>
                  </p:cNvPr>
                  <p:cNvSpPr txBox="1">
                    <a:spLocks noRot="1" noChangeAspect="1" noMove="1" noResize="1" noEditPoints="1" noAdjustHandles="1" noChangeArrowheads="1" noChangeShapeType="1" noTextEdit="1"/>
                  </p:cNvSpPr>
                  <p:nvPr/>
                </p:nvSpPr>
                <p:spPr>
                  <a:xfrm>
                    <a:off x="10339783" y="5239252"/>
                    <a:ext cx="493159" cy="397279"/>
                  </a:xfrm>
                  <a:prstGeom prst="rect">
                    <a:avLst/>
                  </a:prstGeom>
                  <a:blipFill>
                    <a:blip r:embed="rId11"/>
                    <a:stretch>
                      <a:fillRect/>
                    </a:stretch>
                  </a:blipFill>
                </p:spPr>
                <p:txBody>
                  <a:bodyPr/>
                  <a:lstStyle/>
                  <a:p>
                    <a:r>
                      <a:rPr lang="en-NZ">
                        <a:noFill/>
                      </a:rPr>
                      <a:t> </a:t>
                    </a:r>
                  </a:p>
                </p:txBody>
              </p:sp>
            </mc:Fallback>
          </mc:AlternateContent>
        </p:grpSp>
        <p:grpSp>
          <p:nvGrpSpPr>
            <p:cNvPr id="73" name="Group 72">
              <a:extLst>
                <a:ext uri="{FF2B5EF4-FFF2-40B4-BE49-F238E27FC236}">
                  <a16:creationId xmlns:a16="http://schemas.microsoft.com/office/drawing/2014/main" id="{2F402334-738B-C54F-BB3B-44EC730E359E}"/>
                </a:ext>
              </a:extLst>
            </p:cNvPr>
            <p:cNvGrpSpPr/>
            <p:nvPr/>
          </p:nvGrpSpPr>
          <p:grpSpPr>
            <a:xfrm>
              <a:off x="3744197" y="1504542"/>
              <a:ext cx="589860" cy="445791"/>
              <a:chOff x="10789092" y="4016047"/>
              <a:chExt cx="589860" cy="445791"/>
            </a:xfrm>
          </p:grpSpPr>
          <p:cxnSp>
            <p:nvCxnSpPr>
              <p:cNvPr id="20" name="Straight Connector 19">
                <a:extLst>
                  <a:ext uri="{FF2B5EF4-FFF2-40B4-BE49-F238E27FC236}">
                    <a16:creationId xmlns:a16="http://schemas.microsoft.com/office/drawing/2014/main" id="{273C3536-9AAA-E487-D78F-9EE1279BB540}"/>
                  </a:ext>
                </a:extLst>
              </p:cNvPr>
              <p:cNvCxnSpPr/>
              <p:nvPr/>
            </p:nvCxnSpPr>
            <p:spPr>
              <a:xfrm flipH="1">
                <a:off x="10789092" y="4101838"/>
                <a:ext cx="0" cy="360000"/>
              </a:xfrm>
              <a:prstGeom prst="line">
                <a:avLst/>
              </a:prstGeom>
              <a:ln w="28575">
                <a:solidFill>
                  <a:srgbClr val="FF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290">
                    <a:extLst>
                      <a:ext uri="{FF2B5EF4-FFF2-40B4-BE49-F238E27FC236}">
                        <a16:creationId xmlns:a16="http://schemas.microsoft.com/office/drawing/2014/main" id="{248E0D09-C5EF-6D17-E0C1-A263DF452954}"/>
                      </a:ext>
                    </a:extLst>
                  </p:cNvPr>
                  <p:cNvSpPr txBox="1"/>
                  <p:nvPr/>
                </p:nvSpPr>
                <p:spPr>
                  <a:xfrm>
                    <a:off x="10811376" y="4016047"/>
                    <a:ext cx="567576" cy="397280"/>
                  </a:xfrm>
                  <a:prstGeom prst="rect">
                    <a:avLst/>
                  </a:prstGeom>
                  <a:noFill/>
                </p:spPr>
                <p:txBody>
                  <a:bodyPr wrap="square"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𝑅</m:t>
                              </m:r>
                            </m:sub>
                            <m:sup>
                              <m: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𝑚</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1" name="TextBox 290">
                    <a:extLst>
                      <a:ext uri="{FF2B5EF4-FFF2-40B4-BE49-F238E27FC236}">
                        <a16:creationId xmlns:a16="http://schemas.microsoft.com/office/drawing/2014/main" id="{248E0D09-C5EF-6D17-E0C1-A263DF452954}"/>
                      </a:ext>
                    </a:extLst>
                  </p:cNvPr>
                  <p:cNvSpPr txBox="1">
                    <a:spLocks noRot="1" noChangeAspect="1" noMove="1" noResize="1" noEditPoints="1" noAdjustHandles="1" noChangeArrowheads="1" noChangeShapeType="1" noTextEdit="1"/>
                  </p:cNvSpPr>
                  <p:nvPr/>
                </p:nvSpPr>
                <p:spPr>
                  <a:xfrm>
                    <a:off x="10811376" y="4016047"/>
                    <a:ext cx="567576" cy="397280"/>
                  </a:xfrm>
                  <a:prstGeom prst="rect">
                    <a:avLst/>
                  </a:prstGeom>
                  <a:blipFill>
                    <a:blip r:embed="rId12"/>
                    <a:stretch>
                      <a:fillRect/>
                    </a:stretch>
                  </a:blipFill>
                </p:spPr>
                <p:txBody>
                  <a:bodyPr/>
                  <a:lstStyle/>
                  <a:p>
                    <a:r>
                      <a:rPr lang="en-NZ">
                        <a:noFill/>
                      </a:rPr>
                      <a:t> </a:t>
                    </a:r>
                  </a:p>
                </p:txBody>
              </p:sp>
            </mc:Fallback>
          </mc:AlternateContent>
        </p:grpSp>
      </p:grpSp>
      <p:grpSp>
        <p:nvGrpSpPr>
          <p:cNvPr id="131" name="Group 130">
            <a:extLst>
              <a:ext uri="{FF2B5EF4-FFF2-40B4-BE49-F238E27FC236}">
                <a16:creationId xmlns:a16="http://schemas.microsoft.com/office/drawing/2014/main" id="{BDCBD13A-E88F-8255-DC77-144DA58F932C}"/>
              </a:ext>
            </a:extLst>
          </p:cNvPr>
          <p:cNvGrpSpPr/>
          <p:nvPr/>
        </p:nvGrpSpPr>
        <p:grpSpPr>
          <a:xfrm>
            <a:off x="3618347" y="1941994"/>
            <a:ext cx="4453752" cy="1416194"/>
            <a:chOff x="3618347" y="1941994"/>
            <a:chExt cx="4453752" cy="1416194"/>
          </a:xfrm>
        </p:grpSpPr>
        <p:grpSp>
          <p:nvGrpSpPr>
            <p:cNvPr id="76" name="Group 75">
              <a:extLst>
                <a:ext uri="{FF2B5EF4-FFF2-40B4-BE49-F238E27FC236}">
                  <a16:creationId xmlns:a16="http://schemas.microsoft.com/office/drawing/2014/main" id="{D1879D64-1F7C-CA83-2F85-E493EACCBA78}"/>
                </a:ext>
              </a:extLst>
            </p:cNvPr>
            <p:cNvGrpSpPr/>
            <p:nvPr/>
          </p:nvGrpSpPr>
          <p:grpSpPr>
            <a:xfrm>
              <a:off x="3618347" y="2733954"/>
              <a:ext cx="799304" cy="624234"/>
              <a:chOff x="2255586" y="2723153"/>
              <a:chExt cx="799304" cy="624234"/>
            </a:xfrm>
          </p:grpSpPr>
          <p:grpSp>
            <p:nvGrpSpPr>
              <p:cNvPr id="28" name="Group 27">
                <a:extLst>
                  <a:ext uri="{FF2B5EF4-FFF2-40B4-BE49-F238E27FC236}">
                    <a16:creationId xmlns:a16="http://schemas.microsoft.com/office/drawing/2014/main" id="{D6DBFD24-CF3A-7F7B-3D59-858C204CE500}"/>
                  </a:ext>
                </a:extLst>
              </p:cNvPr>
              <p:cNvGrpSpPr/>
              <p:nvPr/>
            </p:nvGrpSpPr>
            <p:grpSpPr>
              <a:xfrm>
                <a:off x="2433347" y="2723153"/>
                <a:ext cx="504000" cy="288000"/>
                <a:chOff x="-178940" y="1865904"/>
                <a:chExt cx="809410" cy="632423"/>
              </a:xfrm>
            </p:grpSpPr>
            <p:cxnSp>
              <p:nvCxnSpPr>
                <p:cNvPr id="30" name="Straight Arrow Connector 29">
                  <a:extLst>
                    <a:ext uri="{FF2B5EF4-FFF2-40B4-BE49-F238E27FC236}">
                      <a16:creationId xmlns:a16="http://schemas.microsoft.com/office/drawing/2014/main" id="{F4906CA8-7142-97E1-21DD-65AC3309A96E}"/>
                    </a:ext>
                  </a:extLst>
                </p:cNvPr>
                <p:cNvCxnSpPr>
                  <a:cxnSpLocks/>
                </p:cNvCxnSpPr>
                <p:nvPr/>
              </p:nvCxnSpPr>
              <p:spPr>
                <a:xfrm>
                  <a:off x="245451" y="1865904"/>
                  <a:ext cx="0" cy="632423"/>
                </a:xfrm>
                <a:prstGeom prst="straightConnector1">
                  <a:avLst/>
                </a:prstGeom>
                <a:ln w="28575">
                  <a:solidFill>
                    <a:srgbClr val="00B05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B96C765-54E1-9016-581C-7D516A19AEDD}"/>
                    </a:ext>
                  </a:extLst>
                </p:cNvPr>
                <p:cNvCxnSpPr>
                  <a:cxnSpLocks/>
                </p:cNvCxnSpPr>
                <p:nvPr/>
              </p:nvCxnSpPr>
              <p:spPr>
                <a:xfrm>
                  <a:off x="-178940" y="1865906"/>
                  <a:ext cx="80941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16A97970-39AC-FC1B-D30D-29BD72ECEC2A}"/>
                      </a:ext>
                    </a:extLst>
                  </p:cNvPr>
                  <p:cNvSpPr/>
                  <p:nvPr/>
                </p:nvSpPr>
                <p:spPr>
                  <a:xfrm>
                    <a:off x="2255586" y="2961264"/>
                    <a:ext cx="799304" cy="386123"/>
                  </a:xfrm>
                  <a:prstGeom prst="rect">
                    <a:avLst/>
                  </a:prstGeom>
                </p:spPr>
                <p:txBody>
                  <a:bodyPr wrap="square">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 xmlns:m="http://schemas.openxmlformats.org/officeDocument/2006/math">
                        <m:sSubSup>
                          <m:sSubSupPr>
                            <m:ctrlP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𝑞</m:t>
                            </m:r>
                          </m:e>
                          <m:sub>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up>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𝑚</m:t>
                            </m:r>
                          </m:sup>
                        </m:sSub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e>
                          <m:sub>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up>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𝑚</m:t>
                            </m:r>
                          </m:sup>
                        </m:sSubSup>
                      </m:oMath>
                    </a14:m>
                    <a:r>
                      <a:rPr kumimoji="0" lang="en-NZ" sz="1600" b="1"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9" name="Rectangle 28">
                    <a:extLst>
                      <a:ext uri="{FF2B5EF4-FFF2-40B4-BE49-F238E27FC236}">
                        <a16:creationId xmlns:a16="http://schemas.microsoft.com/office/drawing/2014/main" id="{16A97970-39AC-FC1B-D30D-29BD72ECEC2A}"/>
                      </a:ext>
                    </a:extLst>
                  </p:cNvPr>
                  <p:cNvSpPr>
                    <a:spLocks noRot="1" noChangeAspect="1" noMove="1" noResize="1" noEditPoints="1" noAdjustHandles="1" noChangeArrowheads="1" noChangeShapeType="1" noTextEdit="1"/>
                  </p:cNvSpPr>
                  <p:nvPr/>
                </p:nvSpPr>
                <p:spPr>
                  <a:xfrm>
                    <a:off x="2255586" y="2961264"/>
                    <a:ext cx="799304" cy="386123"/>
                  </a:xfrm>
                  <a:prstGeom prst="rect">
                    <a:avLst/>
                  </a:prstGeom>
                  <a:blipFill>
                    <a:blip r:embed="rId13"/>
                    <a:stretch>
                      <a:fillRect/>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93" name="Text Box 211">
                  <a:extLst>
                    <a:ext uri="{FF2B5EF4-FFF2-40B4-BE49-F238E27FC236}">
                      <a16:creationId xmlns:a16="http://schemas.microsoft.com/office/drawing/2014/main" id="{3D571AEE-5A66-6C21-D626-9401276EEEF4}"/>
                    </a:ext>
                  </a:extLst>
                </p:cNvPr>
                <p:cNvSpPr txBox="1"/>
                <p:nvPr/>
              </p:nvSpPr>
              <p:spPr>
                <a:xfrm>
                  <a:off x="7640099" y="1941994"/>
                  <a:ext cx="432000" cy="396000"/>
                </a:xfrm>
                <a:prstGeom prst="rect">
                  <a:avLst/>
                </a:prstGeom>
                <a:solidFill>
                  <a:srgbClr val="E2EFD9"/>
                </a:solidFill>
                <a:ln w="6350">
                  <a:noFill/>
                </a:ln>
              </p:spPr>
              <p:txBody>
                <a:bodyPr rot="0" spcFirstLastPara="0" vert="horz" wrap="none" lIns="3600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ctrlPr>
                          </m:sSubSupPr>
                          <m:e>
                            <m: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𝒗</m:t>
                            </m:r>
                          </m:e>
                          <m:sub>
                            <m: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𝟏</m:t>
                            </m:r>
                          </m:sub>
                          <m:sup>
                            <m:r>
                              <a:rPr kumimoji="0" lang="en-NZ" sz="18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𝒎</m:t>
                            </m:r>
                          </m:sup>
                        </m:sSubSup>
                      </m:oMath>
                    </m:oMathPara>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3" name="Text Box 211">
                  <a:extLst>
                    <a:ext uri="{FF2B5EF4-FFF2-40B4-BE49-F238E27FC236}">
                      <a16:creationId xmlns:a16="http://schemas.microsoft.com/office/drawing/2014/main" id="{3D571AEE-5A66-6C21-D626-9401276EEEF4}"/>
                    </a:ext>
                  </a:extLst>
                </p:cNvPr>
                <p:cNvSpPr txBox="1">
                  <a:spLocks noRot="1" noChangeAspect="1" noMove="1" noResize="1" noEditPoints="1" noAdjustHandles="1" noChangeArrowheads="1" noChangeShapeType="1" noTextEdit="1"/>
                </p:cNvSpPr>
                <p:nvPr/>
              </p:nvSpPr>
              <p:spPr>
                <a:xfrm>
                  <a:off x="7640099" y="1941994"/>
                  <a:ext cx="432000" cy="396000"/>
                </a:xfrm>
                <a:prstGeom prst="rect">
                  <a:avLst/>
                </a:prstGeom>
                <a:blipFill>
                  <a:blip r:embed="rId14"/>
                  <a:stretch>
                    <a:fillRect/>
                  </a:stretch>
                </a:blipFill>
                <a:ln w="6350">
                  <a:noFill/>
                </a:ln>
              </p:spPr>
              <p:txBody>
                <a:bodyPr/>
                <a:lstStyle/>
                <a:p>
                  <a:r>
                    <a:rPr lang="en-NZ">
                      <a:noFill/>
                    </a:rPr>
                    <a:t> </a:t>
                  </a:r>
                </a:p>
              </p:txBody>
            </p:sp>
          </mc:Fallback>
        </mc:AlternateContent>
        <p:sp>
          <p:nvSpPr>
            <p:cNvPr id="129" name="Freeform: Shape 128">
              <a:extLst>
                <a:ext uri="{FF2B5EF4-FFF2-40B4-BE49-F238E27FC236}">
                  <a16:creationId xmlns:a16="http://schemas.microsoft.com/office/drawing/2014/main" id="{57A80199-5CD9-11A3-1839-FA4ED8743CB9}"/>
                </a:ext>
              </a:extLst>
            </p:cNvPr>
            <p:cNvSpPr/>
            <p:nvPr/>
          </p:nvSpPr>
          <p:spPr>
            <a:xfrm>
              <a:off x="4372107" y="2268638"/>
              <a:ext cx="3180373" cy="527753"/>
            </a:xfrm>
            <a:custGeom>
              <a:avLst/>
              <a:gdLst>
                <a:gd name="connsiteX0" fmla="*/ 0 w 3275635"/>
                <a:gd name="connsiteY0" fmla="*/ 335665 h 335665"/>
                <a:gd name="connsiteX1" fmla="*/ 3275635 w 3275635"/>
                <a:gd name="connsiteY1" fmla="*/ 0 h 335665"/>
                <a:gd name="connsiteX0" fmla="*/ 0 w 3449255"/>
                <a:gd name="connsiteY0" fmla="*/ 300941 h 300941"/>
                <a:gd name="connsiteX1" fmla="*/ 3449255 w 3449255"/>
                <a:gd name="connsiteY1" fmla="*/ 0 h 300941"/>
                <a:gd name="connsiteX0" fmla="*/ 0 w 3449255"/>
                <a:gd name="connsiteY0" fmla="*/ 300941 h 300941"/>
                <a:gd name="connsiteX1" fmla="*/ 3449255 w 3449255"/>
                <a:gd name="connsiteY1" fmla="*/ 0 h 300941"/>
                <a:gd name="connsiteX0" fmla="*/ 0 w 3593938"/>
                <a:gd name="connsiteY0" fmla="*/ 497711 h 497711"/>
                <a:gd name="connsiteX1" fmla="*/ 3593938 w 3593938"/>
                <a:gd name="connsiteY1" fmla="*/ 0 h 497711"/>
                <a:gd name="connsiteX0" fmla="*/ 0 w 3593938"/>
                <a:gd name="connsiteY0" fmla="*/ 497711 h 497711"/>
                <a:gd name="connsiteX1" fmla="*/ 3593938 w 3593938"/>
                <a:gd name="connsiteY1" fmla="*/ 0 h 497711"/>
                <a:gd name="connsiteX0" fmla="*/ 0 w 3593938"/>
                <a:gd name="connsiteY0" fmla="*/ 497711 h 527753"/>
                <a:gd name="connsiteX1" fmla="*/ 3593938 w 3593938"/>
                <a:gd name="connsiteY1" fmla="*/ 0 h 527753"/>
              </a:gdLst>
              <a:ahLst/>
              <a:cxnLst>
                <a:cxn ang="0">
                  <a:pos x="connsiteX0" y="connsiteY0"/>
                </a:cxn>
                <a:cxn ang="0">
                  <a:pos x="connsiteX1" y="connsiteY1"/>
                </a:cxn>
              </a:cxnLst>
              <a:rect l="l" t="t" r="r" b="b"/>
              <a:pathLst>
                <a:path w="3593938" h="527753">
                  <a:moveTo>
                    <a:pt x="0" y="497711"/>
                  </a:moveTo>
                  <a:cubicBezTo>
                    <a:pt x="1045579" y="588380"/>
                    <a:pt x="2889812" y="488066"/>
                    <a:pt x="3593938" y="0"/>
                  </a:cubicBezTo>
                </a:path>
              </a:pathLst>
            </a:custGeom>
            <a:noFill/>
            <a:ln>
              <a:prstDash val="sysDot"/>
              <a:headEnd type="stealth" w="med" len="lg"/>
              <a:tailEnd type="stealth" w="med"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97EC1F49-5941-0906-9121-04F6279F648F}"/>
                  </a:ext>
                </a:extLst>
              </p:cNvPr>
              <p:cNvSpPr txBox="1"/>
              <p:nvPr/>
            </p:nvSpPr>
            <p:spPr>
              <a:xfrm flipH="1">
                <a:off x="685889" y="5589241"/>
                <a:ext cx="10552808" cy="11228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Note that substituting the constitutive relations into the conservation </a:t>
                </a:r>
                <a:r>
                  <a:rPr kumimoji="0" lang="en-NZ" sz="2000" b="0" i="0" u="none" strike="noStrike" kern="1200" cap="none" spc="0" normalizeH="0" baseline="0" noProof="0" dirty="0" err="1">
                    <a:ln>
                      <a:noFill/>
                    </a:ln>
                    <a:solidFill>
                      <a:prstClr val="black"/>
                    </a:solidFill>
                    <a:effectLst/>
                    <a:uLnTx/>
                    <a:uFillTx/>
                    <a:latin typeface="Calibri" panose="020F0502020204030204"/>
                    <a:ea typeface="+mn-ea"/>
                    <a:cs typeface="+mn-cs"/>
                  </a:rPr>
                  <a:t>eqn</a:t>
                </a: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with  </a:t>
                </a:r>
                <a14:m>
                  <m:oMath xmlns:m="http://schemas.openxmlformats.org/officeDocument/2006/math">
                    <m:sSubSup>
                      <m:sSubSupPr>
                        <m:ctrlP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1</m:t>
                        </m:r>
                      </m:sub>
                      <m:sup>
                        <m: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𝑚</m:t>
                        </m:r>
                      </m:sup>
                    </m:sSubSup>
                    <m:r>
                      <a:rPr kumimoji="0" lang="en-NZ"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SubSup>
                          <m:sSubSupPr>
                            <m:ctrlP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𝑞</m:t>
                            </m:r>
                          </m:e>
                          <m:sub>
                            <m: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1</m:t>
                            </m:r>
                          </m:sub>
                          <m:sup>
                            <m: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𝑚</m:t>
                            </m:r>
                          </m:sup>
                        </m:sSubSup>
                      </m:num>
                      <m:den>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gives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the 2</a:t>
                </a:r>
                <a:r>
                  <a:rPr kumimoji="0" lang="en-NZ" sz="2000" b="0" i="0" u="none" strike="noStrike" kern="1200" cap="none" spc="0" normalizeH="0" baseline="30000" noProof="0" dirty="0">
                    <a:ln>
                      <a:noFill/>
                    </a:ln>
                    <a:solidFill>
                      <a:prstClr val="black"/>
                    </a:solidFill>
                    <a:effectLst/>
                    <a:uLnTx/>
                    <a:uFillTx/>
                    <a:latin typeface="Calibri" panose="020F0502020204030204"/>
                    <a:ea typeface="+mn-ea"/>
                    <a:cs typeface="+mn-cs"/>
                  </a:rPr>
                  <a:t>nd</a:t>
                </a: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order </a:t>
                </a:r>
                <a:r>
                  <a:rPr kumimoji="0" lang="en-NZ" sz="2000" b="0" i="0" u="none" strike="noStrike" kern="1200" cap="none" spc="0" normalizeH="0" baseline="0" noProof="0" dirty="0" err="1">
                    <a:ln>
                      <a:noFill/>
                    </a:ln>
                    <a:solidFill>
                      <a:prstClr val="black"/>
                    </a:solidFill>
                    <a:effectLst/>
                    <a:uLnTx/>
                    <a:uFillTx/>
                    <a:latin typeface="Calibri" panose="020F0502020204030204"/>
                    <a:ea typeface="+mn-ea"/>
                    <a:cs typeface="+mn-cs"/>
                  </a:rPr>
                  <a:t>eqn</a:t>
                </a:r>
                <a:r>
                  <a:rPr kumimoji="0" lang="en-NZ" sz="2000" b="0" i="0" u="none" strike="noStrike" kern="1200" cap="none" spc="0" normalizeH="0" baseline="0" noProof="0" dirty="0">
                    <a:ln>
                      <a:noFill/>
                    </a:ln>
                    <a:solidFill>
                      <a:srgbClr val="7030A0"/>
                    </a:solidFill>
                    <a:effectLst/>
                    <a:uLnTx/>
                    <a:uFillTx/>
                    <a:latin typeface="Calibri" panose="020F0502020204030204"/>
                    <a:ea typeface="+mn-ea"/>
                    <a:cs typeface="+mn-cs"/>
                  </a:rPr>
                  <a:t> </a:t>
                </a:r>
                <a14:m>
                  <m:oMath xmlns:m="http://schemas.openxmlformats.org/officeDocument/2006/math">
                    <m:r>
                      <a:rPr kumimoji="0" lang="en-NZ" sz="20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𝐿</m:t>
                    </m:r>
                    <m:f>
                      <m:f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p>
                          <m:sSup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e>
                          <m:sup>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sSubSup>
                          <m:sSubSupPr>
                            <m:ctrlP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𝑞</m:t>
                            </m:r>
                          </m:e>
                          <m:sub>
                            <m: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1</m:t>
                            </m:r>
                          </m:sub>
                          <m:sup>
                            <m: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𝑚</m:t>
                            </m:r>
                          </m:sup>
                        </m:sSubSup>
                      </m:num>
                      <m:den>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sSup>
                          <m:sSup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p>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den>
                    </m:f>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20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𝑅</m:t>
                    </m:r>
                    <m:f>
                      <m:f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SubSup>
                          <m:sSubSupPr>
                            <m:ctrlP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𝑞</m:t>
                            </m:r>
                          </m:e>
                          <m:sub>
                            <m: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1</m:t>
                            </m:r>
                          </m:sub>
                          <m:sup>
                            <m: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𝑚</m:t>
                            </m:r>
                          </m:sup>
                        </m:sSubSup>
                      </m:num>
                      <m:den>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20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fPr>
                      <m:num>
                        <m:r>
                          <a:rPr kumimoji="0" lang="en-NZ" sz="20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𝟏</m:t>
                        </m:r>
                      </m:num>
                      <m:den>
                        <m:r>
                          <a:rPr kumimoji="0" lang="en-NZ" sz="20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𝑪</m:t>
                        </m:r>
                      </m:den>
                    </m:f>
                    <m:r>
                      <m:rPr>
                        <m:nor/>
                      </m:rP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m:t> </m:t>
                    </m:r>
                    <m:sSubSup>
                      <m:sSubSupPr>
                        <m:ctrlP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𝑞</m:t>
                        </m:r>
                      </m:e>
                      <m:sub>
                        <m: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1</m:t>
                        </m:r>
                      </m:sub>
                      <m:sup>
                        <m: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𝑚</m:t>
                        </m:r>
                      </m:sup>
                    </m:sSubSup>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but bond graphs always uses the first order eqns.</a:t>
                </a:r>
              </a:p>
            </p:txBody>
          </p:sp>
        </mc:Choice>
        <mc:Fallback xmlns="">
          <p:sp>
            <p:nvSpPr>
              <p:cNvPr id="134" name="TextBox 133">
                <a:extLst>
                  <a:ext uri="{FF2B5EF4-FFF2-40B4-BE49-F238E27FC236}">
                    <a16:creationId xmlns:a16="http://schemas.microsoft.com/office/drawing/2014/main" id="{97EC1F49-5941-0906-9121-04F6279F648F}"/>
                  </a:ext>
                </a:extLst>
              </p:cNvPr>
              <p:cNvSpPr txBox="1">
                <a:spLocks noRot="1" noChangeAspect="1" noMove="1" noResize="1" noEditPoints="1" noAdjustHandles="1" noChangeArrowheads="1" noChangeShapeType="1" noTextEdit="1"/>
              </p:cNvSpPr>
              <p:nvPr/>
            </p:nvSpPr>
            <p:spPr>
              <a:xfrm flipH="1">
                <a:off x="685889" y="5589241"/>
                <a:ext cx="10552808" cy="1122808"/>
              </a:xfrm>
              <a:prstGeom prst="rect">
                <a:avLst/>
              </a:prstGeom>
              <a:blipFill>
                <a:blip r:embed="rId15"/>
                <a:stretch>
                  <a:fillRect l="-635" b="-3261"/>
                </a:stretch>
              </a:blipFill>
            </p:spPr>
            <p:txBody>
              <a:bodyPr/>
              <a:lstStyle/>
              <a:p>
                <a:r>
                  <a:rPr lang="en-NZ">
                    <a:noFill/>
                  </a:rPr>
                  <a:t> </a:t>
                </a:r>
              </a:p>
            </p:txBody>
          </p:sp>
        </mc:Fallback>
      </mc:AlternateContent>
      <p:grpSp>
        <p:nvGrpSpPr>
          <p:cNvPr id="148" name="Group 147">
            <a:extLst>
              <a:ext uri="{FF2B5EF4-FFF2-40B4-BE49-F238E27FC236}">
                <a16:creationId xmlns:a16="http://schemas.microsoft.com/office/drawing/2014/main" id="{69118AE3-BBAC-6940-1AAB-2BDC5DA24F70}"/>
              </a:ext>
            </a:extLst>
          </p:cNvPr>
          <p:cNvGrpSpPr/>
          <p:nvPr/>
        </p:nvGrpSpPr>
        <p:grpSpPr>
          <a:xfrm>
            <a:off x="838803" y="1099992"/>
            <a:ext cx="9790535" cy="3968429"/>
            <a:chOff x="838803" y="1099992"/>
            <a:chExt cx="9790535" cy="3968429"/>
          </a:xfrm>
        </p:grpSpPr>
        <p:grpSp>
          <p:nvGrpSpPr>
            <p:cNvPr id="14" name="Group 13">
              <a:extLst>
                <a:ext uri="{FF2B5EF4-FFF2-40B4-BE49-F238E27FC236}">
                  <a16:creationId xmlns:a16="http://schemas.microsoft.com/office/drawing/2014/main" id="{C41A2DEE-F0E3-D774-1A54-26BF7ABBAA56}"/>
                </a:ext>
              </a:extLst>
            </p:cNvPr>
            <p:cNvGrpSpPr/>
            <p:nvPr/>
          </p:nvGrpSpPr>
          <p:grpSpPr>
            <a:xfrm>
              <a:off x="838803" y="4502689"/>
              <a:ext cx="8446524" cy="565732"/>
              <a:chOff x="77968" y="5061098"/>
              <a:chExt cx="8446524" cy="565732"/>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AAB8A00-40DB-E46F-7BE1-8310BAFCC97B}"/>
                      </a:ext>
                    </a:extLst>
                  </p:cNvPr>
                  <p:cNvSpPr txBox="1"/>
                  <p:nvPr/>
                </p:nvSpPr>
                <p:spPr>
                  <a:xfrm>
                    <a:off x="3586217" y="5061098"/>
                    <a:ext cx="4938275" cy="565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Sup>
                          <m:sSubSupPr>
                            <m:ctrlP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𝑢</m:t>
                            </m:r>
                          </m:e>
                          <m:sub>
                            <m: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𝐶</m:t>
                            </m:r>
                          </m:sub>
                          <m:sup>
                            <m: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𝑚</m:t>
                            </m:r>
                          </m:sup>
                        </m:sSubSup>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20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fPr>
                          <m:num>
                            <m:r>
                              <a:rPr kumimoji="0" lang="en-NZ" sz="20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𝟏</m:t>
                            </m:r>
                          </m:num>
                          <m:den>
                            <m:r>
                              <a:rPr kumimoji="0" lang="en-NZ" sz="20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𝑪</m:t>
                            </m:r>
                          </m:den>
                        </m:f>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Sup>
                          <m:sSubSupPr>
                            <m:ctrlPr>
                              <a:rPr kumimoji="0" lang="en-NZ" sz="20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𝑞</m:t>
                            </m:r>
                          </m:e>
                          <m:sub>
                            <m:r>
                              <a:rPr kumimoji="0" lang="en-NZ" sz="20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up>
                            <m: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𝑚</m:t>
                            </m:r>
                          </m:sup>
                        </m:sSubSup>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Sup>
                          <m:sSubSupPr>
                            <m:ctrlP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𝑅</m:t>
                            </m:r>
                          </m:sub>
                          <m:sup>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𝑚</m:t>
                            </m:r>
                          </m:sup>
                        </m:sSub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20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𝑹</m:t>
                        </m:r>
                        <m:sSubSup>
                          <m:sSubSupPr>
                            <m:ctrlPr>
                              <a:rPr kumimoji="0" lang="en-NZ" sz="20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𝑣</m:t>
                            </m:r>
                          </m:e>
                          <m:sub>
                            <m:r>
                              <a:rPr kumimoji="0" lang="en-NZ" sz="20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up>
                            <m: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𝑚</m:t>
                            </m:r>
                          </m:sup>
                        </m:sSubSup>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Sup>
                          <m:sSubSupPr>
                            <m:ctrlP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𝐿</m:t>
                            </m:r>
                          </m:sub>
                          <m:sup>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𝑚</m:t>
                            </m:r>
                          </m:sup>
                        </m:sSub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20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𝑳</m:t>
                        </m:r>
                        <m:f>
                          <m:f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sSubSup>
                              <m:sSubSupPr>
                                <m:ctrlPr>
                                  <a:rPr kumimoji="0" lang="en-NZ" sz="20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1</m:t>
                                </m:r>
                              </m:sub>
                              <m:sup>
                                <m: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𝑚</m:t>
                                </m:r>
                              </m:sup>
                            </m:sSubSup>
                          </m:num>
                          <m:den>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r>
                          <a:rPr kumimoji="0" lang="en-NZ"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 name="TextBox 8">
                    <a:extLst>
                      <a:ext uri="{FF2B5EF4-FFF2-40B4-BE49-F238E27FC236}">
                        <a16:creationId xmlns:a16="http://schemas.microsoft.com/office/drawing/2014/main" id="{8AAB8A00-40DB-E46F-7BE1-8310BAFCC97B}"/>
                      </a:ext>
                    </a:extLst>
                  </p:cNvPr>
                  <p:cNvSpPr txBox="1">
                    <a:spLocks noRot="1" noChangeAspect="1" noMove="1" noResize="1" noEditPoints="1" noAdjustHandles="1" noChangeArrowheads="1" noChangeShapeType="1" noTextEdit="1"/>
                  </p:cNvSpPr>
                  <p:nvPr/>
                </p:nvSpPr>
                <p:spPr>
                  <a:xfrm>
                    <a:off x="3586217" y="5061098"/>
                    <a:ext cx="4938275" cy="565732"/>
                  </a:xfrm>
                  <a:prstGeom prst="rect">
                    <a:avLst/>
                  </a:prstGeom>
                  <a:blipFill>
                    <a:blip r:embed="rId9"/>
                    <a:stretch>
                      <a:fillRect b="-8696"/>
                    </a:stretch>
                  </a:blipFill>
                </p:spPr>
                <p:txBody>
                  <a:bodyPr/>
                  <a:lstStyle/>
                  <a:p>
                    <a:r>
                      <a:rPr lang="en-NZ">
                        <a:noFill/>
                      </a:rPr>
                      <a:t> </a:t>
                    </a:r>
                  </a:p>
                </p:txBody>
              </p:sp>
            </mc:Fallback>
          </mc:AlternateContent>
          <p:sp>
            <p:nvSpPr>
              <p:cNvPr id="13" name="TextBox 12">
                <a:extLst>
                  <a:ext uri="{FF2B5EF4-FFF2-40B4-BE49-F238E27FC236}">
                    <a16:creationId xmlns:a16="http://schemas.microsoft.com/office/drawing/2014/main" id="{995624C6-D76F-4FE6-3693-B6E64C68F0BB}"/>
                  </a:ext>
                </a:extLst>
              </p:cNvPr>
              <p:cNvSpPr txBox="1"/>
              <p:nvPr/>
            </p:nvSpPr>
            <p:spPr>
              <a:xfrm>
                <a:off x="77968" y="5160453"/>
                <a:ext cx="241130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Constitutive relations</a:t>
                </a:r>
              </a:p>
            </p:txBody>
          </p:sp>
        </p:grpSp>
        <p:grpSp>
          <p:nvGrpSpPr>
            <p:cNvPr id="147" name="Group 146">
              <a:extLst>
                <a:ext uri="{FF2B5EF4-FFF2-40B4-BE49-F238E27FC236}">
                  <a16:creationId xmlns:a16="http://schemas.microsoft.com/office/drawing/2014/main" id="{670E0DFD-5B1C-3E3B-C9EB-3458F07BF341}"/>
                </a:ext>
              </a:extLst>
            </p:cNvPr>
            <p:cNvGrpSpPr/>
            <p:nvPr/>
          </p:nvGrpSpPr>
          <p:grpSpPr>
            <a:xfrm>
              <a:off x="6664330" y="1099992"/>
              <a:ext cx="3965008" cy="2734214"/>
              <a:chOff x="6664330" y="1099992"/>
              <a:chExt cx="3965008" cy="2734214"/>
            </a:xfrm>
          </p:grpSpPr>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8949DC9-EDB5-2BFE-7A78-7512C6C463EF}"/>
                      </a:ext>
                    </a:extLst>
                  </p:cNvPr>
                  <p:cNvSpPr txBox="1"/>
                  <p:nvPr/>
                </p:nvSpPr>
                <p:spPr>
                  <a:xfrm>
                    <a:off x="8166481" y="3495652"/>
                    <a:ext cx="115865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𝐿</m:t>
                              </m:r>
                            </m:sub>
                            <m:sup>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𝑚</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6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𝑳</m:t>
                          </m:r>
                          <m:sSubSup>
                            <m:sSubSupPr>
                              <m:ctrlP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ctrlPr>
                            </m:sSubSupPr>
                            <m:e>
                              <m:acc>
                                <m:accPr>
                                  <m:chr m:val="̇"/>
                                  <m:ctrlP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ctrlPr>
                                </m:accPr>
                                <m:e>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𝒗</m:t>
                                  </m:r>
                                </m:e>
                              </m:acc>
                            </m:e>
                            <m:sub>
                              <m:r>
                                <a:rPr kumimoji="0" lang="en-NZ" sz="16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𝟏</m:t>
                              </m:r>
                            </m:sub>
                            <m:sup>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𝒎</m:t>
                              </m:r>
                            </m:sup>
                          </m:sSubSup>
                        </m:oMath>
                      </m:oMathPara>
                    </a14:m>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2" name="TextBox 101">
                    <a:extLst>
                      <a:ext uri="{FF2B5EF4-FFF2-40B4-BE49-F238E27FC236}">
                        <a16:creationId xmlns:a16="http://schemas.microsoft.com/office/drawing/2014/main" id="{D8949DC9-EDB5-2BFE-7A78-7512C6C463EF}"/>
                      </a:ext>
                    </a:extLst>
                  </p:cNvPr>
                  <p:cNvSpPr txBox="1">
                    <a:spLocks noRot="1" noChangeAspect="1" noMove="1" noResize="1" noEditPoints="1" noAdjustHandles="1" noChangeArrowheads="1" noChangeShapeType="1" noTextEdit="1"/>
                  </p:cNvSpPr>
                  <p:nvPr/>
                </p:nvSpPr>
                <p:spPr>
                  <a:xfrm>
                    <a:off x="8166481" y="3495652"/>
                    <a:ext cx="1158651" cy="338554"/>
                  </a:xfrm>
                  <a:prstGeom prst="rect">
                    <a:avLst/>
                  </a:prstGeom>
                  <a:blipFill>
                    <a:blip r:embed="rId16"/>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04D5B530-302D-45C0-90CB-9B39926D06B0}"/>
                      </a:ext>
                    </a:extLst>
                  </p:cNvPr>
                  <p:cNvSpPr txBox="1"/>
                  <p:nvPr/>
                </p:nvSpPr>
                <p:spPr>
                  <a:xfrm>
                    <a:off x="9443436" y="1287586"/>
                    <a:ext cx="118590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𝑅</m:t>
                              </m:r>
                            </m:sub>
                            <m:sup>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𝑚</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6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𝑹</m:t>
                          </m:r>
                          <m:sSubSup>
                            <m:sSubSupPr>
                              <m:ctrlP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ctrlPr>
                            </m:sSubSupPr>
                            <m:e>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𝒗</m:t>
                              </m:r>
                            </m:e>
                            <m:sub>
                              <m:r>
                                <a:rPr kumimoji="0" lang="en-NZ" sz="16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𝑹</m:t>
                              </m:r>
                            </m:sub>
                            <m:sup>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𝒎</m:t>
                              </m:r>
                            </m:sup>
                          </m:sSubSup>
                        </m:oMath>
                      </m:oMathPara>
                    </a14:m>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4" name="TextBox 103">
                    <a:extLst>
                      <a:ext uri="{FF2B5EF4-FFF2-40B4-BE49-F238E27FC236}">
                        <a16:creationId xmlns:a16="http://schemas.microsoft.com/office/drawing/2014/main" id="{04D5B530-302D-45C0-90CB-9B39926D06B0}"/>
                      </a:ext>
                    </a:extLst>
                  </p:cNvPr>
                  <p:cNvSpPr txBox="1">
                    <a:spLocks noRot="1" noChangeAspect="1" noMove="1" noResize="1" noEditPoints="1" noAdjustHandles="1" noChangeArrowheads="1" noChangeShapeType="1" noTextEdit="1"/>
                  </p:cNvSpPr>
                  <p:nvPr/>
                </p:nvSpPr>
                <p:spPr>
                  <a:xfrm>
                    <a:off x="9443436" y="1287586"/>
                    <a:ext cx="1185902" cy="338554"/>
                  </a:xfrm>
                  <a:prstGeom prst="rect">
                    <a:avLst/>
                  </a:prstGeom>
                  <a:blipFill>
                    <a:blip r:embed="rId17"/>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93ED99B-8D98-3114-8038-374F6289C6CD}"/>
                      </a:ext>
                    </a:extLst>
                  </p:cNvPr>
                  <p:cNvSpPr txBox="1"/>
                  <p:nvPr/>
                </p:nvSpPr>
                <p:spPr>
                  <a:xfrm>
                    <a:off x="7023346" y="1099992"/>
                    <a:ext cx="1205651" cy="5549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𝐶</m:t>
                              </m:r>
                            </m:sub>
                            <m:sup>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𝑚</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16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fPr>
                            <m:num>
                              <m:r>
                                <a:rPr kumimoji="0" lang="en-NZ" sz="16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𝟏</m:t>
                              </m:r>
                            </m:num>
                            <m:den>
                              <m:r>
                                <a:rPr kumimoji="0" lang="en-NZ" sz="16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𝑪</m:t>
                              </m:r>
                            </m:den>
                          </m:f>
                          <m:sSubSup>
                            <m:sSubSupPr>
                              <m:ctrlP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ctrlPr>
                            </m:sSubSupPr>
                            <m:e>
                              <m:r>
                                <a:rPr kumimoji="0" lang="en-NZ" sz="16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𝒒</m:t>
                              </m:r>
                            </m:e>
                            <m:sub>
                              <m:r>
                                <a:rPr kumimoji="0" lang="en-NZ" sz="16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𝑪</m:t>
                              </m:r>
                            </m:sub>
                            <m:sup>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𝒎</m:t>
                              </m:r>
                            </m:sup>
                          </m:sSubSup>
                        </m:oMath>
                      </m:oMathPara>
                    </a14:m>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5" name="TextBox 104">
                    <a:extLst>
                      <a:ext uri="{FF2B5EF4-FFF2-40B4-BE49-F238E27FC236}">
                        <a16:creationId xmlns:a16="http://schemas.microsoft.com/office/drawing/2014/main" id="{293ED99B-8D98-3114-8038-374F6289C6CD}"/>
                      </a:ext>
                    </a:extLst>
                  </p:cNvPr>
                  <p:cNvSpPr txBox="1">
                    <a:spLocks noRot="1" noChangeAspect="1" noMove="1" noResize="1" noEditPoints="1" noAdjustHandles="1" noChangeArrowheads="1" noChangeShapeType="1" noTextEdit="1"/>
                  </p:cNvSpPr>
                  <p:nvPr/>
                </p:nvSpPr>
                <p:spPr>
                  <a:xfrm>
                    <a:off x="7023346" y="1099992"/>
                    <a:ext cx="1205651" cy="554960"/>
                  </a:xfrm>
                  <a:prstGeom prst="rect">
                    <a:avLst/>
                  </a:prstGeom>
                  <a:blipFill>
                    <a:blip r:embed="rId18"/>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34D2E15-ADE6-ED14-C88F-83104DB9183C}"/>
                      </a:ext>
                    </a:extLst>
                  </p:cNvPr>
                  <p:cNvSpPr txBox="1"/>
                  <p:nvPr/>
                </p:nvSpPr>
                <p:spPr>
                  <a:xfrm>
                    <a:off x="6664330" y="1652092"/>
                    <a:ext cx="46756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ctrlPr>
                            </m:sSubSupPr>
                            <m:e>
                              <m:r>
                                <a:rPr kumimoji="0" lang="en-NZ" sz="14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𝒗</m:t>
                              </m:r>
                            </m:e>
                            <m:sub>
                              <m:r>
                                <a:rPr kumimoji="0" lang="en-NZ" sz="14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𝑪</m:t>
                              </m:r>
                            </m:sub>
                            <m:sup>
                              <m:r>
                                <a:rPr kumimoji="0" lang="en-NZ" sz="14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𝒎</m:t>
                              </m:r>
                            </m:sup>
                          </m:sSubSup>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7" name="TextBox 106">
                    <a:extLst>
                      <a:ext uri="{FF2B5EF4-FFF2-40B4-BE49-F238E27FC236}">
                        <a16:creationId xmlns:a16="http://schemas.microsoft.com/office/drawing/2014/main" id="{A34D2E15-ADE6-ED14-C88F-83104DB9183C}"/>
                      </a:ext>
                    </a:extLst>
                  </p:cNvPr>
                  <p:cNvSpPr txBox="1">
                    <a:spLocks noRot="1" noChangeAspect="1" noMove="1" noResize="1" noEditPoints="1" noAdjustHandles="1" noChangeArrowheads="1" noChangeShapeType="1" noTextEdit="1"/>
                  </p:cNvSpPr>
                  <p:nvPr/>
                </p:nvSpPr>
                <p:spPr>
                  <a:xfrm>
                    <a:off x="6664330" y="1652092"/>
                    <a:ext cx="467560" cy="307777"/>
                  </a:xfrm>
                  <a:prstGeom prst="rect">
                    <a:avLst/>
                  </a:prstGeom>
                  <a:blipFill>
                    <a:blip r:embed="rId19"/>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6F9CE3D5-F05F-B360-627F-21C491847678}"/>
                      </a:ext>
                    </a:extLst>
                  </p:cNvPr>
                  <p:cNvSpPr txBox="1"/>
                  <p:nvPr/>
                </p:nvSpPr>
                <p:spPr>
                  <a:xfrm>
                    <a:off x="9142900" y="1652092"/>
                    <a:ext cx="46756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ctrlPr>
                            </m:sSubSupPr>
                            <m:e>
                              <m:r>
                                <a:rPr kumimoji="0" lang="en-NZ" sz="14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𝒗</m:t>
                              </m:r>
                            </m:e>
                            <m:sub>
                              <m:r>
                                <a:rPr kumimoji="0" lang="en-NZ" sz="14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𝑹</m:t>
                              </m:r>
                            </m:sub>
                            <m:sup>
                              <m:r>
                                <a:rPr kumimoji="0" lang="en-NZ" sz="14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𝒎</m:t>
                              </m:r>
                            </m:sup>
                          </m:sSubSup>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2" name="TextBox 111">
                    <a:extLst>
                      <a:ext uri="{FF2B5EF4-FFF2-40B4-BE49-F238E27FC236}">
                        <a16:creationId xmlns:a16="http://schemas.microsoft.com/office/drawing/2014/main" id="{6F9CE3D5-F05F-B360-627F-21C491847678}"/>
                      </a:ext>
                    </a:extLst>
                  </p:cNvPr>
                  <p:cNvSpPr txBox="1">
                    <a:spLocks noRot="1" noChangeAspect="1" noMove="1" noResize="1" noEditPoints="1" noAdjustHandles="1" noChangeArrowheads="1" noChangeShapeType="1" noTextEdit="1"/>
                  </p:cNvSpPr>
                  <p:nvPr/>
                </p:nvSpPr>
                <p:spPr>
                  <a:xfrm>
                    <a:off x="9142900" y="1652092"/>
                    <a:ext cx="467560" cy="307777"/>
                  </a:xfrm>
                  <a:prstGeom prst="rect">
                    <a:avLst/>
                  </a:prstGeom>
                  <a:blipFill>
                    <a:blip r:embed="rId20"/>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B42D29A4-3C08-22ED-3F1F-A552477505B7}"/>
                      </a:ext>
                    </a:extLst>
                  </p:cNvPr>
                  <p:cNvSpPr txBox="1"/>
                  <p:nvPr/>
                </p:nvSpPr>
                <p:spPr>
                  <a:xfrm>
                    <a:off x="7803740" y="3122548"/>
                    <a:ext cx="46756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ctrlPr>
                            </m:sSubSupPr>
                            <m:e>
                              <m:r>
                                <a:rPr kumimoji="0" lang="en-NZ" sz="14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𝒗</m:t>
                              </m:r>
                            </m:e>
                            <m:sub>
                              <m:r>
                                <a:rPr kumimoji="0" lang="en-NZ" sz="14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𝑳</m:t>
                              </m:r>
                            </m:sub>
                            <m:sup>
                              <m:r>
                                <a:rPr kumimoji="0" lang="en-NZ" sz="14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𝒎</m:t>
                              </m:r>
                            </m:sup>
                          </m:sSubSup>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4" name="TextBox 113">
                    <a:extLst>
                      <a:ext uri="{FF2B5EF4-FFF2-40B4-BE49-F238E27FC236}">
                        <a16:creationId xmlns:a16="http://schemas.microsoft.com/office/drawing/2014/main" id="{B42D29A4-3C08-22ED-3F1F-A552477505B7}"/>
                      </a:ext>
                    </a:extLst>
                  </p:cNvPr>
                  <p:cNvSpPr txBox="1">
                    <a:spLocks noRot="1" noChangeAspect="1" noMove="1" noResize="1" noEditPoints="1" noAdjustHandles="1" noChangeArrowheads="1" noChangeShapeType="1" noTextEdit="1"/>
                  </p:cNvSpPr>
                  <p:nvPr/>
                </p:nvSpPr>
                <p:spPr>
                  <a:xfrm>
                    <a:off x="7803740" y="3122548"/>
                    <a:ext cx="467560" cy="307777"/>
                  </a:xfrm>
                  <a:prstGeom prst="rect">
                    <a:avLst/>
                  </a:prstGeom>
                  <a:blipFill>
                    <a:blip r:embed="rId21"/>
                    <a:stretch>
                      <a:fillRect/>
                    </a:stretch>
                  </a:blipFill>
                </p:spPr>
                <p:txBody>
                  <a:bodyPr/>
                  <a:lstStyle/>
                  <a:p>
                    <a:r>
                      <a:rPr lang="en-NZ">
                        <a:noFill/>
                      </a:rPr>
                      <a:t> </a:t>
                    </a:r>
                  </a:p>
                </p:txBody>
              </p:sp>
            </mc:Fallback>
          </mc:AlternateContent>
        </p:grpSp>
      </p:grpSp>
      <p:sp>
        <p:nvSpPr>
          <p:cNvPr id="2" name="Rectangle 1">
            <a:extLst>
              <a:ext uri="{FF2B5EF4-FFF2-40B4-BE49-F238E27FC236}">
                <a16:creationId xmlns:a16="http://schemas.microsoft.com/office/drawing/2014/main" id="{99628445-C033-2AA4-3C5E-7B03205E56E3}"/>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4" name="TextBox 3">
            <a:extLst>
              <a:ext uri="{FF2B5EF4-FFF2-40B4-BE49-F238E27FC236}">
                <a16:creationId xmlns:a16="http://schemas.microsoft.com/office/drawing/2014/main" id="{B09A1140-3B4B-2100-1477-5159870EA2C8}"/>
              </a:ext>
            </a:extLst>
          </p:cNvPr>
          <p:cNvSpPr txBox="1"/>
          <p:nvPr/>
        </p:nvSpPr>
        <p:spPr>
          <a:xfrm>
            <a:off x="431887" y="1434764"/>
            <a:ext cx="1743939" cy="369332"/>
          </a:xfrm>
          <a:prstGeom prst="rect">
            <a:avLst/>
          </a:prstGeom>
          <a:noFill/>
        </p:spPr>
        <p:txBody>
          <a:bodyPr wrap="none" rtlCol="0">
            <a:spAutoFit/>
          </a:bodyPr>
          <a:lstStyle/>
          <a:p>
            <a:r>
              <a:rPr lang="en-NZ" dirty="0"/>
              <a:t>Run in </a:t>
            </a:r>
            <a:r>
              <a:rPr lang="en-NZ" dirty="0" err="1"/>
              <a:t>OpenCOR</a:t>
            </a:r>
            <a:endParaRPr lang="en-NZ" dirty="0"/>
          </a:p>
        </p:txBody>
      </p:sp>
    </p:spTree>
    <p:extLst>
      <p:ext uri="{BB962C8B-B14F-4D97-AF65-F5344CB8AC3E}">
        <p14:creationId xmlns:p14="http://schemas.microsoft.com/office/powerpoint/2010/main" val="118575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062C3EE-97F2-6E54-64EA-491A13D59D16}"/>
              </a:ext>
            </a:extLst>
          </p:cNvPr>
          <p:cNvGrpSpPr/>
          <p:nvPr/>
        </p:nvGrpSpPr>
        <p:grpSpPr>
          <a:xfrm>
            <a:off x="1558124" y="1973093"/>
            <a:ext cx="7544002" cy="2577639"/>
            <a:chOff x="1558124" y="1973093"/>
            <a:chExt cx="7544002" cy="2577639"/>
          </a:xfrm>
        </p:grpSpPr>
        <p:pic>
          <p:nvPicPr>
            <p:cNvPr id="56" name="Picture 55">
              <a:extLst>
                <a:ext uri="{FF2B5EF4-FFF2-40B4-BE49-F238E27FC236}">
                  <a16:creationId xmlns:a16="http://schemas.microsoft.com/office/drawing/2014/main" id="{48F8D251-7103-B607-8AFE-9595BDF38AC1}"/>
                </a:ext>
              </a:extLst>
            </p:cNvPr>
            <p:cNvPicPr>
              <a:picLocks noChangeAspect="1"/>
            </p:cNvPicPr>
            <p:nvPr/>
          </p:nvPicPr>
          <p:blipFill>
            <a:blip r:embed="rId2"/>
            <a:stretch>
              <a:fillRect/>
            </a:stretch>
          </p:blipFill>
          <p:spPr>
            <a:xfrm>
              <a:off x="4164578" y="1973093"/>
              <a:ext cx="4937548" cy="2577639"/>
            </a:xfrm>
            <a:prstGeom prst="rect">
              <a:avLst/>
            </a:prstGeom>
          </p:spPr>
        </p:pic>
        <p:sp>
          <p:nvSpPr>
            <p:cNvPr id="13" name="TextBox 12">
              <a:extLst>
                <a:ext uri="{FF2B5EF4-FFF2-40B4-BE49-F238E27FC236}">
                  <a16:creationId xmlns:a16="http://schemas.microsoft.com/office/drawing/2014/main" id="{85948817-B0E3-D93A-74C1-380DAEE96B79}"/>
                </a:ext>
              </a:extLst>
            </p:cNvPr>
            <p:cNvSpPr txBox="1"/>
            <p:nvPr/>
          </p:nvSpPr>
          <p:spPr>
            <a:xfrm>
              <a:off x="1558124" y="3281383"/>
              <a:ext cx="277691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Fixed potential (battery)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delivers current into system</a:t>
              </a:r>
            </a:p>
          </p:txBody>
        </p:sp>
      </p:grpSp>
      <p:sp>
        <p:nvSpPr>
          <p:cNvPr id="5" name="TextBox 4">
            <a:extLst>
              <a:ext uri="{FF2B5EF4-FFF2-40B4-BE49-F238E27FC236}">
                <a16:creationId xmlns:a16="http://schemas.microsoft.com/office/drawing/2014/main" id="{2FE13C2C-C6A7-9F43-6FC5-A976AD78B190}"/>
              </a:ext>
            </a:extLst>
          </p:cNvPr>
          <p:cNvSpPr txBox="1"/>
          <p:nvPr/>
        </p:nvSpPr>
        <p:spPr>
          <a:xfrm>
            <a:off x="351266" y="187162"/>
            <a:ext cx="422073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1"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3. </a:t>
            </a:r>
            <a:r>
              <a:rPr kumimoji="0" lang="en-NZ" sz="2400" b="1" i="1"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An electromechanical system</a:t>
            </a:r>
            <a:r>
              <a:rPr kumimoji="0" lang="en-NZ" sz="2400" b="1" i="0"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grpSp>
        <p:nvGrpSpPr>
          <p:cNvPr id="109" name="Group 108">
            <a:extLst>
              <a:ext uri="{FF2B5EF4-FFF2-40B4-BE49-F238E27FC236}">
                <a16:creationId xmlns:a16="http://schemas.microsoft.com/office/drawing/2014/main" id="{B8C33367-1EB6-89CC-1053-A297477DF6ED}"/>
              </a:ext>
            </a:extLst>
          </p:cNvPr>
          <p:cNvGrpSpPr/>
          <p:nvPr/>
        </p:nvGrpSpPr>
        <p:grpSpPr>
          <a:xfrm>
            <a:off x="5068188" y="150722"/>
            <a:ext cx="5064723" cy="1655135"/>
            <a:chOff x="5068188" y="150722"/>
            <a:chExt cx="5064723" cy="1655135"/>
          </a:xfrm>
        </p:grpSpPr>
        <p:pic>
          <p:nvPicPr>
            <p:cNvPr id="3" name="Picture 2">
              <a:extLst>
                <a:ext uri="{FF2B5EF4-FFF2-40B4-BE49-F238E27FC236}">
                  <a16:creationId xmlns:a16="http://schemas.microsoft.com/office/drawing/2014/main" id="{D9FE4425-CC2B-F687-2142-C308E55FACA8}"/>
                </a:ext>
              </a:extLst>
            </p:cNvPr>
            <p:cNvPicPr>
              <a:picLocks noChangeAspect="1"/>
            </p:cNvPicPr>
            <p:nvPr/>
          </p:nvPicPr>
          <p:blipFill rotWithShape="1">
            <a:blip r:embed="rId3"/>
            <a:srcRect r="51730"/>
            <a:stretch/>
          </p:blipFill>
          <p:spPr>
            <a:xfrm>
              <a:off x="5068188" y="150722"/>
              <a:ext cx="3027546" cy="1655135"/>
            </a:xfrm>
            <a:prstGeom prst="rect">
              <a:avLst/>
            </a:prstGeom>
          </p:spPr>
        </p:pic>
        <p:grpSp>
          <p:nvGrpSpPr>
            <p:cNvPr id="60" name="Group 59">
              <a:extLst>
                <a:ext uri="{FF2B5EF4-FFF2-40B4-BE49-F238E27FC236}">
                  <a16:creationId xmlns:a16="http://schemas.microsoft.com/office/drawing/2014/main" id="{0FD1C3D9-CCE7-936D-3BAB-E065DDBDF88A}"/>
                </a:ext>
              </a:extLst>
            </p:cNvPr>
            <p:cNvGrpSpPr>
              <a:grpSpLocks noChangeAspect="1"/>
            </p:cNvGrpSpPr>
            <p:nvPr/>
          </p:nvGrpSpPr>
          <p:grpSpPr>
            <a:xfrm>
              <a:off x="8654598" y="340228"/>
              <a:ext cx="1478313" cy="1276123"/>
              <a:chOff x="3028" y="0"/>
              <a:chExt cx="919268" cy="793829"/>
            </a:xfrm>
          </p:grpSpPr>
          <p:grpSp>
            <p:nvGrpSpPr>
              <p:cNvPr id="61" name="Group 60">
                <a:extLst>
                  <a:ext uri="{FF2B5EF4-FFF2-40B4-BE49-F238E27FC236}">
                    <a16:creationId xmlns:a16="http://schemas.microsoft.com/office/drawing/2014/main" id="{6C7735C0-B442-4791-CB14-6050B0A9DF43}"/>
                  </a:ext>
                </a:extLst>
              </p:cNvPr>
              <p:cNvGrpSpPr/>
              <p:nvPr/>
            </p:nvGrpSpPr>
            <p:grpSpPr>
              <a:xfrm>
                <a:off x="3028" y="0"/>
                <a:ext cx="919268" cy="793829"/>
                <a:chOff x="3028" y="0"/>
                <a:chExt cx="919268" cy="793829"/>
              </a:xfrm>
            </p:grpSpPr>
            <p:grpSp>
              <p:nvGrpSpPr>
                <p:cNvPr id="67" name="Group 66">
                  <a:extLst>
                    <a:ext uri="{FF2B5EF4-FFF2-40B4-BE49-F238E27FC236}">
                      <a16:creationId xmlns:a16="http://schemas.microsoft.com/office/drawing/2014/main" id="{B93489C3-9BF0-3FC8-6218-30F89E773E44}"/>
                    </a:ext>
                  </a:extLst>
                </p:cNvPr>
                <p:cNvGrpSpPr/>
                <p:nvPr/>
              </p:nvGrpSpPr>
              <p:grpSpPr>
                <a:xfrm>
                  <a:off x="3028" y="0"/>
                  <a:ext cx="687553" cy="793829"/>
                  <a:chOff x="3028" y="0"/>
                  <a:chExt cx="687553" cy="793829"/>
                </a:xfrm>
              </p:grpSpPr>
              <p:grpSp>
                <p:nvGrpSpPr>
                  <p:cNvPr id="75" name="Group 74">
                    <a:extLst>
                      <a:ext uri="{FF2B5EF4-FFF2-40B4-BE49-F238E27FC236}">
                        <a16:creationId xmlns:a16="http://schemas.microsoft.com/office/drawing/2014/main" id="{7358EE85-3142-1F29-ECDD-2B5466A868AC}"/>
                      </a:ext>
                    </a:extLst>
                  </p:cNvPr>
                  <p:cNvGrpSpPr/>
                  <p:nvPr/>
                </p:nvGrpSpPr>
                <p:grpSpPr>
                  <a:xfrm>
                    <a:off x="3028" y="0"/>
                    <a:ext cx="687553" cy="793829"/>
                    <a:chOff x="3028" y="0"/>
                    <a:chExt cx="687553" cy="793829"/>
                  </a:xfrm>
                </p:grpSpPr>
                <p:grpSp>
                  <p:nvGrpSpPr>
                    <p:cNvPr id="80" name="Group 79">
                      <a:extLst>
                        <a:ext uri="{FF2B5EF4-FFF2-40B4-BE49-F238E27FC236}">
                          <a16:creationId xmlns:a16="http://schemas.microsoft.com/office/drawing/2014/main" id="{8B7FF2A5-F67A-D728-F01B-C66C99C0BFB0}"/>
                        </a:ext>
                      </a:extLst>
                    </p:cNvPr>
                    <p:cNvGrpSpPr/>
                    <p:nvPr/>
                  </p:nvGrpSpPr>
                  <p:grpSpPr>
                    <a:xfrm>
                      <a:off x="83127" y="0"/>
                      <a:ext cx="607454" cy="793829"/>
                      <a:chOff x="0" y="0"/>
                      <a:chExt cx="607454" cy="793829"/>
                    </a:xfrm>
                  </p:grpSpPr>
                  <p:grpSp>
                    <p:nvGrpSpPr>
                      <p:cNvPr id="87" name="Group 86">
                        <a:extLst>
                          <a:ext uri="{FF2B5EF4-FFF2-40B4-BE49-F238E27FC236}">
                            <a16:creationId xmlns:a16="http://schemas.microsoft.com/office/drawing/2014/main" id="{1F7DAFEA-7E4F-AD08-6CDF-1C4541A322BD}"/>
                          </a:ext>
                        </a:extLst>
                      </p:cNvPr>
                      <p:cNvGrpSpPr/>
                      <p:nvPr/>
                    </p:nvGrpSpPr>
                    <p:grpSpPr>
                      <a:xfrm>
                        <a:off x="202529" y="0"/>
                        <a:ext cx="404925" cy="793829"/>
                        <a:chOff x="1324742" y="170171"/>
                        <a:chExt cx="1875931" cy="3673773"/>
                      </a:xfrm>
                    </p:grpSpPr>
                    <p:sp>
                      <p:nvSpPr>
                        <p:cNvPr id="91" name="Trapezoid 90">
                          <a:extLst>
                            <a:ext uri="{FF2B5EF4-FFF2-40B4-BE49-F238E27FC236}">
                              <a16:creationId xmlns:a16="http://schemas.microsoft.com/office/drawing/2014/main" id="{9CE9D408-91D3-5B18-0A7F-F275A0905C9F}"/>
                            </a:ext>
                          </a:extLst>
                        </p:cNvPr>
                        <p:cNvSpPr/>
                        <p:nvPr/>
                      </p:nvSpPr>
                      <p:spPr>
                        <a:xfrm rot="16200000" flipH="1">
                          <a:off x="769144" y="1090465"/>
                          <a:ext cx="3049952" cy="1813106"/>
                        </a:xfrm>
                        <a:prstGeom prst="trapezoid">
                          <a:avLst>
                            <a:gd name="adj" fmla="val 73767"/>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Parallelogram 91">
                          <a:extLst>
                            <a:ext uri="{FF2B5EF4-FFF2-40B4-BE49-F238E27FC236}">
                              <a16:creationId xmlns:a16="http://schemas.microsoft.com/office/drawing/2014/main" id="{C1F194A5-29DB-8189-DFAC-7436BCEE0632}"/>
                            </a:ext>
                          </a:extLst>
                        </p:cNvPr>
                        <p:cNvSpPr/>
                        <p:nvPr/>
                      </p:nvSpPr>
                      <p:spPr>
                        <a:xfrm rot="5400000" flipH="1">
                          <a:off x="1598428" y="-102092"/>
                          <a:ext cx="1327471" cy="1871998"/>
                        </a:xfrm>
                        <a:prstGeom prst="parallelogram">
                          <a:avLst>
                            <a:gd name="adj" fmla="val 8049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Parallelogram 92">
                          <a:extLst>
                            <a:ext uri="{FF2B5EF4-FFF2-40B4-BE49-F238E27FC236}">
                              <a16:creationId xmlns:a16="http://schemas.microsoft.com/office/drawing/2014/main" id="{39E9093F-2416-C873-B9CC-B41B33C7DF8A}"/>
                            </a:ext>
                          </a:extLst>
                        </p:cNvPr>
                        <p:cNvSpPr/>
                        <p:nvPr/>
                      </p:nvSpPr>
                      <p:spPr>
                        <a:xfrm rot="16200000" flipH="1" flipV="1">
                          <a:off x="1594786" y="2241988"/>
                          <a:ext cx="1331912" cy="1871999"/>
                        </a:xfrm>
                        <a:prstGeom prst="parallelogram">
                          <a:avLst>
                            <a:gd name="adj" fmla="val 7979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8" name="Group 87">
                        <a:extLst>
                          <a:ext uri="{FF2B5EF4-FFF2-40B4-BE49-F238E27FC236}">
                            <a16:creationId xmlns:a16="http://schemas.microsoft.com/office/drawing/2014/main" id="{2F001249-CCF3-5364-0119-904B4AAC0E7E}"/>
                          </a:ext>
                        </a:extLst>
                      </p:cNvPr>
                      <p:cNvGrpSpPr/>
                      <p:nvPr/>
                    </p:nvGrpSpPr>
                    <p:grpSpPr>
                      <a:xfrm>
                        <a:off x="0" y="350646"/>
                        <a:ext cx="216000" cy="86151"/>
                        <a:chOff x="0" y="0"/>
                        <a:chExt cx="216000" cy="86151"/>
                      </a:xfrm>
                    </p:grpSpPr>
                    <p:cxnSp>
                      <p:nvCxnSpPr>
                        <p:cNvPr id="89" name="Straight Arrow Connector 88">
                          <a:extLst>
                            <a:ext uri="{FF2B5EF4-FFF2-40B4-BE49-F238E27FC236}">
                              <a16:creationId xmlns:a16="http://schemas.microsoft.com/office/drawing/2014/main" id="{47D58360-C11A-4E2D-C8EB-15371B6EA04B}"/>
                            </a:ext>
                          </a:extLst>
                        </p:cNvPr>
                        <p:cNvCxnSpPr/>
                        <p:nvPr/>
                      </p:nvCxnSpPr>
                      <p:spPr>
                        <a:xfrm flipV="1">
                          <a:off x="0" y="0"/>
                          <a:ext cx="216000"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60421C9-CC0C-1192-897C-59A21206446D}"/>
                            </a:ext>
                          </a:extLst>
                        </p:cNvPr>
                        <p:cNvCxnSpPr/>
                        <p:nvPr/>
                      </p:nvCxnSpPr>
                      <p:spPr>
                        <a:xfrm flipV="1">
                          <a:off x="0" y="86151"/>
                          <a:ext cx="216000"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81" name="Group 80">
                      <a:extLst>
                        <a:ext uri="{FF2B5EF4-FFF2-40B4-BE49-F238E27FC236}">
                          <a16:creationId xmlns:a16="http://schemas.microsoft.com/office/drawing/2014/main" id="{68944D06-1E61-D3F9-471C-1286FB197255}"/>
                        </a:ext>
                      </a:extLst>
                    </p:cNvPr>
                    <p:cNvGrpSpPr/>
                    <p:nvPr/>
                  </p:nvGrpSpPr>
                  <p:grpSpPr>
                    <a:xfrm>
                      <a:off x="3028" y="213108"/>
                      <a:ext cx="283881" cy="369888"/>
                      <a:chOff x="3028" y="0"/>
                      <a:chExt cx="283881" cy="369888"/>
                    </a:xfrm>
                  </p:grpSpPr>
                  <p:grpSp>
                    <p:nvGrpSpPr>
                      <p:cNvPr id="82" name="Group 81">
                        <a:extLst>
                          <a:ext uri="{FF2B5EF4-FFF2-40B4-BE49-F238E27FC236}">
                            <a16:creationId xmlns:a16="http://schemas.microsoft.com/office/drawing/2014/main" id="{D1705DD2-B47F-A7D5-8195-0BE291F86D05}"/>
                          </a:ext>
                        </a:extLst>
                      </p:cNvPr>
                      <p:cNvGrpSpPr/>
                      <p:nvPr/>
                    </p:nvGrpSpPr>
                    <p:grpSpPr>
                      <a:xfrm>
                        <a:off x="78593" y="18136"/>
                        <a:ext cx="208316" cy="332661"/>
                        <a:chOff x="363953" y="1227433"/>
                        <a:chExt cx="965086" cy="1539529"/>
                      </a:xfrm>
                    </p:grpSpPr>
                    <p:sp>
                      <p:nvSpPr>
                        <p:cNvPr id="84" name="Rectangle 83">
                          <a:extLst>
                            <a:ext uri="{FF2B5EF4-FFF2-40B4-BE49-F238E27FC236}">
                              <a16:creationId xmlns:a16="http://schemas.microsoft.com/office/drawing/2014/main" id="{B9387F9C-3CEB-4BE6-7A6E-AF9803DC9C64}"/>
                            </a:ext>
                          </a:extLst>
                        </p:cNvPr>
                        <p:cNvSpPr/>
                        <p:nvPr/>
                      </p:nvSpPr>
                      <p:spPr>
                        <a:xfrm>
                          <a:off x="363953" y="1227433"/>
                          <a:ext cx="965086" cy="24693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FE35ADE7-1818-4D55-17F6-F20192C4E28B}"/>
                            </a:ext>
                          </a:extLst>
                        </p:cNvPr>
                        <p:cNvSpPr/>
                        <p:nvPr/>
                      </p:nvSpPr>
                      <p:spPr>
                        <a:xfrm>
                          <a:off x="363953" y="2520030"/>
                          <a:ext cx="965086" cy="24693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A302CC08-23D3-AEE6-BB8B-1AFE5A5BFA63}"/>
                            </a:ext>
                          </a:extLst>
                        </p:cNvPr>
                        <p:cNvSpPr/>
                        <p:nvPr/>
                      </p:nvSpPr>
                      <p:spPr>
                        <a:xfrm>
                          <a:off x="363953" y="1833786"/>
                          <a:ext cx="965086" cy="2988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3" name="Rectangle 82">
                        <a:extLst>
                          <a:ext uri="{FF2B5EF4-FFF2-40B4-BE49-F238E27FC236}">
                            <a16:creationId xmlns:a16="http://schemas.microsoft.com/office/drawing/2014/main" id="{3EB05261-6F00-5F9B-9F18-19294CE702D6}"/>
                          </a:ext>
                        </a:extLst>
                      </p:cNvPr>
                      <p:cNvSpPr/>
                      <p:nvPr/>
                    </p:nvSpPr>
                    <p:spPr>
                      <a:xfrm>
                        <a:off x="3028" y="0"/>
                        <a:ext cx="78462" cy="36988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76" name="Group 75">
                    <a:extLst>
                      <a:ext uri="{FF2B5EF4-FFF2-40B4-BE49-F238E27FC236}">
                        <a16:creationId xmlns:a16="http://schemas.microsoft.com/office/drawing/2014/main" id="{4C81E29C-D5D3-EB14-4371-11A1DC6C4789}"/>
                      </a:ext>
                    </a:extLst>
                  </p:cNvPr>
                  <p:cNvGrpSpPr/>
                  <p:nvPr/>
                </p:nvGrpSpPr>
                <p:grpSpPr>
                  <a:xfrm>
                    <a:off x="4534" y="334335"/>
                    <a:ext cx="238660" cy="335030"/>
                    <a:chOff x="0" y="0"/>
                    <a:chExt cx="238660" cy="335030"/>
                  </a:xfrm>
                </p:grpSpPr>
                <p:sp>
                  <p:nvSpPr>
                    <p:cNvPr id="77" name="Freeform: Shape 76">
                      <a:extLst>
                        <a:ext uri="{FF2B5EF4-FFF2-40B4-BE49-F238E27FC236}">
                          <a16:creationId xmlns:a16="http://schemas.microsoft.com/office/drawing/2014/main" id="{37F658A6-AD82-550B-EB4D-F35F276814C0}"/>
                        </a:ext>
                      </a:extLst>
                    </p:cNvPr>
                    <p:cNvSpPr/>
                    <p:nvPr/>
                  </p:nvSpPr>
                  <p:spPr>
                    <a:xfrm>
                      <a:off x="65305" y="110018"/>
                      <a:ext cx="173355" cy="195580"/>
                    </a:xfrm>
                    <a:custGeom>
                      <a:avLst/>
                      <a:gdLst>
                        <a:gd name="connsiteX0" fmla="*/ 260058 w 260058"/>
                        <a:gd name="connsiteY0" fmla="*/ 117897 h 645188"/>
                        <a:gd name="connsiteX1" fmla="*/ 117445 w 260058"/>
                        <a:gd name="connsiteY1" fmla="*/ 34007 h 645188"/>
                        <a:gd name="connsiteX2" fmla="*/ 92278 w 260058"/>
                        <a:gd name="connsiteY2" fmla="*/ 612848 h 645188"/>
                        <a:gd name="connsiteX3" fmla="*/ 0 w 260058"/>
                        <a:gd name="connsiteY3" fmla="*/ 520569 h 645188"/>
                        <a:gd name="connsiteX0" fmla="*/ 206532 w 206532"/>
                        <a:gd name="connsiteY0" fmla="*/ 111555 h 647767"/>
                        <a:gd name="connsiteX1" fmla="*/ 117445 w 206532"/>
                        <a:gd name="connsiteY1" fmla="*/ 36586 h 647767"/>
                        <a:gd name="connsiteX2" fmla="*/ 92278 w 206532"/>
                        <a:gd name="connsiteY2" fmla="*/ 615427 h 647767"/>
                        <a:gd name="connsiteX3" fmla="*/ 0 w 206532"/>
                        <a:gd name="connsiteY3" fmla="*/ 523148 h 64776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37019"/>
                        <a:gd name="connsiteX1" fmla="*/ 90682 w 179769"/>
                        <a:gd name="connsiteY1" fmla="*/ 38561 h 637019"/>
                        <a:gd name="connsiteX2" fmla="*/ 65515 w 179769"/>
                        <a:gd name="connsiteY2" fmla="*/ 617402 h 637019"/>
                        <a:gd name="connsiteX3" fmla="*/ 0 w 179769"/>
                        <a:gd name="connsiteY3" fmla="*/ 529583 h 637019"/>
                        <a:gd name="connsiteX0" fmla="*/ 179769 w 179769"/>
                        <a:gd name="connsiteY0" fmla="*/ 0 h 523489"/>
                        <a:gd name="connsiteX1" fmla="*/ 65515 w 179769"/>
                        <a:gd name="connsiteY1" fmla="*/ 503872 h 523489"/>
                        <a:gd name="connsiteX2" fmla="*/ 0 w 179769"/>
                        <a:gd name="connsiteY2" fmla="*/ 416053 h 523489"/>
                        <a:gd name="connsiteX0" fmla="*/ 179769 w 179769"/>
                        <a:gd name="connsiteY0" fmla="*/ 43800 h 567289"/>
                        <a:gd name="connsiteX1" fmla="*/ 65515 w 179769"/>
                        <a:gd name="connsiteY1" fmla="*/ 547672 h 567289"/>
                        <a:gd name="connsiteX2" fmla="*/ 0 w 179769"/>
                        <a:gd name="connsiteY2" fmla="*/ 459853 h 567289"/>
                        <a:gd name="connsiteX0" fmla="*/ 179769 w 179769"/>
                        <a:gd name="connsiteY0" fmla="*/ 0 h 416053"/>
                        <a:gd name="connsiteX1" fmla="*/ 0 w 179769"/>
                        <a:gd name="connsiteY1" fmla="*/ 416053 h 416053"/>
                        <a:gd name="connsiteX0" fmla="*/ 179769 w 179769"/>
                        <a:gd name="connsiteY0" fmla="*/ 0 h 493874"/>
                        <a:gd name="connsiteX1" fmla="*/ 0 w 179769"/>
                        <a:gd name="connsiteY1" fmla="*/ 416053 h 493874"/>
                        <a:gd name="connsiteX0" fmla="*/ 179769 w 179769"/>
                        <a:gd name="connsiteY0" fmla="*/ 63267 h 528856"/>
                        <a:gd name="connsiteX1" fmla="*/ 0 w 179769"/>
                        <a:gd name="connsiteY1" fmla="*/ 479320 h 528856"/>
                        <a:gd name="connsiteX0" fmla="*/ 179769 w 179769"/>
                        <a:gd name="connsiteY0" fmla="*/ 61749 h 536449"/>
                        <a:gd name="connsiteX1" fmla="*/ 0 w 179769"/>
                        <a:gd name="connsiteY1" fmla="*/ 477802 h 536449"/>
                        <a:gd name="connsiteX0" fmla="*/ 179769 w 179769"/>
                        <a:gd name="connsiteY0" fmla="*/ 59056 h 534164"/>
                        <a:gd name="connsiteX1" fmla="*/ 0 w 179769"/>
                        <a:gd name="connsiteY1" fmla="*/ 475109 h 534164"/>
                        <a:gd name="connsiteX0" fmla="*/ 219913 w 219913"/>
                        <a:gd name="connsiteY0" fmla="*/ 61298 h 494044"/>
                        <a:gd name="connsiteX1" fmla="*/ 0 w 219913"/>
                        <a:gd name="connsiteY1" fmla="*/ 432746 h 494044"/>
                        <a:gd name="connsiteX0" fmla="*/ 219913 w 219913"/>
                        <a:gd name="connsiteY0" fmla="*/ 54752 h 536483"/>
                        <a:gd name="connsiteX1" fmla="*/ 0 w 219913"/>
                        <a:gd name="connsiteY1" fmla="*/ 426200 h 536483"/>
                        <a:gd name="connsiteX0" fmla="*/ 219913 w 219913"/>
                        <a:gd name="connsiteY0" fmla="*/ 100443 h 572334"/>
                        <a:gd name="connsiteX1" fmla="*/ 0 w 219913"/>
                        <a:gd name="connsiteY1" fmla="*/ 471891 h 572334"/>
                        <a:gd name="connsiteX0" fmla="*/ 260057 w 260057"/>
                        <a:gd name="connsiteY0" fmla="*/ 101027 h 564580"/>
                        <a:gd name="connsiteX1" fmla="*/ 0 w 260057"/>
                        <a:gd name="connsiteY1" fmla="*/ 463554 h 564580"/>
                        <a:gd name="connsiteX0" fmla="*/ 260057 w 260057"/>
                        <a:gd name="connsiteY0" fmla="*/ 75108 h 543873"/>
                        <a:gd name="connsiteX1" fmla="*/ 0 w 260057"/>
                        <a:gd name="connsiteY1" fmla="*/ 437635 h 543873"/>
                        <a:gd name="connsiteX0" fmla="*/ 242215 w 242215"/>
                        <a:gd name="connsiteY0" fmla="*/ 76812 h 516669"/>
                        <a:gd name="connsiteX1" fmla="*/ 0 w 242215"/>
                        <a:gd name="connsiteY1" fmla="*/ 408115 h 516669"/>
                        <a:gd name="connsiteX0" fmla="*/ 242215 w 242215"/>
                        <a:gd name="connsiteY0" fmla="*/ 65762 h 508210"/>
                        <a:gd name="connsiteX1" fmla="*/ 0 w 242215"/>
                        <a:gd name="connsiteY1" fmla="*/ 397065 h 508210"/>
                        <a:gd name="connsiteX0" fmla="*/ 242215 w 242215"/>
                        <a:gd name="connsiteY0" fmla="*/ 70750 h 479593"/>
                        <a:gd name="connsiteX1" fmla="*/ 0 w 242215"/>
                        <a:gd name="connsiteY1" fmla="*/ 402053 h 479593"/>
                        <a:gd name="connsiteX0" fmla="*/ 210992 w 210992"/>
                        <a:gd name="connsiteY0" fmla="*/ 66868 h 542865"/>
                        <a:gd name="connsiteX1" fmla="*/ 0 w 210992"/>
                        <a:gd name="connsiteY1" fmla="*/ 469539 h 542865"/>
                        <a:gd name="connsiteX0" fmla="*/ 148546 w 148546"/>
                        <a:gd name="connsiteY0" fmla="*/ 48742 h 991192"/>
                        <a:gd name="connsiteX1" fmla="*/ 0 w 148546"/>
                        <a:gd name="connsiteY1" fmla="*/ 937607 h 991192"/>
                        <a:gd name="connsiteX0" fmla="*/ 148546 w 148546"/>
                        <a:gd name="connsiteY0" fmla="*/ 58969 h 948557"/>
                        <a:gd name="connsiteX1" fmla="*/ 0 w 148546"/>
                        <a:gd name="connsiteY1" fmla="*/ 947834 h 948557"/>
                        <a:gd name="connsiteX0" fmla="*/ 148546 w 202498"/>
                        <a:gd name="connsiteY0" fmla="*/ 60168 h 949042"/>
                        <a:gd name="connsiteX1" fmla="*/ 0 w 202498"/>
                        <a:gd name="connsiteY1" fmla="*/ 949033 h 949042"/>
                        <a:gd name="connsiteX0" fmla="*/ 300203 w 300203"/>
                        <a:gd name="connsiteY0" fmla="*/ 60351 h 944765"/>
                        <a:gd name="connsiteX1" fmla="*/ 0 w 300203"/>
                        <a:gd name="connsiteY1" fmla="*/ 944756 h 944765"/>
                        <a:gd name="connsiteX0" fmla="*/ 318045 w 318045"/>
                        <a:gd name="connsiteY0" fmla="*/ 66866 h 808546"/>
                        <a:gd name="connsiteX1" fmla="*/ 0 w 318045"/>
                        <a:gd name="connsiteY1" fmla="*/ 808535 h 808546"/>
                        <a:gd name="connsiteX0" fmla="*/ 318045 w 320170"/>
                        <a:gd name="connsiteY0" fmla="*/ 0 h 741700"/>
                        <a:gd name="connsiteX1" fmla="*/ 0 w 320170"/>
                        <a:gd name="connsiteY1" fmla="*/ 741669 h 741700"/>
                        <a:gd name="connsiteX0" fmla="*/ 260058 w 287275"/>
                        <a:gd name="connsiteY0" fmla="*/ 0 h 888887"/>
                        <a:gd name="connsiteX1" fmla="*/ 0 w 287275"/>
                        <a:gd name="connsiteY1" fmla="*/ 888865 h 888887"/>
                        <a:gd name="connsiteX0" fmla="*/ 260058 w 302801"/>
                        <a:gd name="connsiteY0" fmla="*/ 0 h 888887"/>
                        <a:gd name="connsiteX1" fmla="*/ 0 w 302801"/>
                        <a:gd name="connsiteY1" fmla="*/ 888865 h 888887"/>
                        <a:gd name="connsiteX0" fmla="*/ 260058 w 262244"/>
                        <a:gd name="connsiteY0" fmla="*/ 0 h 888865"/>
                        <a:gd name="connsiteX1" fmla="*/ 0 w 262244"/>
                        <a:gd name="connsiteY1" fmla="*/ 888865 h 888865"/>
                        <a:gd name="connsiteX0" fmla="*/ 260058 w 260058"/>
                        <a:gd name="connsiteY0" fmla="*/ 0 h 888865"/>
                        <a:gd name="connsiteX1" fmla="*/ 127201 w 260058"/>
                        <a:gd name="connsiteY1" fmla="*/ 845424 h 888865"/>
                        <a:gd name="connsiteX2" fmla="*/ 0 w 260058"/>
                        <a:gd name="connsiteY2" fmla="*/ 888865 h 888865"/>
                        <a:gd name="connsiteX0" fmla="*/ 260058 w 260058"/>
                        <a:gd name="connsiteY0" fmla="*/ 0 h 978382"/>
                        <a:gd name="connsiteX1" fmla="*/ 127201 w 260058"/>
                        <a:gd name="connsiteY1" fmla="*/ 845424 h 978382"/>
                        <a:gd name="connsiteX2" fmla="*/ 0 w 260058"/>
                        <a:gd name="connsiteY2" fmla="*/ 888865 h 978382"/>
                        <a:gd name="connsiteX0" fmla="*/ 260058 w 260058"/>
                        <a:gd name="connsiteY0" fmla="*/ 0 h 888865"/>
                        <a:gd name="connsiteX1" fmla="*/ 127201 w 260058"/>
                        <a:gd name="connsiteY1" fmla="*/ 845424 h 888865"/>
                        <a:gd name="connsiteX2" fmla="*/ 0 w 260058"/>
                        <a:gd name="connsiteY2" fmla="*/ 888865 h 888865"/>
                        <a:gd name="connsiteX0" fmla="*/ 804238 w 804238"/>
                        <a:gd name="connsiteY0" fmla="*/ 0 h 986996"/>
                        <a:gd name="connsiteX1" fmla="*/ 671381 w 804238"/>
                        <a:gd name="connsiteY1" fmla="*/ 845424 h 986996"/>
                        <a:gd name="connsiteX2" fmla="*/ 0 w 804238"/>
                        <a:gd name="connsiteY2" fmla="*/ 986996 h 986996"/>
                        <a:gd name="connsiteX0" fmla="*/ 804238 w 804238"/>
                        <a:gd name="connsiteY0" fmla="*/ 0 h 986996"/>
                        <a:gd name="connsiteX1" fmla="*/ 715985 w 804238"/>
                        <a:gd name="connsiteY1" fmla="*/ 858805 h 986996"/>
                        <a:gd name="connsiteX2" fmla="*/ 0 w 804238"/>
                        <a:gd name="connsiteY2" fmla="*/ 986996 h 986996"/>
                      </a:gdLst>
                      <a:ahLst/>
                      <a:cxnLst>
                        <a:cxn ang="0">
                          <a:pos x="connsiteX0" y="connsiteY0"/>
                        </a:cxn>
                        <a:cxn ang="0">
                          <a:pos x="connsiteX1" y="connsiteY1"/>
                        </a:cxn>
                        <a:cxn ang="0">
                          <a:pos x="connsiteX2" y="connsiteY2"/>
                        </a:cxn>
                      </a:cxnLst>
                      <a:rect l="l" t="t" r="r" b="b"/>
                      <a:pathLst>
                        <a:path w="804238" h="986996">
                          <a:moveTo>
                            <a:pt x="804238" y="0"/>
                          </a:moveTo>
                          <a:cubicBezTo>
                            <a:pt x="759952" y="281808"/>
                            <a:pt x="850025" y="694306"/>
                            <a:pt x="715985" y="858805"/>
                          </a:cubicBezTo>
                          <a:cubicBezTo>
                            <a:pt x="581945" y="1023304"/>
                            <a:pt x="323094" y="968746"/>
                            <a:pt x="0" y="986996"/>
                          </a:cubicBezTo>
                        </a:path>
                      </a:pathLst>
                    </a:custGeom>
                    <a:noFill/>
                    <a:ln w="9525">
                      <a:solidFill>
                        <a:srgbClr val="FF0000"/>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4138EF36-5C4C-70C6-04DB-26F6E15EF060}"/>
                        </a:ext>
                      </a:extLst>
                    </p:cNvPr>
                    <p:cNvSpPr/>
                    <p:nvPr/>
                  </p:nvSpPr>
                  <p:spPr>
                    <a:xfrm>
                      <a:off x="74374" y="0"/>
                      <a:ext cx="54610" cy="284517"/>
                    </a:xfrm>
                    <a:custGeom>
                      <a:avLst/>
                      <a:gdLst>
                        <a:gd name="connsiteX0" fmla="*/ 260058 w 260058"/>
                        <a:gd name="connsiteY0" fmla="*/ 117897 h 645188"/>
                        <a:gd name="connsiteX1" fmla="*/ 117445 w 260058"/>
                        <a:gd name="connsiteY1" fmla="*/ 34007 h 645188"/>
                        <a:gd name="connsiteX2" fmla="*/ 92278 w 260058"/>
                        <a:gd name="connsiteY2" fmla="*/ 612848 h 645188"/>
                        <a:gd name="connsiteX3" fmla="*/ 0 w 260058"/>
                        <a:gd name="connsiteY3" fmla="*/ 520569 h 645188"/>
                        <a:gd name="connsiteX0" fmla="*/ 206532 w 206532"/>
                        <a:gd name="connsiteY0" fmla="*/ 111555 h 647767"/>
                        <a:gd name="connsiteX1" fmla="*/ 117445 w 206532"/>
                        <a:gd name="connsiteY1" fmla="*/ 36586 h 647767"/>
                        <a:gd name="connsiteX2" fmla="*/ 92278 w 206532"/>
                        <a:gd name="connsiteY2" fmla="*/ 615427 h 647767"/>
                        <a:gd name="connsiteX3" fmla="*/ 0 w 206532"/>
                        <a:gd name="connsiteY3" fmla="*/ 523148 h 64776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37019"/>
                        <a:gd name="connsiteX1" fmla="*/ 90682 w 179769"/>
                        <a:gd name="connsiteY1" fmla="*/ 38561 h 637019"/>
                        <a:gd name="connsiteX2" fmla="*/ 65515 w 179769"/>
                        <a:gd name="connsiteY2" fmla="*/ 617402 h 637019"/>
                        <a:gd name="connsiteX3" fmla="*/ 0 w 179769"/>
                        <a:gd name="connsiteY3" fmla="*/ 529583 h 637019"/>
                        <a:gd name="connsiteX0" fmla="*/ 179769 w 179769"/>
                        <a:gd name="connsiteY0" fmla="*/ 0 h 523489"/>
                        <a:gd name="connsiteX1" fmla="*/ 65515 w 179769"/>
                        <a:gd name="connsiteY1" fmla="*/ 503872 h 523489"/>
                        <a:gd name="connsiteX2" fmla="*/ 0 w 179769"/>
                        <a:gd name="connsiteY2" fmla="*/ 416053 h 523489"/>
                        <a:gd name="connsiteX0" fmla="*/ 179769 w 179769"/>
                        <a:gd name="connsiteY0" fmla="*/ 43800 h 567289"/>
                        <a:gd name="connsiteX1" fmla="*/ 65515 w 179769"/>
                        <a:gd name="connsiteY1" fmla="*/ 547672 h 567289"/>
                        <a:gd name="connsiteX2" fmla="*/ 0 w 179769"/>
                        <a:gd name="connsiteY2" fmla="*/ 459853 h 567289"/>
                        <a:gd name="connsiteX0" fmla="*/ 179769 w 179769"/>
                        <a:gd name="connsiteY0" fmla="*/ 0 h 416053"/>
                        <a:gd name="connsiteX1" fmla="*/ 0 w 179769"/>
                        <a:gd name="connsiteY1" fmla="*/ 416053 h 416053"/>
                        <a:gd name="connsiteX0" fmla="*/ 179769 w 179769"/>
                        <a:gd name="connsiteY0" fmla="*/ 0 h 493874"/>
                        <a:gd name="connsiteX1" fmla="*/ 0 w 179769"/>
                        <a:gd name="connsiteY1" fmla="*/ 416053 h 493874"/>
                        <a:gd name="connsiteX0" fmla="*/ 179769 w 179769"/>
                        <a:gd name="connsiteY0" fmla="*/ 63267 h 528856"/>
                        <a:gd name="connsiteX1" fmla="*/ 0 w 179769"/>
                        <a:gd name="connsiteY1" fmla="*/ 479320 h 528856"/>
                        <a:gd name="connsiteX0" fmla="*/ 179769 w 179769"/>
                        <a:gd name="connsiteY0" fmla="*/ 61749 h 536449"/>
                        <a:gd name="connsiteX1" fmla="*/ 0 w 179769"/>
                        <a:gd name="connsiteY1" fmla="*/ 477802 h 536449"/>
                        <a:gd name="connsiteX0" fmla="*/ 179769 w 179769"/>
                        <a:gd name="connsiteY0" fmla="*/ 59056 h 534164"/>
                        <a:gd name="connsiteX1" fmla="*/ 0 w 179769"/>
                        <a:gd name="connsiteY1" fmla="*/ 475109 h 534164"/>
                        <a:gd name="connsiteX0" fmla="*/ 219913 w 219913"/>
                        <a:gd name="connsiteY0" fmla="*/ 61298 h 494044"/>
                        <a:gd name="connsiteX1" fmla="*/ 0 w 219913"/>
                        <a:gd name="connsiteY1" fmla="*/ 432746 h 494044"/>
                        <a:gd name="connsiteX0" fmla="*/ 219913 w 219913"/>
                        <a:gd name="connsiteY0" fmla="*/ 54752 h 536483"/>
                        <a:gd name="connsiteX1" fmla="*/ 0 w 219913"/>
                        <a:gd name="connsiteY1" fmla="*/ 426200 h 536483"/>
                        <a:gd name="connsiteX0" fmla="*/ 219913 w 219913"/>
                        <a:gd name="connsiteY0" fmla="*/ 100443 h 572334"/>
                        <a:gd name="connsiteX1" fmla="*/ 0 w 219913"/>
                        <a:gd name="connsiteY1" fmla="*/ 471891 h 572334"/>
                        <a:gd name="connsiteX0" fmla="*/ 260057 w 260057"/>
                        <a:gd name="connsiteY0" fmla="*/ 101027 h 564580"/>
                        <a:gd name="connsiteX1" fmla="*/ 0 w 260057"/>
                        <a:gd name="connsiteY1" fmla="*/ 463554 h 564580"/>
                        <a:gd name="connsiteX0" fmla="*/ 260057 w 260057"/>
                        <a:gd name="connsiteY0" fmla="*/ 75108 h 543873"/>
                        <a:gd name="connsiteX1" fmla="*/ 0 w 260057"/>
                        <a:gd name="connsiteY1" fmla="*/ 437635 h 543873"/>
                        <a:gd name="connsiteX0" fmla="*/ 242215 w 242215"/>
                        <a:gd name="connsiteY0" fmla="*/ 76812 h 516669"/>
                        <a:gd name="connsiteX1" fmla="*/ 0 w 242215"/>
                        <a:gd name="connsiteY1" fmla="*/ 408115 h 516669"/>
                        <a:gd name="connsiteX0" fmla="*/ 242215 w 242215"/>
                        <a:gd name="connsiteY0" fmla="*/ 65762 h 508210"/>
                        <a:gd name="connsiteX1" fmla="*/ 0 w 242215"/>
                        <a:gd name="connsiteY1" fmla="*/ 397065 h 508210"/>
                        <a:gd name="connsiteX0" fmla="*/ 242215 w 242215"/>
                        <a:gd name="connsiteY0" fmla="*/ 70750 h 479593"/>
                        <a:gd name="connsiteX1" fmla="*/ 0 w 242215"/>
                        <a:gd name="connsiteY1" fmla="*/ 402053 h 479593"/>
                        <a:gd name="connsiteX0" fmla="*/ 161926 w 161926"/>
                        <a:gd name="connsiteY0" fmla="*/ 41021 h 1314026"/>
                        <a:gd name="connsiteX1" fmla="*/ 0 w 161926"/>
                        <a:gd name="connsiteY1" fmla="*/ 1268882 h 1314026"/>
                        <a:gd name="connsiteX0" fmla="*/ 161926 w 161926"/>
                        <a:gd name="connsiteY0" fmla="*/ 46659 h 1278305"/>
                        <a:gd name="connsiteX1" fmla="*/ 0 w 161926"/>
                        <a:gd name="connsiteY1" fmla="*/ 1274520 h 1278305"/>
                        <a:gd name="connsiteX0" fmla="*/ 81637 w 81637"/>
                        <a:gd name="connsiteY0" fmla="*/ 50087 h 1152687"/>
                        <a:gd name="connsiteX1" fmla="*/ 0 w 81637"/>
                        <a:gd name="connsiteY1" fmla="*/ 1148594 h 1152687"/>
                        <a:gd name="connsiteX0" fmla="*/ 153005 w 153005"/>
                        <a:gd name="connsiteY0" fmla="*/ 50087 h 1152687"/>
                        <a:gd name="connsiteX1" fmla="*/ 0 w 153005"/>
                        <a:gd name="connsiteY1" fmla="*/ 1148594 h 1152687"/>
                        <a:gd name="connsiteX0" fmla="*/ 255597 w 255597"/>
                        <a:gd name="connsiteY0" fmla="*/ 47788 h 1234929"/>
                        <a:gd name="connsiteX1" fmla="*/ 0 w 255597"/>
                        <a:gd name="connsiteY1" fmla="*/ 1231044 h 1234929"/>
                        <a:gd name="connsiteX0" fmla="*/ 255597 w 255597"/>
                        <a:gd name="connsiteY0" fmla="*/ 48124 h 1234268"/>
                        <a:gd name="connsiteX1" fmla="*/ 0 w 255597"/>
                        <a:gd name="connsiteY1" fmla="*/ 1231380 h 1234268"/>
                        <a:gd name="connsiteX0" fmla="*/ 255597 w 255597"/>
                        <a:gd name="connsiteY0" fmla="*/ 49879 h 1233216"/>
                        <a:gd name="connsiteX1" fmla="*/ 0 w 255597"/>
                        <a:gd name="connsiteY1" fmla="*/ 1233135 h 1233216"/>
                      </a:gdLst>
                      <a:ahLst/>
                      <a:cxnLst>
                        <a:cxn ang="0">
                          <a:pos x="connsiteX0" y="connsiteY0"/>
                        </a:cxn>
                        <a:cxn ang="0">
                          <a:pos x="connsiteX1" y="connsiteY1"/>
                        </a:cxn>
                      </a:cxnLst>
                      <a:rect l="l" t="t" r="r" b="b"/>
                      <a:pathLst>
                        <a:path w="255597" h="1233216">
                          <a:moveTo>
                            <a:pt x="255597" y="49879"/>
                          </a:moveTo>
                          <a:cubicBezTo>
                            <a:pt x="61860" y="-293169"/>
                            <a:pt x="354316" y="1246106"/>
                            <a:pt x="0" y="1233135"/>
                          </a:cubicBezTo>
                        </a:path>
                      </a:pathLst>
                    </a:custGeom>
                    <a:noFill/>
                    <a:ln w="9525">
                      <a:solidFill>
                        <a:srgbClr val="FF0000"/>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264EBB6A-B631-805E-7903-87F708D0C19D}"/>
                        </a:ext>
                      </a:extLst>
                    </p:cNvPr>
                    <p:cNvSpPr/>
                    <p:nvPr/>
                  </p:nvSpPr>
                  <p:spPr>
                    <a:xfrm flipV="1">
                      <a:off x="0" y="285341"/>
                      <a:ext cx="54752" cy="49689"/>
                    </a:xfrm>
                    <a:custGeom>
                      <a:avLst/>
                      <a:gdLst>
                        <a:gd name="connsiteX0" fmla="*/ 260058 w 260058"/>
                        <a:gd name="connsiteY0" fmla="*/ 117897 h 645188"/>
                        <a:gd name="connsiteX1" fmla="*/ 117445 w 260058"/>
                        <a:gd name="connsiteY1" fmla="*/ 34007 h 645188"/>
                        <a:gd name="connsiteX2" fmla="*/ 92278 w 260058"/>
                        <a:gd name="connsiteY2" fmla="*/ 612848 h 645188"/>
                        <a:gd name="connsiteX3" fmla="*/ 0 w 260058"/>
                        <a:gd name="connsiteY3" fmla="*/ 520569 h 645188"/>
                        <a:gd name="connsiteX0" fmla="*/ 206532 w 206532"/>
                        <a:gd name="connsiteY0" fmla="*/ 111555 h 647767"/>
                        <a:gd name="connsiteX1" fmla="*/ 117445 w 206532"/>
                        <a:gd name="connsiteY1" fmla="*/ 36586 h 647767"/>
                        <a:gd name="connsiteX2" fmla="*/ 92278 w 206532"/>
                        <a:gd name="connsiteY2" fmla="*/ 615427 h 647767"/>
                        <a:gd name="connsiteX3" fmla="*/ 0 w 206532"/>
                        <a:gd name="connsiteY3" fmla="*/ 523148 h 64776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37019"/>
                        <a:gd name="connsiteX1" fmla="*/ 90682 w 179769"/>
                        <a:gd name="connsiteY1" fmla="*/ 38561 h 637019"/>
                        <a:gd name="connsiteX2" fmla="*/ 65515 w 179769"/>
                        <a:gd name="connsiteY2" fmla="*/ 617402 h 637019"/>
                        <a:gd name="connsiteX3" fmla="*/ 0 w 179769"/>
                        <a:gd name="connsiteY3" fmla="*/ 529583 h 637019"/>
                        <a:gd name="connsiteX0" fmla="*/ 179769 w 179769"/>
                        <a:gd name="connsiteY0" fmla="*/ 0 h 523489"/>
                        <a:gd name="connsiteX1" fmla="*/ 65515 w 179769"/>
                        <a:gd name="connsiteY1" fmla="*/ 503872 h 523489"/>
                        <a:gd name="connsiteX2" fmla="*/ 0 w 179769"/>
                        <a:gd name="connsiteY2" fmla="*/ 416053 h 523489"/>
                        <a:gd name="connsiteX0" fmla="*/ 179769 w 179769"/>
                        <a:gd name="connsiteY0" fmla="*/ 43800 h 567289"/>
                        <a:gd name="connsiteX1" fmla="*/ 65515 w 179769"/>
                        <a:gd name="connsiteY1" fmla="*/ 547672 h 567289"/>
                        <a:gd name="connsiteX2" fmla="*/ 0 w 179769"/>
                        <a:gd name="connsiteY2" fmla="*/ 459853 h 567289"/>
                        <a:gd name="connsiteX0" fmla="*/ 179769 w 179769"/>
                        <a:gd name="connsiteY0" fmla="*/ 0 h 416053"/>
                        <a:gd name="connsiteX1" fmla="*/ 0 w 179769"/>
                        <a:gd name="connsiteY1" fmla="*/ 416053 h 416053"/>
                        <a:gd name="connsiteX0" fmla="*/ 179769 w 179769"/>
                        <a:gd name="connsiteY0" fmla="*/ 0 h 493874"/>
                        <a:gd name="connsiteX1" fmla="*/ 0 w 179769"/>
                        <a:gd name="connsiteY1" fmla="*/ 416053 h 493874"/>
                        <a:gd name="connsiteX0" fmla="*/ 179769 w 179769"/>
                        <a:gd name="connsiteY0" fmla="*/ 63267 h 528856"/>
                        <a:gd name="connsiteX1" fmla="*/ 0 w 179769"/>
                        <a:gd name="connsiteY1" fmla="*/ 479320 h 528856"/>
                        <a:gd name="connsiteX0" fmla="*/ 179769 w 179769"/>
                        <a:gd name="connsiteY0" fmla="*/ 61749 h 536449"/>
                        <a:gd name="connsiteX1" fmla="*/ 0 w 179769"/>
                        <a:gd name="connsiteY1" fmla="*/ 477802 h 536449"/>
                        <a:gd name="connsiteX0" fmla="*/ 179769 w 179769"/>
                        <a:gd name="connsiteY0" fmla="*/ 59056 h 534164"/>
                        <a:gd name="connsiteX1" fmla="*/ 0 w 179769"/>
                        <a:gd name="connsiteY1" fmla="*/ 475109 h 534164"/>
                        <a:gd name="connsiteX0" fmla="*/ 219913 w 219913"/>
                        <a:gd name="connsiteY0" fmla="*/ 61298 h 494044"/>
                        <a:gd name="connsiteX1" fmla="*/ 0 w 219913"/>
                        <a:gd name="connsiteY1" fmla="*/ 432746 h 494044"/>
                        <a:gd name="connsiteX0" fmla="*/ 219913 w 219913"/>
                        <a:gd name="connsiteY0" fmla="*/ 54752 h 536483"/>
                        <a:gd name="connsiteX1" fmla="*/ 0 w 219913"/>
                        <a:gd name="connsiteY1" fmla="*/ 426200 h 536483"/>
                        <a:gd name="connsiteX0" fmla="*/ 219913 w 219913"/>
                        <a:gd name="connsiteY0" fmla="*/ 100443 h 572334"/>
                        <a:gd name="connsiteX1" fmla="*/ 0 w 219913"/>
                        <a:gd name="connsiteY1" fmla="*/ 471891 h 572334"/>
                        <a:gd name="connsiteX0" fmla="*/ 260057 w 260057"/>
                        <a:gd name="connsiteY0" fmla="*/ 101027 h 564580"/>
                        <a:gd name="connsiteX1" fmla="*/ 0 w 260057"/>
                        <a:gd name="connsiteY1" fmla="*/ 463554 h 564580"/>
                        <a:gd name="connsiteX0" fmla="*/ 260057 w 260057"/>
                        <a:gd name="connsiteY0" fmla="*/ 75108 h 543873"/>
                        <a:gd name="connsiteX1" fmla="*/ 0 w 260057"/>
                        <a:gd name="connsiteY1" fmla="*/ 437635 h 543873"/>
                        <a:gd name="connsiteX0" fmla="*/ 242215 w 242215"/>
                        <a:gd name="connsiteY0" fmla="*/ 76812 h 516669"/>
                        <a:gd name="connsiteX1" fmla="*/ 0 w 242215"/>
                        <a:gd name="connsiteY1" fmla="*/ 408115 h 516669"/>
                        <a:gd name="connsiteX0" fmla="*/ 242215 w 242215"/>
                        <a:gd name="connsiteY0" fmla="*/ 65762 h 508210"/>
                        <a:gd name="connsiteX1" fmla="*/ 0 w 242215"/>
                        <a:gd name="connsiteY1" fmla="*/ 397065 h 508210"/>
                        <a:gd name="connsiteX0" fmla="*/ 242215 w 242215"/>
                        <a:gd name="connsiteY0" fmla="*/ 70750 h 479593"/>
                        <a:gd name="connsiteX1" fmla="*/ 0 w 242215"/>
                        <a:gd name="connsiteY1" fmla="*/ 402053 h 479593"/>
                        <a:gd name="connsiteX0" fmla="*/ 224382 w 224382"/>
                        <a:gd name="connsiteY0" fmla="*/ 83419 h 320169"/>
                        <a:gd name="connsiteX1" fmla="*/ 0 w 224382"/>
                        <a:gd name="connsiteY1" fmla="*/ 228911 h 320169"/>
                        <a:gd name="connsiteX0" fmla="*/ 224382 w 224382"/>
                        <a:gd name="connsiteY0" fmla="*/ 77192 h 347328"/>
                        <a:gd name="connsiteX1" fmla="*/ 0 w 224382"/>
                        <a:gd name="connsiteY1" fmla="*/ 222684 h 347328"/>
                        <a:gd name="connsiteX0" fmla="*/ 224382 w 224382"/>
                        <a:gd name="connsiteY0" fmla="*/ 63288 h 437202"/>
                        <a:gd name="connsiteX1" fmla="*/ 0 w 224382"/>
                        <a:gd name="connsiteY1" fmla="*/ 208780 h 437202"/>
                        <a:gd name="connsiteX0" fmla="*/ 224382 w 224382"/>
                        <a:gd name="connsiteY0" fmla="*/ 73039 h 442882"/>
                        <a:gd name="connsiteX1" fmla="*/ 0 w 224382"/>
                        <a:gd name="connsiteY1" fmla="*/ 218531 h 442882"/>
                        <a:gd name="connsiteX0" fmla="*/ 221410 w 221410"/>
                        <a:gd name="connsiteY0" fmla="*/ 82019 h 321548"/>
                        <a:gd name="connsiteX1" fmla="*/ 0 w 221410"/>
                        <a:gd name="connsiteY1" fmla="*/ 74014 h 321548"/>
                        <a:gd name="connsiteX0" fmla="*/ 221410 w 221410"/>
                        <a:gd name="connsiteY0" fmla="*/ 230456 h 421326"/>
                        <a:gd name="connsiteX1" fmla="*/ 0 w 221410"/>
                        <a:gd name="connsiteY1" fmla="*/ 222451 h 421326"/>
                        <a:gd name="connsiteX0" fmla="*/ 221410 w 221410"/>
                        <a:gd name="connsiteY0" fmla="*/ 236947 h 426207"/>
                        <a:gd name="connsiteX1" fmla="*/ 0 w 221410"/>
                        <a:gd name="connsiteY1" fmla="*/ 228942 h 426207"/>
                        <a:gd name="connsiteX0" fmla="*/ 221410 w 221410"/>
                        <a:gd name="connsiteY0" fmla="*/ 176283 h 381891"/>
                        <a:gd name="connsiteX1" fmla="*/ 0 w 221410"/>
                        <a:gd name="connsiteY1" fmla="*/ 168278 h 381891"/>
                        <a:gd name="connsiteX0" fmla="*/ 221410 w 221410"/>
                        <a:gd name="connsiteY0" fmla="*/ 236948 h 426209"/>
                        <a:gd name="connsiteX1" fmla="*/ 0 w 221410"/>
                        <a:gd name="connsiteY1" fmla="*/ 228943 h 426209"/>
                        <a:gd name="connsiteX0" fmla="*/ 221410 w 221410"/>
                        <a:gd name="connsiteY0" fmla="*/ 223987 h 416492"/>
                        <a:gd name="connsiteX1" fmla="*/ 0 w 221410"/>
                        <a:gd name="connsiteY1" fmla="*/ 215982 h 416492"/>
                      </a:gdLst>
                      <a:ahLst/>
                      <a:cxnLst>
                        <a:cxn ang="0">
                          <a:pos x="connsiteX0" y="connsiteY0"/>
                        </a:cxn>
                        <a:cxn ang="0">
                          <a:pos x="connsiteX1" y="connsiteY1"/>
                        </a:cxn>
                      </a:cxnLst>
                      <a:rect l="l" t="t" r="r" b="b"/>
                      <a:pathLst>
                        <a:path w="221410" h="416492">
                          <a:moveTo>
                            <a:pt x="221410" y="223987"/>
                          </a:moveTo>
                          <a:cubicBezTo>
                            <a:pt x="92350" y="-531078"/>
                            <a:pt x="131335" y="924257"/>
                            <a:pt x="0" y="215982"/>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8" name="Group 67">
                  <a:extLst>
                    <a:ext uri="{FF2B5EF4-FFF2-40B4-BE49-F238E27FC236}">
                      <a16:creationId xmlns:a16="http://schemas.microsoft.com/office/drawing/2014/main" id="{3F98171A-1D31-8230-67DB-1EF2F7372E31}"/>
                    </a:ext>
                  </a:extLst>
                </p:cNvPr>
                <p:cNvGrpSpPr/>
                <p:nvPr/>
              </p:nvGrpSpPr>
              <p:grpSpPr>
                <a:xfrm>
                  <a:off x="536549" y="12092"/>
                  <a:ext cx="385747" cy="768243"/>
                  <a:chOff x="0" y="1"/>
                  <a:chExt cx="385747" cy="768243"/>
                </a:xfrm>
              </p:grpSpPr>
              <p:grpSp>
                <p:nvGrpSpPr>
                  <p:cNvPr id="69" name="Group 68">
                    <a:extLst>
                      <a:ext uri="{FF2B5EF4-FFF2-40B4-BE49-F238E27FC236}">
                        <a16:creationId xmlns:a16="http://schemas.microsoft.com/office/drawing/2014/main" id="{BFF0B241-E7A4-3102-3F58-267787CCB118}"/>
                      </a:ext>
                    </a:extLst>
                  </p:cNvPr>
                  <p:cNvGrpSpPr/>
                  <p:nvPr/>
                </p:nvGrpSpPr>
                <p:grpSpPr>
                  <a:xfrm>
                    <a:off x="0" y="1"/>
                    <a:ext cx="385747" cy="768243"/>
                    <a:chOff x="2481271" y="219511"/>
                    <a:chExt cx="1787089" cy="3555373"/>
                  </a:xfrm>
                </p:grpSpPr>
                <p:sp>
                  <p:nvSpPr>
                    <p:cNvPr id="71" name="Arc 70">
                      <a:extLst>
                        <a:ext uri="{FF2B5EF4-FFF2-40B4-BE49-F238E27FC236}">
                          <a16:creationId xmlns:a16="http://schemas.microsoft.com/office/drawing/2014/main" id="{9949C121-B4A7-1353-CAB8-7F79471C236E}"/>
                        </a:ext>
                      </a:extLst>
                    </p:cNvPr>
                    <p:cNvSpPr/>
                    <p:nvPr/>
                  </p:nvSpPr>
                  <p:spPr>
                    <a:xfrm>
                      <a:off x="2481271" y="1134171"/>
                      <a:ext cx="1168186" cy="1726052"/>
                    </a:xfrm>
                    <a:prstGeom prst="arc">
                      <a:avLst>
                        <a:gd name="adj1" fmla="val 17389748"/>
                        <a:gd name="adj2" fmla="val 4136787"/>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Arc 71">
                      <a:extLst>
                        <a:ext uri="{FF2B5EF4-FFF2-40B4-BE49-F238E27FC236}">
                          <a16:creationId xmlns:a16="http://schemas.microsoft.com/office/drawing/2014/main" id="{9BB1E406-571C-5088-ABF3-1E697E14F226}"/>
                        </a:ext>
                      </a:extLst>
                    </p:cNvPr>
                    <p:cNvSpPr/>
                    <p:nvPr/>
                  </p:nvSpPr>
                  <p:spPr>
                    <a:xfrm>
                      <a:off x="2913735" y="776599"/>
                      <a:ext cx="930722" cy="2441197"/>
                    </a:xfrm>
                    <a:prstGeom prst="arc">
                      <a:avLst>
                        <a:gd name="adj1" fmla="val 17162451"/>
                        <a:gd name="adj2" fmla="val 4322877"/>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Arc 72">
                      <a:extLst>
                        <a:ext uri="{FF2B5EF4-FFF2-40B4-BE49-F238E27FC236}">
                          <a16:creationId xmlns:a16="http://schemas.microsoft.com/office/drawing/2014/main" id="{2AC6A2A8-6F3D-9292-73F2-3FD7F385972D}"/>
                        </a:ext>
                      </a:extLst>
                    </p:cNvPr>
                    <p:cNvSpPr/>
                    <p:nvPr/>
                  </p:nvSpPr>
                  <p:spPr>
                    <a:xfrm>
                      <a:off x="2956033" y="390120"/>
                      <a:ext cx="1083424" cy="3214154"/>
                    </a:xfrm>
                    <a:prstGeom prst="arc">
                      <a:avLst>
                        <a:gd name="adj1" fmla="val 17389748"/>
                        <a:gd name="adj2" fmla="val 4136787"/>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Arc 73">
                      <a:extLst>
                        <a:ext uri="{FF2B5EF4-FFF2-40B4-BE49-F238E27FC236}">
                          <a16:creationId xmlns:a16="http://schemas.microsoft.com/office/drawing/2014/main" id="{2A33AE2F-C079-AC70-DC20-4E7A514FE5EC}"/>
                        </a:ext>
                      </a:extLst>
                    </p:cNvPr>
                    <p:cNvSpPr/>
                    <p:nvPr/>
                  </p:nvSpPr>
                  <p:spPr>
                    <a:xfrm>
                      <a:off x="3066487" y="219511"/>
                      <a:ext cx="1201873" cy="3555373"/>
                    </a:xfrm>
                    <a:prstGeom prst="arc">
                      <a:avLst>
                        <a:gd name="adj1" fmla="val 17389748"/>
                        <a:gd name="adj2" fmla="val 4136787"/>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0" name="Arrow: Left-Right 69">
                    <a:extLst>
                      <a:ext uri="{FF2B5EF4-FFF2-40B4-BE49-F238E27FC236}">
                        <a16:creationId xmlns:a16="http://schemas.microsoft.com/office/drawing/2014/main" id="{7693D8EA-EA9A-209D-097E-BEC64130BA85}"/>
                      </a:ext>
                    </a:extLst>
                  </p:cNvPr>
                  <p:cNvSpPr/>
                  <p:nvPr/>
                </p:nvSpPr>
                <p:spPr>
                  <a:xfrm>
                    <a:off x="92195" y="356692"/>
                    <a:ext cx="140772" cy="58459"/>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2" name="Group 61">
                <a:extLst>
                  <a:ext uri="{FF2B5EF4-FFF2-40B4-BE49-F238E27FC236}">
                    <a16:creationId xmlns:a16="http://schemas.microsoft.com/office/drawing/2014/main" id="{9C27077B-E593-D0F6-03E8-9B79AB5A149D}"/>
                  </a:ext>
                </a:extLst>
              </p:cNvPr>
              <p:cNvGrpSpPr/>
              <p:nvPr/>
            </p:nvGrpSpPr>
            <p:grpSpPr>
              <a:xfrm>
                <a:off x="117890" y="331312"/>
                <a:ext cx="126365" cy="130551"/>
                <a:chOff x="553366" y="1757401"/>
                <a:chExt cx="586261" cy="479593"/>
              </a:xfrm>
            </p:grpSpPr>
            <p:sp>
              <p:nvSpPr>
                <p:cNvPr id="63" name="Freeform: Shape 62">
                  <a:extLst>
                    <a:ext uri="{FF2B5EF4-FFF2-40B4-BE49-F238E27FC236}">
                      <a16:creationId xmlns:a16="http://schemas.microsoft.com/office/drawing/2014/main" id="{86B9C614-ED9B-AF0D-F080-525EE4ADD09B}"/>
                    </a:ext>
                  </a:extLst>
                </p:cNvPr>
                <p:cNvSpPr/>
                <p:nvPr/>
              </p:nvSpPr>
              <p:spPr>
                <a:xfrm>
                  <a:off x="553366" y="1757401"/>
                  <a:ext cx="242215" cy="479593"/>
                </a:xfrm>
                <a:custGeom>
                  <a:avLst/>
                  <a:gdLst>
                    <a:gd name="connsiteX0" fmla="*/ 260058 w 260058"/>
                    <a:gd name="connsiteY0" fmla="*/ 117897 h 645188"/>
                    <a:gd name="connsiteX1" fmla="*/ 117445 w 260058"/>
                    <a:gd name="connsiteY1" fmla="*/ 34007 h 645188"/>
                    <a:gd name="connsiteX2" fmla="*/ 92278 w 260058"/>
                    <a:gd name="connsiteY2" fmla="*/ 612848 h 645188"/>
                    <a:gd name="connsiteX3" fmla="*/ 0 w 260058"/>
                    <a:gd name="connsiteY3" fmla="*/ 520569 h 645188"/>
                    <a:gd name="connsiteX0" fmla="*/ 206532 w 206532"/>
                    <a:gd name="connsiteY0" fmla="*/ 111555 h 647767"/>
                    <a:gd name="connsiteX1" fmla="*/ 117445 w 206532"/>
                    <a:gd name="connsiteY1" fmla="*/ 36586 h 647767"/>
                    <a:gd name="connsiteX2" fmla="*/ 92278 w 206532"/>
                    <a:gd name="connsiteY2" fmla="*/ 615427 h 647767"/>
                    <a:gd name="connsiteX3" fmla="*/ 0 w 206532"/>
                    <a:gd name="connsiteY3" fmla="*/ 523148 h 64776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37019"/>
                    <a:gd name="connsiteX1" fmla="*/ 90682 w 179769"/>
                    <a:gd name="connsiteY1" fmla="*/ 38561 h 637019"/>
                    <a:gd name="connsiteX2" fmla="*/ 65515 w 179769"/>
                    <a:gd name="connsiteY2" fmla="*/ 617402 h 637019"/>
                    <a:gd name="connsiteX3" fmla="*/ 0 w 179769"/>
                    <a:gd name="connsiteY3" fmla="*/ 529583 h 637019"/>
                    <a:gd name="connsiteX0" fmla="*/ 179769 w 179769"/>
                    <a:gd name="connsiteY0" fmla="*/ 0 h 523489"/>
                    <a:gd name="connsiteX1" fmla="*/ 65515 w 179769"/>
                    <a:gd name="connsiteY1" fmla="*/ 503872 h 523489"/>
                    <a:gd name="connsiteX2" fmla="*/ 0 w 179769"/>
                    <a:gd name="connsiteY2" fmla="*/ 416053 h 523489"/>
                    <a:gd name="connsiteX0" fmla="*/ 179769 w 179769"/>
                    <a:gd name="connsiteY0" fmla="*/ 43800 h 567289"/>
                    <a:gd name="connsiteX1" fmla="*/ 65515 w 179769"/>
                    <a:gd name="connsiteY1" fmla="*/ 547672 h 567289"/>
                    <a:gd name="connsiteX2" fmla="*/ 0 w 179769"/>
                    <a:gd name="connsiteY2" fmla="*/ 459853 h 567289"/>
                    <a:gd name="connsiteX0" fmla="*/ 179769 w 179769"/>
                    <a:gd name="connsiteY0" fmla="*/ 0 h 416053"/>
                    <a:gd name="connsiteX1" fmla="*/ 0 w 179769"/>
                    <a:gd name="connsiteY1" fmla="*/ 416053 h 416053"/>
                    <a:gd name="connsiteX0" fmla="*/ 179769 w 179769"/>
                    <a:gd name="connsiteY0" fmla="*/ 0 h 493874"/>
                    <a:gd name="connsiteX1" fmla="*/ 0 w 179769"/>
                    <a:gd name="connsiteY1" fmla="*/ 416053 h 493874"/>
                    <a:gd name="connsiteX0" fmla="*/ 179769 w 179769"/>
                    <a:gd name="connsiteY0" fmla="*/ 63267 h 528856"/>
                    <a:gd name="connsiteX1" fmla="*/ 0 w 179769"/>
                    <a:gd name="connsiteY1" fmla="*/ 479320 h 528856"/>
                    <a:gd name="connsiteX0" fmla="*/ 179769 w 179769"/>
                    <a:gd name="connsiteY0" fmla="*/ 61749 h 536449"/>
                    <a:gd name="connsiteX1" fmla="*/ 0 w 179769"/>
                    <a:gd name="connsiteY1" fmla="*/ 477802 h 536449"/>
                    <a:gd name="connsiteX0" fmla="*/ 179769 w 179769"/>
                    <a:gd name="connsiteY0" fmla="*/ 59056 h 534164"/>
                    <a:gd name="connsiteX1" fmla="*/ 0 w 179769"/>
                    <a:gd name="connsiteY1" fmla="*/ 475109 h 534164"/>
                    <a:gd name="connsiteX0" fmla="*/ 219913 w 219913"/>
                    <a:gd name="connsiteY0" fmla="*/ 61298 h 494044"/>
                    <a:gd name="connsiteX1" fmla="*/ 0 w 219913"/>
                    <a:gd name="connsiteY1" fmla="*/ 432746 h 494044"/>
                    <a:gd name="connsiteX0" fmla="*/ 219913 w 219913"/>
                    <a:gd name="connsiteY0" fmla="*/ 54752 h 536483"/>
                    <a:gd name="connsiteX1" fmla="*/ 0 w 219913"/>
                    <a:gd name="connsiteY1" fmla="*/ 426200 h 536483"/>
                    <a:gd name="connsiteX0" fmla="*/ 219913 w 219913"/>
                    <a:gd name="connsiteY0" fmla="*/ 100443 h 572334"/>
                    <a:gd name="connsiteX1" fmla="*/ 0 w 219913"/>
                    <a:gd name="connsiteY1" fmla="*/ 471891 h 572334"/>
                    <a:gd name="connsiteX0" fmla="*/ 260057 w 260057"/>
                    <a:gd name="connsiteY0" fmla="*/ 101027 h 564580"/>
                    <a:gd name="connsiteX1" fmla="*/ 0 w 260057"/>
                    <a:gd name="connsiteY1" fmla="*/ 463554 h 564580"/>
                    <a:gd name="connsiteX0" fmla="*/ 260057 w 260057"/>
                    <a:gd name="connsiteY0" fmla="*/ 75108 h 543873"/>
                    <a:gd name="connsiteX1" fmla="*/ 0 w 260057"/>
                    <a:gd name="connsiteY1" fmla="*/ 437635 h 543873"/>
                    <a:gd name="connsiteX0" fmla="*/ 242215 w 242215"/>
                    <a:gd name="connsiteY0" fmla="*/ 76812 h 516669"/>
                    <a:gd name="connsiteX1" fmla="*/ 0 w 242215"/>
                    <a:gd name="connsiteY1" fmla="*/ 408115 h 516669"/>
                    <a:gd name="connsiteX0" fmla="*/ 242215 w 242215"/>
                    <a:gd name="connsiteY0" fmla="*/ 65762 h 508210"/>
                    <a:gd name="connsiteX1" fmla="*/ 0 w 242215"/>
                    <a:gd name="connsiteY1" fmla="*/ 397065 h 508210"/>
                    <a:gd name="connsiteX0" fmla="*/ 242215 w 242215"/>
                    <a:gd name="connsiteY0" fmla="*/ 70750 h 479593"/>
                    <a:gd name="connsiteX1" fmla="*/ 0 w 242215"/>
                    <a:gd name="connsiteY1" fmla="*/ 402053 h 479593"/>
                  </a:gdLst>
                  <a:ahLst/>
                  <a:cxnLst>
                    <a:cxn ang="0">
                      <a:pos x="connsiteX0" y="connsiteY0"/>
                    </a:cxn>
                    <a:cxn ang="0">
                      <a:pos x="connsiteX1" y="connsiteY1"/>
                    </a:cxn>
                  </a:cxnLst>
                  <a:rect l="l" t="t" r="r" b="b"/>
                  <a:pathLst>
                    <a:path w="242215" h="479593">
                      <a:moveTo>
                        <a:pt x="242215" y="70750"/>
                      </a:moveTo>
                      <a:cubicBezTo>
                        <a:pt x="48478" y="-272298"/>
                        <a:pt x="220502" y="762943"/>
                        <a:pt x="0" y="402053"/>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386DD1B6-2F68-7349-D3B8-2D5A1C197A51}"/>
                    </a:ext>
                  </a:extLst>
                </p:cNvPr>
                <p:cNvSpPr/>
                <p:nvPr/>
              </p:nvSpPr>
              <p:spPr>
                <a:xfrm>
                  <a:off x="668048" y="1757401"/>
                  <a:ext cx="242215" cy="479593"/>
                </a:xfrm>
                <a:custGeom>
                  <a:avLst/>
                  <a:gdLst>
                    <a:gd name="connsiteX0" fmla="*/ 260058 w 260058"/>
                    <a:gd name="connsiteY0" fmla="*/ 117897 h 645188"/>
                    <a:gd name="connsiteX1" fmla="*/ 117445 w 260058"/>
                    <a:gd name="connsiteY1" fmla="*/ 34007 h 645188"/>
                    <a:gd name="connsiteX2" fmla="*/ 92278 w 260058"/>
                    <a:gd name="connsiteY2" fmla="*/ 612848 h 645188"/>
                    <a:gd name="connsiteX3" fmla="*/ 0 w 260058"/>
                    <a:gd name="connsiteY3" fmla="*/ 520569 h 645188"/>
                    <a:gd name="connsiteX0" fmla="*/ 206532 w 206532"/>
                    <a:gd name="connsiteY0" fmla="*/ 111555 h 647767"/>
                    <a:gd name="connsiteX1" fmla="*/ 117445 w 206532"/>
                    <a:gd name="connsiteY1" fmla="*/ 36586 h 647767"/>
                    <a:gd name="connsiteX2" fmla="*/ 92278 w 206532"/>
                    <a:gd name="connsiteY2" fmla="*/ 615427 h 647767"/>
                    <a:gd name="connsiteX3" fmla="*/ 0 w 206532"/>
                    <a:gd name="connsiteY3" fmla="*/ 523148 h 64776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37019"/>
                    <a:gd name="connsiteX1" fmla="*/ 90682 w 179769"/>
                    <a:gd name="connsiteY1" fmla="*/ 38561 h 637019"/>
                    <a:gd name="connsiteX2" fmla="*/ 65515 w 179769"/>
                    <a:gd name="connsiteY2" fmla="*/ 617402 h 637019"/>
                    <a:gd name="connsiteX3" fmla="*/ 0 w 179769"/>
                    <a:gd name="connsiteY3" fmla="*/ 529583 h 637019"/>
                    <a:gd name="connsiteX0" fmla="*/ 179769 w 179769"/>
                    <a:gd name="connsiteY0" fmla="*/ 0 h 523489"/>
                    <a:gd name="connsiteX1" fmla="*/ 65515 w 179769"/>
                    <a:gd name="connsiteY1" fmla="*/ 503872 h 523489"/>
                    <a:gd name="connsiteX2" fmla="*/ 0 w 179769"/>
                    <a:gd name="connsiteY2" fmla="*/ 416053 h 523489"/>
                    <a:gd name="connsiteX0" fmla="*/ 179769 w 179769"/>
                    <a:gd name="connsiteY0" fmla="*/ 43800 h 567289"/>
                    <a:gd name="connsiteX1" fmla="*/ 65515 w 179769"/>
                    <a:gd name="connsiteY1" fmla="*/ 547672 h 567289"/>
                    <a:gd name="connsiteX2" fmla="*/ 0 w 179769"/>
                    <a:gd name="connsiteY2" fmla="*/ 459853 h 567289"/>
                    <a:gd name="connsiteX0" fmla="*/ 179769 w 179769"/>
                    <a:gd name="connsiteY0" fmla="*/ 0 h 416053"/>
                    <a:gd name="connsiteX1" fmla="*/ 0 w 179769"/>
                    <a:gd name="connsiteY1" fmla="*/ 416053 h 416053"/>
                    <a:gd name="connsiteX0" fmla="*/ 179769 w 179769"/>
                    <a:gd name="connsiteY0" fmla="*/ 0 h 493874"/>
                    <a:gd name="connsiteX1" fmla="*/ 0 w 179769"/>
                    <a:gd name="connsiteY1" fmla="*/ 416053 h 493874"/>
                    <a:gd name="connsiteX0" fmla="*/ 179769 w 179769"/>
                    <a:gd name="connsiteY0" fmla="*/ 63267 h 528856"/>
                    <a:gd name="connsiteX1" fmla="*/ 0 w 179769"/>
                    <a:gd name="connsiteY1" fmla="*/ 479320 h 528856"/>
                    <a:gd name="connsiteX0" fmla="*/ 179769 w 179769"/>
                    <a:gd name="connsiteY0" fmla="*/ 61749 h 536449"/>
                    <a:gd name="connsiteX1" fmla="*/ 0 w 179769"/>
                    <a:gd name="connsiteY1" fmla="*/ 477802 h 536449"/>
                    <a:gd name="connsiteX0" fmla="*/ 179769 w 179769"/>
                    <a:gd name="connsiteY0" fmla="*/ 59056 h 534164"/>
                    <a:gd name="connsiteX1" fmla="*/ 0 w 179769"/>
                    <a:gd name="connsiteY1" fmla="*/ 475109 h 534164"/>
                    <a:gd name="connsiteX0" fmla="*/ 219913 w 219913"/>
                    <a:gd name="connsiteY0" fmla="*/ 61298 h 494044"/>
                    <a:gd name="connsiteX1" fmla="*/ 0 w 219913"/>
                    <a:gd name="connsiteY1" fmla="*/ 432746 h 494044"/>
                    <a:gd name="connsiteX0" fmla="*/ 219913 w 219913"/>
                    <a:gd name="connsiteY0" fmla="*/ 54752 h 536483"/>
                    <a:gd name="connsiteX1" fmla="*/ 0 w 219913"/>
                    <a:gd name="connsiteY1" fmla="*/ 426200 h 536483"/>
                    <a:gd name="connsiteX0" fmla="*/ 219913 w 219913"/>
                    <a:gd name="connsiteY0" fmla="*/ 100443 h 572334"/>
                    <a:gd name="connsiteX1" fmla="*/ 0 w 219913"/>
                    <a:gd name="connsiteY1" fmla="*/ 471891 h 572334"/>
                    <a:gd name="connsiteX0" fmla="*/ 260057 w 260057"/>
                    <a:gd name="connsiteY0" fmla="*/ 101027 h 564580"/>
                    <a:gd name="connsiteX1" fmla="*/ 0 w 260057"/>
                    <a:gd name="connsiteY1" fmla="*/ 463554 h 564580"/>
                    <a:gd name="connsiteX0" fmla="*/ 260057 w 260057"/>
                    <a:gd name="connsiteY0" fmla="*/ 75108 h 543873"/>
                    <a:gd name="connsiteX1" fmla="*/ 0 w 260057"/>
                    <a:gd name="connsiteY1" fmla="*/ 437635 h 543873"/>
                    <a:gd name="connsiteX0" fmla="*/ 242215 w 242215"/>
                    <a:gd name="connsiteY0" fmla="*/ 76812 h 516669"/>
                    <a:gd name="connsiteX1" fmla="*/ 0 w 242215"/>
                    <a:gd name="connsiteY1" fmla="*/ 408115 h 516669"/>
                    <a:gd name="connsiteX0" fmla="*/ 242215 w 242215"/>
                    <a:gd name="connsiteY0" fmla="*/ 65762 h 508210"/>
                    <a:gd name="connsiteX1" fmla="*/ 0 w 242215"/>
                    <a:gd name="connsiteY1" fmla="*/ 397065 h 508210"/>
                    <a:gd name="connsiteX0" fmla="*/ 242215 w 242215"/>
                    <a:gd name="connsiteY0" fmla="*/ 70750 h 479593"/>
                    <a:gd name="connsiteX1" fmla="*/ 0 w 242215"/>
                    <a:gd name="connsiteY1" fmla="*/ 402053 h 479593"/>
                  </a:gdLst>
                  <a:ahLst/>
                  <a:cxnLst>
                    <a:cxn ang="0">
                      <a:pos x="connsiteX0" y="connsiteY0"/>
                    </a:cxn>
                    <a:cxn ang="0">
                      <a:pos x="connsiteX1" y="connsiteY1"/>
                    </a:cxn>
                  </a:cxnLst>
                  <a:rect l="l" t="t" r="r" b="b"/>
                  <a:pathLst>
                    <a:path w="242215" h="479593">
                      <a:moveTo>
                        <a:pt x="242215" y="70750"/>
                      </a:moveTo>
                      <a:cubicBezTo>
                        <a:pt x="48478" y="-272298"/>
                        <a:pt x="220502" y="762943"/>
                        <a:pt x="0" y="402053"/>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F2B7131C-7CE6-108A-BE0D-5BBD6E5F455E}"/>
                    </a:ext>
                  </a:extLst>
                </p:cNvPr>
                <p:cNvSpPr/>
                <p:nvPr/>
              </p:nvSpPr>
              <p:spPr>
                <a:xfrm>
                  <a:off x="782730" y="1757401"/>
                  <a:ext cx="242215" cy="479593"/>
                </a:xfrm>
                <a:custGeom>
                  <a:avLst/>
                  <a:gdLst>
                    <a:gd name="connsiteX0" fmla="*/ 260058 w 260058"/>
                    <a:gd name="connsiteY0" fmla="*/ 117897 h 645188"/>
                    <a:gd name="connsiteX1" fmla="*/ 117445 w 260058"/>
                    <a:gd name="connsiteY1" fmla="*/ 34007 h 645188"/>
                    <a:gd name="connsiteX2" fmla="*/ 92278 w 260058"/>
                    <a:gd name="connsiteY2" fmla="*/ 612848 h 645188"/>
                    <a:gd name="connsiteX3" fmla="*/ 0 w 260058"/>
                    <a:gd name="connsiteY3" fmla="*/ 520569 h 645188"/>
                    <a:gd name="connsiteX0" fmla="*/ 206532 w 206532"/>
                    <a:gd name="connsiteY0" fmla="*/ 111555 h 647767"/>
                    <a:gd name="connsiteX1" fmla="*/ 117445 w 206532"/>
                    <a:gd name="connsiteY1" fmla="*/ 36586 h 647767"/>
                    <a:gd name="connsiteX2" fmla="*/ 92278 w 206532"/>
                    <a:gd name="connsiteY2" fmla="*/ 615427 h 647767"/>
                    <a:gd name="connsiteX3" fmla="*/ 0 w 206532"/>
                    <a:gd name="connsiteY3" fmla="*/ 523148 h 64776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37019"/>
                    <a:gd name="connsiteX1" fmla="*/ 90682 w 179769"/>
                    <a:gd name="connsiteY1" fmla="*/ 38561 h 637019"/>
                    <a:gd name="connsiteX2" fmla="*/ 65515 w 179769"/>
                    <a:gd name="connsiteY2" fmla="*/ 617402 h 637019"/>
                    <a:gd name="connsiteX3" fmla="*/ 0 w 179769"/>
                    <a:gd name="connsiteY3" fmla="*/ 529583 h 637019"/>
                    <a:gd name="connsiteX0" fmla="*/ 179769 w 179769"/>
                    <a:gd name="connsiteY0" fmla="*/ 0 h 523489"/>
                    <a:gd name="connsiteX1" fmla="*/ 65515 w 179769"/>
                    <a:gd name="connsiteY1" fmla="*/ 503872 h 523489"/>
                    <a:gd name="connsiteX2" fmla="*/ 0 w 179769"/>
                    <a:gd name="connsiteY2" fmla="*/ 416053 h 523489"/>
                    <a:gd name="connsiteX0" fmla="*/ 179769 w 179769"/>
                    <a:gd name="connsiteY0" fmla="*/ 43800 h 567289"/>
                    <a:gd name="connsiteX1" fmla="*/ 65515 w 179769"/>
                    <a:gd name="connsiteY1" fmla="*/ 547672 h 567289"/>
                    <a:gd name="connsiteX2" fmla="*/ 0 w 179769"/>
                    <a:gd name="connsiteY2" fmla="*/ 459853 h 567289"/>
                    <a:gd name="connsiteX0" fmla="*/ 179769 w 179769"/>
                    <a:gd name="connsiteY0" fmla="*/ 0 h 416053"/>
                    <a:gd name="connsiteX1" fmla="*/ 0 w 179769"/>
                    <a:gd name="connsiteY1" fmla="*/ 416053 h 416053"/>
                    <a:gd name="connsiteX0" fmla="*/ 179769 w 179769"/>
                    <a:gd name="connsiteY0" fmla="*/ 0 h 493874"/>
                    <a:gd name="connsiteX1" fmla="*/ 0 w 179769"/>
                    <a:gd name="connsiteY1" fmla="*/ 416053 h 493874"/>
                    <a:gd name="connsiteX0" fmla="*/ 179769 w 179769"/>
                    <a:gd name="connsiteY0" fmla="*/ 63267 h 528856"/>
                    <a:gd name="connsiteX1" fmla="*/ 0 w 179769"/>
                    <a:gd name="connsiteY1" fmla="*/ 479320 h 528856"/>
                    <a:gd name="connsiteX0" fmla="*/ 179769 w 179769"/>
                    <a:gd name="connsiteY0" fmla="*/ 61749 h 536449"/>
                    <a:gd name="connsiteX1" fmla="*/ 0 w 179769"/>
                    <a:gd name="connsiteY1" fmla="*/ 477802 h 536449"/>
                    <a:gd name="connsiteX0" fmla="*/ 179769 w 179769"/>
                    <a:gd name="connsiteY0" fmla="*/ 59056 h 534164"/>
                    <a:gd name="connsiteX1" fmla="*/ 0 w 179769"/>
                    <a:gd name="connsiteY1" fmla="*/ 475109 h 534164"/>
                    <a:gd name="connsiteX0" fmla="*/ 219913 w 219913"/>
                    <a:gd name="connsiteY0" fmla="*/ 61298 h 494044"/>
                    <a:gd name="connsiteX1" fmla="*/ 0 w 219913"/>
                    <a:gd name="connsiteY1" fmla="*/ 432746 h 494044"/>
                    <a:gd name="connsiteX0" fmla="*/ 219913 w 219913"/>
                    <a:gd name="connsiteY0" fmla="*/ 54752 h 536483"/>
                    <a:gd name="connsiteX1" fmla="*/ 0 w 219913"/>
                    <a:gd name="connsiteY1" fmla="*/ 426200 h 536483"/>
                    <a:gd name="connsiteX0" fmla="*/ 219913 w 219913"/>
                    <a:gd name="connsiteY0" fmla="*/ 100443 h 572334"/>
                    <a:gd name="connsiteX1" fmla="*/ 0 w 219913"/>
                    <a:gd name="connsiteY1" fmla="*/ 471891 h 572334"/>
                    <a:gd name="connsiteX0" fmla="*/ 260057 w 260057"/>
                    <a:gd name="connsiteY0" fmla="*/ 101027 h 564580"/>
                    <a:gd name="connsiteX1" fmla="*/ 0 w 260057"/>
                    <a:gd name="connsiteY1" fmla="*/ 463554 h 564580"/>
                    <a:gd name="connsiteX0" fmla="*/ 260057 w 260057"/>
                    <a:gd name="connsiteY0" fmla="*/ 75108 h 543873"/>
                    <a:gd name="connsiteX1" fmla="*/ 0 w 260057"/>
                    <a:gd name="connsiteY1" fmla="*/ 437635 h 543873"/>
                    <a:gd name="connsiteX0" fmla="*/ 242215 w 242215"/>
                    <a:gd name="connsiteY0" fmla="*/ 76812 h 516669"/>
                    <a:gd name="connsiteX1" fmla="*/ 0 w 242215"/>
                    <a:gd name="connsiteY1" fmla="*/ 408115 h 516669"/>
                    <a:gd name="connsiteX0" fmla="*/ 242215 w 242215"/>
                    <a:gd name="connsiteY0" fmla="*/ 65762 h 508210"/>
                    <a:gd name="connsiteX1" fmla="*/ 0 w 242215"/>
                    <a:gd name="connsiteY1" fmla="*/ 397065 h 508210"/>
                    <a:gd name="connsiteX0" fmla="*/ 242215 w 242215"/>
                    <a:gd name="connsiteY0" fmla="*/ 70750 h 479593"/>
                    <a:gd name="connsiteX1" fmla="*/ 0 w 242215"/>
                    <a:gd name="connsiteY1" fmla="*/ 402053 h 479593"/>
                  </a:gdLst>
                  <a:ahLst/>
                  <a:cxnLst>
                    <a:cxn ang="0">
                      <a:pos x="connsiteX0" y="connsiteY0"/>
                    </a:cxn>
                    <a:cxn ang="0">
                      <a:pos x="connsiteX1" y="connsiteY1"/>
                    </a:cxn>
                  </a:cxnLst>
                  <a:rect l="l" t="t" r="r" b="b"/>
                  <a:pathLst>
                    <a:path w="242215" h="479593">
                      <a:moveTo>
                        <a:pt x="242215" y="70750"/>
                      </a:moveTo>
                      <a:cubicBezTo>
                        <a:pt x="48478" y="-272298"/>
                        <a:pt x="220502" y="762943"/>
                        <a:pt x="0" y="402053"/>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53888AF4-B9E8-B7C6-78F4-365E8BE0AAA7}"/>
                    </a:ext>
                  </a:extLst>
                </p:cNvPr>
                <p:cNvSpPr/>
                <p:nvPr/>
              </p:nvSpPr>
              <p:spPr>
                <a:xfrm>
                  <a:off x="897412" y="1757401"/>
                  <a:ext cx="242215" cy="479593"/>
                </a:xfrm>
                <a:custGeom>
                  <a:avLst/>
                  <a:gdLst>
                    <a:gd name="connsiteX0" fmla="*/ 260058 w 260058"/>
                    <a:gd name="connsiteY0" fmla="*/ 117897 h 645188"/>
                    <a:gd name="connsiteX1" fmla="*/ 117445 w 260058"/>
                    <a:gd name="connsiteY1" fmla="*/ 34007 h 645188"/>
                    <a:gd name="connsiteX2" fmla="*/ 92278 w 260058"/>
                    <a:gd name="connsiteY2" fmla="*/ 612848 h 645188"/>
                    <a:gd name="connsiteX3" fmla="*/ 0 w 260058"/>
                    <a:gd name="connsiteY3" fmla="*/ 520569 h 645188"/>
                    <a:gd name="connsiteX0" fmla="*/ 206532 w 206532"/>
                    <a:gd name="connsiteY0" fmla="*/ 111555 h 647767"/>
                    <a:gd name="connsiteX1" fmla="*/ 117445 w 206532"/>
                    <a:gd name="connsiteY1" fmla="*/ 36586 h 647767"/>
                    <a:gd name="connsiteX2" fmla="*/ 92278 w 206532"/>
                    <a:gd name="connsiteY2" fmla="*/ 615427 h 647767"/>
                    <a:gd name="connsiteX3" fmla="*/ 0 w 206532"/>
                    <a:gd name="connsiteY3" fmla="*/ 523148 h 64776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1555 h 648647"/>
                    <a:gd name="connsiteX1" fmla="*/ 90682 w 179769"/>
                    <a:gd name="connsiteY1" fmla="*/ 36586 h 648647"/>
                    <a:gd name="connsiteX2" fmla="*/ 65515 w 179769"/>
                    <a:gd name="connsiteY2" fmla="*/ 615427 h 648647"/>
                    <a:gd name="connsiteX3" fmla="*/ 0 w 179769"/>
                    <a:gd name="connsiteY3" fmla="*/ 527608 h 648647"/>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50622"/>
                    <a:gd name="connsiteX1" fmla="*/ 90682 w 179769"/>
                    <a:gd name="connsiteY1" fmla="*/ 38561 h 650622"/>
                    <a:gd name="connsiteX2" fmla="*/ 65515 w 179769"/>
                    <a:gd name="connsiteY2" fmla="*/ 617402 h 650622"/>
                    <a:gd name="connsiteX3" fmla="*/ 0 w 179769"/>
                    <a:gd name="connsiteY3" fmla="*/ 529583 h 650622"/>
                    <a:gd name="connsiteX0" fmla="*/ 179769 w 179769"/>
                    <a:gd name="connsiteY0" fmla="*/ 113530 h 637019"/>
                    <a:gd name="connsiteX1" fmla="*/ 90682 w 179769"/>
                    <a:gd name="connsiteY1" fmla="*/ 38561 h 637019"/>
                    <a:gd name="connsiteX2" fmla="*/ 65515 w 179769"/>
                    <a:gd name="connsiteY2" fmla="*/ 617402 h 637019"/>
                    <a:gd name="connsiteX3" fmla="*/ 0 w 179769"/>
                    <a:gd name="connsiteY3" fmla="*/ 529583 h 637019"/>
                    <a:gd name="connsiteX0" fmla="*/ 179769 w 179769"/>
                    <a:gd name="connsiteY0" fmla="*/ 0 h 523489"/>
                    <a:gd name="connsiteX1" fmla="*/ 65515 w 179769"/>
                    <a:gd name="connsiteY1" fmla="*/ 503872 h 523489"/>
                    <a:gd name="connsiteX2" fmla="*/ 0 w 179769"/>
                    <a:gd name="connsiteY2" fmla="*/ 416053 h 523489"/>
                    <a:gd name="connsiteX0" fmla="*/ 179769 w 179769"/>
                    <a:gd name="connsiteY0" fmla="*/ 43800 h 567289"/>
                    <a:gd name="connsiteX1" fmla="*/ 65515 w 179769"/>
                    <a:gd name="connsiteY1" fmla="*/ 547672 h 567289"/>
                    <a:gd name="connsiteX2" fmla="*/ 0 w 179769"/>
                    <a:gd name="connsiteY2" fmla="*/ 459853 h 567289"/>
                    <a:gd name="connsiteX0" fmla="*/ 179769 w 179769"/>
                    <a:gd name="connsiteY0" fmla="*/ 0 h 416053"/>
                    <a:gd name="connsiteX1" fmla="*/ 0 w 179769"/>
                    <a:gd name="connsiteY1" fmla="*/ 416053 h 416053"/>
                    <a:gd name="connsiteX0" fmla="*/ 179769 w 179769"/>
                    <a:gd name="connsiteY0" fmla="*/ 0 h 493874"/>
                    <a:gd name="connsiteX1" fmla="*/ 0 w 179769"/>
                    <a:gd name="connsiteY1" fmla="*/ 416053 h 493874"/>
                    <a:gd name="connsiteX0" fmla="*/ 179769 w 179769"/>
                    <a:gd name="connsiteY0" fmla="*/ 63267 h 528856"/>
                    <a:gd name="connsiteX1" fmla="*/ 0 w 179769"/>
                    <a:gd name="connsiteY1" fmla="*/ 479320 h 528856"/>
                    <a:gd name="connsiteX0" fmla="*/ 179769 w 179769"/>
                    <a:gd name="connsiteY0" fmla="*/ 61749 h 536449"/>
                    <a:gd name="connsiteX1" fmla="*/ 0 w 179769"/>
                    <a:gd name="connsiteY1" fmla="*/ 477802 h 536449"/>
                    <a:gd name="connsiteX0" fmla="*/ 179769 w 179769"/>
                    <a:gd name="connsiteY0" fmla="*/ 59056 h 534164"/>
                    <a:gd name="connsiteX1" fmla="*/ 0 w 179769"/>
                    <a:gd name="connsiteY1" fmla="*/ 475109 h 534164"/>
                    <a:gd name="connsiteX0" fmla="*/ 219913 w 219913"/>
                    <a:gd name="connsiteY0" fmla="*/ 61298 h 494044"/>
                    <a:gd name="connsiteX1" fmla="*/ 0 w 219913"/>
                    <a:gd name="connsiteY1" fmla="*/ 432746 h 494044"/>
                    <a:gd name="connsiteX0" fmla="*/ 219913 w 219913"/>
                    <a:gd name="connsiteY0" fmla="*/ 54752 h 536483"/>
                    <a:gd name="connsiteX1" fmla="*/ 0 w 219913"/>
                    <a:gd name="connsiteY1" fmla="*/ 426200 h 536483"/>
                    <a:gd name="connsiteX0" fmla="*/ 219913 w 219913"/>
                    <a:gd name="connsiteY0" fmla="*/ 100443 h 572334"/>
                    <a:gd name="connsiteX1" fmla="*/ 0 w 219913"/>
                    <a:gd name="connsiteY1" fmla="*/ 471891 h 572334"/>
                    <a:gd name="connsiteX0" fmla="*/ 260057 w 260057"/>
                    <a:gd name="connsiteY0" fmla="*/ 101027 h 564580"/>
                    <a:gd name="connsiteX1" fmla="*/ 0 w 260057"/>
                    <a:gd name="connsiteY1" fmla="*/ 463554 h 564580"/>
                    <a:gd name="connsiteX0" fmla="*/ 260057 w 260057"/>
                    <a:gd name="connsiteY0" fmla="*/ 75108 h 543873"/>
                    <a:gd name="connsiteX1" fmla="*/ 0 w 260057"/>
                    <a:gd name="connsiteY1" fmla="*/ 437635 h 543873"/>
                    <a:gd name="connsiteX0" fmla="*/ 242215 w 242215"/>
                    <a:gd name="connsiteY0" fmla="*/ 76812 h 516669"/>
                    <a:gd name="connsiteX1" fmla="*/ 0 w 242215"/>
                    <a:gd name="connsiteY1" fmla="*/ 408115 h 516669"/>
                    <a:gd name="connsiteX0" fmla="*/ 242215 w 242215"/>
                    <a:gd name="connsiteY0" fmla="*/ 65762 h 508210"/>
                    <a:gd name="connsiteX1" fmla="*/ 0 w 242215"/>
                    <a:gd name="connsiteY1" fmla="*/ 397065 h 508210"/>
                    <a:gd name="connsiteX0" fmla="*/ 242215 w 242215"/>
                    <a:gd name="connsiteY0" fmla="*/ 70750 h 479593"/>
                    <a:gd name="connsiteX1" fmla="*/ 0 w 242215"/>
                    <a:gd name="connsiteY1" fmla="*/ 402053 h 479593"/>
                  </a:gdLst>
                  <a:ahLst/>
                  <a:cxnLst>
                    <a:cxn ang="0">
                      <a:pos x="connsiteX0" y="connsiteY0"/>
                    </a:cxn>
                    <a:cxn ang="0">
                      <a:pos x="connsiteX1" y="connsiteY1"/>
                    </a:cxn>
                  </a:cxnLst>
                  <a:rect l="l" t="t" r="r" b="b"/>
                  <a:pathLst>
                    <a:path w="242215" h="479593">
                      <a:moveTo>
                        <a:pt x="242215" y="70750"/>
                      </a:moveTo>
                      <a:cubicBezTo>
                        <a:pt x="48478" y="-272298"/>
                        <a:pt x="220502" y="762943"/>
                        <a:pt x="0" y="402053"/>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A351D5-6633-6CC9-7D9F-8B4AD864214A}"/>
                  </a:ext>
                </a:extLst>
              </p:cNvPr>
              <p:cNvSpPr txBox="1"/>
              <p:nvPr/>
            </p:nvSpPr>
            <p:spPr>
              <a:xfrm>
                <a:off x="1778233" y="4290951"/>
                <a:ext cx="1865254" cy="5251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kumimoji="0" lang="en-NZ" sz="18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8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𝐶</m:t>
                        </m:r>
                      </m:sub>
                      <m:sup>
                        <m:r>
                          <a:rPr kumimoji="0" lang="en-NZ" sz="18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𝑚</m:t>
                        </m:r>
                      </m:sup>
                    </m:sSubSup>
                  </m:oMath>
                </a14:m>
                <a:r>
                  <a:rPr kumimoji="0" lang="en-NZ" sz="1800" b="0" i="0"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𝑑</m:t>
                        </m:r>
                        <m:sSubSup>
                          <m:sSubSupPr>
                            <m:ctrlP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𝑞</m:t>
                            </m:r>
                          </m:e>
                          <m:sub>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𝐶</m:t>
                            </m:r>
                          </m:sub>
                          <m:sup>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𝑚</m:t>
                            </m:r>
                          </m:sup>
                        </m:sSubSup>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𝑑𝑡</m:t>
                        </m:r>
                      </m:den>
                    </m:f>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e>
                      <m:sub>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b>
                      <m:sup>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𝑚</m:t>
                        </m:r>
                      </m:sup>
                    </m:sSubSup>
                  </m:oMath>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1DA351D5-6633-6CC9-7D9F-8B4AD864214A}"/>
                  </a:ext>
                </a:extLst>
              </p:cNvPr>
              <p:cNvSpPr txBox="1">
                <a:spLocks noRot="1" noChangeAspect="1" noMove="1" noResize="1" noEditPoints="1" noAdjustHandles="1" noChangeArrowheads="1" noChangeShapeType="1" noTextEdit="1"/>
              </p:cNvSpPr>
              <p:nvPr/>
            </p:nvSpPr>
            <p:spPr>
              <a:xfrm>
                <a:off x="1778233" y="4290951"/>
                <a:ext cx="1865254" cy="525144"/>
              </a:xfrm>
              <a:prstGeom prst="rect">
                <a:avLst/>
              </a:prstGeom>
              <a:blipFill>
                <a:blip r:embed="rId5"/>
                <a:stretch>
                  <a:fillRect l="-2941" b="-4651"/>
                </a:stretch>
              </a:blipFill>
            </p:spPr>
            <p:txBody>
              <a:bodyPr/>
              <a:lstStyle/>
              <a:p>
                <a:r>
                  <a:rPr lang="en-NZ">
                    <a:noFill/>
                  </a:rPr>
                  <a:t> </a:t>
                </a:r>
              </a:p>
            </p:txBody>
          </p:sp>
        </mc:Fallback>
      </mc:AlternateContent>
      <p:grpSp>
        <p:nvGrpSpPr>
          <p:cNvPr id="11" name="Group 10">
            <a:extLst>
              <a:ext uri="{FF2B5EF4-FFF2-40B4-BE49-F238E27FC236}">
                <a16:creationId xmlns:a16="http://schemas.microsoft.com/office/drawing/2014/main" id="{73788746-7249-B8F6-F435-CE5228F8D37B}"/>
              </a:ext>
            </a:extLst>
          </p:cNvPr>
          <p:cNvGrpSpPr/>
          <p:nvPr/>
        </p:nvGrpSpPr>
        <p:grpSpPr>
          <a:xfrm>
            <a:off x="1778233" y="1054549"/>
            <a:ext cx="6005354" cy="4618224"/>
            <a:chOff x="1778233" y="1054549"/>
            <a:chExt cx="6005354" cy="4618224"/>
          </a:xfrm>
        </p:grpSpPr>
        <p:grpSp>
          <p:nvGrpSpPr>
            <p:cNvPr id="114" name="Group 113">
              <a:extLst>
                <a:ext uri="{FF2B5EF4-FFF2-40B4-BE49-F238E27FC236}">
                  <a16:creationId xmlns:a16="http://schemas.microsoft.com/office/drawing/2014/main" id="{EF09AFD0-2F38-F4D8-3FF5-DDB53219EEFB}"/>
                </a:ext>
              </a:extLst>
            </p:cNvPr>
            <p:cNvGrpSpPr/>
            <p:nvPr/>
          </p:nvGrpSpPr>
          <p:grpSpPr>
            <a:xfrm>
              <a:off x="5450103" y="1054549"/>
              <a:ext cx="2333484" cy="2296857"/>
              <a:chOff x="5450103" y="1054549"/>
              <a:chExt cx="2333484" cy="2296857"/>
            </a:xfrm>
          </p:grpSpPr>
          <p:sp>
            <p:nvSpPr>
              <p:cNvPr id="112" name="Freeform: Shape 111">
                <a:extLst>
                  <a:ext uri="{FF2B5EF4-FFF2-40B4-BE49-F238E27FC236}">
                    <a16:creationId xmlns:a16="http://schemas.microsoft.com/office/drawing/2014/main" id="{686950E0-4B89-A070-1770-D7B12C75650C}"/>
                  </a:ext>
                </a:extLst>
              </p:cNvPr>
              <p:cNvSpPr/>
              <p:nvPr/>
            </p:nvSpPr>
            <p:spPr>
              <a:xfrm flipH="1">
                <a:off x="5450103" y="1054549"/>
                <a:ext cx="889941" cy="2296857"/>
              </a:xfrm>
              <a:custGeom>
                <a:avLst/>
                <a:gdLst>
                  <a:gd name="connsiteX0" fmla="*/ 253314 w 253314"/>
                  <a:gd name="connsiteY0" fmla="*/ 0 h 3601994"/>
                  <a:gd name="connsiteX1" fmla="*/ 0 w 253314"/>
                  <a:gd name="connsiteY1" fmla="*/ 3601994 h 3601994"/>
                  <a:gd name="connsiteX0" fmla="*/ 659903 w 659903"/>
                  <a:gd name="connsiteY0" fmla="*/ 0 h 3601994"/>
                  <a:gd name="connsiteX1" fmla="*/ 406589 w 659903"/>
                  <a:gd name="connsiteY1" fmla="*/ 3601994 h 3601994"/>
                  <a:gd name="connsiteX0" fmla="*/ 845456 w 845456"/>
                  <a:gd name="connsiteY0" fmla="*/ 0 h 3601994"/>
                  <a:gd name="connsiteX1" fmla="*/ 592142 w 845456"/>
                  <a:gd name="connsiteY1" fmla="*/ 3601994 h 3601994"/>
                  <a:gd name="connsiteX0" fmla="*/ 811532 w 811532"/>
                  <a:gd name="connsiteY0" fmla="*/ 0 h 3595776"/>
                  <a:gd name="connsiteX1" fmla="*/ 638252 w 811532"/>
                  <a:gd name="connsiteY1" fmla="*/ 3595776 h 3595776"/>
                  <a:gd name="connsiteX0" fmla="*/ 538281 w 1314842"/>
                  <a:gd name="connsiteY0" fmla="*/ 0 h 2311651"/>
                  <a:gd name="connsiteX1" fmla="*/ 1314842 w 1314842"/>
                  <a:gd name="connsiteY1" fmla="*/ 2311651 h 2311651"/>
                  <a:gd name="connsiteX0" fmla="*/ 614572 w 1391133"/>
                  <a:gd name="connsiteY0" fmla="*/ 0 h 2311651"/>
                  <a:gd name="connsiteX1" fmla="*/ 1391133 w 1391133"/>
                  <a:gd name="connsiteY1" fmla="*/ 2311651 h 2311651"/>
                  <a:gd name="connsiteX0" fmla="*/ 381225 w 1157786"/>
                  <a:gd name="connsiteY0" fmla="*/ 0 h 2311651"/>
                  <a:gd name="connsiteX1" fmla="*/ 1157786 w 1157786"/>
                  <a:gd name="connsiteY1" fmla="*/ 2311651 h 2311651"/>
                </a:gdLst>
                <a:ahLst/>
                <a:cxnLst>
                  <a:cxn ang="0">
                    <a:pos x="connsiteX0" y="connsiteY0"/>
                  </a:cxn>
                  <a:cxn ang="0">
                    <a:pos x="connsiteX1" y="connsiteY1"/>
                  </a:cxn>
                </a:cxnLst>
                <a:rect l="l" t="t" r="r" b="b"/>
                <a:pathLst>
                  <a:path w="1157786" h="2311651">
                    <a:moveTo>
                      <a:pt x="381225" y="0"/>
                    </a:moveTo>
                    <a:cubicBezTo>
                      <a:pt x="-462677" y="857854"/>
                      <a:pt x="227850" y="1379724"/>
                      <a:pt x="1157786" y="2311651"/>
                    </a:cubicBezTo>
                  </a:path>
                </a:pathLst>
              </a:custGeom>
              <a:noFill/>
              <a:ln w="28575">
                <a:solidFill>
                  <a:srgbClr val="00B050"/>
                </a:solidFill>
                <a:prstDash val="sysDot"/>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C33E43F4-BD48-0AF7-4B54-3C613C68A77E}"/>
                  </a:ext>
                </a:extLst>
              </p:cNvPr>
              <p:cNvSpPr/>
              <p:nvPr/>
            </p:nvSpPr>
            <p:spPr>
              <a:xfrm>
                <a:off x="6859436" y="1064327"/>
                <a:ext cx="924151" cy="2254327"/>
              </a:xfrm>
              <a:custGeom>
                <a:avLst/>
                <a:gdLst>
                  <a:gd name="connsiteX0" fmla="*/ 253314 w 253314"/>
                  <a:gd name="connsiteY0" fmla="*/ 0 h 3601994"/>
                  <a:gd name="connsiteX1" fmla="*/ 0 w 253314"/>
                  <a:gd name="connsiteY1" fmla="*/ 3601994 h 3601994"/>
                  <a:gd name="connsiteX0" fmla="*/ 659903 w 659903"/>
                  <a:gd name="connsiteY0" fmla="*/ 0 h 3601994"/>
                  <a:gd name="connsiteX1" fmla="*/ 406589 w 659903"/>
                  <a:gd name="connsiteY1" fmla="*/ 3601994 h 3601994"/>
                  <a:gd name="connsiteX0" fmla="*/ 845456 w 845456"/>
                  <a:gd name="connsiteY0" fmla="*/ 0 h 3601994"/>
                  <a:gd name="connsiteX1" fmla="*/ 592142 w 845456"/>
                  <a:gd name="connsiteY1" fmla="*/ 3601994 h 3601994"/>
                  <a:gd name="connsiteX0" fmla="*/ 811532 w 811532"/>
                  <a:gd name="connsiteY0" fmla="*/ 0 h 3595776"/>
                  <a:gd name="connsiteX1" fmla="*/ 638252 w 811532"/>
                  <a:gd name="connsiteY1" fmla="*/ 3595776 h 3595776"/>
                  <a:gd name="connsiteX0" fmla="*/ 538281 w 1314842"/>
                  <a:gd name="connsiteY0" fmla="*/ 0 h 2311651"/>
                  <a:gd name="connsiteX1" fmla="*/ 1314842 w 1314842"/>
                  <a:gd name="connsiteY1" fmla="*/ 2311651 h 2311651"/>
                  <a:gd name="connsiteX0" fmla="*/ 614572 w 1391133"/>
                  <a:gd name="connsiteY0" fmla="*/ 0 h 2311651"/>
                  <a:gd name="connsiteX1" fmla="*/ 1391133 w 1391133"/>
                  <a:gd name="connsiteY1" fmla="*/ 2311651 h 2311651"/>
                  <a:gd name="connsiteX0" fmla="*/ 381225 w 1157786"/>
                  <a:gd name="connsiteY0" fmla="*/ 0 h 2311651"/>
                  <a:gd name="connsiteX1" fmla="*/ 1157786 w 1157786"/>
                  <a:gd name="connsiteY1" fmla="*/ 2311651 h 2311651"/>
                  <a:gd name="connsiteX0" fmla="*/ 318955 w 1399833"/>
                  <a:gd name="connsiteY0" fmla="*/ 0 h 2268847"/>
                  <a:gd name="connsiteX1" fmla="*/ 1399833 w 1399833"/>
                  <a:gd name="connsiteY1" fmla="*/ 2268847 h 2268847"/>
                  <a:gd name="connsiteX0" fmla="*/ 121414 w 1202292"/>
                  <a:gd name="connsiteY0" fmla="*/ 0 h 2268847"/>
                  <a:gd name="connsiteX1" fmla="*/ 1202292 w 1202292"/>
                  <a:gd name="connsiteY1" fmla="*/ 2268847 h 2268847"/>
                </a:gdLst>
                <a:ahLst/>
                <a:cxnLst>
                  <a:cxn ang="0">
                    <a:pos x="connsiteX0" y="connsiteY0"/>
                  </a:cxn>
                  <a:cxn ang="0">
                    <a:pos x="connsiteX1" y="connsiteY1"/>
                  </a:cxn>
                </a:cxnLst>
                <a:rect l="l" t="t" r="r" b="b"/>
                <a:pathLst>
                  <a:path w="1202292" h="2268847">
                    <a:moveTo>
                      <a:pt x="121414" y="0"/>
                    </a:moveTo>
                    <a:cubicBezTo>
                      <a:pt x="-252178" y="879256"/>
                      <a:pt x="272356" y="1336920"/>
                      <a:pt x="1202292" y="2268847"/>
                    </a:cubicBezTo>
                  </a:path>
                </a:pathLst>
              </a:custGeom>
              <a:noFill/>
              <a:ln w="28575">
                <a:solidFill>
                  <a:srgbClr val="00B050"/>
                </a:solidFill>
                <a:prstDash val="sysDot"/>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B409FD-6B67-7695-17E7-7BD976B4FD4F}"/>
                    </a:ext>
                  </a:extLst>
                </p:cNvPr>
                <p:cNvSpPr txBox="1"/>
                <p:nvPr/>
              </p:nvSpPr>
              <p:spPr>
                <a:xfrm>
                  <a:off x="1778233" y="4874589"/>
                  <a:ext cx="2741328" cy="37035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kumimoji="0" lang="en-NZ" sz="1800" b="0"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0"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e>
                        <m:sub>
                          <m:r>
                            <a:rPr kumimoji="0" lang="en-NZ" sz="1800" b="0"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up>
                          <m:r>
                            <a:rPr kumimoji="0" lang="en-NZ" sz="1800" b="0"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oMath>
                  </a14:m>
                  <a:r>
                    <a:rPr kumimoji="0" lang="en-NZ" sz="1800" b="0" i="0"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𝑖𝑛</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𝑅</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𝐿</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oMath>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TextBox 6">
                  <a:extLst>
                    <a:ext uri="{FF2B5EF4-FFF2-40B4-BE49-F238E27FC236}">
                      <a16:creationId xmlns:a16="http://schemas.microsoft.com/office/drawing/2014/main" id="{85B409FD-6B67-7695-17E7-7BD976B4FD4F}"/>
                    </a:ext>
                  </a:extLst>
                </p:cNvPr>
                <p:cNvSpPr txBox="1">
                  <a:spLocks noRot="1" noChangeAspect="1" noMove="1" noResize="1" noEditPoints="1" noAdjustHandles="1" noChangeArrowheads="1" noChangeShapeType="1" noTextEdit="1"/>
                </p:cNvSpPr>
                <p:nvPr/>
              </p:nvSpPr>
              <p:spPr>
                <a:xfrm>
                  <a:off x="1778233" y="4874589"/>
                  <a:ext cx="2741328" cy="370358"/>
                </a:xfrm>
                <a:prstGeom prst="rect">
                  <a:avLst/>
                </a:prstGeom>
                <a:blipFill>
                  <a:blip r:embed="rId6"/>
                  <a:stretch>
                    <a:fillRect l="-2004" t="-11667" b="-2500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1AD962-AF56-0F67-C5B9-01DFC0FF0979}"/>
                    </a:ext>
                  </a:extLst>
                </p:cNvPr>
                <p:cNvSpPr txBox="1"/>
                <p:nvPr/>
              </p:nvSpPr>
              <p:spPr>
                <a:xfrm>
                  <a:off x="1778233" y="5303441"/>
                  <a:ext cx="29131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kumimoji="0" lang="en-NZ" sz="1800" b="0"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0"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e>
                        <m:sub>
                          <m:r>
                            <a:rPr kumimoji="0" lang="en-NZ" sz="1800" b="0"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b>
                        <m:sup>
                          <m:r>
                            <a:rPr kumimoji="0" lang="en-NZ" sz="1800" b="0"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oMath>
                  </a14:m>
                  <a:r>
                    <a:rPr kumimoji="0" lang="en-NZ" sz="1800" b="0" i="0"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𝑚</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𝑅</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𝑚</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𝐿</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𝑚</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𝐶</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𝑚</m:t>
                          </m:r>
                        </m:sup>
                      </m:sSubSup>
                    </m:oMath>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661AD962-AF56-0F67-C5B9-01DFC0FF0979}"/>
                    </a:ext>
                  </a:extLst>
                </p:cNvPr>
                <p:cNvSpPr txBox="1">
                  <a:spLocks noRot="1" noChangeAspect="1" noMove="1" noResize="1" noEditPoints="1" noAdjustHandles="1" noChangeArrowheads="1" noChangeShapeType="1" noTextEdit="1"/>
                </p:cNvSpPr>
                <p:nvPr/>
              </p:nvSpPr>
              <p:spPr>
                <a:xfrm>
                  <a:off x="1778233" y="5303441"/>
                  <a:ext cx="2913170" cy="369332"/>
                </a:xfrm>
                <a:prstGeom prst="rect">
                  <a:avLst/>
                </a:prstGeom>
                <a:blipFill>
                  <a:blip r:embed="rId7"/>
                  <a:stretch>
                    <a:fillRect l="-1883" t="-13115" b="-21311"/>
                  </a:stretch>
                </a:blipFill>
              </p:spPr>
              <p:txBody>
                <a:bodyPr/>
                <a:lstStyle/>
                <a:p>
                  <a:r>
                    <a:rPr lang="en-NZ">
                      <a:noFill/>
                    </a:rPr>
                    <a:t> </a:t>
                  </a:r>
                </a:p>
              </p:txBody>
            </p:sp>
          </mc:Fallback>
        </mc:AlternateContent>
      </p:grpSp>
      <p:grpSp>
        <p:nvGrpSpPr>
          <p:cNvPr id="12" name="Group 11">
            <a:extLst>
              <a:ext uri="{FF2B5EF4-FFF2-40B4-BE49-F238E27FC236}">
                <a16:creationId xmlns:a16="http://schemas.microsoft.com/office/drawing/2014/main" id="{BAF09790-1810-40C5-C164-AF48BD86A500}"/>
              </a:ext>
            </a:extLst>
          </p:cNvPr>
          <p:cNvGrpSpPr/>
          <p:nvPr/>
        </p:nvGrpSpPr>
        <p:grpSpPr>
          <a:xfrm>
            <a:off x="224797" y="1224773"/>
            <a:ext cx="7161287" cy="4875826"/>
            <a:chOff x="224797" y="1224773"/>
            <a:chExt cx="7161287" cy="4875826"/>
          </a:xfrm>
        </p:grpSpPr>
        <p:grpSp>
          <p:nvGrpSpPr>
            <p:cNvPr id="4" name="Group 3">
              <a:extLst>
                <a:ext uri="{FF2B5EF4-FFF2-40B4-BE49-F238E27FC236}">
                  <a16:creationId xmlns:a16="http://schemas.microsoft.com/office/drawing/2014/main" id="{11240F20-552F-0B29-54B3-59E431659C57}"/>
                </a:ext>
              </a:extLst>
            </p:cNvPr>
            <p:cNvGrpSpPr/>
            <p:nvPr/>
          </p:nvGrpSpPr>
          <p:grpSpPr>
            <a:xfrm>
              <a:off x="224797" y="1224773"/>
              <a:ext cx="7161287" cy="3011919"/>
              <a:chOff x="224797" y="1224773"/>
              <a:chExt cx="7161287" cy="3011919"/>
            </a:xfrm>
          </p:grpSpPr>
          <p:grpSp>
            <p:nvGrpSpPr>
              <p:cNvPr id="123" name="Group 122">
                <a:extLst>
                  <a:ext uri="{FF2B5EF4-FFF2-40B4-BE49-F238E27FC236}">
                    <a16:creationId xmlns:a16="http://schemas.microsoft.com/office/drawing/2014/main" id="{8FB9D32C-5D88-71A0-E724-5FA21E1C5532}"/>
                  </a:ext>
                </a:extLst>
              </p:cNvPr>
              <p:cNvGrpSpPr/>
              <p:nvPr/>
            </p:nvGrpSpPr>
            <p:grpSpPr>
              <a:xfrm>
                <a:off x="224797" y="1224773"/>
                <a:ext cx="7161287" cy="3011919"/>
                <a:chOff x="198474" y="1592933"/>
                <a:chExt cx="7161287" cy="3011919"/>
              </a:xfrm>
            </p:grpSpPr>
            <p:grpSp>
              <p:nvGrpSpPr>
                <p:cNvPr id="117" name="Group 116">
                  <a:extLst>
                    <a:ext uri="{FF2B5EF4-FFF2-40B4-BE49-F238E27FC236}">
                      <a16:creationId xmlns:a16="http://schemas.microsoft.com/office/drawing/2014/main" id="{82FED054-C740-5B34-C017-4545C4CB0769}"/>
                    </a:ext>
                  </a:extLst>
                </p:cNvPr>
                <p:cNvGrpSpPr/>
                <p:nvPr/>
              </p:nvGrpSpPr>
              <p:grpSpPr>
                <a:xfrm>
                  <a:off x="198474" y="1592933"/>
                  <a:ext cx="3971472" cy="1962306"/>
                  <a:chOff x="198474" y="1592933"/>
                  <a:chExt cx="3971472" cy="1962306"/>
                </a:xfrm>
              </p:grpSpPr>
              <p:grpSp>
                <p:nvGrpSpPr>
                  <p:cNvPr id="96" name="Group 95">
                    <a:extLst>
                      <a:ext uri="{FF2B5EF4-FFF2-40B4-BE49-F238E27FC236}">
                        <a16:creationId xmlns:a16="http://schemas.microsoft.com/office/drawing/2014/main" id="{D4E8CFA2-B780-4273-D163-D82047108180}"/>
                      </a:ext>
                    </a:extLst>
                  </p:cNvPr>
                  <p:cNvGrpSpPr/>
                  <p:nvPr/>
                </p:nvGrpSpPr>
                <p:grpSpPr>
                  <a:xfrm>
                    <a:off x="455910" y="2183665"/>
                    <a:ext cx="3456600" cy="906287"/>
                    <a:chOff x="5848172" y="3607239"/>
                    <a:chExt cx="3456600" cy="906287"/>
                  </a:xfrm>
                </p:grpSpPr>
                <p:grpSp>
                  <p:nvGrpSpPr>
                    <p:cNvPr id="97" name="Group 96">
                      <a:extLst>
                        <a:ext uri="{FF2B5EF4-FFF2-40B4-BE49-F238E27FC236}">
                          <a16:creationId xmlns:a16="http://schemas.microsoft.com/office/drawing/2014/main" id="{EB57B754-CB76-95A2-1642-3E1E0A090FD3}"/>
                        </a:ext>
                      </a:extLst>
                    </p:cNvPr>
                    <p:cNvGrpSpPr/>
                    <p:nvPr/>
                  </p:nvGrpSpPr>
                  <p:grpSpPr>
                    <a:xfrm>
                      <a:off x="5848172" y="3607239"/>
                      <a:ext cx="3456600" cy="778272"/>
                      <a:chOff x="4588202" y="4201749"/>
                      <a:chExt cx="3456600" cy="778272"/>
                    </a:xfrm>
                  </p:grpSpPr>
                  <p:grpSp>
                    <p:nvGrpSpPr>
                      <p:cNvPr id="99" name="Group 98">
                        <a:extLst>
                          <a:ext uri="{FF2B5EF4-FFF2-40B4-BE49-F238E27FC236}">
                            <a16:creationId xmlns:a16="http://schemas.microsoft.com/office/drawing/2014/main" id="{2B2D5D15-5825-D749-1011-C8C9FA77CC11}"/>
                          </a:ext>
                        </a:extLst>
                      </p:cNvPr>
                      <p:cNvGrpSpPr/>
                      <p:nvPr/>
                    </p:nvGrpSpPr>
                    <p:grpSpPr>
                      <a:xfrm>
                        <a:off x="4665267" y="4201749"/>
                        <a:ext cx="1296000" cy="778272"/>
                        <a:chOff x="4665267" y="4201749"/>
                        <a:chExt cx="1296000" cy="778272"/>
                      </a:xfrm>
                    </p:grpSpPr>
                    <mc:AlternateContent xmlns:mc="http://schemas.openxmlformats.org/markup-compatibility/2006" xmlns:a14="http://schemas.microsoft.com/office/drawing/2010/main">
                      <mc:Choice Requires="a14">
                        <p:sp>
                          <p:nvSpPr>
                            <p:cNvPr id="107" name="Text Box 345">
                              <a:extLst>
                                <a:ext uri="{FF2B5EF4-FFF2-40B4-BE49-F238E27FC236}">
                                  <a16:creationId xmlns:a16="http://schemas.microsoft.com/office/drawing/2014/main" id="{115EBB9E-921C-EC34-293C-21C7C2041D05}"/>
                                </a:ext>
                              </a:extLst>
                            </p:cNvPr>
                            <p:cNvSpPr txBox="1"/>
                            <p:nvPr/>
                          </p:nvSpPr>
                          <p:spPr>
                            <a:xfrm>
                              <a:off x="4665267" y="4201749"/>
                              <a:ext cx="1296000" cy="46924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 xmlns:m="http://schemas.openxmlformats.org/officeDocument/2006/math">
                                  <m:sSubSup>
                                    <m:sSubSupPr>
                                      <m:ctrlPr>
                                        <a:rPr kumimoji="0" lang="en-NZ" sz="1800" b="1"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𝒖</m:t>
                                      </m:r>
                                    </m:e>
                                    <m:sub>
                                      <m:r>
                                        <a:rPr kumimoji="0" lang="en-NZ" sz="18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b>
                                    <m:sup>
                                      <m:r>
                                        <a:rPr kumimoji="0" lang="en-NZ" sz="18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𝒆</m:t>
                                      </m:r>
                                    </m:sup>
                                  </m:sSubSup>
                                  <m:r>
                                    <a:rPr kumimoji="0" lang="en-NZ" sz="18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oMath>
                              </a14:m>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r>
                                    <a:rPr kumimoji="0" lang="en-NZ" sz="1800" b="0" i="1" u="none" strike="noStrike" kern="100" cap="none" spc="0" normalizeH="0" baseline="0" noProof="0" smtClean="0">
                                      <a:ln>
                                        <a:noFill/>
                                      </a:ln>
                                      <a:solidFill>
                                        <a:srgbClr val="7030A0"/>
                                      </a:solidFill>
                                      <a:effectLst/>
                                      <a:uLnTx/>
                                      <a:uFillTx/>
                                      <a:latin typeface="Cambria Math" panose="02040503050406030204" pitchFamily="18" charset="0"/>
                                      <a:ea typeface="Calibri" panose="020F0502020204030204" pitchFamily="34" charset="0"/>
                                      <a:cs typeface="Times New Roman" panose="02020603050405020304" pitchFamily="18" charset="0"/>
                                    </a:rPr>
                                    <m:t>𝑘</m:t>
                                  </m:r>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18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b>
                                    <m:sup>
                                      <m:r>
                                        <a:rPr kumimoji="0" lang="en-NZ" sz="18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oMath>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0" name="Text Box 345">
                              <a:extLst>
                                <a:ext uri="{FF2B5EF4-FFF2-40B4-BE49-F238E27FC236}">
                                  <a16:creationId xmlns:a16="http://schemas.microsoft.com/office/drawing/2014/main" id="{946696C9-94E4-9AED-941B-A1B3BB5C4625}"/>
                                </a:ext>
                              </a:extLst>
                            </p:cNvPr>
                            <p:cNvSpPr txBox="1">
                              <a:spLocks noRot="1" noChangeAspect="1" noMove="1" noResize="1" noEditPoints="1" noAdjustHandles="1" noChangeArrowheads="1" noChangeShapeType="1" noTextEdit="1"/>
                            </p:cNvSpPr>
                            <p:nvPr/>
                          </p:nvSpPr>
                          <p:spPr>
                            <a:xfrm>
                              <a:off x="4665267" y="4201749"/>
                              <a:ext cx="1296000" cy="469240"/>
                            </a:xfrm>
                            <a:prstGeom prst="rect">
                              <a:avLst/>
                            </a:prstGeom>
                            <a:blipFill>
                              <a:blip r:embed="rId21"/>
                              <a:stretch>
                                <a:fillRect t="-6494" r="-1408"/>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8" name="Text Box 347">
                              <a:extLst>
                                <a:ext uri="{FF2B5EF4-FFF2-40B4-BE49-F238E27FC236}">
                                  <a16:creationId xmlns:a16="http://schemas.microsoft.com/office/drawing/2014/main" id="{127DCA87-6A50-7CE1-29E8-F70B98DC94F8}"/>
                                </a:ext>
                              </a:extLst>
                            </p:cNvPr>
                            <p:cNvSpPr txBox="1"/>
                            <p:nvPr/>
                          </p:nvSpPr>
                          <p:spPr>
                            <a:xfrm>
                              <a:off x="5109246" y="4578526"/>
                              <a:ext cx="408043" cy="40149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b>
                                      <m:sup>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𝒆</m:t>
                                        </m:r>
                                      </m:sup>
                                    </m:sSubSup>
                                  </m:oMath>
                                </m:oMathPara>
                              </a14:m>
                              <a:endParaRPr kumimoji="0" lang="en-NZ" sz="18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2" name="Text Box 347">
                              <a:extLst>
                                <a:ext uri="{FF2B5EF4-FFF2-40B4-BE49-F238E27FC236}">
                                  <a16:creationId xmlns:a16="http://schemas.microsoft.com/office/drawing/2014/main" id="{09D5515F-719D-C1A9-58BE-B06030FD0A92}"/>
                                </a:ext>
                              </a:extLst>
                            </p:cNvPr>
                            <p:cNvSpPr txBox="1">
                              <a:spLocks noRot="1" noChangeAspect="1" noMove="1" noResize="1" noEditPoints="1" noAdjustHandles="1" noChangeArrowheads="1" noChangeShapeType="1" noTextEdit="1"/>
                            </p:cNvSpPr>
                            <p:nvPr/>
                          </p:nvSpPr>
                          <p:spPr>
                            <a:xfrm>
                              <a:off x="5109246" y="4578526"/>
                              <a:ext cx="408043" cy="401495"/>
                            </a:xfrm>
                            <a:prstGeom prst="rect">
                              <a:avLst/>
                            </a:prstGeom>
                            <a:blipFill>
                              <a:blip r:embed="rId22"/>
                              <a:stretch>
                                <a:fillRect/>
                              </a:stretch>
                            </a:blipFill>
                            <a:ln w="6350">
                              <a:noFill/>
                            </a:ln>
                          </p:spPr>
                          <p:txBody>
                            <a:bodyPr/>
                            <a:lstStyle/>
                            <a:p>
                              <a:r>
                                <a:rPr lang="en-NZ">
                                  <a:noFill/>
                                </a:rPr>
                                <a:t> </a:t>
                              </a:r>
                            </a:p>
                          </p:txBody>
                        </p:sp>
                      </mc:Fallback>
                    </mc:AlternateContent>
                  </p:grpSp>
                  <p:grpSp>
                    <p:nvGrpSpPr>
                      <p:cNvPr id="100" name="Group 99">
                        <a:extLst>
                          <a:ext uri="{FF2B5EF4-FFF2-40B4-BE49-F238E27FC236}">
                            <a16:creationId xmlns:a16="http://schemas.microsoft.com/office/drawing/2014/main" id="{EB71EBF1-2964-93BF-2ACB-F0BF61EF3F5B}"/>
                          </a:ext>
                        </a:extLst>
                      </p:cNvPr>
                      <p:cNvGrpSpPr/>
                      <p:nvPr/>
                    </p:nvGrpSpPr>
                    <p:grpSpPr>
                      <a:xfrm>
                        <a:off x="6662529" y="4232009"/>
                        <a:ext cx="1296000" cy="738123"/>
                        <a:chOff x="6662529" y="4232009"/>
                        <a:chExt cx="1296000" cy="738123"/>
                      </a:xfrm>
                    </p:grpSpPr>
                    <mc:AlternateContent xmlns:mc="http://schemas.openxmlformats.org/markup-compatibility/2006" xmlns:a14="http://schemas.microsoft.com/office/drawing/2010/main">
                      <mc:Choice Requires="a14">
                        <p:sp>
                          <p:nvSpPr>
                            <p:cNvPr id="105" name="Text Box 346">
                              <a:extLst>
                                <a:ext uri="{FF2B5EF4-FFF2-40B4-BE49-F238E27FC236}">
                                  <a16:creationId xmlns:a16="http://schemas.microsoft.com/office/drawing/2014/main" id="{C7B0C13C-B0CD-13C3-B61E-E0055AE740DA}"/>
                                </a:ext>
                              </a:extLst>
                            </p:cNvPr>
                            <p:cNvSpPr txBox="1"/>
                            <p:nvPr/>
                          </p:nvSpPr>
                          <p:spPr>
                            <a:xfrm>
                              <a:off x="6662529" y="4232009"/>
                              <a:ext cx="1296000" cy="408721"/>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 xmlns:m="http://schemas.openxmlformats.org/officeDocument/2006/math">
                                  <m:sSubSup>
                                    <m:sSubSupPr>
                                      <m:ctrlPr>
                                        <a:rPr kumimoji="0" lang="en-NZ" sz="1800" b="1" i="1" u="none" strike="noStrike" kern="1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𝒖</m:t>
                                      </m:r>
                                    </m:e>
                                    <m:sub>
                                      <m:r>
                                        <a:rPr kumimoji="0" lang="en-NZ" sz="18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b>
                                    <m:sup>
                                      <m:r>
                                        <a:rPr kumimoji="0" lang="en-NZ" sz="1800" b="1"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oMath>
                              </a14:m>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r>
                                    <a:rPr kumimoji="0" lang="en-NZ" sz="1800" b="0" i="1" u="none" strike="noStrike" kern="100" cap="none" spc="0" normalizeH="0" baseline="0" noProof="0" smtClean="0">
                                      <a:ln>
                                        <a:noFill/>
                                      </a:ln>
                                      <a:solidFill>
                                        <a:srgbClr val="7030A0"/>
                                      </a:solidFill>
                                      <a:effectLst/>
                                      <a:uLnTx/>
                                      <a:uFillTx/>
                                      <a:latin typeface="Cambria Math" panose="02040503050406030204" pitchFamily="18" charset="0"/>
                                      <a:ea typeface="Calibri" panose="020F0502020204030204" pitchFamily="34" charset="0"/>
                                      <a:cs typeface="Times New Roman" panose="02020603050405020304" pitchFamily="18" charset="0"/>
                                    </a:rPr>
                                    <m:t>𝑘</m:t>
                                  </m:r>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18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b>
                                    <m:sup>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𝒆</m:t>
                                      </m:r>
                                    </m:sup>
                                  </m:sSubSup>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oMath>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1" name="Text Box 346">
                              <a:extLst>
                                <a:ext uri="{FF2B5EF4-FFF2-40B4-BE49-F238E27FC236}">
                                  <a16:creationId xmlns:a16="http://schemas.microsoft.com/office/drawing/2014/main" id="{C18292C0-EA2F-7348-8A04-D63D48543C44}"/>
                                </a:ext>
                              </a:extLst>
                            </p:cNvPr>
                            <p:cNvSpPr txBox="1">
                              <a:spLocks noRot="1" noChangeAspect="1" noMove="1" noResize="1" noEditPoints="1" noAdjustHandles="1" noChangeArrowheads="1" noChangeShapeType="1" noTextEdit="1"/>
                            </p:cNvSpPr>
                            <p:nvPr/>
                          </p:nvSpPr>
                          <p:spPr>
                            <a:xfrm>
                              <a:off x="6662529" y="4232009"/>
                              <a:ext cx="1296000" cy="408721"/>
                            </a:xfrm>
                            <a:prstGeom prst="rect">
                              <a:avLst/>
                            </a:prstGeom>
                            <a:blipFill>
                              <a:blip r:embed="rId23"/>
                              <a:stretch>
                                <a:fillRect t="-7463" r="-1415" b="-14925"/>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6" name="Text Box 348">
                              <a:extLst>
                                <a:ext uri="{FF2B5EF4-FFF2-40B4-BE49-F238E27FC236}">
                                  <a16:creationId xmlns:a16="http://schemas.microsoft.com/office/drawing/2014/main" id="{14DA9592-6DB1-CE29-641D-B23090B65FB1}"/>
                                </a:ext>
                              </a:extLst>
                            </p:cNvPr>
                            <p:cNvSpPr txBox="1"/>
                            <p:nvPr/>
                          </p:nvSpPr>
                          <p:spPr>
                            <a:xfrm>
                              <a:off x="7052550" y="4588415"/>
                              <a:ext cx="515958" cy="381717"/>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1" i="1" u="none" strike="noStrike" kern="1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b>
                                      <m:sup>
                                        <m:r>
                                          <a:rPr kumimoji="0" lang="en-NZ" sz="1800" b="1" i="1" u="none" strike="noStrike" kern="1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𝒎</m:t>
                                        </m:r>
                                      </m:sup>
                                    </m:sSubSup>
                                  </m:oMath>
                                </m:oMathPara>
                              </a14:m>
                              <a:endParaRPr kumimoji="0" lang="en-NZ" sz="18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3" name="Text Box 348">
                              <a:extLst>
                                <a:ext uri="{FF2B5EF4-FFF2-40B4-BE49-F238E27FC236}">
                                  <a16:creationId xmlns:a16="http://schemas.microsoft.com/office/drawing/2014/main" id="{4D577ED6-235B-5CA3-F41D-CE13D57985FC}"/>
                                </a:ext>
                              </a:extLst>
                            </p:cNvPr>
                            <p:cNvSpPr txBox="1">
                              <a:spLocks noRot="1" noChangeAspect="1" noMove="1" noResize="1" noEditPoints="1" noAdjustHandles="1" noChangeArrowheads="1" noChangeShapeType="1" noTextEdit="1"/>
                            </p:cNvSpPr>
                            <p:nvPr/>
                          </p:nvSpPr>
                          <p:spPr>
                            <a:xfrm>
                              <a:off x="7052550" y="4588415"/>
                              <a:ext cx="515958" cy="381717"/>
                            </a:xfrm>
                            <a:prstGeom prst="rect">
                              <a:avLst/>
                            </a:prstGeom>
                            <a:blipFill>
                              <a:blip r:embed="rId24"/>
                              <a:stretch>
                                <a:fillRect/>
                              </a:stretch>
                            </a:blipFill>
                            <a:ln w="6350">
                              <a:noFill/>
                            </a:ln>
                          </p:spPr>
                          <p:txBody>
                            <a:bodyPr/>
                            <a:lstStyle/>
                            <a:p>
                              <a:r>
                                <a:rPr lang="en-NZ">
                                  <a:noFill/>
                                </a:rPr>
                                <a:t> </a:t>
                              </a:r>
                            </a:p>
                          </p:txBody>
                        </p:sp>
                      </mc:Fallback>
                    </mc:AlternateContent>
                  </p:grpSp>
                  <p:grpSp>
                    <p:nvGrpSpPr>
                      <p:cNvPr id="101" name="Group 100">
                        <a:extLst>
                          <a:ext uri="{FF2B5EF4-FFF2-40B4-BE49-F238E27FC236}">
                            <a16:creationId xmlns:a16="http://schemas.microsoft.com/office/drawing/2014/main" id="{98E712C1-62CF-2FBF-3DBC-775382D48B51}"/>
                          </a:ext>
                        </a:extLst>
                      </p:cNvPr>
                      <p:cNvGrpSpPr/>
                      <p:nvPr/>
                    </p:nvGrpSpPr>
                    <p:grpSpPr>
                      <a:xfrm>
                        <a:off x="4588202" y="4407796"/>
                        <a:ext cx="3456600" cy="501129"/>
                        <a:chOff x="-539709" y="-48594"/>
                        <a:chExt cx="3462321" cy="501778"/>
                      </a:xfrm>
                    </p:grpSpPr>
                    <p:cxnSp>
                      <p:nvCxnSpPr>
                        <p:cNvPr id="102" name="Straight Arrow Connector 101">
                          <a:extLst>
                            <a:ext uri="{FF2B5EF4-FFF2-40B4-BE49-F238E27FC236}">
                              <a16:creationId xmlns:a16="http://schemas.microsoft.com/office/drawing/2014/main" id="{FD5CFBEB-9059-56D6-BEA4-F26FD45B8B0E}"/>
                            </a:ext>
                          </a:extLst>
                        </p:cNvPr>
                        <p:cNvCxnSpPr/>
                        <p:nvPr/>
                      </p:nvCxnSpPr>
                      <p:spPr>
                        <a:xfrm>
                          <a:off x="-539709" y="155713"/>
                          <a:ext cx="1298145" cy="0"/>
                        </a:xfrm>
                        <a:prstGeom prst="straightConnector1">
                          <a:avLst/>
                        </a:prstGeom>
                        <a:ln w="28575">
                          <a:solidFill>
                            <a:schemeClr val="accent1"/>
                          </a:solidFill>
                          <a:headEnd w="sm" len="sm"/>
                          <a:tailEnd type="triangle" w="med"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079963F-5908-0C34-9081-062DD321ECAD}"/>
                            </a:ext>
                          </a:extLst>
                        </p:cNvPr>
                        <p:cNvCxnSpPr/>
                        <p:nvPr/>
                      </p:nvCxnSpPr>
                      <p:spPr>
                        <a:xfrm>
                          <a:off x="1624467" y="155713"/>
                          <a:ext cx="1298145" cy="0"/>
                        </a:xfrm>
                        <a:prstGeom prst="straightConnector1">
                          <a:avLst/>
                        </a:prstGeom>
                        <a:ln w="28575">
                          <a:solidFill>
                            <a:schemeClr val="accent1"/>
                          </a:solidFill>
                          <a:headEnd w="sm" len="sm"/>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 Box 349">
                              <a:extLst>
                                <a:ext uri="{FF2B5EF4-FFF2-40B4-BE49-F238E27FC236}">
                                  <a16:creationId xmlns:a16="http://schemas.microsoft.com/office/drawing/2014/main" id="{1D9A8663-1A11-5DDC-1537-0FA24608DC5B}"/>
                                </a:ext>
                              </a:extLst>
                            </p:cNvPr>
                            <p:cNvSpPr txBox="1"/>
                            <p:nvPr/>
                          </p:nvSpPr>
                          <p:spPr>
                            <a:xfrm>
                              <a:off x="801035" y="-48594"/>
                              <a:ext cx="737016" cy="501778"/>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r>
                                      <a:rPr kumimoji="0" lang="en-NZ" sz="2000" b="1" i="0"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𝐓𝐅</m:t>
                                    </m:r>
                                    <m:r>
                                      <a:rPr kumimoji="0" lang="en-NZ" sz="2000" b="1"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NZ" sz="2000" b="1"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𝒌</m:t>
                                    </m:r>
                                  </m:oMath>
                                </m:oMathPara>
                              </a14:m>
                              <a:endParaRPr kumimoji="0" lang="en-NZ" sz="20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7" name="Text Box 349">
                              <a:extLst>
                                <a:ext uri="{FF2B5EF4-FFF2-40B4-BE49-F238E27FC236}">
                                  <a16:creationId xmlns:a16="http://schemas.microsoft.com/office/drawing/2014/main" id="{0FCB6B5C-5F7C-E0E6-CBBD-FE76E359F5A3}"/>
                                </a:ext>
                              </a:extLst>
                            </p:cNvPr>
                            <p:cNvSpPr txBox="1">
                              <a:spLocks noRot="1" noChangeAspect="1" noMove="1" noResize="1" noEditPoints="1" noAdjustHandles="1" noChangeArrowheads="1" noChangeShapeType="1" noTextEdit="1"/>
                            </p:cNvSpPr>
                            <p:nvPr/>
                          </p:nvSpPr>
                          <p:spPr>
                            <a:xfrm>
                              <a:off x="801035" y="-48594"/>
                              <a:ext cx="737016" cy="501778"/>
                            </a:xfrm>
                            <a:prstGeom prst="rect">
                              <a:avLst/>
                            </a:prstGeom>
                            <a:blipFill>
                              <a:blip r:embed="rId25"/>
                              <a:stretch>
                                <a:fillRect/>
                              </a:stretch>
                            </a:blipFill>
                            <a:ln w="6350">
                              <a:noFill/>
                            </a:ln>
                          </p:spPr>
                          <p:txBody>
                            <a:bodyPr/>
                            <a:lstStyle/>
                            <a:p>
                              <a:r>
                                <a:rPr lang="en-NZ">
                                  <a:noFill/>
                                </a:rPr>
                                <a:t> </a:t>
                              </a:r>
                            </a:p>
                          </p:txBody>
                        </p:sp>
                      </mc:Fallback>
                    </mc:AlternateContent>
                  </p:gr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2BEC7AD-20F9-ED24-39E6-6FA44FDA0ED8}"/>
                            </a:ext>
                          </a:extLst>
                        </p:cNvPr>
                        <p:cNvSpPr txBox="1"/>
                        <p:nvPr/>
                      </p:nvSpPr>
                      <p:spPr>
                        <a:xfrm>
                          <a:off x="7221237" y="4144194"/>
                          <a:ext cx="7825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rPr>
                            <a:t>(GY:</a:t>
                          </a:r>
                          <a14:m>
                            <m:oMath xmlns:m="http://schemas.openxmlformats.org/officeDocument/2006/math">
                              <m: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𝒌</m:t>
                              </m:r>
                            </m:oMath>
                          </a14:m>
                          <a:r>
                            <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98" name="TextBox 97">
                          <a:extLst>
                            <a:ext uri="{FF2B5EF4-FFF2-40B4-BE49-F238E27FC236}">
                              <a16:creationId xmlns:a16="http://schemas.microsoft.com/office/drawing/2014/main" id="{22BEC7AD-20F9-ED24-39E6-6FA44FDA0ED8}"/>
                            </a:ext>
                          </a:extLst>
                        </p:cNvPr>
                        <p:cNvSpPr txBox="1">
                          <a:spLocks noRot="1" noChangeAspect="1" noMove="1" noResize="1" noEditPoints="1" noAdjustHandles="1" noChangeArrowheads="1" noChangeShapeType="1" noTextEdit="1"/>
                        </p:cNvSpPr>
                        <p:nvPr/>
                      </p:nvSpPr>
                      <p:spPr>
                        <a:xfrm>
                          <a:off x="7221237" y="4144194"/>
                          <a:ext cx="782522" cy="369332"/>
                        </a:xfrm>
                        <a:prstGeom prst="rect">
                          <a:avLst/>
                        </a:prstGeom>
                        <a:blipFill>
                          <a:blip r:embed="rId26"/>
                          <a:stretch>
                            <a:fillRect l="-6250" t="-8197" r="-6250" b="-24590"/>
                          </a:stretch>
                        </a:blipFill>
                      </p:spPr>
                      <p:txBody>
                        <a:bodyPr/>
                        <a:lstStyle/>
                        <a:p>
                          <a:r>
                            <a:rPr lang="en-NZ">
                              <a:noFill/>
                            </a:rPr>
                            <a:t> </a:t>
                          </a:r>
                        </a:p>
                      </p:txBody>
                    </p:sp>
                  </mc:Fallback>
                </mc:AlternateContent>
              </p:grpSp>
              <p:sp>
                <p:nvSpPr>
                  <p:cNvPr id="115" name="TextBox 114">
                    <a:extLst>
                      <a:ext uri="{FF2B5EF4-FFF2-40B4-BE49-F238E27FC236}">
                        <a16:creationId xmlns:a16="http://schemas.microsoft.com/office/drawing/2014/main" id="{08ED2ED0-FD25-230E-58BD-2AC72A573835}"/>
                      </a:ext>
                    </a:extLst>
                  </p:cNvPr>
                  <p:cNvSpPr txBox="1"/>
                  <p:nvPr/>
                </p:nvSpPr>
                <p:spPr>
                  <a:xfrm>
                    <a:off x="198474" y="1592933"/>
                    <a:ext cx="397147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0" u="none" strike="noStrike" kern="1200" cap="none" spc="0" normalizeH="0" baseline="0" noProof="0" dirty="0">
                        <a:ln>
                          <a:noFill/>
                        </a:ln>
                        <a:solidFill>
                          <a:prstClr val="black"/>
                        </a:solidFill>
                        <a:effectLst/>
                        <a:uLnTx/>
                        <a:uFillTx/>
                        <a:latin typeface="Calibri" panose="020F0502020204030204"/>
                        <a:ea typeface="+mn-ea"/>
                        <a:cs typeface="+mn-cs"/>
                      </a:rPr>
                      <a:t>Electromechanical energy exchange</a:t>
                    </a:r>
                  </a:p>
                </p:txBody>
              </p:sp>
              <p:sp>
                <p:nvSpPr>
                  <p:cNvPr id="116" name="Rectangle 115">
                    <a:extLst>
                      <a:ext uri="{FF2B5EF4-FFF2-40B4-BE49-F238E27FC236}">
                        <a16:creationId xmlns:a16="http://schemas.microsoft.com/office/drawing/2014/main" id="{57265A7C-4286-CF8D-1139-CDC1DE62C9B9}"/>
                      </a:ext>
                    </a:extLst>
                  </p:cNvPr>
                  <p:cNvSpPr/>
                  <p:nvPr/>
                </p:nvSpPr>
                <p:spPr>
                  <a:xfrm>
                    <a:off x="203010" y="1594659"/>
                    <a:ext cx="3962400" cy="1960580"/>
                  </a:xfrm>
                  <a:prstGeom prst="rect">
                    <a:avLst/>
                  </a:prstGeom>
                  <a:noFill/>
                  <a:ln w="127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22" name="Group 121">
                  <a:extLst>
                    <a:ext uri="{FF2B5EF4-FFF2-40B4-BE49-F238E27FC236}">
                      <a16:creationId xmlns:a16="http://schemas.microsoft.com/office/drawing/2014/main" id="{6CC1E091-D69F-F99D-E392-14CADC751972}"/>
                    </a:ext>
                  </a:extLst>
                </p:cNvPr>
                <p:cNvGrpSpPr/>
                <p:nvPr/>
              </p:nvGrpSpPr>
              <p:grpSpPr>
                <a:xfrm>
                  <a:off x="379938" y="1910887"/>
                  <a:ext cx="6979823" cy="2693965"/>
                  <a:chOff x="379938" y="1910887"/>
                  <a:chExt cx="6979823" cy="2693965"/>
                </a:xfrm>
              </p:grpSpPr>
              <p:sp>
                <p:nvSpPr>
                  <p:cNvPr id="118" name="Rectangle 117">
                    <a:extLst>
                      <a:ext uri="{FF2B5EF4-FFF2-40B4-BE49-F238E27FC236}">
                        <a16:creationId xmlns:a16="http://schemas.microsoft.com/office/drawing/2014/main" id="{EDF1CAFA-095F-7222-DEF1-A73D3C0E2210}"/>
                      </a:ext>
                    </a:extLst>
                  </p:cNvPr>
                  <p:cNvSpPr/>
                  <p:nvPr/>
                </p:nvSpPr>
                <p:spPr>
                  <a:xfrm>
                    <a:off x="5868750" y="3203227"/>
                    <a:ext cx="1491011" cy="1401625"/>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TextBox 119">
                    <a:extLst>
                      <a:ext uri="{FF2B5EF4-FFF2-40B4-BE49-F238E27FC236}">
                        <a16:creationId xmlns:a16="http://schemas.microsoft.com/office/drawing/2014/main" id="{29D89701-6CDE-8CA2-B02D-B89E26FAE33F}"/>
                      </a:ext>
                    </a:extLst>
                  </p:cNvPr>
                  <p:cNvSpPr txBox="1"/>
                  <p:nvPr/>
                </p:nvSpPr>
                <p:spPr>
                  <a:xfrm>
                    <a:off x="2457385" y="1910887"/>
                    <a:ext cx="14151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7030A0"/>
                        </a:solidFill>
                        <a:effectLst/>
                        <a:uLnTx/>
                        <a:uFillTx/>
                        <a:latin typeface="Calibri" panose="020F0502020204030204"/>
                        <a:ea typeface="+mn-ea"/>
                        <a:cs typeface="+mn-cs"/>
                      </a:rPr>
                      <a:t>Lorentz force</a:t>
                    </a:r>
                  </a:p>
                </p:txBody>
              </p:sp>
              <p:sp>
                <p:nvSpPr>
                  <p:cNvPr id="121" name="TextBox 120">
                    <a:extLst>
                      <a:ext uri="{FF2B5EF4-FFF2-40B4-BE49-F238E27FC236}">
                        <a16:creationId xmlns:a16="http://schemas.microsoft.com/office/drawing/2014/main" id="{80D313D0-5055-84D1-1738-B77AF371F819}"/>
                      </a:ext>
                    </a:extLst>
                  </p:cNvPr>
                  <p:cNvSpPr txBox="1"/>
                  <p:nvPr/>
                </p:nvSpPr>
                <p:spPr>
                  <a:xfrm>
                    <a:off x="379938" y="1910887"/>
                    <a:ext cx="158501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7030A0"/>
                        </a:solidFill>
                        <a:effectLst/>
                        <a:uLnTx/>
                        <a:uFillTx/>
                        <a:latin typeface="Calibri" panose="020F0502020204030204"/>
                        <a:ea typeface="+mn-ea"/>
                        <a:cs typeface="+mn-cs"/>
                      </a:rPr>
                      <a:t>Faraday’s law</a:t>
                    </a: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26B280-95FE-9549-4E0B-3196A5091B43}"/>
                      </a:ext>
                    </a:extLst>
                  </p:cNvPr>
                  <p:cNvSpPr txBox="1"/>
                  <p:nvPr/>
                </p:nvSpPr>
                <p:spPr>
                  <a:xfrm>
                    <a:off x="224797" y="2817746"/>
                    <a:ext cx="32708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Units of </a:t>
                    </a:r>
                    <a14:m>
                      <m:oMath xmlns:m="http://schemas.openxmlformats.org/officeDocument/2006/math">
                        <m:r>
                          <a:rPr kumimoji="0" lang="en-NZ" sz="1800" b="0" i="1" u="none" strike="noStrike" kern="100" cap="none" spc="0" normalizeH="0" baseline="0" noProof="0" smtClean="0">
                            <a:ln>
                              <a:noFill/>
                            </a:ln>
                            <a:solidFill>
                              <a:srgbClr val="7030A0"/>
                            </a:solidFill>
                            <a:effectLst/>
                            <a:uLnTx/>
                            <a:uFillTx/>
                            <a:latin typeface="Cambria Math" panose="02040503050406030204" pitchFamily="18" charset="0"/>
                            <a:ea typeface="Calibri" panose="020F0502020204030204" pitchFamily="34" charset="0"/>
                            <a:cs typeface="Times New Roman" panose="02020603050405020304" pitchFamily="18" charset="0"/>
                          </a:rPr>
                          <m:t>𝑘</m:t>
                        </m:r>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J.C</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.s.m</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 J.m</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.s.C</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8326B280-95FE-9549-4E0B-3196A5091B43}"/>
                      </a:ext>
                    </a:extLst>
                  </p:cNvPr>
                  <p:cNvSpPr txBox="1">
                    <a:spLocks noRot="1" noChangeAspect="1" noMove="1" noResize="1" noEditPoints="1" noAdjustHandles="1" noChangeArrowheads="1" noChangeShapeType="1" noTextEdit="1"/>
                  </p:cNvSpPr>
                  <p:nvPr/>
                </p:nvSpPr>
                <p:spPr>
                  <a:xfrm>
                    <a:off x="224797" y="2817746"/>
                    <a:ext cx="3270895" cy="369332"/>
                  </a:xfrm>
                  <a:prstGeom prst="rect">
                    <a:avLst/>
                  </a:prstGeom>
                  <a:blipFill>
                    <a:blip r:embed="rId27"/>
                    <a:stretch>
                      <a:fillRect l="-1679" t="-8197" b="-24590"/>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34FEEA-E6E0-22CD-CEB4-F041A13540F1}"/>
                    </a:ext>
                  </a:extLst>
                </p:cNvPr>
                <p:cNvSpPr txBox="1"/>
                <p:nvPr/>
              </p:nvSpPr>
              <p:spPr>
                <a:xfrm>
                  <a:off x="1778233" y="5731267"/>
                  <a:ext cx="31822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a:t>(</a:t>
                  </a:r>
                  <a14:m>
                    <m:oMath xmlns:m="http://schemas.openxmlformats.org/officeDocument/2006/math">
                      <m:r>
                        <m:rPr>
                          <m:sty m:val="p"/>
                        </m:rPr>
                        <a:rPr kumimoji="0" lang="en-NZ" sz="1800" b="0" i="0" u="none" strike="noStrike" kern="100" cap="none" spc="0" normalizeH="0" baseline="0" noProof="0" smtClean="0">
                          <a:ln>
                            <a:noFill/>
                          </a:ln>
                          <a:solidFill>
                            <a:srgbClr val="7030A0"/>
                          </a:solidFill>
                          <a:effectLst/>
                          <a:uLnTx/>
                          <a:uFillTx/>
                          <a:latin typeface="Cambria Math" panose="02040503050406030204" pitchFamily="18" charset="0"/>
                          <a:ea typeface="Calibri" panose="020F0502020204030204" pitchFamily="34" charset="0"/>
                          <a:cs typeface="Times New Roman" panose="02020603050405020304" pitchFamily="18" charset="0"/>
                        </a:rPr>
                        <m:t>TF</m:t>
                      </m:r>
                    </m:oMath>
                  </a14:m>
                  <a:r>
                    <a:rPr kumimoji="0" lang="en-NZ" sz="1800" b="0" i="0"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𝐵𝑙</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𝑚</m:t>
                          </m:r>
                        </m:sup>
                      </m:sSubSup>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𝑚</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𝐵𝑙</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oMath>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0834FEEA-E6E0-22CD-CEB4-F041A13540F1}"/>
                    </a:ext>
                  </a:extLst>
                </p:cNvPr>
                <p:cNvSpPr txBox="1">
                  <a:spLocks noRot="1" noChangeAspect="1" noMove="1" noResize="1" noEditPoints="1" noAdjustHandles="1" noChangeArrowheads="1" noChangeShapeType="1" noTextEdit="1"/>
                </p:cNvSpPr>
                <p:nvPr/>
              </p:nvSpPr>
              <p:spPr>
                <a:xfrm>
                  <a:off x="1778233" y="5731267"/>
                  <a:ext cx="3182218" cy="369332"/>
                </a:xfrm>
                <a:prstGeom prst="rect">
                  <a:avLst/>
                </a:prstGeom>
                <a:blipFill>
                  <a:blip r:embed="rId28"/>
                  <a:stretch>
                    <a:fillRect l="-1724" t="-11475" b="-24590"/>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794700-B24C-A7C3-8D05-6291A452F90A}"/>
                  </a:ext>
                </a:extLst>
              </p:cNvPr>
              <p:cNvSpPr txBox="1"/>
              <p:nvPr/>
            </p:nvSpPr>
            <p:spPr>
              <a:xfrm>
                <a:off x="1778233" y="6159092"/>
                <a:ext cx="7838108" cy="51860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a:t>(</a:t>
                </a:r>
                <a14:m>
                  <m:oMath xmlns:m="http://schemas.openxmlformats.org/officeDocument/2006/math">
                    <m:r>
                      <m:rPr>
                        <m:sty m:val="p"/>
                      </m:rPr>
                      <a:rPr kumimoji="0" lang="en-NZ" sz="1800" b="0" i="0"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CRs</m:t>
                    </m:r>
                  </m:oMath>
                </a14:m>
                <a:r>
                  <a:rPr kumimoji="0" lang="en-NZ" sz="1800" b="0" i="0"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𝑅</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𝑅</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𝐿</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𝐿</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𝑑</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sup>
                        </m:sSubSup>
                      </m:num>
                      <m:den>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𝑑𝑡</m:t>
                        </m:r>
                      </m:den>
                    </m:f>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𝑅</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𝑚</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𝑅</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𝑚</m:t>
                        </m:r>
                      </m:sup>
                    </m:sSubSup>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𝐿</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𝑚</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𝐿</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𝑑</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p>
                        </m:sSubSup>
                      </m:num>
                      <m:den>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𝑑𝑡</m:t>
                        </m:r>
                      </m:den>
                    </m:f>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𝐶</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𝑚</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𝑚</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𝐶</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0" name="TextBox 9">
                <a:extLst>
                  <a:ext uri="{FF2B5EF4-FFF2-40B4-BE49-F238E27FC236}">
                    <a16:creationId xmlns:a16="http://schemas.microsoft.com/office/drawing/2014/main" id="{2E794700-B24C-A7C3-8D05-6291A452F90A}"/>
                  </a:ext>
                </a:extLst>
              </p:cNvPr>
              <p:cNvSpPr txBox="1">
                <a:spLocks noRot="1" noChangeAspect="1" noMove="1" noResize="1" noEditPoints="1" noAdjustHandles="1" noChangeArrowheads="1" noChangeShapeType="1" noTextEdit="1"/>
              </p:cNvSpPr>
              <p:nvPr/>
            </p:nvSpPr>
            <p:spPr>
              <a:xfrm>
                <a:off x="1778233" y="6159092"/>
                <a:ext cx="7838108" cy="518604"/>
              </a:xfrm>
              <a:prstGeom prst="rect">
                <a:avLst/>
              </a:prstGeom>
              <a:blipFill>
                <a:blip r:embed="rId29"/>
                <a:stretch>
                  <a:fillRect l="-700" b="-7059"/>
                </a:stretch>
              </a:blipFill>
            </p:spPr>
            <p:txBody>
              <a:bodyPr/>
              <a:lstStyle/>
              <a:p>
                <a:r>
                  <a:rPr lang="en-NZ">
                    <a:noFill/>
                  </a:rPr>
                  <a:t> </a:t>
                </a:r>
              </a:p>
            </p:txBody>
          </p:sp>
        </mc:Fallback>
      </mc:AlternateContent>
      <p:sp>
        <p:nvSpPr>
          <p:cNvPr id="15" name="Rectangle 14">
            <a:extLst>
              <a:ext uri="{FF2B5EF4-FFF2-40B4-BE49-F238E27FC236}">
                <a16:creationId xmlns:a16="http://schemas.microsoft.com/office/drawing/2014/main" id="{18497E9A-6FD9-144B-FB9A-6ACD4142EC2C}"/>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290324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5DA42-2462-7F75-2678-D7D8700EAE5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EC168D7-EFFC-7F1F-EA52-C919AC04CE90}"/>
              </a:ext>
            </a:extLst>
          </p:cNvPr>
          <p:cNvSpPr txBox="1"/>
          <p:nvPr/>
        </p:nvSpPr>
        <p:spPr>
          <a:xfrm>
            <a:off x="339828" y="192355"/>
            <a:ext cx="703252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EF1E7A"/>
                </a:solidFill>
                <a:effectLst/>
                <a:uLnTx/>
                <a:uFillTx/>
                <a:latin typeface="Tahoma" panose="020B0604030504040204" pitchFamily="34" charset="0"/>
                <a:ea typeface="Tahoma" panose="020B0604030504040204" pitchFamily="34" charset="0"/>
                <a:cs typeface="Tahoma" panose="020B0604030504040204" pitchFamily="34" charset="0"/>
              </a:rPr>
              <a:t>Simplification of bond graph diagrams </a:t>
            </a:r>
          </a:p>
        </p:txBody>
      </p:sp>
      <p:grpSp>
        <p:nvGrpSpPr>
          <p:cNvPr id="1038" name="Group 1037">
            <a:extLst>
              <a:ext uri="{FF2B5EF4-FFF2-40B4-BE49-F238E27FC236}">
                <a16:creationId xmlns:a16="http://schemas.microsoft.com/office/drawing/2014/main" id="{2153A4B2-0B0B-1CF2-0042-1D42E3EE2914}"/>
              </a:ext>
            </a:extLst>
          </p:cNvPr>
          <p:cNvGrpSpPr/>
          <p:nvPr/>
        </p:nvGrpSpPr>
        <p:grpSpPr>
          <a:xfrm>
            <a:off x="333370" y="527262"/>
            <a:ext cx="11317413" cy="1578034"/>
            <a:chOff x="333373" y="1141737"/>
            <a:chExt cx="11317413" cy="1578034"/>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D030A29-6595-727C-D969-B48E194C48D4}"/>
                    </a:ext>
                  </a:extLst>
                </p:cNvPr>
                <p:cNvSpPr txBox="1"/>
                <p:nvPr/>
              </p:nvSpPr>
              <p:spPr>
                <a:xfrm>
                  <a:off x="333373" y="2096908"/>
                  <a:ext cx="11317413" cy="6228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The red border indicates the 0:node (mass or charge balance) and the </a:t>
                  </a:r>
                  <a14:m>
                    <m:oMath xmlns:m="http://schemas.openxmlformats.org/officeDocument/2006/math">
                      <m:sSubSup>
                        <m:sSubSupPr>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𝒄</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𝒊</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 term reflects both the static storage and that the potential </a:t>
                  </a:r>
                  <a14:m>
                    <m:oMath xmlns:m="http://schemas.openxmlformats.org/officeDocument/2006/math">
                      <m:sSubSup>
                        <m:sSubSupPr>
                          <m:ctrlP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e>
                        <m:sub>
                          <m: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𝒄</m:t>
                          </m:r>
                        </m:sub>
                        <m:sup>
                          <m: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𝒊</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 is given by a storage relationship </a:t>
                  </a:r>
                  <a14:m>
                    <m:oMath xmlns:m="http://schemas.openxmlformats.org/officeDocument/2006/math">
                      <m:sSubSup>
                        <m:sSubSupPr>
                          <m:ctrlP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𝒖</m:t>
                          </m:r>
                        </m:e>
                        <m:sub>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𝒄</m:t>
                          </m:r>
                        </m:sub>
                        <m:sup>
                          <m: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𝒊</m:t>
                          </m:r>
                        </m:sup>
                      </m:sSubSup>
                      <m: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𝑓</m:t>
                      </m:r>
                      <m:d>
                        <m:dPr>
                          <m:ctrlP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𝒄</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𝒊</m:t>
                              </m:r>
                            </m:sup>
                          </m:sSubSup>
                        </m:e>
                      </m:d>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 </a:t>
                  </a:r>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9" name="TextBox 18">
                  <a:extLst>
                    <a:ext uri="{FF2B5EF4-FFF2-40B4-BE49-F238E27FC236}">
                      <a16:creationId xmlns:a16="http://schemas.microsoft.com/office/drawing/2014/main" id="{6F25EF4C-36A3-F50C-E1EB-8E9D820A0EA0}"/>
                    </a:ext>
                  </a:extLst>
                </p:cNvPr>
                <p:cNvSpPr txBox="1">
                  <a:spLocks noRot="1" noChangeAspect="1" noMove="1" noResize="1" noEditPoints="1" noAdjustHandles="1" noChangeArrowheads="1" noChangeShapeType="1" noTextEdit="1"/>
                </p:cNvSpPr>
                <p:nvPr/>
              </p:nvSpPr>
              <p:spPr>
                <a:xfrm>
                  <a:off x="333373" y="2096908"/>
                  <a:ext cx="11317413" cy="622863"/>
                </a:xfrm>
                <a:prstGeom prst="rect">
                  <a:avLst/>
                </a:prstGeom>
                <a:blipFill>
                  <a:blip r:embed="rId3"/>
                  <a:stretch>
                    <a:fillRect l="-323" t="-980" b="-10784"/>
                  </a:stretch>
                </a:blipFill>
              </p:spPr>
              <p:txBody>
                <a:bodyPr/>
                <a:lstStyle/>
                <a:p>
                  <a:r>
                    <a:rPr lang="en-NZ">
                      <a:noFill/>
                    </a:rPr>
                    <a:t> </a:t>
                  </a:r>
                </a:p>
              </p:txBody>
            </p:sp>
          </mc:Fallback>
        </mc:AlternateContent>
        <p:grpSp>
          <p:nvGrpSpPr>
            <p:cNvPr id="50" name="Group 49">
              <a:extLst>
                <a:ext uri="{FF2B5EF4-FFF2-40B4-BE49-F238E27FC236}">
                  <a16:creationId xmlns:a16="http://schemas.microsoft.com/office/drawing/2014/main" id="{4037520C-4D6F-F4AE-CDF2-2DB06D07D425}"/>
                </a:ext>
              </a:extLst>
            </p:cNvPr>
            <p:cNvGrpSpPr/>
            <p:nvPr/>
          </p:nvGrpSpPr>
          <p:grpSpPr>
            <a:xfrm>
              <a:off x="333373" y="1141737"/>
              <a:ext cx="9418608" cy="801035"/>
              <a:chOff x="530225" y="1141737"/>
              <a:chExt cx="9418608" cy="801035"/>
            </a:xfrm>
          </p:grpSpPr>
          <p:sp>
            <p:nvSpPr>
              <p:cNvPr id="14" name="Rectangle 2">
                <a:extLst>
                  <a:ext uri="{FF2B5EF4-FFF2-40B4-BE49-F238E27FC236}">
                    <a16:creationId xmlns:a16="http://schemas.microsoft.com/office/drawing/2014/main" id="{703B6A2F-C8FD-9E1D-6330-DEDC854D7CDC}"/>
                  </a:ext>
                </a:extLst>
              </p:cNvPr>
              <p:cNvSpPr>
                <a:spLocks noChangeArrowheads="1"/>
              </p:cNvSpPr>
              <p:nvPr/>
            </p:nvSpPr>
            <p:spPr bwMode="auto">
              <a:xfrm>
                <a:off x="530225" y="1379546"/>
                <a:ext cx="94186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NZ" altLang="en-US"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We often combine (1-port) static storage with a 0:node and replace                         with</a:t>
                </a:r>
                <a:r>
                  <a:rPr kumimoji="0" lang="en-NZ" altLang="en-US" sz="18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                       .</a:t>
                </a:r>
              </a:p>
            </p:txBody>
          </p:sp>
          <p:grpSp>
            <p:nvGrpSpPr>
              <p:cNvPr id="49" name="Group 48">
                <a:extLst>
                  <a:ext uri="{FF2B5EF4-FFF2-40B4-BE49-F238E27FC236}">
                    <a16:creationId xmlns:a16="http://schemas.microsoft.com/office/drawing/2014/main" id="{E19FBCDD-A6A0-F8A0-CE07-F036D8165619}"/>
                  </a:ext>
                </a:extLst>
              </p:cNvPr>
              <p:cNvGrpSpPr/>
              <p:nvPr/>
            </p:nvGrpSpPr>
            <p:grpSpPr>
              <a:xfrm>
                <a:off x="6217499" y="1141737"/>
                <a:ext cx="1065079" cy="801035"/>
                <a:chOff x="6217499" y="1141737"/>
                <a:chExt cx="1065079" cy="801035"/>
              </a:xfrm>
            </p:grpSpPr>
            <p:grpSp>
              <p:nvGrpSpPr>
                <p:cNvPr id="22" name="Group 21">
                  <a:extLst>
                    <a:ext uri="{FF2B5EF4-FFF2-40B4-BE49-F238E27FC236}">
                      <a16:creationId xmlns:a16="http://schemas.microsoft.com/office/drawing/2014/main" id="{C7BF24CA-1F85-3574-A53D-0147CE7F4561}"/>
                    </a:ext>
                  </a:extLst>
                </p:cNvPr>
                <p:cNvGrpSpPr/>
                <p:nvPr/>
              </p:nvGrpSpPr>
              <p:grpSpPr>
                <a:xfrm>
                  <a:off x="6508778" y="1141737"/>
                  <a:ext cx="488265" cy="801035"/>
                  <a:chOff x="120388" y="2507539"/>
                  <a:chExt cx="488265" cy="801035"/>
                </a:xfrm>
              </p:grpSpPr>
              <mc:AlternateContent xmlns:mc="http://schemas.openxmlformats.org/markup-compatibility/2006" xmlns:a14="http://schemas.microsoft.com/office/drawing/2010/main">
                <mc:Choice Requires="a14">
                  <p:sp>
                    <p:nvSpPr>
                      <p:cNvPr id="3" name="TextBox 90">
                        <a:extLst>
                          <a:ext uri="{FF2B5EF4-FFF2-40B4-BE49-F238E27FC236}">
                            <a16:creationId xmlns:a16="http://schemas.microsoft.com/office/drawing/2014/main" id="{2D876ECC-0FA6-EB86-DC0E-9E5A8706E766}"/>
                          </a:ext>
                        </a:extLst>
                      </p:cNvPr>
                      <p:cNvSpPr txBox="1"/>
                      <p:nvPr/>
                    </p:nvSpPr>
                    <p:spPr>
                      <a:xfrm>
                        <a:off x="123511" y="3014977"/>
                        <a:ext cx="478775" cy="293597"/>
                      </a:xfrm>
                      <a:prstGeom prst="rect">
                        <a:avLst/>
                      </a:prstGeom>
                      <a:solidFill>
                        <a:srgbClr val="FBE4D5"/>
                      </a:solidFill>
                    </p:spPr>
                    <p:txBody>
                      <a:bodyPr wrap="none" lIns="36000" tIns="36000" rIns="36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r>
                                    <a:rPr kumimoji="0" lang="en-NZ" sz="1400" b="1"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4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𝒖</m:t>
                                  </m:r>
                                </m:e>
                                <m:sub>
                                  <m:r>
                                    <a:rPr kumimoji="0" lang="en-NZ" sz="14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4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𝒊</m:t>
                                  </m:r>
                                </m:sup>
                              </m:sSubSup>
                            </m:oMath>
                          </m:oMathPara>
                        </a14:m>
                        <a:endParaRPr kumimoji="0" lang="en-NZ" sz="14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TextBox 90">
                        <a:extLst>
                          <a:ext uri="{FF2B5EF4-FFF2-40B4-BE49-F238E27FC236}">
                            <a16:creationId xmlns:a16="http://schemas.microsoft.com/office/drawing/2014/main" id="{9336F7CA-D9A5-B455-ADC5-77C8117ECC4B}"/>
                          </a:ext>
                        </a:extLst>
                      </p:cNvPr>
                      <p:cNvSpPr txBox="1">
                        <a:spLocks noRot="1" noChangeAspect="1" noMove="1" noResize="1" noEditPoints="1" noAdjustHandles="1" noChangeArrowheads="1" noChangeShapeType="1" noTextEdit="1"/>
                      </p:cNvSpPr>
                      <p:nvPr/>
                    </p:nvSpPr>
                    <p:spPr>
                      <a:xfrm>
                        <a:off x="123511" y="3014977"/>
                        <a:ext cx="478775" cy="293597"/>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 name="TextBox 52">
                        <a:extLst>
                          <a:ext uri="{FF2B5EF4-FFF2-40B4-BE49-F238E27FC236}">
                            <a16:creationId xmlns:a16="http://schemas.microsoft.com/office/drawing/2014/main" id="{24BEDDB5-EC5B-1A5E-2BC8-B8F218262BB4}"/>
                          </a:ext>
                        </a:extLst>
                      </p:cNvPr>
                      <p:cNvSpPr txBox="1"/>
                      <p:nvPr/>
                    </p:nvSpPr>
                    <p:spPr>
                      <a:xfrm>
                        <a:off x="120388" y="2507539"/>
                        <a:ext cx="488265" cy="293597"/>
                      </a:xfrm>
                      <a:prstGeom prst="rect">
                        <a:avLst/>
                      </a:prstGeom>
                      <a:solidFill>
                        <a:srgbClr val="E2F0D9"/>
                      </a:solidFill>
                    </p:spPr>
                    <p:txBody>
                      <a:bodyPr wrap="none" lIns="36000" tIns="36000" rIns="36000" bIns="36000" numCol="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𝒊</m:t>
                                  </m:r>
                                </m:sup>
                              </m:sSubSup>
                            </m:oMath>
                          </m:oMathPara>
                        </a14:m>
                        <a:endParaRPr kumimoji="0" lang="en-NZ" sz="14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TextBox 52">
                        <a:extLst>
                          <a:ext uri="{FF2B5EF4-FFF2-40B4-BE49-F238E27FC236}">
                            <a16:creationId xmlns:a16="http://schemas.microsoft.com/office/drawing/2014/main" id="{9076793F-8347-358E-A559-75F459723043}"/>
                          </a:ext>
                        </a:extLst>
                      </p:cNvPr>
                      <p:cNvSpPr txBox="1">
                        <a:spLocks noRot="1" noChangeAspect="1" noMove="1" noResize="1" noEditPoints="1" noAdjustHandles="1" noChangeArrowheads="1" noChangeShapeType="1" noTextEdit="1"/>
                      </p:cNvSpPr>
                      <p:nvPr/>
                    </p:nvSpPr>
                    <p:spPr>
                      <a:xfrm>
                        <a:off x="120388" y="2507539"/>
                        <a:ext cx="488265" cy="293597"/>
                      </a:xfrm>
                      <a:prstGeom prst="rect">
                        <a:avLst/>
                      </a:prstGeom>
                      <a:blipFill>
                        <a:blip r:embed="rId5"/>
                        <a:stretch>
                          <a:fillRect b="-4082"/>
                        </a:stretch>
                      </a:blipFill>
                    </p:spPr>
                    <p:txBody>
                      <a:bodyPr/>
                      <a:lstStyle/>
                      <a:p>
                        <a:r>
                          <a:rPr lang="en-NZ">
                            <a:noFill/>
                          </a:rPr>
                          <a:t> </a:t>
                        </a:r>
                      </a:p>
                    </p:txBody>
                  </p:sp>
                </mc:Fallback>
              </mc:AlternateContent>
              <p:cxnSp>
                <p:nvCxnSpPr>
                  <p:cNvPr id="5" name="Straight Arrow Connector 4">
                    <a:extLst>
                      <a:ext uri="{FF2B5EF4-FFF2-40B4-BE49-F238E27FC236}">
                        <a16:creationId xmlns:a16="http://schemas.microsoft.com/office/drawing/2014/main" id="{0A205312-D9CC-CB8E-E0BC-4D214F2B6070}"/>
                      </a:ext>
                    </a:extLst>
                  </p:cNvPr>
                  <p:cNvCxnSpPr>
                    <a:cxnSpLocks/>
                    <a:endCxn id="4" idx="2"/>
                  </p:cNvCxnSpPr>
                  <p:nvPr/>
                </p:nvCxnSpPr>
                <p:spPr>
                  <a:xfrm flipV="1">
                    <a:off x="362899" y="2801136"/>
                    <a:ext cx="1622" cy="216000"/>
                  </a:xfrm>
                  <a:prstGeom prst="straightConnector1">
                    <a:avLst/>
                  </a:prstGeom>
                  <a:ln w="28575">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EF01610-1355-673E-0151-002A62B6D764}"/>
                    </a:ext>
                  </a:extLst>
                </p:cNvPr>
                <p:cNvGrpSpPr/>
                <p:nvPr/>
              </p:nvGrpSpPr>
              <p:grpSpPr>
                <a:xfrm>
                  <a:off x="6217499" y="1694099"/>
                  <a:ext cx="294402" cy="209182"/>
                  <a:chOff x="5398349" y="1940047"/>
                  <a:chExt cx="294402" cy="209182"/>
                </a:xfrm>
              </p:grpSpPr>
              <p:cxnSp>
                <p:nvCxnSpPr>
                  <p:cNvPr id="35" name="Straight Arrow Connector 34">
                    <a:extLst>
                      <a:ext uri="{FF2B5EF4-FFF2-40B4-BE49-F238E27FC236}">
                        <a16:creationId xmlns:a16="http://schemas.microsoft.com/office/drawing/2014/main" id="{C279499A-1E28-D082-D581-A4A0C19F0B4A}"/>
                      </a:ext>
                    </a:extLst>
                  </p:cNvPr>
                  <p:cNvCxnSpPr>
                    <a:cxnSpLocks/>
                  </p:cNvCxnSpPr>
                  <p:nvPr/>
                </p:nvCxnSpPr>
                <p:spPr>
                  <a:xfrm>
                    <a:off x="5398349" y="1940047"/>
                    <a:ext cx="294402" cy="56782"/>
                  </a:xfrm>
                  <a:prstGeom prst="straightConnector1">
                    <a:avLst/>
                  </a:prstGeom>
                  <a:ln w="28575">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00B1CF8-39D4-3CEE-E9E1-AD8C597A9C64}"/>
                      </a:ext>
                    </a:extLst>
                  </p:cNvPr>
                  <p:cNvCxnSpPr>
                    <a:cxnSpLocks/>
                  </p:cNvCxnSpPr>
                  <p:nvPr/>
                </p:nvCxnSpPr>
                <p:spPr>
                  <a:xfrm flipV="1">
                    <a:off x="5398349" y="2092447"/>
                    <a:ext cx="294402" cy="56782"/>
                  </a:xfrm>
                  <a:prstGeom prst="straightConnector1">
                    <a:avLst/>
                  </a:prstGeom>
                  <a:ln w="28575">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81F7D94C-6FBD-2BF6-5A72-5E6CE094E10E}"/>
                    </a:ext>
                  </a:extLst>
                </p:cNvPr>
                <p:cNvGrpSpPr/>
                <p:nvPr/>
              </p:nvGrpSpPr>
              <p:grpSpPr>
                <a:xfrm flipH="1">
                  <a:off x="6988176" y="1694099"/>
                  <a:ext cx="294402" cy="209182"/>
                  <a:chOff x="9676551" y="1940047"/>
                  <a:chExt cx="294402" cy="209182"/>
                </a:xfrm>
              </p:grpSpPr>
              <p:cxnSp>
                <p:nvCxnSpPr>
                  <p:cNvPr id="40" name="Straight Arrow Connector 39">
                    <a:extLst>
                      <a:ext uri="{FF2B5EF4-FFF2-40B4-BE49-F238E27FC236}">
                        <a16:creationId xmlns:a16="http://schemas.microsoft.com/office/drawing/2014/main" id="{25D42CA0-A4B7-F281-CCAA-919205D3AE8E}"/>
                      </a:ext>
                    </a:extLst>
                  </p:cNvPr>
                  <p:cNvCxnSpPr>
                    <a:cxnSpLocks/>
                  </p:cNvCxnSpPr>
                  <p:nvPr/>
                </p:nvCxnSpPr>
                <p:spPr>
                  <a:xfrm>
                    <a:off x="9676551" y="1940047"/>
                    <a:ext cx="294402" cy="56782"/>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43000BC-4B25-445F-CD0E-4CF69F578EA4}"/>
                      </a:ext>
                    </a:extLst>
                  </p:cNvPr>
                  <p:cNvCxnSpPr>
                    <a:cxnSpLocks/>
                  </p:cNvCxnSpPr>
                  <p:nvPr/>
                </p:nvCxnSpPr>
                <p:spPr>
                  <a:xfrm flipV="1">
                    <a:off x="9676551" y="2092447"/>
                    <a:ext cx="294402" cy="56782"/>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48" name="Group 47">
                <a:extLst>
                  <a:ext uri="{FF2B5EF4-FFF2-40B4-BE49-F238E27FC236}">
                    <a16:creationId xmlns:a16="http://schemas.microsoft.com/office/drawing/2014/main" id="{70F03141-A5E4-9BC8-9AAC-84D6537B1B19}"/>
                  </a:ext>
                </a:extLst>
              </p:cNvPr>
              <p:cNvGrpSpPr/>
              <p:nvPr/>
            </p:nvGrpSpPr>
            <p:grpSpPr>
              <a:xfrm>
                <a:off x="7910316" y="1395664"/>
                <a:ext cx="963479" cy="366100"/>
                <a:chOff x="7724766" y="3266905"/>
                <a:chExt cx="963479" cy="36610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E6AE41-591C-B3A6-46C4-74C62E0CE23D}"/>
                        </a:ext>
                      </a:extLst>
                    </p:cNvPr>
                    <p:cNvSpPr txBox="1"/>
                    <p:nvPr/>
                  </p:nvSpPr>
                  <p:spPr>
                    <a:xfrm>
                      <a:off x="8019168" y="3266905"/>
                      <a:ext cx="360000" cy="366100"/>
                    </a:xfrm>
                    <a:prstGeom prst="roundRect">
                      <a:avLst>
                        <a:gd name="adj" fmla="val 29207"/>
                      </a:avLst>
                    </a:prstGeom>
                    <a:solidFill>
                      <a:srgbClr val="E2F0D9"/>
                    </a:solidFill>
                    <a:ln w="19050">
                      <a:solidFill>
                        <a:srgbClr val="FF0000"/>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𝑖</m:t>
                                </m:r>
                              </m:sup>
                            </m:sSubSup>
                          </m:oMath>
                        </m:oMathPara>
                      </a14:m>
                      <a:endParaRPr kumimoji="0" lang="en-NZ"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1FD377EA-B18F-3D19-7C85-06D54E832666}"/>
                        </a:ext>
                      </a:extLst>
                    </p:cNvPr>
                    <p:cNvSpPr txBox="1">
                      <a:spLocks noRot="1" noChangeAspect="1" noMove="1" noResize="1" noEditPoints="1" noAdjustHandles="1" noChangeArrowheads="1" noChangeShapeType="1" noTextEdit="1"/>
                    </p:cNvSpPr>
                    <p:nvPr/>
                  </p:nvSpPr>
                  <p:spPr>
                    <a:xfrm>
                      <a:off x="8019168" y="3266905"/>
                      <a:ext cx="360000" cy="366100"/>
                    </a:xfrm>
                    <a:prstGeom prst="roundRect">
                      <a:avLst>
                        <a:gd name="adj" fmla="val 29207"/>
                      </a:avLst>
                    </a:prstGeom>
                    <a:blipFill>
                      <a:blip r:embed="rId6"/>
                      <a:stretch>
                        <a:fillRect l="-3226" b="-6349"/>
                      </a:stretch>
                    </a:blipFill>
                    <a:ln w="19050">
                      <a:solidFill>
                        <a:srgbClr val="FF0000"/>
                      </a:solidFill>
                    </a:ln>
                  </p:spPr>
                  <p:txBody>
                    <a:bodyPr/>
                    <a:lstStyle/>
                    <a:p>
                      <a:r>
                        <a:rPr lang="en-NZ">
                          <a:noFill/>
                        </a:rPr>
                        <a:t> </a:t>
                      </a:r>
                    </a:p>
                  </p:txBody>
                </p:sp>
              </mc:Fallback>
            </mc:AlternateContent>
            <p:grpSp>
              <p:nvGrpSpPr>
                <p:cNvPr id="42" name="Group 41">
                  <a:extLst>
                    <a:ext uri="{FF2B5EF4-FFF2-40B4-BE49-F238E27FC236}">
                      <a16:creationId xmlns:a16="http://schemas.microsoft.com/office/drawing/2014/main" id="{A0B48200-CCBE-8778-34BB-50808D9EA5C7}"/>
                    </a:ext>
                  </a:extLst>
                </p:cNvPr>
                <p:cNvGrpSpPr/>
                <p:nvPr/>
              </p:nvGrpSpPr>
              <p:grpSpPr>
                <a:xfrm>
                  <a:off x="7724766" y="3345364"/>
                  <a:ext cx="294402" cy="209182"/>
                  <a:chOff x="5292946" y="1930611"/>
                  <a:chExt cx="294402" cy="209182"/>
                </a:xfrm>
              </p:grpSpPr>
              <p:cxnSp>
                <p:nvCxnSpPr>
                  <p:cNvPr id="43" name="Straight Arrow Connector 42">
                    <a:extLst>
                      <a:ext uri="{FF2B5EF4-FFF2-40B4-BE49-F238E27FC236}">
                        <a16:creationId xmlns:a16="http://schemas.microsoft.com/office/drawing/2014/main" id="{F583A002-09A1-3338-36BC-60FEB646DAC7}"/>
                      </a:ext>
                    </a:extLst>
                  </p:cNvPr>
                  <p:cNvCxnSpPr>
                    <a:cxnSpLocks/>
                  </p:cNvCxnSpPr>
                  <p:nvPr/>
                </p:nvCxnSpPr>
                <p:spPr>
                  <a:xfrm>
                    <a:off x="5292946" y="1930611"/>
                    <a:ext cx="294402" cy="56782"/>
                  </a:xfrm>
                  <a:prstGeom prst="straightConnector1">
                    <a:avLst/>
                  </a:prstGeom>
                  <a:ln w="28575">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473F0D2-AED9-BCB1-B5C4-CC656C30889E}"/>
                      </a:ext>
                    </a:extLst>
                  </p:cNvPr>
                  <p:cNvCxnSpPr>
                    <a:cxnSpLocks/>
                  </p:cNvCxnSpPr>
                  <p:nvPr/>
                </p:nvCxnSpPr>
                <p:spPr>
                  <a:xfrm flipV="1">
                    <a:off x="5292946" y="2083011"/>
                    <a:ext cx="294402" cy="56782"/>
                  </a:xfrm>
                  <a:prstGeom prst="straightConnector1">
                    <a:avLst/>
                  </a:prstGeom>
                  <a:ln w="28575">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0448531A-ABE8-6FFA-8F6E-16B1062BCF5B}"/>
                    </a:ext>
                  </a:extLst>
                </p:cNvPr>
                <p:cNvGrpSpPr/>
                <p:nvPr/>
              </p:nvGrpSpPr>
              <p:grpSpPr>
                <a:xfrm flipH="1">
                  <a:off x="8393843" y="3345364"/>
                  <a:ext cx="294402" cy="209182"/>
                  <a:chOff x="9781954" y="1930611"/>
                  <a:chExt cx="294402" cy="209182"/>
                </a:xfrm>
              </p:grpSpPr>
              <p:cxnSp>
                <p:nvCxnSpPr>
                  <p:cNvPr id="46" name="Straight Arrow Connector 45">
                    <a:extLst>
                      <a:ext uri="{FF2B5EF4-FFF2-40B4-BE49-F238E27FC236}">
                        <a16:creationId xmlns:a16="http://schemas.microsoft.com/office/drawing/2014/main" id="{39BD7690-E69B-D000-7EA7-E0FE4A382622}"/>
                      </a:ext>
                    </a:extLst>
                  </p:cNvPr>
                  <p:cNvCxnSpPr>
                    <a:cxnSpLocks/>
                  </p:cNvCxnSpPr>
                  <p:nvPr/>
                </p:nvCxnSpPr>
                <p:spPr>
                  <a:xfrm>
                    <a:off x="9781954" y="1930611"/>
                    <a:ext cx="294402" cy="56782"/>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3F718B6-3212-CFDD-04C2-EE0FF17B37BE}"/>
                      </a:ext>
                    </a:extLst>
                  </p:cNvPr>
                  <p:cNvCxnSpPr>
                    <a:cxnSpLocks/>
                  </p:cNvCxnSpPr>
                  <p:nvPr/>
                </p:nvCxnSpPr>
                <p:spPr>
                  <a:xfrm flipV="1">
                    <a:off x="9781954" y="2083011"/>
                    <a:ext cx="294402" cy="56782"/>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grpSp>
      <p:grpSp>
        <p:nvGrpSpPr>
          <p:cNvPr id="29" name="Group 28">
            <a:extLst>
              <a:ext uri="{FF2B5EF4-FFF2-40B4-BE49-F238E27FC236}">
                <a16:creationId xmlns:a16="http://schemas.microsoft.com/office/drawing/2014/main" id="{605A2990-E5C9-1F31-20E2-41F72FEA8637}"/>
              </a:ext>
            </a:extLst>
          </p:cNvPr>
          <p:cNvGrpSpPr/>
          <p:nvPr/>
        </p:nvGrpSpPr>
        <p:grpSpPr>
          <a:xfrm>
            <a:off x="333370" y="1865866"/>
            <a:ext cx="11525256" cy="1839501"/>
            <a:chOff x="333370" y="2415576"/>
            <a:chExt cx="11525256" cy="1839501"/>
          </a:xfrm>
        </p:grpSpPr>
        <p:grpSp>
          <p:nvGrpSpPr>
            <p:cNvPr id="1034" name="Group 1033">
              <a:extLst>
                <a:ext uri="{FF2B5EF4-FFF2-40B4-BE49-F238E27FC236}">
                  <a16:creationId xmlns:a16="http://schemas.microsoft.com/office/drawing/2014/main" id="{2842F76B-6D6C-BAC2-A4C7-4E01A2155D50}"/>
                </a:ext>
              </a:extLst>
            </p:cNvPr>
            <p:cNvGrpSpPr/>
            <p:nvPr/>
          </p:nvGrpSpPr>
          <p:grpSpPr>
            <a:xfrm>
              <a:off x="8799011" y="2820985"/>
              <a:ext cx="961302" cy="366100"/>
              <a:chOff x="8494766" y="4059461"/>
              <a:chExt cx="961302" cy="36610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6C3106-EC21-C533-DD11-F0D83B74794C}"/>
                      </a:ext>
                    </a:extLst>
                  </p:cNvPr>
                  <p:cNvSpPr txBox="1"/>
                  <p:nvPr/>
                </p:nvSpPr>
                <p:spPr>
                  <a:xfrm>
                    <a:off x="8785892" y="4059461"/>
                    <a:ext cx="360000" cy="366100"/>
                  </a:xfrm>
                  <a:prstGeom prst="roundRect">
                    <a:avLst>
                      <a:gd name="adj" fmla="val 29207"/>
                    </a:avLst>
                  </a:prstGeom>
                  <a:solidFill>
                    <a:srgbClr val="E2F0D9"/>
                  </a:solidFill>
                  <a:ln w="19050">
                    <a:solidFill>
                      <a:schemeClr val="accent6">
                        <a:lumMod val="75000"/>
                      </a:schemeClr>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𝑖</m:t>
                              </m:r>
                            </m:sup>
                          </m:sSubSup>
                        </m:oMath>
                      </m:oMathPara>
                    </a14:m>
                    <a:endParaRPr kumimoji="0" lang="en-NZ"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TextBox 6">
                    <a:extLst>
                      <a:ext uri="{FF2B5EF4-FFF2-40B4-BE49-F238E27FC236}">
                        <a16:creationId xmlns:a16="http://schemas.microsoft.com/office/drawing/2014/main" id="{3F582C3C-3444-1764-54FB-C06D4784C2D0}"/>
                      </a:ext>
                    </a:extLst>
                  </p:cNvPr>
                  <p:cNvSpPr txBox="1">
                    <a:spLocks noRot="1" noChangeAspect="1" noMove="1" noResize="1" noEditPoints="1" noAdjustHandles="1" noChangeArrowheads="1" noChangeShapeType="1" noTextEdit="1"/>
                  </p:cNvSpPr>
                  <p:nvPr/>
                </p:nvSpPr>
                <p:spPr>
                  <a:xfrm>
                    <a:off x="8785892" y="4059461"/>
                    <a:ext cx="360000" cy="366100"/>
                  </a:xfrm>
                  <a:prstGeom prst="roundRect">
                    <a:avLst>
                      <a:gd name="adj" fmla="val 29207"/>
                    </a:avLst>
                  </a:prstGeom>
                  <a:blipFill>
                    <a:blip r:embed="rId7"/>
                    <a:stretch>
                      <a:fillRect/>
                    </a:stretch>
                  </a:blipFill>
                  <a:ln w="19050">
                    <a:solidFill>
                      <a:schemeClr val="accent6">
                        <a:lumMod val="75000"/>
                      </a:schemeClr>
                    </a:solidFill>
                  </a:ln>
                </p:spPr>
                <p:txBody>
                  <a:bodyPr/>
                  <a:lstStyle/>
                  <a:p>
                    <a:r>
                      <a:rPr lang="en-NZ">
                        <a:noFill/>
                      </a:rPr>
                      <a:t> </a:t>
                    </a:r>
                  </a:p>
                </p:txBody>
              </p:sp>
            </mc:Fallback>
          </mc:AlternateContent>
          <p:grpSp>
            <p:nvGrpSpPr>
              <p:cNvPr id="63" name="Group 62">
                <a:extLst>
                  <a:ext uri="{FF2B5EF4-FFF2-40B4-BE49-F238E27FC236}">
                    <a16:creationId xmlns:a16="http://schemas.microsoft.com/office/drawing/2014/main" id="{3A5DF72E-CA53-8192-3DAF-43F5CD778C66}"/>
                  </a:ext>
                </a:extLst>
              </p:cNvPr>
              <p:cNvGrpSpPr/>
              <p:nvPr/>
            </p:nvGrpSpPr>
            <p:grpSpPr>
              <a:xfrm>
                <a:off x="8494766" y="4137920"/>
                <a:ext cx="294402" cy="209182"/>
                <a:chOff x="7243293" y="1861988"/>
                <a:chExt cx="294402" cy="209182"/>
              </a:xfrm>
            </p:grpSpPr>
            <p:cxnSp>
              <p:nvCxnSpPr>
                <p:cNvPr id="1024" name="Straight Arrow Connector 1023">
                  <a:extLst>
                    <a:ext uri="{FF2B5EF4-FFF2-40B4-BE49-F238E27FC236}">
                      <a16:creationId xmlns:a16="http://schemas.microsoft.com/office/drawing/2014/main" id="{A9064A49-4267-48B4-AD93-8572F7C1BD0A}"/>
                    </a:ext>
                  </a:extLst>
                </p:cNvPr>
                <p:cNvCxnSpPr>
                  <a:cxnSpLocks/>
                </p:cNvCxnSpPr>
                <p:nvPr/>
              </p:nvCxnSpPr>
              <p:spPr>
                <a:xfrm>
                  <a:off x="7243293" y="1861988"/>
                  <a:ext cx="294402" cy="56782"/>
                </a:xfrm>
                <a:prstGeom prst="straightConnector1">
                  <a:avLst/>
                </a:prstGeom>
                <a:ln w="28575">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6" name="Straight Arrow Connector 1025">
                  <a:extLst>
                    <a:ext uri="{FF2B5EF4-FFF2-40B4-BE49-F238E27FC236}">
                      <a16:creationId xmlns:a16="http://schemas.microsoft.com/office/drawing/2014/main" id="{2124D1FF-B74C-87D4-99E1-0EB555C53B04}"/>
                    </a:ext>
                  </a:extLst>
                </p:cNvPr>
                <p:cNvCxnSpPr>
                  <a:cxnSpLocks/>
                </p:cNvCxnSpPr>
                <p:nvPr/>
              </p:nvCxnSpPr>
              <p:spPr>
                <a:xfrm flipV="1">
                  <a:off x="7243293" y="2014388"/>
                  <a:ext cx="294402" cy="56782"/>
                </a:xfrm>
                <a:prstGeom prst="straightConnector1">
                  <a:avLst/>
                </a:prstGeom>
                <a:ln w="28575">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33" name="Group 1032">
                <a:extLst>
                  <a:ext uri="{FF2B5EF4-FFF2-40B4-BE49-F238E27FC236}">
                    <a16:creationId xmlns:a16="http://schemas.microsoft.com/office/drawing/2014/main" id="{95CDD9EF-5802-48DD-E5C8-A1440C7E70B8}"/>
                  </a:ext>
                </a:extLst>
              </p:cNvPr>
              <p:cNvGrpSpPr/>
              <p:nvPr/>
            </p:nvGrpSpPr>
            <p:grpSpPr>
              <a:xfrm>
                <a:off x="9161666" y="4137920"/>
                <a:ext cx="294402" cy="209182"/>
                <a:chOff x="6181939" y="3896905"/>
                <a:chExt cx="294402" cy="209182"/>
              </a:xfrm>
            </p:grpSpPr>
            <p:cxnSp>
              <p:nvCxnSpPr>
                <p:cNvPr id="1031" name="Straight Arrow Connector 1030">
                  <a:extLst>
                    <a:ext uri="{FF2B5EF4-FFF2-40B4-BE49-F238E27FC236}">
                      <a16:creationId xmlns:a16="http://schemas.microsoft.com/office/drawing/2014/main" id="{74319B02-39AE-3338-1515-D6FD52D3B09A}"/>
                    </a:ext>
                  </a:extLst>
                </p:cNvPr>
                <p:cNvCxnSpPr>
                  <a:cxnSpLocks/>
                </p:cNvCxnSpPr>
                <p:nvPr/>
              </p:nvCxnSpPr>
              <p:spPr>
                <a:xfrm flipH="1">
                  <a:off x="6181939" y="3896905"/>
                  <a:ext cx="294402" cy="56782"/>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C1AD667A-8E75-A7A0-CC32-1F56B1644F10}"/>
                    </a:ext>
                  </a:extLst>
                </p:cNvPr>
                <p:cNvCxnSpPr>
                  <a:cxnSpLocks/>
                </p:cNvCxnSpPr>
                <p:nvPr/>
              </p:nvCxnSpPr>
              <p:spPr>
                <a:xfrm flipH="1" flipV="1">
                  <a:off x="6181939" y="4049305"/>
                  <a:ext cx="294402" cy="56782"/>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8" name="Group 17">
              <a:extLst>
                <a:ext uri="{FF2B5EF4-FFF2-40B4-BE49-F238E27FC236}">
                  <a16:creationId xmlns:a16="http://schemas.microsoft.com/office/drawing/2014/main" id="{5DA6EFF0-8FA2-76EC-3615-D3A2B31730E2}"/>
                </a:ext>
              </a:extLst>
            </p:cNvPr>
            <p:cNvGrpSpPr/>
            <p:nvPr/>
          </p:nvGrpSpPr>
          <p:grpSpPr>
            <a:xfrm>
              <a:off x="333370" y="2415576"/>
              <a:ext cx="11525256" cy="1839501"/>
              <a:chOff x="-729877" y="2415576"/>
              <a:chExt cx="11525256" cy="1839501"/>
            </a:xfrm>
          </p:grpSpPr>
          <mc:AlternateContent xmlns:mc="http://schemas.openxmlformats.org/markup-compatibility/2006" xmlns:a14="http://schemas.microsoft.com/office/drawing/2010/main">
            <mc:Choice Requires="a14">
              <p:sp>
                <p:nvSpPr>
                  <p:cNvPr id="1037" name="TextBox 1036">
                    <a:extLst>
                      <a:ext uri="{FF2B5EF4-FFF2-40B4-BE49-F238E27FC236}">
                        <a16:creationId xmlns:a16="http://schemas.microsoft.com/office/drawing/2014/main" id="{E02DC4C2-8261-722B-1DBF-F570DEC6794B}"/>
                      </a:ext>
                    </a:extLst>
                  </p:cNvPr>
                  <p:cNvSpPr txBox="1"/>
                  <p:nvPr/>
                </p:nvSpPr>
                <p:spPr>
                  <a:xfrm>
                    <a:off x="-729877" y="3632214"/>
                    <a:ext cx="11525256" cy="6228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The green border indicates the 1:node (energy balance) together with the dissipation function </a:t>
                    </a:r>
                    <a14:m>
                      <m:oMath xmlns:m="http://schemas.openxmlformats.org/officeDocument/2006/math">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d>
                          <m:dPr>
                            <m:ctrlPr>
                              <a:rPr kumimoji="0" lang="en-NZ"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𝒗</m:t>
                                </m:r>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𝒄</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𝒊</m:t>
                                </m:r>
                              </m:sup>
                            </m:sSubSup>
                          </m:e>
                        </m:d>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 (e.g.</a:t>
                    </a:r>
                    <a14:m>
                      <m:oMath xmlns:m="http://schemas.openxmlformats.org/officeDocument/2006/math">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d>
                          <m:dPr>
                            <m:ctrlPr>
                              <a:rPr kumimoji="0" lang="en-NZ"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𝒗</m:t>
                                </m:r>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𝒄</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𝒊</m:t>
                                </m:r>
                              </m:sup>
                            </m:sSubSup>
                          </m:e>
                        </m:d>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Aptos" panose="020B0004020202020204" pitchFamily="34" charset="0"/>
                          </a:rPr>
                          <m:t>=</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Aptos" panose="020B0004020202020204" pitchFamily="34" charset="0"/>
                          </a:rPr>
                          <m:t>𝑅</m:t>
                        </m:r>
                        <m:sSubSup>
                          <m:sSubSupPr>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𝒗</m:t>
                            </m:r>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𝒄</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𝒊</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a:t>
                    </a:r>
                    <a:b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br>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and the kinetic energy storage term </a:t>
                    </a:r>
                    <a14:m>
                      <m:oMath xmlns:m="http://schemas.openxmlformats.org/officeDocument/2006/math">
                        <m:sSubSup>
                          <m:sSubSup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𝐿</m:t>
                            </m:r>
                            <m:acc>
                              <m:accPr>
                                <m:chr m:val="̇"/>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ctrlPr>
                              </m:accPr>
                              <m:e>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𝑣</m:t>
                                </m:r>
                              </m:e>
                            </m:acc>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𝒊</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 All of these depend on </a:t>
                    </a:r>
                    <a14:m>
                      <m:oMath xmlns:m="http://schemas.openxmlformats.org/officeDocument/2006/math">
                        <m:sSubSup>
                          <m:sSubSupPr>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𝒗</m:t>
                            </m:r>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𝒄</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𝒊</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a:t>
                    </a:r>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37" name="TextBox 1036">
                    <a:extLst>
                      <a:ext uri="{FF2B5EF4-FFF2-40B4-BE49-F238E27FC236}">
                        <a16:creationId xmlns:a16="http://schemas.microsoft.com/office/drawing/2014/main" id="{26B29024-F6C8-4DD3-5362-3808C2EEF4FA}"/>
                      </a:ext>
                    </a:extLst>
                  </p:cNvPr>
                  <p:cNvSpPr txBox="1">
                    <a:spLocks noRot="1" noChangeAspect="1" noMove="1" noResize="1" noEditPoints="1" noAdjustHandles="1" noChangeArrowheads="1" noChangeShapeType="1" noTextEdit="1"/>
                  </p:cNvSpPr>
                  <p:nvPr/>
                </p:nvSpPr>
                <p:spPr>
                  <a:xfrm>
                    <a:off x="-729877" y="3632214"/>
                    <a:ext cx="11525256" cy="622863"/>
                  </a:xfrm>
                  <a:prstGeom prst="rect">
                    <a:avLst/>
                  </a:prstGeom>
                  <a:blipFill>
                    <a:blip r:embed="rId8"/>
                    <a:stretch>
                      <a:fillRect l="-317" b="-12745"/>
                    </a:stretch>
                  </a:blipFill>
                </p:spPr>
                <p:txBody>
                  <a:bodyPr/>
                  <a:lstStyle/>
                  <a:p>
                    <a:r>
                      <a:rPr lang="en-NZ">
                        <a:noFill/>
                      </a:rPr>
                      <a:t> </a:t>
                    </a:r>
                  </a:p>
                </p:txBody>
              </p:sp>
            </mc:Fallback>
          </mc:AlternateContent>
          <p:grpSp>
            <p:nvGrpSpPr>
              <p:cNvPr id="16" name="Group 15">
                <a:extLst>
                  <a:ext uri="{FF2B5EF4-FFF2-40B4-BE49-F238E27FC236}">
                    <a16:creationId xmlns:a16="http://schemas.microsoft.com/office/drawing/2014/main" id="{39F98215-B457-B058-38AE-DF7288B9692C}"/>
                  </a:ext>
                </a:extLst>
              </p:cNvPr>
              <p:cNvGrpSpPr/>
              <p:nvPr/>
            </p:nvGrpSpPr>
            <p:grpSpPr>
              <a:xfrm>
                <a:off x="-729877" y="2415576"/>
                <a:ext cx="8710911" cy="1209442"/>
                <a:chOff x="-729877" y="2415576"/>
                <a:chExt cx="8710911" cy="1209442"/>
              </a:xfrm>
            </p:grpSpPr>
            <p:sp>
              <p:nvSpPr>
                <p:cNvPr id="52" name="TextBox 51">
                  <a:extLst>
                    <a:ext uri="{FF2B5EF4-FFF2-40B4-BE49-F238E27FC236}">
                      <a16:creationId xmlns:a16="http://schemas.microsoft.com/office/drawing/2014/main" id="{82BCA488-F4E0-F29E-5283-98CB13B2BF29}"/>
                    </a:ext>
                  </a:extLst>
                </p:cNvPr>
                <p:cNvSpPr txBox="1"/>
                <p:nvPr/>
              </p:nvSpPr>
              <p:spPr>
                <a:xfrm>
                  <a:off x="-729877" y="2822623"/>
                  <a:ext cx="871091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Similarly, 1-port dissipation can sometimes be combined with a 1:node to replace                          with    </a:t>
                  </a:r>
                </a:p>
              </p:txBody>
            </p:sp>
            <p:grpSp>
              <p:nvGrpSpPr>
                <p:cNvPr id="15" name="Group 14">
                  <a:extLst>
                    <a:ext uri="{FF2B5EF4-FFF2-40B4-BE49-F238E27FC236}">
                      <a16:creationId xmlns:a16="http://schemas.microsoft.com/office/drawing/2014/main" id="{ED6EEAC2-B621-CCEC-708E-1439BC0217F9}"/>
                    </a:ext>
                  </a:extLst>
                </p:cNvPr>
                <p:cNvGrpSpPr/>
                <p:nvPr/>
              </p:nvGrpSpPr>
              <p:grpSpPr>
                <a:xfrm>
                  <a:off x="6132029" y="2415576"/>
                  <a:ext cx="1060742" cy="1209442"/>
                  <a:chOff x="6132029" y="2415576"/>
                  <a:chExt cx="1060742" cy="1209442"/>
                </a:xfrm>
              </p:grpSpPr>
              <p:grpSp>
                <p:nvGrpSpPr>
                  <p:cNvPr id="1030" name="Group 1029">
                    <a:extLst>
                      <a:ext uri="{FF2B5EF4-FFF2-40B4-BE49-F238E27FC236}">
                        <a16:creationId xmlns:a16="http://schemas.microsoft.com/office/drawing/2014/main" id="{4BA53324-D013-AA40-5E1F-E56272E5E24E}"/>
                      </a:ext>
                    </a:extLst>
                  </p:cNvPr>
                  <p:cNvGrpSpPr/>
                  <p:nvPr/>
                </p:nvGrpSpPr>
                <p:grpSpPr>
                  <a:xfrm>
                    <a:off x="6132029" y="2415576"/>
                    <a:ext cx="1060742" cy="737983"/>
                    <a:chOff x="5970106" y="3195119"/>
                    <a:chExt cx="1060742" cy="737983"/>
                  </a:xfrm>
                </p:grpSpPr>
                <p:cxnSp>
                  <p:nvCxnSpPr>
                    <p:cNvPr id="1027" name="Straight Arrow Connector 1026">
                      <a:extLst>
                        <a:ext uri="{FF2B5EF4-FFF2-40B4-BE49-F238E27FC236}">
                          <a16:creationId xmlns:a16="http://schemas.microsoft.com/office/drawing/2014/main" id="{465B88C0-8AD9-EE5E-F9C2-EF20B7D6ECCB}"/>
                        </a:ext>
                      </a:extLst>
                    </p:cNvPr>
                    <p:cNvCxnSpPr>
                      <a:cxnSpLocks/>
                    </p:cNvCxnSpPr>
                    <p:nvPr/>
                  </p:nvCxnSpPr>
                  <p:spPr>
                    <a:xfrm flipV="1">
                      <a:off x="6503222" y="3457745"/>
                      <a:ext cx="0" cy="180000"/>
                    </a:xfrm>
                    <a:prstGeom prst="straightConnector1">
                      <a:avLst/>
                    </a:prstGeom>
                    <a:ln w="28575">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9CB380C-4BB2-4BF0-FA00-20304FE88C38}"/>
                            </a:ext>
                          </a:extLst>
                        </p:cNvPr>
                        <p:cNvSpPr txBox="1"/>
                        <p:nvPr/>
                      </p:nvSpPr>
                      <p:spPr>
                        <a:xfrm>
                          <a:off x="6264508" y="3639505"/>
                          <a:ext cx="470761" cy="293597"/>
                        </a:xfrm>
                        <a:prstGeom prst="rect">
                          <a:avLst/>
                        </a:prstGeom>
                        <a:solidFill>
                          <a:srgbClr val="E2F0D9"/>
                        </a:solidFill>
                      </p:spPr>
                      <p:txBody>
                        <a:bodyPr wrap="none" lIns="36000" tIns="36000" rIns="36000" bIns="36000" numCol="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r>
                                  <a:rPr kumimoji="0" lang="en-NZ" sz="1400" b="1"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𝒗</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𝒊</m:t>
                                    </m:r>
                                  </m:sup>
                                </m:sSubSup>
                              </m:oMath>
                            </m:oMathPara>
                          </a14:m>
                          <a:endParaRPr kumimoji="0" lang="en-NZ" sz="14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3" name="TextBox 52">
                          <a:extLst>
                            <a:ext uri="{FF2B5EF4-FFF2-40B4-BE49-F238E27FC236}">
                              <a16:creationId xmlns:a16="http://schemas.microsoft.com/office/drawing/2014/main" id="{CA17CCC2-745C-4F59-9B13-C0D268994391}"/>
                            </a:ext>
                          </a:extLst>
                        </p:cNvPr>
                        <p:cNvSpPr txBox="1">
                          <a:spLocks noRot="1" noChangeAspect="1" noMove="1" noResize="1" noEditPoints="1" noAdjustHandles="1" noChangeArrowheads="1" noChangeShapeType="1" noTextEdit="1"/>
                        </p:cNvSpPr>
                        <p:nvPr/>
                      </p:nvSpPr>
                      <p:spPr>
                        <a:xfrm>
                          <a:off x="6264508" y="3639505"/>
                          <a:ext cx="470761" cy="293597"/>
                        </a:xfrm>
                        <a:prstGeom prst="rect">
                          <a:avLst/>
                        </a:prstGeom>
                        <a:blipFill>
                          <a:blip r:embed="rId9"/>
                          <a:stretch>
                            <a:fillRect/>
                          </a:stretch>
                        </a:blipFill>
                      </p:spPr>
                      <p:txBody>
                        <a:bodyPr/>
                        <a:lstStyle/>
                        <a:p>
                          <a:r>
                            <a:rPr lang="en-NZ">
                              <a:noFill/>
                            </a:rPr>
                            <a:t> </a:t>
                          </a:r>
                        </a:p>
                      </p:txBody>
                    </p:sp>
                  </mc:Fallback>
                </mc:AlternateContent>
                <p:grpSp>
                  <p:nvGrpSpPr>
                    <p:cNvPr id="59" name="Group 58">
                      <a:extLst>
                        <a:ext uri="{FF2B5EF4-FFF2-40B4-BE49-F238E27FC236}">
                          <a16:creationId xmlns:a16="http://schemas.microsoft.com/office/drawing/2014/main" id="{B4803CC2-DF93-DF71-3617-834066DBAD9F}"/>
                        </a:ext>
                      </a:extLst>
                    </p:cNvPr>
                    <p:cNvGrpSpPr/>
                    <p:nvPr/>
                  </p:nvGrpSpPr>
                  <p:grpSpPr>
                    <a:xfrm>
                      <a:off x="5970106" y="3678987"/>
                      <a:ext cx="294402" cy="209182"/>
                      <a:chOff x="7639050" y="1837063"/>
                      <a:chExt cx="294402" cy="209182"/>
                    </a:xfrm>
                  </p:grpSpPr>
                  <p:cxnSp>
                    <p:nvCxnSpPr>
                      <p:cNvPr id="57" name="Straight Arrow Connector 56">
                        <a:extLst>
                          <a:ext uri="{FF2B5EF4-FFF2-40B4-BE49-F238E27FC236}">
                            <a16:creationId xmlns:a16="http://schemas.microsoft.com/office/drawing/2014/main" id="{F346A80C-B347-0073-628B-CC46C8B6802F}"/>
                          </a:ext>
                        </a:extLst>
                      </p:cNvPr>
                      <p:cNvCxnSpPr>
                        <a:cxnSpLocks/>
                      </p:cNvCxnSpPr>
                      <p:nvPr/>
                    </p:nvCxnSpPr>
                    <p:spPr>
                      <a:xfrm>
                        <a:off x="7639050" y="1837063"/>
                        <a:ext cx="294402" cy="56782"/>
                      </a:xfrm>
                      <a:prstGeom prst="straightConnector1">
                        <a:avLst/>
                      </a:prstGeom>
                      <a:ln w="28575">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1A828DB-B622-A24A-ABCD-22EC1786F8D5}"/>
                          </a:ext>
                        </a:extLst>
                      </p:cNvPr>
                      <p:cNvCxnSpPr>
                        <a:cxnSpLocks/>
                      </p:cNvCxnSpPr>
                      <p:nvPr/>
                    </p:nvCxnSpPr>
                    <p:spPr>
                      <a:xfrm flipV="1">
                        <a:off x="7639050" y="1989463"/>
                        <a:ext cx="294402" cy="56782"/>
                      </a:xfrm>
                      <a:prstGeom prst="straightConnector1">
                        <a:avLst/>
                      </a:prstGeom>
                      <a:ln w="28575">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928FC7A-80B9-4A36-D91C-5741B2E923EE}"/>
                        </a:ext>
                      </a:extLst>
                    </p:cNvPr>
                    <p:cNvGrpSpPr/>
                    <p:nvPr/>
                  </p:nvGrpSpPr>
                  <p:grpSpPr>
                    <a:xfrm>
                      <a:off x="6736446" y="3678987"/>
                      <a:ext cx="294402" cy="209182"/>
                      <a:chOff x="8409727" y="1837063"/>
                      <a:chExt cx="294402" cy="209182"/>
                    </a:xfrm>
                  </p:grpSpPr>
                  <p:cxnSp>
                    <p:nvCxnSpPr>
                      <p:cNvPr id="60" name="Straight Arrow Connector 59">
                        <a:extLst>
                          <a:ext uri="{FF2B5EF4-FFF2-40B4-BE49-F238E27FC236}">
                            <a16:creationId xmlns:a16="http://schemas.microsoft.com/office/drawing/2014/main" id="{CE399959-178A-9258-9BA5-DFFE28A89E8A}"/>
                          </a:ext>
                        </a:extLst>
                      </p:cNvPr>
                      <p:cNvCxnSpPr>
                        <a:cxnSpLocks/>
                      </p:cNvCxnSpPr>
                      <p:nvPr/>
                    </p:nvCxnSpPr>
                    <p:spPr>
                      <a:xfrm flipH="1">
                        <a:off x="8409727" y="1837063"/>
                        <a:ext cx="294402" cy="56782"/>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EB3257D-3A7C-7C9D-D7B8-A7C2408E9C1A}"/>
                          </a:ext>
                        </a:extLst>
                      </p:cNvPr>
                      <p:cNvCxnSpPr>
                        <a:cxnSpLocks/>
                      </p:cNvCxnSpPr>
                      <p:nvPr/>
                    </p:nvCxnSpPr>
                    <p:spPr>
                      <a:xfrm flipH="1" flipV="1">
                        <a:off x="8409727" y="1989463"/>
                        <a:ext cx="294402" cy="56782"/>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28" name="TextBox 21">
                      <a:extLst>
                        <a:ext uri="{FF2B5EF4-FFF2-40B4-BE49-F238E27FC236}">
                          <a16:creationId xmlns:a16="http://schemas.microsoft.com/office/drawing/2014/main" id="{68110702-5F6E-51AB-4084-F8781CBA3239}"/>
                        </a:ext>
                      </a:extLst>
                    </p:cNvPr>
                    <p:cNvSpPr txBox="1"/>
                    <p:nvPr/>
                  </p:nvSpPr>
                  <p:spPr>
                    <a:xfrm>
                      <a:off x="6326291" y="3195119"/>
                      <a:ext cx="324000" cy="288000"/>
                    </a:xfrm>
                    <a:prstGeom prst="roundRect">
                      <a:avLst/>
                    </a:prstGeom>
                    <a:solidFill>
                      <a:schemeClr val="accent4">
                        <a:lumMod val="60000"/>
                        <a:lumOff val="40000"/>
                      </a:schemeClr>
                    </a:solidFill>
                  </p:spPr>
                  <p:txBody>
                    <a:bodyPr wrap="square" lIns="0" tIns="0" rIns="0" bIns="0" rtlCol="0" anchor="ctr">
                      <a:noAutofit/>
                    </a:bodyPr>
                    <a:lstStyle/>
                    <a:p>
                      <a:pPr marL="0" marR="0" lvl="0" indent="0" algn="ctr" defTabSz="914400" rtl="0" eaLnBrk="1" fontAlgn="auto" latinLnBrk="0" hangingPunct="1">
                        <a:lnSpc>
                          <a:spcPct val="106000"/>
                        </a:lnSpc>
                        <a:spcBef>
                          <a:spcPts val="0"/>
                        </a:spcBef>
                        <a:spcAft>
                          <a:spcPts val="800"/>
                        </a:spcAft>
                        <a:buClrTx/>
                        <a:buSzTx/>
                        <a:buFontTx/>
                        <a:buNone/>
                        <a:tabLst/>
                        <a:defRPr/>
                      </a:pPr>
                      <a:r>
                        <a:rPr kumimoji="0" lang="en-NZ" sz="1400" b="1"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a:t>
                      </a:r>
                      <a:endParaRPr kumimoji="0" lang="en-NZ" sz="1400" b="1" i="1"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cxnSp>
                <p:nvCxnSpPr>
                  <p:cNvPr id="9" name="Straight Arrow Connector 8">
                    <a:extLst>
                      <a:ext uri="{FF2B5EF4-FFF2-40B4-BE49-F238E27FC236}">
                        <a16:creationId xmlns:a16="http://schemas.microsoft.com/office/drawing/2014/main" id="{8853926A-7DA5-6D0F-5D70-3BAEB7BABBB6}"/>
                      </a:ext>
                    </a:extLst>
                  </p:cNvPr>
                  <p:cNvCxnSpPr>
                    <a:cxnSpLocks/>
                    <a:stCxn id="53" idx="2"/>
                  </p:cNvCxnSpPr>
                  <p:nvPr/>
                </p:nvCxnSpPr>
                <p:spPr>
                  <a:xfrm>
                    <a:off x="6661812" y="3153559"/>
                    <a:ext cx="4036" cy="180000"/>
                  </a:xfrm>
                  <a:prstGeom prst="straightConnector1">
                    <a:avLst/>
                  </a:prstGeom>
                  <a:ln w="28575">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7A12BC-F87B-D5D3-6671-82AF5C0D2EDA}"/>
                          </a:ext>
                        </a:extLst>
                      </p:cNvPr>
                      <p:cNvSpPr txBox="1"/>
                      <p:nvPr/>
                    </p:nvSpPr>
                    <p:spPr>
                      <a:xfrm>
                        <a:off x="6439131" y="3331421"/>
                        <a:ext cx="454474" cy="293597"/>
                      </a:xfrm>
                      <a:prstGeom prst="rect">
                        <a:avLst/>
                      </a:prstGeom>
                      <a:solidFill>
                        <a:srgbClr val="E2F0D9"/>
                      </a:solidFill>
                    </p:spPr>
                    <p:txBody>
                      <a:bodyPr wrap="none" lIns="36000" tIns="36000" rIns="36000" bIns="36000" numCol="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𝐿</m:t>
                              </m:r>
                              <m:r>
                                <a:rPr kumimoji="0" lang="en-NZ" sz="1400" b="1"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ctrlPr>
                                    </m:accPr>
                                    <m:e>
                                      <m:r>
                                        <a:rPr kumimoji="0" lang="en-NZ" sz="1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𝑣</m:t>
                                      </m:r>
                                    </m:e>
                                  </m:acc>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𝒊</m:t>
                                  </m:r>
                                </m:sup>
                              </m:sSubSup>
                            </m:oMath>
                          </m:oMathPara>
                        </a14:m>
                        <a:endParaRPr kumimoji="0" lang="en-NZ" sz="14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A2560EEB-3474-0988-7A9C-9A4E330DCF56}"/>
                          </a:ext>
                        </a:extLst>
                      </p:cNvPr>
                      <p:cNvSpPr txBox="1">
                        <a:spLocks noRot="1" noChangeAspect="1" noMove="1" noResize="1" noEditPoints="1" noAdjustHandles="1" noChangeArrowheads="1" noChangeShapeType="1" noTextEdit="1"/>
                      </p:cNvSpPr>
                      <p:nvPr/>
                    </p:nvSpPr>
                    <p:spPr>
                      <a:xfrm>
                        <a:off x="6439131" y="3331421"/>
                        <a:ext cx="454474" cy="293597"/>
                      </a:xfrm>
                      <a:prstGeom prst="rect">
                        <a:avLst/>
                      </a:prstGeom>
                      <a:blipFill>
                        <a:blip r:embed="rId10"/>
                        <a:stretch>
                          <a:fillRect r="-1351"/>
                        </a:stretch>
                      </a:blipFill>
                    </p:spPr>
                    <p:txBody>
                      <a:bodyPr/>
                      <a:lstStyle/>
                      <a:p>
                        <a:r>
                          <a:rPr lang="en-NZ">
                            <a:noFill/>
                          </a:rPr>
                          <a:t> </a:t>
                        </a:r>
                      </a:p>
                    </p:txBody>
                  </p:sp>
                </mc:Fallback>
              </mc:AlternateContent>
            </p:grpSp>
          </p:grpSp>
        </p:gr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FAD9A64-AF92-99E0-1D2E-85CDEABCCCA3}"/>
                  </a:ext>
                </a:extLst>
              </p:cNvPr>
              <p:cNvSpPr txBox="1"/>
              <p:nvPr/>
            </p:nvSpPr>
            <p:spPr>
              <a:xfrm>
                <a:off x="9029104" y="699957"/>
                <a:ext cx="2324710" cy="499560"/>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altLang="en-US" sz="1800" b="0" i="0" u="none" strike="noStrike" kern="1200" cap="none" spc="0" normalizeH="0" baseline="0" noProof="0" dirty="0" err="1">
                    <a:ln>
                      <a:noFill/>
                    </a:ln>
                    <a:solidFill>
                      <a:prstClr val="black"/>
                    </a:solidFill>
                    <a:effectLst/>
                    <a:uLnTx/>
                    <a:uFillTx/>
                    <a:latin typeface="Calibri" panose="020F0502020204030204"/>
                    <a:ea typeface="Aptos" panose="020B0004020202020204" pitchFamily="34" charset="0"/>
                    <a:cs typeface="Aptos" panose="020B0004020202020204" pitchFamily="34" charset="0"/>
                  </a:rPr>
                  <a:t>cf</a:t>
                </a:r>
                <a:r>
                  <a:rPr kumimoji="0" lang="en-NZ" altLang="en-US" sz="18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   </a:t>
                </a:r>
                <a14:m>
                  <m:oMath xmlns:m="http://schemas.openxmlformats.org/officeDocument/2006/math">
                    <m:f>
                      <m:fPr>
                        <m:ctrlP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Aptos" panose="020B0004020202020204" pitchFamily="34" charset="0"/>
                          </a:rPr>
                        </m:ctrlPr>
                      </m:fPr>
                      <m:num>
                        <m: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ptos" panose="020B0004020202020204" pitchFamily="34" charset="0"/>
                          </a:rPr>
                          <m:t>𝜕</m:t>
                        </m:r>
                        <m: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ptos" panose="020B0004020202020204" pitchFamily="34" charset="0"/>
                          </a:rPr>
                          <m:t>𝑞</m:t>
                        </m:r>
                      </m:num>
                      <m:den>
                        <m: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ptos" panose="020B0004020202020204" pitchFamily="34" charset="0"/>
                          </a:rPr>
                          <m:t>𝜕</m:t>
                        </m:r>
                        <m: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ptos" panose="020B0004020202020204" pitchFamily="34" charset="0"/>
                          </a:rPr>
                          <m:t>𝑡</m:t>
                        </m:r>
                      </m:den>
                    </m:f>
                    <m: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Aptos" panose="020B0004020202020204" pitchFamily="34" charset="0"/>
                      </a:rPr>
                      <m:t>=</m:t>
                    </m:r>
                    <m: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Aptos" panose="020B0004020202020204" pitchFamily="34" charset="0"/>
                      </a:rPr>
                      <m:t>𝐶</m:t>
                    </m:r>
                    <m:f>
                      <m:fPr>
                        <m:ctrlPr>
                          <a:rPr kumimoji="0" lang="en-NZ" altLang="en-US" sz="18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Aptos" panose="020B0004020202020204" pitchFamily="34" charset="0"/>
                          </a:rPr>
                        </m:ctrlPr>
                      </m:fPr>
                      <m:num>
                        <m:r>
                          <a:rPr kumimoji="0" lang="en-NZ"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ptos" panose="020B0004020202020204" pitchFamily="34" charset="0"/>
                          </a:rPr>
                          <m:t>𝜕</m:t>
                        </m:r>
                        <m: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ptos" panose="020B0004020202020204" pitchFamily="34" charset="0"/>
                          </a:rPr>
                          <m:t>𝑢</m:t>
                        </m:r>
                      </m:num>
                      <m:den>
                        <m:r>
                          <a:rPr kumimoji="0" lang="en-NZ"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ptos" panose="020B0004020202020204" pitchFamily="34" charset="0"/>
                          </a:rPr>
                          <m:t>𝜕</m:t>
                        </m:r>
                        <m:r>
                          <a:rPr kumimoji="0" lang="en-NZ"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ptos" panose="020B0004020202020204" pitchFamily="34" charset="0"/>
                          </a:rPr>
                          <m:t>𝑡</m:t>
                        </m:r>
                      </m:den>
                    </m:f>
                    <m:r>
                      <a:rPr kumimoji="0" lang="en-NZ" altLang="en-US" sz="18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Aptos" panose="020B0004020202020204" pitchFamily="34" charset="0"/>
                      </a:rPr>
                      <m:t>=</m:t>
                    </m:r>
                    <m: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Aptos" panose="020B0004020202020204" pitchFamily="34" charset="0"/>
                      </a:rPr>
                      <m:t>−</m:t>
                    </m:r>
                    <m:r>
                      <m:rPr>
                        <m:sty m:val="p"/>
                      </m:rP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ptos" panose="020B0004020202020204" pitchFamily="34" charset="0"/>
                      </a:rPr>
                      <m:t>∇</m:t>
                    </m:r>
                    <m: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ptos" panose="020B0004020202020204" pitchFamily="34" charset="0"/>
                      </a:rPr>
                      <m:t>.</m:t>
                    </m:r>
                    <m: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ptos" panose="020B0004020202020204" pitchFamily="34" charset="0"/>
                      </a:rPr>
                      <m:t>𝑣</m:t>
                    </m:r>
                  </m:oMath>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0" name="TextBox 29">
                <a:extLst>
                  <a:ext uri="{FF2B5EF4-FFF2-40B4-BE49-F238E27FC236}">
                    <a16:creationId xmlns:a16="http://schemas.microsoft.com/office/drawing/2014/main" id="{D22B9B95-0A17-E682-F765-B1222B6BE433}"/>
                  </a:ext>
                </a:extLst>
              </p:cNvPr>
              <p:cNvSpPr txBox="1">
                <a:spLocks noRot="1" noChangeAspect="1" noMove="1" noResize="1" noEditPoints="1" noAdjustHandles="1" noChangeArrowheads="1" noChangeShapeType="1" noTextEdit="1"/>
              </p:cNvSpPr>
              <p:nvPr/>
            </p:nvSpPr>
            <p:spPr>
              <a:xfrm>
                <a:off x="9029104" y="699957"/>
                <a:ext cx="2324710" cy="499560"/>
              </a:xfrm>
              <a:prstGeom prst="rect">
                <a:avLst/>
              </a:prstGeom>
              <a:blipFill>
                <a:blip r:embed="rId15"/>
                <a:stretch>
                  <a:fillRect l="-1823" b="-5952"/>
                </a:stretch>
              </a:blipFill>
              <a:ln>
                <a:solidFill>
                  <a:schemeClr val="tx1"/>
                </a:solidFill>
              </a:ln>
            </p:spPr>
            <p:txBody>
              <a:bodyPr/>
              <a:lstStyle/>
              <a:p>
                <a:r>
                  <a:rPr lang="en-NZ">
                    <a:noFill/>
                  </a:rPr>
                  <a:t> </a:t>
                </a:r>
              </a:p>
            </p:txBody>
          </p:sp>
        </mc:Fallback>
      </mc:AlternateContent>
      <p:sp>
        <p:nvSpPr>
          <p:cNvPr id="55" name="Rectangle 54">
            <a:extLst>
              <a:ext uri="{FF2B5EF4-FFF2-40B4-BE49-F238E27FC236}">
                <a16:creationId xmlns:a16="http://schemas.microsoft.com/office/drawing/2014/main" id="{F7616CFC-2500-91DB-717E-8F1CFCE63CDC}"/>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196509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2D3F17-8072-8CA4-04DD-1D8373B423FE}"/>
              </a:ext>
            </a:extLst>
          </p:cNvPr>
          <p:cNvSpPr/>
          <p:nvPr/>
        </p:nvSpPr>
        <p:spPr>
          <a:xfrm>
            <a:off x="-2659" y="367956"/>
            <a:ext cx="12208179" cy="707886"/>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NZ" sz="4000" b="1" u="none" strike="noStrike" kern="100" cap="none" spc="0" normalizeH="0" baseline="0" noProof="0" dirty="0">
                <a:ln>
                  <a:noFill/>
                </a:ln>
                <a:solidFill>
                  <a:srgbClr val="EF1E7A"/>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lang="en-NZ" sz="4000" b="1" kern="100" dirty="0">
                <a:solidFill>
                  <a:srgbClr val="EF1E7A"/>
                </a:solidFill>
                <a:latin typeface="Calibri" panose="020F0502020204030204" pitchFamily="34" charset="0"/>
                <a:ea typeface="Calibri" panose="020F0502020204030204" pitchFamily="34" charset="0"/>
                <a:cs typeface="Times New Roman" panose="02020603050405020304" pitchFamily="18" charset="0"/>
              </a:rPr>
              <a:t>Modelling cell physiology with bond graphs</a:t>
            </a:r>
            <a:endParaRPr kumimoji="0" lang="en-NZ" sz="4000" b="1" u="none" strike="noStrike" kern="1200" cap="none" spc="0" normalizeH="0" baseline="0" noProof="0" dirty="0">
              <a:ln>
                <a:noFill/>
              </a:ln>
              <a:solidFill>
                <a:srgbClr val="EF1E7A"/>
              </a:solidFill>
              <a:effectLst/>
              <a:uLnTx/>
              <a:uFillTx/>
              <a:latin typeface="Tahoma" pitchFamily="34" charset="0"/>
              <a:ea typeface="+mn-ea"/>
              <a:cs typeface="+mn-cs"/>
            </a:endParaRPr>
          </a:p>
        </p:txBody>
      </p:sp>
      <p:sp>
        <p:nvSpPr>
          <p:cNvPr id="3" name="TextBox 2">
            <a:extLst>
              <a:ext uri="{FF2B5EF4-FFF2-40B4-BE49-F238E27FC236}">
                <a16:creationId xmlns:a16="http://schemas.microsoft.com/office/drawing/2014/main" id="{C2AA2BDA-E880-5C68-E8E0-3F8B934BB165}"/>
              </a:ext>
            </a:extLst>
          </p:cNvPr>
          <p:cNvSpPr txBox="1"/>
          <p:nvPr/>
        </p:nvSpPr>
        <p:spPr>
          <a:xfrm>
            <a:off x="595423" y="1984745"/>
            <a:ext cx="11376837" cy="1815882"/>
          </a:xfrm>
          <a:prstGeom prst="rect">
            <a:avLst/>
          </a:prstGeom>
          <a:noFill/>
        </p:spPr>
        <p:txBody>
          <a:bodyPr wrap="square" rtlCol="0">
            <a:spAutoFit/>
          </a:bodyPr>
          <a:lstStyle/>
          <a:p>
            <a:pPr marL="342900" indent="-342900">
              <a:buFont typeface="+mj-lt"/>
              <a:buAutoNum type="arabicPeriod"/>
            </a:pPr>
            <a:r>
              <a:rPr lang="en-NZ" sz="2800" b="1" kern="100" dirty="0">
                <a:solidFill>
                  <a:srgbClr val="7030A0"/>
                </a:solidFill>
                <a:latin typeface="Calibri" panose="020F0502020204030204" pitchFamily="34" charset="0"/>
                <a:ea typeface="Calibri" panose="020F0502020204030204" pitchFamily="34" charset="0"/>
                <a:cs typeface="Times New Roman" panose="02020603050405020304" pitchFamily="18" charset="0"/>
              </a:rPr>
              <a:t>Units, </a:t>
            </a:r>
            <a:r>
              <a:rPr lang="en-GB" sz="2800" b="1" kern="100" dirty="0">
                <a:solidFill>
                  <a:srgbClr val="7030A0"/>
                </a:solidFill>
                <a:latin typeface="Calibri" panose="020F0502020204030204" pitchFamily="34" charset="0"/>
                <a:ea typeface="Calibri" panose="020F0502020204030204" pitchFamily="34" charset="0"/>
                <a:cs typeface="Times New Roman" panose="02020603050405020304" pitchFamily="18" charset="0"/>
              </a:rPr>
              <a:t>p</a:t>
            </a:r>
            <a:r>
              <a:rPr lang="en-GB" sz="2800" b="1" dirty="0">
                <a:solidFill>
                  <a:srgbClr val="7030A0"/>
                </a:solidFill>
              </a:rPr>
              <a:t>hysical laws and bond graphs</a:t>
            </a:r>
          </a:p>
          <a:p>
            <a:pPr marL="342900" indent="-342900">
              <a:buFont typeface="+mj-lt"/>
              <a:buAutoNum type="arabicPeriod"/>
            </a:pPr>
            <a:r>
              <a:rPr lang="en-GB" sz="2800" b="1" dirty="0">
                <a:solidFill>
                  <a:srgbClr val="7030A0"/>
                </a:solidFill>
              </a:rPr>
              <a:t>Simple bond graph models</a:t>
            </a:r>
          </a:p>
          <a:p>
            <a:pPr marL="342900" indent="-342900">
              <a:buFont typeface="+mj-lt"/>
              <a:buAutoNum type="arabicPeriod"/>
            </a:pPr>
            <a:r>
              <a:rPr lang="en-GB" sz="2800" b="1" dirty="0">
                <a:solidFill>
                  <a:srgbClr val="7030A0"/>
                </a:solidFill>
              </a:rPr>
              <a:t>Enzyme-</a:t>
            </a:r>
            <a:r>
              <a:rPr lang="en-GB" sz="2800" b="1" dirty="0" err="1">
                <a:solidFill>
                  <a:srgbClr val="7030A0"/>
                </a:solidFill>
              </a:rPr>
              <a:t>catalyzed</a:t>
            </a:r>
            <a:r>
              <a:rPr lang="en-GB" sz="2800" b="1" dirty="0">
                <a:solidFill>
                  <a:srgbClr val="7030A0"/>
                </a:solidFill>
              </a:rPr>
              <a:t> reactions (including SLC transporters &amp; ATPase pumps)</a:t>
            </a:r>
          </a:p>
          <a:p>
            <a:pPr marL="342900" indent="-342900">
              <a:buFont typeface="+mj-lt"/>
              <a:buAutoNum type="arabicPeriod"/>
            </a:pPr>
            <a:r>
              <a:rPr lang="en-NZ" sz="2800" b="1" dirty="0">
                <a:solidFill>
                  <a:srgbClr val="7030A0"/>
                </a:solidFill>
              </a:rPr>
              <a:t>Cellular mechanisms: intracellular homeostasis </a:t>
            </a:r>
          </a:p>
        </p:txBody>
      </p:sp>
      <p:sp>
        <p:nvSpPr>
          <p:cNvPr id="4" name="Rectangle 3">
            <a:extLst>
              <a:ext uri="{FF2B5EF4-FFF2-40B4-BE49-F238E27FC236}">
                <a16:creationId xmlns:a16="http://schemas.microsoft.com/office/drawing/2014/main" id="{F260843F-86EF-99BA-0C42-29F1B010A7CF}"/>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964075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46070D1-821C-4678-EB3E-CDB8AC43AB13}"/>
              </a:ext>
            </a:extLst>
          </p:cNvPr>
          <p:cNvGrpSpPr/>
          <p:nvPr/>
        </p:nvGrpSpPr>
        <p:grpSpPr>
          <a:xfrm>
            <a:off x="283566" y="2371556"/>
            <a:ext cx="10130589" cy="2012392"/>
            <a:chOff x="283566" y="2371556"/>
            <a:chExt cx="10130589" cy="2012392"/>
          </a:xfrm>
        </p:grpSpPr>
        <p:grpSp>
          <p:nvGrpSpPr>
            <p:cNvPr id="192" name="Group 191">
              <a:extLst>
                <a:ext uri="{FF2B5EF4-FFF2-40B4-BE49-F238E27FC236}">
                  <a16:creationId xmlns:a16="http://schemas.microsoft.com/office/drawing/2014/main" id="{FA4F4031-42CC-15F4-E280-822DEC7159C9}"/>
                </a:ext>
              </a:extLst>
            </p:cNvPr>
            <p:cNvGrpSpPr/>
            <p:nvPr/>
          </p:nvGrpSpPr>
          <p:grpSpPr>
            <a:xfrm>
              <a:off x="2240680" y="2371556"/>
              <a:ext cx="8173475" cy="2012392"/>
              <a:chOff x="1614200" y="2097707"/>
              <a:chExt cx="8173475" cy="2012392"/>
            </a:xfrm>
          </p:grpSpPr>
          <p:grpSp>
            <p:nvGrpSpPr>
              <p:cNvPr id="190" name="Group 189">
                <a:extLst>
                  <a:ext uri="{FF2B5EF4-FFF2-40B4-BE49-F238E27FC236}">
                    <a16:creationId xmlns:a16="http://schemas.microsoft.com/office/drawing/2014/main" id="{86FB293A-DF14-AE84-07B0-0F02E95768E4}"/>
                  </a:ext>
                </a:extLst>
              </p:cNvPr>
              <p:cNvGrpSpPr/>
              <p:nvPr/>
            </p:nvGrpSpPr>
            <p:grpSpPr>
              <a:xfrm>
                <a:off x="1614200" y="2097707"/>
                <a:ext cx="8173475" cy="2012392"/>
                <a:chOff x="1614200" y="2097707"/>
                <a:chExt cx="8173475" cy="2012392"/>
              </a:xfrm>
            </p:grpSpPr>
            <p:cxnSp>
              <p:nvCxnSpPr>
                <p:cNvPr id="75" name="Straight Arrow Connector 74">
                  <a:extLst>
                    <a:ext uri="{FF2B5EF4-FFF2-40B4-BE49-F238E27FC236}">
                      <a16:creationId xmlns:a16="http://schemas.microsoft.com/office/drawing/2014/main" id="{1A534395-9DEB-6262-F01A-7BC5A5AA02B9}"/>
                    </a:ext>
                  </a:extLst>
                </p:cNvPr>
                <p:cNvCxnSpPr>
                  <a:cxnSpLocks/>
                  <a:stCxn id="74" idx="3"/>
                  <a:endCxn id="80" idx="1"/>
                </p:cNvCxnSpPr>
                <p:nvPr/>
              </p:nvCxnSpPr>
              <p:spPr>
                <a:xfrm>
                  <a:off x="6384859" y="2825837"/>
                  <a:ext cx="462839" cy="0"/>
                </a:xfrm>
                <a:prstGeom prst="straightConnector1">
                  <a:avLst/>
                </a:prstGeom>
                <a:ln w="19050">
                  <a:solidFill>
                    <a:srgbClr val="CC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851A040-AF08-B8C8-9255-A1B3A23AE9B0}"/>
                        </a:ext>
                      </a:extLst>
                    </p:cNvPr>
                    <p:cNvSpPr txBox="1"/>
                    <p:nvPr/>
                  </p:nvSpPr>
                  <p:spPr>
                    <a:xfrm>
                      <a:off x="7949494" y="2656560"/>
                      <a:ext cx="645754" cy="338554"/>
                    </a:xfrm>
                    <a:prstGeom prst="rect">
                      <a:avLst/>
                    </a:prstGeom>
                    <a:solidFill>
                      <a:srgbClr val="FFD9D9"/>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600" b="0" i="1" smtClean="0">
                                <a:solidFill>
                                  <a:schemeClr val="tx1"/>
                                </a:solidFill>
                                <a:latin typeface="Cambria Math" panose="02040503050406030204" pitchFamily="18" charset="0"/>
                              </a:rPr>
                              <m:t>0:</m:t>
                            </m:r>
                            <m:sSub>
                              <m:sSubPr>
                                <m:ctrlPr>
                                  <a:rPr lang="en-NZ" sz="1600" b="0" i="1" smtClean="0">
                                    <a:solidFill>
                                      <a:schemeClr val="tx1"/>
                                    </a:solidFill>
                                    <a:latin typeface="Cambria Math" panose="02040503050406030204" pitchFamily="18" charset="0"/>
                                  </a:rPr>
                                </m:ctrlPr>
                              </m:sSubPr>
                              <m:e>
                                <m:r>
                                  <a:rPr lang="en-NZ" sz="1600" b="0" i="1" smtClean="0">
                                    <a:solidFill>
                                      <a:schemeClr val="tx1"/>
                                    </a:solidFill>
                                    <a:latin typeface="Cambria Math" panose="02040503050406030204" pitchFamily="18" charset="0"/>
                                  </a:rPr>
                                  <m:t>𝑢</m:t>
                                </m:r>
                              </m:e>
                              <m:sub>
                                <m:r>
                                  <a:rPr lang="en-NZ" sz="1600" b="0" i="1" smtClean="0">
                                    <a:solidFill>
                                      <a:schemeClr val="tx1"/>
                                    </a:solidFill>
                                    <a:latin typeface="Cambria Math" panose="02040503050406030204" pitchFamily="18" charset="0"/>
                                  </a:rPr>
                                  <m:t>4</m:t>
                                </m:r>
                              </m:sub>
                            </m:sSub>
                          </m:oMath>
                        </m:oMathPara>
                      </a14:m>
                      <a:endParaRPr lang="en-NZ" sz="1600" dirty="0">
                        <a:solidFill>
                          <a:schemeClr val="tx1"/>
                        </a:solidFill>
                      </a:endParaRPr>
                    </a:p>
                  </p:txBody>
                </p:sp>
              </mc:Choice>
              <mc:Fallback xmlns="">
                <p:sp>
                  <p:nvSpPr>
                    <p:cNvPr id="76" name="TextBox 75">
                      <a:extLst>
                        <a:ext uri="{FF2B5EF4-FFF2-40B4-BE49-F238E27FC236}">
                          <a16:creationId xmlns:a16="http://schemas.microsoft.com/office/drawing/2014/main" id="{4851A040-AF08-B8C8-9255-A1B3A23AE9B0}"/>
                        </a:ext>
                      </a:extLst>
                    </p:cNvPr>
                    <p:cNvSpPr txBox="1">
                      <a:spLocks noRot="1" noChangeAspect="1" noMove="1" noResize="1" noEditPoints="1" noAdjustHandles="1" noChangeArrowheads="1" noChangeShapeType="1" noTextEdit="1"/>
                    </p:cNvSpPr>
                    <p:nvPr/>
                  </p:nvSpPr>
                  <p:spPr>
                    <a:xfrm>
                      <a:off x="7949494" y="2656560"/>
                      <a:ext cx="645754" cy="338554"/>
                    </a:xfrm>
                    <a:prstGeom prst="rect">
                      <a:avLst/>
                    </a:prstGeom>
                    <a:blipFill>
                      <a:blip r:embed="rId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91B4E8D-3FB0-7351-B2B7-BCFB5288390C}"/>
                        </a:ext>
                      </a:extLst>
                    </p:cNvPr>
                    <p:cNvSpPr txBox="1"/>
                    <p:nvPr/>
                  </p:nvSpPr>
                  <p:spPr>
                    <a:xfrm>
                      <a:off x="3533462" y="2656560"/>
                      <a:ext cx="641009" cy="338554"/>
                    </a:xfrm>
                    <a:prstGeom prst="rect">
                      <a:avLst/>
                    </a:prstGeom>
                    <a:solidFill>
                      <a:srgbClr val="FFD9D9"/>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600" b="0" i="1" smtClean="0">
                                <a:solidFill>
                                  <a:schemeClr val="tx1"/>
                                </a:solidFill>
                                <a:latin typeface="Cambria Math" panose="02040503050406030204" pitchFamily="18" charset="0"/>
                              </a:rPr>
                              <m:t>0:</m:t>
                            </m:r>
                            <m:sSub>
                              <m:sSubPr>
                                <m:ctrlPr>
                                  <a:rPr lang="en-NZ" sz="1600" b="0" i="1" smtClean="0">
                                    <a:solidFill>
                                      <a:schemeClr val="tx1"/>
                                    </a:solidFill>
                                    <a:latin typeface="Cambria Math" panose="02040503050406030204" pitchFamily="18" charset="0"/>
                                  </a:rPr>
                                </m:ctrlPr>
                              </m:sSubPr>
                              <m:e>
                                <m:r>
                                  <a:rPr lang="en-NZ" sz="1600" b="0" i="1" smtClean="0">
                                    <a:solidFill>
                                      <a:schemeClr val="tx1"/>
                                    </a:solidFill>
                                    <a:latin typeface="Cambria Math" panose="02040503050406030204" pitchFamily="18" charset="0"/>
                                  </a:rPr>
                                  <m:t>𝑢</m:t>
                                </m:r>
                              </m:e>
                              <m:sub>
                                <m:r>
                                  <a:rPr lang="en-NZ" sz="1600" b="0" i="1" smtClean="0">
                                    <a:solidFill>
                                      <a:schemeClr val="tx1"/>
                                    </a:solidFill>
                                    <a:latin typeface="Cambria Math" panose="02040503050406030204" pitchFamily="18" charset="0"/>
                                  </a:rPr>
                                  <m:t>1</m:t>
                                </m:r>
                              </m:sub>
                            </m:sSub>
                          </m:oMath>
                        </m:oMathPara>
                      </a14:m>
                      <a:endParaRPr lang="en-NZ" sz="1600" dirty="0">
                        <a:solidFill>
                          <a:schemeClr val="tx1"/>
                        </a:solidFill>
                      </a:endParaRPr>
                    </a:p>
                  </p:txBody>
                </p:sp>
              </mc:Choice>
              <mc:Fallback xmlns="">
                <p:sp>
                  <p:nvSpPr>
                    <p:cNvPr id="77" name="TextBox 76">
                      <a:extLst>
                        <a:ext uri="{FF2B5EF4-FFF2-40B4-BE49-F238E27FC236}">
                          <a16:creationId xmlns:a16="http://schemas.microsoft.com/office/drawing/2014/main" id="{591B4E8D-3FB0-7351-B2B7-BCFB5288390C}"/>
                        </a:ext>
                      </a:extLst>
                    </p:cNvPr>
                    <p:cNvSpPr txBox="1">
                      <a:spLocks noRot="1" noChangeAspect="1" noMove="1" noResize="1" noEditPoints="1" noAdjustHandles="1" noChangeArrowheads="1" noChangeShapeType="1" noTextEdit="1"/>
                    </p:cNvSpPr>
                    <p:nvPr/>
                  </p:nvSpPr>
                  <p:spPr>
                    <a:xfrm>
                      <a:off x="3533462" y="2656560"/>
                      <a:ext cx="641009" cy="338554"/>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C6BFD16-4AB6-28BB-DAA4-3B9D7F4F8697}"/>
                        </a:ext>
                      </a:extLst>
                    </p:cNvPr>
                    <p:cNvSpPr txBox="1"/>
                    <p:nvPr/>
                  </p:nvSpPr>
                  <p:spPr>
                    <a:xfrm>
                      <a:off x="4637310" y="2656560"/>
                      <a:ext cx="638957" cy="338554"/>
                    </a:xfrm>
                    <a:prstGeom prst="rect">
                      <a:avLst/>
                    </a:prstGeom>
                    <a:solidFill>
                      <a:srgbClr val="E5F4D4"/>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600" i="1" smtClean="0">
                                <a:solidFill>
                                  <a:schemeClr val="tx1"/>
                                </a:solidFill>
                                <a:latin typeface="Cambria Math" panose="02040503050406030204" pitchFamily="18" charset="0"/>
                              </a:rPr>
                              <m:t>1</m:t>
                            </m:r>
                            <m:r>
                              <a:rPr lang="en-NZ" sz="1600" b="0" i="1" smtClean="0">
                                <a:solidFill>
                                  <a:schemeClr val="tx1"/>
                                </a:solidFill>
                                <a:latin typeface="Cambria Math" panose="02040503050406030204" pitchFamily="18" charset="0"/>
                              </a:rPr>
                              <m:t>:</m:t>
                            </m:r>
                            <m:sSub>
                              <m:sSubPr>
                                <m:ctrlPr>
                                  <a:rPr lang="en-NZ" sz="1600" b="0" i="1" smtClean="0">
                                    <a:solidFill>
                                      <a:schemeClr val="tx1"/>
                                    </a:solidFill>
                                    <a:latin typeface="Cambria Math" panose="02040503050406030204" pitchFamily="18" charset="0"/>
                                  </a:rPr>
                                </m:ctrlPr>
                              </m:sSubPr>
                              <m:e>
                                <m:r>
                                  <a:rPr lang="en-NZ" sz="1600" b="0" i="1" smtClean="0">
                                    <a:solidFill>
                                      <a:schemeClr val="tx1"/>
                                    </a:solidFill>
                                    <a:latin typeface="Cambria Math" panose="02040503050406030204" pitchFamily="18" charset="0"/>
                                  </a:rPr>
                                  <m:t>𝑣</m:t>
                                </m:r>
                              </m:e>
                              <m:sub>
                                <m:r>
                                  <a:rPr lang="en-NZ" sz="1600" b="0" i="1" smtClean="0">
                                    <a:solidFill>
                                      <a:schemeClr val="tx1"/>
                                    </a:solidFill>
                                    <a:latin typeface="Cambria Math" panose="02040503050406030204" pitchFamily="18" charset="0"/>
                                  </a:rPr>
                                  <m:t>2</m:t>
                                </m:r>
                              </m:sub>
                            </m:sSub>
                          </m:oMath>
                        </m:oMathPara>
                      </a14:m>
                      <a:endParaRPr lang="en-NZ" sz="1600" dirty="0">
                        <a:solidFill>
                          <a:schemeClr val="tx1"/>
                        </a:solidFill>
                      </a:endParaRPr>
                    </a:p>
                  </p:txBody>
                </p:sp>
              </mc:Choice>
              <mc:Fallback xmlns="">
                <p:sp>
                  <p:nvSpPr>
                    <p:cNvPr id="79" name="TextBox 78">
                      <a:extLst>
                        <a:ext uri="{FF2B5EF4-FFF2-40B4-BE49-F238E27FC236}">
                          <a16:creationId xmlns:a16="http://schemas.microsoft.com/office/drawing/2014/main" id="{0C6BFD16-4AB6-28BB-DAA4-3B9D7F4F8697}"/>
                        </a:ext>
                      </a:extLst>
                    </p:cNvPr>
                    <p:cNvSpPr txBox="1">
                      <a:spLocks noRot="1" noChangeAspect="1" noMove="1" noResize="1" noEditPoints="1" noAdjustHandles="1" noChangeArrowheads="1" noChangeShapeType="1" noTextEdit="1"/>
                    </p:cNvSpPr>
                    <p:nvPr/>
                  </p:nvSpPr>
                  <p:spPr>
                    <a:xfrm>
                      <a:off x="4637310" y="2656560"/>
                      <a:ext cx="638957" cy="338554"/>
                    </a:xfrm>
                    <a:prstGeom prst="rect">
                      <a:avLst/>
                    </a:prstGeom>
                    <a:blipFill>
                      <a:blip r:embed="rId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AB7831E-EA23-3411-71CC-070D8A1D327B}"/>
                        </a:ext>
                      </a:extLst>
                    </p:cNvPr>
                    <p:cNvSpPr txBox="1"/>
                    <p:nvPr/>
                  </p:nvSpPr>
                  <p:spPr>
                    <a:xfrm>
                      <a:off x="6847698" y="2656560"/>
                      <a:ext cx="630173" cy="338554"/>
                    </a:xfrm>
                    <a:prstGeom prst="rect">
                      <a:avLst/>
                    </a:prstGeom>
                    <a:solidFill>
                      <a:srgbClr val="E5F4D4"/>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600" i="1" smtClean="0">
                                <a:solidFill>
                                  <a:schemeClr val="tx1"/>
                                </a:solidFill>
                                <a:latin typeface="Cambria Math" panose="02040503050406030204" pitchFamily="18" charset="0"/>
                              </a:rPr>
                              <m:t>1</m:t>
                            </m:r>
                            <m:r>
                              <a:rPr lang="en-NZ" sz="1600" b="0" i="1" smtClean="0">
                                <a:solidFill>
                                  <a:schemeClr val="tx1"/>
                                </a:solidFill>
                                <a:latin typeface="Cambria Math" panose="02040503050406030204" pitchFamily="18" charset="0"/>
                              </a:rPr>
                              <m:t>:</m:t>
                            </m:r>
                            <m:sSub>
                              <m:sSubPr>
                                <m:ctrlPr>
                                  <a:rPr lang="en-NZ" sz="1600" b="0" i="1" smtClean="0">
                                    <a:solidFill>
                                      <a:schemeClr val="tx1"/>
                                    </a:solidFill>
                                    <a:latin typeface="Cambria Math" panose="02040503050406030204" pitchFamily="18" charset="0"/>
                                  </a:rPr>
                                </m:ctrlPr>
                              </m:sSubPr>
                              <m:e>
                                <m:r>
                                  <a:rPr lang="en-NZ" sz="1600" b="0" i="1" smtClean="0">
                                    <a:solidFill>
                                      <a:schemeClr val="tx1"/>
                                    </a:solidFill>
                                    <a:latin typeface="Cambria Math" panose="02040503050406030204" pitchFamily="18" charset="0"/>
                                  </a:rPr>
                                  <m:t>𝑣</m:t>
                                </m:r>
                              </m:e>
                              <m:sub>
                                <m:r>
                                  <a:rPr lang="en-NZ" sz="1600" b="0" i="1" smtClean="0">
                                    <a:solidFill>
                                      <a:schemeClr val="tx1"/>
                                    </a:solidFill>
                                    <a:latin typeface="Cambria Math" panose="02040503050406030204" pitchFamily="18" charset="0"/>
                                  </a:rPr>
                                  <m:t>4</m:t>
                                </m:r>
                              </m:sub>
                            </m:sSub>
                          </m:oMath>
                        </m:oMathPara>
                      </a14:m>
                      <a:endParaRPr lang="en-NZ" sz="1600" dirty="0">
                        <a:solidFill>
                          <a:schemeClr val="tx1"/>
                        </a:solidFill>
                      </a:endParaRPr>
                    </a:p>
                  </p:txBody>
                </p:sp>
              </mc:Choice>
              <mc:Fallback xmlns="">
                <p:sp>
                  <p:nvSpPr>
                    <p:cNvPr id="80" name="TextBox 79">
                      <a:extLst>
                        <a:ext uri="{FF2B5EF4-FFF2-40B4-BE49-F238E27FC236}">
                          <a16:creationId xmlns:a16="http://schemas.microsoft.com/office/drawing/2014/main" id="{AAB7831E-EA23-3411-71CC-070D8A1D327B}"/>
                        </a:ext>
                      </a:extLst>
                    </p:cNvPr>
                    <p:cNvSpPr txBox="1">
                      <a:spLocks noRot="1" noChangeAspect="1" noMove="1" noResize="1" noEditPoints="1" noAdjustHandles="1" noChangeArrowheads="1" noChangeShapeType="1" noTextEdit="1"/>
                    </p:cNvSpPr>
                    <p:nvPr/>
                  </p:nvSpPr>
                  <p:spPr>
                    <a:xfrm>
                      <a:off x="6847698" y="2656560"/>
                      <a:ext cx="630173" cy="338554"/>
                    </a:xfrm>
                    <a:prstGeom prst="rect">
                      <a:avLst/>
                    </a:prstGeom>
                    <a:blipFill>
                      <a:blip r:embed="rId6"/>
                      <a:stretch>
                        <a:fillRect/>
                      </a:stretch>
                    </a:blipFill>
                  </p:spPr>
                  <p:txBody>
                    <a:bodyPr/>
                    <a:lstStyle/>
                    <a:p>
                      <a:r>
                        <a:rPr lang="en-NZ">
                          <a:noFill/>
                        </a:rPr>
                        <a:t> </a:t>
                      </a:r>
                    </a:p>
                  </p:txBody>
                </p:sp>
              </mc:Fallback>
            </mc:AlternateContent>
            <p:cxnSp>
              <p:nvCxnSpPr>
                <p:cNvPr id="104" name="Straight Arrow Connector 103">
                  <a:extLst>
                    <a:ext uri="{FF2B5EF4-FFF2-40B4-BE49-F238E27FC236}">
                      <a16:creationId xmlns:a16="http://schemas.microsoft.com/office/drawing/2014/main" id="{BC5A35FA-E734-BBDB-5E78-B9AFD18D20CA}"/>
                    </a:ext>
                  </a:extLst>
                </p:cNvPr>
                <p:cNvCxnSpPr>
                  <a:cxnSpLocks/>
                  <a:stCxn id="79" idx="0"/>
                  <a:endCxn id="105" idx="2"/>
                </p:cNvCxnSpPr>
                <p:nvPr/>
              </p:nvCxnSpPr>
              <p:spPr>
                <a:xfrm flipH="1" flipV="1">
                  <a:off x="4955064" y="2427886"/>
                  <a:ext cx="0" cy="228674"/>
                </a:xfrm>
                <a:prstGeom prst="straightConnector1">
                  <a:avLst/>
                </a:prstGeom>
                <a:ln w="19050">
                  <a:solidFill>
                    <a:srgbClr val="CC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05" name="TextBox 7">
                  <a:extLst>
                    <a:ext uri="{FF2B5EF4-FFF2-40B4-BE49-F238E27FC236}">
                      <a16:creationId xmlns:a16="http://schemas.microsoft.com/office/drawing/2014/main" id="{63D30C85-100B-7A8C-B908-2340D68E309D}"/>
                    </a:ext>
                  </a:extLst>
                </p:cNvPr>
                <p:cNvSpPr txBox="1"/>
                <p:nvPr/>
              </p:nvSpPr>
              <p:spPr>
                <a:xfrm>
                  <a:off x="4793064" y="2103886"/>
                  <a:ext cx="324000" cy="324000"/>
                </a:xfrm>
                <a:prstGeom prst="rect">
                  <a:avLst/>
                </a:prstGeom>
                <a:solidFill>
                  <a:srgbClr val="FFF0C1"/>
                </a:solidFill>
              </p:spPr>
              <p:txBody>
                <a:bodyPr wrap="square" lIns="36000" tIns="36000" rIns="36000" bIns="36000" rtlCol="0">
                  <a:noAutofit/>
                </a:bodyPr>
                <a:lstStyle/>
                <a:p>
                  <a:pPr algn="ctr">
                    <a:lnSpc>
                      <a:spcPct val="107000"/>
                    </a:lnSpc>
                    <a:spcAft>
                      <a:spcPts val="800"/>
                    </a:spcAft>
                  </a:pPr>
                  <a:r>
                    <a:rPr lang="en-NZ" sz="16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a:t>
                  </a:r>
                  <a:r>
                    <a:rPr lang="en-NZ" sz="1600" baseline="-25000" dirty="0">
                      <a:solidFill>
                        <a:srgbClr val="000000"/>
                      </a:solidFill>
                      <a:latin typeface="Calibri" panose="020F0502020204030204" pitchFamily="34" charset="0"/>
                      <a:ea typeface="Calibri" panose="020F0502020204030204" pitchFamily="34" charset="0"/>
                      <a:cs typeface="Times New Roman" panose="02020603050405020304" pitchFamily="18" charset="0"/>
                    </a:rPr>
                    <a:t>2</a:t>
                  </a:r>
                  <a:endParaRPr lang="en-NZ"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95E8ABF0-E520-4878-F432-4EE7D640D9D7}"/>
                        </a:ext>
                      </a:extLst>
                    </p:cNvPr>
                    <p:cNvSpPr txBox="1"/>
                    <p:nvPr/>
                  </p:nvSpPr>
                  <p:spPr>
                    <a:xfrm>
                      <a:off x="2436411" y="2656560"/>
                      <a:ext cx="634212" cy="338554"/>
                    </a:xfrm>
                    <a:prstGeom prst="rect">
                      <a:avLst/>
                    </a:prstGeom>
                    <a:solidFill>
                      <a:srgbClr val="E5F4D4"/>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600" i="1" smtClean="0">
                                <a:solidFill>
                                  <a:schemeClr val="tx1"/>
                                </a:solidFill>
                                <a:latin typeface="Cambria Math" panose="02040503050406030204" pitchFamily="18" charset="0"/>
                              </a:rPr>
                              <m:t>1</m:t>
                            </m:r>
                            <m:r>
                              <a:rPr lang="en-NZ" sz="1600" b="0" i="1" smtClean="0">
                                <a:solidFill>
                                  <a:schemeClr val="tx1"/>
                                </a:solidFill>
                                <a:latin typeface="Cambria Math" panose="02040503050406030204" pitchFamily="18" charset="0"/>
                              </a:rPr>
                              <m:t>:</m:t>
                            </m:r>
                            <m:sSub>
                              <m:sSubPr>
                                <m:ctrlPr>
                                  <a:rPr lang="en-NZ" sz="1600" b="0" i="1" smtClean="0">
                                    <a:solidFill>
                                      <a:schemeClr val="tx1"/>
                                    </a:solidFill>
                                    <a:latin typeface="Cambria Math" panose="02040503050406030204" pitchFamily="18" charset="0"/>
                                  </a:rPr>
                                </m:ctrlPr>
                              </m:sSubPr>
                              <m:e>
                                <m:r>
                                  <a:rPr lang="en-NZ" sz="1600" b="0" i="1" smtClean="0">
                                    <a:solidFill>
                                      <a:schemeClr val="tx1"/>
                                    </a:solidFill>
                                    <a:latin typeface="Cambria Math" panose="02040503050406030204" pitchFamily="18" charset="0"/>
                                  </a:rPr>
                                  <m:t>𝑣</m:t>
                                </m:r>
                              </m:e>
                              <m:sub>
                                <m:r>
                                  <a:rPr lang="en-NZ" sz="1600" b="0" i="1" smtClean="0">
                                    <a:solidFill>
                                      <a:schemeClr val="tx1"/>
                                    </a:solidFill>
                                    <a:latin typeface="Cambria Math" panose="02040503050406030204" pitchFamily="18" charset="0"/>
                                  </a:rPr>
                                  <m:t>1</m:t>
                                </m:r>
                              </m:sub>
                            </m:sSub>
                          </m:oMath>
                        </m:oMathPara>
                      </a14:m>
                      <a:endParaRPr lang="en-NZ" sz="1600" dirty="0">
                        <a:solidFill>
                          <a:schemeClr val="tx1"/>
                        </a:solidFill>
                      </a:endParaRPr>
                    </a:p>
                  </p:txBody>
                </p:sp>
              </mc:Choice>
              <mc:Fallback xmlns="">
                <p:sp>
                  <p:nvSpPr>
                    <p:cNvPr id="106" name="TextBox 105">
                      <a:extLst>
                        <a:ext uri="{FF2B5EF4-FFF2-40B4-BE49-F238E27FC236}">
                          <a16:creationId xmlns:a16="http://schemas.microsoft.com/office/drawing/2014/main" id="{95E8ABF0-E520-4878-F432-4EE7D640D9D7}"/>
                        </a:ext>
                      </a:extLst>
                    </p:cNvPr>
                    <p:cNvSpPr txBox="1">
                      <a:spLocks noRot="1" noChangeAspect="1" noMove="1" noResize="1" noEditPoints="1" noAdjustHandles="1" noChangeArrowheads="1" noChangeShapeType="1" noTextEdit="1"/>
                    </p:cNvSpPr>
                    <p:nvPr/>
                  </p:nvSpPr>
                  <p:spPr>
                    <a:xfrm>
                      <a:off x="2436411" y="2656560"/>
                      <a:ext cx="634212" cy="338554"/>
                    </a:xfrm>
                    <a:prstGeom prst="rect">
                      <a:avLst/>
                    </a:prstGeom>
                    <a:blipFill>
                      <a:blip r:embed="rId7"/>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7" name="TextBox 21">
                      <a:extLst>
                        <a:ext uri="{FF2B5EF4-FFF2-40B4-BE49-F238E27FC236}">
                          <a16:creationId xmlns:a16="http://schemas.microsoft.com/office/drawing/2014/main" id="{A1B6E0D8-5742-0B86-5BC3-02706200A289}"/>
                        </a:ext>
                      </a:extLst>
                    </p:cNvPr>
                    <p:cNvSpPr txBox="1"/>
                    <p:nvPr/>
                  </p:nvSpPr>
                  <p:spPr>
                    <a:xfrm>
                      <a:off x="1614200" y="2656358"/>
                      <a:ext cx="309864" cy="294805"/>
                    </a:xfrm>
                    <a:prstGeom prst="rect">
                      <a:avLst/>
                    </a:prstGeom>
                    <a:noFill/>
                  </p:spPr>
                  <p:txBody>
                    <a:bodyPr wrap="square" rtlCol="0">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NZ" sz="1600" i="1" kern="100" smtClean="0">
                                    <a:effectLst/>
                                    <a:latin typeface="Cambria Math" panose="02040503050406030204" pitchFamily="18" charset="0"/>
                                    <a:cs typeface="Times New Roman" panose="02020603050405020304" pitchFamily="18" charset="0"/>
                                  </a:rPr>
                                </m:ctrlPr>
                              </m:sSubPr>
                              <m:e>
                                <m:r>
                                  <a:rPr lang="en-NZ" sz="1600" b="0" i="1" kern="100" smtClean="0">
                                    <a:effectLst/>
                                    <a:latin typeface="Cambria Math" panose="02040503050406030204" pitchFamily="18" charset="0"/>
                                    <a:cs typeface="Times New Roman" panose="02020603050405020304" pitchFamily="18" charset="0"/>
                                  </a:rPr>
                                  <m:t>𝑢</m:t>
                                </m:r>
                              </m:e>
                              <m:sub>
                                <m:r>
                                  <a:rPr lang="en-NZ" sz="1600" b="0" i="1" kern="100" smtClean="0">
                                    <a:effectLst/>
                                    <a:latin typeface="Cambria Math" panose="02040503050406030204" pitchFamily="18" charset="0"/>
                                    <a:cs typeface="Times New Roman" panose="02020603050405020304" pitchFamily="18" charset="0"/>
                                  </a:rPr>
                                  <m:t>0</m:t>
                                </m:r>
                              </m:sub>
                            </m:sSub>
                          </m:oMath>
                        </m:oMathPara>
                      </a14:m>
                      <a:endParaRPr lang="en-NZ"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7" name="TextBox 21">
                      <a:extLst>
                        <a:ext uri="{FF2B5EF4-FFF2-40B4-BE49-F238E27FC236}">
                          <a16:creationId xmlns:a16="http://schemas.microsoft.com/office/drawing/2014/main" id="{A1B6E0D8-5742-0B86-5BC3-02706200A289}"/>
                        </a:ext>
                      </a:extLst>
                    </p:cNvPr>
                    <p:cNvSpPr txBox="1">
                      <a:spLocks noRot="1" noChangeAspect="1" noMove="1" noResize="1" noEditPoints="1" noAdjustHandles="1" noChangeArrowheads="1" noChangeShapeType="1" noTextEdit="1"/>
                    </p:cNvSpPr>
                    <p:nvPr/>
                  </p:nvSpPr>
                  <p:spPr>
                    <a:xfrm>
                      <a:off x="1614200" y="2656358"/>
                      <a:ext cx="309864" cy="294805"/>
                    </a:xfrm>
                    <a:prstGeom prst="rect">
                      <a:avLst/>
                    </a:prstGeom>
                    <a:blipFill>
                      <a:blip r:embed="rId8"/>
                      <a:stretch>
                        <a:fillRect/>
                      </a:stretch>
                    </a:blipFill>
                  </p:spPr>
                  <p:txBody>
                    <a:bodyPr/>
                    <a:lstStyle/>
                    <a:p>
                      <a:r>
                        <a:rPr lang="en-NZ">
                          <a:noFill/>
                        </a:rPr>
                        <a:t> </a:t>
                      </a:r>
                    </a:p>
                  </p:txBody>
                </p:sp>
              </mc:Fallback>
            </mc:AlternateContent>
            <p:grpSp>
              <p:nvGrpSpPr>
                <p:cNvPr id="134" name="Group 133">
                  <a:extLst>
                    <a:ext uri="{FF2B5EF4-FFF2-40B4-BE49-F238E27FC236}">
                      <a16:creationId xmlns:a16="http://schemas.microsoft.com/office/drawing/2014/main" id="{1F88EE3F-7DD2-2DB3-6325-2C386A881096}"/>
                    </a:ext>
                  </a:extLst>
                </p:cNvPr>
                <p:cNvGrpSpPr/>
                <p:nvPr/>
              </p:nvGrpSpPr>
              <p:grpSpPr>
                <a:xfrm>
                  <a:off x="5739106" y="2656560"/>
                  <a:ext cx="646747" cy="1453539"/>
                  <a:chOff x="5725786" y="2656560"/>
                  <a:chExt cx="646747" cy="1453539"/>
                </a:xfrm>
              </p:grpSpPr>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B33A94E1-C584-79B0-9EFD-576AD51E3787}"/>
                          </a:ext>
                        </a:extLst>
                      </p:cNvPr>
                      <p:cNvSpPr txBox="1"/>
                      <p:nvPr/>
                    </p:nvSpPr>
                    <p:spPr>
                      <a:xfrm>
                        <a:off x="5725786" y="2656560"/>
                        <a:ext cx="645753" cy="338554"/>
                      </a:xfrm>
                      <a:prstGeom prst="rect">
                        <a:avLst/>
                      </a:prstGeom>
                      <a:solidFill>
                        <a:srgbClr val="FFD9D9"/>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600" b="0" i="1" smtClean="0">
                                  <a:solidFill>
                                    <a:schemeClr val="tx1"/>
                                  </a:solidFill>
                                  <a:latin typeface="Cambria Math" panose="02040503050406030204" pitchFamily="18" charset="0"/>
                                </a:rPr>
                                <m:t>0:</m:t>
                              </m:r>
                              <m:sSub>
                                <m:sSubPr>
                                  <m:ctrlPr>
                                    <a:rPr lang="en-NZ" sz="1600" b="0" i="1" smtClean="0">
                                      <a:solidFill>
                                        <a:schemeClr val="tx1"/>
                                      </a:solidFill>
                                      <a:latin typeface="Cambria Math" panose="02040503050406030204" pitchFamily="18" charset="0"/>
                                    </a:rPr>
                                  </m:ctrlPr>
                                </m:sSubPr>
                                <m:e>
                                  <m:r>
                                    <a:rPr lang="en-NZ" sz="1600" b="0" i="1" smtClean="0">
                                      <a:solidFill>
                                        <a:schemeClr val="tx1"/>
                                      </a:solidFill>
                                      <a:latin typeface="Cambria Math" panose="02040503050406030204" pitchFamily="18" charset="0"/>
                                    </a:rPr>
                                    <m:t>𝑢</m:t>
                                  </m:r>
                                </m:e>
                                <m:sub>
                                  <m:r>
                                    <a:rPr lang="en-NZ" sz="1600" b="0" i="1" smtClean="0">
                                      <a:solidFill>
                                        <a:schemeClr val="tx1"/>
                                      </a:solidFill>
                                      <a:latin typeface="Cambria Math" panose="02040503050406030204" pitchFamily="18" charset="0"/>
                                    </a:rPr>
                                    <m:t>2</m:t>
                                  </m:r>
                                </m:sub>
                              </m:sSub>
                            </m:oMath>
                          </m:oMathPara>
                        </a14:m>
                        <a:endParaRPr lang="en-NZ" sz="1600" dirty="0">
                          <a:solidFill>
                            <a:schemeClr val="tx1"/>
                          </a:solidFill>
                        </a:endParaRPr>
                      </a:p>
                    </p:txBody>
                  </p:sp>
                </mc:Choice>
                <mc:Fallback xmlns="">
                  <p:sp>
                    <p:nvSpPr>
                      <p:cNvPr id="74" name="TextBox 73">
                        <a:extLst>
                          <a:ext uri="{FF2B5EF4-FFF2-40B4-BE49-F238E27FC236}">
                            <a16:creationId xmlns:a16="http://schemas.microsoft.com/office/drawing/2014/main" id="{B33A94E1-C584-79B0-9EFD-576AD51E3787}"/>
                          </a:ext>
                        </a:extLst>
                      </p:cNvPr>
                      <p:cNvSpPr txBox="1">
                        <a:spLocks noRot="1" noChangeAspect="1" noMove="1" noResize="1" noEditPoints="1" noAdjustHandles="1" noChangeArrowheads="1" noChangeShapeType="1" noTextEdit="1"/>
                      </p:cNvSpPr>
                      <p:nvPr/>
                    </p:nvSpPr>
                    <p:spPr>
                      <a:xfrm>
                        <a:off x="5725786" y="2656560"/>
                        <a:ext cx="645753" cy="338554"/>
                      </a:xfrm>
                      <a:prstGeom prst="rect">
                        <a:avLst/>
                      </a:prstGeom>
                      <a:blipFill>
                        <a:blip r:embed="rId9"/>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1BD975A-115B-9418-D761-55502F1BF395}"/>
                          </a:ext>
                        </a:extLst>
                      </p:cNvPr>
                      <p:cNvSpPr txBox="1"/>
                      <p:nvPr/>
                    </p:nvSpPr>
                    <p:spPr>
                      <a:xfrm>
                        <a:off x="5725786" y="3771545"/>
                        <a:ext cx="645754" cy="338554"/>
                      </a:xfrm>
                      <a:prstGeom prst="rect">
                        <a:avLst/>
                      </a:prstGeom>
                      <a:solidFill>
                        <a:srgbClr val="FFD9D9"/>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600" b="0" i="1" smtClean="0">
                                  <a:latin typeface="Cambria Math" panose="02040503050406030204" pitchFamily="18" charset="0"/>
                                </a:rPr>
                                <m:t>0:</m:t>
                              </m:r>
                              <m:sSub>
                                <m:sSubPr>
                                  <m:ctrlPr>
                                    <a:rPr lang="en-NZ" sz="1600" b="0" i="1" smtClean="0">
                                      <a:latin typeface="Cambria Math" panose="02040503050406030204" pitchFamily="18" charset="0"/>
                                    </a:rPr>
                                  </m:ctrlPr>
                                </m:sSubPr>
                                <m:e>
                                  <m:r>
                                    <a:rPr lang="en-NZ" sz="1600" b="0" i="1" smtClean="0">
                                      <a:latin typeface="Cambria Math" panose="02040503050406030204" pitchFamily="18" charset="0"/>
                                    </a:rPr>
                                    <m:t>𝑢</m:t>
                                  </m:r>
                                </m:e>
                                <m:sub>
                                  <m:r>
                                    <a:rPr lang="en-NZ" sz="1600" b="0" i="1" smtClean="0">
                                      <a:latin typeface="Cambria Math" panose="02040503050406030204" pitchFamily="18" charset="0"/>
                                    </a:rPr>
                                    <m:t>3</m:t>
                                  </m:r>
                                </m:sub>
                              </m:sSub>
                            </m:oMath>
                          </m:oMathPara>
                        </a14:m>
                        <a:endParaRPr lang="en-NZ" sz="1600" dirty="0"/>
                      </a:p>
                    </p:txBody>
                  </p:sp>
                </mc:Choice>
                <mc:Fallback xmlns="">
                  <p:sp>
                    <p:nvSpPr>
                      <p:cNvPr id="78" name="TextBox 77">
                        <a:extLst>
                          <a:ext uri="{FF2B5EF4-FFF2-40B4-BE49-F238E27FC236}">
                            <a16:creationId xmlns:a16="http://schemas.microsoft.com/office/drawing/2014/main" id="{F1BD975A-115B-9418-D761-55502F1BF395}"/>
                          </a:ext>
                        </a:extLst>
                      </p:cNvPr>
                      <p:cNvSpPr txBox="1">
                        <a:spLocks noRot="1" noChangeAspect="1" noMove="1" noResize="1" noEditPoints="1" noAdjustHandles="1" noChangeArrowheads="1" noChangeShapeType="1" noTextEdit="1"/>
                      </p:cNvSpPr>
                      <p:nvPr/>
                    </p:nvSpPr>
                    <p:spPr>
                      <a:xfrm>
                        <a:off x="5725786" y="3771545"/>
                        <a:ext cx="645754" cy="338554"/>
                      </a:xfrm>
                      <a:prstGeom prst="rect">
                        <a:avLst/>
                      </a:prstGeom>
                      <a:blipFill>
                        <a:blip r:embed="rId10"/>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D23E77E9-2E24-D777-E642-F4362EC0FD6C}"/>
                          </a:ext>
                        </a:extLst>
                      </p:cNvPr>
                      <p:cNvSpPr txBox="1"/>
                      <p:nvPr/>
                    </p:nvSpPr>
                    <p:spPr>
                      <a:xfrm>
                        <a:off x="5733576" y="3214052"/>
                        <a:ext cx="638957" cy="338554"/>
                      </a:xfrm>
                      <a:prstGeom prst="rect">
                        <a:avLst/>
                      </a:prstGeom>
                      <a:solidFill>
                        <a:srgbClr val="E5F4D4"/>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600" i="1" smtClean="0">
                                  <a:solidFill>
                                    <a:schemeClr val="tx1"/>
                                  </a:solidFill>
                                  <a:latin typeface="Cambria Math" panose="02040503050406030204" pitchFamily="18" charset="0"/>
                                </a:rPr>
                                <m:t>1</m:t>
                              </m:r>
                              <m:r>
                                <a:rPr lang="en-NZ" sz="1600" b="0" i="1" smtClean="0">
                                  <a:solidFill>
                                    <a:schemeClr val="tx1"/>
                                  </a:solidFill>
                                  <a:latin typeface="Cambria Math" panose="02040503050406030204" pitchFamily="18" charset="0"/>
                                </a:rPr>
                                <m:t>:</m:t>
                              </m:r>
                              <m:sSub>
                                <m:sSubPr>
                                  <m:ctrlPr>
                                    <a:rPr lang="en-NZ" sz="1600" b="0" i="1" smtClean="0">
                                      <a:solidFill>
                                        <a:schemeClr val="tx1"/>
                                      </a:solidFill>
                                      <a:latin typeface="Cambria Math" panose="02040503050406030204" pitchFamily="18" charset="0"/>
                                    </a:rPr>
                                  </m:ctrlPr>
                                </m:sSubPr>
                                <m:e>
                                  <m:r>
                                    <a:rPr lang="en-NZ" sz="1600" b="0" i="1" smtClean="0">
                                      <a:solidFill>
                                        <a:schemeClr val="tx1"/>
                                      </a:solidFill>
                                      <a:latin typeface="Cambria Math" panose="02040503050406030204" pitchFamily="18" charset="0"/>
                                    </a:rPr>
                                    <m:t>𝑣</m:t>
                                  </m:r>
                                </m:e>
                                <m:sub>
                                  <m:r>
                                    <a:rPr lang="en-NZ" sz="1600" b="0" i="1" smtClean="0">
                                      <a:solidFill>
                                        <a:schemeClr val="tx1"/>
                                      </a:solidFill>
                                      <a:latin typeface="Cambria Math" panose="02040503050406030204" pitchFamily="18" charset="0"/>
                                    </a:rPr>
                                    <m:t>3</m:t>
                                  </m:r>
                                </m:sub>
                              </m:sSub>
                            </m:oMath>
                          </m:oMathPara>
                        </a14:m>
                        <a:endParaRPr lang="en-NZ" sz="1600" dirty="0">
                          <a:solidFill>
                            <a:schemeClr val="tx1"/>
                          </a:solidFill>
                        </a:endParaRPr>
                      </a:p>
                    </p:txBody>
                  </p:sp>
                </mc:Choice>
                <mc:Fallback xmlns="">
                  <p:sp>
                    <p:nvSpPr>
                      <p:cNvPr id="108" name="TextBox 107">
                        <a:extLst>
                          <a:ext uri="{FF2B5EF4-FFF2-40B4-BE49-F238E27FC236}">
                            <a16:creationId xmlns:a16="http://schemas.microsoft.com/office/drawing/2014/main" id="{D23E77E9-2E24-D777-E642-F4362EC0FD6C}"/>
                          </a:ext>
                        </a:extLst>
                      </p:cNvPr>
                      <p:cNvSpPr txBox="1">
                        <a:spLocks noRot="1" noChangeAspect="1" noMove="1" noResize="1" noEditPoints="1" noAdjustHandles="1" noChangeArrowheads="1" noChangeShapeType="1" noTextEdit="1"/>
                      </p:cNvSpPr>
                      <p:nvPr/>
                    </p:nvSpPr>
                    <p:spPr>
                      <a:xfrm>
                        <a:off x="5733576" y="3214052"/>
                        <a:ext cx="638957" cy="338554"/>
                      </a:xfrm>
                      <a:prstGeom prst="rect">
                        <a:avLst/>
                      </a:prstGeom>
                      <a:blipFill>
                        <a:blip r:embed="rId11"/>
                        <a:stretch>
                          <a:fillRect/>
                        </a:stretch>
                      </a:blipFill>
                    </p:spPr>
                    <p:txBody>
                      <a:bodyPr/>
                      <a:lstStyle/>
                      <a:p>
                        <a:r>
                          <a:rPr lang="en-NZ">
                            <a:noFill/>
                          </a:rPr>
                          <a:t> </a:t>
                        </a:r>
                      </a:p>
                    </p:txBody>
                  </p:sp>
                </mc:Fallback>
              </mc:AlternateContent>
            </p:grpSp>
            <p:cxnSp>
              <p:nvCxnSpPr>
                <p:cNvPr id="109" name="Straight Arrow Connector 108">
                  <a:extLst>
                    <a:ext uri="{FF2B5EF4-FFF2-40B4-BE49-F238E27FC236}">
                      <a16:creationId xmlns:a16="http://schemas.microsoft.com/office/drawing/2014/main" id="{A938BE53-17DD-6D91-847C-A5340E47A96E}"/>
                    </a:ext>
                  </a:extLst>
                </p:cNvPr>
                <p:cNvCxnSpPr>
                  <a:cxnSpLocks/>
                  <a:stCxn id="108" idx="3"/>
                  <a:endCxn id="110" idx="1"/>
                </p:cNvCxnSpPr>
                <p:nvPr/>
              </p:nvCxnSpPr>
              <p:spPr>
                <a:xfrm>
                  <a:off x="6385853" y="3383329"/>
                  <a:ext cx="325687" cy="8138"/>
                </a:xfrm>
                <a:prstGeom prst="straightConnector1">
                  <a:avLst/>
                </a:prstGeom>
                <a:ln w="19050">
                  <a:solidFill>
                    <a:srgbClr val="CC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10" name="TextBox 7">
                  <a:extLst>
                    <a:ext uri="{FF2B5EF4-FFF2-40B4-BE49-F238E27FC236}">
                      <a16:creationId xmlns:a16="http://schemas.microsoft.com/office/drawing/2014/main" id="{910B07F4-D14B-6672-AAD4-8B1E9B8502E7}"/>
                    </a:ext>
                  </a:extLst>
                </p:cNvPr>
                <p:cNvSpPr txBox="1"/>
                <p:nvPr/>
              </p:nvSpPr>
              <p:spPr>
                <a:xfrm>
                  <a:off x="6711540" y="3229467"/>
                  <a:ext cx="324000" cy="324000"/>
                </a:xfrm>
                <a:prstGeom prst="rect">
                  <a:avLst/>
                </a:prstGeom>
                <a:solidFill>
                  <a:srgbClr val="FFF0C1"/>
                </a:solidFill>
              </p:spPr>
              <p:txBody>
                <a:bodyPr wrap="square" lIns="36000" tIns="36000" rIns="36000" bIns="36000" rtlCol="0">
                  <a:noAutofit/>
                </a:bodyPr>
                <a:lstStyle/>
                <a:p>
                  <a:pPr algn="ctr">
                    <a:lnSpc>
                      <a:spcPct val="107000"/>
                    </a:lnSpc>
                    <a:spcAft>
                      <a:spcPts val="800"/>
                    </a:spcAft>
                  </a:pPr>
                  <a:r>
                    <a:rPr lang="en-NZ" sz="16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a:t>
                  </a:r>
                  <a:r>
                    <a:rPr lang="en-NZ" sz="1600" baseline="-25000" dirty="0">
                      <a:solidFill>
                        <a:srgbClr val="000000"/>
                      </a:solidFill>
                      <a:latin typeface="Calibri" panose="020F0502020204030204" pitchFamily="34" charset="0"/>
                      <a:ea typeface="Calibri" panose="020F0502020204030204" pitchFamily="34" charset="0"/>
                      <a:cs typeface="Times New Roman" panose="02020603050405020304" pitchFamily="18" charset="0"/>
                    </a:rPr>
                    <a:t>3</a:t>
                  </a:r>
                  <a:endParaRPr lang="en-NZ"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11" name="Straight Arrow Connector 110">
                  <a:extLst>
                    <a:ext uri="{FF2B5EF4-FFF2-40B4-BE49-F238E27FC236}">
                      <a16:creationId xmlns:a16="http://schemas.microsoft.com/office/drawing/2014/main" id="{1AF27198-6D7C-7EBA-1472-C83ED7219EF0}"/>
                    </a:ext>
                  </a:extLst>
                </p:cNvPr>
                <p:cNvCxnSpPr>
                  <a:cxnSpLocks/>
                  <a:stCxn id="78" idx="3"/>
                  <a:endCxn id="133" idx="1"/>
                </p:cNvCxnSpPr>
                <p:nvPr/>
              </p:nvCxnSpPr>
              <p:spPr>
                <a:xfrm flipV="1">
                  <a:off x="6384860" y="3933545"/>
                  <a:ext cx="322876" cy="7277"/>
                </a:xfrm>
                <a:prstGeom prst="straightConnector1">
                  <a:avLst/>
                </a:prstGeom>
                <a:ln w="19050">
                  <a:solidFill>
                    <a:srgbClr val="CC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B785425-1367-E22D-5D09-E5218451FD60}"/>
                    </a:ext>
                  </a:extLst>
                </p:cNvPr>
                <p:cNvCxnSpPr>
                  <a:cxnSpLocks/>
                  <a:stCxn id="80" idx="3"/>
                  <a:endCxn id="76" idx="1"/>
                </p:cNvCxnSpPr>
                <p:nvPr/>
              </p:nvCxnSpPr>
              <p:spPr>
                <a:xfrm>
                  <a:off x="7477871" y="2825837"/>
                  <a:ext cx="471623" cy="0"/>
                </a:xfrm>
                <a:prstGeom prst="straightConnector1">
                  <a:avLst/>
                </a:prstGeom>
                <a:ln w="19050">
                  <a:solidFill>
                    <a:srgbClr val="CC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E5FBEF2-83DD-469A-7C44-840FE7569270}"/>
                    </a:ext>
                  </a:extLst>
                </p:cNvPr>
                <p:cNvCxnSpPr>
                  <a:cxnSpLocks/>
                  <a:stCxn id="80" idx="0"/>
                  <a:endCxn id="115" idx="2"/>
                </p:cNvCxnSpPr>
                <p:nvPr/>
              </p:nvCxnSpPr>
              <p:spPr>
                <a:xfrm flipV="1">
                  <a:off x="7162785" y="2429705"/>
                  <a:ext cx="5518" cy="226855"/>
                </a:xfrm>
                <a:prstGeom prst="straightConnector1">
                  <a:avLst/>
                </a:prstGeom>
                <a:ln w="19050">
                  <a:solidFill>
                    <a:srgbClr val="CC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15" name="TextBox 7">
                  <a:extLst>
                    <a:ext uri="{FF2B5EF4-FFF2-40B4-BE49-F238E27FC236}">
                      <a16:creationId xmlns:a16="http://schemas.microsoft.com/office/drawing/2014/main" id="{3A6F38FB-4363-9129-81F9-D5CDF9BFC18D}"/>
                    </a:ext>
                  </a:extLst>
                </p:cNvPr>
                <p:cNvSpPr txBox="1"/>
                <p:nvPr/>
              </p:nvSpPr>
              <p:spPr>
                <a:xfrm>
                  <a:off x="7006303" y="2105705"/>
                  <a:ext cx="324000" cy="324000"/>
                </a:xfrm>
                <a:prstGeom prst="rect">
                  <a:avLst/>
                </a:prstGeom>
                <a:solidFill>
                  <a:srgbClr val="FFF0C1"/>
                </a:solidFill>
              </p:spPr>
              <p:txBody>
                <a:bodyPr wrap="square" lIns="36000" tIns="36000" rIns="36000" bIns="36000" rtlCol="0">
                  <a:noAutofit/>
                </a:bodyPr>
                <a:lstStyle/>
                <a:p>
                  <a:pPr algn="ctr">
                    <a:lnSpc>
                      <a:spcPct val="107000"/>
                    </a:lnSpc>
                    <a:spcAft>
                      <a:spcPts val="800"/>
                    </a:spcAft>
                  </a:pPr>
                  <a:r>
                    <a:rPr lang="en-NZ" sz="16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a:t>
                  </a:r>
                  <a:r>
                    <a:rPr lang="en-NZ" sz="16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endParaRPr lang="en-NZ"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16" name="Straight Arrow Connector 115">
                  <a:extLst>
                    <a:ext uri="{FF2B5EF4-FFF2-40B4-BE49-F238E27FC236}">
                      <a16:creationId xmlns:a16="http://schemas.microsoft.com/office/drawing/2014/main" id="{2B280E5F-AEC0-C30A-F513-E0DACF11100A}"/>
                    </a:ext>
                  </a:extLst>
                </p:cNvPr>
                <p:cNvCxnSpPr>
                  <a:cxnSpLocks/>
                  <a:endCxn id="106" idx="1"/>
                </p:cNvCxnSpPr>
                <p:nvPr/>
              </p:nvCxnSpPr>
              <p:spPr>
                <a:xfrm flipV="1">
                  <a:off x="1989294" y="2825837"/>
                  <a:ext cx="447117" cy="0"/>
                </a:xfrm>
                <a:prstGeom prst="straightConnector1">
                  <a:avLst/>
                </a:prstGeom>
                <a:ln w="19050">
                  <a:solidFill>
                    <a:srgbClr val="CC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2D630F8-A3AD-5DA0-961C-031CEB9B1835}"/>
                    </a:ext>
                  </a:extLst>
                </p:cNvPr>
                <p:cNvCxnSpPr>
                  <a:cxnSpLocks/>
                  <a:stCxn id="106" idx="3"/>
                  <a:endCxn id="77" idx="1"/>
                </p:cNvCxnSpPr>
                <p:nvPr/>
              </p:nvCxnSpPr>
              <p:spPr>
                <a:xfrm>
                  <a:off x="3070623" y="2825837"/>
                  <a:ext cx="462839" cy="0"/>
                </a:xfrm>
                <a:prstGeom prst="straightConnector1">
                  <a:avLst/>
                </a:prstGeom>
                <a:ln w="19050">
                  <a:solidFill>
                    <a:srgbClr val="CC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A4EAA419-26B0-D183-3EFD-64A3F7BB69D2}"/>
                    </a:ext>
                  </a:extLst>
                </p:cNvPr>
                <p:cNvCxnSpPr>
                  <a:cxnSpLocks/>
                  <a:stCxn id="77" idx="3"/>
                  <a:endCxn id="79" idx="1"/>
                </p:cNvCxnSpPr>
                <p:nvPr/>
              </p:nvCxnSpPr>
              <p:spPr>
                <a:xfrm>
                  <a:off x="4174471" y="2825837"/>
                  <a:ext cx="462839" cy="0"/>
                </a:xfrm>
                <a:prstGeom prst="straightConnector1">
                  <a:avLst/>
                </a:prstGeom>
                <a:ln w="19050">
                  <a:solidFill>
                    <a:srgbClr val="CC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FC6786C-B728-EDA3-A006-565C051FD0FF}"/>
                    </a:ext>
                  </a:extLst>
                </p:cNvPr>
                <p:cNvCxnSpPr>
                  <a:cxnSpLocks/>
                  <a:stCxn id="79" idx="3"/>
                  <a:endCxn id="74" idx="1"/>
                </p:cNvCxnSpPr>
                <p:nvPr/>
              </p:nvCxnSpPr>
              <p:spPr>
                <a:xfrm>
                  <a:off x="5276267" y="2825837"/>
                  <a:ext cx="462839" cy="0"/>
                </a:xfrm>
                <a:prstGeom prst="straightConnector1">
                  <a:avLst/>
                </a:prstGeom>
                <a:ln w="19050">
                  <a:solidFill>
                    <a:srgbClr val="CC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550B0977-8892-C242-6A0E-4A8894D98A7F}"/>
                    </a:ext>
                  </a:extLst>
                </p:cNvPr>
                <p:cNvCxnSpPr>
                  <a:cxnSpLocks/>
                  <a:stCxn id="76" idx="3"/>
                  <a:endCxn id="121" idx="1"/>
                </p:cNvCxnSpPr>
                <p:nvPr/>
              </p:nvCxnSpPr>
              <p:spPr>
                <a:xfrm>
                  <a:off x="8595248" y="2825837"/>
                  <a:ext cx="462837" cy="0"/>
                </a:xfrm>
                <a:prstGeom prst="straightConnector1">
                  <a:avLst/>
                </a:prstGeom>
                <a:ln w="19050">
                  <a:solidFill>
                    <a:srgbClr val="CC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0D53CD62-93B9-B268-778F-61CE46D2335A}"/>
                        </a:ext>
                      </a:extLst>
                    </p:cNvPr>
                    <p:cNvSpPr txBox="1"/>
                    <p:nvPr/>
                  </p:nvSpPr>
                  <p:spPr>
                    <a:xfrm>
                      <a:off x="9058085" y="2656560"/>
                      <a:ext cx="638957" cy="338554"/>
                    </a:xfrm>
                    <a:prstGeom prst="rect">
                      <a:avLst/>
                    </a:prstGeom>
                    <a:solidFill>
                      <a:srgbClr val="E5F4D4"/>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600" i="1" smtClean="0">
                                <a:solidFill>
                                  <a:schemeClr val="tx1"/>
                                </a:solidFill>
                                <a:latin typeface="Cambria Math" panose="02040503050406030204" pitchFamily="18" charset="0"/>
                              </a:rPr>
                              <m:t>1</m:t>
                            </m:r>
                            <m:r>
                              <a:rPr lang="en-NZ" sz="1600" b="0" i="1" smtClean="0">
                                <a:solidFill>
                                  <a:schemeClr val="tx1"/>
                                </a:solidFill>
                                <a:latin typeface="Cambria Math" panose="02040503050406030204" pitchFamily="18" charset="0"/>
                              </a:rPr>
                              <m:t>:</m:t>
                            </m:r>
                            <m:sSub>
                              <m:sSubPr>
                                <m:ctrlPr>
                                  <a:rPr lang="en-NZ" sz="1600" b="0" i="1" smtClean="0">
                                    <a:solidFill>
                                      <a:schemeClr val="tx1"/>
                                    </a:solidFill>
                                    <a:latin typeface="Cambria Math" panose="02040503050406030204" pitchFamily="18" charset="0"/>
                                  </a:rPr>
                                </m:ctrlPr>
                              </m:sSubPr>
                              <m:e>
                                <m:r>
                                  <a:rPr lang="en-NZ" sz="1600" b="0" i="1" smtClean="0">
                                    <a:solidFill>
                                      <a:schemeClr val="tx1"/>
                                    </a:solidFill>
                                    <a:latin typeface="Cambria Math" panose="02040503050406030204" pitchFamily="18" charset="0"/>
                                  </a:rPr>
                                  <m:t>𝑣</m:t>
                                </m:r>
                              </m:e>
                              <m:sub>
                                <m:r>
                                  <a:rPr lang="en-NZ" sz="1600" b="0" i="1" smtClean="0">
                                    <a:solidFill>
                                      <a:schemeClr val="tx1"/>
                                    </a:solidFill>
                                    <a:latin typeface="Cambria Math" panose="02040503050406030204" pitchFamily="18" charset="0"/>
                                  </a:rPr>
                                  <m:t>6</m:t>
                                </m:r>
                              </m:sub>
                            </m:sSub>
                          </m:oMath>
                        </m:oMathPara>
                      </a14:m>
                      <a:endParaRPr lang="en-NZ" sz="1600" dirty="0">
                        <a:solidFill>
                          <a:schemeClr val="tx1"/>
                        </a:solidFill>
                      </a:endParaRPr>
                    </a:p>
                  </p:txBody>
                </p:sp>
              </mc:Choice>
              <mc:Fallback xmlns="">
                <p:sp>
                  <p:nvSpPr>
                    <p:cNvPr id="121" name="TextBox 120">
                      <a:extLst>
                        <a:ext uri="{FF2B5EF4-FFF2-40B4-BE49-F238E27FC236}">
                          <a16:creationId xmlns:a16="http://schemas.microsoft.com/office/drawing/2014/main" id="{0D53CD62-93B9-B268-778F-61CE46D2335A}"/>
                        </a:ext>
                      </a:extLst>
                    </p:cNvPr>
                    <p:cNvSpPr txBox="1">
                      <a:spLocks noRot="1" noChangeAspect="1" noMove="1" noResize="1" noEditPoints="1" noAdjustHandles="1" noChangeArrowheads="1" noChangeShapeType="1" noTextEdit="1"/>
                    </p:cNvSpPr>
                    <p:nvPr/>
                  </p:nvSpPr>
                  <p:spPr>
                    <a:xfrm>
                      <a:off x="9058085" y="2656560"/>
                      <a:ext cx="638957" cy="338554"/>
                    </a:xfrm>
                    <a:prstGeom prst="rect">
                      <a:avLst/>
                    </a:prstGeom>
                    <a:blipFill>
                      <a:blip r:embed="rId12"/>
                      <a:stretch>
                        <a:fillRect/>
                      </a:stretch>
                    </a:blipFill>
                  </p:spPr>
                  <p:txBody>
                    <a:bodyPr/>
                    <a:lstStyle/>
                    <a:p>
                      <a:r>
                        <a:rPr lang="en-NZ">
                          <a:noFill/>
                        </a:rPr>
                        <a:t> </a:t>
                      </a:r>
                    </a:p>
                  </p:txBody>
                </p:sp>
              </mc:Fallback>
            </mc:AlternateContent>
            <p:sp>
              <p:nvSpPr>
                <p:cNvPr id="130" name="TextBox 7">
                  <a:extLst>
                    <a:ext uri="{FF2B5EF4-FFF2-40B4-BE49-F238E27FC236}">
                      <a16:creationId xmlns:a16="http://schemas.microsoft.com/office/drawing/2014/main" id="{D7E941D6-CD18-24BE-8A71-D7F5D02F0CB6}"/>
                    </a:ext>
                  </a:extLst>
                </p:cNvPr>
                <p:cNvSpPr txBox="1"/>
                <p:nvPr/>
              </p:nvSpPr>
              <p:spPr>
                <a:xfrm>
                  <a:off x="9216331" y="2103886"/>
                  <a:ext cx="324000" cy="324000"/>
                </a:xfrm>
                <a:prstGeom prst="rect">
                  <a:avLst/>
                </a:prstGeom>
                <a:solidFill>
                  <a:srgbClr val="FFF0C1"/>
                </a:solidFill>
              </p:spPr>
              <p:txBody>
                <a:bodyPr wrap="square" lIns="36000" tIns="36000" rIns="36000" bIns="36000" rtlCol="0">
                  <a:noAutofit/>
                </a:bodyPr>
                <a:lstStyle/>
                <a:p>
                  <a:pPr algn="ctr">
                    <a:lnSpc>
                      <a:spcPct val="107000"/>
                    </a:lnSpc>
                    <a:spcAft>
                      <a:spcPts val="800"/>
                    </a:spcAft>
                  </a:pPr>
                  <a:r>
                    <a:rPr lang="en-NZ" sz="16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a:t>
                  </a:r>
                  <a:r>
                    <a:rPr lang="en-NZ" sz="1600" baseline="-25000" dirty="0">
                      <a:solidFill>
                        <a:srgbClr val="000000"/>
                      </a:solidFill>
                      <a:latin typeface="Calibri" panose="020F0502020204030204" pitchFamily="34" charset="0"/>
                      <a:ea typeface="Calibri" panose="020F0502020204030204" pitchFamily="34" charset="0"/>
                      <a:cs typeface="Times New Roman" panose="02020603050405020304" pitchFamily="18" charset="0"/>
                    </a:rPr>
                    <a:t>6</a:t>
                  </a:r>
                  <a:endParaRPr lang="en-NZ"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31" name="Straight Arrow Connector 130">
                  <a:extLst>
                    <a:ext uri="{FF2B5EF4-FFF2-40B4-BE49-F238E27FC236}">
                      <a16:creationId xmlns:a16="http://schemas.microsoft.com/office/drawing/2014/main" id="{FCE934C2-F900-BFBC-D2C7-7846303FAB28}"/>
                    </a:ext>
                  </a:extLst>
                </p:cNvPr>
                <p:cNvCxnSpPr>
                  <a:cxnSpLocks/>
                  <a:stCxn id="74" idx="2"/>
                  <a:endCxn id="108" idx="0"/>
                </p:cNvCxnSpPr>
                <p:nvPr/>
              </p:nvCxnSpPr>
              <p:spPr>
                <a:xfrm>
                  <a:off x="6061983" y="2995114"/>
                  <a:ext cx="4392" cy="218938"/>
                </a:xfrm>
                <a:prstGeom prst="straightConnector1">
                  <a:avLst/>
                </a:prstGeom>
                <a:ln w="19050">
                  <a:solidFill>
                    <a:srgbClr val="CC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DC48267-B49B-5B36-2411-A7963D17FFBC}"/>
                    </a:ext>
                  </a:extLst>
                </p:cNvPr>
                <p:cNvCxnSpPr>
                  <a:cxnSpLocks/>
                  <a:stCxn id="108" idx="2"/>
                  <a:endCxn id="78" idx="0"/>
                </p:cNvCxnSpPr>
                <p:nvPr/>
              </p:nvCxnSpPr>
              <p:spPr>
                <a:xfrm flipH="1">
                  <a:off x="6061983" y="3552606"/>
                  <a:ext cx="4392" cy="218939"/>
                </a:xfrm>
                <a:prstGeom prst="straightConnector1">
                  <a:avLst/>
                </a:prstGeom>
                <a:ln w="19050">
                  <a:solidFill>
                    <a:srgbClr val="CC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7">
                  <a:extLst>
                    <a:ext uri="{FF2B5EF4-FFF2-40B4-BE49-F238E27FC236}">
                      <a16:creationId xmlns:a16="http://schemas.microsoft.com/office/drawing/2014/main" id="{2FB56189-A68E-4C95-0F69-99AAABD18B90}"/>
                    </a:ext>
                  </a:extLst>
                </p:cNvPr>
                <p:cNvSpPr txBox="1"/>
                <p:nvPr/>
              </p:nvSpPr>
              <p:spPr>
                <a:xfrm>
                  <a:off x="6707736" y="3771545"/>
                  <a:ext cx="360000" cy="324000"/>
                </a:xfrm>
                <a:prstGeom prst="rect">
                  <a:avLst/>
                </a:prstGeom>
                <a:solidFill>
                  <a:srgbClr val="E5F4D4"/>
                </a:solidFill>
              </p:spPr>
              <p:txBody>
                <a:bodyPr wrap="square" rtlCol="0">
                  <a:noAutofit/>
                </a:bodyPr>
                <a:lstStyle/>
                <a:p>
                  <a:pPr>
                    <a:lnSpc>
                      <a:spcPct val="107000"/>
                    </a:lnSpc>
                    <a:spcAft>
                      <a:spcPts val="800"/>
                    </a:spcAft>
                  </a:pPr>
                  <a:r>
                    <a:rPr lang="en-NZ" sz="16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t>
                  </a:r>
                  <a:r>
                    <a:rPr lang="en-NZ" sz="1600" baseline="-25000" dirty="0">
                      <a:solidFill>
                        <a:srgbClr val="000000"/>
                      </a:solidFill>
                      <a:latin typeface="Calibri" panose="020F0502020204030204" pitchFamily="34" charset="0"/>
                      <a:ea typeface="Calibri" panose="020F0502020204030204" pitchFamily="34" charset="0"/>
                      <a:cs typeface="Times New Roman" panose="02020603050405020304" pitchFamily="18" charset="0"/>
                    </a:rPr>
                    <a:t>3</a:t>
                  </a:r>
                  <a:endParaRPr lang="en-NZ"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65" name="Straight Arrow Connector 164">
                  <a:extLst>
                    <a:ext uri="{FF2B5EF4-FFF2-40B4-BE49-F238E27FC236}">
                      <a16:creationId xmlns:a16="http://schemas.microsoft.com/office/drawing/2014/main" id="{DAC173AF-4DC0-F442-2118-06A98B2F5318}"/>
                    </a:ext>
                  </a:extLst>
                </p:cNvPr>
                <p:cNvCxnSpPr>
                  <a:cxnSpLocks/>
                  <a:stCxn id="121" idx="0"/>
                  <a:endCxn id="130" idx="2"/>
                </p:cNvCxnSpPr>
                <p:nvPr/>
              </p:nvCxnSpPr>
              <p:spPr>
                <a:xfrm flipV="1">
                  <a:off x="9377564" y="2427886"/>
                  <a:ext cx="767" cy="228674"/>
                </a:xfrm>
                <a:prstGeom prst="straightConnector1">
                  <a:avLst/>
                </a:prstGeom>
                <a:ln w="19050">
                  <a:solidFill>
                    <a:srgbClr val="CC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E496D2A-843E-5379-8D12-88AE8B715F9B}"/>
                    </a:ext>
                  </a:extLst>
                </p:cNvPr>
                <p:cNvCxnSpPr>
                  <a:cxnSpLocks/>
                  <a:stCxn id="121" idx="2"/>
                </p:cNvCxnSpPr>
                <p:nvPr/>
              </p:nvCxnSpPr>
              <p:spPr>
                <a:xfrm>
                  <a:off x="9377564" y="2995114"/>
                  <a:ext cx="0" cy="218938"/>
                </a:xfrm>
                <a:prstGeom prst="straightConnector1">
                  <a:avLst/>
                </a:prstGeom>
                <a:ln w="19050">
                  <a:solidFill>
                    <a:srgbClr val="CC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70" name="TextBox 7">
                  <a:extLst>
                    <a:ext uri="{FF2B5EF4-FFF2-40B4-BE49-F238E27FC236}">
                      <a16:creationId xmlns:a16="http://schemas.microsoft.com/office/drawing/2014/main" id="{DC753C31-C3BC-6086-70AA-4B94A316B19B}"/>
                    </a:ext>
                  </a:extLst>
                </p:cNvPr>
                <p:cNvSpPr txBox="1"/>
                <p:nvPr/>
              </p:nvSpPr>
              <p:spPr>
                <a:xfrm>
                  <a:off x="9215563" y="3229467"/>
                  <a:ext cx="324000" cy="324000"/>
                </a:xfrm>
                <a:prstGeom prst="rect">
                  <a:avLst/>
                </a:prstGeom>
                <a:solidFill>
                  <a:srgbClr val="FFF0C1"/>
                </a:solidFill>
              </p:spPr>
              <p:txBody>
                <a:bodyPr wrap="square" lIns="36000" tIns="36000" rIns="36000" bIns="36000" rtlCol="0">
                  <a:noAutofit/>
                </a:bodyPr>
                <a:lstStyle/>
                <a:p>
                  <a:pPr algn="ctr">
                    <a:lnSpc>
                      <a:spcPct val="107000"/>
                    </a:lnSpc>
                    <a:spcAft>
                      <a:spcPts val="800"/>
                    </a:spcAft>
                  </a:pPr>
                  <a:r>
                    <a:rPr lang="en-NZ" sz="16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a:t>
                  </a:r>
                  <a:r>
                    <a:rPr lang="en-NZ" sz="16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a:t>
                  </a:r>
                  <a:endParaRPr lang="en-NZ"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1" name="TextBox 7">
                  <a:extLst>
                    <a:ext uri="{FF2B5EF4-FFF2-40B4-BE49-F238E27FC236}">
                      <a16:creationId xmlns:a16="http://schemas.microsoft.com/office/drawing/2014/main" id="{F392C454-D085-25A0-7DE0-F4F27289BC61}"/>
                    </a:ext>
                  </a:extLst>
                </p:cNvPr>
                <p:cNvSpPr txBox="1"/>
                <p:nvPr/>
              </p:nvSpPr>
              <p:spPr>
                <a:xfrm>
                  <a:off x="8090984" y="2097707"/>
                  <a:ext cx="360000" cy="324000"/>
                </a:xfrm>
                <a:prstGeom prst="rect">
                  <a:avLst/>
                </a:prstGeom>
                <a:solidFill>
                  <a:srgbClr val="E5F4D4"/>
                </a:solidFill>
              </p:spPr>
              <p:txBody>
                <a:bodyPr wrap="square" rtlCol="0">
                  <a:noAutofit/>
                </a:bodyPr>
                <a:lstStyle/>
                <a:p>
                  <a:pPr>
                    <a:lnSpc>
                      <a:spcPct val="107000"/>
                    </a:lnSpc>
                    <a:spcAft>
                      <a:spcPts val="800"/>
                    </a:spcAft>
                  </a:pPr>
                  <a:r>
                    <a:rPr lang="en-NZ" sz="16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t>
                  </a:r>
                  <a:r>
                    <a:rPr lang="en-NZ" sz="16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a:t>
                  </a:r>
                  <a:endParaRPr lang="en-NZ"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82" name="Straight Arrow Connector 181">
                  <a:extLst>
                    <a:ext uri="{FF2B5EF4-FFF2-40B4-BE49-F238E27FC236}">
                      <a16:creationId xmlns:a16="http://schemas.microsoft.com/office/drawing/2014/main" id="{90578542-249C-CDEB-B4A6-B01BA92A65E3}"/>
                    </a:ext>
                  </a:extLst>
                </p:cNvPr>
                <p:cNvCxnSpPr>
                  <a:cxnSpLocks/>
                  <a:stCxn id="76" idx="0"/>
                  <a:endCxn id="181" idx="2"/>
                </p:cNvCxnSpPr>
                <p:nvPr/>
              </p:nvCxnSpPr>
              <p:spPr>
                <a:xfrm flipH="1" flipV="1">
                  <a:off x="8270984" y="2421707"/>
                  <a:ext cx="1387" cy="234853"/>
                </a:xfrm>
                <a:prstGeom prst="straightConnector1">
                  <a:avLst/>
                </a:prstGeom>
                <a:ln w="19050">
                  <a:solidFill>
                    <a:srgbClr val="CC0000"/>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B0F3E0B7-0CEE-0200-B651-B4484FFF60B0}"/>
                        </a:ext>
                      </a:extLst>
                    </p:cNvPr>
                    <p:cNvSpPr txBox="1"/>
                    <p:nvPr/>
                  </p:nvSpPr>
                  <p:spPr>
                    <a:xfrm>
                      <a:off x="9377563" y="2935244"/>
                      <a:ext cx="41011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NZ" sz="1400" b="0" i="1" smtClean="0">
                                    <a:solidFill>
                                      <a:srgbClr val="FF0000"/>
                                    </a:solidFill>
                                    <a:latin typeface="Cambria Math" panose="02040503050406030204" pitchFamily="18" charset="0"/>
                                  </a:rPr>
                                </m:ctrlPr>
                              </m:sSubPr>
                              <m:e>
                                <m:r>
                                  <a:rPr lang="en-NZ" sz="1400" b="0" i="1" smtClean="0">
                                    <a:solidFill>
                                      <a:srgbClr val="FF0000"/>
                                    </a:solidFill>
                                    <a:latin typeface="Cambria Math" panose="02040503050406030204" pitchFamily="18" charset="0"/>
                                  </a:rPr>
                                  <m:t>𝑢</m:t>
                                </m:r>
                              </m:e>
                              <m:sub>
                                <m:r>
                                  <a:rPr lang="en-NZ" sz="1400" b="0" i="1" smtClean="0">
                                    <a:solidFill>
                                      <a:srgbClr val="FF0000"/>
                                    </a:solidFill>
                                    <a:latin typeface="Cambria Math" panose="02040503050406030204" pitchFamily="18" charset="0"/>
                                  </a:rPr>
                                  <m:t>5</m:t>
                                </m:r>
                              </m:sub>
                            </m:sSub>
                          </m:oMath>
                        </m:oMathPara>
                      </a14:m>
                      <a:endParaRPr lang="en-NZ" sz="1400" dirty="0">
                        <a:solidFill>
                          <a:srgbClr val="FF0000"/>
                        </a:solidFill>
                      </a:endParaRPr>
                    </a:p>
                  </p:txBody>
                </p:sp>
              </mc:Choice>
              <mc:Fallback xmlns="">
                <p:sp>
                  <p:nvSpPr>
                    <p:cNvPr id="187" name="TextBox 186">
                      <a:extLst>
                        <a:ext uri="{FF2B5EF4-FFF2-40B4-BE49-F238E27FC236}">
                          <a16:creationId xmlns:a16="http://schemas.microsoft.com/office/drawing/2014/main" id="{B0F3E0B7-0CEE-0200-B651-B4484FFF60B0}"/>
                        </a:ext>
                      </a:extLst>
                    </p:cNvPr>
                    <p:cNvSpPr txBox="1">
                      <a:spLocks noRot="1" noChangeAspect="1" noMove="1" noResize="1" noEditPoints="1" noAdjustHandles="1" noChangeArrowheads="1" noChangeShapeType="1" noTextEdit="1"/>
                    </p:cNvSpPr>
                    <p:nvPr/>
                  </p:nvSpPr>
                  <p:spPr>
                    <a:xfrm>
                      <a:off x="9377563" y="2935244"/>
                      <a:ext cx="410112" cy="307777"/>
                    </a:xfrm>
                    <a:prstGeom prst="rect">
                      <a:avLst/>
                    </a:prstGeom>
                    <a:blipFill>
                      <a:blip r:embed="rId1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88" name="TextBox 187">
                      <a:extLst>
                        <a:ext uri="{FF2B5EF4-FFF2-40B4-BE49-F238E27FC236}">
                          <a16:creationId xmlns:a16="http://schemas.microsoft.com/office/drawing/2014/main" id="{FE211A8C-32DE-CE75-2A4B-1B30CE466419}"/>
                        </a:ext>
                      </a:extLst>
                    </p:cNvPr>
                    <p:cNvSpPr txBox="1"/>
                    <p:nvPr/>
                  </p:nvSpPr>
                  <p:spPr>
                    <a:xfrm>
                      <a:off x="8218262" y="2377624"/>
                      <a:ext cx="46237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NZ" sz="1400" b="0" i="1" smtClean="0">
                                    <a:solidFill>
                                      <a:srgbClr val="00CC5C"/>
                                    </a:solidFill>
                                    <a:latin typeface="Cambria Math" panose="02040503050406030204" pitchFamily="18" charset="0"/>
                                  </a:rPr>
                                </m:ctrlPr>
                              </m:sSubPr>
                              <m:e>
                                <m:r>
                                  <a:rPr lang="en-NZ" sz="1400" b="0" i="1" smtClean="0">
                                    <a:solidFill>
                                      <a:srgbClr val="00CC5C"/>
                                    </a:solidFill>
                                    <a:latin typeface="Cambria Math" panose="02040503050406030204" pitchFamily="18" charset="0"/>
                                  </a:rPr>
                                  <m:t>𝑣</m:t>
                                </m:r>
                              </m:e>
                              <m:sub>
                                <m:r>
                                  <a:rPr lang="en-NZ" sz="1400" b="0" i="1" smtClean="0">
                                    <a:solidFill>
                                      <a:srgbClr val="00CC5C"/>
                                    </a:solidFill>
                                    <a:latin typeface="Cambria Math" panose="02040503050406030204" pitchFamily="18" charset="0"/>
                                  </a:rPr>
                                  <m:t>5</m:t>
                                </m:r>
                              </m:sub>
                            </m:sSub>
                          </m:oMath>
                        </m:oMathPara>
                      </a14:m>
                      <a:endParaRPr lang="en-NZ" sz="1400" dirty="0">
                        <a:solidFill>
                          <a:srgbClr val="00CC5C"/>
                        </a:solidFill>
                      </a:endParaRPr>
                    </a:p>
                  </p:txBody>
                </p:sp>
              </mc:Choice>
              <mc:Fallback xmlns="">
                <p:sp>
                  <p:nvSpPr>
                    <p:cNvPr id="188" name="TextBox 187">
                      <a:extLst>
                        <a:ext uri="{FF2B5EF4-FFF2-40B4-BE49-F238E27FC236}">
                          <a16:creationId xmlns:a16="http://schemas.microsoft.com/office/drawing/2014/main" id="{FE211A8C-32DE-CE75-2A4B-1B30CE466419}"/>
                        </a:ext>
                      </a:extLst>
                    </p:cNvPr>
                    <p:cNvSpPr txBox="1">
                      <a:spLocks noRot="1" noChangeAspect="1" noMove="1" noResize="1" noEditPoints="1" noAdjustHandles="1" noChangeArrowheads="1" noChangeShapeType="1" noTextEdit="1"/>
                    </p:cNvSpPr>
                    <p:nvPr/>
                  </p:nvSpPr>
                  <p:spPr>
                    <a:xfrm>
                      <a:off x="8218262" y="2377624"/>
                      <a:ext cx="462370" cy="307777"/>
                    </a:xfrm>
                    <a:prstGeom prst="rect">
                      <a:avLst/>
                    </a:prstGeom>
                    <a:blipFill>
                      <a:blip r:embed="rId14"/>
                      <a:stretch>
                        <a:fillRect/>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E420CE7E-EC4E-48FA-703E-320ED759C73F}"/>
                      </a:ext>
                    </a:extLst>
                  </p:cNvPr>
                  <p:cNvSpPr txBox="1"/>
                  <p:nvPr/>
                </p:nvSpPr>
                <p:spPr>
                  <a:xfrm>
                    <a:off x="6245366" y="3649319"/>
                    <a:ext cx="46237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NZ" sz="1400" b="0" i="1" smtClean="0">
                                  <a:solidFill>
                                    <a:srgbClr val="00CC5C"/>
                                  </a:solidFill>
                                  <a:latin typeface="Cambria Math" panose="02040503050406030204" pitchFamily="18" charset="0"/>
                                </a:rPr>
                              </m:ctrlPr>
                            </m:sSubPr>
                            <m:e>
                              <m:r>
                                <a:rPr lang="en-NZ" sz="1400" b="0" i="1" smtClean="0">
                                  <a:solidFill>
                                    <a:srgbClr val="00CC5C"/>
                                  </a:solidFill>
                                  <a:latin typeface="Cambria Math" panose="02040503050406030204" pitchFamily="18" charset="0"/>
                                </a:rPr>
                                <m:t>𝑣</m:t>
                              </m:r>
                            </m:e>
                            <m:sub>
                              <m:r>
                                <a:rPr lang="en-NZ" sz="1400" b="0" i="1" smtClean="0">
                                  <a:solidFill>
                                    <a:srgbClr val="00CC5C"/>
                                  </a:solidFill>
                                  <a:latin typeface="Cambria Math" panose="02040503050406030204" pitchFamily="18" charset="0"/>
                                </a:rPr>
                                <m:t>3</m:t>
                              </m:r>
                            </m:sub>
                          </m:sSub>
                        </m:oMath>
                      </m:oMathPara>
                    </a14:m>
                    <a:endParaRPr lang="en-NZ" sz="1400" dirty="0">
                      <a:solidFill>
                        <a:srgbClr val="00CC5C"/>
                      </a:solidFill>
                    </a:endParaRPr>
                  </a:p>
                </p:txBody>
              </p:sp>
            </mc:Choice>
            <mc:Fallback xmlns="">
              <p:sp>
                <p:nvSpPr>
                  <p:cNvPr id="191" name="TextBox 190">
                    <a:extLst>
                      <a:ext uri="{FF2B5EF4-FFF2-40B4-BE49-F238E27FC236}">
                        <a16:creationId xmlns:a16="http://schemas.microsoft.com/office/drawing/2014/main" id="{E420CE7E-EC4E-48FA-703E-320ED759C73F}"/>
                      </a:ext>
                    </a:extLst>
                  </p:cNvPr>
                  <p:cNvSpPr txBox="1">
                    <a:spLocks noRot="1" noChangeAspect="1" noMove="1" noResize="1" noEditPoints="1" noAdjustHandles="1" noChangeArrowheads="1" noChangeShapeType="1" noTextEdit="1"/>
                  </p:cNvSpPr>
                  <p:nvPr/>
                </p:nvSpPr>
                <p:spPr>
                  <a:xfrm>
                    <a:off x="6245366" y="3649319"/>
                    <a:ext cx="462370" cy="307777"/>
                  </a:xfrm>
                  <a:prstGeom prst="rect">
                    <a:avLst/>
                  </a:prstGeom>
                  <a:blipFill>
                    <a:blip r:embed="rId15"/>
                    <a:stretch>
                      <a:fillRect/>
                    </a:stretch>
                  </a:blipFill>
                </p:spPr>
                <p:txBody>
                  <a:bodyPr/>
                  <a:lstStyle/>
                  <a:p>
                    <a:r>
                      <a:rPr lang="en-NZ">
                        <a:noFill/>
                      </a:rPr>
                      <a:t> </a:t>
                    </a:r>
                  </a:p>
                </p:txBody>
              </p:sp>
            </mc:Fallback>
          </mc:AlternateContent>
        </p:grpSp>
        <p:sp>
          <p:nvSpPr>
            <p:cNvPr id="248" name="TextBox 247">
              <a:extLst>
                <a:ext uri="{FF2B5EF4-FFF2-40B4-BE49-F238E27FC236}">
                  <a16:creationId xmlns:a16="http://schemas.microsoft.com/office/drawing/2014/main" id="{E05A0E4C-AD8F-892F-FED7-E55CCE759637}"/>
                </a:ext>
              </a:extLst>
            </p:cNvPr>
            <p:cNvSpPr txBox="1"/>
            <p:nvPr/>
          </p:nvSpPr>
          <p:spPr>
            <a:xfrm>
              <a:off x="283566" y="2501372"/>
              <a:ext cx="2190984" cy="369332"/>
            </a:xfrm>
            <a:prstGeom prst="rect">
              <a:avLst/>
            </a:prstGeom>
            <a:noFill/>
          </p:spPr>
          <p:txBody>
            <a:bodyPr wrap="none" rtlCol="0">
              <a:spAutoFit/>
            </a:bodyPr>
            <a:lstStyle/>
            <a:p>
              <a:r>
                <a:rPr lang="en-NZ" b="1" dirty="0">
                  <a:solidFill>
                    <a:srgbClr val="7030A0"/>
                  </a:solidFill>
                </a:rPr>
                <a:t>Detailed bond graph </a:t>
              </a:r>
            </a:p>
          </p:txBody>
        </p:sp>
      </p:grpSp>
      <p:grpSp>
        <p:nvGrpSpPr>
          <p:cNvPr id="45" name="Group 44">
            <a:extLst>
              <a:ext uri="{FF2B5EF4-FFF2-40B4-BE49-F238E27FC236}">
                <a16:creationId xmlns:a16="http://schemas.microsoft.com/office/drawing/2014/main" id="{9E8839E9-58FB-E408-DD9C-3FC24B51532C}"/>
              </a:ext>
            </a:extLst>
          </p:cNvPr>
          <p:cNvGrpSpPr/>
          <p:nvPr/>
        </p:nvGrpSpPr>
        <p:grpSpPr>
          <a:xfrm>
            <a:off x="281513" y="4690457"/>
            <a:ext cx="10013903" cy="1695564"/>
            <a:chOff x="281513" y="4690457"/>
            <a:chExt cx="10013903" cy="1695564"/>
          </a:xfrm>
        </p:grpSpPr>
        <p:grpSp>
          <p:nvGrpSpPr>
            <p:cNvPr id="197" name="Group 196">
              <a:extLst>
                <a:ext uri="{FF2B5EF4-FFF2-40B4-BE49-F238E27FC236}">
                  <a16:creationId xmlns:a16="http://schemas.microsoft.com/office/drawing/2014/main" id="{4C74314F-C088-0ABB-2FCB-97AC9AD63668}"/>
                </a:ext>
              </a:extLst>
            </p:cNvPr>
            <p:cNvGrpSpPr/>
            <p:nvPr/>
          </p:nvGrpSpPr>
          <p:grpSpPr>
            <a:xfrm>
              <a:off x="4479422" y="4916416"/>
              <a:ext cx="5815994" cy="1469605"/>
              <a:chOff x="3814956" y="2624462"/>
              <a:chExt cx="5815994" cy="1469605"/>
            </a:xfrm>
          </p:grpSpPr>
          <p:cxnSp>
            <p:nvCxnSpPr>
              <p:cNvPr id="199" name="Straight Arrow Connector 198">
                <a:extLst>
                  <a:ext uri="{FF2B5EF4-FFF2-40B4-BE49-F238E27FC236}">
                    <a16:creationId xmlns:a16="http://schemas.microsoft.com/office/drawing/2014/main" id="{30E67BD1-1F40-62CB-FAC5-A34027E98629}"/>
                  </a:ext>
                </a:extLst>
              </p:cNvPr>
              <p:cNvCxnSpPr>
                <a:cxnSpLocks/>
                <a:stCxn id="232" idx="3"/>
                <a:endCxn id="203" idx="1"/>
              </p:cNvCxnSpPr>
              <p:nvPr/>
            </p:nvCxnSpPr>
            <p:spPr>
              <a:xfrm>
                <a:off x="6384859" y="2813226"/>
                <a:ext cx="462839" cy="0"/>
              </a:xfrm>
              <a:prstGeom prst="straightConnector1">
                <a:avLst/>
              </a:prstGeom>
              <a:ln w="19050">
                <a:solidFill>
                  <a:srgbClr val="CC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42E5CEF7-BEB6-1B0E-7256-AB7B9DC6327F}"/>
                      </a:ext>
                    </a:extLst>
                  </p:cNvPr>
                  <p:cNvSpPr txBox="1"/>
                  <p:nvPr/>
                </p:nvSpPr>
                <p:spPr>
                  <a:xfrm>
                    <a:off x="7949494" y="2624462"/>
                    <a:ext cx="590577" cy="377528"/>
                  </a:xfrm>
                  <a:prstGeom prst="roundRect">
                    <a:avLst>
                      <a:gd name="adj" fmla="val 27482"/>
                    </a:avLst>
                  </a:prstGeom>
                  <a:solidFill>
                    <a:srgbClr val="FFD9D9"/>
                  </a:solidFill>
                  <a:ln w="28575">
                    <a:solidFill>
                      <a:srgbClr val="FF0000"/>
                    </a:solidFill>
                  </a:ln>
                </p:spPr>
                <p:txBody>
                  <a:bodyPr wrap="none" lIns="36000" tIns="36000" rIns="36000" bIns="36000" rtlCol="0" anchor="ctr">
                    <a:spAutoFit/>
                  </a:bodyPr>
                  <a:lstStyle/>
                  <a:p>
                    <a:pPr/>
                    <a14:m>
                      <m:oMathPara xmlns:m="http://schemas.openxmlformats.org/officeDocument/2006/math">
                        <m:oMathParaPr>
                          <m:jc m:val="centerGroup"/>
                        </m:oMathParaPr>
                        <m:oMath xmlns:m="http://schemas.openxmlformats.org/officeDocument/2006/math">
                          <m:r>
                            <a:rPr lang="en-NZ" sz="1600" b="0" i="1" smtClean="0">
                              <a:solidFill>
                                <a:schemeClr val="tx1"/>
                              </a:solidFill>
                              <a:latin typeface="Cambria Math" panose="02040503050406030204" pitchFamily="18" charset="0"/>
                            </a:rPr>
                            <m:t>0:</m:t>
                          </m:r>
                          <m:sSub>
                            <m:sSubPr>
                              <m:ctrlPr>
                                <a:rPr lang="en-NZ" sz="1600" b="0" i="1" smtClean="0">
                                  <a:solidFill>
                                    <a:schemeClr val="tx1"/>
                                  </a:solidFill>
                                  <a:latin typeface="Cambria Math" panose="02040503050406030204" pitchFamily="18" charset="0"/>
                                </a:rPr>
                              </m:ctrlPr>
                            </m:sSubPr>
                            <m:e>
                              <m:r>
                                <a:rPr lang="en-NZ" sz="1600" b="0" i="1" smtClean="0">
                                  <a:solidFill>
                                    <a:schemeClr val="tx1"/>
                                  </a:solidFill>
                                  <a:latin typeface="Cambria Math" panose="02040503050406030204" pitchFamily="18" charset="0"/>
                                </a:rPr>
                                <m:t>𝑢</m:t>
                              </m:r>
                            </m:e>
                            <m:sub>
                              <m:r>
                                <a:rPr lang="en-NZ" sz="1600" b="0" i="1" smtClean="0">
                                  <a:solidFill>
                                    <a:schemeClr val="tx1"/>
                                  </a:solidFill>
                                  <a:latin typeface="Cambria Math" panose="02040503050406030204" pitchFamily="18" charset="0"/>
                                </a:rPr>
                                <m:t>4</m:t>
                              </m:r>
                            </m:sub>
                          </m:sSub>
                        </m:oMath>
                      </m:oMathPara>
                    </a14:m>
                    <a:endParaRPr lang="en-NZ" sz="1600" dirty="0">
                      <a:solidFill>
                        <a:schemeClr val="tx1"/>
                      </a:solidFill>
                    </a:endParaRPr>
                  </a:p>
                </p:txBody>
              </p:sp>
            </mc:Choice>
            <mc:Fallback xmlns="">
              <p:sp>
                <p:nvSpPr>
                  <p:cNvPr id="200" name="TextBox 199">
                    <a:extLst>
                      <a:ext uri="{FF2B5EF4-FFF2-40B4-BE49-F238E27FC236}">
                        <a16:creationId xmlns:a16="http://schemas.microsoft.com/office/drawing/2014/main" id="{42E5CEF7-BEB6-1B0E-7256-AB7B9DC6327F}"/>
                      </a:ext>
                    </a:extLst>
                  </p:cNvPr>
                  <p:cNvSpPr txBox="1">
                    <a:spLocks noRot="1" noChangeAspect="1" noMove="1" noResize="1" noEditPoints="1" noAdjustHandles="1" noChangeArrowheads="1" noChangeShapeType="1" noTextEdit="1"/>
                  </p:cNvSpPr>
                  <p:nvPr/>
                </p:nvSpPr>
                <p:spPr>
                  <a:xfrm>
                    <a:off x="7949494" y="2624462"/>
                    <a:ext cx="590577" cy="377528"/>
                  </a:xfrm>
                  <a:prstGeom prst="roundRect">
                    <a:avLst>
                      <a:gd name="adj" fmla="val 27482"/>
                    </a:avLst>
                  </a:prstGeom>
                  <a:blipFill>
                    <a:blip r:embed="rId16"/>
                    <a:stretch>
                      <a:fillRect/>
                    </a:stretch>
                  </a:blipFill>
                  <a:ln w="28575">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65F64741-BC66-B8A1-3B6C-C7AE4770E4C7}"/>
                      </a:ext>
                    </a:extLst>
                  </p:cNvPr>
                  <p:cNvSpPr txBox="1"/>
                  <p:nvPr/>
                </p:nvSpPr>
                <p:spPr>
                  <a:xfrm>
                    <a:off x="4637310" y="2651226"/>
                    <a:ext cx="583057" cy="324000"/>
                  </a:xfrm>
                  <a:prstGeom prst="roundRect">
                    <a:avLst>
                      <a:gd name="adj" fmla="val 25937"/>
                    </a:avLst>
                  </a:prstGeom>
                  <a:solidFill>
                    <a:srgbClr val="E5F4D4"/>
                  </a:solidFill>
                  <a:ln w="28575">
                    <a:solidFill>
                      <a:schemeClr val="accent4">
                        <a:lumMod val="75000"/>
                      </a:schemeClr>
                    </a:solidFill>
                  </a:ln>
                </p:spPr>
                <p:txBody>
                  <a:bodyPr wrap="none" lIns="36000" tIns="36000" rIns="36000" bIns="36000" rtlCol="0" anchor="ctr">
                    <a:spAutoFit/>
                  </a:bodyPr>
                  <a:lstStyle/>
                  <a:p>
                    <a:pPr/>
                    <a14:m>
                      <m:oMathPara xmlns:m="http://schemas.openxmlformats.org/officeDocument/2006/math">
                        <m:oMathParaPr>
                          <m:jc m:val="centerGroup"/>
                        </m:oMathParaPr>
                        <m:oMath xmlns:m="http://schemas.openxmlformats.org/officeDocument/2006/math">
                          <m:r>
                            <a:rPr lang="en-NZ" sz="1600" i="1" smtClean="0">
                              <a:solidFill>
                                <a:schemeClr val="tx1"/>
                              </a:solidFill>
                              <a:latin typeface="Cambria Math" panose="02040503050406030204" pitchFamily="18" charset="0"/>
                            </a:rPr>
                            <m:t>1</m:t>
                          </m:r>
                          <m:r>
                            <a:rPr lang="en-NZ" sz="1600" b="0" i="1" smtClean="0">
                              <a:solidFill>
                                <a:schemeClr val="tx1"/>
                              </a:solidFill>
                              <a:latin typeface="Cambria Math" panose="02040503050406030204" pitchFamily="18" charset="0"/>
                            </a:rPr>
                            <m:t>:</m:t>
                          </m:r>
                          <m:sSub>
                            <m:sSubPr>
                              <m:ctrlPr>
                                <a:rPr lang="en-NZ" sz="1600" b="0" i="1" smtClean="0">
                                  <a:solidFill>
                                    <a:schemeClr val="tx1"/>
                                  </a:solidFill>
                                  <a:latin typeface="Cambria Math" panose="02040503050406030204" pitchFamily="18" charset="0"/>
                                </a:rPr>
                              </m:ctrlPr>
                            </m:sSubPr>
                            <m:e>
                              <m:r>
                                <a:rPr lang="en-NZ" sz="1600" b="0" i="1" smtClean="0">
                                  <a:solidFill>
                                    <a:schemeClr val="tx1"/>
                                  </a:solidFill>
                                  <a:latin typeface="Cambria Math" panose="02040503050406030204" pitchFamily="18" charset="0"/>
                                </a:rPr>
                                <m:t>𝑣</m:t>
                              </m:r>
                            </m:e>
                            <m:sub>
                              <m:r>
                                <a:rPr lang="en-NZ" sz="1600" b="0" i="1" smtClean="0">
                                  <a:solidFill>
                                    <a:schemeClr val="tx1"/>
                                  </a:solidFill>
                                  <a:latin typeface="Cambria Math" panose="02040503050406030204" pitchFamily="18" charset="0"/>
                                </a:rPr>
                                <m:t>2</m:t>
                              </m:r>
                            </m:sub>
                          </m:sSub>
                        </m:oMath>
                      </m:oMathPara>
                    </a14:m>
                    <a:endParaRPr lang="en-NZ" sz="1600" dirty="0">
                      <a:solidFill>
                        <a:schemeClr val="tx1"/>
                      </a:solidFill>
                    </a:endParaRPr>
                  </a:p>
                </p:txBody>
              </p:sp>
            </mc:Choice>
            <mc:Fallback xmlns="">
              <p:sp>
                <p:nvSpPr>
                  <p:cNvPr id="202" name="TextBox 201">
                    <a:extLst>
                      <a:ext uri="{FF2B5EF4-FFF2-40B4-BE49-F238E27FC236}">
                        <a16:creationId xmlns:a16="http://schemas.microsoft.com/office/drawing/2014/main" id="{65F64741-BC66-B8A1-3B6C-C7AE4770E4C7}"/>
                      </a:ext>
                    </a:extLst>
                  </p:cNvPr>
                  <p:cNvSpPr txBox="1">
                    <a:spLocks noRot="1" noChangeAspect="1" noMove="1" noResize="1" noEditPoints="1" noAdjustHandles="1" noChangeArrowheads="1" noChangeShapeType="1" noTextEdit="1"/>
                  </p:cNvSpPr>
                  <p:nvPr/>
                </p:nvSpPr>
                <p:spPr>
                  <a:xfrm>
                    <a:off x="4637310" y="2651226"/>
                    <a:ext cx="583057" cy="324000"/>
                  </a:xfrm>
                  <a:prstGeom prst="roundRect">
                    <a:avLst>
                      <a:gd name="adj" fmla="val 25937"/>
                    </a:avLst>
                  </a:prstGeom>
                  <a:blipFill>
                    <a:blip r:embed="rId17"/>
                    <a:stretch>
                      <a:fillRect/>
                    </a:stretch>
                  </a:blipFill>
                  <a:ln w="28575">
                    <a:solidFill>
                      <a:schemeClr val="accent4">
                        <a:lumMod val="75000"/>
                      </a:schemeClr>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6618E768-F938-82EF-692D-4A0733A39626}"/>
                      </a:ext>
                    </a:extLst>
                  </p:cNvPr>
                  <p:cNvSpPr txBox="1"/>
                  <p:nvPr/>
                </p:nvSpPr>
                <p:spPr>
                  <a:xfrm>
                    <a:off x="6847698" y="2632173"/>
                    <a:ext cx="563315" cy="362106"/>
                  </a:xfrm>
                  <a:prstGeom prst="roundRect">
                    <a:avLst>
                      <a:gd name="adj" fmla="val 21302"/>
                    </a:avLst>
                  </a:prstGeom>
                  <a:solidFill>
                    <a:srgbClr val="E5F4D4"/>
                  </a:solidFill>
                  <a:ln w="28575">
                    <a:solidFill>
                      <a:schemeClr val="accent4">
                        <a:lumMod val="75000"/>
                      </a:schemeClr>
                    </a:solidFill>
                  </a:ln>
                </p:spPr>
                <p:txBody>
                  <a:bodyPr wrap="none" lIns="36000" tIns="36000" rIns="36000" bIns="36000" rtlCol="0" anchor="ctr">
                    <a:spAutoFit/>
                  </a:bodyPr>
                  <a:lstStyle/>
                  <a:p>
                    <a:pPr/>
                    <a14:m>
                      <m:oMathPara xmlns:m="http://schemas.openxmlformats.org/officeDocument/2006/math">
                        <m:oMathParaPr>
                          <m:jc m:val="centerGroup"/>
                        </m:oMathParaPr>
                        <m:oMath xmlns:m="http://schemas.openxmlformats.org/officeDocument/2006/math">
                          <m:r>
                            <a:rPr lang="en-NZ" sz="1600" i="1" smtClean="0">
                              <a:solidFill>
                                <a:schemeClr val="tx1"/>
                              </a:solidFill>
                              <a:latin typeface="Cambria Math" panose="02040503050406030204" pitchFamily="18" charset="0"/>
                            </a:rPr>
                            <m:t>1</m:t>
                          </m:r>
                          <m:r>
                            <a:rPr lang="en-NZ" sz="1600" b="0" i="1" smtClean="0">
                              <a:solidFill>
                                <a:schemeClr val="tx1"/>
                              </a:solidFill>
                              <a:latin typeface="Cambria Math" panose="02040503050406030204" pitchFamily="18" charset="0"/>
                            </a:rPr>
                            <m:t>:</m:t>
                          </m:r>
                          <m:sSub>
                            <m:sSubPr>
                              <m:ctrlPr>
                                <a:rPr lang="en-NZ" sz="1600" b="0" i="1" smtClean="0">
                                  <a:solidFill>
                                    <a:schemeClr val="tx1"/>
                                  </a:solidFill>
                                  <a:latin typeface="Cambria Math" panose="02040503050406030204" pitchFamily="18" charset="0"/>
                                </a:rPr>
                              </m:ctrlPr>
                            </m:sSubPr>
                            <m:e>
                              <m:r>
                                <a:rPr lang="en-NZ" sz="1600" b="0" i="1" smtClean="0">
                                  <a:solidFill>
                                    <a:schemeClr val="tx1"/>
                                  </a:solidFill>
                                  <a:latin typeface="Cambria Math" panose="02040503050406030204" pitchFamily="18" charset="0"/>
                                </a:rPr>
                                <m:t>𝑣</m:t>
                              </m:r>
                            </m:e>
                            <m:sub>
                              <m:r>
                                <a:rPr lang="en-NZ" sz="1600" b="0" i="1" smtClean="0">
                                  <a:solidFill>
                                    <a:schemeClr val="tx1"/>
                                  </a:solidFill>
                                  <a:latin typeface="Cambria Math" panose="02040503050406030204" pitchFamily="18" charset="0"/>
                                </a:rPr>
                                <m:t>4</m:t>
                              </m:r>
                            </m:sub>
                          </m:sSub>
                        </m:oMath>
                      </m:oMathPara>
                    </a14:m>
                    <a:endParaRPr lang="en-NZ" sz="1600" dirty="0">
                      <a:solidFill>
                        <a:schemeClr val="tx1"/>
                      </a:solidFill>
                    </a:endParaRPr>
                  </a:p>
                </p:txBody>
              </p:sp>
            </mc:Choice>
            <mc:Fallback xmlns="">
              <p:sp>
                <p:nvSpPr>
                  <p:cNvPr id="203" name="TextBox 202">
                    <a:extLst>
                      <a:ext uri="{FF2B5EF4-FFF2-40B4-BE49-F238E27FC236}">
                        <a16:creationId xmlns:a16="http://schemas.microsoft.com/office/drawing/2014/main" id="{6618E768-F938-82EF-692D-4A0733A39626}"/>
                      </a:ext>
                    </a:extLst>
                  </p:cNvPr>
                  <p:cNvSpPr txBox="1">
                    <a:spLocks noRot="1" noChangeAspect="1" noMove="1" noResize="1" noEditPoints="1" noAdjustHandles="1" noChangeArrowheads="1" noChangeShapeType="1" noTextEdit="1"/>
                  </p:cNvSpPr>
                  <p:nvPr/>
                </p:nvSpPr>
                <p:spPr>
                  <a:xfrm>
                    <a:off x="6847698" y="2632173"/>
                    <a:ext cx="563315" cy="362106"/>
                  </a:xfrm>
                  <a:prstGeom prst="roundRect">
                    <a:avLst>
                      <a:gd name="adj" fmla="val 21302"/>
                    </a:avLst>
                  </a:prstGeom>
                  <a:blipFill>
                    <a:blip r:embed="rId18"/>
                    <a:stretch>
                      <a:fillRect/>
                    </a:stretch>
                  </a:blipFill>
                  <a:ln w="28575">
                    <a:solidFill>
                      <a:schemeClr val="accent4">
                        <a:lumMod val="75000"/>
                      </a:schemeClr>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07" name="TextBox 21">
                    <a:extLst>
                      <a:ext uri="{FF2B5EF4-FFF2-40B4-BE49-F238E27FC236}">
                        <a16:creationId xmlns:a16="http://schemas.microsoft.com/office/drawing/2014/main" id="{86EADEED-5FCC-EB92-D314-AB717779296B}"/>
                      </a:ext>
                    </a:extLst>
                  </p:cNvPr>
                  <p:cNvSpPr txBox="1"/>
                  <p:nvPr/>
                </p:nvSpPr>
                <p:spPr>
                  <a:xfrm>
                    <a:off x="3814956" y="2666675"/>
                    <a:ext cx="309864" cy="294805"/>
                  </a:xfrm>
                  <a:prstGeom prst="rect">
                    <a:avLst/>
                  </a:prstGeom>
                  <a:noFill/>
                </p:spPr>
                <p:txBody>
                  <a:bodyPr wrap="square" rtlCol="0">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NZ" sz="1600" i="1" kern="100" smtClean="0">
                                  <a:effectLst/>
                                  <a:latin typeface="Cambria Math" panose="02040503050406030204" pitchFamily="18" charset="0"/>
                                  <a:cs typeface="Times New Roman" panose="02020603050405020304" pitchFamily="18" charset="0"/>
                                </a:rPr>
                              </m:ctrlPr>
                            </m:sSubPr>
                            <m:e>
                              <m:r>
                                <a:rPr lang="en-NZ" sz="1600" b="0" i="1" kern="100" smtClean="0">
                                  <a:effectLst/>
                                  <a:latin typeface="Cambria Math" panose="02040503050406030204" pitchFamily="18" charset="0"/>
                                  <a:cs typeface="Times New Roman" panose="02020603050405020304" pitchFamily="18" charset="0"/>
                                </a:rPr>
                                <m:t>𝑢</m:t>
                              </m:r>
                            </m:e>
                            <m:sub>
                              <m:r>
                                <a:rPr lang="en-NZ" sz="1600" b="0" i="1" kern="100" smtClean="0">
                                  <a:effectLst/>
                                  <a:latin typeface="Cambria Math" panose="02040503050406030204" pitchFamily="18" charset="0"/>
                                  <a:cs typeface="Times New Roman" panose="02020603050405020304" pitchFamily="18" charset="0"/>
                                </a:rPr>
                                <m:t>0</m:t>
                              </m:r>
                            </m:sub>
                          </m:sSub>
                        </m:oMath>
                      </m:oMathPara>
                    </a14:m>
                    <a:endParaRPr lang="en-NZ"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07" name="TextBox 21">
                    <a:extLst>
                      <a:ext uri="{FF2B5EF4-FFF2-40B4-BE49-F238E27FC236}">
                        <a16:creationId xmlns:a16="http://schemas.microsoft.com/office/drawing/2014/main" id="{86EADEED-5FCC-EB92-D314-AB717779296B}"/>
                      </a:ext>
                    </a:extLst>
                  </p:cNvPr>
                  <p:cNvSpPr txBox="1">
                    <a:spLocks noRot="1" noChangeAspect="1" noMove="1" noResize="1" noEditPoints="1" noAdjustHandles="1" noChangeArrowheads="1" noChangeShapeType="1" noTextEdit="1"/>
                  </p:cNvSpPr>
                  <p:nvPr/>
                </p:nvSpPr>
                <p:spPr>
                  <a:xfrm>
                    <a:off x="3814956" y="2666675"/>
                    <a:ext cx="309864" cy="294805"/>
                  </a:xfrm>
                  <a:prstGeom prst="rect">
                    <a:avLst/>
                  </a:prstGeom>
                  <a:blipFill>
                    <a:blip r:embed="rId19"/>
                    <a:stretch>
                      <a:fillRect/>
                    </a:stretch>
                  </a:blipFill>
                </p:spPr>
                <p:txBody>
                  <a:bodyPr/>
                  <a:lstStyle/>
                  <a:p>
                    <a:r>
                      <a:rPr lang="en-NZ">
                        <a:noFill/>
                      </a:rPr>
                      <a:t> </a:t>
                    </a:r>
                  </a:p>
                </p:txBody>
              </p:sp>
            </mc:Fallback>
          </mc:AlternateContent>
          <p:grpSp>
            <p:nvGrpSpPr>
              <p:cNvPr id="208" name="Group 207">
                <a:extLst>
                  <a:ext uri="{FF2B5EF4-FFF2-40B4-BE49-F238E27FC236}">
                    <a16:creationId xmlns:a16="http://schemas.microsoft.com/office/drawing/2014/main" id="{BFE6ED8D-AB72-741F-76EE-AD90FC9E3914}"/>
                  </a:ext>
                </a:extLst>
              </p:cNvPr>
              <p:cNvGrpSpPr/>
              <p:nvPr/>
            </p:nvGrpSpPr>
            <p:grpSpPr>
              <a:xfrm>
                <a:off x="5739106" y="2643949"/>
                <a:ext cx="645753" cy="1450118"/>
                <a:chOff x="5725786" y="2643949"/>
                <a:chExt cx="645753" cy="1450118"/>
              </a:xfrm>
            </p:grpSpPr>
            <mc:AlternateContent xmlns:mc="http://schemas.openxmlformats.org/markup-compatibility/2006" xmlns:a14="http://schemas.microsoft.com/office/drawing/2010/main">
              <mc:Choice Requires="a14">
                <p:sp>
                  <p:nvSpPr>
                    <p:cNvPr id="232" name="TextBox 231">
                      <a:extLst>
                        <a:ext uri="{FF2B5EF4-FFF2-40B4-BE49-F238E27FC236}">
                          <a16:creationId xmlns:a16="http://schemas.microsoft.com/office/drawing/2014/main" id="{D38B4BA3-1BDF-AB21-48A7-1384E3D2766F}"/>
                        </a:ext>
                      </a:extLst>
                    </p:cNvPr>
                    <p:cNvSpPr txBox="1"/>
                    <p:nvPr/>
                  </p:nvSpPr>
                  <p:spPr>
                    <a:xfrm>
                      <a:off x="5725786" y="2643949"/>
                      <a:ext cx="645753" cy="338554"/>
                    </a:xfrm>
                    <a:prstGeom prst="rect">
                      <a:avLst/>
                    </a:prstGeom>
                    <a:solidFill>
                      <a:srgbClr val="FFD9D9"/>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600" b="0" i="1" smtClean="0">
                                <a:solidFill>
                                  <a:schemeClr val="tx1"/>
                                </a:solidFill>
                                <a:latin typeface="Cambria Math" panose="02040503050406030204" pitchFamily="18" charset="0"/>
                              </a:rPr>
                              <m:t>0:</m:t>
                            </m:r>
                            <m:sSub>
                              <m:sSubPr>
                                <m:ctrlPr>
                                  <a:rPr lang="en-NZ" sz="1600" b="0" i="1" smtClean="0">
                                    <a:solidFill>
                                      <a:schemeClr val="tx1"/>
                                    </a:solidFill>
                                    <a:latin typeface="Cambria Math" panose="02040503050406030204" pitchFamily="18" charset="0"/>
                                  </a:rPr>
                                </m:ctrlPr>
                              </m:sSubPr>
                              <m:e>
                                <m:r>
                                  <a:rPr lang="en-NZ" sz="1600" b="0" i="1" smtClean="0">
                                    <a:solidFill>
                                      <a:schemeClr val="tx1"/>
                                    </a:solidFill>
                                    <a:latin typeface="Cambria Math" panose="02040503050406030204" pitchFamily="18" charset="0"/>
                                  </a:rPr>
                                  <m:t>𝑢</m:t>
                                </m:r>
                              </m:e>
                              <m:sub>
                                <m:r>
                                  <a:rPr lang="en-NZ" sz="1600" b="0" i="1" smtClean="0">
                                    <a:solidFill>
                                      <a:schemeClr val="tx1"/>
                                    </a:solidFill>
                                    <a:latin typeface="Cambria Math" panose="02040503050406030204" pitchFamily="18" charset="0"/>
                                  </a:rPr>
                                  <m:t>2</m:t>
                                </m:r>
                              </m:sub>
                            </m:sSub>
                          </m:oMath>
                        </m:oMathPara>
                      </a14:m>
                      <a:endParaRPr lang="en-NZ" sz="1600" dirty="0">
                        <a:solidFill>
                          <a:schemeClr val="tx1"/>
                        </a:solidFill>
                      </a:endParaRPr>
                    </a:p>
                  </p:txBody>
                </p:sp>
              </mc:Choice>
              <mc:Fallback xmlns="">
                <p:sp>
                  <p:nvSpPr>
                    <p:cNvPr id="232" name="TextBox 231">
                      <a:extLst>
                        <a:ext uri="{FF2B5EF4-FFF2-40B4-BE49-F238E27FC236}">
                          <a16:creationId xmlns:a16="http://schemas.microsoft.com/office/drawing/2014/main" id="{D38B4BA3-1BDF-AB21-48A7-1384E3D2766F}"/>
                        </a:ext>
                      </a:extLst>
                    </p:cNvPr>
                    <p:cNvSpPr txBox="1">
                      <a:spLocks noRot="1" noChangeAspect="1" noMove="1" noResize="1" noEditPoints="1" noAdjustHandles="1" noChangeArrowheads="1" noChangeShapeType="1" noTextEdit="1"/>
                    </p:cNvSpPr>
                    <p:nvPr/>
                  </p:nvSpPr>
                  <p:spPr>
                    <a:xfrm>
                      <a:off x="5725786" y="2643949"/>
                      <a:ext cx="645753" cy="338554"/>
                    </a:xfrm>
                    <a:prstGeom prst="rect">
                      <a:avLst/>
                    </a:prstGeom>
                    <a:blipFill>
                      <a:blip r:embed="rId20"/>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33" name="TextBox 232">
                      <a:extLst>
                        <a:ext uri="{FF2B5EF4-FFF2-40B4-BE49-F238E27FC236}">
                          <a16:creationId xmlns:a16="http://schemas.microsoft.com/office/drawing/2014/main" id="{5EF7DB9F-C9AD-BCBE-AECF-793FEBBFC907}"/>
                        </a:ext>
                      </a:extLst>
                    </p:cNvPr>
                    <p:cNvSpPr txBox="1"/>
                    <p:nvPr/>
                  </p:nvSpPr>
                  <p:spPr>
                    <a:xfrm>
                      <a:off x="5760662" y="3770067"/>
                      <a:ext cx="576000" cy="324000"/>
                    </a:xfrm>
                    <a:prstGeom prst="roundRect">
                      <a:avLst>
                        <a:gd name="adj" fmla="val 27482"/>
                      </a:avLst>
                    </a:prstGeom>
                    <a:solidFill>
                      <a:srgbClr val="FFD9D9"/>
                    </a:solidFill>
                    <a:ln w="28575">
                      <a:solidFill>
                        <a:srgbClr val="FF0000"/>
                      </a:solidFill>
                    </a:ln>
                  </p:spPr>
                  <p:txBody>
                    <a:bodyPr wrap="none" lIns="36000" tIns="36000" rIns="36000" bIns="36000" rtlCol="0" anchor="ctr">
                      <a:spAutoFit/>
                    </a:bodyPr>
                    <a:lstStyle/>
                    <a:p>
                      <a:pPr/>
                      <a14:m>
                        <m:oMathPara xmlns:m="http://schemas.openxmlformats.org/officeDocument/2006/math">
                          <m:oMathParaPr>
                            <m:jc m:val="centerGroup"/>
                          </m:oMathParaPr>
                          <m:oMath xmlns:m="http://schemas.openxmlformats.org/officeDocument/2006/math">
                            <m:r>
                              <a:rPr lang="en-NZ" sz="1600" b="0" i="1" smtClean="0">
                                <a:latin typeface="Cambria Math" panose="02040503050406030204" pitchFamily="18" charset="0"/>
                              </a:rPr>
                              <m:t>0:</m:t>
                            </m:r>
                            <m:sSub>
                              <m:sSubPr>
                                <m:ctrlPr>
                                  <a:rPr lang="en-NZ" sz="1600" b="0" i="1" smtClean="0">
                                    <a:latin typeface="Cambria Math" panose="02040503050406030204" pitchFamily="18" charset="0"/>
                                  </a:rPr>
                                </m:ctrlPr>
                              </m:sSubPr>
                              <m:e>
                                <m:r>
                                  <a:rPr lang="en-NZ" sz="1600" b="0" i="1" smtClean="0">
                                    <a:latin typeface="Cambria Math" panose="02040503050406030204" pitchFamily="18" charset="0"/>
                                  </a:rPr>
                                  <m:t>𝑢</m:t>
                                </m:r>
                              </m:e>
                              <m:sub>
                                <m:r>
                                  <a:rPr lang="en-NZ" sz="1600" b="0" i="1" smtClean="0">
                                    <a:latin typeface="Cambria Math" panose="02040503050406030204" pitchFamily="18" charset="0"/>
                                  </a:rPr>
                                  <m:t>4</m:t>
                                </m:r>
                              </m:sub>
                            </m:sSub>
                          </m:oMath>
                        </m:oMathPara>
                      </a14:m>
                      <a:endParaRPr lang="en-NZ" sz="1600" dirty="0"/>
                    </a:p>
                  </p:txBody>
                </p:sp>
              </mc:Choice>
              <mc:Fallback xmlns="">
                <p:sp>
                  <p:nvSpPr>
                    <p:cNvPr id="233" name="TextBox 232">
                      <a:extLst>
                        <a:ext uri="{FF2B5EF4-FFF2-40B4-BE49-F238E27FC236}">
                          <a16:creationId xmlns:a16="http://schemas.microsoft.com/office/drawing/2014/main" id="{5EF7DB9F-C9AD-BCBE-AECF-793FEBBFC907}"/>
                        </a:ext>
                      </a:extLst>
                    </p:cNvPr>
                    <p:cNvSpPr txBox="1">
                      <a:spLocks noRot="1" noChangeAspect="1" noMove="1" noResize="1" noEditPoints="1" noAdjustHandles="1" noChangeArrowheads="1" noChangeShapeType="1" noTextEdit="1"/>
                    </p:cNvSpPr>
                    <p:nvPr/>
                  </p:nvSpPr>
                  <p:spPr>
                    <a:xfrm>
                      <a:off x="5760662" y="3770067"/>
                      <a:ext cx="576000" cy="324000"/>
                    </a:xfrm>
                    <a:prstGeom prst="roundRect">
                      <a:avLst>
                        <a:gd name="adj" fmla="val 27482"/>
                      </a:avLst>
                    </a:prstGeom>
                    <a:blipFill>
                      <a:blip r:embed="rId21"/>
                      <a:stretch>
                        <a:fillRect/>
                      </a:stretch>
                    </a:blipFill>
                    <a:ln w="28575">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5E652177-6191-68C2-E0AC-2F5398F91E18}"/>
                        </a:ext>
                      </a:extLst>
                    </p:cNvPr>
                    <p:cNvSpPr txBox="1"/>
                    <p:nvPr/>
                  </p:nvSpPr>
                  <p:spPr>
                    <a:xfrm>
                      <a:off x="5756981" y="3151272"/>
                      <a:ext cx="593250" cy="324000"/>
                    </a:xfrm>
                    <a:prstGeom prst="roundRect">
                      <a:avLst>
                        <a:gd name="adj" fmla="val 30573"/>
                      </a:avLst>
                    </a:prstGeom>
                    <a:solidFill>
                      <a:srgbClr val="E5F4D4"/>
                    </a:solidFill>
                    <a:ln w="28575">
                      <a:solidFill>
                        <a:schemeClr val="accent4">
                          <a:lumMod val="75000"/>
                        </a:schemeClr>
                      </a:solidFill>
                    </a:ln>
                  </p:spPr>
                  <p:txBody>
                    <a:bodyPr wrap="none" lIns="36000" tIns="36000" rIns="36000" bIns="36000" rtlCol="0" anchor="ctr">
                      <a:spAutoFit/>
                    </a:bodyPr>
                    <a:lstStyle/>
                    <a:p>
                      <a:pPr/>
                      <a14:m>
                        <m:oMathPara xmlns:m="http://schemas.openxmlformats.org/officeDocument/2006/math">
                          <m:oMathParaPr>
                            <m:jc m:val="centerGroup"/>
                          </m:oMathParaPr>
                          <m:oMath xmlns:m="http://schemas.openxmlformats.org/officeDocument/2006/math">
                            <m:r>
                              <a:rPr lang="en-NZ" sz="1600" i="1" smtClean="0">
                                <a:solidFill>
                                  <a:schemeClr val="tx1"/>
                                </a:solidFill>
                                <a:latin typeface="Cambria Math" panose="02040503050406030204" pitchFamily="18" charset="0"/>
                              </a:rPr>
                              <m:t>1</m:t>
                            </m:r>
                            <m:r>
                              <a:rPr lang="en-NZ" sz="1600" b="0" i="1" smtClean="0">
                                <a:solidFill>
                                  <a:schemeClr val="tx1"/>
                                </a:solidFill>
                                <a:latin typeface="Cambria Math" panose="02040503050406030204" pitchFamily="18" charset="0"/>
                              </a:rPr>
                              <m:t>:</m:t>
                            </m:r>
                            <m:sSub>
                              <m:sSubPr>
                                <m:ctrlPr>
                                  <a:rPr lang="en-NZ" sz="1600" b="0" i="1" smtClean="0">
                                    <a:solidFill>
                                      <a:schemeClr val="tx1"/>
                                    </a:solidFill>
                                    <a:latin typeface="Cambria Math" panose="02040503050406030204" pitchFamily="18" charset="0"/>
                                  </a:rPr>
                                </m:ctrlPr>
                              </m:sSubPr>
                              <m:e>
                                <m:r>
                                  <a:rPr lang="en-NZ" sz="1600" b="0" i="1" smtClean="0">
                                    <a:solidFill>
                                      <a:schemeClr val="tx1"/>
                                    </a:solidFill>
                                    <a:latin typeface="Cambria Math" panose="02040503050406030204" pitchFamily="18" charset="0"/>
                                  </a:rPr>
                                  <m:t>𝑣</m:t>
                                </m:r>
                              </m:e>
                              <m:sub>
                                <m:r>
                                  <a:rPr lang="en-NZ" sz="1600" b="0" i="1" smtClean="0">
                                    <a:solidFill>
                                      <a:schemeClr val="tx1"/>
                                    </a:solidFill>
                                    <a:latin typeface="Cambria Math" panose="02040503050406030204" pitchFamily="18" charset="0"/>
                                  </a:rPr>
                                  <m:t>3</m:t>
                                </m:r>
                              </m:sub>
                            </m:sSub>
                          </m:oMath>
                        </m:oMathPara>
                      </a14:m>
                      <a:endParaRPr lang="en-NZ" sz="1600" dirty="0">
                        <a:solidFill>
                          <a:schemeClr val="tx1"/>
                        </a:solidFill>
                      </a:endParaRPr>
                    </a:p>
                  </p:txBody>
                </p:sp>
              </mc:Choice>
              <mc:Fallback xmlns="">
                <p:sp>
                  <p:nvSpPr>
                    <p:cNvPr id="234" name="TextBox 233">
                      <a:extLst>
                        <a:ext uri="{FF2B5EF4-FFF2-40B4-BE49-F238E27FC236}">
                          <a16:creationId xmlns:a16="http://schemas.microsoft.com/office/drawing/2014/main" id="{5E652177-6191-68C2-E0AC-2F5398F91E18}"/>
                        </a:ext>
                      </a:extLst>
                    </p:cNvPr>
                    <p:cNvSpPr txBox="1">
                      <a:spLocks noRot="1" noChangeAspect="1" noMove="1" noResize="1" noEditPoints="1" noAdjustHandles="1" noChangeArrowheads="1" noChangeShapeType="1" noTextEdit="1"/>
                    </p:cNvSpPr>
                    <p:nvPr/>
                  </p:nvSpPr>
                  <p:spPr>
                    <a:xfrm>
                      <a:off x="5756981" y="3151272"/>
                      <a:ext cx="593250" cy="324000"/>
                    </a:xfrm>
                    <a:prstGeom prst="roundRect">
                      <a:avLst>
                        <a:gd name="adj" fmla="val 30573"/>
                      </a:avLst>
                    </a:prstGeom>
                    <a:blipFill>
                      <a:blip r:embed="rId22"/>
                      <a:stretch>
                        <a:fillRect/>
                      </a:stretch>
                    </a:blipFill>
                    <a:ln w="28575">
                      <a:solidFill>
                        <a:schemeClr val="accent4">
                          <a:lumMod val="75000"/>
                        </a:schemeClr>
                      </a:solidFill>
                    </a:ln>
                  </p:spPr>
                  <p:txBody>
                    <a:bodyPr/>
                    <a:lstStyle/>
                    <a:p>
                      <a:r>
                        <a:rPr lang="en-NZ">
                          <a:noFill/>
                        </a:rPr>
                        <a:t> </a:t>
                      </a:r>
                    </a:p>
                  </p:txBody>
                </p:sp>
              </mc:Fallback>
            </mc:AlternateContent>
          </p:grpSp>
          <p:cxnSp>
            <p:nvCxnSpPr>
              <p:cNvPr id="212" name="Straight Arrow Connector 211">
                <a:extLst>
                  <a:ext uri="{FF2B5EF4-FFF2-40B4-BE49-F238E27FC236}">
                    <a16:creationId xmlns:a16="http://schemas.microsoft.com/office/drawing/2014/main" id="{F1F293BB-1E3B-1F8E-4362-6ABF65E1DA6A}"/>
                  </a:ext>
                </a:extLst>
              </p:cNvPr>
              <p:cNvCxnSpPr>
                <a:cxnSpLocks/>
                <a:stCxn id="203" idx="3"/>
                <a:endCxn id="200" idx="1"/>
              </p:cNvCxnSpPr>
              <p:nvPr/>
            </p:nvCxnSpPr>
            <p:spPr>
              <a:xfrm>
                <a:off x="7411013" y="2813226"/>
                <a:ext cx="538481" cy="0"/>
              </a:xfrm>
              <a:prstGeom prst="straightConnector1">
                <a:avLst/>
              </a:prstGeom>
              <a:ln w="19050">
                <a:solidFill>
                  <a:srgbClr val="CC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798DF1F5-14FB-2AFC-2B36-358DB6170900}"/>
                  </a:ext>
                </a:extLst>
              </p:cNvPr>
              <p:cNvCxnSpPr>
                <a:cxnSpLocks/>
                <a:endCxn id="202" idx="1"/>
              </p:cNvCxnSpPr>
              <p:nvPr/>
            </p:nvCxnSpPr>
            <p:spPr>
              <a:xfrm flipV="1">
                <a:off x="4174471" y="2813226"/>
                <a:ext cx="462839" cy="0"/>
              </a:xfrm>
              <a:prstGeom prst="straightConnector1">
                <a:avLst/>
              </a:prstGeom>
              <a:ln w="19050">
                <a:solidFill>
                  <a:srgbClr val="CC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C9EAA744-E900-18AF-3845-A3324B5690B0}"/>
                  </a:ext>
                </a:extLst>
              </p:cNvPr>
              <p:cNvCxnSpPr>
                <a:cxnSpLocks/>
                <a:stCxn id="202" idx="3"/>
                <a:endCxn id="232" idx="1"/>
              </p:cNvCxnSpPr>
              <p:nvPr/>
            </p:nvCxnSpPr>
            <p:spPr>
              <a:xfrm>
                <a:off x="5220367" y="2813226"/>
                <a:ext cx="518739" cy="0"/>
              </a:xfrm>
              <a:prstGeom prst="straightConnector1">
                <a:avLst/>
              </a:prstGeom>
              <a:ln w="19050">
                <a:solidFill>
                  <a:srgbClr val="CC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A35F001D-60D1-3817-00BC-0B479AD27E34}"/>
                  </a:ext>
                </a:extLst>
              </p:cNvPr>
              <p:cNvCxnSpPr>
                <a:cxnSpLocks/>
                <a:stCxn id="200" idx="3"/>
                <a:endCxn id="220" idx="1"/>
              </p:cNvCxnSpPr>
              <p:nvPr/>
            </p:nvCxnSpPr>
            <p:spPr>
              <a:xfrm>
                <a:off x="8540071" y="2813226"/>
                <a:ext cx="518014" cy="0"/>
              </a:xfrm>
              <a:prstGeom prst="straightConnector1">
                <a:avLst/>
              </a:prstGeom>
              <a:ln w="19050">
                <a:solidFill>
                  <a:srgbClr val="CC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3D066BD0-5822-AC23-D54F-884E825197A0}"/>
                      </a:ext>
                    </a:extLst>
                  </p:cNvPr>
                  <p:cNvSpPr txBox="1"/>
                  <p:nvPr/>
                </p:nvSpPr>
                <p:spPr>
                  <a:xfrm>
                    <a:off x="9058085" y="2630631"/>
                    <a:ext cx="572865" cy="365190"/>
                  </a:xfrm>
                  <a:prstGeom prst="roundRect">
                    <a:avLst>
                      <a:gd name="adj" fmla="val 22847"/>
                    </a:avLst>
                  </a:prstGeom>
                  <a:solidFill>
                    <a:srgbClr val="E5F4D4"/>
                  </a:solidFill>
                  <a:ln w="28575">
                    <a:solidFill>
                      <a:schemeClr val="accent4">
                        <a:lumMod val="75000"/>
                      </a:schemeClr>
                    </a:solidFill>
                  </a:ln>
                </p:spPr>
                <p:txBody>
                  <a:bodyPr wrap="none" lIns="36000" tIns="36000" rIns="36000" bIns="36000" rtlCol="0" anchor="ctr">
                    <a:spAutoFit/>
                  </a:bodyPr>
                  <a:lstStyle/>
                  <a:p>
                    <a:pPr/>
                    <a14:m>
                      <m:oMathPara xmlns:m="http://schemas.openxmlformats.org/officeDocument/2006/math">
                        <m:oMathParaPr>
                          <m:jc m:val="centerGroup"/>
                        </m:oMathParaPr>
                        <m:oMath xmlns:m="http://schemas.openxmlformats.org/officeDocument/2006/math">
                          <m:r>
                            <a:rPr lang="en-NZ" sz="1600" i="1" smtClean="0">
                              <a:solidFill>
                                <a:schemeClr val="tx1"/>
                              </a:solidFill>
                              <a:latin typeface="Cambria Math" panose="02040503050406030204" pitchFamily="18" charset="0"/>
                            </a:rPr>
                            <m:t>1</m:t>
                          </m:r>
                          <m:r>
                            <a:rPr lang="en-NZ" sz="1600" b="0" i="1" smtClean="0">
                              <a:solidFill>
                                <a:schemeClr val="tx1"/>
                              </a:solidFill>
                              <a:latin typeface="Cambria Math" panose="02040503050406030204" pitchFamily="18" charset="0"/>
                            </a:rPr>
                            <m:t>:</m:t>
                          </m:r>
                          <m:sSub>
                            <m:sSubPr>
                              <m:ctrlPr>
                                <a:rPr lang="en-NZ" sz="1600" b="0" i="1" smtClean="0">
                                  <a:solidFill>
                                    <a:schemeClr val="tx1"/>
                                  </a:solidFill>
                                  <a:latin typeface="Cambria Math" panose="02040503050406030204" pitchFamily="18" charset="0"/>
                                </a:rPr>
                              </m:ctrlPr>
                            </m:sSubPr>
                            <m:e>
                              <m:r>
                                <a:rPr lang="en-NZ" sz="1600" b="0" i="1" smtClean="0">
                                  <a:solidFill>
                                    <a:schemeClr val="tx1"/>
                                  </a:solidFill>
                                  <a:latin typeface="Cambria Math" panose="02040503050406030204" pitchFamily="18" charset="0"/>
                                </a:rPr>
                                <m:t>𝑣</m:t>
                              </m:r>
                            </m:e>
                            <m:sub>
                              <m:r>
                                <a:rPr lang="en-NZ" sz="1600" b="0" i="1" smtClean="0">
                                  <a:solidFill>
                                    <a:schemeClr val="tx1"/>
                                  </a:solidFill>
                                  <a:latin typeface="Cambria Math" panose="02040503050406030204" pitchFamily="18" charset="0"/>
                                </a:rPr>
                                <m:t>6</m:t>
                              </m:r>
                            </m:sub>
                          </m:sSub>
                        </m:oMath>
                      </m:oMathPara>
                    </a14:m>
                    <a:endParaRPr lang="en-NZ" sz="1600" dirty="0">
                      <a:solidFill>
                        <a:schemeClr val="tx1"/>
                      </a:solidFill>
                    </a:endParaRPr>
                  </a:p>
                </p:txBody>
              </p:sp>
            </mc:Choice>
            <mc:Fallback xmlns="">
              <p:sp>
                <p:nvSpPr>
                  <p:cNvPr id="220" name="TextBox 219">
                    <a:extLst>
                      <a:ext uri="{FF2B5EF4-FFF2-40B4-BE49-F238E27FC236}">
                        <a16:creationId xmlns:a16="http://schemas.microsoft.com/office/drawing/2014/main" id="{3D066BD0-5822-AC23-D54F-884E825197A0}"/>
                      </a:ext>
                    </a:extLst>
                  </p:cNvPr>
                  <p:cNvSpPr txBox="1">
                    <a:spLocks noRot="1" noChangeAspect="1" noMove="1" noResize="1" noEditPoints="1" noAdjustHandles="1" noChangeArrowheads="1" noChangeShapeType="1" noTextEdit="1"/>
                  </p:cNvSpPr>
                  <p:nvPr/>
                </p:nvSpPr>
                <p:spPr>
                  <a:xfrm>
                    <a:off x="9058085" y="2630631"/>
                    <a:ext cx="572865" cy="365190"/>
                  </a:xfrm>
                  <a:prstGeom prst="roundRect">
                    <a:avLst>
                      <a:gd name="adj" fmla="val 22847"/>
                    </a:avLst>
                  </a:prstGeom>
                  <a:blipFill>
                    <a:blip r:embed="rId23"/>
                    <a:stretch>
                      <a:fillRect/>
                    </a:stretch>
                  </a:blipFill>
                  <a:ln w="28575">
                    <a:solidFill>
                      <a:schemeClr val="accent4">
                        <a:lumMod val="75000"/>
                      </a:schemeClr>
                    </a:solidFill>
                  </a:ln>
                </p:spPr>
                <p:txBody>
                  <a:bodyPr/>
                  <a:lstStyle/>
                  <a:p>
                    <a:r>
                      <a:rPr lang="en-NZ">
                        <a:noFill/>
                      </a:rPr>
                      <a:t> </a:t>
                    </a:r>
                  </a:p>
                </p:txBody>
              </p:sp>
            </mc:Fallback>
          </mc:AlternateContent>
          <p:cxnSp>
            <p:nvCxnSpPr>
              <p:cNvPr id="222" name="Straight Arrow Connector 221">
                <a:extLst>
                  <a:ext uri="{FF2B5EF4-FFF2-40B4-BE49-F238E27FC236}">
                    <a16:creationId xmlns:a16="http://schemas.microsoft.com/office/drawing/2014/main" id="{CF7F3D86-809D-FCDC-7859-31CD1D53036E}"/>
                  </a:ext>
                </a:extLst>
              </p:cNvPr>
              <p:cNvCxnSpPr>
                <a:cxnSpLocks/>
                <a:stCxn id="232" idx="2"/>
                <a:endCxn id="234" idx="0"/>
              </p:cNvCxnSpPr>
              <p:nvPr/>
            </p:nvCxnSpPr>
            <p:spPr>
              <a:xfrm>
                <a:off x="6061983" y="2982503"/>
                <a:ext cx="4943" cy="168769"/>
              </a:xfrm>
              <a:prstGeom prst="straightConnector1">
                <a:avLst/>
              </a:prstGeom>
              <a:ln w="19050">
                <a:solidFill>
                  <a:srgbClr val="CC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A1310C17-B51D-9F5E-3ACB-F9D0D8924C59}"/>
                  </a:ext>
                </a:extLst>
              </p:cNvPr>
              <p:cNvCxnSpPr>
                <a:cxnSpLocks/>
                <a:stCxn id="234" idx="2"/>
                <a:endCxn id="233" idx="0"/>
              </p:cNvCxnSpPr>
              <p:nvPr/>
            </p:nvCxnSpPr>
            <p:spPr>
              <a:xfrm flipH="1">
                <a:off x="6061982" y="3475272"/>
                <a:ext cx="4944" cy="294795"/>
              </a:xfrm>
              <a:prstGeom prst="straightConnector1">
                <a:avLst/>
              </a:prstGeom>
              <a:ln w="19050">
                <a:solidFill>
                  <a:srgbClr val="CC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F5AE0FA0-0399-846E-2983-6797FD9A2411}"/>
                  </a:ext>
                </a:extLst>
              </p:cNvPr>
              <p:cNvCxnSpPr>
                <a:cxnSpLocks/>
                <a:stCxn id="220" idx="2"/>
                <a:endCxn id="227" idx="0"/>
              </p:cNvCxnSpPr>
              <p:nvPr/>
            </p:nvCxnSpPr>
            <p:spPr>
              <a:xfrm flipH="1">
                <a:off x="9344517" y="2995821"/>
                <a:ext cx="1" cy="233646"/>
              </a:xfrm>
              <a:prstGeom prst="straightConnector1">
                <a:avLst/>
              </a:prstGeom>
              <a:ln w="19050">
                <a:solidFill>
                  <a:srgbClr val="CC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27" name="TextBox 7">
                <a:extLst>
                  <a:ext uri="{FF2B5EF4-FFF2-40B4-BE49-F238E27FC236}">
                    <a16:creationId xmlns:a16="http://schemas.microsoft.com/office/drawing/2014/main" id="{F5D324E9-4018-7AFF-6C9A-D2FDC83D89EC}"/>
                  </a:ext>
                </a:extLst>
              </p:cNvPr>
              <p:cNvSpPr txBox="1"/>
              <p:nvPr/>
            </p:nvSpPr>
            <p:spPr>
              <a:xfrm>
                <a:off x="9182517" y="3229467"/>
                <a:ext cx="324000" cy="324000"/>
              </a:xfrm>
              <a:prstGeom prst="rect">
                <a:avLst/>
              </a:prstGeom>
              <a:solidFill>
                <a:srgbClr val="FFF0C1"/>
              </a:solidFill>
            </p:spPr>
            <p:txBody>
              <a:bodyPr wrap="square" lIns="36000" tIns="36000" rIns="36000" bIns="36000" rtlCol="0">
                <a:noAutofit/>
              </a:bodyPr>
              <a:lstStyle/>
              <a:p>
                <a:pPr algn="ctr">
                  <a:lnSpc>
                    <a:spcPct val="107000"/>
                  </a:lnSpc>
                  <a:spcAft>
                    <a:spcPts val="800"/>
                  </a:spcAft>
                </a:pPr>
                <a:r>
                  <a:rPr lang="en-NZ" sz="16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a:t>
                </a:r>
                <a:r>
                  <a:rPr lang="en-NZ" sz="16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a:t>
                </a:r>
                <a:endParaRPr lang="en-NZ"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49" name="TextBox 248">
              <a:extLst>
                <a:ext uri="{FF2B5EF4-FFF2-40B4-BE49-F238E27FC236}">
                  <a16:creationId xmlns:a16="http://schemas.microsoft.com/office/drawing/2014/main" id="{C3DD4714-2111-D74F-A305-6648188A06C2}"/>
                </a:ext>
              </a:extLst>
            </p:cNvPr>
            <p:cNvSpPr txBox="1"/>
            <p:nvPr/>
          </p:nvSpPr>
          <p:spPr>
            <a:xfrm>
              <a:off x="281513" y="4690457"/>
              <a:ext cx="2340449" cy="369332"/>
            </a:xfrm>
            <a:prstGeom prst="rect">
              <a:avLst/>
            </a:prstGeom>
            <a:noFill/>
          </p:spPr>
          <p:txBody>
            <a:bodyPr wrap="none" rtlCol="0">
              <a:spAutoFit/>
            </a:bodyPr>
            <a:lstStyle/>
            <a:p>
              <a:r>
                <a:rPr lang="en-NZ" b="1" dirty="0">
                  <a:solidFill>
                    <a:srgbClr val="7030A0"/>
                  </a:solidFill>
                </a:rPr>
                <a:t>Simplified bond graph </a:t>
              </a:r>
            </a:p>
          </p:txBody>
        </p:sp>
      </p:grpSp>
      <p:grpSp>
        <p:nvGrpSpPr>
          <p:cNvPr id="15" name="Group 14">
            <a:extLst>
              <a:ext uri="{FF2B5EF4-FFF2-40B4-BE49-F238E27FC236}">
                <a16:creationId xmlns:a16="http://schemas.microsoft.com/office/drawing/2014/main" id="{877F511A-9D24-F729-2BBC-5DB1FBFF45FC}"/>
              </a:ext>
            </a:extLst>
          </p:cNvPr>
          <p:cNvGrpSpPr/>
          <p:nvPr/>
        </p:nvGrpSpPr>
        <p:grpSpPr>
          <a:xfrm>
            <a:off x="283566" y="226387"/>
            <a:ext cx="11489532" cy="1941156"/>
            <a:chOff x="283566" y="226387"/>
            <a:chExt cx="11489532" cy="1941156"/>
          </a:xfrm>
        </p:grpSpPr>
        <p:sp>
          <p:nvSpPr>
            <p:cNvPr id="247" name="TextBox 246">
              <a:extLst>
                <a:ext uri="{FF2B5EF4-FFF2-40B4-BE49-F238E27FC236}">
                  <a16:creationId xmlns:a16="http://schemas.microsoft.com/office/drawing/2014/main" id="{0900770D-735C-69CD-A833-61C00E185A3F}"/>
                </a:ext>
              </a:extLst>
            </p:cNvPr>
            <p:cNvSpPr txBox="1"/>
            <p:nvPr/>
          </p:nvSpPr>
          <p:spPr>
            <a:xfrm>
              <a:off x="283566" y="977757"/>
              <a:ext cx="1686872" cy="369332"/>
            </a:xfrm>
            <a:prstGeom prst="rect">
              <a:avLst/>
            </a:prstGeom>
            <a:noFill/>
          </p:spPr>
          <p:txBody>
            <a:bodyPr wrap="none" rtlCol="0">
              <a:spAutoFit/>
            </a:bodyPr>
            <a:lstStyle/>
            <a:p>
              <a:r>
                <a:rPr lang="en-NZ" b="1" dirty="0">
                  <a:solidFill>
                    <a:srgbClr val="7030A0"/>
                  </a:solidFill>
                </a:rPr>
                <a:t>Electrical circuit</a:t>
              </a:r>
            </a:p>
          </p:txBody>
        </p:sp>
        <p:grpSp>
          <p:nvGrpSpPr>
            <p:cNvPr id="12" name="Group 11">
              <a:extLst>
                <a:ext uri="{FF2B5EF4-FFF2-40B4-BE49-F238E27FC236}">
                  <a16:creationId xmlns:a16="http://schemas.microsoft.com/office/drawing/2014/main" id="{6A053EB3-44DE-DB27-3C1E-7135A710CE82}"/>
                </a:ext>
              </a:extLst>
            </p:cNvPr>
            <p:cNvGrpSpPr/>
            <p:nvPr/>
          </p:nvGrpSpPr>
          <p:grpSpPr>
            <a:xfrm>
              <a:off x="3845822" y="226387"/>
              <a:ext cx="7927276" cy="1941156"/>
              <a:chOff x="3845822" y="226387"/>
              <a:chExt cx="7927276" cy="1941156"/>
            </a:xfrm>
          </p:grpSpPr>
          <p:sp>
            <p:nvSpPr>
              <p:cNvPr id="11" name="TextBox 7">
                <a:extLst>
                  <a:ext uri="{FF2B5EF4-FFF2-40B4-BE49-F238E27FC236}">
                    <a16:creationId xmlns:a16="http://schemas.microsoft.com/office/drawing/2014/main" id="{9646D4A5-A1BB-B0E1-7A18-2CC418023C65}"/>
                  </a:ext>
                </a:extLst>
              </p:cNvPr>
              <p:cNvSpPr txBox="1"/>
              <p:nvPr/>
            </p:nvSpPr>
            <p:spPr>
              <a:xfrm>
                <a:off x="7690255" y="447939"/>
                <a:ext cx="449778" cy="369991"/>
              </a:xfrm>
              <a:prstGeom prst="rect">
                <a:avLst/>
              </a:prstGeom>
              <a:noFill/>
            </p:spPr>
            <p:txBody>
              <a:bodyPr wrap="square" rtlCol="0">
                <a:noAutofit/>
              </a:bodyPr>
              <a:lstStyle/>
              <a:p>
                <a:pPr>
                  <a:lnSpc>
                    <a:spcPct val="107000"/>
                  </a:lnSpc>
                  <a:spcAft>
                    <a:spcPts val="800"/>
                  </a:spcAft>
                </a:pPr>
                <a:r>
                  <a:rPr lang="en-NZ" sz="16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a:t>
                </a:r>
                <a:r>
                  <a:rPr lang="en-NZ" sz="16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endParaRPr lang="en-NZ"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C72B6F08-9362-9B68-FEA0-4C915C819E31}"/>
                  </a:ext>
                </a:extLst>
              </p:cNvPr>
              <p:cNvSpPr/>
              <p:nvPr/>
            </p:nvSpPr>
            <p:spPr>
              <a:xfrm>
                <a:off x="7604736" y="459470"/>
                <a:ext cx="576000" cy="33673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sz="1600"/>
              </a:p>
            </p:txBody>
          </p:sp>
          <p:cxnSp>
            <p:nvCxnSpPr>
              <p:cNvPr id="18" name="Straight Connector 17">
                <a:extLst>
                  <a:ext uri="{FF2B5EF4-FFF2-40B4-BE49-F238E27FC236}">
                    <a16:creationId xmlns:a16="http://schemas.microsoft.com/office/drawing/2014/main" id="{2C20283F-D93F-A68D-97B3-B8889B7335E4}"/>
                  </a:ext>
                </a:extLst>
              </p:cNvPr>
              <p:cNvCxnSpPr>
                <a:cxnSpLocks/>
              </p:cNvCxnSpPr>
              <p:nvPr/>
            </p:nvCxnSpPr>
            <p:spPr>
              <a:xfrm>
                <a:off x="6702585" y="627836"/>
                <a:ext cx="89999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9A50E12-376F-EB19-AED4-1AA0C59565DD}"/>
                  </a:ext>
                </a:extLst>
              </p:cNvPr>
              <p:cNvCxnSpPr>
                <a:cxnSpLocks/>
              </p:cNvCxnSpPr>
              <p:nvPr/>
            </p:nvCxnSpPr>
            <p:spPr>
              <a:xfrm>
                <a:off x="8167859" y="627838"/>
                <a:ext cx="82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E2B6CCE-BD53-A3EC-56B1-A14A105371B4}"/>
                  </a:ext>
                </a:extLst>
              </p:cNvPr>
              <p:cNvCxnSpPr>
                <a:cxnSpLocks/>
              </p:cNvCxnSpPr>
              <p:nvPr/>
            </p:nvCxnSpPr>
            <p:spPr>
              <a:xfrm flipV="1">
                <a:off x="6703697" y="1922097"/>
                <a:ext cx="338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39CBBF5-793B-2CBF-5776-02B958A155EF}"/>
                  </a:ext>
                </a:extLst>
              </p:cNvPr>
              <p:cNvCxnSpPr>
                <a:cxnSpLocks/>
              </p:cNvCxnSpPr>
              <p:nvPr/>
            </p:nvCxnSpPr>
            <p:spPr>
              <a:xfrm>
                <a:off x="4408589" y="1916479"/>
                <a:ext cx="2304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TextBox 14">
                <a:extLst>
                  <a:ext uri="{FF2B5EF4-FFF2-40B4-BE49-F238E27FC236}">
                    <a16:creationId xmlns:a16="http://schemas.microsoft.com/office/drawing/2014/main" id="{9DA45F4A-04D0-7301-D1E8-0B300687A3C4}"/>
                  </a:ext>
                </a:extLst>
              </p:cNvPr>
              <p:cNvSpPr txBox="1"/>
              <p:nvPr/>
            </p:nvSpPr>
            <p:spPr>
              <a:xfrm>
                <a:off x="7542589" y="997452"/>
                <a:ext cx="265527" cy="272146"/>
              </a:xfrm>
              <a:prstGeom prst="rect">
                <a:avLst/>
              </a:prstGeom>
              <a:noFill/>
            </p:spPr>
            <p:txBody>
              <a:bodyPr wrap="square" rtlCol="0">
                <a:noAutofit/>
              </a:bodyPr>
              <a:lstStyle/>
              <a:p>
                <a:pPr>
                  <a:lnSpc>
                    <a:spcPct val="107000"/>
                  </a:lnSpc>
                  <a:spcAft>
                    <a:spcPts val="800"/>
                  </a:spcAft>
                </a:pPr>
                <a:r>
                  <a:rPr lang="en-NZ" sz="16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a:t>
                </a:r>
                <a:endParaRPr lang="en-NZ"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21">
                <a:extLst>
                  <a:ext uri="{FF2B5EF4-FFF2-40B4-BE49-F238E27FC236}">
                    <a16:creationId xmlns:a16="http://schemas.microsoft.com/office/drawing/2014/main" id="{3F4866E5-EE28-C34C-3D5B-6B72CBEDC4D4}"/>
                  </a:ext>
                </a:extLst>
              </p:cNvPr>
              <p:cNvSpPr txBox="1"/>
              <p:nvPr/>
            </p:nvSpPr>
            <p:spPr>
              <a:xfrm>
                <a:off x="6895421" y="1409202"/>
                <a:ext cx="380081" cy="294805"/>
              </a:xfrm>
              <a:prstGeom prst="rect">
                <a:avLst/>
              </a:prstGeom>
              <a:noFill/>
            </p:spPr>
            <p:txBody>
              <a:bodyPr wrap="square" rtlCol="0">
                <a:noAutofit/>
              </a:bodyPr>
              <a:lstStyle/>
              <a:p>
                <a:pPr>
                  <a:lnSpc>
                    <a:spcPct val="107000"/>
                  </a:lnSpc>
                  <a:spcAft>
                    <a:spcPts val="800"/>
                  </a:spcAft>
                </a:pPr>
                <a:r>
                  <a:rPr lang="en-NZ" sz="1600" dirty="0">
                    <a:solidFill>
                      <a:srgbClr val="000000"/>
                    </a:solidFill>
                    <a:latin typeface="Calibri" panose="020F0502020204030204" pitchFamily="34" charset="0"/>
                    <a:ea typeface="Calibri" panose="020F0502020204030204" pitchFamily="34" charset="0"/>
                    <a:cs typeface="Times New Roman" panose="02020603050405020304" pitchFamily="18" charset="0"/>
                  </a:rPr>
                  <a:t>C</a:t>
                </a:r>
                <a:r>
                  <a:rPr lang="en-NZ" sz="1600" baseline="-25000" dirty="0">
                    <a:solidFill>
                      <a:srgbClr val="000000"/>
                    </a:solidFill>
                    <a:latin typeface="Calibri" panose="020F0502020204030204" pitchFamily="34" charset="0"/>
                    <a:ea typeface="Calibri" panose="020F0502020204030204" pitchFamily="34" charset="0"/>
                    <a:cs typeface="Times New Roman" panose="02020603050405020304" pitchFamily="18" charset="0"/>
                  </a:rPr>
                  <a:t>3</a:t>
                </a:r>
                <a:endParaRPr lang="en-NZ" sz="1600" kern="100"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27" name="Group 26">
                <a:extLst>
                  <a:ext uri="{FF2B5EF4-FFF2-40B4-BE49-F238E27FC236}">
                    <a16:creationId xmlns:a16="http://schemas.microsoft.com/office/drawing/2014/main" id="{FAE06644-6ADC-724C-2FD2-F0C7C44FE629}"/>
                  </a:ext>
                </a:extLst>
              </p:cNvPr>
              <p:cNvGrpSpPr/>
              <p:nvPr/>
            </p:nvGrpSpPr>
            <p:grpSpPr>
              <a:xfrm>
                <a:off x="6472442" y="1532490"/>
                <a:ext cx="452240" cy="92126"/>
                <a:chOff x="45159" y="923420"/>
                <a:chExt cx="324000" cy="65227"/>
              </a:xfrm>
            </p:grpSpPr>
            <p:cxnSp>
              <p:nvCxnSpPr>
                <p:cNvPr id="31" name="Straight Connector 30">
                  <a:extLst>
                    <a:ext uri="{FF2B5EF4-FFF2-40B4-BE49-F238E27FC236}">
                      <a16:creationId xmlns:a16="http://schemas.microsoft.com/office/drawing/2014/main" id="{B8E868EB-774D-2768-3F19-CFC51A571DB1}"/>
                    </a:ext>
                  </a:extLst>
                </p:cNvPr>
                <p:cNvCxnSpPr/>
                <p:nvPr/>
              </p:nvCxnSpPr>
              <p:spPr>
                <a:xfrm>
                  <a:off x="45159" y="923420"/>
                  <a:ext cx="32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E1E7FA-26B4-F658-F1F7-854BCEE97F7C}"/>
                    </a:ext>
                  </a:extLst>
                </p:cNvPr>
                <p:cNvCxnSpPr/>
                <p:nvPr/>
              </p:nvCxnSpPr>
              <p:spPr>
                <a:xfrm>
                  <a:off x="45159" y="988647"/>
                  <a:ext cx="324000" cy="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2C5387C3-BB4E-192F-8920-D31BC83E3E87}"/>
                  </a:ext>
                </a:extLst>
              </p:cNvPr>
              <p:cNvCxnSpPr>
                <a:cxnSpLocks/>
              </p:cNvCxnSpPr>
              <p:nvPr/>
            </p:nvCxnSpPr>
            <p:spPr>
              <a:xfrm flipV="1">
                <a:off x="6698562" y="635338"/>
                <a:ext cx="0" cy="324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AB20639-C383-5C37-B98A-788AE82D6D19}"/>
                  </a:ext>
                </a:extLst>
              </p:cNvPr>
              <p:cNvCxnSpPr>
                <a:cxnSpLocks/>
              </p:cNvCxnSpPr>
              <p:nvPr/>
            </p:nvCxnSpPr>
            <p:spPr>
              <a:xfrm flipV="1">
                <a:off x="6698562" y="1622523"/>
                <a:ext cx="0" cy="28800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C7C4B7EF-DE8E-6E66-B073-52DE298EE3B6}"/>
                  </a:ext>
                </a:extLst>
              </p:cNvPr>
              <p:cNvGrpSpPr/>
              <p:nvPr/>
            </p:nvGrpSpPr>
            <p:grpSpPr>
              <a:xfrm>
                <a:off x="6445086" y="914934"/>
                <a:ext cx="506952" cy="324000"/>
                <a:chOff x="4683911" y="2976587"/>
                <a:chExt cx="506952" cy="324000"/>
              </a:xfrm>
            </p:grpSpPr>
            <p:sp>
              <p:nvSpPr>
                <p:cNvPr id="67" name="Rectangle 66">
                  <a:extLst>
                    <a:ext uri="{FF2B5EF4-FFF2-40B4-BE49-F238E27FC236}">
                      <a16:creationId xmlns:a16="http://schemas.microsoft.com/office/drawing/2014/main" id="{AC87DA0F-BAD1-16FB-F5B1-F4B134F6252B}"/>
                    </a:ext>
                  </a:extLst>
                </p:cNvPr>
                <p:cNvSpPr/>
                <p:nvPr/>
              </p:nvSpPr>
              <p:spPr>
                <a:xfrm>
                  <a:off x="4683911" y="3038812"/>
                  <a:ext cx="453018" cy="252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sz="1600"/>
                </a:p>
              </p:txBody>
            </p:sp>
            <p:sp>
              <p:nvSpPr>
                <p:cNvPr id="68" name="TextBox 7">
                  <a:extLst>
                    <a:ext uri="{FF2B5EF4-FFF2-40B4-BE49-F238E27FC236}">
                      <a16:creationId xmlns:a16="http://schemas.microsoft.com/office/drawing/2014/main" id="{D2C7CE9C-1DEE-62B9-25E1-564EA5B2FE9C}"/>
                    </a:ext>
                  </a:extLst>
                </p:cNvPr>
                <p:cNvSpPr txBox="1"/>
                <p:nvPr/>
              </p:nvSpPr>
              <p:spPr>
                <a:xfrm>
                  <a:off x="4741085" y="2976587"/>
                  <a:ext cx="449778" cy="324000"/>
                </a:xfrm>
                <a:prstGeom prst="rect">
                  <a:avLst/>
                </a:prstGeom>
                <a:noFill/>
              </p:spPr>
              <p:txBody>
                <a:bodyPr wrap="square" rtlCol="0">
                  <a:noAutofit/>
                </a:bodyPr>
                <a:lstStyle/>
                <a:p>
                  <a:pPr>
                    <a:lnSpc>
                      <a:spcPct val="107000"/>
                    </a:lnSpc>
                    <a:spcAft>
                      <a:spcPts val="800"/>
                    </a:spcAft>
                  </a:pPr>
                  <a:r>
                    <a:rPr lang="en-NZ" sz="16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a:t>
                  </a:r>
                  <a:r>
                    <a:rPr lang="en-NZ" sz="16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NZ"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cxnSp>
            <p:nvCxnSpPr>
              <p:cNvPr id="70" name="Straight Connector 69">
                <a:extLst>
                  <a:ext uri="{FF2B5EF4-FFF2-40B4-BE49-F238E27FC236}">
                    <a16:creationId xmlns:a16="http://schemas.microsoft.com/office/drawing/2014/main" id="{F1832630-BDE3-AA17-7771-660E9CD9A277}"/>
                  </a:ext>
                </a:extLst>
              </p:cNvPr>
              <p:cNvCxnSpPr>
                <a:cxnSpLocks/>
              </p:cNvCxnSpPr>
              <p:nvPr/>
            </p:nvCxnSpPr>
            <p:spPr>
              <a:xfrm flipV="1">
                <a:off x="6698562" y="1219332"/>
                <a:ext cx="0" cy="28800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EB3DF6F-DDC7-0FDB-35FD-7B039CE6AEC0}"/>
                  </a:ext>
                </a:extLst>
              </p:cNvPr>
              <p:cNvGrpSpPr/>
              <p:nvPr/>
            </p:nvGrpSpPr>
            <p:grpSpPr>
              <a:xfrm>
                <a:off x="6550838" y="1912009"/>
                <a:ext cx="315138" cy="255534"/>
                <a:chOff x="1480147" y="126930"/>
                <a:chExt cx="315364" cy="255807"/>
              </a:xfrm>
            </p:grpSpPr>
            <p:grpSp>
              <p:nvGrpSpPr>
                <p:cNvPr id="22" name="Group 21">
                  <a:extLst>
                    <a:ext uri="{FF2B5EF4-FFF2-40B4-BE49-F238E27FC236}">
                      <a16:creationId xmlns:a16="http://schemas.microsoft.com/office/drawing/2014/main" id="{BDD07293-7D3D-85F1-DBB7-EABD9D0A2E4A}"/>
                    </a:ext>
                  </a:extLst>
                </p:cNvPr>
                <p:cNvGrpSpPr/>
                <p:nvPr/>
              </p:nvGrpSpPr>
              <p:grpSpPr>
                <a:xfrm>
                  <a:off x="1480147" y="299784"/>
                  <a:ext cx="315364" cy="82953"/>
                  <a:chOff x="1480147" y="299784"/>
                  <a:chExt cx="315364" cy="82953"/>
                </a:xfrm>
              </p:grpSpPr>
              <p:cxnSp>
                <p:nvCxnSpPr>
                  <p:cNvPr id="24" name="Straight Connector 23">
                    <a:extLst>
                      <a:ext uri="{FF2B5EF4-FFF2-40B4-BE49-F238E27FC236}">
                        <a16:creationId xmlns:a16="http://schemas.microsoft.com/office/drawing/2014/main" id="{FC72EDD5-8C58-99B2-BA01-29183AF3A1E1}"/>
                      </a:ext>
                    </a:extLst>
                  </p:cNvPr>
                  <p:cNvCxnSpPr/>
                  <p:nvPr/>
                </p:nvCxnSpPr>
                <p:spPr>
                  <a:xfrm>
                    <a:off x="1480147" y="299784"/>
                    <a:ext cx="315364" cy="0"/>
                  </a:xfrm>
                  <a:prstGeom prst="line">
                    <a:avLst/>
                  </a:prstGeom>
                  <a:ln w="12700">
                    <a:solidFill>
                      <a:srgbClr val="4A7EB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7FFB7A1-207B-4E32-3023-AA50B61CEBEC}"/>
                      </a:ext>
                    </a:extLst>
                  </p:cNvPr>
                  <p:cNvCxnSpPr/>
                  <p:nvPr/>
                </p:nvCxnSpPr>
                <p:spPr>
                  <a:xfrm>
                    <a:off x="1529829" y="342949"/>
                    <a:ext cx="216000" cy="0"/>
                  </a:xfrm>
                  <a:prstGeom prst="line">
                    <a:avLst/>
                  </a:prstGeom>
                  <a:ln w="12700">
                    <a:solidFill>
                      <a:srgbClr val="4A7EB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9DD45D-09E1-8BCE-6082-D4825ADBB0BD}"/>
                      </a:ext>
                    </a:extLst>
                  </p:cNvPr>
                  <p:cNvCxnSpPr/>
                  <p:nvPr/>
                </p:nvCxnSpPr>
                <p:spPr>
                  <a:xfrm>
                    <a:off x="1583829" y="382737"/>
                    <a:ext cx="108000" cy="0"/>
                  </a:xfrm>
                  <a:prstGeom prst="line">
                    <a:avLst/>
                  </a:prstGeom>
                  <a:ln w="12700">
                    <a:solidFill>
                      <a:srgbClr val="4A7EBB"/>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9055D479-803F-A82F-9DD5-96B9DBBA5D2C}"/>
                    </a:ext>
                  </a:extLst>
                </p:cNvPr>
                <p:cNvCxnSpPr/>
                <p:nvPr/>
              </p:nvCxnSpPr>
              <p:spPr>
                <a:xfrm flipV="1">
                  <a:off x="1628695" y="126930"/>
                  <a:ext cx="0" cy="167566"/>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6" name="TextBox 7">
                <a:extLst>
                  <a:ext uri="{FF2B5EF4-FFF2-40B4-BE49-F238E27FC236}">
                    <a16:creationId xmlns:a16="http://schemas.microsoft.com/office/drawing/2014/main" id="{12C71627-C4FD-1319-302C-293D9273AED0}"/>
                  </a:ext>
                </a:extLst>
              </p:cNvPr>
              <p:cNvSpPr txBox="1"/>
              <p:nvPr/>
            </p:nvSpPr>
            <p:spPr>
              <a:xfrm>
                <a:off x="5398213" y="447939"/>
                <a:ext cx="449778" cy="369991"/>
              </a:xfrm>
              <a:prstGeom prst="rect">
                <a:avLst/>
              </a:prstGeom>
              <a:noFill/>
            </p:spPr>
            <p:txBody>
              <a:bodyPr wrap="square" rtlCol="0">
                <a:noAutofit/>
              </a:bodyPr>
              <a:lstStyle/>
              <a:p>
                <a:pPr>
                  <a:lnSpc>
                    <a:spcPct val="107000"/>
                  </a:lnSpc>
                  <a:spcAft>
                    <a:spcPts val="800"/>
                  </a:spcAft>
                </a:pPr>
                <a:r>
                  <a:rPr lang="en-NZ" sz="16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a:t>
                </a:r>
                <a:r>
                  <a:rPr lang="en-NZ" sz="1600" baseline="-25000" dirty="0">
                    <a:solidFill>
                      <a:srgbClr val="000000"/>
                    </a:solidFill>
                    <a:latin typeface="Calibri" panose="020F0502020204030204" pitchFamily="34" charset="0"/>
                    <a:ea typeface="Calibri" panose="020F0502020204030204" pitchFamily="34" charset="0"/>
                    <a:cs typeface="Times New Roman" panose="02020603050405020304" pitchFamily="18" charset="0"/>
                  </a:rPr>
                  <a:t>2</a:t>
                </a:r>
                <a:endParaRPr lang="en-NZ"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Rectangle 47">
                <a:extLst>
                  <a:ext uri="{FF2B5EF4-FFF2-40B4-BE49-F238E27FC236}">
                    <a16:creationId xmlns:a16="http://schemas.microsoft.com/office/drawing/2014/main" id="{E79EFF74-1FE6-65D6-8A05-78BE9D9D44E7}"/>
                  </a:ext>
                </a:extLst>
              </p:cNvPr>
              <p:cNvSpPr/>
              <p:nvPr/>
            </p:nvSpPr>
            <p:spPr>
              <a:xfrm>
                <a:off x="5312694" y="459470"/>
                <a:ext cx="576000" cy="33673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sz="1600"/>
              </a:p>
            </p:txBody>
          </p:sp>
          <p:cxnSp>
            <p:nvCxnSpPr>
              <p:cNvPr id="53" name="Straight Connector 52">
                <a:extLst>
                  <a:ext uri="{FF2B5EF4-FFF2-40B4-BE49-F238E27FC236}">
                    <a16:creationId xmlns:a16="http://schemas.microsoft.com/office/drawing/2014/main" id="{452A4A06-37CD-6DCB-DC0B-523E70A8975B}"/>
                  </a:ext>
                </a:extLst>
              </p:cNvPr>
              <p:cNvCxnSpPr>
                <a:cxnSpLocks/>
              </p:cNvCxnSpPr>
              <p:nvPr/>
            </p:nvCxnSpPr>
            <p:spPr>
              <a:xfrm>
                <a:off x="4410543" y="627836"/>
                <a:ext cx="89999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B1D239D-B2B6-3C9E-8AD5-61A61AA3C89B}"/>
                  </a:ext>
                </a:extLst>
              </p:cNvPr>
              <p:cNvCxnSpPr>
                <a:cxnSpLocks/>
              </p:cNvCxnSpPr>
              <p:nvPr/>
            </p:nvCxnSpPr>
            <p:spPr>
              <a:xfrm>
                <a:off x="5875817" y="627838"/>
                <a:ext cx="828000"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A39B0686-952F-8DD2-8FA7-51DAE12AC3B4}"/>
                  </a:ext>
                </a:extLst>
              </p:cNvPr>
              <p:cNvGrpSpPr/>
              <p:nvPr/>
            </p:nvGrpSpPr>
            <p:grpSpPr>
              <a:xfrm>
                <a:off x="3845822" y="631471"/>
                <a:ext cx="802042" cy="1302393"/>
                <a:chOff x="9050265" y="3854542"/>
                <a:chExt cx="802042" cy="1302393"/>
              </a:xfrm>
            </p:grpSpPr>
            <p:grpSp>
              <p:nvGrpSpPr>
                <p:cNvPr id="56" name="Group 55">
                  <a:extLst>
                    <a:ext uri="{FF2B5EF4-FFF2-40B4-BE49-F238E27FC236}">
                      <a16:creationId xmlns:a16="http://schemas.microsoft.com/office/drawing/2014/main" id="{3751EBBE-E624-D5C8-6563-802E4F668CB7}"/>
                    </a:ext>
                  </a:extLst>
                </p:cNvPr>
                <p:cNvGrpSpPr/>
                <p:nvPr/>
              </p:nvGrpSpPr>
              <p:grpSpPr>
                <a:xfrm>
                  <a:off x="9400067" y="4284237"/>
                  <a:ext cx="452240" cy="84677"/>
                  <a:chOff x="45158" y="725404"/>
                  <a:chExt cx="324000" cy="59953"/>
                </a:xfrm>
              </p:grpSpPr>
              <p:cxnSp>
                <p:nvCxnSpPr>
                  <p:cNvPr id="60" name="Straight Connector 59">
                    <a:extLst>
                      <a:ext uri="{FF2B5EF4-FFF2-40B4-BE49-F238E27FC236}">
                        <a16:creationId xmlns:a16="http://schemas.microsoft.com/office/drawing/2014/main" id="{B337461E-C9E8-32E9-2ADA-38C793A78F2A}"/>
                      </a:ext>
                    </a:extLst>
                  </p:cNvPr>
                  <p:cNvCxnSpPr>
                    <a:cxnSpLocks/>
                  </p:cNvCxnSpPr>
                  <p:nvPr/>
                </p:nvCxnSpPr>
                <p:spPr>
                  <a:xfrm>
                    <a:off x="103992" y="785357"/>
                    <a:ext cx="20633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E442FC5-8070-135F-2B51-B3699B869408}"/>
                      </a:ext>
                    </a:extLst>
                  </p:cNvPr>
                  <p:cNvCxnSpPr>
                    <a:cxnSpLocks/>
                  </p:cNvCxnSpPr>
                  <p:nvPr/>
                </p:nvCxnSpPr>
                <p:spPr>
                  <a:xfrm>
                    <a:off x="45158" y="725404"/>
                    <a:ext cx="324000" cy="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57" name="Straight Connector 56">
                  <a:extLst>
                    <a:ext uri="{FF2B5EF4-FFF2-40B4-BE49-F238E27FC236}">
                      <a16:creationId xmlns:a16="http://schemas.microsoft.com/office/drawing/2014/main" id="{CF11A654-E31F-0775-D951-EE126C63953A}"/>
                    </a:ext>
                  </a:extLst>
                </p:cNvPr>
                <p:cNvCxnSpPr>
                  <a:cxnSpLocks/>
                </p:cNvCxnSpPr>
                <p:nvPr/>
              </p:nvCxnSpPr>
              <p:spPr>
                <a:xfrm flipV="1">
                  <a:off x="9626188" y="3854542"/>
                  <a:ext cx="0" cy="432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B0B70C3-B9F8-7F8A-AE3E-761863B0CCC1}"/>
                    </a:ext>
                  </a:extLst>
                </p:cNvPr>
                <p:cNvCxnSpPr>
                  <a:cxnSpLocks/>
                </p:cNvCxnSpPr>
                <p:nvPr/>
              </p:nvCxnSpPr>
              <p:spPr>
                <a:xfrm flipV="1">
                  <a:off x="9623319" y="4364935"/>
                  <a:ext cx="0" cy="79200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21">
                      <a:extLst>
                        <a:ext uri="{FF2B5EF4-FFF2-40B4-BE49-F238E27FC236}">
                          <a16:creationId xmlns:a16="http://schemas.microsoft.com/office/drawing/2014/main" id="{B4BC139F-3E8F-5BA8-2D29-5505DCD66258}"/>
                        </a:ext>
                      </a:extLst>
                    </p:cNvPr>
                    <p:cNvSpPr txBox="1"/>
                    <p:nvPr/>
                  </p:nvSpPr>
                  <p:spPr>
                    <a:xfrm>
                      <a:off x="9050265" y="4181711"/>
                      <a:ext cx="309864" cy="294805"/>
                    </a:xfrm>
                    <a:prstGeom prst="rect">
                      <a:avLst/>
                    </a:prstGeom>
                    <a:noFill/>
                  </p:spPr>
                  <p:txBody>
                    <a:bodyPr wrap="square" rtlCol="0">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NZ" sz="1600" i="1" kern="100" smtClean="0">
                                    <a:effectLst/>
                                    <a:latin typeface="Cambria Math" panose="02040503050406030204" pitchFamily="18" charset="0"/>
                                    <a:cs typeface="Times New Roman" panose="02020603050405020304" pitchFamily="18" charset="0"/>
                                  </a:rPr>
                                </m:ctrlPr>
                              </m:sSubPr>
                              <m:e>
                                <m:r>
                                  <a:rPr lang="en-NZ" sz="1600" b="0" i="1" kern="100" smtClean="0">
                                    <a:effectLst/>
                                    <a:latin typeface="Cambria Math" panose="02040503050406030204" pitchFamily="18" charset="0"/>
                                    <a:cs typeface="Times New Roman" panose="02020603050405020304" pitchFamily="18" charset="0"/>
                                  </a:rPr>
                                  <m:t>𝑢</m:t>
                                </m:r>
                              </m:e>
                              <m:sub>
                                <m:r>
                                  <a:rPr lang="en-NZ" sz="1600" b="0" i="1" kern="100" smtClean="0">
                                    <a:effectLst/>
                                    <a:latin typeface="Cambria Math" panose="02040503050406030204" pitchFamily="18" charset="0"/>
                                    <a:cs typeface="Times New Roman" panose="02020603050405020304" pitchFamily="18" charset="0"/>
                                  </a:rPr>
                                  <m:t>0</m:t>
                                </m:r>
                              </m:sub>
                            </m:sSub>
                          </m:oMath>
                        </m:oMathPara>
                      </a14:m>
                      <a:endParaRPr lang="en-NZ"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9" name="TextBox 21">
                      <a:extLst>
                        <a:ext uri="{FF2B5EF4-FFF2-40B4-BE49-F238E27FC236}">
                          <a16:creationId xmlns:a16="http://schemas.microsoft.com/office/drawing/2014/main" id="{B4BC139F-3E8F-5BA8-2D29-5505DCD66258}"/>
                        </a:ext>
                      </a:extLst>
                    </p:cNvPr>
                    <p:cNvSpPr txBox="1">
                      <a:spLocks noRot="1" noChangeAspect="1" noMove="1" noResize="1" noEditPoints="1" noAdjustHandles="1" noChangeArrowheads="1" noChangeShapeType="1" noTextEdit="1"/>
                    </p:cNvSpPr>
                    <p:nvPr/>
                  </p:nvSpPr>
                  <p:spPr>
                    <a:xfrm>
                      <a:off x="9050265" y="4181711"/>
                      <a:ext cx="309864" cy="294805"/>
                    </a:xfrm>
                    <a:prstGeom prst="rect">
                      <a:avLst/>
                    </a:prstGeom>
                    <a:blipFill>
                      <a:blip r:embed="rId24"/>
                      <a:stretch>
                        <a:fillRect/>
                      </a:stretch>
                    </a:blipFill>
                  </p:spPr>
                  <p:txBody>
                    <a:bodyPr/>
                    <a:lstStyle/>
                    <a:p>
                      <a:r>
                        <a:rPr lang="en-NZ">
                          <a:noFill/>
                        </a:rPr>
                        <a:t> </a:t>
                      </a:r>
                    </a:p>
                  </p:txBody>
                </p:sp>
              </mc:Fallback>
            </mc:AlternateContent>
          </p:grpSp>
          <p:cxnSp>
            <p:nvCxnSpPr>
              <p:cNvPr id="179" name="Straight Connector 178">
                <a:extLst>
                  <a:ext uri="{FF2B5EF4-FFF2-40B4-BE49-F238E27FC236}">
                    <a16:creationId xmlns:a16="http://schemas.microsoft.com/office/drawing/2014/main" id="{B9091114-12BE-8633-09E0-436472BEF1F5}"/>
                  </a:ext>
                </a:extLst>
              </p:cNvPr>
              <p:cNvCxnSpPr>
                <a:cxnSpLocks/>
              </p:cNvCxnSpPr>
              <p:nvPr/>
            </p:nvCxnSpPr>
            <p:spPr>
              <a:xfrm>
                <a:off x="8990284" y="624301"/>
                <a:ext cx="1098000"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29F68BB-4D50-310C-8285-E22080DF9E9E}"/>
                  </a:ext>
                </a:extLst>
              </p:cNvPr>
              <p:cNvGrpSpPr/>
              <p:nvPr/>
            </p:nvGrpSpPr>
            <p:grpSpPr>
              <a:xfrm>
                <a:off x="8697870" y="627084"/>
                <a:ext cx="821350" cy="1292032"/>
                <a:chOff x="9867777" y="627084"/>
                <a:chExt cx="821350" cy="1292032"/>
              </a:xfrm>
            </p:grpSpPr>
            <p:grpSp>
              <p:nvGrpSpPr>
                <p:cNvPr id="177" name="Group 176">
                  <a:extLst>
                    <a:ext uri="{FF2B5EF4-FFF2-40B4-BE49-F238E27FC236}">
                      <a16:creationId xmlns:a16="http://schemas.microsoft.com/office/drawing/2014/main" id="{6640D0A3-68C8-BD24-05BD-764AF19417B5}"/>
                    </a:ext>
                  </a:extLst>
                </p:cNvPr>
                <p:cNvGrpSpPr/>
                <p:nvPr/>
              </p:nvGrpSpPr>
              <p:grpSpPr>
                <a:xfrm>
                  <a:off x="9867777" y="1061157"/>
                  <a:ext cx="452240" cy="92126"/>
                  <a:chOff x="9198728" y="945417"/>
                  <a:chExt cx="452240" cy="92126"/>
                </a:xfrm>
              </p:grpSpPr>
              <p:cxnSp>
                <p:nvCxnSpPr>
                  <p:cNvPr id="172" name="Straight Connector 171">
                    <a:extLst>
                      <a:ext uri="{FF2B5EF4-FFF2-40B4-BE49-F238E27FC236}">
                        <a16:creationId xmlns:a16="http://schemas.microsoft.com/office/drawing/2014/main" id="{BBA504A3-2970-C1B4-B64B-03A58C95BD8D}"/>
                      </a:ext>
                    </a:extLst>
                  </p:cNvPr>
                  <p:cNvCxnSpPr>
                    <a:cxnSpLocks/>
                  </p:cNvCxnSpPr>
                  <p:nvPr/>
                </p:nvCxnSpPr>
                <p:spPr>
                  <a:xfrm>
                    <a:off x="9198728" y="945417"/>
                    <a:ext cx="45224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7B9FBEF-FF65-9A24-00ED-6934379F1A3E}"/>
                      </a:ext>
                    </a:extLst>
                  </p:cNvPr>
                  <p:cNvCxnSpPr>
                    <a:cxnSpLocks/>
                  </p:cNvCxnSpPr>
                  <p:nvPr/>
                </p:nvCxnSpPr>
                <p:spPr>
                  <a:xfrm>
                    <a:off x="9198728" y="1037543"/>
                    <a:ext cx="452240" cy="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174" name="Straight Connector 173">
                  <a:extLst>
                    <a:ext uri="{FF2B5EF4-FFF2-40B4-BE49-F238E27FC236}">
                      <a16:creationId xmlns:a16="http://schemas.microsoft.com/office/drawing/2014/main" id="{8EB4A0AB-01E5-AA0A-3FD8-F228D306C355}"/>
                    </a:ext>
                  </a:extLst>
                </p:cNvPr>
                <p:cNvCxnSpPr>
                  <a:cxnSpLocks/>
                </p:cNvCxnSpPr>
                <p:nvPr/>
              </p:nvCxnSpPr>
              <p:spPr>
                <a:xfrm flipV="1">
                  <a:off x="10087697" y="1163116"/>
                  <a:ext cx="0" cy="756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5B9A187-FE05-14DF-9B23-FDA729A20262}"/>
                    </a:ext>
                  </a:extLst>
                </p:cNvPr>
                <p:cNvCxnSpPr>
                  <a:cxnSpLocks/>
                </p:cNvCxnSpPr>
                <p:nvPr/>
              </p:nvCxnSpPr>
              <p:spPr>
                <a:xfrm flipV="1">
                  <a:off x="10089125" y="627084"/>
                  <a:ext cx="0" cy="4320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0" name="TextBox 21">
                  <a:extLst>
                    <a:ext uri="{FF2B5EF4-FFF2-40B4-BE49-F238E27FC236}">
                      <a16:creationId xmlns:a16="http://schemas.microsoft.com/office/drawing/2014/main" id="{42068BFF-4B52-7A82-02C5-7E9FB7A6A21F}"/>
                    </a:ext>
                  </a:extLst>
                </p:cNvPr>
                <p:cNvSpPr txBox="1"/>
                <p:nvPr/>
              </p:nvSpPr>
              <p:spPr>
                <a:xfrm>
                  <a:off x="10309046" y="922035"/>
                  <a:ext cx="380081" cy="294805"/>
                </a:xfrm>
                <a:prstGeom prst="rect">
                  <a:avLst/>
                </a:prstGeom>
                <a:noFill/>
              </p:spPr>
              <p:txBody>
                <a:bodyPr wrap="square" rtlCol="0">
                  <a:noAutofit/>
                </a:bodyPr>
                <a:lstStyle/>
                <a:p>
                  <a:pPr>
                    <a:lnSpc>
                      <a:spcPct val="107000"/>
                    </a:lnSpc>
                    <a:spcAft>
                      <a:spcPts val="800"/>
                    </a:spcAft>
                  </a:pPr>
                  <a:r>
                    <a:rPr lang="en-NZ" sz="1600" dirty="0">
                      <a:solidFill>
                        <a:srgbClr val="000000"/>
                      </a:solidFill>
                      <a:latin typeface="Calibri" panose="020F0502020204030204" pitchFamily="34" charset="0"/>
                      <a:ea typeface="Calibri" panose="020F0502020204030204" pitchFamily="34" charset="0"/>
                      <a:cs typeface="Times New Roman" panose="02020603050405020304" pitchFamily="18" charset="0"/>
                    </a:rPr>
                    <a:t>C</a:t>
                  </a:r>
                  <a:r>
                    <a:rPr lang="en-NZ" sz="1600" baseline="-25000" dirty="0">
                      <a:solidFill>
                        <a:srgbClr val="000000"/>
                      </a:solidFill>
                      <a:latin typeface="Calibri" panose="020F0502020204030204" pitchFamily="34" charset="0"/>
                      <a:ea typeface="Calibri" panose="020F0502020204030204" pitchFamily="34" charset="0"/>
                      <a:cs typeface="Times New Roman" panose="02020603050405020304" pitchFamily="18" charset="0"/>
                    </a:rPr>
                    <a:t>5</a:t>
                  </a:r>
                  <a:endParaRPr lang="en-NZ" sz="1600" kern="100" dirty="0">
                    <a:latin typeface="Calibri" panose="020F0502020204030204" pitchFamily="34" charset="0"/>
                    <a:ea typeface="Calibri" panose="020F0502020204030204" pitchFamily="34" charset="0"/>
                    <a:cs typeface="Times New Roman" panose="02020603050405020304" pitchFamily="18" charset="0"/>
                  </a:endParaRPr>
                </a:p>
              </p:txBody>
            </p:sp>
          </p:grpSp>
          <p:sp>
            <p:nvSpPr>
              <p:cNvPr id="21" name="Oval 20">
                <a:extLst>
                  <a:ext uri="{FF2B5EF4-FFF2-40B4-BE49-F238E27FC236}">
                    <a16:creationId xmlns:a16="http://schemas.microsoft.com/office/drawing/2014/main" id="{0236AE3B-D5A4-B673-2F5A-9AD14ABC279E}"/>
                  </a:ext>
                </a:extLst>
              </p:cNvPr>
              <p:cNvSpPr>
                <a:spLocks noChangeAspect="1"/>
              </p:cNvSpPr>
              <p:nvPr/>
            </p:nvSpPr>
            <p:spPr>
              <a:xfrm>
                <a:off x="6648884" y="576954"/>
                <a:ext cx="108038"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sz="1600"/>
              </a:p>
            </p:txBody>
          </p:sp>
          <p:sp>
            <p:nvSpPr>
              <p:cNvPr id="73" name="Oval 72">
                <a:extLst>
                  <a:ext uri="{FF2B5EF4-FFF2-40B4-BE49-F238E27FC236}">
                    <a16:creationId xmlns:a16="http://schemas.microsoft.com/office/drawing/2014/main" id="{3D364A49-89E9-63CD-A015-C5A30C6DDFB2}"/>
                  </a:ext>
                </a:extLst>
              </p:cNvPr>
              <p:cNvSpPr>
                <a:spLocks noChangeAspect="1"/>
              </p:cNvSpPr>
              <p:nvPr/>
            </p:nvSpPr>
            <p:spPr>
              <a:xfrm>
                <a:off x="4364857" y="576954"/>
                <a:ext cx="108038"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sz="1600"/>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56AA4CAC-1F30-DD70-4FA9-E3D068CCEAC4}"/>
                      </a:ext>
                    </a:extLst>
                  </p:cNvPr>
                  <p:cNvSpPr txBox="1"/>
                  <p:nvPr/>
                </p:nvSpPr>
                <p:spPr>
                  <a:xfrm>
                    <a:off x="4209517" y="237371"/>
                    <a:ext cx="47263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solidFill>
                                    <a:srgbClr val="FF0000"/>
                                  </a:solidFill>
                                  <a:latin typeface="Cambria Math" panose="02040503050406030204" pitchFamily="18" charset="0"/>
                                </a:rPr>
                              </m:ctrlPr>
                            </m:sSubPr>
                            <m:e>
                              <m:r>
                                <a:rPr lang="en-NZ" b="0" i="1" smtClean="0">
                                  <a:solidFill>
                                    <a:srgbClr val="FF0000"/>
                                  </a:solidFill>
                                  <a:latin typeface="Cambria Math" panose="02040503050406030204" pitchFamily="18" charset="0"/>
                                </a:rPr>
                                <m:t>𝑢</m:t>
                              </m:r>
                            </m:e>
                            <m:sub>
                              <m:r>
                                <a:rPr lang="en-NZ" b="0" i="1" smtClean="0">
                                  <a:solidFill>
                                    <a:srgbClr val="FF0000"/>
                                  </a:solidFill>
                                  <a:latin typeface="Cambria Math" panose="02040503050406030204" pitchFamily="18" charset="0"/>
                                </a:rPr>
                                <m:t>1</m:t>
                              </m:r>
                            </m:sub>
                          </m:sSub>
                        </m:oMath>
                      </m:oMathPara>
                    </a14:m>
                    <a:endParaRPr lang="en-NZ" dirty="0">
                      <a:solidFill>
                        <a:srgbClr val="FF0000"/>
                      </a:solidFill>
                    </a:endParaRPr>
                  </a:p>
                </p:txBody>
              </p:sp>
            </mc:Choice>
            <mc:Fallback xmlns="">
              <p:sp>
                <p:nvSpPr>
                  <p:cNvPr id="88" name="TextBox 87">
                    <a:extLst>
                      <a:ext uri="{FF2B5EF4-FFF2-40B4-BE49-F238E27FC236}">
                        <a16:creationId xmlns:a16="http://schemas.microsoft.com/office/drawing/2014/main" id="{56AA4CAC-1F30-DD70-4FA9-E3D068CCEAC4}"/>
                      </a:ext>
                    </a:extLst>
                  </p:cNvPr>
                  <p:cNvSpPr txBox="1">
                    <a:spLocks noRot="1" noChangeAspect="1" noMove="1" noResize="1" noEditPoints="1" noAdjustHandles="1" noChangeArrowheads="1" noChangeShapeType="1" noTextEdit="1"/>
                  </p:cNvSpPr>
                  <p:nvPr/>
                </p:nvSpPr>
                <p:spPr>
                  <a:xfrm>
                    <a:off x="4209517" y="237371"/>
                    <a:ext cx="472630" cy="369332"/>
                  </a:xfrm>
                  <a:prstGeom prst="rect">
                    <a:avLst/>
                  </a:prstGeom>
                  <a:blipFill>
                    <a:blip r:embed="rId2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BA40E37E-9352-99E5-8457-BF762C708343}"/>
                      </a:ext>
                    </a:extLst>
                  </p:cNvPr>
                  <p:cNvSpPr txBox="1"/>
                  <p:nvPr/>
                </p:nvSpPr>
                <p:spPr>
                  <a:xfrm>
                    <a:off x="6466719" y="251523"/>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solidFill>
                                    <a:srgbClr val="FF0000"/>
                                  </a:solidFill>
                                  <a:latin typeface="Cambria Math" panose="02040503050406030204" pitchFamily="18" charset="0"/>
                                </a:rPr>
                              </m:ctrlPr>
                            </m:sSubPr>
                            <m:e>
                              <m:r>
                                <a:rPr lang="en-NZ" b="0" i="1" smtClean="0">
                                  <a:solidFill>
                                    <a:srgbClr val="FF0000"/>
                                  </a:solidFill>
                                  <a:latin typeface="Cambria Math" panose="02040503050406030204" pitchFamily="18" charset="0"/>
                                </a:rPr>
                                <m:t>𝑢</m:t>
                              </m:r>
                            </m:e>
                            <m:sub>
                              <m:r>
                                <a:rPr lang="en-NZ" b="0" i="1" smtClean="0">
                                  <a:solidFill>
                                    <a:srgbClr val="FF0000"/>
                                  </a:solidFill>
                                  <a:latin typeface="Cambria Math" panose="02040503050406030204" pitchFamily="18" charset="0"/>
                                </a:rPr>
                                <m:t>2</m:t>
                              </m:r>
                            </m:sub>
                          </m:sSub>
                        </m:oMath>
                      </m:oMathPara>
                    </a14:m>
                    <a:endParaRPr lang="en-NZ" dirty="0">
                      <a:solidFill>
                        <a:srgbClr val="FF0000"/>
                      </a:solidFill>
                    </a:endParaRPr>
                  </a:p>
                </p:txBody>
              </p:sp>
            </mc:Choice>
            <mc:Fallback xmlns="">
              <p:sp>
                <p:nvSpPr>
                  <p:cNvPr id="89" name="TextBox 88">
                    <a:extLst>
                      <a:ext uri="{FF2B5EF4-FFF2-40B4-BE49-F238E27FC236}">
                        <a16:creationId xmlns:a16="http://schemas.microsoft.com/office/drawing/2014/main" id="{BA40E37E-9352-99E5-8457-BF762C708343}"/>
                      </a:ext>
                    </a:extLst>
                  </p:cNvPr>
                  <p:cNvSpPr txBox="1">
                    <a:spLocks noRot="1" noChangeAspect="1" noMove="1" noResize="1" noEditPoints="1" noAdjustHandles="1" noChangeArrowheads="1" noChangeShapeType="1" noTextEdit="1"/>
                  </p:cNvSpPr>
                  <p:nvPr/>
                </p:nvSpPr>
                <p:spPr>
                  <a:xfrm>
                    <a:off x="6466719" y="251523"/>
                    <a:ext cx="477951" cy="369332"/>
                  </a:xfrm>
                  <a:prstGeom prst="rect">
                    <a:avLst/>
                  </a:prstGeom>
                  <a:blipFill>
                    <a:blip r:embed="rId26"/>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02476DF0-87B5-870E-099A-F9F15C748C30}"/>
                      </a:ext>
                    </a:extLst>
                  </p:cNvPr>
                  <p:cNvSpPr txBox="1"/>
                  <p:nvPr/>
                </p:nvSpPr>
                <p:spPr>
                  <a:xfrm>
                    <a:off x="6261530" y="1149841"/>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solidFill>
                                    <a:srgbClr val="FF0000"/>
                                  </a:solidFill>
                                  <a:latin typeface="Cambria Math" panose="02040503050406030204" pitchFamily="18" charset="0"/>
                                </a:rPr>
                              </m:ctrlPr>
                            </m:sSubPr>
                            <m:e>
                              <m:r>
                                <a:rPr lang="en-NZ" b="0" i="1" smtClean="0">
                                  <a:solidFill>
                                    <a:srgbClr val="FF0000"/>
                                  </a:solidFill>
                                  <a:latin typeface="Cambria Math" panose="02040503050406030204" pitchFamily="18" charset="0"/>
                                </a:rPr>
                                <m:t>𝑢</m:t>
                              </m:r>
                            </m:e>
                            <m:sub>
                              <m:r>
                                <a:rPr lang="en-NZ" b="0" i="1" smtClean="0">
                                  <a:solidFill>
                                    <a:srgbClr val="FF0000"/>
                                  </a:solidFill>
                                  <a:latin typeface="Cambria Math" panose="02040503050406030204" pitchFamily="18" charset="0"/>
                                </a:rPr>
                                <m:t>3</m:t>
                              </m:r>
                            </m:sub>
                          </m:sSub>
                        </m:oMath>
                      </m:oMathPara>
                    </a14:m>
                    <a:endParaRPr lang="en-NZ" dirty="0">
                      <a:solidFill>
                        <a:srgbClr val="FF0000"/>
                      </a:solidFill>
                    </a:endParaRPr>
                  </a:p>
                </p:txBody>
              </p:sp>
            </mc:Choice>
            <mc:Fallback xmlns="">
              <p:sp>
                <p:nvSpPr>
                  <p:cNvPr id="91" name="TextBox 90">
                    <a:extLst>
                      <a:ext uri="{FF2B5EF4-FFF2-40B4-BE49-F238E27FC236}">
                        <a16:creationId xmlns:a16="http://schemas.microsoft.com/office/drawing/2014/main" id="{02476DF0-87B5-870E-099A-F9F15C748C30}"/>
                      </a:ext>
                    </a:extLst>
                  </p:cNvPr>
                  <p:cNvSpPr txBox="1">
                    <a:spLocks noRot="1" noChangeAspect="1" noMove="1" noResize="1" noEditPoints="1" noAdjustHandles="1" noChangeArrowheads="1" noChangeShapeType="1" noTextEdit="1"/>
                  </p:cNvSpPr>
                  <p:nvPr/>
                </p:nvSpPr>
                <p:spPr>
                  <a:xfrm>
                    <a:off x="6261530" y="1149841"/>
                    <a:ext cx="477951" cy="369332"/>
                  </a:xfrm>
                  <a:prstGeom prst="rect">
                    <a:avLst/>
                  </a:prstGeom>
                  <a:blipFill>
                    <a:blip r:embed="rId27"/>
                    <a:stretch>
                      <a:fillRect/>
                    </a:stretch>
                  </a:blipFill>
                </p:spPr>
                <p:txBody>
                  <a:bodyPr/>
                  <a:lstStyle/>
                  <a:p>
                    <a:r>
                      <a:rPr lang="en-NZ">
                        <a:noFill/>
                      </a:rPr>
                      <a:t> </a:t>
                    </a:r>
                  </a:p>
                </p:txBody>
              </p:sp>
            </mc:Fallback>
          </mc:AlternateContent>
          <p:sp>
            <p:nvSpPr>
              <p:cNvPr id="95" name="Oval 94">
                <a:extLst>
                  <a:ext uri="{FF2B5EF4-FFF2-40B4-BE49-F238E27FC236}">
                    <a16:creationId xmlns:a16="http://schemas.microsoft.com/office/drawing/2014/main" id="{262C79AA-A2F6-0C9A-E3B9-6D06AD4C62E7}"/>
                  </a:ext>
                </a:extLst>
              </p:cNvPr>
              <p:cNvSpPr>
                <a:spLocks noChangeAspect="1"/>
              </p:cNvSpPr>
              <p:nvPr/>
            </p:nvSpPr>
            <p:spPr>
              <a:xfrm>
                <a:off x="6644982" y="1321673"/>
                <a:ext cx="108038"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sz="1600"/>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E8F97F6F-A5F6-1973-793A-4CEF526701FE}"/>
                      </a:ext>
                    </a:extLst>
                  </p:cNvPr>
                  <p:cNvSpPr txBox="1"/>
                  <p:nvPr/>
                </p:nvSpPr>
                <p:spPr>
                  <a:xfrm>
                    <a:off x="9535366" y="1109946"/>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solidFill>
                                    <a:srgbClr val="FF0000"/>
                                  </a:solidFill>
                                  <a:latin typeface="Cambria Math" panose="02040503050406030204" pitchFamily="18" charset="0"/>
                                </a:rPr>
                              </m:ctrlPr>
                            </m:sSubPr>
                            <m:e>
                              <m:r>
                                <a:rPr lang="en-NZ" b="0" i="1" smtClean="0">
                                  <a:solidFill>
                                    <a:srgbClr val="FF0000"/>
                                  </a:solidFill>
                                  <a:latin typeface="Cambria Math" panose="02040503050406030204" pitchFamily="18" charset="0"/>
                                </a:rPr>
                                <m:t>𝑢</m:t>
                              </m:r>
                            </m:e>
                            <m:sub>
                              <m:r>
                                <a:rPr lang="en-NZ" b="0" i="1" smtClean="0">
                                  <a:solidFill>
                                    <a:srgbClr val="FF0000"/>
                                  </a:solidFill>
                                  <a:latin typeface="Cambria Math" panose="02040503050406030204" pitchFamily="18" charset="0"/>
                                </a:rPr>
                                <m:t>5</m:t>
                              </m:r>
                            </m:sub>
                          </m:sSub>
                        </m:oMath>
                      </m:oMathPara>
                    </a14:m>
                    <a:endParaRPr lang="en-NZ" dirty="0">
                      <a:solidFill>
                        <a:srgbClr val="FF0000"/>
                      </a:solidFill>
                    </a:endParaRPr>
                  </a:p>
                </p:txBody>
              </p:sp>
            </mc:Choice>
            <mc:Fallback xmlns="">
              <p:sp>
                <p:nvSpPr>
                  <p:cNvPr id="129" name="TextBox 128">
                    <a:extLst>
                      <a:ext uri="{FF2B5EF4-FFF2-40B4-BE49-F238E27FC236}">
                        <a16:creationId xmlns:a16="http://schemas.microsoft.com/office/drawing/2014/main" id="{E8F97F6F-A5F6-1973-793A-4CEF526701FE}"/>
                      </a:ext>
                    </a:extLst>
                  </p:cNvPr>
                  <p:cNvSpPr txBox="1">
                    <a:spLocks noRot="1" noChangeAspect="1" noMove="1" noResize="1" noEditPoints="1" noAdjustHandles="1" noChangeArrowheads="1" noChangeShapeType="1" noTextEdit="1"/>
                  </p:cNvSpPr>
                  <p:nvPr/>
                </p:nvSpPr>
                <p:spPr>
                  <a:xfrm>
                    <a:off x="9535366" y="1109946"/>
                    <a:ext cx="477951" cy="369332"/>
                  </a:xfrm>
                  <a:prstGeom prst="rect">
                    <a:avLst/>
                  </a:prstGeom>
                  <a:blipFill>
                    <a:blip r:embed="rId28"/>
                    <a:stretch>
                      <a:fillRect/>
                    </a:stretch>
                  </a:blipFill>
                </p:spPr>
                <p:txBody>
                  <a:bodyPr/>
                  <a:lstStyle/>
                  <a:p>
                    <a:r>
                      <a:rPr lang="en-NZ">
                        <a:noFill/>
                      </a:rPr>
                      <a:t> </a:t>
                    </a:r>
                  </a:p>
                </p:txBody>
              </p:sp>
            </mc:Fallback>
          </mc:AlternateContent>
          <p:sp>
            <p:nvSpPr>
              <p:cNvPr id="252" name="TextBox 251">
                <a:extLst>
                  <a:ext uri="{FF2B5EF4-FFF2-40B4-BE49-F238E27FC236}">
                    <a16:creationId xmlns:a16="http://schemas.microsoft.com/office/drawing/2014/main" id="{18D89963-0343-DFAB-E87D-CC86D6CAFEB2}"/>
                  </a:ext>
                </a:extLst>
              </p:cNvPr>
              <p:cNvSpPr txBox="1"/>
              <p:nvPr/>
            </p:nvSpPr>
            <p:spPr>
              <a:xfrm>
                <a:off x="10740187" y="431198"/>
                <a:ext cx="1032911" cy="338554"/>
              </a:xfrm>
              <a:prstGeom prst="rect">
                <a:avLst/>
              </a:prstGeom>
              <a:noFill/>
            </p:spPr>
            <p:txBody>
              <a:bodyPr wrap="none" rtlCol="0">
                <a:spAutoFit/>
              </a:bodyPr>
              <a:lstStyle/>
              <a:p>
                <a:r>
                  <a:rPr lang="en-NZ" sz="1600" b="1" dirty="0">
                    <a:solidFill>
                      <a:srgbClr val="FF0000"/>
                    </a:solidFill>
                  </a:rPr>
                  <a:t>Potentials</a:t>
                </a:r>
              </a:p>
            </p:txBody>
          </p:sp>
          <p:cxnSp>
            <p:nvCxnSpPr>
              <p:cNvPr id="19" name="Straight Arrow Connector 18">
                <a:extLst>
                  <a:ext uri="{FF2B5EF4-FFF2-40B4-BE49-F238E27FC236}">
                    <a16:creationId xmlns:a16="http://schemas.microsoft.com/office/drawing/2014/main" id="{250FD574-14F0-5D72-45FA-F10E0CF2C699}"/>
                  </a:ext>
                </a:extLst>
              </p:cNvPr>
              <p:cNvCxnSpPr>
                <a:cxnSpLocks/>
              </p:cNvCxnSpPr>
              <p:nvPr/>
            </p:nvCxnSpPr>
            <p:spPr>
              <a:xfrm>
                <a:off x="7147821" y="627837"/>
                <a:ext cx="180000" cy="0"/>
              </a:xfrm>
              <a:prstGeom prst="straightConnector1">
                <a:avLst/>
              </a:prstGeom>
              <a:ln w="19050">
                <a:solidFill>
                  <a:srgbClr val="00CC5C"/>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843555D-88F2-5870-5861-B08989E1087F}"/>
                  </a:ext>
                </a:extLst>
              </p:cNvPr>
              <p:cNvCxnSpPr>
                <a:cxnSpLocks/>
              </p:cNvCxnSpPr>
              <p:nvPr/>
            </p:nvCxnSpPr>
            <p:spPr>
              <a:xfrm>
                <a:off x="8278976" y="627838"/>
                <a:ext cx="180000" cy="0"/>
              </a:xfrm>
              <a:prstGeom prst="straightConnector1">
                <a:avLst/>
              </a:prstGeom>
              <a:ln w="19050">
                <a:solidFill>
                  <a:srgbClr val="00CC5C"/>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49E0CD6-93F0-39BE-49F7-D046F792A672}"/>
                  </a:ext>
                </a:extLst>
              </p:cNvPr>
              <p:cNvCxnSpPr>
                <a:cxnSpLocks/>
              </p:cNvCxnSpPr>
              <p:nvPr/>
            </p:nvCxnSpPr>
            <p:spPr>
              <a:xfrm>
                <a:off x="6698562" y="707606"/>
                <a:ext cx="0" cy="180000"/>
              </a:xfrm>
              <a:prstGeom prst="straightConnector1">
                <a:avLst/>
              </a:prstGeom>
              <a:ln w="19050">
                <a:solidFill>
                  <a:srgbClr val="00CC5C"/>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A305DA6-DF03-DBCB-036E-FCB24EBEB372}"/>
                  </a:ext>
                </a:extLst>
              </p:cNvPr>
              <p:cNvCxnSpPr>
                <a:cxnSpLocks/>
              </p:cNvCxnSpPr>
              <p:nvPr/>
            </p:nvCxnSpPr>
            <p:spPr>
              <a:xfrm>
                <a:off x="4861560" y="627837"/>
                <a:ext cx="180000" cy="0"/>
              </a:xfrm>
              <a:prstGeom prst="straightConnector1">
                <a:avLst/>
              </a:prstGeom>
              <a:ln w="19050">
                <a:solidFill>
                  <a:srgbClr val="00CC5C"/>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A89DC63-C8A9-754C-CA4F-90226EEED40E}"/>
                  </a:ext>
                </a:extLst>
              </p:cNvPr>
              <p:cNvCxnSpPr>
                <a:cxnSpLocks/>
              </p:cNvCxnSpPr>
              <p:nvPr/>
            </p:nvCxnSpPr>
            <p:spPr>
              <a:xfrm>
                <a:off x="6096893" y="627838"/>
                <a:ext cx="180000" cy="0"/>
              </a:xfrm>
              <a:prstGeom prst="straightConnector1">
                <a:avLst/>
              </a:prstGeom>
              <a:ln w="19050">
                <a:solidFill>
                  <a:srgbClr val="00CC5C"/>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F39C2B3-C17F-CDF5-5105-2BED955E853C}"/>
                  </a:ext>
                </a:extLst>
              </p:cNvPr>
              <p:cNvCxnSpPr>
                <a:cxnSpLocks/>
              </p:cNvCxnSpPr>
              <p:nvPr/>
            </p:nvCxnSpPr>
            <p:spPr>
              <a:xfrm flipV="1">
                <a:off x="4416885" y="745499"/>
                <a:ext cx="0" cy="180000"/>
              </a:xfrm>
              <a:prstGeom prst="straightConnector1">
                <a:avLst/>
              </a:prstGeom>
              <a:ln w="19050">
                <a:solidFill>
                  <a:srgbClr val="00CC5C"/>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BC25B2F2-D3F5-A7FB-FD06-7D9BEF8E0092}"/>
                      </a:ext>
                    </a:extLst>
                  </p:cNvPr>
                  <p:cNvSpPr txBox="1"/>
                  <p:nvPr/>
                </p:nvSpPr>
                <p:spPr>
                  <a:xfrm>
                    <a:off x="4379128" y="600475"/>
                    <a:ext cx="4623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solidFill>
                                    <a:srgbClr val="00CC5C"/>
                                  </a:solidFill>
                                  <a:latin typeface="Cambria Math" panose="02040503050406030204" pitchFamily="18" charset="0"/>
                                </a:rPr>
                              </m:ctrlPr>
                            </m:sSubPr>
                            <m:e>
                              <m:r>
                                <a:rPr lang="en-NZ" b="0" i="1" smtClean="0">
                                  <a:solidFill>
                                    <a:srgbClr val="00CC5C"/>
                                  </a:solidFill>
                                  <a:latin typeface="Cambria Math" panose="02040503050406030204" pitchFamily="18" charset="0"/>
                                </a:rPr>
                                <m:t>𝑣</m:t>
                              </m:r>
                            </m:e>
                            <m:sub>
                              <m:r>
                                <a:rPr lang="en-NZ" b="0" i="1" smtClean="0">
                                  <a:solidFill>
                                    <a:srgbClr val="00CC5C"/>
                                  </a:solidFill>
                                  <a:latin typeface="Cambria Math" panose="02040503050406030204" pitchFamily="18" charset="0"/>
                                </a:rPr>
                                <m:t>1</m:t>
                              </m:r>
                            </m:sub>
                          </m:sSub>
                        </m:oMath>
                      </m:oMathPara>
                    </a14:m>
                    <a:endParaRPr lang="en-NZ" dirty="0">
                      <a:solidFill>
                        <a:srgbClr val="00CC5C"/>
                      </a:solidFill>
                    </a:endParaRPr>
                  </a:p>
                </p:txBody>
              </p:sp>
            </mc:Choice>
            <mc:Fallback xmlns="">
              <p:sp>
                <p:nvSpPr>
                  <p:cNvPr id="81" name="TextBox 80">
                    <a:extLst>
                      <a:ext uri="{FF2B5EF4-FFF2-40B4-BE49-F238E27FC236}">
                        <a16:creationId xmlns:a16="http://schemas.microsoft.com/office/drawing/2014/main" id="{BC25B2F2-D3F5-A7FB-FD06-7D9BEF8E0092}"/>
                      </a:ext>
                    </a:extLst>
                  </p:cNvPr>
                  <p:cNvSpPr txBox="1">
                    <a:spLocks noRot="1" noChangeAspect="1" noMove="1" noResize="1" noEditPoints="1" noAdjustHandles="1" noChangeArrowheads="1" noChangeShapeType="1" noTextEdit="1"/>
                  </p:cNvSpPr>
                  <p:nvPr/>
                </p:nvSpPr>
                <p:spPr>
                  <a:xfrm>
                    <a:off x="4379128" y="600475"/>
                    <a:ext cx="462370" cy="369332"/>
                  </a:xfrm>
                  <a:prstGeom prst="rect">
                    <a:avLst/>
                  </a:prstGeom>
                  <a:blipFill>
                    <a:blip r:embed="rId29"/>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01F4A221-7D69-264E-36F1-D90ABC02AB33}"/>
                      </a:ext>
                    </a:extLst>
                  </p:cNvPr>
                  <p:cNvSpPr txBox="1"/>
                  <p:nvPr/>
                </p:nvSpPr>
                <p:spPr>
                  <a:xfrm>
                    <a:off x="4786933" y="226387"/>
                    <a:ext cx="4676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solidFill>
                                    <a:srgbClr val="00CC5C"/>
                                  </a:solidFill>
                                  <a:latin typeface="Cambria Math" panose="02040503050406030204" pitchFamily="18" charset="0"/>
                                </a:rPr>
                              </m:ctrlPr>
                            </m:sSubPr>
                            <m:e>
                              <m:r>
                                <a:rPr lang="en-NZ" b="0" i="1" smtClean="0">
                                  <a:solidFill>
                                    <a:srgbClr val="00CC5C"/>
                                  </a:solidFill>
                                  <a:latin typeface="Cambria Math" panose="02040503050406030204" pitchFamily="18" charset="0"/>
                                </a:rPr>
                                <m:t>𝑣</m:t>
                              </m:r>
                            </m:e>
                            <m:sub>
                              <m:r>
                                <a:rPr lang="en-NZ" b="0" i="1" smtClean="0">
                                  <a:solidFill>
                                    <a:srgbClr val="00CC5C"/>
                                  </a:solidFill>
                                  <a:latin typeface="Cambria Math" panose="02040503050406030204" pitchFamily="18" charset="0"/>
                                </a:rPr>
                                <m:t>2</m:t>
                              </m:r>
                            </m:sub>
                          </m:sSub>
                        </m:oMath>
                      </m:oMathPara>
                    </a14:m>
                    <a:endParaRPr lang="en-NZ" dirty="0">
                      <a:solidFill>
                        <a:srgbClr val="00CC5C"/>
                      </a:solidFill>
                    </a:endParaRPr>
                  </a:p>
                </p:txBody>
              </p:sp>
            </mc:Choice>
            <mc:Fallback xmlns="">
              <p:sp>
                <p:nvSpPr>
                  <p:cNvPr id="82" name="TextBox 81">
                    <a:extLst>
                      <a:ext uri="{FF2B5EF4-FFF2-40B4-BE49-F238E27FC236}">
                        <a16:creationId xmlns:a16="http://schemas.microsoft.com/office/drawing/2014/main" id="{01F4A221-7D69-264E-36F1-D90ABC02AB33}"/>
                      </a:ext>
                    </a:extLst>
                  </p:cNvPr>
                  <p:cNvSpPr txBox="1">
                    <a:spLocks noRot="1" noChangeAspect="1" noMove="1" noResize="1" noEditPoints="1" noAdjustHandles="1" noChangeArrowheads="1" noChangeShapeType="1" noTextEdit="1"/>
                  </p:cNvSpPr>
                  <p:nvPr/>
                </p:nvSpPr>
                <p:spPr>
                  <a:xfrm>
                    <a:off x="4786933" y="226387"/>
                    <a:ext cx="467692" cy="369332"/>
                  </a:xfrm>
                  <a:prstGeom prst="rect">
                    <a:avLst/>
                  </a:prstGeom>
                  <a:blipFill>
                    <a:blip r:embed="rId30"/>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2AA1C39-6CAC-DA76-5A20-2C73472018DF}"/>
                      </a:ext>
                    </a:extLst>
                  </p:cNvPr>
                  <p:cNvSpPr txBox="1"/>
                  <p:nvPr/>
                </p:nvSpPr>
                <p:spPr>
                  <a:xfrm>
                    <a:off x="5958645" y="226387"/>
                    <a:ext cx="4676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solidFill>
                                    <a:srgbClr val="00CC5C"/>
                                  </a:solidFill>
                                  <a:latin typeface="Cambria Math" panose="02040503050406030204" pitchFamily="18" charset="0"/>
                                </a:rPr>
                              </m:ctrlPr>
                            </m:sSubPr>
                            <m:e>
                              <m:r>
                                <a:rPr lang="en-NZ" b="0" i="1" smtClean="0">
                                  <a:solidFill>
                                    <a:srgbClr val="00CC5C"/>
                                  </a:solidFill>
                                  <a:latin typeface="Cambria Math" panose="02040503050406030204" pitchFamily="18" charset="0"/>
                                </a:rPr>
                                <m:t>𝑣</m:t>
                              </m:r>
                            </m:e>
                            <m:sub>
                              <m:r>
                                <a:rPr lang="en-NZ" b="0" i="1" smtClean="0">
                                  <a:solidFill>
                                    <a:srgbClr val="00CC5C"/>
                                  </a:solidFill>
                                  <a:latin typeface="Cambria Math" panose="02040503050406030204" pitchFamily="18" charset="0"/>
                                </a:rPr>
                                <m:t>2</m:t>
                              </m:r>
                            </m:sub>
                          </m:sSub>
                        </m:oMath>
                      </m:oMathPara>
                    </a14:m>
                    <a:endParaRPr lang="en-NZ" dirty="0">
                      <a:solidFill>
                        <a:srgbClr val="00CC5C"/>
                      </a:solidFill>
                    </a:endParaRPr>
                  </a:p>
                </p:txBody>
              </p:sp>
            </mc:Choice>
            <mc:Fallback xmlns="">
              <p:sp>
                <p:nvSpPr>
                  <p:cNvPr id="83" name="TextBox 82">
                    <a:extLst>
                      <a:ext uri="{FF2B5EF4-FFF2-40B4-BE49-F238E27FC236}">
                        <a16:creationId xmlns:a16="http://schemas.microsoft.com/office/drawing/2014/main" id="{F2AA1C39-6CAC-DA76-5A20-2C73472018DF}"/>
                      </a:ext>
                    </a:extLst>
                  </p:cNvPr>
                  <p:cNvSpPr txBox="1">
                    <a:spLocks noRot="1" noChangeAspect="1" noMove="1" noResize="1" noEditPoints="1" noAdjustHandles="1" noChangeArrowheads="1" noChangeShapeType="1" noTextEdit="1"/>
                  </p:cNvSpPr>
                  <p:nvPr/>
                </p:nvSpPr>
                <p:spPr>
                  <a:xfrm>
                    <a:off x="5958645" y="226387"/>
                    <a:ext cx="467692" cy="369332"/>
                  </a:xfrm>
                  <a:prstGeom prst="rect">
                    <a:avLst/>
                  </a:prstGeom>
                  <a:blipFill>
                    <a:blip r:embed="rId31"/>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5A628D95-8B4C-003C-2F44-CFDDBD96DA76}"/>
                      </a:ext>
                    </a:extLst>
                  </p:cNvPr>
                  <p:cNvSpPr txBox="1"/>
                  <p:nvPr/>
                </p:nvSpPr>
                <p:spPr>
                  <a:xfrm>
                    <a:off x="7052955" y="226387"/>
                    <a:ext cx="4578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solidFill>
                                    <a:srgbClr val="00CC5C"/>
                                  </a:solidFill>
                                  <a:latin typeface="Cambria Math" panose="02040503050406030204" pitchFamily="18" charset="0"/>
                                </a:rPr>
                              </m:ctrlPr>
                            </m:sSubPr>
                            <m:e>
                              <m:r>
                                <a:rPr lang="en-NZ" b="0" i="1" smtClean="0">
                                  <a:solidFill>
                                    <a:srgbClr val="00CC5C"/>
                                  </a:solidFill>
                                  <a:latin typeface="Cambria Math" panose="02040503050406030204" pitchFamily="18" charset="0"/>
                                </a:rPr>
                                <m:t>𝑣</m:t>
                              </m:r>
                            </m:e>
                            <m:sub>
                              <m:r>
                                <a:rPr lang="en-NZ" b="0" i="1" smtClean="0">
                                  <a:solidFill>
                                    <a:srgbClr val="00CC5C"/>
                                  </a:solidFill>
                                  <a:latin typeface="Cambria Math" panose="02040503050406030204" pitchFamily="18" charset="0"/>
                                </a:rPr>
                                <m:t>4</m:t>
                              </m:r>
                            </m:sub>
                          </m:sSub>
                        </m:oMath>
                      </m:oMathPara>
                    </a14:m>
                    <a:endParaRPr lang="en-NZ" dirty="0">
                      <a:solidFill>
                        <a:srgbClr val="00CC5C"/>
                      </a:solidFill>
                    </a:endParaRPr>
                  </a:p>
                </p:txBody>
              </p:sp>
            </mc:Choice>
            <mc:Fallback xmlns="">
              <p:sp>
                <p:nvSpPr>
                  <p:cNvPr id="84" name="TextBox 83">
                    <a:extLst>
                      <a:ext uri="{FF2B5EF4-FFF2-40B4-BE49-F238E27FC236}">
                        <a16:creationId xmlns:a16="http://schemas.microsoft.com/office/drawing/2014/main" id="{5A628D95-8B4C-003C-2F44-CFDDBD96DA76}"/>
                      </a:ext>
                    </a:extLst>
                  </p:cNvPr>
                  <p:cNvSpPr txBox="1">
                    <a:spLocks noRot="1" noChangeAspect="1" noMove="1" noResize="1" noEditPoints="1" noAdjustHandles="1" noChangeArrowheads="1" noChangeShapeType="1" noTextEdit="1"/>
                  </p:cNvSpPr>
                  <p:nvPr/>
                </p:nvSpPr>
                <p:spPr>
                  <a:xfrm>
                    <a:off x="7052955" y="226387"/>
                    <a:ext cx="457818" cy="369332"/>
                  </a:xfrm>
                  <a:prstGeom prst="rect">
                    <a:avLst/>
                  </a:prstGeom>
                  <a:blipFill>
                    <a:blip r:embed="rId3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C760B0AC-8E64-64F9-3F61-1E3E4DBE51A2}"/>
                      </a:ext>
                    </a:extLst>
                  </p:cNvPr>
                  <p:cNvSpPr txBox="1"/>
                  <p:nvPr/>
                </p:nvSpPr>
                <p:spPr>
                  <a:xfrm>
                    <a:off x="8219176" y="226387"/>
                    <a:ext cx="4623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solidFill>
                                    <a:srgbClr val="00CC5C"/>
                                  </a:solidFill>
                                  <a:latin typeface="Cambria Math" panose="02040503050406030204" pitchFamily="18" charset="0"/>
                                </a:rPr>
                              </m:ctrlPr>
                            </m:sSubPr>
                            <m:e>
                              <m:r>
                                <a:rPr lang="en-NZ" b="0" i="1" smtClean="0">
                                  <a:solidFill>
                                    <a:srgbClr val="00CC5C"/>
                                  </a:solidFill>
                                  <a:latin typeface="Cambria Math" panose="02040503050406030204" pitchFamily="18" charset="0"/>
                                </a:rPr>
                                <m:t>𝑣</m:t>
                              </m:r>
                            </m:e>
                            <m:sub>
                              <m:r>
                                <a:rPr lang="en-NZ" b="0" i="1" smtClean="0">
                                  <a:solidFill>
                                    <a:srgbClr val="00CC5C"/>
                                  </a:solidFill>
                                  <a:latin typeface="Cambria Math" panose="02040503050406030204" pitchFamily="18" charset="0"/>
                                </a:rPr>
                                <m:t>4</m:t>
                              </m:r>
                            </m:sub>
                          </m:sSub>
                        </m:oMath>
                      </m:oMathPara>
                    </a14:m>
                    <a:endParaRPr lang="en-NZ" dirty="0">
                      <a:solidFill>
                        <a:srgbClr val="00CC5C"/>
                      </a:solidFill>
                    </a:endParaRPr>
                  </a:p>
                </p:txBody>
              </p:sp>
            </mc:Choice>
            <mc:Fallback xmlns="">
              <p:sp>
                <p:nvSpPr>
                  <p:cNvPr id="85" name="TextBox 84">
                    <a:extLst>
                      <a:ext uri="{FF2B5EF4-FFF2-40B4-BE49-F238E27FC236}">
                        <a16:creationId xmlns:a16="http://schemas.microsoft.com/office/drawing/2014/main" id="{C760B0AC-8E64-64F9-3F61-1E3E4DBE51A2}"/>
                      </a:ext>
                    </a:extLst>
                  </p:cNvPr>
                  <p:cNvSpPr txBox="1">
                    <a:spLocks noRot="1" noChangeAspect="1" noMove="1" noResize="1" noEditPoints="1" noAdjustHandles="1" noChangeArrowheads="1" noChangeShapeType="1" noTextEdit="1"/>
                  </p:cNvSpPr>
                  <p:nvPr/>
                </p:nvSpPr>
                <p:spPr>
                  <a:xfrm>
                    <a:off x="8219176" y="226387"/>
                    <a:ext cx="462370" cy="369332"/>
                  </a:xfrm>
                  <a:prstGeom prst="rect">
                    <a:avLst/>
                  </a:prstGeom>
                  <a:blipFill>
                    <a:blip r:embed="rId3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A65B50FC-FC54-A419-25EB-FCEF73877DD0}"/>
                      </a:ext>
                    </a:extLst>
                  </p:cNvPr>
                  <p:cNvSpPr txBox="1"/>
                  <p:nvPr/>
                </p:nvSpPr>
                <p:spPr>
                  <a:xfrm>
                    <a:off x="6668061" y="587586"/>
                    <a:ext cx="4676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solidFill>
                                    <a:srgbClr val="00CC5C"/>
                                  </a:solidFill>
                                  <a:latin typeface="Cambria Math" panose="02040503050406030204" pitchFamily="18" charset="0"/>
                                </a:rPr>
                              </m:ctrlPr>
                            </m:sSubPr>
                            <m:e>
                              <m:r>
                                <a:rPr lang="en-NZ" b="0" i="1" smtClean="0">
                                  <a:solidFill>
                                    <a:srgbClr val="00CC5C"/>
                                  </a:solidFill>
                                  <a:latin typeface="Cambria Math" panose="02040503050406030204" pitchFamily="18" charset="0"/>
                                </a:rPr>
                                <m:t>𝑣</m:t>
                              </m:r>
                            </m:e>
                            <m:sub>
                              <m:r>
                                <a:rPr lang="en-NZ" b="0" i="1" smtClean="0">
                                  <a:solidFill>
                                    <a:srgbClr val="00CC5C"/>
                                  </a:solidFill>
                                  <a:latin typeface="Cambria Math" panose="02040503050406030204" pitchFamily="18" charset="0"/>
                                </a:rPr>
                                <m:t>3</m:t>
                              </m:r>
                            </m:sub>
                          </m:sSub>
                        </m:oMath>
                      </m:oMathPara>
                    </a14:m>
                    <a:endParaRPr lang="en-NZ" dirty="0">
                      <a:solidFill>
                        <a:srgbClr val="00CC5C"/>
                      </a:solidFill>
                    </a:endParaRPr>
                  </a:p>
                </p:txBody>
              </p:sp>
            </mc:Choice>
            <mc:Fallback xmlns="">
              <p:sp>
                <p:nvSpPr>
                  <p:cNvPr id="86" name="TextBox 85">
                    <a:extLst>
                      <a:ext uri="{FF2B5EF4-FFF2-40B4-BE49-F238E27FC236}">
                        <a16:creationId xmlns:a16="http://schemas.microsoft.com/office/drawing/2014/main" id="{A65B50FC-FC54-A419-25EB-FCEF73877DD0}"/>
                      </a:ext>
                    </a:extLst>
                  </p:cNvPr>
                  <p:cNvSpPr txBox="1">
                    <a:spLocks noRot="1" noChangeAspect="1" noMove="1" noResize="1" noEditPoints="1" noAdjustHandles="1" noChangeArrowheads="1" noChangeShapeType="1" noTextEdit="1"/>
                  </p:cNvSpPr>
                  <p:nvPr/>
                </p:nvSpPr>
                <p:spPr>
                  <a:xfrm>
                    <a:off x="6668061" y="587586"/>
                    <a:ext cx="467692" cy="369332"/>
                  </a:xfrm>
                  <a:prstGeom prst="rect">
                    <a:avLst/>
                  </a:prstGeom>
                  <a:blipFill>
                    <a:blip r:embed="rId3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FB363E-2C2C-FB87-3768-4C56958AD94F}"/>
                      </a:ext>
                    </a:extLst>
                  </p:cNvPr>
                  <p:cNvSpPr txBox="1"/>
                  <p:nvPr/>
                </p:nvSpPr>
                <p:spPr>
                  <a:xfrm>
                    <a:off x="6701945" y="1162423"/>
                    <a:ext cx="4676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solidFill>
                                    <a:srgbClr val="00CC5C"/>
                                  </a:solidFill>
                                  <a:latin typeface="Cambria Math" panose="02040503050406030204" pitchFamily="18" charset="0"/>
                                </a:rPr>
                              </m:ctrlPr>
                            </m:sSubPr>
                            <m:e>
                              <m:r>
                                <a:rPr lang="en-NZ" b="0" i="1" smtClean="0">
                                  <a:solidFill>
                                    <a:srgbClr val="00CC5C"/>
                                  </a:solidFill>
                                  <a:latin typeface="Cambria Math" panose="02040503050406030204" pitchFamily="18" charset="0"/>
                                </a:rPr>
                                <m:t>𝑣</m:t>
                              </m:r>
                            </m:e>
                            <m:sub>
                              <m:r>
                                <a:rPr lang="en-NZ" b="0" i="1" smtClean="0">
                                  <a:solidFill>
                                    <a:srgbClr val="00CC5C"/>
                                  </a:solidFill>
                                  <a:latin typeface="Cambria Math" panose="02040503050406030204" pitchFamily="18" charset="0"/>
                                </a:rPr>
                                <m:t>3</m:t>
                              </m:r>
                            </m:sub>
                          </m:sSub>
                        </m:oMath>
                      </m:oMathPara>
                    </a14:m>
                    <a:endParaRPr lang="en-NZ" dirty="0">
                      <a:solidFill>
                        <a:srgbClr val="00CC5C"/>
                      </a:solidFill>
                    </a:endParaRPr>
                  </a:p>
                </p:txBody>
              </p:sp>
            </mc:Choice>
            <mc:Fallback xmlns="">
              <p:sp>
                <p:nvSpPr>
                  <p:cNvPr id="99" name="TextBox 98">
                    <a:extLst>
                      <a:ext uri="{FF2B5EF4-FFF2-40B4-BE49-F238E27FC236}">
                        <a16:creationId xmlns:a16="http://schemas.microsoft.com/office/drawing/2014/main" id="{F9FB363E-2C2C-FB87-3768-4C56958AD94F}"/>
                      </a:ext>
                    </a:extLst>
                  </p:cNvPr>
                  <p:cNvSpPr txBox="1">
                    <a:spLocks noRot="1" noChangeAspect="1" noMove="1" noResize="1" noEditPoints="1" noAdjustHandles="1" noChangeArrowheads="1" noChangeShapeType="1" noTextEdit="1"/>
                  </p:cNvSpPr>
                  <p:nvPr/>
                </p:nvSpPr>
                <p:spPr>
                  <a:xfrm>
                    <a:off x="6701945" y="1162423"/>
                    <a:ext cx="467692" cy="369332"/>
                  </a:xfrm>
                  <a:prstGeom prst="rect">
                    <a:avLst/>
                  </a:prstGeom>
                  <a:blipFill>
                    <a:blip r:embed="rId35"/>
                    <a:stretch>
                      <a:fillRect/>
                    </a:stretch>
                  </a:blipFill>
                </p:spPr>
                <p:txBody>
                  <a:bodyPr/>
                  <a:lstStyle/>
                  <a:p>
                    <a:r>
                      <a:rPr lang="en-NZ">
                        <a:noFill/>
                      </a:rPr>
                      <a:t> </a:t>
                    </a:r>
                  </a:p>
                </p:txBody>
              </p:sp>
            </mc:Fallback>
          </mc:AlternateContent>
          <p:sp>
            <p:nvSpPr>
              <p:cNvPr id="171" name="TextBox 21">
                <a:extLst>
                  <a:ext uri="{FF2B5EF4-FFF2-40B4-BE49-F238E27FC236}">
                    <a16:creationId xmlns:a16="http://schemas.microsoft.com/office/drawing/2014/main" id="{879DCA99-87AB-E19A-B2F4-2B69B687199B}"/>
                  </a:ext>
                </a:extLst>
              </p:cNvPr>
              <p:cNvSpPr txBox="1"/>
              <p:nvPr/>
            </p:nvSpPr>
            <p:spPr>
              <a:xfrm>
                <a:off x="10314927" y="1418924"/>
                <a:ext cx="380081" cy="294805"/>
              </a:xfrm>
              <a:prstGeom prst="rect">
                <a:avLst/>
              </a:prstGeom>
              <a:noFill/>
            </p:spPr>
            <p:txBody>
              <a:bodyPr wrap="square" rtlCol="0">
                <a:noAutofit/>
              </a:bodyPr>
              <a:lstStyle/>
              <a:p>
                <a:pPr>
                  <a:lnSpc>
                    <a:spcPct val="107000"/>
                  </a:lnSpc>
                  <a:spcAft>
                    <a:spcPts val="800"/>
                  </a:spcAft>
                </a:pPr>
                <a:r>
                  <a:rPr lang="en-NZ" sz="1600" dirty="0">
                    <a:solidFill>
                      <a:srgbClr val="000000"/>
                    </a:solidFill>
                    <a:latin typeface="Calibri" panose="020F0502020204030204" pitchFamily="34" charset="0"/>
                    <a:ea typeface="Calibri" panose="020F0502020204030204" pitchFamily="34" charset="0"/>
                    <a:cs typeface="Times New Roman" panose="02020603050405020304" pitchFamily="18" charset="0"/>
                  </a:rPr>
                  <a:t>L</a:t>
                </a:r>
                <a:r>
                  <a:rPr lang="en-NZ" sz="1600" baseline="-25000" dirty="0">
                    <a:solidFill>
                      <a:srgbClr val="000000"/>
                    </a:solidFill>
                    <a:latin typeface="Calibri" panose="020F0502020204030204" pitchFamily="34" charset="0"/>
                    <a:ea typeface="Calibri" panose="020F0502020204030204" pitchFamily="34" charset="0"/>
                    <a:cs typeface="Times New Roman" panose="02020603050405020304" pitchFamily="18" charset="0"/>
                  </a:rPr>
                  <a:t>6</a:t>
                </a:r>
                <a:endParaRPr lang="en-NZ" sz="1600" kern="1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5" name="Straight Arrow Connector 4">
                <a:extLst>
                  <a:ext uri="{FF2B5EF4-FFF2-40B4-BE49-F238E27FC236}">
                    <a16:creationId xmlns:a16="http://schemas.microsoft.com/office/drawing/2014/main" id="{CEDD785D-E7A4-E7AD-F0F6-7E37B4E9827F}"/>
                  </a:ext>
                </a:extLst>
              </p:cNvPr>
              <p:cNvCxnSpPr>
                <a:cxnSpLocks/>
              </p:cNvCxnSpPr>
              <p:nvPr/>
            </p:nvCxnSpPr>
            <p:spPr>
              <a:xfrm>
                <a:off x="10075658" y="709930"/>
                <a:ext cx="0" cy="180000"/>
              </a:xfrm>
              <a:prstGeom prst="straightConnector1">
                <a:avLst/>
              </a:prstGeom>
              <a:ln w="19050">
                <a:solidFill>
                  <a:srgbClr val="00CC5C"/>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FB6D10B-A0F7-3811-AAD6-01584E5AA22E}"/>
                  </a:ext>
                </a:extLst>
              </p:cNvPr>
              <p:cNvCxnSpPr>
                <a:cxnSpLocks/>
              </p:cNvCxnSpPr>
              <p:nvPr/>
            </p:nvCxnSpPr>
            <p:spPr>
              <a:xfrm rot="5400000">
                <a:off x="8834514" y="783677"/>
                <a:ext cx="180000" cy="0"/>
              </a:xfrm>
              <a:prstGeom prst="straightConnector1">
                <a:avLst/>
              </a:prstGeom>
              <a:ln w="19050">
                <a:solidFill>
                  <a:srgbClr val="00CC5C"/>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14CDDFF-F17E-FF1B-3E0C-026AB5175F6B}"/>
                  </a:ext>
                </a:extLst>
              </p:cNvPr>
              <p:cNvGrpSpPr/>
              <p:nvPr/>
            </p:nvGrpSpPr>
            <p:grpSpPr>
              <a:xfrm>
                <a:off x="8747106" y="251523"/>
                <a:ext cx="1781976" cy="1664921"/>
                <a:chOff x="7664597" y="251523"/>
                <a:chExt cx="1781976" cy="1664921"/>
              </a:xfrm>
            </p:grpSpPr>
            <p:cxnSp>
              <p:nvCxnSpPr>
                <p:cNvPr id="33" name="Straight Connector 32">
                  <a:extLst>
                    <a:ext uri="{FF2B5EF4-FFF2-40B4-BE49-F238E27FC236}">
                      <a16:creationId xmlns:a16="http://schemas.microsoft.com/office/drawing/2014/main" id="{50D91CE3-0F78-EA92-AE14-C3DACA669FCE}"/>
                    </a:ext>
                  </a:extLst>
                </p:cNvPr>
                <p:cNvCxnSpPr>
                  <a:cxnSpLocks/>
                </p:cNvCxnSpPr>
                <p:nvPr/>
              </p:nvCxnSpPr>
              <p:spPr>
                <a:xfrm flipV="1">
                  <a:off x="8993149" y="613872"/>
                  <a:ext cx="0" cy="360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93FEDC8-313B-D358-735C-A460712EA3FF}"/>
                    </a:ext>
                  </a:extLst>
                </p:cNvPr>
                <p:cNvCxnSpPr>
                  <a:cxnSpLocks/>
                </p:cNvCxnSpPr>
                <p:nvPr/>
              </p:nvCxnSpPr>
              <p:spPr>
                <a:xfrm flipV="1">
                  <a:off x="8993149" y="1790444"/>
                  <a:ext cx="0" cy="12600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2F4FD1E-F86C-4A46-DE00-F8912581A780}"/>
                    </a:ext>
                  </a:extLst>
                </p:cNvPr>
                <p:cNvGrpSpPr/>
                <p:nvPr/>
              </p:nvGrpSpPr>
              <p:grpSpPr>
                <a:xfrm>
                  <a:off x="8788362" y="1441210"/>
                  <a:ext cx="409574" cy="348235"/>
                  <a:chOff x="0" y="270682"/>
                  <a:chExt cx="360040" cy="323998"/>
                </a:xfrm>
              </p:grpSpPr>
              <p:grpSp>
                <p:nvGrpSpPr>
                  <p:cNvPr id="36" name="Group 35">
                    <a:extLst>
                      <a:ext uri="{FF2B5EF4-FFF2-40B4-BE49-F238E27FC236}">
                        <a16:creationId xmlns:a16="http://schemas.microsoft.com/office/drawing/2014/main" id="{AC2D3674-7A19-B488-91D5-C03CE2EA37DA}"/>
                      </a:ext>
                    </a:extLst>
                  </p:cNvPr>
                  <p:cNvGrpSpPr/>
                  <p:nvPr/>
                </p:nvGrpSpPr>
                <p:grpSpPr>
                  <a:xfrm>
                    <a:off x="0" y="414680"/>
                    <a:ext cx="360040" cy="180000"/>
                    <a:chOff x="0" y="414680"/>
                    <a:chExt cx="360040" cy="180000"/>
                  </a:xfrm>
                </p:grpSpPr>
                <p:sp>
                  <p:nvSpPr>
                    <p:cNvPr id="43" name="Arc 42">
                      <a:extLst>
                        <a:ext uri="{FF2B5EF4-FFF2-40B4-BE49-F238E27FC236}">
                          <a16:creationId xmlns:a16="http://schemas.microsoft.com/office/drawing/2014/main" id="{424FCC3B-953F-5D47-833E-E42BCBA4379F}"/>
                        </a:ext>
                      </a:extLst>
                    </p:cNvPr>
                    <p:cNvSpPr/>
                    <p:nvPr/>
                  </p:nvSpPr>
                  <p:spPr>
                    <a:xfrm>
                      <a:off x="0" y="414680"/>
                      <a:ext cx="360040" cy="180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endParaRPr lang="en-NZ" sz="1600"/>
                    </a:p>
                  </p:txBody>
                </p:sp>
                <p:sp>
                  <p:nvSpPr>
                    <p:cNvPr id="44" name="Arc 43">
                      <a:extLst>
                        <a:ext uri="{FF2B5EF4-FFF2-40B4-BE49-F238E27FC236}">
                          <a16:creationId xmlns:a16="http://schemas.microsoft.com/office/drawing/2014/main" id="{BFC11685-93F0-43F7-3D64-6EFBF4ACAE67}"/>
                        </a:ext>
                      </a:extLst>
                    </p:cNvPr>
                    <p:cNvSpPr/>
                    <p:nvPr/>
                  </p:nvSpPr>
                  <p:spPr>
                    <a:xfrm flipH="1">
                      <a:off x="0" y="414681"/>
                      <a:ext cx="360040" cy="108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endParaRPr lang="en-NZ" sz="1600"/>
                    </a:p>
                  </p:txBody>
                </p:sp>
              </p:grpSp>
              <p:grpSp>
                <p:nvGrpSpPr>
                  <p:cNvPr id="37" name="Group 36">
                    <a:extLst>
                      <a:ext uri="{FF2B5EF4-FFF2-40B4-BE49-F238E27FC236}">
                        <a16:creationId xmlns:a16="http://schemas.microsoft.com/office/drawing/2014/main" id="{91182471-682B-E098-D91C-C8FB0DC39666}"/>
                      </a:ext>
                    </a:extLst>
                  </p:cNvPr>
                  <p:cNvGrpSpPr/>
                  <p:nvPr/>
                </p:nvGrpSpPr>
                <p:grpSpPr>
                  <a:xfrm>
                    <a:off x="0" y="342681"/>
                    <a:ext cx="360040" cy="180000"/>
                    <a:chOff x="0" y="342681"/>
                    <a:chExt cx="360040" cy="180000"/>
                  </a:xfrm>
                </p:grpSpPr>
                <p:sp>
                  <p:nvSpPr>
                    <p:cNvPr id="41" name="Arc 40">
                      <a:extLst>
                        <a:ext uri="{FF2B5EF4-FFF2-40B4-BE49-F238E27FC236}">
                          <a16:creationId xmlns:a16="http://schemas.microsoft.com/office/drawing/2014/main" id="{50D1E2F7-5E14-2A03-7F20-2FA313FB04DD}"/>
                        </a:ext>
                      </a:extLst>
                    </p:cNvPr>
                    <p:cNvSpPr/>
                    <p:nvPr/>
                  </p:nvSpPr>
                  <p:spPr>
                    <a:xfrm>
                      <a:off x="0" y="342681"/>
                      <a:ext cx="360040" cy="180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endParaRPr lang="en-NZ" sz="1600"/>
                    </a:p>
                  </p:txBody>
                </p:sp>
                <p:sp>
                  <p:nvSpPr>
                    <p:cNvPr id="42" name="Arc 41">
                      <a:extLst>
                        <a:ext uri="{FF2B5EF4-FFF2-40B4-BE49-F238E27FC236}">
                          <a16:creationId xmlns:a16="http://schemas.microsoft.com/office/drawing/2014/main" id="{3D46D37A-0BCE-E6EE-DB36-4095E9E086AC}"/>
                        </a:ext>
                      </a:extLst>
                    </p:cNvPr>
                    <p:cNvSpPr/>
                    <p:nvPr/>
                  </p:nvSpPr>
                  <p:spPr>
                    <a:xfrm flipH="1">
                      <a:off x="0" y="342682"/>
                      <a:ext cx="360040" cy="108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endParaRPr lang="en-NZ" sz="1600"/>
                    </a:p>
                  </p:txBody>
                </p:sp>
              </p:grpSp>
              <p:grpSp>
                <p:nvGrpSpPr>
                  <p:cNvPr id="38" name="Group 37">
                    <a:extLst>
                      <a:ext uri="{FF2B5EF4-FFF2-40B4-BE49-F238E27FC236}">
                        <a16:creationId xmlns:a16="http://schemas.microsoft.com/office/drawing/2014/main" id="{1F7DEAB5-3F45-B9FE-C26C-EE9F798FE5A8}"/>
                      </a:ext>
                    </a:extLst>
                  </p:cNvPr>
                  <p:cNvGrpSpPr/>
                  <p:nvPr/>
                </p:nvGrpSpPr>
                <p:grpSpPr>
                  <a:xfrm>
                    <a:off x="0" y="270682"/>
                    <a:ext cx="360040" cy="180000"/>
                    <a:chOff x="0" y="270682"/>
                    <a:chExt cx="360040" cy="180000"/>
                  </a:xfrm>
                </p:grpSpPr>
                <p:sp>
                  <p:nvSpPr>
                    <p:cNvPr id="39" name="Arc 38">
                      <a:extLst>
                        <a:ext uri="{FF2B5EF4-FFF2-40B4-BE49-F238E27FC236}">
                          <a16:creationId xmlns:a16="http://schemas.microsoft.com/office/drawing/2014/main" id="{64D24BAA-F584-CB6F-E1E6-230459E0487D}"/>
                        </a:ext>
                      </a:extLst>
                    </p:cNvPr>
                    <p:cNvSpPr/>
                    <p:nvPr/>
                  </p:nvSpPr>
                  <p:spPr>
                    <a:xfrm>
                      <a:off x="0" y="270682"/>
                      <a:ext cx="360040" cy="180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endParaRPr lang="en-NZ" sz="1600"/>
                    </a:p>
                  </p:txBody>
                </p:sp>
                <p:sp>
                  <p:nvSpPr>
                    <p:cNvPr id="40" name="Arc 39">
                      <a:extLst>
                        <a:ext uri="{FF2B5EF4-FFF2-40B4-BE49-F238E27FC236}">
                          <a16:creationId xmlns:a16="http://schemas.microsoft.com/office/drawing/2014/main" id="{6660B300-3B86-8679-D05E-5E872A69C58E}"/>
                        </a:ext>
                      </a:extLst>
                    </p:cNvPr>
                    <p:cNvSpPr/>
                    <p:nvPr/>
                  </p:nvSpPr>
                  <p:spPr>
                    <a:xfrm flipH="1">
                      <a:off x="0" y="270683"/>
                      <a:ext cx="360040" cy="108000"/>
                    </a:xfrm>
                    <a:prstGeom prst="arc">
                      <a:avLst>
                        <a:gd name="adj1" fmla="val 16200000"/>
                        <a:gd name="adj2" fmla="val 5688373"/>
                      </a:avLst>
                    </a:prstGeom>
                    <a:ln w="28575"/>
                  </p:spPr>
                  <p:style>
                    <a:lnRef idx="1">
                      <a:schemeClr val="accent1"/>
                    </a:lnRef>
                    <a:fillRef idx="0">
                      <a:schemeClr val="accent1"/>
                    </a:fillRef>
                    <a:effectRef idx="0">
                      <a:schemeClr val="accent1"/>
                    </a:effectRef>
                    <a:fontRef idx="minor">
                      <a:schemeClr val="tx1"/>
                    </a:fontRef>
                  </p:style>
                  <p:txBody>
                    <a:bodyPr rtlCol="0" anchor="ctr"/>
                    <a:lstStyle/>
                    <a:p>
                      <a:endParaRPr lang="en-NZ" sz="1600"/>
                    </a:p>
                  </p:txBody>
                </p:sp>
              </p:grpSp>
            </p:grpSp>
            <p:cxnSp>
              <p:nvCxnSpPr>
                <p:cNvPr id="122" name="Straight Connector 121">
                  <a:extLst>
                    <a:ext uri="{FF2B5EF4-FFF2-40B4-BE49-F238E27FC236}">
                      <a16:creationId xmlns:a16="http://schemas.microsoft.com/office/drawing/2014/main" id="{5B1EFE19-1F10-A4DA-27FC-CF7A41C2C108}"/>
                    </a:ext>
                  </a:extLst>
                </p:cNvPr>
                <p:cNvCxnSpPr>
                  <a:cxnSpLocks/>
                </p:cNvCxnSpPr>
                <p:nvPr/>
              </p:nvCxnSpPr>
              <p:spPr>
                <a:xfrm flipV="1">
                  <a:off x="8993149" y="1230297"/>
                  <a:ext cx="0" cy="32400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E90F659F-48ED-59B8-1D79-573E746E2A50}"/>
                    </a:ext>
                  </a:extLst>
                </p:cNvPr>
                <p:cNvGrpSpPr/>
                <p:nvPr/>
              </p:nvGrpSpPr>
              <p:grpSpPr>
                <a:xfrm>
                  <a:off x="8739673" y="914934"/>
                  <a:ext cx="506952" cy="324000"/>
                  <a:chOff x="5928437" y="967678"/>
                  <a:chExt cx="506952" cy="324000"/>
                </a:xfrm>
              </p:grpSpPr>
              <p:sp>
                <p:nvSpPr>
                  <p:cNvPr id="123" name="Rectangle 122">
                    <a:extLst>
                      <a:ext uri="{FF2B5EF4-FFF2-40B4-BE49-F238E27FC236}">
                        <a16:creationId xmlns:a16="http://schemas.microsoft.com/office/drawing/2014/main" id="{1BE4D4FE-99CD-8E84-F12A-0EE6CC8E0B65}"/>
                      </a:ext>
                    </a:extLst>
                  </p:cNvPr>
                  <p:cNvSpPr/>
                  <p:nvPr/>
                </p:nvSpPr>
                <p:spPr>
                  <a:xfrm>
                    <a:off x="5928437" y="1029903"/>
                    <a:ext cx="453018" cy="252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sz="1600"/>
                  </a:p>
                </p:txBody>
              </p:sp>
              <p:sp>
                <p:nvSpPr>
                  <p:cNvPr id="124" name="TextBox 7">
                    <a:extLst>
                      <a:ext uri="{FF2B5EF4-FFF2-40B4-BE49-F238E27FC236}">
                        <a16:creationId xmlns:a16="http://schemas.microsoft.com/office/drawing/2014/main" id="{F6D07C98-32D9-3727-A8B2-E2BD5DEFA3A8}"/>
                      </a:ext>
                    </a:extLst>
                  </p:cNvPr>
                  <p:cNvSpPr txBox="1"/>
                  <p:nvPr/>
                </p:nvSpPr>
                <p:spPr>
                  <a:xfrm>
                    <a:off x="5985611" y="967678"/>
                    <a:ext cx="449778" cy="324000"/>
                  </a:xfrm>
                  <a:prstGeom prst="rect">
                    <a:avLst/>
                  </a:prstGeom>
                  <a:noFill/>
                </p:spPr>
                <p:txBody>
                  <a:bodyPr wrap="square" rtlCol="0">
                    <a:noAutofit/>
                  </a:bodyPr>
                  <a:lstStyle/>
                  <a:p>
                    <a:pPr>
                      <a:lnSpc>
                        <a:spcPct val="107000"/>
                      </a:lnSpc>
                      <a:spcAft>
                        <a:spcPts val="800"/>
                      </a:spcAft>
                    </a:pPr>
                    <a:r>
                      <a:rPr lang="en-NZ" sz="16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a:t>
                    </a:r>
                    <a:r>
                      <a:rPr lang="en-NZ" sz="1600" baseline="-25000" dirty="0">
                        <a:solidFill>
                          <a:srgbClr val="000000"/>
                        </a:solidFill>
                        <a:latin typeface="Calibri" panose="020F0502020204030204" pitchFamily="34" charset="0"/>
                        <a:ea typeface="Calibri" panose="020F0502020204030204" pitchFamily="34" charset="0"/>
                        <a:cs typeface="Times New Roman" panose="02020603050405020304" pitchFamily="18" charset="0"/>
                      </a:rPr>
                      <a:t>6</a:t>
                    </a:r>
                    <a:endParaRPr lang="en-NZ"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5FF595A-DFDD-BCBA-AC45-C27717705CAF}"/>
                        </a:ext>
                      </a:extLst>
                    </p:cNvPr>
                    <p:cNvSpPr txBox="1"/>
                    <p:nvPr/>
                  </p:nvSpPr>
                  <p:spPr>
                    <a:xfrm>
                      <a:off x="7664597" y="251523"/>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solidFill>
                                      <a:srgbClr val="FF0000"/>
                                    </a:solidFill>
                                    <a:latin typeface="Cambria Math" panose="02040503050406030204" pitchFamily="18" charset="0"/>
                                  </a:rPr>
                                </m:ctrlPr>
                              </m:sSubPr>
                              <m:e>
                                <m:r>
                                  <a:rPr lang="en-NZ" b="0" i="1" smtClean="0">
                                    <a:solidFill>
                                      <a:srgbClr val="FF0000"/>
                                    </a:solidFill>
                                    <a:latin typeface="Cambria Math" panose="02040503050406030204" pitchFamily="18" charset="0"/>
                                  </a:rPr>
                                  <m:t>𝑢</m:t>
                                </m:r>
                              </m:e>
                              <m:sub>
                                <m:r>
                                  <a:rPr lang="en-NZ" b="0" i="1" smtClean="0">
                                    <a:solidFill>
                                      <a:srgbClr val="FF0000"/>
                                    </a:solidFill>
                                    <a:latin typeface="Cambria Math" panose="02040503050406030204" pitchFamily="18" charset="0"/>
                                  </a:rPr>
                                  <m:t>4</m:t>
                                </m:r>
                              </m:sub>
                            </m:sSub>
                          </m:oMath>
                        </m:oMathPara>
                      </a14:m>
                      <a:endParaRPr lang="en-NZ" dirty="0">
                        <a:solidFill>
                          <a:srgbClr val="FF0000"/>
                        </a:solidFill>
                      </a:endParaRPr>
                    </a:p>
                  </p:txBody>
                </p:sp>
              </mc:Choice>
              <mc:Fallback xmlns="">
                <p:sp>
                  <p:nvSpPr>
                    <p:cNvPr id="90" name="TextBox 89">
                      <a:extLst>
                        <a:ext uri="{FF2B5EF4-FFF2-40B4-BE49-F238E27FC236}">
                          <a16:creationId xmlns:a16="http://schemas.microsoft.com/office/drawing/2014/main" id="{A5FF595A-DFDD-BCBA-AC45-C27717705CAF}"/>
                        </a:ext>
                      </a:extLst>
                    </p:cNvPr>
                    <p:cNvSpPr txBox="1">
                      <a:spLocks noRot="1" noChangeAspect="1" noMove="1" noResize="1" noEditPoints="1" noAdjustHandles="1" noChangeArrowheads="1" noChangeShapeType="1" noTextEdit="1"/>
                    </p:cNvSpPr>
                    <p:nvPr/>
                  </p:nvSpPr>
                  <p:spPr>
                    <a:xfrm>
                      <a:off x="7664597" y="251523"/>
                      <a:ext cx="477951" cy="369332"/>
                    </a:xfrm>
                    <a:prstGeom prst="rect">
                      <a:avLst/>
                    </a:prstGeom>
                    <a:blipFill>
                      <a:blip r:embed="rId36"/>
                      <a:stretch>
                        <a:fillRect/>
                      </a:stretch>
                    </a:blipFill>
                  </p:spPr>
                  <p:txBody>
                    <a:bodyPr/>
                    <a:lstStyle/>
                    <a:p>
                      <a:r>
                        <a:rPr lang="en-NZ">
                          <a:noFill/>
                        </a:rPr>
                        <a:t> </a:t>
                      </a:r>
                    </a:p>
                  </p:txBody>
                </p:sp>
              </mc:Fallback>
            </mc:AlternateContent>
            <p:sp>
              <p:nvSpPr>
                <p:cNvPr id="94" name="Oval 93">
                  <a:extLst>
                    <a:ext uri="{FF2B5EF4-FFF2-40B4-BE49-F238E27FC236}">
                      <a16:creationId xmlns:a16="http://schemas.microsoft.com/office/drawing/2014/main" id="{0C249C09-8A23-5620-75BF-8E1765B5F53F}"/>
                    </a:ext>
                  </a:extLst>
                </p:cNvPr>
                <p:cNvSpPr>
                  <a:spLocks noChangeAspect="1"/>
                </p:cNvSpPr>
                <p:nvPr/>
              </p:nvSpPr>
              <p:spPr>
                <a:xfrm>
                  <a:off x="7784691" y="576954"/>
                  <a:ext cx="108038"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sz="1600"/>
                </a:p>
              </p:txBody>
            </p:sp>
            <p:sp>
              <p:nvSpPr>
                <p:cNvPr id="128" name="Oval 127">
                  <a:extLst>
                    <a:ext uri="{FF2B5EF4-FFF2-40B4-BE49-F238E27FC236}">
                      <a16:creationId xmlns:a16="http://schemas.microsoft.com/office/drawing/2014/main" id="{342DDAA3-EA43-C9AB-F24F-F7E79E235C63}"/>
                    </a:ext>
                  </a:extLst>
                </p:cNvPr>
                <p:cNvSpPr>
                  <a:spLocks noChangeAspect="1"/>
                </p:cNvSpPr>
                <p:nvPr/>
              </p:nvSpPr>
              <p:spPr>
                <a:xfrm>
                  <a:off x="8943268" y="1294612"/>
                  <a:ext cx="108038"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sz="1600"/>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A5B84A4F-49C4-CDB1-434A-856206215446}"/>
                        </a:ext>
                      </a:extLst>
                    </p:cNvPr>
                    <p:cNvSpPr txBox="1"/>
                    <p:nvPr/>
                  </p:nvSpPr>
                  <p:spPr>
                    <a:xfrm>
                      <a:off x="8593483" y="578601"/>
                      <a:ext cx="4676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solidFill>
                                      <a:srgbClr val="00CC5C"/>
                                    </a:solidFill>
                                    <a:latin typeface="Cambria Math" panose="02040503050406030204" pitchFamily="18" charset="0"/>
                                  </a:rPr>
                                </m:ctrlPr>
                              </m:sSubPr>
                              <m:e>
                                <m:r>
                                  <a:rPr lang="en-NZ" b="0" i="1" smtClean="0">
                                    <a:solidFill>
                                      <a:srgbClr val="00CC5C"/>
                                    </a:solidFill>
                                    <a:latin typeface="Cambria Math" panose="02040503050406030204" pitchFamily="18" charset="0"/>
                                  </a:rPr>
                                  <m:t>𝑣</m:t>
                                </m:r>
                              </m:e>
                              <m:sub>
                                <m:r>
                                  <a:rPr lang="en-NZ" b="0" i="1" smtClean="0">
                                    <a:solidFill>
                                      <a:srgbClr val="00CC5C"/>
                                    </a:solidFill>
                                    <a:latin typeface="Cambria Math" panose="02040503050406030204" pitchFamily="18" charset="0"/>
                                  </a:rPr>
                                  <m:t>6</m:t>
                                </m:r>
                              </m:sub>
                            </m:sSub>
                          </m:oMath>
                        </m:oMathPara>
                      </a14:m>
                      <a:endParaRPr lang="en-NZ" dirty="0">
                        <a:solidFill>
                          <a:srgbClr val="00CC5C"/>
                        </a:solidFill>
                      </a:endParaRPr>
                    </a:p>
                  </p:txBody>
                </p:sp>
              </mc:Choice>
              <mc:Fallback xmlns="">
                <p:sp>
                  <p:nvSpPr>
                    <p:cNvPr id="87" name="TextBox 86">
                      <a:extLst>
                        <a:ext uri="{FF2B5EF4-FFF2-40B4-BE49-F238E27FC236}">
                          <a16:creationId xmlns:a16="http://schemas.microsoft.com/office/drawing/2014/main" id="{A5B84A4F-49C4-CDB1-434A-856206215446}"/>
                        </a:ext>
                      </a:extLst>
                    </p:cNvPr>
                    <p:cNvSpPr txBox="1">
                      <a:spLocks noRot="1" noChangeAspect="1" noMove="1" noResize="1" noEditPoints="1" noAdjustHandles="1" noChangeArrowheads="1" noChangeShapeType="1" noTextEdit="1"/>
                    </p:cNvSpPr>
                    <p:nvPr/>
                  </p:nvSpPr>
                  <p:spPr>
                    <a:xfrm>
                      <a:off x="8593483" y="578601"/>
                      <a:ext cx="467692" cy="369332"/>
                    </a:xfrm>
                    <a:prstGeom prst="rect">
                      <a:avLst/>
                    </a:prstGeom>
                    <a:blipFill>
                      <a:blip r:embed="rId37"/>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EDA59E08-8D1D-C64D-BCD6-7CAFF0BC0702}"/>
                        </a:ext>
                      </a:extLst>
                    </p:cNvPr>
                    <p:cNvSpPr txBox="1"/>
                    <p:nvPr/>
                  </p:nvSpPr>
                  <p:spPr>
                    <a:xfrm>
                      <a:off x="8978881" y="1135425"/>
                      <a:ext cx="4676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solidFill>
                                      <a:srgbClr val="00CC5C"/>
                                    </a:solidFill>
                                    <a:latin typeface="Cambria Math" panose="02040503050406030204" pitchFamily="18" charset="0"/>
                                  </a:rPr>
                                </m:ctrlPr>
                              </m:sSubPr>
                              <m:e>
                                <m:r>
                                  <a:rPr lang="en-NZ" b="0" i="1" smtClean="0">
                                    <a:solidFill>
                                      <a:srgbClr val="00CC5C"/>
                                    </a:solidFill>
                                    <a:latin typeface="Cambria Math" panose="02040503050406030204" pitchFamily="18" charset="0"/>
                                  </a:rPr>
                                  <m:t>𝑣</m:t>
                                </m:r>
                              </m:e>
                              <m:sub>
                                <m:r>
                                  <a:rPr lang="en-NZ" b="0" i="1" smtClean="0">
                                    <a:solidFill>
                                      <a:srgbClr val="00CC5C"/>
                                    </a:solidFill>
                                    <a:latin typeface="Cambria Math" panose="02040503050406030204" pitchFamily="18" charset="0"/>
                                  </a:rPr>
                                  <m:t>6</m:t>
                                </m:r>
                              </m:sub>
                            </m:sSub>
                          </m:oMath>
                        </m:oMathPara>
                      </a14:m>
                      <a:endParaRPr lang="en-NZ" dirty="0">
                        <a:solidFill>
                          <a:srgbClr val="00CC5C"/>
                        </a:solidFill>
                      </a:endParaRPr>
                    </a:p>
                  </p:txBody>
                </p:sp>
              </mc:Choice>
              <mc:Fallback xmlns="">
                <p:sp>
                  <p:nvSpPr>
                    <p:cNvPr id="127" name="TextBox 126">
                      <a:extLst>
                        <a:ext uri="{FF2B5EF4-FFF2-40B4-BE49-F238E27FC236}">
                          <a16:creationId xmlns:a16="http://schemas.microsoft.com/office/drawing/2014/main" id="{EDA59E08-8D1D-C64D-BCD6-7CAFF0BC0702}"/>
                        </a:ext>
                      </a:extLst>
                    </p:cNvPr>
                    <p:cNvSpPr txBox="1">
                      <a:spLocks noRot="1" noChangeAspect="1" noMove="1" noResize="1" noEditPoints="1" noAdjustHandles="1" noChangeArrowheads="1" noChangeShapeType="1" noTextEdit="1"/>
                    </p:cNvSpPr>
                    <p:nvPr/>
                  </p:nvSpPr>
                  <p:spPr>
                    <a:xfrm>
                      <a:off x="8978881" y="1135425"/>
                      <a:ext cx="467692" cy="369332"/>
                    </a:xfrm>
                    <a:prstGeom prst="rect">
                      <a:avLst/>
                    </a:prstGeom>
                    <a:blipFill>
                      <a:blip r:embed="rId38"/>
                      <a:stretch>
                        <a:fillRect/>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03216C0C-25B4-3ADF-D231-EDC52C5E982E}"/>
                      </a:ext>
                    </a:extLst>
                  </p:cNvPr>
                  <p:cNvSpPr txBox="1"/>
                  <p:nvPr/>
                </p:nvSpPr>
                <p:spPr>
                  <a:xfrm>
                    <a:off x="8477627" y="587586"/>
                    <a:ext cx="4623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solidFill>
                                    <a:srgbClr val="00CC5C"/>
                                  </a:solidFill>
                                  <a:latin typeface="Cambria Math" panose="02040503050406030204" pitchFamily="18" charset="0"/>
                                </a:rPr>
                              </m:ctrlPr>
                            </m:sSubPr>
                            <m:e>
                              <m:r>
                                <a:rPr lang="en-NZ" b="0" i="1" smtClean="0">
                                  <a:solidFill>
                                    <a:srgbClr val="00CC5C"/>
                                  </a:solidFill>
                                  <a:latin typeface="Cambria Math" panose="02040503050406030204" pitchFamily="18" charset="0"/>
                                </a:rPr>
                                <m:t>𝑣</m:t>
                              </m:r>
                            </m:e>
                            <m:sub>
                              <m:r>
                                <a:rPr lang="en-NZ" b="0" i="1" smtClean="0">
                                  <a:solidFill>
                                    <a:srgbClr val="00CC5C"/>
                                  </a:solidFill>
                                  <a:latin typeface="Cambria Math" panose="02040503050406030204" pitchFamily="18" charset="0"/>
                                </a:rPr>
                                <m:t>5</m:t>
                              </m:r>
                            </m:sub>
                          </m:sSub>
                        </m:oMath>
                      </m:oMathPara>
                    </a14:m>
                    <a:endParaRPr lang="en-NZ" dirty="0">
                      <a:solidFill>
                        <a:srgbClr val="00CC5C"/>
                      </a:solidFill>
                    </a:endParaRPr>
                  </a:p>
                </p:txBody>
              </p:sp>
            </mc:Choice>
            <mc:Fallback xmlns="">
              <p:sp>
                <p:nvSpPr>
                  <p:cNvPr id="185" name="TextBox 184">
                    <a:extLst>
                      <a:ext uri="{FF2B5EF4-FFF2-40B4-BE49-F238E27FC236}">
                        <a16:creationId xmlns:a16="http://schemas.microsoft.com/office/drawing/2014/main" id="{03216C0C-25B4-3ADF-D231-EDC52C5E982E}"/>
                      </a:ext>
                    </a:extLst>
                  </p:cNvPr>
                  <p:cNvSpPr txBox="1">
                    <a:spLocks noRot="1" noChangeAspect="1" noMove="1" noResize="1" noEditPoints="1" noAdjustHandles="1" noChangeArrowheads="1" noChangeShapeType="1" noTextEdit="1"/>
                  </p:cNvSpPr>
                  <p:nvPr/>
                </p:nvSpPr>
                <p:spPr>
                  <a:xfrm>
                    <a:off x="8477627" y="587586"/>
                    <a:ext cx="462370" cy="369332"/>
                  </a:xfrm>
                  <a:prstGeom prst="rect">
                    <a:avLst/>
                  </a:prstGeom>
                  <a:blipFill>
                    <a:blip r:embed="rId39"/>
                    <a:stretch>
                      <a:fillRect/>
                    </a:stretch>
                  </a:blipFill>
                </p:spPr>
                <p:txBody>
                  <a:bodyPr/>
                  <a:lstStyle/>
                  <a:p>
                    <a:r>
                      <a:rPr lang="en-NZ">
                        <a:noFill/>
                      </a:rPr>
                      <a:t> </a:t>
                    </a:r>
                  </a:p>
                </p:txBody>
              </p:sp>
            </mc:Fallback>
          </mc:AlternateContent>
          <p:sp>
            <p:nvSpPr>
              <p:cNvPr id="253" name="TextBox 252">
                <a:extLst>
                  <a:ext uri="{FF2B5EF4-FFF2-40B4-BE49-F238E27FC236}">
                    <a16:creationId xmlns:a16="http://schemas.microsoft.com/office/drawing/2014/main" id="{A62C8BC8-B2ED-9913-BB20-B34506EE44E0}"/>
                  </a:ext>
                </a:extLst>
              </p:cNvPr>
              <p:cNvSpPr txBox="1"/>
              <p:nvPr/>
            </p:nvSpPr>
            <p:spPr>
              <a:xfrm>
                <a:off x="10755792" y="693677"/>
                <a:ext cx="713529" cy="338554"/>
              </a:xfrm>
              <a:prstGeom prst="rect">
                <a:avLst/>
              </a:prstGeom>
              <a:noFill/>
            </p:spPr>
            <p:txBody>
              <a:bodyPr wrap="none" rtlCol="0">
                <a:spAutoFit/>
              </a:bodyPr>
              <a:lstStyle/>
              <a:p>
                <a:r>
                  <a:rPr lang="en-NZ" sz="1600" b="1" dirty="0">
                    <a:solidFill>
                      <a:srgbClr val="00CC5C"/>
                    </a:solidFill>
                  </a:rPr>
                  <a:t>Fluxes</a:t>
                </a:r>
              </a:p>
            </p:txBody>
          </p:sp>
        </p:grpSp>
      </p:grpSp>
      <p:sp>
        <p:nvSpPr>
          <p:cNvPr id="2" name="TextBox 1">
            <a:extLst>
              <a:ext uri="{FF2B5EF4-FFF2-40B4-BE49-F238E27FC236}">
                <a16:creationId xmlns:a16="http://schemas.microsoft.com/office/drawing/2014/main" id="{BFBB81D3-3221-70EA-33DD-F39AE34AAD00}"/>
              </a:ext>
            </a:extLst>
          </p:cNvPr>
          <p:cNvSpPr txBox="1"/>
          <p:nvPr/>
        </p:nvSpPr>
        <p:spPr>
          <a:xfrm>
            <a:off x="141653" y="90138"/>
            <a:ext cx="3218766" cy="461665"/>
          </a:xfrm>
          <a:prstGeom prst="rect">
            <a:avLst/>
          </a:prstGeom>
          <a:noFill/>
        </p:spPr>
        <p:txBody>
          <a:bodyPr wrap="none" rtlCol="0">
            <a:spAutoFit/>
          </a:bodyPr>
          <a:lstStyle/>
          <a:p>
            <a:r>
              <a:rPr lang="en-NZ" sz="2400" b="1" i="1" u="sng" dirty="0">
                <a:solidFill>
                  <a:srgbClr val="7030A0"/>
                </a:solidFill>
              </a:rPr>
              <a:t>Another circuit example</a:t>
            </a:r>
          </a:p>
        </p:txBody>
      </p:sp>
      <p:sp>
        <p:nvSpPr>
          <p:cNvPr id="4" name="Rectangle 3">
            <a:extLst>
              <a:ext uri="{FF2B5EF4-FFF2-40B4-BE49-F238E27FC236}">
                <a16:creationId xmlns:a16="http://schemas.microsoft.com/office/drawing/2014/main" id="{9FC5BD73-359C-267A-F50E-7846B32D1D86}"/>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21624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94CB574-C52D-BDF2-DC65-D821436A04DB}"/>
              </a:ext>
            </a:extLst>
          </p:cNvPr>
          <p:cNvSpPr txBox="1"/>
          <p:nvPr/>
        </p:nvSpPr>
        <p:spPr>
          <a:xfrm>
            <a:off x="307850" y="1032628"/>
            <a:ext cx="11198900" cy="369332"/>
          </a:xfrm>
          <a:prstGeom prst="rect">
            <a:avLst/>
          </a:prstGeom>
          <a:noFill/>
        </p:spPr>
        <p:txBody>
          <a:bodyPr wrap="none" rtlCol="0">
            <a:spAutoFit/>
          </a:bodyPr>
          <a:lstStyle/>
          <a:p>
            <a:r>
              <a:rPr lang="en-NZ" dirty="0"/>
              <a:t>The following example of blood flow through the stomach &amp; spleen illustrates the use of both of these new symbols:   </a:t>
            </a:r>
          </a:p>
        </p:txBody>
      </p:sp>
      <p:sp>
        <p:nvSpPr>
          <p:cNvPr id="47" name="TextBox 46">
            <a:extLst>
              <a:ext uri="{FF2B5EF4-FFF2-40B4-BE49-F238E27FC236}">
                <a16:creationId xmlns:a16="http://schemas.microsoft.com/office/drawing/2014/main" id="{E5E79577-7080-DFF8-0E89-1145E8F7E2F9}"/>
              </a:ext>
            </a:extLst>
          </p:cNvPr>
          <p:cNvSpPr txBox="1"/>
          <p:nvPr/>
        </p:nvSpPr>
        <p:spPr>
          <a:xfrm>
            <a:off x="273393" y="208175"/>
            <a:ext cx="9506979" cy="461665"/>
          </a:xfrm>
          <a:prstGeom prst="rect">
            <a:avLst/>
          </a:prstGeom>
          <a:noFill/>
        </p:spPr>
        <p:txBody>
          <a:bodyPr wrap="square">
            <a:spAutoFit/>
          </a:bodyPr>
          <a:lstStyle/>
          <a:p>
            <a:r>
              <a:rPr lang="en-NZ" sz="2400" b="1" i="1" kern="1200" dirty="0">
                <a:solidFill>
                  <a:srgbClr val="7030A0"/>
                </a:solidFill>
                <a:effectLst/>
                <a:latin typeface="Calibri" panose="020F0502020204030204" pitchFamily="34" charset="0"/>
                <a:ea typeface="Times New Roman" panose="02020603050405020304" pitchFamily="18" charset="0"/>
                <a:cs typeface="Times New Roman" panose="02020603050405020304" pitchFamily="18" charset="0"/>
              </a:rPr>
              <a:t>4. </a:t>
            </a:r>
            <a:r>
              <a:rPr lang="en-NZ" sz="2400" b="1" i="1" u="sng" kern="1200" dirty="0">
                <a:solidFill>
                  <a:srgbClr val="7030A0"/>
                </a:solidFill>
                <a:effectLst/>
                <a:latin typeface="Calibri" panose="020F0502020204030204" pitchFamily="34" charset="0"/>
                <a:ea typeface="Times New Roman" panose="02020603050405020304" pitchFamily="18" charset="0"/>
                <a:cs typeface="Times New Roman" panose="02020603050405020304" pitchFamily="18" charset="0"/>
              </a:rPr>
              <a:t>Blood flow in the cardiovascular system</a:t>
            </a:r>
            <a:endParaRPr lang="en-NZ" sz="2400" dirty="0">
              <a:solidFill>
                <a:srgbClr val="7030A0"/>
              </a:solidFill>
            </a:endParaRPr>
          </a:p>
        </p:txBody>
      </p:sp>
      <p:grpSp>
        <p:nvGrpSpPr>
          <p:cNvPr id="81" name="Group 80">
            <a:extLst>
              <a:ext uri="{FF2B5EF4-FFF2-40B4-BE49-F238E27FC236}">
                <a16:creationId xmlns:a16="http://schemas.microsoft.com/office/drawing/2014/main" id="{DD53D263-5A33-F6B0-DBC0-18C106A780B5}"/>
              </a:ext>
            </a:extLst>
          </p:cNvPr>
          <p:cNvGrpSpPr/>
          <p:nvPr/>
        </p:nvGrpSpPr>
        <p:grpSpPr>
          <a:xfrm>
            <a:off x="425450" y="2429514"/>
            <a:ext cx="5029449" cy="2393077"/>
            <a:chOff x="425450" y="2209777"/>
            <a:chExt cx="5029449" cy="2393077"/>
          </a:xfrm>
        </p:grpSpPr>
        <p:grpSp>
          <p:nvGrpSpPr>
            <p:cNvPr id="60" name="Group 59">
              <a:extLst>
                <a:ext uri="{FF2B5EF4-FFF2-40B4-BE49-F238E27FC236}">
                  <a16:creationId xmlns:a16="http://schemas.microsoft.com/office/drawing/2014/main" id="{84C4A30B-6999-4885-82E4-B8D8A803E456}"/>
                </a:ext>
              </a:extLst>
            </p:cNvPr>
            <p:cNvGrpSpPr/>
            <p:nvPr/>
          </p:nvGrpSpPr>
          <p:grpSpPr>
            <a:xfrm>
              <a:off x="425450" y="3402100"/>
              <a:ext cx="4309449" cy="1200754"/>
              <a:chOff x="919170" y="3369024"/>
              <a:chExt cx="4309449" cy="1200754"/>
            </a:xfrm>
          </p:grpSpPr>
          <p:sp>
            <p:nvSpPr>
              <p:cNvPr id="14" name="TextBox 13">
                <a:extLst>
                  <a:ext uri="{FF2B5EF4-FFF2-40B4-BE49-F238E27FC236}">
                    <a16:creationId xmlns:a16="http://schemas.microsoft.com/office/drawing/2014/main" id="{8F001446-EF8B-345C-59ED-033A0D72712A}"/>
                  </a:ext>
                </a:extLst>
              </p:cNvPr>
              <p:cNvSpPr txBox="1"/>
              <p:nvPr/>
            </p:nvSpPr>
            <p:spPr>
              <a:xfrm>
                <a:off x="919170" y="3369024"/>
                <a:ext cx="4309449" cy="338554"/>
              </a:xfrm>
              <a:prstGeom prst="rect">
                <a:avLst/>
              </a:prstGeom>
              <a:noFill/>
            </p:spPr>
            <p:txBody>
              <a:bodyPr wrap="none" rtlCol="0">
                <a:spAutoFit/>
              </a:bodyPr>
              <a:lstStyle/>
              <a:p>
                <a:r>
                  <a:rPr lang="en-NZ" sz="1600" dirty="0"/>
                  <a:t>Mass balance &amp; storage compliance at bifurcation</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7C3246F-9F7A-E7AB-BE31-66F0C3B6B34A}"/>
                      </a:ext>
                    </a:extLst>
                  </p:cNvPr>
                  <p:cNvSpPr txBox="1"/>
                  <p:nvPr/>
                </p:nvSpPr>
                <p:spPr>
                  <a:xfrm>
                    <a:off x="919170" y="3709030"/>
                    <a:ext cx="3843873" cy="860748"/>
                  </a:xfrm>
                  <a:prstGeom prst="rect">
                    <a:avLst/>
                  </a:prstGeom>
                  <a:noFill/>
                </p:spPr>
                <p:txBody>
                  <a:bodyPr wrap="none" rtlCol="0">
                    <a:spAutoFit/>
                  </a:bodyPr>
                  <a:lstStyle/>
                  <a:p>
                    <a:r>
                      <a:rPr lang="en-NZ" sz="1600" dirty="0">
                        <a:solidFill>
                          <a:srgbClr val="00B050"/>
                        </a:solidFill>
                      </a:rPr>
                      <a:t> </a:t>
                    </a:r>
                    <a14:m>
                      <m:oMath xmlns:m="http://schemas.openxmlformats.org/officeDocument/2006/math">
                        <m:f>
                          <m:fPr>
                            <m:ctrlPr>
                              <a:rPr lang="en-NZ" sz="160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NZ" sz="160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𝑑</m:t>
                            </m:r>
                            <m:sSubSup>
                              <m:sSubSupPr>
                                <m:ctrlPr>
                                  <a:rPr lang="en-NZ" sz="1600" i="1" smtClean="0">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600" b="0" i="1" smtClean="0">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t>𝑞</m:t>
                                </m:r>
                              </m:e>
                              <m:sub>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𝑏</m:t>
                                </m:r>
                              </m:sup>
                            </m:sSubSup>
                          </m:num>
                          <m:den>
                            <m:r>
                              <a:rPr lang="en-NZ" sz="160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𝑑</m:t>
                            </m:r>
                            <m:r>
                              <a:rPr lang="en-NZ" sz="16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𝑡</m:t>
                            </m:r>
                          </m:den>
                        </m:f>
                        <m:r>
                          <a:rPr lang="en-NZ" sz="16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NZ" sz="1600" i="1" smtClean="0">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𝑣</m:t>
                            </m:r>
                          </m:e>
                          <m:sub>
                            <m:r>
                              <a:rPr lang="en-NZ" sz="1600" b="0" i="1" smtClean="0">
                                <a:solidFill>
                                  <a:srgbClr val="00B050"/>
                                </a:solidFill>
                                <a:latin typeface="Cambria Math" panose="02040503050406030204" pitchFamily="18" charset="0"/>
                                <a:ea typeface="Aptos" panose="020B0004020202020204" pitchFamily="34" charset="0"/>
                                <a:cs typeface="Times New Roman" panose="02020603050405020304" pitchFamily="18" charset="0"/>
                              </a:rPr>
                              <m:t>𝐶</m:t>
                            </m:r>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𝑒𝑙𝑖𝑎𝑐</m:t>
                            </m:r>
                            <m:r>
                              <a:rPr lang="en-NZ" sz="1600" b="0" i="1" smtClean="0">
                                <a:solidFill>
                                  <a:srgbClr val="00B050"/>
                                </a:solidFill>
                                <a:latin typeface="Cambria Math" panose="02040503050406030204" pitchFamily="18" charset="0"/>
                                <a:ea typeface="Aptos" panose="020B0004020202020204" pitchFamily="34" charset="0"/>
                                <a:cs typeface="Times New Roman" panose="02020603050405020304" pitchFamily="18" charset="0"/>
                              </a:rPr>
                              <m:t>𝐴</m:t>
                            </m:r>
                          </m:sub>
                          <m:sup>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𝑏</m:t>
                            </m:r>
                          </m:sup>
                        </m:sSubSup>
                        <m:r>
                          <a:rPr lang="en-NZ" sz="1600" b="0" i="1" smtClean="0">
                            <a:solidFill>
                              <a:schemeClr val="tx1"/>
                            </a:solidFill>
                            <a:latin typeface="Cambria Math" panose="02040503050406030204" pitchFamily="18" charset="0"/>
                            <a:ea typeface="Aptos" panose="020B0004020202020204" pitchFamily="34" charset="0"/>
                            <a:cs typeface="Times New Roman" panose="02020603050405020304" pitchFamily="18" charset="0"/>
                          </a:rPr>
                          <m:t>−</m:t>
                        </m:r>
                        <m:sSubSup>
                          <m:sSubSupPr>
                            <m:ctrlPr>
                              <a:rPr lang="en-NZ" sz="1600" i="1" smtClean="0">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𝑣</m:t>
                            </m:r>
                          </m:e>
                          <m:sub>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𝐺𝑎𝑠𝑡𝑟𝑖𝑐𝐴</m:t>
                            </m:r>
                          </m:sub>
                          <m:sup>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𝑏</m:t>
                            </m:r>
                          </m:sup>
                        </m:sSubSup>
                        <m:r>
                          <a:rPr lang="en-NZ" sz="1600" b="0" i="1" smtClean="0">
                            <a:solidFill>
                              <a:srgbClr val="000000"/>
                            </a:solidFill>
                            <a:latin typeface="Cambria Math" panose="02040503050406030204" pitchFamily="18" charset="0"/>
                            <a:ea typeface="Aptos" panose="020B0004020202020204" pitchFamily="34" charset="0"/>
                            <a:cs typeface="Times New Roman" panose="02020603050405020304" pitchFamily="18" charset="0"/>
                          </a:rPr>
                          <m:t>−</m:t>
                        </m:r>
                        <m:sSubSup>
                          <m:sSubSupPr>
                            <m:ctrlPr>
                              <a:rPr lang="en-NZ" sz="1600" i="1" smtClean="0">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𝑣</m:t>
                            </m:r>
                          </m:e>
                          <m:sub>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𝑆𝑝𝑙𝑒𝑛𝑖𝑐𝐴</m:t>
                            </m:r>
                          </m:sub>
                          <m:sup>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𝑏</m:t>
                            </m:r>
                          </m:sup>
                        </m:sSubSup>
                      </m:oMath>
                    </a14:m>
                    <a:endParaRPr lang="en-NZ" sz="1600" i="1" dirty="0">
                      <a:solidFill>
                        <a:srgbClr val="FF0000"/>
                      </a:solidFill>
                      <a:latin typeface="Cambria Math" panose="02040503050406030204" pitchFamily="18" charset="0"/>
                      <a:ea typeface="Times New Roman" panose="02020603050405020304" pitchFamily="18" charset="0"/>
                      <a:cs typeface="Times New Roman" panose="02020603050405020304" pitchFamily="18" charset="0"/>
                    </a:endParaRPr>
                  </a:p>
                  <a:p>
                    <a:pPr>
                      <a:spcBef>
                        <a:spcPts val="600"/>
                      </a:spcBef>
                    </a:pPr>
                    <a14:m>
                      <m:oMath xmlns:m="http://schemas.openxmlformats.org/officeDocument/2006/math">
                        <m:sSubSup>
                          <m:sSubSupPr>
                            <m:ctrlPr>
                              <a:rPr lang="en-NZ" sz="160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600" i="1">
                                <a:solidFill>
                                  <a:srgbClr val="FF0000"/>
                                </a:solidFill>
                                <a:latin typeface="Cambria Math" panose="02040503050406030204" pitchFamily="18" charset="0"/>
                                <a:ea typeface="Aptos" panose="020B0004020202020204" pitchFamily="34" charset="0"/>
                                <a:cs typeface="Times New Roman" panose="02020603050405020304" pitchFamily="18" charset="0"/>
                              </a:rPr>
                              <m:t>𝑢</m:t>
                            </m:r>
                          </m:e>
                          <m:sub>
                            <m:r>
                              <a:rPr lang="en-NZ" sz="1600" i="1">
                                <a:solidFill>
                                  <a:srgbClr val="FF0000"/>
                                </a:solidFill>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lang="en-NZ" sz="1600" i="1">
                                <a:solidFill>
                                  <a:srgbClr val="FF0000"/>
                                </a:solidFill>
                                <a:latin typeface="Cambria Math" panose="02040503050406030204" pitchFamily="18" charset="0"/>
                                <a:ea typeface="Aptos" panose="020B0004020202020204" pitchFamily="34" charset="0"/>
                                <a:cs typeface="Times New Roman" panose="02020603050405020304" pitchFamily="18" charset="0"/>
                              </a:rPr>
                              <m:t>𝑏</m:t>
                            </m:r>
                          </m:sup>
                        </m:sSubSup>
                        <m:r>
                          <a:rPr lang="en-NZ" sz="1600" b="0" i="1" smtClean="0">
                            <a:solidFill>
                              <a:schemeClr val="tx1"/>
                            </a:solidFill>
                            <a:latin typeface="Cambria Math" panose="02040503050406030204" pitchFamily="18" charset="0"/>
                            <a:ea typeface="Aptos" panose="020B0004020202020204" pitchFamily="34" charset="0"/>
                            <a:cs typeface="Times New Roman" panose="02020603050405020304" pitchFamily="18" charset="0"/>
                          </a:rPr>
                          <m:t>=</m:t>
                        </m:r>
                        <m:d>
                          <m:dPr>
                            <m:ctrlPr>
                              <a:rPr lang="en-NZ" sz="1600" b="0" i="1" smtClean="0">
                                <a:solidFill>
                                  <a:schemeClr val="tx1"/>
                                </a:solidFill>
                                <a:latin typeface="Cambria Math" panose="02040503050406030204" pitchFamily="18" charset="0"/>
                                <a:cs typeface="Times New Roman" panose="02020603050405020304" pitchFamily="18" charset="0"/>
                              </a:rPr>
                            </m:ctrlPr>
                          </m:dPr>
                          <m:e>
                            <m:sSubSup>
                              <m:sSubSupPr>
                                <m:ctrlPr>
                                  <a:rPr lang="en-NZ" sz="1600" i="1">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600" i="1">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t>𝑞</m:t>
                                </m:r>
                              </m:e>
                              <m:sub>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𝑏</m:t>
                                </m:r>
                              </m:sup>
                            </m:sSubSup>
                            <m:r>
                              <a:rPr lang="en-NZ" sz="1600" b="0" i="1" smtClean="0">
                                <a:solidFill>
                                  <a:srgbClr val="00B050"/>
                                </a:solidFill>
                                <a:latin typeface="Cambria Math" panose="02040503050406030204" pitchFamily="18" charset="0"/>
                                <a:ea typeface="Aptos" panose="020B0004020202020204" pitchFamily="34" charset="0"/>
                                <a:cs typeface="Times New Roman" panose="02020603050405020304" pitchFamily="18" charset="0"/>
                              </a:rPr>
                              <m:t>−</m:t>
                            </m:r>
                            <m:sSubSup>
                              <m:sSubSupPr>
                                <m:ctrlPr>
                                  <a:rPr lang="en-NZ" sz="1600" i="1" smtClean="0">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NZ" sz="1600" i="1" smtClean="0">
                                        <a:solidFill>
                                          <a:srgbClr val="7030A0"/>
                                        </a:solidFill>
                                        <a:latin typeface="Cambria Math" panose="02040503050406030204" pitchFamily="18" charset="0"/>
                                        <a:cs typeface="Times New Roman" panose="02020603050405020304" pitchFamily="18" charset="0"/>
                                      </a:rPr>
                                    </m:ctrlPr>
                                  </m:accPr>
                                  <m:e>
                                    <m:r>
                                      <a:rPr lang="en-NZ" sz="1600" b="0" i="1" smtClean="0">
                                        <a:solidFill>
                                          <a:srgbClr val="7030A0"/>
                                        </a:solidFill>
                                        <a:latin typeface="Cambria Math" panose="02040503050406030204" pitchFamily="18" charset="0"/>
                                        <a:cs typeface="Times New Roman" panose="02020603050405020304" pitchFamily="18" charset="0"/>
                                      </a:rPr>
                                      <m:t>𝑞</m:t>
                                    </m:r>
                                  </m:e>
                                </m:acc>
                              </m:e>
                              <m:sub>
                                <m:r>
                                  <a:rPr lang="en-NZ" sz="1600" i="1">
                                    <a:solidFill>
                                      <a:srgbClr val="7030A0"/>
                                    </a:solidFill>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lang="en-NZ" sz="1600" i="1">
                                    <a:solidFill>
                                      <a:srgbClr val="7030A0"/>
                                    </a:solidFill>
                                    <a:latin typeface="Cambria Math" panose="02040503050406030204" pitchFamily="18" charset="0"/>
                                    <a:ea typeface="Aptos" panose="020B0004020202020204" pitchFamily="34" charset="0"/>
                                    <a:cs typeface="Times New Roman" panose="02020603050405020304" pitchFamily="18" charset="0"/>
                                  </a:rPr>
                                  <m:t>𝑏</m:t>
                                </m:r>
                              </m:sup>
                            </m:sSubSup>
                          </m:e>
                        </m:d>
                        <m:r>
                          <a:rPr lang="en-NZ" sz="1600" b="0" i="1" smtClean="0">
                            <a:solidFill>
                              <a:schemeClr val="tx1"/>
                            </a:solidFill>
                            <a:latin typeface="Cambria Math" panose="02040503050406030204" pitchFamily="18" charset="0"/>
                            <a:cs typeface="Times New Roman" panose="02020603050405020304" pitchFamily="18" charset="0"/>
                          </a:rPr>
                          <m:t>/</m:t>
                        </m:r>
                        <m:sSubSup>
                          <m:sSubSupPr>
                            <m:ctrlPr>
                              <a:rPr lang="en-NZ" sz="1600" i="1" smtClean="0">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600" b="0" i="1" smtClean="0">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m:t>𝐶</m:t>
                            </m:r>
                          </m:e>
                          <m:sub>
                            <m:r>
                              <a:rPr lang="en-NZ" sz="1600" i="1">
                                <a:solidFill>
                                  <a:srgbClr val="7030A0"/>
                                </a:solidFill>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lang="en-NZ" sz="1600" i="1">
                                <a:solidFill>
                                  <a:srgbClr val="7030A0"/>
                                </a:solidFill>
                                <a:latin typeface="Cambria Math" panose="02040503050406030204" pitchFamily="18" charset="0"/>
                                <a:ea typeface="Aptos" panose="020B0004020202020204" pitchFamily="34" charset="0"/>
                                <a:cs typeface="Times New Roman" panose="02020603050405020304" pitchFamily="18" charset="0"/>
                              </a:rPr>
                              <m:t>𝑏</m:t>
                            </m:r>
                          </m:sup>
                        </m:sSubSup>
                      </m:oMath>
                    </a14:m>
                    <a:r>
                      <a:rPr lang="en-NZ" sz="1600" dirty="0">
                        <a:solidFill>
                          <a:srgbClr val="00B050"/>
                        </a:solidFill>
                      </a:rPr>
                      <a:t> </a:t>
                    </a:r>
                  </a:p>
                </p:txBody>
              </p:sp>
            </mc:Choice>
            <mc:Fallback xmlns="">
              <p:sp>
                <p:nvSpPr>
                  <p:cNvPr id="56" name="TextBox 55">
                    <a:extLst>
                      <a:ext uri="{FF2B5EF4-FFF2-40B4-BE49-F238E27FC236}">
                        <a16:creationId xmlns:a16="http://schemas.microsoft.com/office/drawing/2014/main" id="{F7C3246F-9F7A-E7AB-BE31-66F0C3B6B34A}"/>
                      </a:ext>
                    </a:extLst>
                  </p:cNvPr>
                  <p:cNvSpPr txBox="1">
                    <a:spLocks noRot="1" noChangeAspect="1" noMove="1" noResize="1" noEditPoints="1" noAdjustHandles="1" noChangeArrowheads="1" noChangeShapeType="1" noTextEdit="1"/>
                  </p:cNvSpPr>
                  <p:nvPr/>
                </p:nvSpPr>
                <p:spPr>
                  <a:xfrm>
                    <a:off x="919170" y="3709030"/>
                    <a:ext cx="3843873" cy="860748"/>
                  </a:xfrm>
                  <a:prstGeom prst="rect">
                    <a:avLst/>
                  </a:prstGeom>
                  <a:blipFill>
                    <a:blip r:embed="rId2"/>
                    <a:stretch>
                      <a:fillRect b="-2128"/>
                    </a:stretch>
                  </a:blipFill>
                </p:spPr>
                <p:txBody>
                  <a:bodyPr/>
                  <a:lstStyle/>
                  <a:p>
                    <a:r>
                      <a:rPr lang="en-NZ">
                        <a:noFill/>
                      </a:rPr>
                      <a:t> </a:t>
                    </a:r>
                  </a:p>
                </p:txBody>
              </p:sp>
            </mc:Fallback>
          </mc:AlternateContent>
        </p:grpSp>
        <p:cxnSp>
          <p:nvCxnSpPr>
            <p:cNvPr id="57" name="Connector: Elbow 56">
              <a:extLst>
                <a:ext uri="{FF2B5EF4-FFF2-40B4-BE49-F238E27FC236}">
                  <a16:creationId xmlns:a16="http://schemas.microsoft.com/office/drawing/2014/main" id="{56FD1140-775F-8E12-99B5-DBDB988C988A}"/>
                </a:ext>
              </a:extLst>
            </p:cNvPr>
            <p:cNvCxnSpPr>
              <a:cxnSpLocks/>
              <a:stCxn id="14" idx="3"/>
            </p:cNvCxnSpPr>
            <p:nvPr/>
          </p:nvCxnSpPr>
          <p:spPr>
            <a:xfrm flipV="1">
              <a:off x="4734899" y="2209777"/>
              <a:ext cx="720000" cy="1361600"/>
            </a:xfrm>
            <a:prstGeom prst="bentConnector2">
              <a:avLst/>
            </a:prstGeom>
            <a:ln w="12700">
              <a:prstDash val="sysDot"/>
              <a:tailEnd type="stealth"/>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343135B0-59D8-0AE3-0ABC-F0AD3E28D51E}"/>
              </a:ext>
            </a:extLst>
          </p:cNvPr>
          <p:cNvGrpSpPr/>
          <p:nvPr/>
        </p:nvGrpSpPr>
        <p:grpSpPr>
          <a:xfrm>
            <a:off x="6716782" y="2688936"/>
            <a:ext cx="5466132" cy="1683479"/>
            <a:chOff x="6716782" y="2469199"/>
            <a:chExt cx="5466132" cy="1683479"/>
          </a:xfrm>
        </p:grpSpPr>
        <p:grpSp>
          <p:nvGrpSpPr>
            <p:cNvPr id="78" name="Group 77">
              <a:extLst>
                <a:ext uri="{FF2B5EF4-FFF2-40B4-BE49-F238E27FC236}">
                  <a16:creationId xmlns:a16="http://schemas.microsoft.com/office/drawing/2014/main" id="{0164D776-5B33-7783-9B01-BC4F104E7CCD}"/>
                </a:ext>
              </a:extLst>
            </p:cNvPr>
            <p:cNvGrpSpPr/>
            <p:nvPr/>
          </p:nvGrpSpPr>
          <p:grpSpPr>
            <a:xfrm>
              <a:off x="8905755" y="2469199"/>
              <a:ext cx="3277159" cy="745277"/>
              <a:chOff x="8905755" y="2469199"/>
              <a:chExt cx="3277159" cy="745277"/>
            </a:xfrm>
          </p:grpSpPr>
          <p:sp>
            <p:nvSpPr>
              <p:cNvPr id="7" name="TextBox 6">
                <a:extLst>
                  <a:ext uri="{FF2B5EF4-FFF2-40B4-BE49-F238E27FC236}">
                    <a16:creationId xmlns:a16="http://schemas.microsoft.com/office/drawing/2014/main" id="{CE3AA2EA-08AA-F8D8-D799-9AEFD2137674}"/>
                  </a:ext>
                </a:extLst>
              </p:cNvPr>
              <p:cNvSpPr txBox="1"/>
              <p:nvPr/>
            </p:nvSpPr>
            <p:spPr>
              <a:xfrm>
                <a:off x="9121755" y="2875922"/>
                <a:ext cx="3061159" cy="338554"/>
              </a:xfrm>
              <a:prstGeom prst="rect">
                <a:avLst/>
              </a:prstGeom>
              <a:noFill/>
            </p:spPr>
            <p:txBody>
              <a:bodyPr wrap="none" rtlCol="0">
                <a:spAutoFit/>
              </a:bodyPr>
              <a:lstStyle/>
              <a:p>
                <a:r>
                  <a:rPr lang="en-NZ" sz="1600" dirty="0"/>
                  <a:t>Venous blood flow (deoxygenated)</a:t>
                </a:r>
              </a:p>
            </p:txBody>
          </p:sp>
          <p:cxnSp>
            <p:nvCxnSpPr>
              <p:cNvPr id="67" name="Connector: Elbow 66">
                <a:extLst>
                  <a:ext uri="{FF2B5EF4-FFF2-40B4-BE49-F238E27FC236}">
                    <a16:creationId xmlns:a16="http://schemas.microsoft.com/office/drawing/2014/main" id="{6F84C0F7-7705-CA59-8599-D151AD4AD295}"/>
                  </a:ext>
                </a:extLst>
              </p:cNvPr>
              <p:cNvCxnSpPr>
                <a:cxnSpLocks/>
              </p:cNvCxnSpPr>
              <p:nvPr/>
            </p:nvCxnSpPr>
            <p:spPr>
              <a:xfrm rot="10800000">
                <a:off x="8905755" y="2469199"/>
                <a:ext cx="216000" cy="576000"/>
              </a:xfrm>
              <a:prstGeom prst="bentConnector2">
                <a:avLst/>
              </a:prstGeom>
              <a:ln w="12700">
                <a:prstDash val="sysDot"/>
                <a:tailEnd type="stealth"/>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8BBC303-EAC9-938B-7B62-9E142E47B0DC}"/>
                </a:ext>
              </a:extLst>
            </p:cNvPr>
            <p:cNvGrpSpPr/>
            <p:nvPr/>
          </p:nvGrpSpPr>
          <p:grpSpPr>
            <a:xfrm>
              <a:off x="6716782" y="2469199"/>
              <a:ext cx="3047566" cy="1683479"/>
              <a:chOff x="6716782" y="2469199"/>
              <a:chExt cx="3047566" cy="1683479"/>
            </a:xfrm>
          </p:grpSpPr>
          <p:sp>
            <p:nvSpPr>
              <p:cNvPr id="9" name="TextBox 8">
                <a:extLst>
                  <a:ext uri="{FF2B5EF4-FFF2-40B4-BE49-F238E27FC236}">
                    <a16:creationId xmlns:a16="http://schemas.microsoft.com/office/drawing/2014/main" id="{3C207C4B-BD1E-12B4-C597-7DBB34D5F84B}"/>
                  </a:ext>
                </a:extLst>
              </p:cNvPr>
              <p:cNvSpPr txBox="1"/>
              <p:nvPr/>
            </p:nvSpPr>
            <p:spPr>
              <a:xfrm>
                <a:off x="6908566" y="3814124"/>
                <a:ext cx="2855782" cy="338554"/>
              </a:xfrm>
              <a:prstGeom prst="rect">
                <a:avLst/>
              </a:prstGeom>
              <a:noFill/>
            </p:spPr>
            <p:txBody>
              <a:bodyPr wrap="none" rtlCol="0">
                <a:spAutoFit/>
              </a:bodyPr>
              <a:lstStyle/>
              <a:p>
                <a:r>
                  <a:rPr lang="en-NZ" sz="1600" dirty="0"/>
                  <a:t>Arterial blood flow (oxygenated)</a:t>
                </a:r>
              </a:p>
            </p:txBody>
          </p:sp>
          <p:cxnSp>
            <p:nvCxnSpPr>
              <p:cNvPr id="70" name="Connector: Elbow 69">
                <a:extLst>
                  <a:ext uri="{FF2B5EF4-FFF2-40B4-BE49-F238E27FC236}">
                    <a16:creationId xmlns:a16="http://schemas.microsoft.com/office/drawing/2014/main" id="{BB95ACEA-7BAF-7D30-175A-608A5DC4D41D}"/>
                  </a:ext>
                </a:extLst>
              </p:cNvPr>
              <p:cNvCxnSpPr>
                <a:cxnSpLocks/>
                <a:stCxn id="9" idx="1"/>
              </p:cNvCxnSpPr>
              <p:nvPr/>
            </p:nvCxnSpPr>
            <p:spPr>
              <a:xfrm rot="10800000">
                <a:off x="6716782" y="2469199"/>
                <a:ext cx="191784" cy="1514202"/>
              </a:xfrm>
              <a:prstGeom prst="bentConnector2">
                <a:avLst/>
              </a:prstGeom>
              <a:ln w="12700">
                <a:prstDash val="sysDot"/>
                <a:tailEnd type="stealth"/>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CD8FBC6E-48A7-9B92-5FC3-6212E5ACB0C0}"/>
                </a:ext>
              </a:extLst>
            </p:cNvPr>
            <p:cNvGrpSpPr/>
            <p:nvPr/>
          </p:nvGrpSpPr>
          <p:grpSpPr>
            <a:xfrm>
              <a:off x="7773926" y="2469202"/>
              <a:ext cx="4099592" cy="1214375"/>
              <a:chOff x="7773926" y="2469202"/>
              <a:chExt cx="4099592" cy="1214375"/>
            </a:xfrm>
          </p:grpSpPr>
          <p:sp>
            <p:nvSpPr>
              <p:cNvPr id="72" name="TextBox 71">
                <a:extLst>
                  <a:ext uri="{FF2B5EF4-FFF2-40B4-BE49-F238E27FC236}">
                    <a16:creationId xmlns:a16="http://schemas.microsoft.com/office/drawing/2014/main" id="{BF8AC7ED-C5DF-865F-7BB1-F8D099D1A43F}"/>
                  </a:ext>
                </a:extLst>
              </p:cNvPr>
              <p:cNvSpPr txBox="1"/>
              <p:nvPr/>
            </p:nvSpPr>
            <p:spPr>
              <a:xfrm>
                <a:off x="8025926" y="3345023"/>
                <a:ext cx="3847592" cy="338554"/>
              </a:xfrm>
              <a:prstGeom prst="rect">
                <a:avLst/>
              </a:prstGeom>
              <a:noFill/>
            </p:spPr>
            <p:txBody>
              <a:bodyPr wrap="none" rtlCol="0">
                <a:spAutoFit/>
              </a:bodyPr>
              <a:lstStyle/>
              <a:p>
                <a:r>
                  <a:rPr lang="en-NZ" sz="1600" dirty="0"/>
                  <a:t>Capillary bed (oxygenated → deoxygenated)</a:t>
                </a:r>
              </a:p>
            </p:txBody>
          </p:sp>
          <p:cxnSp>
            <p:nvCxnSpPr>
              <p:cNvPr id="73" name="Connector: Elbow 72">
                <a:extLst>
                  <a:ext uri="{FF2B5EF4-FFF2-40B4-BE49-F238E27FC236}">
                    <a16:creationId xmlns:a16="http://schemas.microsoft.com/office/drawing/2014/main" id="{C997EAE1-35FB-1656-C2BE-934B560693CF}"/>
                  </a:ext>
                </a:extLst>
              </p:cNvPr>
              <p:cNvCxnSpPr>
                <a:cxnSpLocks/>
                <a:stCxn id="72" idx="1"/>
              </p:cNvCxnSpPr>
              <p:nvPr/>
            </p:nvCxnSpPr>
            <p:spPr>
              <a:xfrm rot="10800000">
                <a:off x="7773926" y="2469202"/>
                <a:ext cx="252000" cy="1045099"/>
              </a:xfrm>
              <a:prstGeom prst="bentConnector2">
                <a:avLst/>
              </a:prstGeom>
              <a:ln w="12700">
                <a:prstDash val="sysDot"/>
                <a:tailEnd type="stealth"/>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4F04BD7A-6991-015C-B05A-758DBD2B6FDD}"/>
              </a:ext>
            </a:extLst>
          </p:cNvPr>
          <p:cNvGrpSpPr/>
          <p:nvPr/>
        </p:nvGrpSpPr>
        <p:grpSpPr>
          <a:xfrm>
            <a:off x="425450" y="2420986"/>
            <a:ext cx="5886868" cy="4288521"/>
            <a:chOff x="425450" y="2201249"/>
            <a:chExt cx="5886868" cy="4288521"/>
          </a:xfrm>
        </p:grpSpPr>
        <p:cxnSp>
          <p:nvCxnSpPr>
            <p:cNvPr id="54" name="Connector: Elbow 53">
              <a:extLst>
                <a:ext uri="{FF2B5EF4-FFF2-40B4-BE49-F238E27FC236}">
                  <a16:creationId xmlns:a16="http://schemas.microsoft.com/office/drawing/2014/main" id="{060C998D-720A-6B42-C9E2-24637733A0CF}"/>
                </a:ext>
              </a:extLst>
            </p:cNvPr>
            <p:cNvCxnSpPr>
              <a:cxnSpLocks/>
            </p:cNvCxnSpPr>
            <p:nvPr/>
          </p:nvCxnSpPr>
          <p:spPr>
            <a:xfrm flipV="1">
              <a:off x="1967124" y="2201249"/>
              <a:ext cx="2592000" cy="509546"/>
            </a:xfrm>
            <a:prstGeom prst="bentConnector2">
              <a:avLst/>
            </a:prstGeom>
            <a:ln w="12700">
              <a:prstDash val="sysDot"/>
              <a:tailEnd type="stealth"/>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79F95C3B-73D6-BC03-BA18-4C637DAD6FE6}"/>
                </a:ext>
              </a:extLst>
            </p:cNvPr>
            <p:cNvGrpSpPr/>
            <p:nvPr/>
          </p:nvGrpSpPr>
          <p:grpSpPr>
            <a:xfrm>
              <a:off x="425450" y="2516970"/>
              <a:ext cx="3949030" cy="805722"/>
              <a:chOff x="425450" y="2516970"/>
              <a:chExt cx="3949030" cy="805722"/>
            </a:xfrm>
          </p:grpSpPr>
          <p:sp>
            <p:nvSpPr>
              <p:cNvPr id="13" name="TextBox 12">
                <a:extLst>
                  <a:ext uri="{FF2B5EF4-FFF2-40B4-BE49-F238E27FC236}">
                    <a16:creationId xmlns:a16="http://schemas.microsoft.com/office/drawing/2014/main" id="{3B39CFB7-5337-C92A-0AD7-97855A49BB0E}"/>
                  </a:ext>
                </a:extLst>
              </p:cNvPr>
              <p:cNvSpPr txBox="1"/>
              <p:nvPr/>
            </p:nvSpPr>
            <p:spPr>
              <a:xfrm>
                <a:off x="425450" y="2516970"/>
                <a:ext cx="1549207" cy="338554"/>
              </a:xfrm>
              <a:prstGeom prst="rect">
                <a:avLst/>
              </a:prstGeom>
              <a:noFill/>
            </p:spPr>
            <p:txBody>
              <a:bodyPr wrap="none" rtlCol="0">
                <a:spAutoFit/>
              </a:bodyPr>
              <a:lstStyle/>
              <a:p>
                <a:r>
                  <a:rPr lang="en-NZ" sz="1600" dirty="0"/>
                  <a:t>Energy balance*</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6C1FD01C-5B38-301F-7466-DFB2180780F2}"/>
                      </a:ext>
                    </a:extLst>
                  </p:cNvPr>
                  <p:cNvSpPr txBox="1"/>
                  <p:nvPr/>
                </p:nvSpPr>
                <p:spPr>
                  <a:xfrm>
                    <a:off x="425450" y="2818130"/>
                    <a:ext cx="3949030" cy="504562"/>
                  </a:xfrm>
                  <a:prstGeom prst="rect">
                    <a:avLst/>
                  </a:prstGeom>
                  <a:noFill/>
                </p:spPr>
                <p:txBody>
                  <a:bodyPr wrap="none" rtlCol="0">
                    <a:spAutoFit/>
                  </a:bodyPr>
                  <a:lstStyle/>
                  <a:p>
                    <a:r>
                      <a:rPr lang="en-NZ" sz="1600" dirty="0">
                        <a:solidFill>
                          <a:srgbClr val="00B050"/>
                        </a:solidFill>
                      </a:rPr>
                      <a:t> </a:t>
                    </a:r>
                    <a14:m>
                      <m:oMath xmlns:m="http://schemas.openxmlformats.org/officeDocument/2006/math">
                        <m:sSubSup>
                          <m:sSubSupPr>
                            <m:ctrlPr>
                              <a:rPr lang="en-NZ" sz="160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600" i="1">
                                <a:solidFill>
                                  <a:srgbClr val="FF0000"/>
                                </a:solidFill>
                                <a:latin typeface="Cambria Math" panose="02040503050406030204" pitchFamily="18" charset="0"/>
                                <a:ea typeface="Aptos" panose="020B0004020202020204" pitchFamily="34" charset="0"/>
                                <a:cs typeface="Times New Roman" panose="02020603050405020304" pitchFamily="18" charset="0"/>
                              </a:rPr>
                              <m:t>𝑢</m:t>
                            </m:r>
                          </m:e>
                          <m:sub>
                            <m:r>
                              <a:rPr lang="en-NZ" sz="1600" i="1">
                                <a:solidFill>
                                  <a:srgbClr val="FF0000"/>
                                </a:solidFill>
                                <a:latin typeface="Cambria Math" panose="02040503050406030204" pitchFamily="18" charset="0"/>
                                <a:ea typeface="Aptos" panose="020B0004020202020204" pitchFamily="34" charset="0"/>
                                <a:cs typeface="Times New Roman" panose="02020603050405020304" pitchFamily="18" charset="0"/>
                              </a:rPr>
                              <m:t>𝐴𝑜𝑟𝑡𝑎</m:t>
                            </m:r>
                          </m:sub>
                          <m:sup>
                            <m:r>
                              <a:rPr lang="en-NZ" sz="1600" i="1">
                                <a:solidFill>
                                  <a:srgbClr val="FF0000"/>
                                </a:solidFill>
                                <a:latin typeface="Cambria Math" panose="02040503050406030204" pitchFamily="18" charset="0"/>
                                <a:ea typeface="Aptos" panose="020B0004020202020204" pitchFamily="34" charset="0"/>
                                <a:cs typeface="Times New Roman" panose="02020603050405020304" pitchFamily="18" charset="0"/>
                              </a:rPr>
                              <m:t>𝑏</m:t>
                            </m:r>
                          </m:sup>
                        </m:sSubSup>
                        <m:r>
                          <a:rPr lang="en-NZ" sz="1600" b="0" i="1" smtClean="0">
                            <a:solidFill>
                              <a:schemeClr val="tx1"/>
                            </a:solidFill>
                            <a:latin typeface="Cambria Math" panose="02040503050406030204" pitchFamily="18" charset="0"/>
                            <a:ea typeface="Aptos" panose="020B0004020202020204" pitchFamily="34" charset="0"/>
                            <a:cs typeface="Times New Roman" panose="02020603050405020304" pitchFamily="18" charset="0"/>
                          </a:rPr>
                          <m:t>=</m:t>
                        </m:r>
                        <m:sSubSup>
                          <m:sSubSupPr>
                            <m:ctrlPr>
                              <a:rPr lang="en-NZ" sz="16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600" i="1">
                                <a:solidFill>
                                  <a:srgbClr val="FF0000"/>
                                </a:solidFill>
                                <a:latin typeface="Cambria Math" panose="02040503050406030204" pitchFamily="18" charset="0"/>
                                <a:ea typeface="Aptos" panose="020B0004020202020204" pitchFamily="34" charset="0"/>
                                <a:cs typeface="Times New Roman" panose="02020603050405020304" pitchFamily="18" charset="0"/>
                              </a:rPr>
                              <m:t>𝑢</m:t>
                            </m:r>
                          </m:e>
                          <m:sub>
                            <m:r>
                              <a:rPr lang="en-NZ" sz="1600" i="1">
                                <a:solidFill>
                                  <a:srgbClr val="FF0000"/>
                                </a:solidFill>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lang="en-NZ" sz="1600" i="1">
                                <a:solidFill>
                                  <a:srgbClr val="FF0000"/>
                                </a:solidFill>
                                <a:latin typeface="Cambria Math" panose="02040503050406030204" pitchFamily="18" charset="0"/>
                                <a:ea typeface="Aptos" panose="020B0004020202020204" pitchFamily="34" charset="0"/>
                                <a:cs typeface="Times New Roman" panose="02020603050405020304" pitchFamily="18" charset="0"/>
                              </a:rPr>
                              <m:t>𝑏</m:t>
                            </m:r>
                          </m:sup>
                        </m:sSubSup>
                        <m:r>
                          <a:rPr lang="en-NZ" sz="1600" b="0" i="1" smtClean="0">
                            <a:solidFill>
                              <a:schemeClr val="tx1"/>
                            </a:solidFill>
                            <a:latin typeface="Cambria Math" panose="02040503050406030204" pitchFamily="18" charset="0"/>
                            <a:ea typeface="Aptos" panose="020B0004020202020204" pitchFamily="34" charset="0"/>
                            <a:cs typeface="Times New Roman" panose="02020603050405020304" pitchFamily="18" charset="0"/>
                          </a:rPr>
                          <m:t>+</m:t>
                        </m:r>
                        <m:r>
                          <a:rPr lang="en-NZ" sz="1600" b="0" i="1" smtClean="0">
                            <a:solidFill>
                              <a:srgbClr val="7030A0"/>
                            </a:solidFill>
                            <a:latin typeface="Cambria Math" panose="02040503050406030204" pitchFamily="18" charset="0"/>
                            <a:ea typeface="Aptos" panose="020B0004020202020204" pitchFamily="34" charset="0"/>
                            <a:cs typeface="Times New Roman" panose="02020603050405020304" pitchFamily="18" charset="0"/>
                          </a:rPr>
                          <m:t>𝑅</m:t>
                        </m:r>
                        <m:r>
                          <a:rPr lang="en-NZ" sz="1600" b="0" i="1" smtClean="0">
                            <a:solidFill>
                              <a:srgbClr val="7030A0"/>
                            </a:solidFill>
                            <a:latin typeface="Cambria Math" panose="02040503050406030204" pitchFamily="18" charset="0"/>
                            <a:ea typeface="Aptos" panose="020B0004020202020204" pitchFamily="34" charset="0"/>
                            <a:cs typeface="Times New Roman" panose="02020603050405020304" pitchFamily="18" charset="0"/>
                          </a:rPr>
                          <m:t>.</m:t>
                        </m:r>
                        <m:sSubSup>
                          <m:sSubSupPr>
                            <m:ctrlPr>
                              <a:rPr lang="en-NZ" sz="1600" i="1" smtClean="0">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𝑣</m:t>
                            </m:r>
                          </m:e>
                          <m:sub>
                            <m:r>
                              <a:rPr lang="en-NZ" sz="1600" b="0" i="1" smtClean="0">
                                <a:solidFill>
                                  <a:srgbClr val="00B050"/>
                                </a:solidFill>
                                <a:latin typeface="Cambria Math" panose="02040503050406030204" pitchFamily="18" charset="0"/>
                                <a:ea typeface="Aptos" panose="020B0004020202020204" pitchFamily="34" charset="0"/>
                                <a:cs typeface="Times New Roman" panose="02020603050405020304" pitchFamily="18" charset="0"/>
                              </a:rPr>
                              <m:t>𝐶</m:t>
                            </m:r>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𝑒𝑙𝑖𝑎𝑐</m:t>
                            </m:r>
                            <m:r>
                              <a:rPr lang="en-NZ" sz="1600" b="0" i="1" smtClean="0">
                                <a:solidFill>
                                  <a:srgbClr val="00B050"/>
                                </a:solidFill>
                                <a:latin typeface="Cambria Math" panose="02040503050406030204" pitchFamily="18" charset="0"/>
                                <a:ea typeface="Aptos" panose="020B0004020202020204" pitchFamily="34" charset="0"/>
                                <a:cs typeface="Times New Roman" panose="02020603050405020304" pitchFamily="18" charset="0"/>
                              </a:rPr>
                              <m:t>𝐴</m:t>
                            </m:r>
                          </m:sub>
                          <m:sup>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𝑏</m:t>
                            </m:r>
                          </m:sup>
                        </m:sSubSup>
                        <m:r>
                          <a:rPr lang="en-NZ" sz="1600" b="0" i="1" smtClean="0">
                            <a:solidFill>
                              <a:schemeClr val="tx1"/>
                            </a:solidFill>
                            <a:latin typeface="Cambria Math" panose="02040503050406030204" pitchFamily="18" charset="0"/>
                            <a:ea typeface="Aptos" panose="020B0004020202020204" pitchFamily="34" charset="0"/>
                            <a:cs typeface="Times New Roman" panose="02020603050405020304" pitchFamily="18" charset="0"/>
                          </a:rPr>
                          <m:t>+</m:t>
                        </m:r>
                        <m:r>
                          <a:rPr lang="en-NZ" sz="1600" b="0" i="1" smtClean="0">
                            <a:solidFill>
                              <a:srgbClr val="7030A0"/>
                            </a:solidFill>
                            <a:latin typeface="Cambria Math" panose="02040503050406030204" pitchFamily="18" charset="0"/>
                            <a:ea typeface="Aptos" panose="020B0004020202020204" pitchFamily="34" charset="0"/>
                            <a:cs typeface="Times New Roman" panose="02020603050405020304" pitchFamily="18" charset="0"/>
                          </a:rPr>
                          <m:t>𝐿</m:t>
                        </m:r>
                        <m:r>
                          <a:rPr lang="en-NZ" sz="1600" b="0" i="1" smtClean="0">
                            <a:solidFill>
                              <a:srgbClr val="7030A0"/>
                            </a:solidFill>
                            <a:latin typeface="Cambria Math" panose="02040503050406030204" pitchFamily="18" charset="0"/>
                            <a:ea typeface="Aptos" panose="020B0004020202020204" pitchFamily="34" charset="0"/>
                            <a:cs typeface="Times New Roman" panose="02020603050405020304" pitchFamily="18" charset="0"/>
                          </a:rPr>
                          <m:t>.</m:t>
                        </m:r>
                        <m:f>
                          <m:fPr>
                            <m:ctrlPr>
                              <a:rPr lang="en-NZ"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en-NZ" sz="1600" i="1">
                                <a:latin typeface="Cambria Math" panose="02040503050406030204" pitchFamily="18" charset="0"/>
                                <a:ea typeface="Times New Roman" panose="02020603050405020304" pitchFamily="18" charset="0"/>
                                <a:cs typeface="Times New Roman" panose="02020603050405020304" pitchFamily="18" charset="0"/>
                              </a:rPr>
                              <m:t>𝑑</m:t>
                            </m:r>
                            <m:sSubSup>
                              <m:sSubSupPr>
                                <m:ctrlPr>
                                  <a:rPr lang="en-NZ" sz="1600" i="1">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600" b="0" i="1" smtClean="0">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t>𝑣</m:t>
                                </m:r>
                              </m:e>
                              <m:sub>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𝑏</m:t>
                                </m:r>
                              </m:sup>
                            </m:sSubSup>
                          </m:num>
                          <m:den>
                            <m:r>
                              <a:rPr lang="en-NZ" sz="1600" i="1">
                                <a:latin typeface="Cambria Math" panose="02040503050406030204" pitchFamily="18" charset="0"/>
                                <a:ea typeface="Times New Roman" panose="02020603050405020304" pitchFamily="18" charset="0"/>
                                <a:cs typeface="Times New Roman" panose="02020603050405020304" pitchFamily="18" charset="0"/>
                              </a:rPr>
                              <m:t>𝑑𝑡</m:t>
                            </m:r>
                          </m:den>
                        </m:f>
                      </m:oMath>
                    </a14:m>
                    <a:endParaRPr lang="en-NZ" sz="1600" dirty="0">
                      <a:solidFill>
                        <a:srgbClr val="00B050"/>
                      </a:solidFill>
                    </a:endParaRPr>
                  </a:p>
                </p:txBody>
              </p:sp>
            </mc:Choice>
            <mc:Fallback xmlns="">
              <p:sp>
                <p:nvSpPr>
                  <p:cNvPr id="55" name="TextBox 54">
                    <a:extLst>
                      <a:ext uri="{FF2B5EF4-FFF2-40B4-BE49-F238E27FC236}">
                        <a16:creationId xmlns:a16="http://schemas.microsoft.com/office/drawing/2014/main" id="{6C1FD01C-5B38-301F-7466-DFB2180780F2}"/>
                      </a:ext>
                    </a:extLst>
                  </p:cNvPr>
                  <p:cNvSpPr txBox="1">
                    <a:spLocks noRot="1" noChangeAspect="1" noMove="1" noResize="1" noEditPoints="1" noAdjustHandles="1" noChangeArrowheads="1" noChangeShapeType="1" noTextEdit="1"/>
                  </p:cNvSpPr>
                  <p:nvPr/>
                </p:nvSpPr>
                <p:spPr>
                  <a:xfrm>
                    <a:off x="425450" y="2818130"/>
                    <a:ext cx="3949030" cy="504562"/>
                  </a:xfrm>
                  <a:prstGeom prst="rect">
                    <a:avLst/>
                  </a:prstGeom>
                  <a:blipFill>
                    <a:blip r:embed="rId3"/>
                    <a:stretch>
                      <a:fillRect/>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9AA87C0-0C17-4295-9A64-32C6261F6871}"/>
                    </a:ext>
                  </a:extLst>
                </p:cNvPr>
                <p:cNvSpPr txBox="1"/>
                <p:nvPr/>
              </p:nvSpPr>
              <p:spPr>
                <a:xfrm>
                  <a:off x="425450" y="5985208"/>
                  <a:ext cx="5886868" cy="504562"/>
                </a:xfrm>
                <a:prstGeom prst="rect">
                  <a:avLst/>
                </a:prstGeom>
                <a:noFill/>
              </p:spPr>
              <p:txBody>
                <a:bodyPr wrap="none" rtlCol="0">
                  <a:spAutoFit/>
                </a:bodyPr>
                <a:lstStyle/>
                <a:p>
                  <a:r>
                    <a:rPr lang="en-NZ" sz="1600" dirty="0"/>
                    <a:t>* To solve rewrite as  </a:t>
                  </a:r>
                  <a14:m>
                    <m:oMath xmlns:m="http://schemas.openxmlformats.org/officeDocument/2006/math">
                      <m:f>
                        <m:fPr>
                          <m:ctrlPr>
                            <a:rPr lang="en-NZ"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en-NZ" sz="1600" i="1">
                              <a:latin typeface="Cambria Math" panose="02040503050406030204" pitchFamily="18" charset="0"/>
                              <a:ea typeface="Times New Roman" panose="02020603050405020304" pitchFamily="18" charset="0"/>
                              <a:cs typeface="Times New Roman" panose="02020603050405020304" pitchFamily="18" charset="0"/>
                            </a:rPr>
                            <m:t>𝑑</m:t>
                          </m:r>
                          <m:sSubSup>
                            <m:sSubSupPr>
                              <m:ctrlPr>
                                <a:rPr lang="en-NZ" sz="1600" i="1">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600" i="1">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t>𝑣</m:t>
                              </m:r>
                            </m:e>
                            <m:sub>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𝑏</m:t>
                              </m:r>
                            </m:sup>
                          </m:sSubSup>
                        </m:num>
                        <m:den>
                          <m:r>
                            <a:rPr lang="en-NZ" sz="1600" i="1">
                              <a:latin typeface="Cambria Math" panose="02040503050406030204" pitchFamily="18" charset="0"/>
                              <a:ea typeface="Times New Roman" panose="02020603050405020304" pitchFamily="18" charset="0"/>
                              <a:cs typeface="Times New Roman" panose="02020603050405020304" pitchFamily="18" charset="0"/>
                            </a:rPr>
                            <m:t>𝑑𝑡</m:t>
                          </m:r>
                        </m:den>
                      </m:f>
                      <m:r>
                        <a:rPr lang="en-NZ" sz="1600" b="0" i="1" smtClean="0">
                          <a:latin typeface="Cambria Math" panose="02040503050406030204" pitchFamily="18" charset="0"/>
                          <a:ea typeface="Times New Roman" panose="02020603050405020304" pitchFamily="18" charset="0"/>
                          <a:cs typeface="Times New Roman" panose="02020603050405020304" pitchFamily="18" charset="0"/>
                        </a:rPr>
                        <m:t>=</m:t>
                      </m:r>
                    </m:oMath>
                  </a14:m>
                  <a:r>
                    <a:rPr lang="en-NZ" sz="1600" dirty="0">
                      <a:cs typeface="Times New Roman" panose="02020603050405020304" pitchFamily="18" charset="0"/>
                    </a:rPr>
                    <a:t> </a:t>
                  </a:r>
                  <a14:m>
                    <m:oMath xmlns:m="http://schemas.openxmlformats.org/officeDocument/2006/math">
                      <m:d>
                        <m:dPr>
                          <m:ctrlPr>
                            <a:rPr lang="en-NZ" sz="1600" i="1">
                              <a:latin typeface="Cambria Math" panose="02040503050406030204" pitchFamily="18" charset="0"/>
                              <a:cs typeface="Times New Roman" panose="02020603050405020304" pitchFamily="18" charset="0"/>
                            </a:rPr>
                          </m:ctrlPr>
                        </m:dPr>
                        <m:e>
                          <m:sSubSup>
                            <m:sSubSupPr>
                              <m:ctrlPr>
                                <a:rPr lang="en-NZ" sz="16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600" i="1">
                                  <a:solidFill>
                                    <a:srgbClr val="FF0000"/>
                                  </a:solidFill>
                                  <a:latin typeface="Cambria Math" panose="02040503050406030204" pitchFamily="18" charset="0"/>
                                  <a:ea typeface="Aptos" panose="020B0004020202020204" pitchFamily="34" charset="0"/>
                                  <a:cs typeface="Times New Roman" panose="02020603050405020304" pitchFamily="18" charset="0"/>
                                </a:rPr>
                                <m:t>𝑢</m:t>
                              </m:r>
                            </m:e>
                            <m:sub>
                              <m:r>
                                <a:rPr lang="en-NZ" sz="1600" i="1">
                                  <a:solidFill>
                                    <a:srgbClr val="FF0000"/>
                                  </a:solidFill>
                                  <a:latin typeface="Cambria Math" panose="02040503050406030204" pitchFamily="18" charset="0"/>
                                  <a:ea typeface="Aptos" panose="020B0004020202020204" pitchFamily="34" charset="0"/>
                                  <a:cs typeface="Times New Roman" panose="02020603050405020304" pitchFamily="18" charset="0"/>
                                </a:rPr>
                                <m:t>𝐴𝑜𝑟𝑡𝑎</m:t>
                              </m:r>
                            </m:sub>
                            <m:sup>
                              <m:r>
                                <a:rPr lang="en-NZ" sz="1600" i="1">
                                  <a:solidFill>
                                    <a:srgbClr val="FF0000"/>
                                  </a:solidFill>
                                  <a:latin typeface="Cambria Math" panose="02040503050406030204" pitchFamily="18" charset="0"/>
                                  <a:ea typeface="Aptos" panose="020B0004020202020204" pitchFamily="34" charset="0"/>
                                  <a:cs typeface="Times New Roman" panose="02020603050405020304" pitchFamily="18" charset="0"/>
                                </a:rPr>
                                <m:t>𝑏</m:t>
                              </m:r>
                            </m:sup>
                          </m:sSubSup>
                          <m:r>
                            <a:rPr lang="en-NZ" sz="1600" i="1">
                              <a:solidFill>
                                <a:srgbClr val="000000"/>
                              </a:solidFill>
                              <a:latin typeface="Cambria Math" panose="02040503050406030204" pitchFamily="18" charset="0"/>
                              <a:ea typeface="Aptos" panose="020B0004020202020204" pitchFamily="34" charset="0"/>
                              <a:cs typeface="Times New Roman" panose="02020603050405020304" pitchFamily="18" charset="0"/>
                            </a:rPr>
                            <m:t>−</m:t>
                          </m:r>
                          <m:sSubSup>
                            <m:sSubSupPr>
                              <m:ctrlPr>
                                <a:rPr lang="en-NZ" sz="16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600" i="1">
                                  <a:solidFill>
                                    <a:srgbClr val="FF0000"/>
                                  </a:solidFill>
                                  <a:latin typeface="Cambria Math" panose="02040503050406030204" pitchFamily="18" charset="0"/>
                                  <a:ea typeface="Aptos" panose="020B0004020202020204" pitchFamily="34" charset="0"/>
                                  <a:cs typeface="Times New Roman" panose="02020603050405020304" pitchFamily="18" charset="0"/>
                                </a:rPr>
                                <m:t>𝑢</m:t>
                              </m:r>
                            </m:e>
                            <m:sub>
                              <m:r>
                                <a:rPr lang="en-NZ" sz="1600" i="1">
                                  <a:solidFill>
                                    <a:srgbClr val="FF0000"/>
                                  </a:solidFill>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lang="en-NZ" sz="1600" i="1">
                                  <a:solidFill>
                                    <a:srgbClr val="FF0000"/>
                                  </a:solidFill>
                                  <a:latin typeface="Cambria Math" panose="02040503050406030204" pitchFamily="18" charset="0"/>
                                  <a:ea typeface="Aptos" panose="020B0004020202020204" pitchFamily="34" charset="0"/>
                                  <a:cs typeface="Times New Roman" panose="02020603050405020304" pitchFamily="18" charset="0"/>
                                </a:rPr>
                                <m:t>𝑏</m:t>
                              </m:r>
                            </m:sup>
                          </m:sSubSup>
                          <m:r>
                            <a:rPr lang="en-NZ" sz="1600" b="0" i="1" smtClean="0">
                              <a:solidFill>
                                <a:schemeClr val="tx1"/>
                              </a:solidFill>
                              <a:latin typeface="Cambria Math" panose="02040503050406030204" pitchFamily="18" charset="0"/>
                              <a:ea typeface="Aptos" panose="020B0004020202020204" pitchFamily="34" charset="0"/>
                              <a:cs typeface="Times New Roman" panose="02020603050405020304" pitchFamily="18" charset="0"/>
                            </a:rPr>
                            <m:t>−</m:t>
                          </m:r>
                          <m:r>
                            <a:rPr lang="en-NZ" sz="1600" i="1">
                              <a:solidFill>
                                <a:srgbClr val="7030A0"/>
                              </a:solidFill>
                              <a:latin typeface="Cambria Math" panose="02040503050406030204" pitchFamily="18" charset="0"/>
                              <a:ea typeface="Aptos" panose="020B0004020202020204" pitchFamily="34" charset="0"/>
                              <a:cs typeface="Times New Roman" panose="02020603050405020304" pitchFamily="18" charset="0"/>
                            </a:rPr>
                            <m:t>𝑅</m:t>
                          </m:r>
                          <m:r>
                            <a:rPr lang="en-NZ" sz="1600" b="0" i="1" smtClean="0">
                              <a:solidFill>
                                <a:srgbClr val="7030A0"/>
                              </a:solidFill>
                              <a:latin typeface="Cambria Math" panose="02040503050406030204" pitchFamily="18" charset="0"/>
                              <a:ea typeface="Aptos" panose="020B0004020202020204" pitchFamily="34" charset="0"/>
                              <a:cs typeface="Times New Roman" panose="02020603050405020304" pitchFamily="18" charset="0"/>
                            </a:rPr>
                            <m:t>.</m:t>
                          </m:r>
                          <m:sSubSup>
                            <m:sSubSupPr>
                              <m:ctrlPr>
                                <a:rPr lang="en-NZ" sz="1600" i="1">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𝑣</m:t>
                              </m:r>
                            </m:e>
                            <m:sub>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lang="en-NZ" sz="1600" i="1">
                                  <a:solidFill>
                                    <a:srgbClr val="00B050"/>
                                  </a:solidFill>
                                  <a:latin typeface="Cambria Math" panose="02040503050406030204" pitchFamily="18" charset="0"/>
                                  <a:ea typeface="Aptos" panose="020B0004020202020204" pitchFamily="34" charset="0"/>
                                  <a:cs typeface="Times New Roman" panose="02020603050405020304" pitchFamily="18" charset="0"/>
                                </a:rPr>
                                <m:t>𝑏</m:t>
                              </m:r>
                            </m:sup>
                          </m:sSubSup>
                        </m:e>
                      </m:d>
                      <m:r>
                        <a:rPr lang="en-NZ" sz="1600" i="1">
                          <a:latin typeface="Cambria Math" panose="02040503050406030204" pitchFamily="18" charset="0"/>
                          <a:cs typeface="Times New Roman" panose="02020603050405020304" pitchFamily="18" charset="0"/>
                        </a:rPr>
                        <m:t>/</m:t>
                      </m:r>
                      <m:r>
                        <a:rPr lang="en-NZ" sz="1600" i="1">
                          <a:solidFill>
                            <a:srgbClr val="7030A0"/>
                          </a:solidFill>
                          <a:latin typeface="Cambria Math" panose="02040503050406030204" pitchFamily="18" charset="0"/>
                          <a:ea typeface="Aptos" panose="020B0004020202020204" pitchFamily="34" charset="0"/>
                          <a:cs typeface="Times New Roman" panose="02020603050405020304" pitchFamily="18" charset="0"/>
                        </a:rPr>
                        <m:t>𝐿</m:t>
                      </m:r>
                    </m:oMath>
                  </a14:m>
                  <a:endParaRPr lang="en-NZ" sz="1600" dirty="0"/>
                </a:p>
              </p:txBody>
            </p:sp>
          </mc:Choice>
          <mc:Fallback xmlns="">
            <p:sp>
              <p:nvSpPr>
                <p:cNvPr id="77" name="TextBox 76">
                  <a:extLst>
                    <a:ext uri="{FF2B5EF4-FFF2-40B4-BE49-F238E27FC236}">
                      <a16:creationId xmlns:a16="http://schemas.microsoft.com/office/drawing/2014/main" id="{79AA87C0-0C17-4295-9A64-32C6261F6871}"/>
                    </a:ext>
                  </a:extLst>
                </p:cNvPr>
                <p:cNvSpPr txBox="1">
                  <a:spLocks noRot="1" noChangeAspect="1" noMove="1" noResize="1" noEditPoints="1" noAdjustHandles="1" noChangeArrowheads="1" noChangeShapeType="1" noTextEdit="1"/>
                </p:cNvSpPr>
                <p:nvPr/>
              </p:nvSpPr>
              <p:spPr>
                <a:xfrm>
                  <a:off x="425450" y="5985208"/>
                  <a:ext cx="5886868" cy="504562"/>
                </a:xfrm>
                <a:prstGeom prst="rect">
                  <a:avLst/>
                </a:prstGeom>
                <a:blipFill>
                  <a:blip r:embed="rId4"/>
                  <a:stretch>
                    <a:fillRect l="-622" b="-4819"/>
                  </a:stretch>
                </a:blipFill>
              </p:spPr>
              <p:txBody>
                <a:bodyPr/>
                <a:lstStyle/>
                <a:p>
                  <a:r>
                    <a:rPr lang="en-NZ">
                      <a:noFill/>
                    </a:rPr>
                    <a:t> </a:t>
                  </a:r>
                </a:p>
              </p:txBody>
            </p:sp>
          </mc:Fallback>
        </mc:AlternateContent>
      </p:grpSp>
      <p:grpSp>
        <p:nvGrpSpPr>
          <p:cNvPr id="86" name="Group 85">
            <a:extLst>
              <a:ext uri="{FF2B5EF4-FFF2-40B4-BE49-F238E27FC236}">
                <a16:creationId xmlns:a16="http://schemas.microsoft.com/office/drawing/2014/main" id="{CDB42A2B-312E-72EC-1C5E-50A787D99640}"/>
              </a:ext>
            </a:extLst>
          </p:cNvPr>
          <p:cNvGrpSpPr/>
          <p:nvPr/>
        </p:nvGrpSpPr>
        <p:grpSpPr>
          <a:xfrm>
            <a:off x="3003745" y="1692548"/>
            <a:ext cx="7952540" cy="917556"/>
            <a:chOff x="3003745" y="1472811"/>
            <a:chExt cx="7952540" cy="917556"/>
          </a:xfrm>
        </p:grpSpPr>
        <p:grpSp>
          <p:nvGrpSpPr>
            <p:cNvPr id="52" name="Group 51">
              <a:extLst>
                <a:ext uri="{FF2B5EF4-FFF2-40B4-BE49-F238E27FC236}">
                  <a16:creationId xmlns:a16="http://schemas.microsoft.com/office/drawing/2014/main" id="{EEE747E8-3349-C84C-B238-5BD199CAEF0F}"/>
                </a:ext>
              </a:extLst>
            </p:cNvPr>
            <p:cNvGrpSpPr/>
            <p:nvPr/>
          </p:nvGrpSpPr>
          <p:grpSpPr>
            <a:xfrm>
              <a:off x="3327143" y="1472811"/>
              <a:ext cx="7629142" cy="917556"/>
              <a:chOff x="3327143" y="1472811"/>
              <a:chExt cx="7629142" cy="917556"/>
            </a:xfrm>
          </p:grpSpPr>
          <p:grpSp>
            <p:nvGrpSpPr>
              <p:cNvPr id="17" name="Group 16">
                <a:extLst>
                  <a:ext uri="{FF2B5EF4-FFF2-40B4-BE49-F238E27FC236}">
                    <a16:creationId xmlns:a16="http://schemas.microsoft.com/office/drawing/2014/main" id="{DD5E7A9D-491D-F20F-BFC6-34D1C6D4CF23}"/>
                  </a:ext>
                </a:extLst>
              </p:cNvPr>
              <p:cNvGrpSpPr/>
              <p:nvPr/>
            </p:nvGrpSpPr>
            <p:grpSpPr>
              <a:xfrm>
                <a:off x="3903143" y="1472811"/>
                <a:ext cx="7053142" cy="917556"/>
                <a:chOff x="8614473" y="18792396"/>
                <a:chExt cx="6734301" cy="917556"/>
              </a:xfrm>
            </p:grpSpPr>
            <p:cxnSp>
              <p:nvCxnSpPr>
                <p:cNvPr id="18" name="Connector: Elbow 17">
                  <a:extLst>
                    <a:ext uri="{FF2B5EF4-FFF2-40B4-BE49-F238E27FC236}">
                      <a16:creationId xmlns:a16="http://schemas.microsoft.com/office/drawing/2014/main" id="{2FFA3CF7-9DAD-8CA7-A985-146132FA6A05}"/>
                    </a:ext>
                  </a:extLst>
                </p:cNvPr>
                <p:cNvCxnSpPr>
                  <a:cxnSpLocks/>
                  <a:stCxn id="34" idx="1"/>
                  <a:endCxn id="25" idx="2"/>
                </p:cNvCxnSpPr>
                <p:nvPr/>
              </p:nvCxnSpPr>
              <p:spPr>
                <a:xfrm rot="10800000">
                  <a:off x="10204032" y="19392050"/>
                  <a:ext cx="690600" cy="173902"/>
                </a:xfrm>
                <a:prstGeom prst="bentConnector2">
                  <a:avLst/>
                </a:prstGeom>
                <a:ln w="19050">
                  <a:solidFill>
                    <a:srgbClr val="FF000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p:cxnSp>
              <p:nvCxnSpPr>
                <p:cNvPr id="19" name="Connector: Elbow 18">
                  <a:extLst>
                    <a:ext uri="{FF2B5EF4-FFF2-40B4-BE49-F238E27FC236}">
                      <a16:creationId xmlns:a16="http://schemas.microsoft.com/office/drawing/2014/main" id="{1F1CAE83-A4BA-9793-C7A3-8C2973683194}"/>
                    </a:ext>
                  </a:extLst>
                </p:cNvPr>
                <p:cNvCxnSpPr>
                  <a:cxnSpLocks/>
                  <a:stCxn id="33" idx="1"/>
                  <a:endCxn id="25" idx="0"/>
                </p:cNvCxnSpPr>
                <p:nvPr/>
              </p:nvCxnSpPr>
              <p:spPr>
                <a:xfrm rot="10800000" flipV="1">
                  <a:off x="10204031" y="18936396"/>
                  <a:ext cx="690599" cy="167654"/>
                </a:xfrm>
                <a:prstGeom prst="bentConnector2">
                  <a:avLst/>
                </a:prstGeom>
                <a:ln w="19050">
                  <a:solidFill>
                    <a:srgbClr val="FF000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97548F0C-04CA-3784-0FEC-A59DED3A44C6}"/>
                    </a:ext>
                  </a:extLst>
                </p:cNvPr>
                <p:cNvCxnSpPr>
                  <a:cxnSpLocks/>
                  <a:stCxn id="31" idx="2"/>
                  <a:endCxn id="38" idx="3"/>
                </p:cNvCxnSpPr>
                <p:nvPr/>
              </p:nvCxnSpPr>
              <p:spPr>
                <a:xfrm rot="5400000">
                  <a:off x="13982257" y="19130567"/>
                  <a:ext cx="173902" cy="696869"/>
                </a:xfrm>
                <a:prstGeom prst="bentConnector2">
                  <a:avLst/>
                </a:prstGeom>
                <a:ln w="19050">
                  <a:solidFill>
                    <a:srgbClr val="0070C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p:cxnSp>
              <p:nvCxnSpPr>
                <p:cNvPr id="21" name="Connector: Elbow 20">
                  <a:extLst>
                    <a:ext uri="{FF2B5EF4-FFF2-40B4-BE49-F238E27FC236}">
                      <a16:creationId xmlns:a16="http://schemas.microsoft.com/office/drawing/2014/main" id="{EE07CDF7-7435-9563-B2E4-966CEFE8E136}"/>
                    </a:ext>
                  </a:extLst>
                </p:cNvPr>
                <p:cNvCxnSpPr>
                  <a:cxnSpLocks/>
                  <a:stCxn id="31" idx="0"/>
                  <a:endCxn id="37" idx="3"/>
                </p:cNvCxnSpPr>
                <p:nvPr/>
              </p:nvCxnSpPr>
              <p:spPr>
                <a:xfrm rot="16200000" flipV="1">
                  <a:off x="13985383" y="18671790"/>
                  <a:ext cx="167654" cy="696865"/>
                </a:xfrm>
                <a:prstGeom prst="bentConnector2">
                  <a:avLst/>
                </a:prstGeom>
                <a:ln w="19050">
                  <a:solidFill>
                    <a:srgbClr val="0070C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BAB32B3-8E65-B06F-7948-9F756113D888}"/>
                    </a:ext>
                  </a:extLst>
                </p:cNvPr>
                <p:cNvCxnSpPr>
                  <a:cxnSpLocks/>
                  <a:endCxn id="31" idx="3"/>
                </p:cNvCxnSpPr>
                <p:nvPr/>
              </p:nvCxnSpPr>
              <p:spPr>
                <a:xfrm flipH="1" flipV="1">
                  <a:off x="14778555" y="19248050"/>
                  <a:ext cx="570219" cy="1453"/>
                </a:xfrm>
                <a:prstGeom prst="straightConnector1">
                  <a:avLst/>
                </a:prstGeom>
                <a:ln w="19050">
                  <a:solidFill>
                    <a:srgbClr val="0070C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00FDBFF8-38B0-72A8-756E-9A7AAAA725C1}"/>
                    </a:ext>
                  </a:extLst>
                </p:cNvPr>
                <p:cNvCxnSpPr>
                  <a:cxnSpLocks/>
                  <a:stCxn id="26" idx="1"/>
                  <a:endCxn id="50" idx="3"/>
                </p:cNvCxnSpPr>
                <p:nvPr/>
              </p:nvCxnSpPr>
              <p:spPr>
                <a:xfrm flipH="1">
                  <a:off x="8614473" y="19247999"/>
                  <a:ext cx="308779" cy="0"/>
                </a:xfrm>
                <a:prstGeom prst="straightConnector1">
                  <a:avLst/>
                </a:prstGeom>
                <a:ln w="19050">
                  <a:solidFill>
                    <a:srgbClr val="FF000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BE8A6C6F-48EC-1DA9-6DFB-D406D3B1AB06}"/>
                    </a:ext>
                  </a:extLst>
                </p:cNvPr>
                <p:cNvGrpSpPr/>
                <p:nvPr/>
              </p:nvGrpSpPr>
              <p:grpSpPr>
                <a:xfrm>
                  <a:off x="10894630" y="18792396"/>
                  <a:ext cx="2826147" cy="917556"/>
                  <a:chOff x="10894630" y="18792396"/>
                  <a:chExt cx="2826147" cy="917556"/>
                </a:xfrm>
              </p:grpSpPr>
              <mc:AlternateContent xmlns:mc="http://schemas.openxmlformats.org/markup-compatibility/2006" xmlns:a14="http://schemas.microsoft.com/office/drawing/2010/main">
                <mc:Choice Requires="a14">
                  <p:sp>
                    <p:nvSpPr>
                      <p:cNvPr id="33" name="TextBox 29">
                        <a:extLst>
                          <a:ext uri="{FF2B5EF4-FFF2-40B4-BE49-F238E27FC236}">
                            <a16:creationId xmlns:a16="http://schemas.microsoft.com/office/drawing/2014/main" id="{4951EF9B-7CBE-49A0-2057-B37CDABABDF2}"/>
                          </a:ext>
                        </a:extLst>
                      </p:cNvPr>
                      <p:cNvSpPr txBox="1">
                        <a:spLocks/>
                      </p:cNvSpPr>
                      <p:nvPr/>
                    </p:nvSpPr>
                    <p:spPr>
                      <a:xfrm>
                        <a:off x="10894630" y="18792396"/>
                        <a:ext cx="721825" cy="288000"/>
                      </a:xfrm>
                      <a:prstGeom prst="roundRect">
                        <a:avLst>
                          <a:gd name="adj" fmla="val 38026"/>
                        </a:avLst>
                      </a:prstGeom>
                      <a:gradFill>
                        <a:gsLst>
                          <a:gs pos="0">
                            <a:srgbClr val="FCB7CC"/>
                          </a:gs>
                          <a:gs pos="53000">
                            <a:schemeClr val="bg1"/>
                          </a:gs>
                          <a:gs pos="100000">
                            <a:srgbClr val="FCB7CC"/>
                          </a:gs>
                        </a:gsLst>
                        <a:lin ang="0" scaled="1"/>
                      </a:gradFill>
                      <a:ln w="19050">
                        <a:solidFill>
                          <a:srgbClr val="00B050"/>
                        </a:solidFill>
                      </a:ln>
                    </p:spPr>
                    <p:txBody>
                      <a:bodyPr wrap="square" lIns="0" tIns="0" rIns="0" bIns="0" rtlCol="0" anchor="ctr">
                        <a:noAutofit/>
                      </a:bodyPr>
                      <a:lstStyle/>
                      <a:p>
                        <a:pPr/>
                        <a14:m>
                          <m:oMathPara xmlns:m="http://schemas.openxmlformats.org/officeDocument/2006/math">
                            <m:oMathParaPr>
                              <m:jc m:val="centerGroup"/>
                            </m:oMathParaPr>
                            <m:oMath xmlns:m="http://schemas.openxmlformats.org/officeDocument/2006/math">
                              <m:sSubSup>
                                <m:sSubSupPr>
                                  <m:ctrlPr>
                                    <a:rPr lang="en-NZ" sz="120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𝑣</m:t>
                                  </m:r>
                                </m:e>
                                <m:sub>
                                  <m:r>
                                    <a:rPr lang="en-NZ" sz="1200" b="0" i="1" smtClean="0">
                                      <a:solidFill>
                                        <a:srgbClr val="000000"/>
                                      </a:solidFill>
                                      <a:latin typeface="Cambria Math" panose="02040503050406030204" pitchFamily="18" charset="0"/>
                                      <a:ea typeface="Aptos" panose="020B0004020202020204" pitchFamily="34" charset="0"/>
                                      <a:cs typeface="Times New Roman" panose="02020603050405020304" pitchFamily="18" charset="0"/>
                                    </a:rPr>
                                    <m:t>𝐺𝑎𝑠𝑡𝑟𝑖𝑐𝐴</m:t>
                                  </m:r>
                                </m:sub>
                                <m:sup>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lang="en-NZ" sz="1200" kern="100" dirty="0">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3" name="TextBox 29">
                        <a:extLst>
                          <a:ext uri="{FF2B5EF4-FFF2-40B4-BE49-F238E27FC236}">
                            <a16:creationId xmlns:a16="http://schemas.microsoft.com/office/drawing/2014/main" id="{4951EF9B-7CBE-49A0-2057-B37CDABABDF2}"/>
                          </a:ext>
                        </a:extLst>
                      </p:cNvPr>
                      <p:cNvSpPr txBox="1">
                        <a:spLocks noRot="1" noChangeAspect="1" noMove="1" noResize="1" noEditPoints="1" noAdjustHandles="1" noChangeArrowheads="1" noChangeShapeType="1" noTextEdit="1"/>
                      </p:cNvSpPr>
                      <p:nvPr/>
                    </p:nvSpPr>
                    <p:spPr>
                      <a:xfrm>
                        <a:off x="10894630" y="18792396"/>
                        <a:ext cx="721825" cy="288000"/>
                      </a:xfrm>
                      <a:prstGeom prst="roundRect">
                        <a:avLst>
                          <a:gd name="adj" fmla="val 38026"/>
                        </a:avLst>
                      </a:prstGeom>
                      <a:blipFill>
                        <a:blip r:embed="rId5"/>
                        <a:stretch>
                          <a:fillRect/>
                        </a:stretch>
                      </a:blipFill>
                      <a:ln w="19050">
                        <a:solidFill>
                          <a:srgbClr val="00B05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ED2E118-3A92-462C-DA79-6F3D153D6ADF}"/>
                          </a:ext>
                        </a:extLst>
                      </p:cNvPr>
                      <p:cNvSpPr txBox="1">
                        <a:spLocks/>
                      </p:cNvSpPr>
                      <p:nvPr/>
                    </p:nvSpPr>
                    <p:spPr>
                      <a:xfrm>
                        <a:off x="10894631" y="19421952"/>
                        <a:ext cx="721825" cy="288000"/>
                      </a:xfrm>
                      <a:prstGeom prst="roundRect">
                        <a:avLst>
                          <a:gd name="adj" fmla="val 38026"/>
                        </a:avLst>
                      </a:prstGeom>
                      <a:gradFill>
                        <a:gsLst>
                          <a:gs pos="0">
                            <a:srgbClr val="FCB7CC"/>
                          </a:gs>
                          <a:gs pos="53000">
                            <a:schemeClr val="bg1"/>
                          </a:gs>
                          <a:gs pos="100000">
                            <a:srgbClr val="FCB7CC"/>
                          </a:gs>
                        </a:gsLst>
                        <a:lin ang="0" scaled="1"/>
                      </a:gradFill>
                      <a:ln w="19050">
                        <a:solidFill>
                          <a:srgbClr val="00B050"/>
                        </a:solidFill>
                      </a:ln>
                    </p:spPr>
                    <p:txBody>
                      <a:bodyPr wrap="square" lIns="0" tIns="0" rIns="0" bIns="0" rtlCol="0" anchor="ctr">
                        <a:noAutofit/>
                      </a:bodyPr>
                      <a:lstStyle/>
                      <a:p>
                        <a:pPr/>
                        <a14:m>
                          <m:oMathPara xmlns:m="http://schemas.openxmlformats.org/officeDocument/2006/math">
                            <m:oMathParaPr>
                              <m:jc m:val="centerGroup"/>
                            </m:oMathParaPr>
                            <m:oMath xmlns:m="http://schemas.openxmlformats.org/officeDocument/2006/math">
                              <m:sSubSup>
                                <m:sSubSupPr>
                                  <m:ctrlPr>
                                    <a:rPr lang="en-NZ" sz="120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𝑣</m:t>
                                  </m:r>
                                </m:e>
                                <m:sub>
                                  <m:r>
                                    <a:rPr lang="en-NZ" sz="1200" b="0" i="1" smtClean="0">
                                      <a:solidFill>
                                        <a:srgbClr val="000000"/>
                                      </a:solidFill>
                                      <a:latin typeface="Cambria Math" panose="02040503050406030204" pitchFamily="18" charset="0"/>
                                      <a:ea typeface="Aptos" panose="020B0004020202020204" pitchFamily="34" charset="0"/>
                                      <a:cs typeface="Times New Roman" panose="02020603050405020304" pitchFamily="18" charset="0"/>
                                    </a:rPr>
                                    <m:t>𝑆</m:t>
                                  </m:r>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𝑝𝑙𝑒𝑛</m:t>
                                  </m:r>
                                  <m:r>
                                    <a:rPr lang="en-NZ" sz="1200" b="0" i="1" smtClean="0">
                                      <a:solidFill>
                                        <a:srgbClr val="000000"/>
                                      </a:solidFill>
                                      <a:latin typeface="Cambria Math" panose="02040503050406030204" pitchFamily="18" charset="0"/>
                                      <a:ea typeface="Aptos" panose="020B0004020202020204" pitchFamily="34" charset="0"/>
                                      <a:cs typeface="Times New Roman" panose="02020603050405020304" pitchFamily="18" charset="0"/>
                                    </a:rPr>
                                    <m:t>𝑖𝑐𝐴</m:t>
                                  </m:r>
                                </m:sub>
                                <m:sup>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lang="en-NZ" sz="1200" kern="100" dirty="0">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4" name="TextBox 33">
                        <a:extLst>
                          <a:ext uri="{FF2B5EF4-FFF2-40B4-BE49-F238E27FC236}">
                            <a16:creationId xmlns:a16="http://schemas.microsoft.com/office/drawing/2014/main" id="{3ED2E118-3A92-462C-DA79-6F3D153D6ADF}"/>
                          </a:ext>
                        </a:extLst>
                      </p:cNvPr>
                      <p:cNvSpPr txBox="1">
                        <a:spLocks noRot="1" noChangeAspect="1" noMove="1" noResize="1" noEditPoints="1" noAdjustHandles="1" noChangeArrowheads="1" noChangeShapeType="1" noTextEdit="1"/>
                      </p:cNvSpPr>
                      <p:nvPr/>
                    </p:nvSpPr>
                    <p:spPr>
                      <a:xfrm>
                        <a:off x="10894631" y="19421952"/>
                        <a:ext cx="721825" cy="288000"/>
                      </a:xfrm>
                      <a:prstGeom prst="roundRect">
                        <a:avLst>
                          <a:gd name="adj" fmla="val 38026"/>
                        </a:avLst>
                      </a:prstGeom>
                      <a:blipFill>
                        <a:blip r:embed="rId6"/>
                        <a:stretch>
                          <a:fillRect b="-2000"/>
                        </a:stretch>
                      </a:blipFill>
                      <a:ln w="19050">
                        <a:solidFill>
                          <a:srgbClr val="00B05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5" name="TextBox 29">
                        <a:extLst>
                          <a:ext uri="{FF2B5EF4-FFF2-40B4-BE49-F238E27FC236}">
                            <a16:creationId xmlns:a16="http://schemas.microsoft.com/office/drawing/2014/main" id="{4E9B1819-38F9-E374-CE6D-753D77361E10}"/>
                          </a:ext>
                        </a:extLst>
                      </p:cNvPr>
                      <p:cNvSpPr txBox="1">
                        <a:spLocks/>
                      </p:cNvSpPr>
                      <p:nvPr/>
                    </p:nvSpPr>
                    <p:spPr>
                      <a:xfrm>
                        <a:off x="11951874" y="18792396"/>
                        <a:ext cx="721825" cy="288000"/>
                      </a:xfrm>
                      <a:prstGeom prst="roundRect">
                        <a:avLst>
                          <a:gd name="adj" fmla="val 38026"/>
                        </a:avLst>
                      </a:prstGeom>
                      <a:gradFill flip="none" rotWithShape="1">
                        <a:gsLst>
                          <a:gs pos="0">
                            <a:schemeClr val="accent1">
                              <a:lumMod val="20000"/>
                              <a:lumOff val="80000"/>
                            </a:schemeClr>
                          </a:gs>
                          <a:gs pos="53000">
                            <a:schemeClr val="bg1"/>
                          </a:gs>
                          <a:gs pos="100000">
                            <a:srgbClr val="FCB7CC"/>
                          </a:gs>
                        </a:gsLst>
                        <a:lin ang="10800000" scaled="1"/>
                        <a:tileRect/>
                      </a:gradFill>
                      <a:ln w="19050">
                        <a:solidFill>
                          <a:srgbClr val="FF0000"/>
                        </a:solidFill>
                      </a:ln>
                    </p:spPr>
                    <p:txBody>
                      <a:bodyPr wrap="square" lIns="0" tIns="0" rIns="0" bIns="0" rtlCol="0" anchor="ctr">
                        <a:noAutofit/>
                      </a:bodyPr>
                      <a:lstStyle/>
                      <a:p>
                        <a:pPr/>
                        <a14:m>
                          <m:oMathPara xmlns:m="http://schemas.openxmlformats.org/officeDocument/2006/math">
                            <m:oMathParaPr>
                              <m:jc m:val="centerGroup"/>
                            </m:oMathParaPr>
                            <m:oMath xmlns:m="http://schemas.openxmlformats.org/officeDocument/2006/math">
                              <m:sSubSup>
                                <m:sSubSupPr>
                                  <m:ctrlPr>
                                    <a:rPr lang="en-NZ" sz="120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𝑢</m:t>
                                  </m:r>
                                </m:e>
                                <m:sub>
                                  <m:r>
                                    <a:rPr lang="en-NZ" sz="1200" b="0" i="1" smtClean="0">
                                      <a:solidFill>
                                        <a:srgbClr val="000000"/>
                                      </a:solidFill>
                                      <a:latin typeface="Cambria Math" panose="02040503050406030204" pitchFamily="18" charset="0"/>
                                      <a:ea typeface="Aptos" panose="020B0004020202020204" pitchFamily="34" charset="0"/>
                                      <a:cs typeface="Times New Roman" panose="02020603050405020304" pitchFamily="18" charset="0"/>
                                    </a:rPr>
                                    <m:t>`</m:t>
                                  </m:r>
                                  <m:r>
                                    <a:rPr lang="en-NZ" sz="1200" b="0" i="1" smtClean="0">
                                      <a:solidFill>
                                        <a:srgbClr val="000000"/>
                                      </a:solidFill>
                                      <a:latin typeface="Cambria Math" panose="02040503050406030204" pitchFamily="18" charset="0"/>
                                      <a:ea typeface="Aptos" panose="020B0004020202020204" pitchFamily="34" charset="0"/>
                                      <a:cs typeface="Times New Roman" panose="02020603050405020304" pitchFamily="18" charset="0"/>
                                    </a:rPr>
                                    <m:t>𝐺𝑎𝑠𝑡𝑟𝑖𝑐𝐶</m:t>
                                  </m:r>
                                </m:sub>
                                <m:sup>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lang="en-NZ" sz="1200" kern="100" dirty="0">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5" name="TextBox 29">
                        <a:extLst>
                          <a:ext uri="{FF2B5EF4-FFF2-40B4-BE49-F238E27FC236}">
                            <a16:creationId xmlns:a16="http://schemas.microsoft.com/office/drawing/2014/main" id="{4E9B1819-38F9-E374-CE6D-753D77361E10}"/>
                          </a:ext>
                        </a:extLst>
                      </p:cNvPr>
                      <p:cNvSpPr txBox="1">
                        <a:spLocks noRot="1" noChangeAspect="1" noMove="1" noResize="1" noEditPoints="1" noAdjustHandles="1" noChangeArrowheads="1" noChangeShapeType="1" noTextEdit="1"/>
                      </p:cNvSpPr>
                      <p:nvPr/>
                    </p:nvSpPr>
                    <p:spPr>
                      <a:xfrm>
                        <a:off x="11951874" y="18792396"/>
                        <a:ext cx="721825" cy="288000"/>
                      </a:xfrm>
                      <a:prstGeom prst="roundRect">
                        <a:avLst>
                          <a:gd name="adj" fmla="val 38026"/>
                        </a:avLst>
                      </a:prstGeom>
                      <a:blipFill>
                        <a:blip r:embed="rId7"/>
                        <a:stretch>
                          <a:fillRect/>
                        </a:stretch>
                      </a:blipFill>
                      <a:ln w="1905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6" name="TextBox 29">
                        <a:extLst>
                          <a:ext uri="{FF2B5EF4-FFF2-40B4-BE49-F238E27FC236}">
                            <a16:creationId xmlns:a16="http://schemas.microsoft.com/office/drawing/2014/main" id="{CF230831-1FBD-62EE-83FC-47803A3F0CF0}"/>
                          </a:ext>
                        </a:extLst>
                      </p:cNvPr>
                      <p:cNvSpPr txBox="1">
                        <a:spLocks/>
                      </p:cNvSpPr>
                      <p:nvPr/>
                    </p:nvSpPr>
                    <p:spPr>
                      <a:xfrm>
                        <a:off x="11951873" y="19421952"/>
                        <a:ext cx="721825" cy="288000"/>
                      </a:xfrm>
                      <a:prstGeom prst="roundRect">
                        <a:avLst>
                          <a:gd name="adj" fmla="val 38026"/>
                        </a:avLst>
                      </a:prstGeom>
                      <a:gradFill flip="none" rotWithShape="1">
                        <a:gsLst>
                          <a:gs pos="0">
                            <a:schemeClr val="accent1">
                              <a:lumMod val="20000"/>
                              <a:lumOff val="80000"/>
                            </a:schemeClr>
                          </a:gs>
                          <a:gs pos="53000">
                            <a:schemeClr val="bg1"/>
                          </a:gs>
                          <a:gs pos="100000">
                            <a:srgbClr val="FCB7CC"/>
                          </a:gs>
                        </a:gsLst>
                        <a:lin ang="10800000" scaled="1"/>
                        <a:tileRect/>
                      </a:gradFill>
                      <a:ln w="19050">
                        <a:solidFill>
                          <a:srgbClr val="FF0000"/>
                        </a:solidFill>
                      </a:ln>
                    </p:spPr>
                    <p:txBody>
                      <a:bodyPr wrap="square" lIns="0" tIns="0" rIns="0" bIns="0" rtlCol="0" anchor="ctr">
                        <a:noAutofit/>
                      </a:bodyPr>
                      <a:lstStyle/>
                      <a:p>
                        <a:pPr/>
                        <a14:m>
                          <m:oMathPara xmlns:m="http://schemas.openxmlformats.org/officeDocument/2006/math">
                            <m:oMathParaPr>
                              <m:jc m:val="centerGroup"/>
                            </m:oMathParaPr>
                            <m:oMath xmlns:m="http://schemas.openxmlformats.org/officeDocument/2006/math">
                              <m:sSubSup>
                                <m:sSubSupPr>
                                  <m:ctrlPr>
                                    <a:rPr lang="en-NZ" sz="120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𝑢</m:t>
                                  </m:r>
                                </m:e>
                                <m:sub>
                                  <m:r>
                                    <a:rPr lang="en-NZ" sz="1200" b="0" i="1" smtClean="0">
                                      <a:solidFill>
                                        <a:srgbClr val="000000"/>
                                      </a:solidFill>
                                      <a:latin typeface="Cambria Math" panose="02040503050406030204" pitchFamily="18" charset="0"/>
                                      <a:ea typeface="Aptos" panose="020B0004020202020204" pitchFamily="34" charset="0"/>
                                      <a:cs typeface="Times New Roman" panose="02020603050405020304" pitchFamily="18" charset="0"/>
                                    </a:rPr>
                                    <m:t>𝑆</m:t>
                                  </m:r>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𝑝𝑙𝑒</m:t>
                                  </m:r>
                                  <m:r>
                                    <a:rPr lang="en-NZ" sz="1200" b="0" i="1" smtClean="0">
                                      <a:solidFill>
                                        <a:srgbClr val="000000"/>
                                      </a:solidFill>
                                      <a:latin typeface="Cambria Math" panose="02040503050406030204" pitchFamily="18" charset="0"/>
                                      <a:ea typeface="Aptos" panose="020B0004020202020204" pitchFamily="34" charset="0"/>
                                      <a:cs typeface="Times New Roman" panose="02020603050405020304" pitchFamily="18" charset="0"/>
                                    </a:rPr>
                                    <m:t>𝑛𝑖𝑐𝐶</m:t>
                                  </m:r>
                                </m:sub>
                                <m:sup>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lang="en-NZ" sz="1200" kern="100" dirty="0">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6" name="TextBox 29">
                        <a:extLst>
                          <a:ext uri="{FF2B5EF4-FFF2-40B4-BE49-F238E27FC236}">
                            <a16:creationId xmlns:a16="http://schemas.microsoft.com/office/drawing/2014/main" id="{CF230831-1FBD-62EE-83FC-47803A3F0CF0}"/>
                          </a:ext>
                        </a:extLst>
                      </p:cNvPr>
                      <p:cNvSpPr txBox="1">
                        <a:spLocks noRot="1" noChangeAspect="1" noMove="1" noResize="1" noEditPoints="1" noAdjustHandles="1" noChangeArrowheads="1" noChangeShapeType="1" noTextEdit="1"/>
                      </p:cNvSpPr>
                      <p:nvPr/>
                    </p:nvSpPr>
                    <p:spPr>
                      <a:xfrm>
                        <a:off x="11951873" y="19421952"/>
                        <a:ext cx="721825" cy="288000"/>
                      </a:xfrm>
                      <a:prstGeom prst="roundRect">
                        <a:avLst>
                          <a:gd name="adj" fmla="val 38026"/>
                        </a:avLst>
                      </a:prstGeom>
                      <a:blipFill>
                        <a:blip r:embed="rId8"/>
                        <a:stretch>
                          <a:fillRect b="-2000"/>
                        </a:stretch>
                      </a:blipFill>
                      <a:ln w="1905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7" name="TextBox 29">
                        <a:extLst>
                          <a:ext uri="{FF2B5EF4-FFF2-40B4-BE49-F238E27FC236}">
                            <a16:creationId xmlns:a16="http://schemas.microsoft.com/office/drawing/2014/main" id="{7E55C93C-75AD-4118-F8F7-567034AB1005}"/>
                          </a:ext>
                        </a:extLst>
                      </p:cNvPr>
                      <p:cNvSpPr txBox="1">
                        <a:spLocks/>
                      </p:cNvSpPr>
                      <p:nvPr/>
                    </p:nvSpPr>
                    <p:spPr>
                      <a:xfrm>
                        <a:off x="13033325" y="18792396"/>
                        <a:ext cx="687452" cy="288000"/>
                      </a:xfrm>
                      <a:prstGeom prst="roundRect">
                        <a:avLst>
                          <a:gd name="adj" fmla="val 38026"/>
                        </a:avLst>
                      </a:prstGeom>
                      <a:gradFill>
                        <a:gsLst>
                          <a:gs pos="0">
                            <a:schemeClr val="accent1">
                              <a:lumMod val="20000"/>
                              <a:lumOff val="80000"/>
                            </a:schemeClr>
                          </a:gs>
                          <a:gs pos="53000">
                            <a:schemeClr val="bg1"/>
                          </a:gs>
                          <a:gs pos="100000">
                            <a:schemeClr val="accent1">
                              <a:lumMod val="20000"/>
                              <a:lumOff val="80000"/>
                            </a:schemeClr>
                          </a:gs>
                        </a:gsLst>
                        <a:lin ang="0" scaled="1"/>
                      </a:gradFill>
                      <a:ln w="19050">
                        <a:solidFill>
                          <a:srgbClr val="00B050"/>
                        </a:solidFill>
                      </a:ln>
                    </p:spPr>
                    <p:txBody>
                      <a:bodyPr wrap="square" lIns="0" tIns="0" rIns="0" bIns="0" rtlCol="0" anchor="ctr">
                        <a:noAutofit/>
                      </a:bodyPr>
                      <a:lstStyle/>
                      <a:p>
                        <a:pPr/>
                        <a14:m>
                          <m:oMathPara xmlns:m="http://schemas.openxmlformats.org/officeDocument/2006/math">
                            <m:oMathParaPr>
                              <m:jc m:val="centerGroup"/>
                            </m:oMathParaPr>
                            <m:oMath xmlns:m="http://schemas.openxmlformats.org/officeDocument/2006/math">
                              <m:sSubSup>
                                <m:sSubSupPr>
                                  <m:ctrlPr>
                                    <a:rPr lang="en-NZ" sz="120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𝑣</m:t>
                                  </m:r>
                                </m:e>
                                <m:sub>
                                  <m:r>
                                    <a:rPr lang="en-NZ" sz="1200" b="0" i="1" smtClean="0">
                                      <a:solidFill>
                                        <a:srgbClr val="000000"/>
                                      </a:solidFill>
                                      <a:latin typeface="Cambria Math" panose="02040503050406030204" pitchFamily="18" charset="0"/>
                                      <a:ea typeface="Aptos" panose="020B0004020202020204" pitchFamily="34" charset="0"/>
                                      <a:cs typeface="Times New Roman" panose="02020603050405020304" pitchFamily="18" charset="0"/>
                                    </a:rPr>
                                    <m:t>𝐺𝑎𝑠𝑡𝑟𝑖𝑐𝑉</m:t>
                                  </m:r>
                                </m:sub>
                                <m:sup>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lang="en-NZ" sz="1200" kern="100" dirty="0">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7" name="TextBox 29">
                        <a:extLst>
                          <a:ext uri="{FF2B5EF4-FFF2-40B4-BE49-F238E27FC236}">
                            <a16:creationId xmlns:a16="http://schemas.microsoft.com/office/drawing/2014/main" id="{7E55C93C-75AD-4118-F8F7-567034AB1005}"/>
                          </a:ext>
                        </a:extLst>
                      </p:cNvPr>
                      <p:cNvSpPr txBox="1">
                        <a:spLocks noRot="1" noChangeAspect="1" noMove="1" noResize="1" noEditPoints="1" noAdjustHandles="1" noChangeArrowheads="1" noChangeShapeType="1" noTextEdit="1"/>
                      </p:cNvSpPr>
                      <p:nvPr/>
                    </p:nvSpPr>
                    <p:spPr>
                      <a:xfrm>
                        <a:off x="13033325" y="18792396"/>
                        <a:ext cx="687452" cy="288000"/>
                      </a:xfrm>
                      <a:prstGeom prst="roundRect">
                        <a:avLst>
                          <a:gd name="adj" fmla="val 38026"/>
                        </a:avLst>
                      </a:prstGeom>
                      <a:blipFill>
                        <a:blip r:embed="rId9"/>
                        <a:stretch>
                          <a:fillRect/>
                        </a:stretch>
                      </a:blipFill>
                      <a:ln w="19050">
                        <a:solidFill>
                          <a:srgbClr val="00B05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8" name="TextBox 29">
                        <a:extLst>
                          <a:ext uri="{FF2B5EF4-FFF2-40B4-BE49-F238E27FC236}">
                            <a16:creationId xmlns:a16="http://schemas.microsoft.com/office/drawing/2014/main" id="{4CB2EE9D-0790-7471-7DE6-E00AF88E6851}"/>
                          </a:ext>
                        </a:extLst>
                      </p:cNvPr>
                      <p:cNvSpPr txBox="1">
                        <a:spLocks/>
                      </p:cNvSpPr>
                      <p:nvPr/>
                    </p:nvSpPr>
                    <p:spPr>
                      <a:xfrm>
                        <a:off x="13033321" y="19421952"/>
                        <a:ext cx="687452" cy="288000"/>
                      </a:xfrm>
                      <a:prstGeom prst="roundRect">
                        <a:avLst>
                          <a:gd name="adj" fmla="val 38026"/>
                        </a:avLst>
                      </a:prstGeom>
                      <a:gradFill>
                        <a:gsLst>
                          <a:gs pos="0">
                            <a:schemeClr val="accent1">
                              <a:lumMod val="20000"/>
                              <a:lumOff val="80000"/>
                            </a:schemeClr>
                          </a:gs>
                          <a:gs pos="53000">
                            <a:schemeClr val="bg1"/>
                          </a:gs>
                          <a:gs pos="100000">
                            <a:schemeClr val="accent1">
                              <a:lumMod val="20000"/>
                              <a:lumOff val="80000"/>
                            </a:schemeClr>
                          </a:gs>
                        </a:gsLst>
                        <a:lin ang="0" scaled="1"/>
                      </a:gradFill>
                      <a:ln w="19050">
                        <a:solidFill>
                          <a:srgbClr val="00B050"/>
                        </a:solidFill>
                      </a:ln>
                    </p:spPr>
                    <p:txBody>
                      <a:bodyPr wrap="square" lIns="0" tIns="0" rIns="0" bIns="0" rtlCol="0" anchor="ctr">
                        <a:noAutofit/>
                      </a:bodyPr>
                      <a:lstStyle/>
                      <a:p>
                        <a:pPr/>
                        <a14:m>
                          <m:oMathPara xmlns:m="http://schemas.openxmlformats.org/officeDocument/2006/math">
                            <m:oMathParaPr>
                              <m:jc m:val="centerGroup"/>
                            </m:oMathParaPr>
                            <m:oMath xmlns:m="http://schemas.openxmlformats.org/officeDocument/2006/math">
                              <m:sSubSup>
                                <m:sSubSupPr>
                                  <m:ctrlPr>
                                    <a:rPr lang="en-NZ" sz="120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𝑣</m:t>
                                  </m:r>
                                </m:e>
                                <m:sub>
                                  <m:r>
                                    <a:rPr lang="en-NZ" sz="1200" b="0" i="1" smtClean="0">
                                      <a:solidFill>
                                        <a:srgbClr val="000000"/>
                                      </a:solidFill>
                                      <a:latin typeface="Cambria Math" panose="02040503050406030204" pitchFamily="18" charset="0"/>
                                      <a:ea typeface="Aptos" panose="020B0004020202020204" pitchFamily="34" charset="0"/>
                                      <a:cs typeface="Times New Roman" panose="02020603050405020304" pitchFamily="18" charset="0"/>
                                    </a:rPr>
                                    <m:t>𝑆</m:t>
                                  </m:r>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𝑝𝑙𝑒</m:t>
                                  </m:r>
                                  <m:r>
                                    <a:rPr lang="en-NZ" sz="1200" b="0" i="1" smtClean="0">
                                      <a:solidFill>
                                        <a:srgbClr val="000000"/>
                                      </a:solidFill>
                                      <a:latin typeface="Cambria Math" panose="02040503050406030204" pitchFamily="18" charset="0"/>
                                      <a:ea typeface="Aptos" panose="020B0004020202020204" pitchFamily="34" charset="0"/>
                                      <a:cs typeface="Times New Roman" panose="02020603050405020304" pitchFamily="18" charset="0"/>
                                    </a:rPr>
                                    <m:t>𝑛𝑖𝑐𝑉</m:t>
                                  </m:r>
                                </m:sub>
                                <m:sup>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lang="en-NZ" sz="1200" kern="100" dirty="0">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8" name="TextBox 29">
                        <a:extLst>
                          <a:ext uri="{FF2B5EF4-FFF2-40B4-BE49-F238E27FC236}">
                            <a16:creationId xmlns:a16="http://schemas.microsoft.com/office/drawing/2014/main" id="{4CB2EE9D-0790-7471-7DE6-E00AF88E6851}"/>
                          </a:ext>
                        </a:extLst>
                      </p:cNvPr>
                      <p:cNvSpPr txBox="1">
                        <a:spLocks noRot="1" noChangeAspect="1" noMove="1" noResize="1" noEditPoints="1" noAdjustHandles="1" noChangeArrowheads="1" noChangeShapeType="1" noTextEdit="1"/>
                      </p:cNvSpPr>
                      <p:nvPr/>
                    </p:nvSpPr>
                    <p:spPr>
                      <a:xfrm>
                        <a:off x="13033321" y="19421952"/>
                        <a:ext cx="687452" cy="288000"/>
                      </a:xfrm>
                      <a:prstGeom prst="roundRect">
                        <a:avLst>
                          <a:gd name="adj" fmla="val 38026"/>
                        </a:avLst>
                      </a:prstGeom>
                      <a:blipFill>
                        <a:blip r:embed="rId10"/>
                        <a:stretch>
                          <a:fillRect b="-2000"/>
                        </a:stretch>
                      </a:blipFill>
                      <a:ln w="19050">
                        <a:solidFill>
                          <a:srgbClr val="00B050"/>
                        </a:solidFill>
                      </a:ln>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25" name="TextBox 29">
                      <a:extLst>
                        <a:ext uri="{FF2B5EF4-FFF2-40B4-BE49-F238E27FC236}">
                          <a16:creationId xmlns:a16="http://schemas.microsoft.com/office/drawing/2014/main" id="{3AE3AC20-A8B9-3D30-73A8-EE3C43456F25}"/>
                        </a:ext>
                      </a:extLst>
                    </p:cNvPr>
                    <p:cNvSpPr txBox="1">
                      <a:spLocks/>
                    </p:cNvSpPr>
                    <p:nvPr/>
                  </p:nvSpPr>
                  <p:spPr>
                    <a:xfrm>
                      <a:off x="9880031" y="19104050"/>
                      <a:ext cx="648000" cy="288000"/>
                    </a:xfrm>
                    <a:prstGeom prst="roundRect">
                      <a:avLst>
                        <a:gd name="adj" fmla="val 38026"/>
                      </a:avLst>
                    </a:prstGeom>
                    <a:gradFill>
                      <a:gsLst>
                        <a:gs pos="0">
                          <a:srgbClr val="FCB7CC"/>
                        </a:gs>
                        <a:gs pos="53000">
                          <a:schemeClr val="bg1"/>
                        </a:gs>
                        <a:gs pos="100000">
                          <a:srgbClr val="FCB7CC"/>
                        </a:gs>
                      </a:gsLst>
                      <a:lin ang="0" scaled="1"/>
                    </a:gradFill>
                    <a:ln w="19050">
                      <a:solidFill>
                        <a:srgbClr val="FF0000"/>
                      </a:solidFill>
                    </a:ln>
                  </p:spPr>
                  <p:txBody>
                    <a:bodyPr wrap="square" lIns="0" tIns="0" rIns="0" bIns="0" rtlCol="0" anchor="ctr">
                      <a:noAutofit/>
                    </a:bodyPr>
                    <a:lstStyle/>
                    <a:p>
                      <a:pPr/>
                      <a14:m>
                        <m:oMathPara xmlns:m="http://schemas.openxmlformats.org/officeDocument/2006/math">
                          <m:oMathParaPr>
                            <m:jc m:val="centerGroup"/>
                          </m:oMathParaPr>
                          <m:oMath xmlns:m="http://schemas.openxmlformats.org/officeDocument/2006/math">
                            <m:sSubSup>
                              <m:sSubSupPr>
                                <m:ctrlPr>
                                  <a:rPr lang="en-NZ" sz="120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𝑢</m:t>
                                </m:r>
                              </m:e>
                              <m:sub>
                                <m:r>
                                  <a:rPr lang="en-NZ" sz="1200" b="0" i="1" smtClean="0">
                                    <a:solidFill>
                                      <a:srgbClr val="000000"/>
                                    </a:solidFill>
                                    <a:latin typeface="Cambria Math" panose="02040503050406030204" pitchFamily="18" charset="0"/>
                                    <a:ea typeface="Aptos" panose="020B0004020202020204" pitchFamily="34" charset="0"/>
                                    <a:cs typeface="Times New Roman" panose="02020603050405020304" pitchFamily="18" charset="0"/>
                                  </a:rPr>
                                  <m:t>𝐶</m:t>
                                </m:r>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𝑒𝑙𝑖𝑎𝑐</m:t>
                                </m:r>
                                <m:r>
                                  <a:rPr lang="en-NZ" sz="1200" b="0" i="1" smtClean="0">
                                    <a:solidFill>
                                      <a:srgbClr val="000000"/>
                                    </a:solidFill>
                                    <a:latin typeface="Cambria Math" panose="02040503050406030204" pitchFamily="18" charset="0"/>
                                    <a:ea typeface="Aptos" panose="020B0004020202020204" pitchFamily="34" charset="0"/>
                                    <a:cs typeface="Times New Roman" panose="02020603050405020304" pitchFamily="18" charset="0"/>
                                  </a:rPr>
                                  <m:t>𝐴</m:t>
                                </m:r>
                              </m:sub>
                              <m:sup>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lang="en-NZ" sz="1200" kern="100" dirty="0">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25" name="TextBox 29">
                      <a:extLst>
                        <a:ext uri="{FF2B5EF4-FFF2-40B4-BE49-F238E27FC236}">
                          <a16:creationId xmlns:a16="http://schemas.microsoft.com/office/drawing/2014/main" id="{3AE3AC20-A8B9-3D30-73A8-EE3C43456F25}"/>
                        </a:ext>
                      </a:extLst>
                    </p:cNvPr>
                    <p:cNvSpPr txBox="1">
                      <a:spLocks noRot="1" noChangeAspect="1" noMove="1" noResize="1" noEditPoints="1" noAdjustHandles="1" noChangeArrowheads="1" noChangeShapeType="1" noTextEdit="1"/>
                    </p:cNvSpPr>
                    <p:nvPr/>
                  </p:nvSpPr>
                  <p:spPr>
                    <a:xfrm>
                      <a:off x="9880031" y="19104050"/>
                      <a:ext cx="648000" cy="288000"/>
                    </a:xfrm>
                    <a:prstGeom prst="roundRect">
                      <a:avLst>
                        <a:gd name="adj" fmla="val 38026"/>
                      </a:avLst>
                    </a:prstGeom>
                    <a:blipFill>
                      <a:blip r:embed="rId11"/>
                      <a:stretch>
                        <a:fillRect/>
                      </a:stretch>
                    </a:blipFill>
                    <a:ln w="1905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6" name="TextBox 29">
                      <a:extLst>
                        <a:ext uri="{FF2B5EF4-FFF2-40B4-BE49-F238E27FC236}">
                          <a16:creationId xmlns:a16="http://schemas.microsoft.com/office/drawing/2014/main" id="{851FB7D9-8F05-BB7D-BDD2-06CB7116F276}"/>
                        </a:ext>
                      </a:extLst>
                    </p:cNvPr>
                    <p:cNvSpPr txBox="1">
                      <a:spLocks/>
                    </p:cNvSpPr>
                    <p:nvPr/>
                  </p:nvSpPr>
                  <p:spPr>
                    <a:xfrm>
                      <a:off x="8923252" y="19103999"/>
                      <a:ext cx="648000" cy="288000"/>
                    </a:xfrm>
                    <a:prstGeom prst="roundRect">
                      <a:avLst>
                        <a:gd name="adj" fmla="val 38026"/>
                      </a:avLst>
                    </a:prstGeom>
                    <a:gradFill>
                      <a:gsLst>
                        <a:gs pos="0">
                          <a:srgbClr val="FCB7CC"/>
                        </a:gs>
                        <a:gs pos="53000">
                          <a:schemeClr val="bg1"/>
                        </a:gs>
                        <a:gs pos="100000">
                          <a:srgbClr val="FCB7CC"/>
                        </a:gs>
                      </a:gsLst>
                      <a:lin ang="0" scaled="1"/>
                    </a:gradFill>
                    <a:ln w="19050">
                      <a:solidFill>
                        <a:srgbClr val="00B050"/>
                      </a:solidFill>
                    </a:ln>
                  </p:spPr>
                  <p:txBody>
                    <a:bodyPr wrap="square" lIns="0" tIns="0" rIns="0" bIns="0" rtlCol="0" anchor="ctr">
                      <a:noAutofit/>
                    </a:bodyPr>
                    <a:lstStyle/>
                    <a:p>
                      <a:pPr/>
                      <a14:m>
                        <m:oMathPara xmlns:m="http://schemas.openxmlformats.org/officeDocument/2006/math">
                          <m:oMathParaPr>
                            <m:jc m:val="centerGroup"/>
                          </m:oMathParaPr>
                          <m:oMath xmlns:m="http://schemas.openxmlformats.org/officeDocument/2006/math">
                            <m:sSubSup>
                              <m:sSubSupPr>
                                <m:ctrlPr>
                                  <a:rPr lang="en-NZ" sz="120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𝑣</m:t>
                                </m:r>
                              </m:e>
                              <m:sub>
                                <m:r>
                                  <a:rPr lang="en-NZ" sz="1200" b="0" i="1" smtClean="0">
                                    <a:solidFill>
                                      <a:srgbClr val="000000"/>
                                    </a:solidFill>
                                    <a:latin typeface="Cambria Math" panose="02040503050406030204" pitchFamily="18" charset="0"/>
                                    <a:ea typeface="Aptos" panose="020B0004020202020204" pitchFamily="34" charset="0"/>
                                    <a:cs typeface="Times New Roman" panose="02020603050405020304" pitchFamily="18" charset="0"/>
                                  </a:rPr>
                                  <m:t>𝐶</m:t>
                                </m:r>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𝑒𝑙𝑖𝑎𝑐</m:t>
                                </m:r>
                                <m:r>
                                  <a:rPr lang="en-NZ" sz="1200" b="0" i="1" smtClean="0">
                                    <a:solidFill>
                                      <a:srgbClr val="000000"/>
                                    </a:solidFill>
                                    <a:latin typeface="Cambria Math" panose="02040503050406030204" pitchFamily="18" charset="0"/>
                                    <a:ea typeface="Aptos" panose="020B0004020202020204" pitchFamily="34" charset="0"/>
                                    <a:cs typeface="Times New Roman" panose="02020603050405020304" pitchFamily="18" charset="0"/>
                                  </a:rPr>
                                  <m:t>𝐴</m:t>
                                </m:r>
                              </m:sub>
                              <m:sup>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lang="en-NZ" sz="1200" kern="100" dirty="0">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26" name="TextBox 29">
                      <a:extLst>
                        <a:ext uri="{FF2B5EF4-FFF2-40B4-BE49-F238E27FC236}">
                          <a16:creationId xmlns:a16="http://schemas.microsoft.com/office/drawing/2014/main" id="{851FB7D9-8F05-BB7D-BDD2-06CB7116F276}"/>
                        </a:ext>
                      </a:extLst>
                    </p:cNvPr>
                    <p:cNvSpPr txBox="1">
                      <a:spLocks noRot="1" noChangeAspect="1" noMove="1" noResize="1" noEditPoints="1" noAdjustHandles="1" noChangeArrowheads="1" noChangeShapeType="1" noTextEdit="1"/>
                    </p:cNvSpPr>
                    <p:nvPr/>
                  </p:nvSpPr>
                  <p:spPr>
                    <a:xfrm>
                      <a:off x="8923252" y="19103999"/>
                      <a:ext cx="648000" cy="288000"/>
                    </a:xfrm>
                    <a:prstGeom prst="roundRect">
                      <a:avLst>
                        <a:gd name="adj" fmla="val 38026"/>
                      </a:avLst>
                    </a:prstGeom>
                    <a:blipFill>
                      <a:blip r:embed="rId12"/>
                      <a:stretch>
                        <a:fillRect/>
                      </a:stretch>
                    </a:blipFill>
                    <a:ln w="19050">
                      <a:solidFill>
                        <a:srgbClr val="00B050"/>
                      </a:solidFill>
                    </a:ln>
                  </p:spPr>
                  <p:txBody>
                    <a:bodyPr/>
                    <a:lstStyle/>
                    <a:p>
                      <a:r>
                        <a:rPr lang="en-NZ">
                          <a:noFill/>
                        </a:rPr>
                        <a:t> </a:t>
                      </a:r>
                    </a:p>
                  </p:txBody>
                </p:sp>
              </mc:Fallback>
            </mc:AlternateContent>
            <p:cxnSp>
              <p:nvCxnSpPr>
                <p:cNvPr id="27" name="Straight Arrow Connector 26">
                  <a:extLst>
                    <a:ext uri="{FF2B5EF4-FFF2-40B4-BE49-F238E27FC236}">
                      <a16:creationId xmlns:a16="http://schemas.microsoft.com/office/drawing/2014/main" id="{AB4061BB-CE1E-3068-5DEB-C3DED0CE8311}"/>
                    </a:ext>
                  </a:extLst>
                </p:cNvPr>
                <p:cNvCxnSpPr>
                  <a:cxnSpLocks/>
                  <a:stCxn id="35" idx="1"/>
                  <a:endCxn id="33" idx="3"/>
                </p:cNvCxnSpPr>
                <p:nvPr/>
              </p:nvCxnSpPr>
              <p:spPr>
                <a:xfrm flipH="1">
                  <a:off x="11616455" y="18936396"/>
                  <a:ext cx="335419" cy="0"/>
                </a:xfrm>
                <a:prstGeom prst="straightConnector1">
                  <a:avLst/>
                </a:prstGeom>
                <a:ln w="19050">
                  <a:solidFill>
                    <a:srgbClr val="FF000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2E770E9-3358-186E-84BF-E0213C65466B}"/>
                    </a:ext>
                  </a:extLst>
                </p:cNvPr>
                <p:cNvCxnSpPr>
                  <a:cxnSpLocks/>
                  <a:stCxn id="36" idx="1"/>
                  <a:endCxn id="34" idx="3"/>
                </p:cNvCxnSpPr>
                <p:nvPr/>
              </p:nvCxnSpPr>
              <p:spPr>
                <a:xfrm flipH="1">
                  <a:off x="11616456" y="19565952"/>
                  <a:ext cx="335417" cy="0"/>
                </a:xfrm>
                <a:prstGeom prst="straightConnector1">
                  <a:avLst/>
                </a:prstGeom>
                <a:ln w="19050">
                  <a:solidFill>
                    <a:srgbClr val="FF000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0D355F98-ED97-68D4-795C-85966393941B}"/>
                    </a:ext>
                  </a:extLst>
                </p:cNvPr>
                <p:cNvCxnSpPr>
                  <a:cxnSpLocks/>
                  <a:stCxn id="37" idx="1"/>
                  <a:endCxn id="35" idx="3"/>
                </p:cNvCxnSpPr>
                <p:nvPr/>
              </p:nvCxnSpPr>
              <p:spPr>
                <a:xfrm flipH="1">
                  <a:off x="12673699" y="18936396"/>
                  <a:ext cx="359626" cy="0"/>
                </a:xfrm>
                <a:prstGeom prst="straightConnector1">
                  <a:avLst/>
                </a:prstGeom>
                <a:ln w="19050">
                  <a:solidFill>
                    <a:srgbClr val="0070C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D4226D9-3164-3A58-247A-22B71656B21F}"/>
                    </a:ext>
                  </a:extLst>
                </p:cNvPr>
                <p:cNvCxnSpPr>
                  <a:cxnSpLocks/>
                  <a:stCxn id="38" idx="1"/>
                  <a:endCxn id="36" idx="3"/>
                </p:cNvCxnSpPr>
                <p:nvPr/>
              </p:nvCxnSpPr>
              <p:spPr>
                <a:xfrm flipH="1">
                  <a:off x="12673698" y="19565952"/>
                  <a:ext cx="359623" cy="0"/>
                </a:xfrm>
                <a:prstGeom prst="straightConnector1">
                  <a:avLst/>
                </a:prstGeom>
                <a:ln w="19050">
                  <a:solidFill>
                    <a:srgbClr val="0070C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29">
                      <a:extLst>
                        <a:ext uri="{FF2B5EF4-FFF2-40B4-BE49-F238E27FC236}">
                          <a16:creationId xmlns:a16="http://schemas.microsoft.com/office/drawing/2014/main" id="{3C8E5C77-4FEE-4447-804D-152E1CCDD21A}"/>
                        </a:ext>
                      </a:extLst>
                    </p:cNvPr>
                    <p:cNvSpPr txBox="1">
                      <a:spLocks/>
                    </p:cNvSpPr>
                    <p:nvPr/>
                  </p:nvSpPr>
                  <p:spPr>
                    <a:xfrm>
                      <a:off x="14056730" y="19104050"/>
                      <a:ext cx="721825" cy="288000"/>
                    </a:xfrm>
                    <a:prstGeom prst="roundRect">
                      <a:avLst>
                        <a:gd name="adj" fmla="val 38026"/>
                      </a:avLst>
                    </a:prstGeom>
                    <a:gradFill>
                      <a:gsLst>
                        <a:gs pos="0">
                          <a:schemeClr val="accent1">
                            <a:lumMod val="20000"/>
                            <a:lumOff val="80000"/>
                          </a:schemeClr>
                        </a:gs>
                        <a:gs pos="53000">
                          <a:schemeClr val="bg1"/>
                        </a:gs>
                        <a:gs pos="100000">
                          <a:schemeClr val="accent1">
                            <a:lumMod val="20000"/>
                            <a:lumOff val="80000"/>
                          </a:schemeClr>
                        </a:gs>
                      </a:gsLst>
                      <a:lin ang="0" scaled="1"/>
                    </a:gradFill>
                    <a:ln w="19050">
                      <a:solidFill>
                        <a:srgbClr val="FF0000"/>
                      </a:solidFill>
                    </a:ln>
                  </p:spPr>
                  <p:txBody>
                    <a:bodyPr wrap="square" lIns="0" tIns="0" rIns="0" bIns="0" rtlCol="0" anchor="ctr">
                      <a:noAutofit/>
                    </a:bodyPr>
                    <a:lstStyle/>
                    <a:p>
                      <a:pPr/>
                      <a14:m>
                        <m:oMathPara xmlns:m="http://schemas.openxmlformats.org/officeDocument/2006/math">
                          <m:oMathParaPr>
                            <m:jc m:val="centerGroup"/>
                          </m:oMathParaPr>
                          <m:oMath xmlns:m="http://schemas.openxmlformats.org/officeDocument/2006/math">
                            <m:sSubSup>
                              <m:sSubSupPr>
                                <m:ctrlPr>
                                  <a:rPr lang="en-NZ" sz="120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𝑢</m:t>
                                </m:r>
                              </m:e>
                              <m:sub>
                                <m:r>
                                  <a:rPr lang="en-NZ" sz="1200" b="0" i="1" smtClean="0">
                                    <a:solidFill>
                                      <a:srgbClr val="000000"/>
                                    </a:solidFill>
                                    <a:latin typeface="Cambria Math" panose="02040503050406030204" pitchFamily="18" charset="0"/>
                                    <a:ea typeface="Aptos" panose="020B0004020202020204" pitchFamily="34" charset="0"/>
                                    <a:cs typeface="Times New Roman" panose="02020603050405020304" pitchFamily="18" charset="0"/>
                                  </a:rPr>
                                  <m:t>𝑃</m:t>
                                </m:r>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𝑜𝑟𝑡𝑎𝑙𝑉</m:t>
                                </m:r>
                              </m:sub>
                              <m:sup>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lang="en-NZ" sz="1200" kern="100" dirty="0">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1" name="TextBox 29">
                      <a:extLst>
                        <a:ext uri="{FF2B5EF4-FFF2-40B4-BE49-F238E27FC236}">
                          <a16:creationId xmlns:a16="http://schemas.microsoft.com/office/drawing/2014/main" id="{3C8E5C77-4FEE-4447-804D-152E1CCDD21A}"/>
                        </a:ext>
                      </a:extLst>
                    </p:cNvPr>
                    <p:cNvSpPr txBox="1">
                      <a:spLocks noRot="1" noChangeAspect="1" noMove="1" noResize="1" noEditPoints="1" noAdjustHandles="1" noChangeArrowheads="1" noChangeShapeType="1" noTextEdit="1"/>
                    </p:cNvSpPr>
                    <p:nvPr/>
                  </p:nvSpPr>
                  <p:spPr>
                    <a:xfrm>
                      <a:off x="14056730" y="19104050"/>
                      <a:ext cx="721825" cy="288000"/>
                    </a:xfrm>
                    <a:prstGeom prst="roundRect">
                      <a:avLst>
                        <a:gd name="adj" fmla="val 38026"/>
                      </a:avLst>
                    </a:prstGeom>
                    <a:blipFill>
                      <a:blip r:embed="rId13"/>
                      <a:stretch>
                        <a:fillRect/>
                      </a:stretch>
                    </a:blipFill>
                    <a:ln w="19050">
                      <a:solidFill>
                        <a:srgbClr val="FF0000"/>
                      </a:solidFill>
                    </a:ln>
                  </p:spPr>
                  <p:txBody>
                    <a:bodyPr/>
                    <a:lstStyle/>
                    <a:p>
                      <a:r>
                        <a:rPr lang="en-NZ">
                          <a:noFill/>
                        </a:rPr>
                        <a:t> </a:t>
                      </a:r>
                    </a:p>
                  </p:txBody>
                </p:sp>
              </mc:Fallback>
            </mc:AlternateContent>
            <p:cxnSp>
              <p:nvCxnSpPr>
                <p:cNvPr id="32" name="Straight Arrow Connector 31">
                  <a:extLst>
                    <a:ext uri="{FF2B5EF4-FFF2-40B4-BE49-F238E27FC236}">
                      <a16:creationId xmlns:a16="http://schemas.microsoft.com/office/drawing/2014/main" id="{55121342-BDE2-5B60-0602-92AE5AFB801A}"/>
                    </a:ext>
                  </a:extLst>
                </p:cNvPr>
                <p:cNvCxnSpPr>
                  <a:cxnSpLocks/>
                  <a:stCxn id="25" idx="1"/>
                  <a:endCxn id="26" idx="3"/>
                </p:cNvCxnSpPr>
                <p:nvPr/>
              </p:nvCxnSpPr>
              <p:spPr>
                <a:xfrm flipH="1" flipV="1">
                  <a:off x="9571252" y="19247999"/>
                  <a:ext cx="308780" cy="51"/>
                </a:xfrm>
                <a:prstGeom prst="straightConnector1">
                  <a:avLst/>
                </a:prstGeom>
                <a:ln w="19050">
                  <a:solidFill>
                    <a:srgbClr val="FF000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29">
                    <a:extLst>
                      <a:ext uri="{FF2B5EF4-FFF2-40B4-BE49-F238E27FC236}">
                        <a16:creationId xmlns:a16="http://schemas.microsoft.com/office/drawing/2014/main" id="{ACD53CD0-3F62-4915-377F-C17DA9B02964}"/>
                      </a:ext>
                    </a:extLst>
                  </p:cNvPr>
                  <p:cNvSpPr txBox="1">
                    <a:spLocks/>
                  </p:cNvSpPr>
                  <p:nvPr/>
                </p:nvSpPr>
                <p:spPr>
                  <a:xfrm>
                    <a:off x="3327143" y="1784414"/>
                    <a:ext cx="576000" cy="288000"/>
                  </a:xfrm>
                  <a:prstGeom prst="roundRect">
                    <a:avLst>
                      <a:gd name="adj" fmla="val 38026"/>
                    </a:avLst>
                  </a:prstGeom>
                  <a:gradFill>
                    <a:gsLst>
                      <a:gs pos="0">
                        <a:srgbClr val="FCB7CC"/>
                      </a:gs>
                      <a:gs pos="53000">
                        <a:schemeClr val="bg1"/>
                      </a:gs>
                      <a:gs pos="100000">
                        <a:srgbClr val="FCB7CC"/>
                      </a:gs>
                    </a:gsLst>
                    <a:lin ang="0" scaled="1"/>
                  </a:gradFill>
                  <a:ln w="19050">
                    <a:solidFill>
                      <a:srgbClr val="FF0000"/>
                    </a:solidFill>
                  </a:ln>
                </p:spPr>
                <p:txBody>
                  <a:bodyPr wrap="square" lIns="0" tIns="0" rIns="0" bIns="0" rtlCol="0" anchor="ctr">
                    <a:noAutofit/>
                  </a:bodyPr>
                  <a:lstStyle/>
                  <a:p>
                    <a:pPr/>
                    <a14:m>
                      <m:oMathPara xmlns:m="http://schemas.openxmlformats.org/officeDocument/2006/math">
                        <m:oMathParaPr>
                          <m:jc m:val="centerGroup"/>
                        </m:oMathParaPr>
                        <m:oMath xmlns:m="http://schemas.openxmlformats.org/officeDocument/2006/math">
                          <m:sSubSup>
                            <m:sSubSupPr>
                              <m:ctrlPr>
                                <a:rPr lang="en-NZ" sz="120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𝑢</m:t>
                              </m:r>
                            </m:e>
                            <m:sub>
                              <m:r>
                                <a:rPr lang="en-NZ" sz="1200" b="0" i="1" smtClean="0">
                                  <a:solidFill>
                                    <a:srgbClr val="000000"/>
                                  </a:solidFill>
                                  <a:latin typeface="Cambria Math" panose="02040503050406030204" pitchFamily="18" charset="0"/>
                                  <a:ea typeface="Aptos" panose="020B0004020202020204" pitchFamily="34" charset="0"/>
                                  <a:cs typeface="Times New Roman" panose="02020603050405020304" pitchFamily="18" charset="0"/>
                                </a:rPr>
                                <m:t>𝐴𝑜𝑟𝑡𝑎</m:t>
                              </m:r>
                            </m:sub>
                            <m:sup>
                              <m:r>
                                <a:rPr lang="en-NZ" sz="1200" i="1">
                                  <a:solidFill>
                                    <a:srgbClr val="000000"/>
                                  </a:solidFill>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lang="en-NZ" sz="1200" kern="100" dirty="0">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50" name="TextBox 29">
                    <a:extLst>
                      <a:ext uri="{FF2B5EF4-FFF2-40B4-BE49-F238E27FC236}">
                        <a16:creationId xmlns:a16="http://schemas.microsoft.com/office/drawing/2014/main" id="{ACD53CD0-3F62-4915-377F-C17DA9B02964}"/>
                      </a:ext>
                    </a:extLst>
                  </p:cNvPr>
                  <p:cNvSpPr txBox="1">
                    <a:spLocks noRot="1" noChangeAspect="1" noMove="1" noResize="1" noEditPoints="1" noAdjustHandles="1" noChangeArrowheads="1" noChangeShapeType="1" noTextEdit="1"/>
                  </p:cNvSpPr>
                  <p:nvPr/>
                </p:nvSpPr>
                <p:spPr>
                  <a:xfrm>
                    <a:off x="3327143" y="1784414"/>
                    <a:ext cx="576000" cy="288000"/>
                  </a:xfrm>
                  <a:prstGeom prst="roundRect">
                    <a:avLst>
                      <a:gd name="adj" fmla="val 38026"/>
                    </a:avLst>
                  </a:prstGeom>
                  <a:blipFill>
                    <a:blip r:embed="rId14"/>
                    <a:stretch>
                      <a:fillRect/>
                    </a:stretch>
                  </a:blipFill>
                  <a:ln w="19050">
                    <a:solidFill>
                      <a:srgbClr val="FF0000"/>
                    </a:solidFill>
                  </a:ln>
                </p:spPr>
                <p:txBody>
                  <a:bodyPr/>
                  <a:lstStyle/>
                  <a:p>
                    <a:r>
                      <a:rPr lang="en-NZ">
                        <a:noFill/>
                      </a:rPr>
                      <a:t> </a:t>
                    </a:r>
                  </a:p>
                </p:txBody>
              </p:sp>
            </mc:Fallback>
          </mc:AlternateContent>
        </p:grpSp>
        <p:cxnSp>
          <p:nvCxnSpPr>
            <p:cNvPr id="84" name="Straight Arrow Connector 83">
              <a:extLst>
                <a:ext uri="{FF2B5EF4-FFF2-40B4-BE49-F238E27FC236}">
                  <a16:creationId xmlns:a16="http://schemas.microsoft.com/office/drawing/2014/main" id="{DD6C69A8-9B07-43F0-BB45-915C5F51EDCA}"/>
                </a:ext>
              </a:extLst>
            </p:cNvPr>
            <p:cNvCxnSpPr>
              <a:cxnSpLocks/>
              <a:stCxn id="50" idx="1"/>
            </p:cNvCxnSpPr>
            <p:nvPr/>
          </p:nvCxnSpPr>
          <p:spPr>
            <a:xfrm flipH="1">
              <a:off x="3003745" y="1928414"/>
              <a:ext cx="323398" cy="0"/>
            </a:xfrm>
            <a:prstGeom prst="straightConnector1">
              <a:avLst/>
            </a:prstGeom>
            <a:ln w="19050">
              <a:solidFill>
                <a:srgbClr val="FF000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A635556B-FB05-1303-879B-006BC64A5642}"/>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281579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CE208A7A-258E-922A-98A7-A1D0EE1C1CD9}"/>
              </a:ext>
            </a:extLst>
          </p:cNvPr>
          <p:cNvGrpSpPr/>
          <p:nvPr/>
        </p:nvGrpSpPr>
        <p:grpSpPr>
          <a:xfrm>
            <a:off x="2330965" y="943319"/>
            <a:ext cx="4355626" cy="288000"/>
            <a:chOff x="2330965" y="505169"/>
            <a:chExt cx="4355626" cy="288000"/>
          </a:xfrm>
        </p:grpSpPr>
        <p:cxnSp>
          <p:nvCxnSpPr>
            <p:cNvPr id="21" name="Straight Arrow Connector 20">
              <a:extLst>
                <a:ext uri="{FF2B5EF4-FFF2-40B4-BE49-F238E27FC236}">
                  <a16:creationId xmlns:a16="http://schemas.microsoft.com/office/drawing/2014/main" id="{B36322A2-4AF5-37D7-B9BE-1AF25F9F0544}"/>
                </a:ext>
              </a:extLst>
            </p:cNvPr>
            <p:cNvCxnSpPr>
              <a:cxnSpLocks/>
              <a:stCxn id="24" idx="1"/>
              <a:endCxn id="99" idx="3"/>
            </p:cNvCxnSpPr>
            <p:nvPr/>
          </p:nvCxnSpPr>
          <p:spPr>
            <a:xfrm flipH="1">
              <a:off x="3341014" y="649169"/>
              <a:ext cx="328713" cy="0"/>
            </a:xfrm>
            <a:prstGeom prst="straightConnector1">
              <a:avLst/>
            </a:prstGeom>
            <a:ln w="19050">
              <a:solidFill>
                <a:srgbClr val="FF000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9">
                  <a:extLst>
                    <a:ext uri="{FF2B5EF4-FFF2-40B4-BE49-F238E27FC236}">
                      <a16:creationId xmlns:a16="http://schemas.microsoft.com/office/drawing/2014/main" id="{EB426048-FFDA-8ED9-E1B9-4D1746F41AAD}"/>
                    </a:ext>
                  </a:extLst>
                </p:cNvPr>
                <p:cNvSpPr txBox="1">
                  <a:spLocks/>
                </p:cNvSpPr>
                <p:nvPr/>
              </p:nvSpPr>
              <p:spPr>
                <a:xfrm>
                  <a:off x="4677120" y="505169"/>
                  <a:ext cx="678680" cy="288000"/>
                </a:xfrm>
                <a:prstGeom prst="roundRect">
                  <a:avLst>
                    <a:gd name="adj" fmla="val 38026"/>
                  </a:avLst>
                </a:prstGeom>
                <a:gradFill>
                  <a:gsLst>
                    <a:gs pos="0">
                      <a:srgbClr val="FCB7CC"/>
                    </a:gs>
                    <a:gs pos="53000">
                      <a:schemeClr val="bg1"/>
                    </a:gs>
                    <a:gs pos="100000">
                      <a:srgbClr val="FCB7CC"/>
                    </a:gs>
                  </a:gsLst>
                  <a:lin ang="0" scaled="1"/>
                </a:gradFill>
                <a:ln w="19050">
                  <a:solidFill>
                    <a:srgbClr val="FF0000"/>
                  </a:solidFill>
                </a:ln>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𝐵</m:t>
                            </m:r>
                          </m:sub>
                          <m:sup>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kumimoji="0" lang="en-NZ" sz="12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23" name="TextBox 29">
                  <a:extLst>
                    <a:ext uri="{FF2B5EF4-FFF2-40B4-BE49-F238E27FC236}">
                      <a16:creationId xmlns:a16="http://schemas.microsoft.com/office/drawing/2014/main" id="{EB426048-FFDA-8ED9-E1B9-4D1746F41AAD}"/>
                    </a:ext>
                  </a:extLst>
                </p:cNvPr>
                <p:cNvSpPr txBox="1">
                  <a:spLocks noRot="1" noChangeAspect="1" noMove="1" noResize="1" noEditPoints="1" noAdjustHandles="1" noChangeArrowheads="1" noChangeShapeType="1" noTextEdit="1"/>
                </p:cNvSpPr>
                <p:nvPr/>
              </p:nvSpPr>
              <p:spPr>
                <a:xfrm>
                  <a:off x="4677120" y="505169"/>
                  <a:ext cx="678680" cy="288000"/>
                </a:xfrm>
                <a:prstGeom prst="roundRect">
                  <a:avLst>
                    <a:gd name="adj" fmla="val 38026"/>
                  </a:avLst>
                </a:prstGeom>
                <a:blipFill>
                  <a:blip r:embed="rId2"/>
                  <a:stretch>
                    <a:fillRect/>
                  </a:stretch>
                </a:blipFill>
                <a:ln w="1905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4" name="TextBox 29">
                  <a:extLst>
                    <a:ext uri="{FF2B5EF4-FFF2-40B4-BE49-F238E27FC236}">
                      <a16:creationId xmlns:a16="http://schemas.microsoft.com/office/drawing/2014/main" id="{D783FE77-01DA-A227-F728-3B05BA577CC9}"/>
                    </a:ext>
                  </a:extLst>
                </p:cNvPr>
                <p:cNvSpPr txBox="1">
                  <a:spLocks/>
                </p:cNvSpPr>
                <p:nvPr/>
              </p:nvSpPr>
              <p:spPr>
                <a:xfrm>
                  <a:off x="3669727" y="505169"/>
                  <a:ext cx="678680" cy="288000"/>
                </a:xfrm>
                <a:prstGeom prst="roundRect">
                  <a:avLst>
                    <a:gd name="adj" fmla="val 38026"/>
                  </a:avLst>
                </a:prstGeom>
                <a:gradFill>
                  <a:gsLst>
                    <a:gs pos="0">
                      <a:srgbClr val="FCB7CC"/>
                    </a:gs>
                    <a:gs pos="53000">
                      <a:schemeClr val="bg1"/>
                    </a:gs>
                    <a:gs pos="100000">
                      <a:srgbClr val="FCB7CC"/>
                    </a:gs>
                  </a:gsLst>
                  <a:lin ang="0" scaled="1"/>
                </a:gradFill>
                <a:ln w="19050">
                  <a:solidFill>
                    <a:srgbClr val="00B050"/>
                  </a:solidFill>
                </a:ln>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𝐴𝐵</m:t>
                            </m:r>
                          </m:sub>
                          <m:sup>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kumimoji="0" lang="en-NZ" sz="12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24" name="TextBox 29">
                  <a:extLst>
                    <a:ext uri="{FF2B5EF4-FFF2-40B4-BE49-F238E27FC236}">
                      <a16:creationId xmlns:a16="http://schemas.microsoft.com/office/drawing/2014/main" id="{D783FE77-01DA-A227-F728-3B05BA577CC9}"/>
                    </a:ext>
                  </a:extLst>
                </p:cNvPr>
                <p:cNvSpPr txBox="1">
                  <a:spLocks noRot="1" noChangeAspect="1" noMove="1" noResize="1" noEditPoints="1" noAdjustHandles="1" noChangeArrowheads="1" noChangeShapeType="1" noTextEdit="1"/>
                </p:cNvSpPr>
                <p:nvPr/>
              </p:nvSpPr>
              <p:spPr>
                <a:xfrm>
                  <a:off x="3669727" y="505169"/>
                  <a:ext cx="678680" cy="288000"/>
                </a:xfrm>
                <a:prstGeom prst="roundRect">
                  <a:avLst>
                    <a:gd name="adj" fmla="val 38026"/>
                  </a:avLst>
                </a:prstGeom>
                <a:blipFill>
                  <a:blip r:embed="rId3"/>
                  <a:stretch>
                    <a:fillRect/>
                  </a:stretch>
                </a:blipFill>
                <a:ln w="19050">
                  <a:solidFill>
                    <a:srgbClr val="00B050"/>
                  </a:solidFill>
                </a:ln>
              </p:spPr>
              <p:txBody>
                <a:bodyPr/>
                <a:lstStyle/>
                <a:p>
                  <a:r>
                    <a:rPr lang="en-NZ">
                      <a:noFill/>
                    </a:rPr>
                    <a:t> </a:t>
                  </a:r>
                </a:p>
              </p:txBody>
            </p:sp>
          </mc:Fallback>
        </mc:AlternateContent>
        <p:cxnSp>
          <p:nvCxnSpPr>
            <p:cNvPr id="30" name="Straight Arrow Connector 29">
              <a:extLst>
                <a:ext uri="{FF2B5EF4-FFF2-40B4-BE49-F238E27FC236}">
                  <a16:creationId xmlns:a16="http://schemas.microsoft.com/office/drawing/2014/main" id="{FCCBC9BE-EC23-506D-089E-79B929BE2B2E}"/>
                </a:ext>
              </a:extLst>
            </p:cNvPr>
            <p:cNvCxnSpPr>
              <a:cxnSpLocks/>
              <a:stCxn id="23" idx="1"/>
              <a:endCxn id="24" idx="3"/>
            </p:cNvCxnSpPr>
            <p:nvPr/>
          </p:nvCxnSpPr>
          <p:spPr>
            <a:xfrm flipH="1">
              <a:off x="4348407" y="649169"/>
              <a:ext cx="328713" cy="0"/>
            </a:xfrm>
            <a:prstGeom prst="straightConnector1">
              <a:avLst/>
            </a:prstGeom>
            <a:ln w="19050">
              <a:solidFill>
                <a:srgbClr val="FF000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29">
                  <a:extLst>
                    <a:ext uri="{FF2B5EF4-FFF2-40B4-BE49-F238E27FC236}">
                      <a16:creationId xmlns:a16="http://schemas.microsoft.com/office/drawing/2014/main" id="{44E6689F-1542-C368-CE3F-FA52EF5DF0BF}"/>
                    </a:ext>
                  </a:extLst>
                </p:cNvPr>
                <p:cNvSpPr txBox="1">
                  <a:spLocks/>
                </p:cNvSpPr>
                <p:nvPr/>
              </p:nvSpPr>
              <p:spPr>
                <a:xfrm>
                  <a:off x="5684512" y="505169"/>
                  <a:ext cx="678680" cy="288000"/>
                </a:xfrm>
                <a:prstGeom prst="roundRect">
                  <a:avLst>
                    <a:gd name="adj" fmla="val 38026"/>
                  </a:avLst>
                </a:prstGeom>
                <a:gradFill>
                  <a:gsLst>
                    <a:gs pos="0">
                      <a:srgbClr val="FCB7CC"/>
                    </a:gs>
                    <a:gs pos="53000">
                      <a:schemeClr val="bg1"/>
                    </a:gs>
                    <a:gs pos="100000">
                      <a:srgbClr val="FCB7CC"/>
                    </a:gs>
                  </a:gsLst>
                  <a:lin ang="0" scaled="1"/>
                </a:gradFill>
                <a:ln w="19050">
                  <a:solidFill>
                    <a:srgbClr val="00B050"/>
                  </a:solidFill>
                </a:ln>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𝐵𝐶</m:t>
                            </m:r>
                          </m:sub>
                          <m:sup>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kumimoji="0" lang="en-NZ" sz="12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91" name="TextBox 29">
                  <a:extLst>
                    <a:ext uri="{FF2B5EF4-FFF2-40B4-BE49-F238E27FC236}">
                      <a16:creationId xmlns:a16="http://schemas.microsoft.com/office/drawing/2014/main" id="{44E6689F-1542-C368-CE3F-FA52EF5DF0BF}"/>
                    </a:ext>
                  </a:extLst>
                </p:cNvPr>
                <p:cNvSpPr txBox="1">
                  <a:spLocks noRot="1" noChangeAspect="1" noMove="1" noResize="1" noEditPoints="1" noAdjustHandles="1" noChangeArrowheads="1" noChangeShapeType="1" noTextEdit="1"/>
                </p:cNvSpPr>
                <p:nvPr/>
              </p:nvSpPr>
              <p:spPr>
                <a:xfrm>
                  <a:off x="5684512" y="505169"/>
                  <a:ext cx="678680" cy="288000"/>
                </a:xfrm>
                <a:prstGeom prst="roundRect">
                  <a:avLst>
                    <a:gd name="adj" fmla="val 38026"/>
                  </a:avLst>
                </a:prstGeom>
                <a:blipFill>
                  <a:blip r:embed="rId4"/>
                  <a:stretch>
                    <a:fillRect/>
                  </a:stretch>
                </a:blipFill>
                <a:ln w="19050">
                  <a:solidFill>
                    <a:srgbClr val="00B050"/>
                  </a:solidFill>
                </a:ln>
              </p:spPr>
              <p:txBody>
                <a:bodyPr/>
                <a:lstStyle/>
                <a:p>
                  <a:r>
                    <a:rPr lang="en-NZ">
                      <a:noFill/>
                    </a:rPr>
                    <a:t> </a:t>
                  </a:r>
                </a:p>
              </p:txBody>
            </p:sp>
          </mc:Fallback>
        </mc:AlternateContent>
        <p:cxnSp>
          <p:nvCxnSpPr>
            <p:cNvPr id="92" name="Straight Arrow Connector 91">
              <a:extLst>
                <a:ext uri="{FF2B5EF4-FFF2-40B4-BE49-F238E27FC236}">
                  <a16:creationId xmlns:a16="http://schemas.microsoft.com/office/drawing/2014/main" id="{79174801-A894-B831-ABF8-0143D07DB978}"/>
                </a:ext>
              </a:extLst>
            </p:cNvPr>
            <p:cNvCxnSpPr>
              <a:cxnSpLocks/>
              <a:stCxn id="91" idx="1"/>
              <a:endCxn id="23" idx="3"/>
            </p:cNvCxnSpPr>
            <p:nvPr/>
          </p:nvCxnSpPr>
          <p:spPr>
            <a:xfrm flipH="1">
              <a:off x="5355800" y="649169"/>
              <a:ext cx="328712" cy="0"/>
            </a:xfrm>
            <a:prstGeom prst="straightConnector1">
              <a:avLst/>
            </a:prstGeom>
            <a:ln w="19050">
              <a:solidFill>
                <a:srgbClr val="FF000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6CDEA8A6-1E05-CD41-CD34-33A3B2511010}"/>
                </a:ext>
              </a:extLst>
            </p:cNvPr>
            <p:cNvCxnSpPr>
              <a:cxnSpLocks/>
              <a:endCxn id="91" idx="3"/>
            </p:cNvCxnSpPr>
            <p:nvPr/>
          </p:nvCxnSpPr>
          <p:spPr>
            <a:xfrm flipH="1">
              <a:off x="6363192" y="649144"/>
              <a:ext cx="323399" cy="25"/>
            </a:xfrm>
            <a:prstGeom prst="straightConnector1">
              <a:avLst/>
            </a:prstGeom>
            <a:ln w="19050">
              <a:solidFill>
                <a:srgbClr val="FF000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29">
                  <a:extLst>
                    <a:ext uri="{FF2B5EF4-FFF2-40B4-BE49-F238E27FC236}">
                      <a16:creationId xmlns:a16="http://schemas.microsoft.com/office/drawing/2014/main" id="{E229A876-1FCD-8051-EFFF-2CD7D162025F}"/>
                    </a:ext>
                  </a:extLst>
                </p:cNvPr>
                <p:cNvSpPr txBox="1">
                  <a:spLocks/>
                </p:cNvSpPr>
                <p:nvPr/>
              </p:nvSpPr>
              <p:spPr>
                <a:xfrm>
                  <a:off x="2662334" y="505169"/>
                  <a:ext cx="678680" cy="288000"/>
                </a:xfrm>
                <a:prstGeom prst="roundRect">
                  <a:avLst>
                    <a:gd name="adj" fmla="val 38026"/>
                  </a:avLst>
                </a:prstGeom>
                <a:gradFill>
                  <a:gsLst>
                    <a:gs pos="0">
                      <a:srgbClr val="FCB7CC"/>
                    </a:gs>
                    <a:gs pos="53000">
                      <a:schemeClr val="bg1"/>
                    </a:gs>
                    <a:gs pos="100000">
                      <a:srgbClr val="FCB7CC"/>
                    </a:gs>
                  </a:gsLst>
                  <a:lin ang="0" scaled="1"/>
                </a:gradFill>
                <a:ln w="19050">
                  <a:solidFill>
                    <a:srgbClr val="FF0000"/>
                  </a:solidFill>
                </a:ln>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𝐴</m:t>
                            </m:r>
                          </m:sub>
                          <m:sup>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kumimoji="0" lang="en-NZ" sz="12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99" name="TextBox 29">
                  <a:extLst>
                    <a:ext uri="{FF2B5EF4-FFF2-40B4-BE49-F238E27FC236}">
                      <a16:creationId xmlns:a16="http://schemas.microsoft.com/office/drawing/2014/main" id="{E229A876-1FCD-8051-EFFF-2CD7D162025F}"/>
                    </a:ext>
                  </a:extLst>
                </p:cNvPr>
                <p:cNvSpPr txBox="1">
                  <a:spLocks noRot="1" noChangeAspect="1" noMove="1" noResize="1" noEditPoints="1" noAdjustHandles="1" noChangeArrowheads="1" noChangeShapeType="1" noTextEdit="1"/>
                </p:cNvSpPr>
                <p:nvPr/>
              </p:nvSpPr>
              <p:spPr>
                <a:xfrm>
                  <a:off x="2662334" y="505169"/>
                  <a:ext cx="678680" cy="288000"/>
                </a:xfrm>
                <a:prstGeom prst="roundRect">
                  <a:avLst>
                    <a:gd name="adj" fmla="val 38026"/>
                  </a:avLst>
                </a:prstGeom>
                <a:blipFill>
                  <a:blip r:embed="rId5"/>
                  <a:stretch>
                    <a:fillRect/>
                  </a:stretch>
                </a:blipFill>
                <a:ln w="19050">
                  <a:solidFill>
                    <a:srgbClr val="FF0000"/>
                  </a:solidFill>
                </a:ln>
              </p:spPr>
              <p:txBody>
                <a:bodyPr/>
                <a:lstStyle/>
                <a:p>
                  <a:r>
                    <a:rPr lang="en-NZ">
                      <a:noFill/>
                    </a:rPr>
                    <a:t> </a:t>
                  </a:r>
                </a:p>
              </p:txBody>
            </p:sp>
          </mc:Fallback>
        </mc:AlternateContent>
        <p:cxnSp>
          <p:nvCxnSpPr>
            <p:cNvPr id="101" name="Straight Arrow Connector 100">
              <a:extLst>
                <a:ext uri="{FF2B5EF4-FFF2-40B4-BE49-F238E27FC236}">
                  <a16:creationId xmlns:a16="http://schemas.microsoft.com/office/drawing/2014/main" id="{B9999ADF-8D36-08D1-1966-53BE0527F1F7}"/>
                </a:ext>
              </a:extLst>
            </p:cNvPr>
            <p:cNvCxnSpPr>
              <a:cxnSpLocks/>
              <a:stCxn id="99" idx="1"/>
            </p:cNvCxnSpPr>
            <p:nvPr/>
          </p:nvCxnSpPr>
          <p:spPr>
            <a:xfrm flipH="1" flipV="1">
              <a:off x="2330965" y="649144"/>
              <a:ext cx="331369" cy="25"/>
            </a:xfrm>
            <a:prstGeom prst="straightConnector1">
              <a:avLst/>
            </a:prstGeom>
            <a:ln w="19050">
              <a:solidFill>
                <a:srgbClr val="FF000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p:grpSp>
      <p:grpSp>
        <p:nvGrpSpPr>
          <p:cNvPr id="160" name="Group 159">
            <a:extLst>
              <a:ext uri="{FF2B5EF4-FFF2-40B4-BE49-F238E27FC236}">
                <a16:creationId xmlns:a16="http://schemas.microsoft.com/office/drawing/2014/main" id="{E5249B60-253A-1A00-A795-3C57E4E64502}"/>
              </a:ext>
            </a:extLst>
          </p:cNvPr>
          <p:cNvGrpSpPr/>
          <p:nvPr/>
        </p:nvGrpSpPr>
        <p:grpSpPr>
          <a:xfrm>
            <a:off x="528459" y="1440074"/>
            <a:ext cx="6864503" cy="956969"/>
            <a:chOff x="528459" y="1440074"/>
            <a:chExt cx="6864503" cy="956969"/>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F773777-53FE-F8EA-A140-E3067F3D4D57}"/>
                    </a:ext>
                  </a:extLst>
                </p:cNvPr>
                <p:cNvSpPr txBox="1"/>
                <p:nvPr/>
              </p:nvSpPr>
              <p:spPr>
                <a:xfrm>
                  <a:off x="528459" y="1440074"/>
                  <a:ext cx="6864503" cy="5492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3676650" algn="l"/>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Mass conservation at the </a:t>
                  </a:r>
                  <a:r>
                    <a:rPr kumimoji="0" lang="en-NZ" sz="1800" b="0" i="1"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0:node </a:t>
                  </a:r>
                  <a14:m>
                    <m:oMath xmlns:m="http://schemas.openxmlformats.org/officeDocument/2006/math">
                      <m:sSubSup>
                        <m:sSub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𝐵</m:t>
                          </m:r>
                        </m:sub>
                        <m:sup>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a14:m>
                  <a:r>
                    <a:rPr kumimoji="0" lang="en-NZ"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is 	</a:t>
                  </a:r>
                  <a14:m>
                    <m:oMath xmlns:m="http://schemas.openxmlformats.org/officeDocument/2006/math">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𝑑</m:t>
                          </m:r>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Aptos" panose="020B0004020202020204" pitchFamily="34" charset="0"/>
                                  <a:cs typeface="Times New Roman" panose="02020603050405020304" pitchFamily="18" charset="0"/>
                                </a:rPr>
                                <m:t>𝑩</m:t>
                              </m:r>
                            </m:sub>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Aptos" panose="020B0004020202020204" pitchFamily="34" charset="0"/>
                                  <a:cs typeface="Times New Roman" panose="02020603050405020304" pitchFamily="18" charset="0"/>
                                </a:rPr>
                                <m:t>𝒃</m:t>
                              </m:r>
                            </m:sup>
                          </m:sSubSup>
                        </m:num>
                        <m:den>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𝑑𝑡</m:t>
                          </m:r>
                        </m:den>
                      </m:f>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Aptos" panose="020B0004020202020204" pitchFamily="34" charset="0"/>
                              <a:cs typeface="Times New Roman" panose="02020603050405020304" pitchFamily="18" charset="0"/>
                            </a:rPr>
                            <m:t>𝒗</m:t>
                          </m:r>
                        </m:e>
                        <m:sub>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Aptos" panose="020B0004020202020204" pitchFamily="34" charset="0"/>
                              <a:cs typeface="Times New Roman" panose="02020603050405020304" pitchFamily="18" charset="0"/>
                            </a:rPr>
                            <m:t>𝑨𝑩</m:t>
                          </m:r>
                        </m:sub>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Aptos" panose="020B0004020202020204" pitchFamily="34" charset="0"/>
                              <a:cs typeface="Times New Roman" panose="02020603050405020304" pitchFamily="18" charset="0"/>
                            </a:rPr>
                            <m:t>𝒃</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Aptos" panose="020B0004020202020204" pitchFamily="34" charset="0"/>
                              <a:cs typeface="Times New Roman" panose="02020603050405020304" pitchFamily="18" charset="0"/>
                            </a:rPr>
                            <m:t>𝒗</m:t>
                          </m:r>
                        </m:e>
                        <m:sub>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Aptos" panose="020B0004020202020204" pitchFamily="34" charset="0"/>
                              <a:cs typeface="Times New Roman" panose="02020603050405020304" pitchFamily="18" charset="0"/>
                            </a:rPr>
                            <m:t>𝑩𝑪</m:t>
                          </m:r>
                        </m:sub>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Aptos" panose="020B0004020202020204" pitchFamily="34" charset="0"/>
                              <a:cs typeface="Times New Roman" panose="02020603050405020304" pitchFamily="18" charset="0"/>
                            </a:rPr>
                            <m:t>𝒃</m:t>
                          </m:r>
                        </m:sup>
                      </m:sSubSup>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3" name="TextBox 12">
                  <a:extLst>
                    <a:ext uri="{FF2B5EF4-FFF2-40B4-BE49-F238E27FC236}">
                      <a16:creationId xmlns:a16="http://schemas.microsoft.com/office/drawing/2014/main" id="{9F773777-53FE-F8EA-A140-E3067F3D4D57}"/>
                    </a:ext>
                  </a:extLst>
                </p:cNvPr>
                <p:cNvSpPr txBox="1">
                  <a:spLocks noRot="1" noChangeAspect="1" noMove="1" noResize="1" noEditPoints="1" noAdjustHandles="1" noChangeArrowheads="1" noChangeShapeType="1" noTextEdit="1"/>
                </p:cNvSpPr>
                <p:nvPr/>
              </p:nvSpPr>
              <p:spPr>
                <a:xfrm>
                  <a:off x="528459" y="1440074"/>
                  <a:ext cx="6864503" cy="549253"/>
                </a:xfrm>
                <a:prstGeom prst="rect">
                  <a:avLst/>
                </a:prstGeom>
                <a:blipFill>
                  <a:blip r:embed="rId6"/>
                  <a:stretch>
                    <a:fillRect l="-799" b="-666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766C8551-C232-E2D8-522A-52E08937B633}"/>
                    </a:ext>
                  </a:extLst>
                </p:cNvPr>
                <p:cNvSpPr txBox="1"/>
                <p:nvPr/>
              </p:nvSpPr>
              <p:spPr>
                <a:xfrm>
                  <a:off x="528459" y="2005654"/>
                  <a:ext cx="5149230" cy="39138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3676650" algn="l"/>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with the vascular compliance given by  	</a:t>
                  </a:r>
                  <a14:m>
                    <m:oMath xmlns:m="http://schemas.openxmlformats.org/officeDocument/2006/math">
                      <m:sSubSup>
                        <m:sSubSup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Aptos" panose="020B0004020202020204" pitchFamily="34" charset="0"/>
                              <a:cs typeface="Times New Roman" panose="02020603050405020304" pitchFamily="18" charset="0"/>
                            </a:rPr>
                            <m:t>𝒖</m:t>
                          </m:r>
                        </m:e>
                        <m:sub>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Aptos" panose="020B0004020202020204" pitchFamily="34" charset="0"/>
                              <a:cs typeface="Times New Roman" panose="02020603050405020304" pitchFamily="18" charset="0"/>
                            </a:rPr>
                            <m:t>𝑩</m:t>
                          </m:r>
                        </m:sub>
                        <m:sup>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Aptos" panose="020B0004020202020204" pitchFamily="34" charset="0"/>
                              <a:cs typeface="Times New Roman" panose="02020603050405020304" pitchFamily="18" charset="0"/>
                            </a:rPr>
                            <m:t>𝒃</m:t>
                          </m:r>
                        </m:sup>
                      </m:sSubSup>
                      <m: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𝑩</m:t>
                          </m:r>
                        </m:sub>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𝒃</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𝐶</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𝐵</m:t>
                          </m:r>
                        </m:sub>
                      </m:sSub>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39" name="TextBox 138">
                  <a:extLst>
                    <a:ext uri="{FF2B5EF4-FFF2-40B4-BE49-F238E27FC236}">
                      <a16:creationId xmlns:a16="http://schemas.microsoft.com/office/drawing/2014/main" id="{766C8551-C232-E2D8-522A-52E08937B633}"/>
                    </a:ext>
                  </a:extLst>
                </p:cNvPr>
                <p:cNvSpPr txBox="1">
                  <a:spLocks noRot="1" noChangeAspect="1" noMove="1" noResize="1" noEditPoints="1" noAdjustHandles="1" noChangeArrowheads="1" noChangeShapeType="1" noTextEdit="1"/>
                </p:cNvSpPr>
                <p:nvPr/>
              </p:nvSpPr>
              <p:spPr>
                <a:xfrm>
                  <a:off x="528459" y="2005654"/>
                  <a:ext cx="5149230" cy="391389"/>
                </a:xfrm>
                <a:prstGeom prst="rect">
                  <a:avLst/>
                </a:prstGeom>
                <a:blipFill>
                  <a:blip r:embed="rId7"/>
                  <a:stretch>
                    <a:fillRect l="-1066" t="-1563" b="-25000"/>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991BB1F2-26C5-AFD5-47FC-F742E3FBC225}"/>
                  </a:ext>
                </a:extLst>
              </p:cNvPr>
              <p:cNvSpPr txBox="1"/>
              <p:nvPr/>
            </p:nvSpPr>
            <p:spPr>
              <a:xfrm>
                <a:off x="528459" y="3566545"/>
                <a:ext cx="10987043" cy="937116"/>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Assuming a linear elastic material (modulus </a:t>
                </a:r>
                <a14:m>
                  <m:oMath xmlns:m="http://schemas.openxmlformats.org/officeDocument/2006/math">
                    <m:r>
                      <a:rPr kumimoji="0" lang="en-NZ" sz="1800" b="0" i="1" u="none" strike="noStrike" kern="1200" cap="none" spc="0" normalizeH="0" baseline="0" noProof="0" dirty="0">
                        <a:ln>
                          <a:noFill/>
                        </a:ln>
                        <a:solidFill>
                          <a:srgbClr val="7030A0"/>
                        </a:solidFill>
                        <a:effectLst/>
                        <a:uLnTx/>
                        <a:uFillTx/>
                        <a:latin typeface="Cambria Math" panose="02040503050406030204" pitchFamily="18" charset="0"/>
                        <a:ea typeface="+mn-ea"/>
                        <a:cs typeface="+mn-cs"/>
                      </a:rPr>
                      <m:t>𝐸</m:t>
                    </m:r>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this generates a stress </a:t>
                </a:r>
                <a14:m>
                  <m:oMath xmlns:m="http://schemas.openxmlformats.org/officeDocument/2006/math">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𝐸</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𝜆</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𝐸</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r>
                      <m:rPr>
                        <m:sty m:val="p"/>
                      </m:rPr>
                      <a:rPr kumimoji="0" lang="el-GR"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Δ</m:t>
                    </m:r>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𝑟</m:t>
                    </m:r>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giving </a:t>
                </a:r>
                <a14:m>
                  <m:oMath xmlns:m="http://schemas.openxmlformats.org/officeDocument/2006/math">
                    <m:r>
                      <m:rPr>
                        <m:sty m:val="p"/>
                      </m:rPr>
                      <a:rPr kumimoji="0" lang="el-GR"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Δ</m:t>
                    </m:r>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𝑟</m:t>
                    </m:r>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num>
                      <m:den>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𝐸</m:t>
                        </m:r>
                      </m:den>
                    </m:f>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and the increase in volume for the cylinder is </a:t>
                </a:r>
                <a14:m>
                  <m:oMath xmlns:m="http://schemas.openxmlformats.org/officeDocument/2006/math">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𝑩</m:t>
                        </m:r>
                      </m:sub>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𝒃</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Δ</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𝑉</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d>
                      <m:d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𝑟</m:t>
                        </m:r>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m:rPr>
                            <m:sty m:val="p"/>
                          </m:rPr>
                          <a:rPr kumimoji="0" lang="el-GR"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Δ</m:t>
                        </m:r>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𝑟</m:t>
                        </m:r>
                      </m:e>
                    </m:d>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𝑙</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𝑟𝑙</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r>
                      <m:rPr>
                        <m:sty m:val="p"/>
                      </m:rPr>
                      <a:rPr kumimoji="0" lang="el-GR"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Δ</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𝑟𝑙</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num>
                      <m:den>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𝐸</m:t>
                        </m:r>
                      </m:den>
                    </m:f>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𝑙</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𝑙</m:t>
                        </m:r>
                      </m:num>
                      <m:den>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𝐸</m:t>
                        </m:r>
                      </m:den>
                    </m:f>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142" name="TextBox 141">
                <a:extLst>
                  <a:ext uri="{FF2B5EF4-FFF2-40B4-BE49-F238E27FC236}">
                    <a16:creationId xmlns:a16="http://schemas.microsoft.com/office/drawing/2014/main" id="{991BB1F2-26C5-AFD5-47FC-F742E3FBC225}"/>
                  </a:ext>
                </a:extLst>
              </p:cNvPr>
              <p:cNvSpPr txBox="1">
                <a:spLocks noRot="1" noChangeAspect="1" noMove="1" noResize="1" noEditPoints="1" noAdjustHandles="1" noChangeArrowheads="1" noChangeShapeType="1" noTextEdit="1"/>
              </p:cNvSpPr>
              <p:nvPr/>
            </p:nvSpPr>
            <p:spPr>
              <a:xfrm>
                <a:off x="528459" y="3566545"/>
                <a:ext cx="10987043" cy="937116"/>
              </a:xfrm>
              <a:prstGeom prst="rect">
                <a:avLst/>
              </a:prstGeom>
              <a:blipFill>
                <a:blip r:embed="rId8"/>
                <a:stretch>
                  <a:fillRect l="-499" b="-3247"/>
                </a:stretch>
              </a:blipFill>
            </p:spPr>
            <p:txBody>
              <a:bodyPr/>
              <a:lstStyle/>
              <a:p>
                <a:r>
                  <a:rPr lang="en-NZ">
                    <a:noFill/>
                  </a:rPr>
                  <a:t> </a:t>
                </a:r>
              </a:p>
            </p:txBody>
          </p:sp>
        </mc:Fallback>
      </mc:AlternateContent>
      <p:grpSp>
        <p:nvGrpSpPr>
          <p:cNvPr id="159" name="Group 158">
            <a:extLst>
              <a:ext uri="{FF2B5EF4-FFF2-40B4-BE49-F238E27FC236}">
                <a16:creationId xmlns:a16="http://schemas.microsoft.com/office/drawing/2014/main" id="{52864963-6873-947E-A4AD-CD9D90916634}"/>
              </a:ext>
            </a:extLst>
          </p:cNvPr>
          <p:cNvGrpSpPr/>
          <p:nvPr/>
        </p:nvGrpSpPr>
        <p:grpSpPr>
          <a:xfrm>
            <a:off x="528459" y="1218736"/>
            <a:ext cx="11612564" cy="2164222"/>
            <a:chOff x="528459" y="1390186"/>
            <a:chExt cx="11612564" cy="2164222"/>
          </a:xfrm>
        </p:grpSpPr>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AFCE1A5-AADC-51FC-4612-2FF00C0CBA58}"/>
                    </a:ext>
                  </a:extLst>
                </p:cNvPr>
                <p:cNvSpPr txBox="1"/>
                <p:nvPr/>
              </p:nvSpPr>
              <p:spPr>
                <a:xfrm>
                  <a:off x="528459" y="2831133"/>
                  <a:ext cx="9690986" cy="723275"/>
                </a:xfrm>
                <a:prstGeom prst="rect">
                  <a:avLst/>
                </a:prstGeom>
                <a:noFill/>
              </p:spPr>
              <p:txBody>
                <a:bodyPr wrap="non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To calculate the compliance </a:t>
                  </a:r>
                  <a14:m>
                    <m:oMath xmlns:m="http://schemas.openxmlformats.org/officeDocument/2006/math">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𝐶</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𝐵</m:t>
                          </m:r>
                        </m:sub>
                      </m:sSub>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we assume a thin vascular wall (thickness </a:t>
                  </a:r>
                  <a14:m>
                    <m:oMath xmlns:m="http://schemas.openxmlformats.org/officeDocument/2006/math">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pressure </a:t>
                  </a:r>
                  <a14:m>
                    <m:oMath xmlns:m="http://schemas.openxmlformats.org/officeDocument/2006/math">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𝑝</m:t>
                      </m:r>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the radius </a:t>
                  </a:r>
                  <a14:m>
                    <m:oMath xmlns:m="http://schemas.openxmlformats.org/officeDocument/2006/math">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𝑟</m:t>
                      </m:r>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increases to </a:t>
                  </a:r>
                  <a14:m>
                    <m:oMath xmlns:m="http://schemas.openxmlformats.org/officeDocument/2006/math">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𝑟</m:t>
                      </m:r>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m:rPr>
                          <m:sty m:val="p"/>
                        </m:rPr>
                        <a:rPr kumimoji="0" lang="el-GR" sz="1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Δ</m:t>
                      </m:r>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𝑟</m:t>
                      </m:r>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giving a hoop stretch </a:t>
                  </a:r>
                  <a14:m>
                    <m:oMath xmlns:m="http://schemas.openxmlformats.org/officeDocument/2006/math">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𝜆</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d>
                        <m:d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𝑟</m:t>
                          </m:r>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m:rPr>
                              <m:sty m:val="p"/>
                            </m:rPr>
                            <a:rPr kumimoji="0" lang="el-GR"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Δ</m:t>
                          </m:r>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𝑟</m:t>
                          </m:r>
                        </m:e>
                      </m:d>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𝑟</m:t>
                      </m:r>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𝜋</m:t>
                      </m:r>
                      <m:r>
                        <m:rPr>
                          <m:sty m:val="p"/>
                        </m:rPr>
                        <a:rPr kumimoji="0" lang="el-GR"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Δ</m:t>
                      </m:r>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𝑟</m:t>
                      </m:r>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66" name="TextBox 65">
                  <a:extLst>
                    <a:ext uri="{FF2B5EF4-FFF2-40B4-BE49-F238E27FC236}">
                      <a16:creationId xmlns:a16="http://schemas.microsoft.com/office/drawing/2014/main" id="{5AFCE1A5-AADC-51FC-4612-2FF00C0CBA58}"/>
                    </a:ext>
                  </a:extLst>
                </p:cNvPr>
                <p:cNvSpPr txBox="1">
                  <a:spLocks noRot="1" noChangeAspect="1" noMove="1" noResize="1" noEditPoints="1" noAdjustHandles="1" noChangeArrowheads="1" noChangeShapeType="1" noTextEdit="1"/>
                </p:cNvSpPr>
                <p:nvPr/>
              </p:nvSpPr>
              <p:spPr>
                <a:xfrm>
                  <a:off x="528459" y="2831133"/>
                  <a:ext cx="9690986" cy="723275"/>
                </a:xfrm>
                <a:prstGeom prst="rect">
                  <a:avLst/>
                </a:prstGeom>
                <a:blipFill>
                  <a:blip r:embed="rId9"/>
                  <a:stretch>
                    <a:fillRect l="-566" t="-4202" b="-12605"/>
                  </a:stretch>
                </a:blipFill>
              </p:spPr>
              <p:txBody>
                <a:bodyPr/>
                <a:lstStyle/>
                <a:p>
                  <a:r>
                    <a:rPr lang="en-NZ">
                      <a:noFill/>
                    </a:rPr>
                    <a:t> </a:t>
                  </a:r>
                </a:p>
              </p:txBody>
            </p:sp>
          </mc:Fallback>
        </mc:AlternateContent>
        <p:grpSp>
          <p:nvGrpSpPr>
            <p:cNvPr id="149" name="Group 148">
              <a:extLst>
                <a:ext uri="{FF2B5EF4-FFF2-40B4-BE49-F238E27FC236}">
                  <a16:creationId xmlns:a16="http://schemas.microsoft.com/office/drawing/2014/main" id="{07D22A42-F4D9-1060-5F6B-967EFC434925}"/>
                </a:ext>
              </a:extLst>
            </p:cNvPr>
            <p:cNvGrpSpPr/>
            <p:nvPr/>
          </p:nvGrpSpPr>
          <p:grpSpPr>
            <a:xfrm>
              <a:off x="7819104" y="1390186"/>
              <a:ext cx="4321919" cy="1802927"/>
              <a:chOff x="7819104" y="1587036"/>
              <a:chExt cx="4321919" cy="1802927"/>
            </a:xfrm>
          </p:grpSpPr>
          <p:grpSp>
            <p:nvGrpSpPr>
              <p:cNvPr id="140" name="Group 139">
                <a:extLst>
                  <a:ext uri="{FF2B5EF4-FFF2-40B4-BE49-F238E27FC236}">
                    <a16:creationId xmlns:a16="http://schemas.microsoft.com/office/drawing/2014/main" id="{4C03A20F-0A48-B1E8-EADC-DCBB315AF9D0}"/>
                  </a:ext>
                </a:extLst>
              </p:cNvPr>
              <p:cNvGrpSpPr/>
              <p:nvPr/>
            </p:nvGrpSpPr>
            <p:grpSpPr>
              <a:xfrm>
                <a:off x="7819104" y="1587036"/>
                <a:ext cx="4321919" cy="1686349"/>
                <a:chOff x="2224754" y="5277657"/>
                <a:chExt cx="4321919" cy="1686349"/>
              </a:xfrm>
            </p:grpSpPr>
            <p:cxnSp>
              <p:nvCxnSpPr>
                <p:cNvPr id="132" name="Straight Arrow Connector 131">
                  <a:extLst>
                    <a:ext uri="{FF2B5EF4-FFF2-40B4-BE49-F238E27FC236}">
                      <a16:creationId xmlns:a16="http://schemas.microsoft.com/office/drawing/2014/main" id="{545B09E9-C17A-E016-788E-3D66E71BC2E9}"/>
                    </a:ext>
                  </a:extLst>
                </p:cNvPr>
                <p:cNvCxnSpPr>
                  <a:cxnSpLocks/>
                </p:cNvCxnSpPr>
                <p:nvPr/>
              </p:nvCxnSpPr>
              <p:spPr>
                <a:xfrm flipH="1">
                  <a:off x="4147837" y="5522506"/>
                  <a:ext cx="113246" cy="365965"/>
                </a:xfrm>
                <a:prstGeom prst="straightConnector1">
                  <a:avLst/>
                </a:prstGeom>
                <a:ln w="12700">
                  <a:solidFill>
                    <a:schemeClr val="tx1"/>
                  </a:solidFill>
                  <a:prstDash val="sysDot"/>
                  <a:headEnd type="none"/>
                  <a:tailEnd type="stealth" w="sm" len="med"/>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A61578F1-8227-0298-0D49-80397AEC552B}"/>
                    </a:ext>
                  </a:extLst>
                </p:cNvPr>
                <p:cNvGrpSpPr/>
                <p:nvPr/>
              </p:nvGrpSpPr>
              <p:grpSpPr>
                <a:xfrm>
                  <a:off x="2224754" y="5277657"/>
                  <a:ext cx="4321919" cy="1686349"/>
                  <a:chOff x="5035373" y="2515695"/>
                  <a:chExt cx="4321919" cy="1686349"/>
                </a:xfrm>
              </p:grpSpPr>
              <p:grpSp>
                <p:nvGrpSpPr>
                  <p:cNvPr id="89" name="Group 88">
                    <a:extLst>
                      <a:ext uri="{FF2B5EF4-FFF2-40B4-BE49-F238E27FC236}">
                        <a16:creationId xmlns:a16="http://schemas.microsoft.com/office/drawing/2014/main" id="{B718E6E0-001F-5CBA-E5DB-2276686A2118}"/>
                      </a:ext>
                    </a:extLst>
                  </p:cNvPr>
                  <p:cNvGrpSpPr/>
                  <p:nvPr/>
                </p:nvGrpSpPr>
                <p:grpSpPr>
                  <a:xfrm>
                    <a:off x="5035373" y="2515695"/>
                    <a:ext cx="4321919" cy="1686349"/>
                    <a:chOff x="5035373" y="2515695"/>
                    <a:chExt cx="4321919" cy="1686349"/>
                  </a:xfrm>
                </p:grpSpPr>
                <p:grpSp>
                  <p:nvGrpSpPr>
                    <p:cNvPr id="73" name="Group 72">
                      <a:extLst>
                        <a:ext uri="{FF2B5EF4-FFF2-40B4-BE49-F238E27FC236}">
                          <a16:creationId xmlns:a16="http://schemas.microsoft.com/office/drawing/2014/main" id="{8002121F-4842-7BFD-08DD-D1645F5EC2E3}"/>
                        </a:ext>
                      </a:extLst>
                    </p:cNvPr>
                    <p:cNvGrpSpPr/>
                    <p:nvPr/>
                  </p:nvGrpSpPr>
                  <p:grpSpPr>
                    <a:xfrm>
                      <a:off x="5035373" y="2515695"/>
                      <a:ext cx="2997681" cy="1686349"/>
                      <a:chOff x="5035373" y="2515695"/>
                      <a:chExt cx="2997681" cy="1686349"/>
                    </a:xfrm>
                  </p:grpSpPr>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59C8481-41D7-2029-5EF5-42BAA0350981}"/>
                              </a:ext>
                            </a:extLst>
                          </p:cNvPr>
                          <p:cNvSpPr txBox="1"/>
                          <p:nvPr/>
                        </p:nvSpPr>
                        <p:spPr>
                          <a:xfrm>
                            <a:off x="5035373" y="3168684"/>
                            <a:ext cx="75600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Radius </a:t>
                            </a:r>
                            <a14:m>
                              <m:oMath xmlns:m="http://schemas.openxmlformats.org/officeDocument/2006/math">
                                <m:r>
                                  <a:rPr kumimoji="0" lang="en-NZ"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𝑟</m:t>
                                </m:r>
                              </m:oMath>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1" name="TextBox 60">
                            <a:extLst>
                              <a:ext uri="{FF2B5EF4-FFF2-40B4-BE49-F238E27FC236}">
                                <a16:creationId xmlns:a16="http://schemas.microsoft.com/office/drawing/2014/main" id="{559C8481-41D7-2029-5EF5-42BAA0350981}"/>
                              </a:ext>
                            </a:extLst>
                          </p:cNvPr>
                          <p:cNvSpPr txBox="1">
                            <a:spLocks noRot="1" noChangeAspect="1" noMove="1" noResize="1" noEditPoints="1" noAdjustHandles="1" noChangeArrowheads="1" noChangeShapeType="1" noTextEdit="1"/>
                          </p:cNvSpPr>
                          <p:nvPr/>
                        </p:nvSpPr>
                        <p:spPr>
                          <a:xfrm>
                            <a:off x="5035373" y="3168684"/>
                            <a:ext cx="756000" cy="307777"/>
                          </a:xfrm>
                          <a:prstGeom prst="rect">
                            <a:avLst/>
                          </a:prstGeom>
                          <a:blipFill>
                            <a:blip r:embed="rId10"/>
                            <a:stretch>
                              <a:fillRect l="-2419" t="-3922" b="-19608"/>
                            </a:stretch>
                          </a:blipFill>
                        </p:spPr>
                        <p:txBody>
                          <a:bodyPr/>
                          <a:lstStyle/>
                          <a:p>
                            <a:r>
                              <a:rPr lang="en-NZ">
                                <a:noFill/>
                              </a:rPr>
                              <a:t> </a:t>
                            </a:r>
                          </a:p>
                        </p:txBody>
                      </p:sp>
                    </mc:Fallback>
                  </mc:AlternateContent>
                  <p:grpSp>
                    <p:nvGrpSpPr>
                      <p:cNvPr id="72" name="Group 71">
                        <a:extLst>
                          <a:ext uri="{FF2B5EF4-FFF2-40B4-BE49-F238E27FC236}">
                            <a16:creationId xmlns:a16="http://schemas.microsoft.com/office/drawing/2014/main" id="{AAEDA45E-C315-27D9-5A14-FDB57B836596}"/>
                          </a:ext>
                        </a:extLst>
                      </p:cNvPr>
                      <p:cNvGrpSpPr/>
                      <p:nvPr/>
                    </p:nvGrpSpPr>
                    <p:grpSpPr>
                      <a:xfrm>
                        <a:off x="5082397" y="2515695"/>
                        <a:ext cx="2950657" cy="1686349"/>
                        <a:chOff x="5082397" y="2515695"/>
                        <a:chExt cx="2950657" cy="1686349"/>
                      </a:xfrm>
                    </p:grpSpPr>
                    <p:grpSp>
                      <p:nvGrpSpPr>
                        <p:cNvPr id="58" name="Group 57">
                          <a:extLst>
                            <a:ext uri="{FF2B5EF4-FFF2-40B4-BE49-F238E27FC236}">
                              <a16:creationId xmlns:a16="http://schemas.microsoft.com/office/drawing/2014/main" id="{F174A406-AB1B-E45D-6DF4-F9EA699BAF1D}"/>
                            </a:ext>
                          </a:extLst>
                        </p:cNvPr>
                        <p:cNvGrpSpPr/>
                        <p:nvPr/>
                      </p:nvGrpSpPr>
                      <p:grpSpPr>
                        <a:xfrm>
                          <a:off x="5297054" y="3054927"/>
                          <a:ext cx="2736000" cy="748145"/>
                          <a:chOff x="5297054" y="3054927"/>
                          <a:chExt cx="2736000" cy="748145"/>
                        </a:xfrm>
                      </p:grpSpPr>
                      <p:grpSp>
                        <p:nvGrpSpPr>
                          <p:cNvPr id="55" name="Group 54">
                            <a:extLst>
                              <a:ext uri="{FF2B5EF4-FFF2-40B4-BE49-F238E27FC236}">
                                <a16:creationId xmlns:a16="http://schemas.microsoft.com/office/drawing/2014/main" id="{1B0D3402-BF15-F281-1ECF-876B0AF6BAEA}"/>
                              </a:ext>
                            </a:extLst>
                          </p:cNvPr>
                          <p:cNvGrpSpPr/>
                          <p:nvPr/>
                        </p:nvGrpSpPr>
                        <p:grpSpPr>
                          <a:xfrm>
                            <a:off x="5533600" y="3054927"/>
                            <a:ext cx="2262909" cy="748145"/>
                            <a:chOff x="5532581" y="3054927"/>
                            <a:chExt cx="2262909" cy="748145"/>
                          </a:xfrm>
                        </p:grpSpPr>
                        <p:sp>
                          <p:nvSpPr>
                            <p:cNvPr id="41" name="Freeform: Shape 40">
                              <a:extLst>
                                <a:ext uri="{FF2B5EF4-FFF2-40B4-BE49-F238E27FC236}">
                                  <a16:creationId xmlns:a16="http://schemas.microsoft.com/office/drawing/2014/main" id="{3FA795CE-FD71-06B8-2B8E-95528DC33B6E}"/>
                                </a:ext>
                              </a:extLst>
                            </p:cNvPr>
                            <p:cNvSpPr/>
                            <p:nvPr/>
                          </p:nvSpPr>
                          <p:spPr>
                            <a:xfrm>
                              <a:off x="5532581" y="3054927"/>
                              <a:ext cx="2262909" cy="143164"/>
                            </a:xfrm>
                            <a:custGeom>
                              <a:avLst/>
                              <a:gdLst>
                                <a:gd name="connsiteX0" fmla="*/ 0 w 2241550"/>
                                <a:gd name="connsiteY0" fmla="*/ 330200 h 330200"/>
                                <a:gd name="connsiteX1" fmla="*/ 2241550 w 2241550"/>
                                <a:gd name="connsiteY1" fmla="*/ 0 h 330200"/>
                                <a:gd name="connsiteX0" fmla="*/ 0 w 2241550"/>
                                <a:gd name="connsiteY0" fmla="*/ 330200 h 330200"/>
                                <a:gd name="connsiteX1" fmla="*/ 2241550 w 2241550"/>
                                <a:gd name="connsiteY1" fmla="*/ 0 h 330200"/>
                                <a:gd name="connsiteX0" fmla="*/ 0 w 2266950"/>
                                <a:gd name="connsiteY0" fmla="*/ 162282 h 162282"/>
                                <a:gd name="connsiteX1" fmla="*/ 2266950 w 2266950"/>
                                <a:gd name="connsiteY1" fmla="*/ 3532 h 162282"/>
                                <a:gd name="connsiteX0" fmla="*/ 0 w 2266950"/>
                                <a:gd name="connsiteY0" fmla="*/ 244014 h 244014"/>
                                <a:gd name="connsiteX1" fmla="*/ 2266950 w 2266950"/>
                                <a:gd name="connsiteY1" fmla="*/ 85264 h 244014"/>
                                <a:gd name="connsiteX0" fmla="*/ 0 w 2260600"/>
                                <a:gd name="connsiteY0" fmla="*/ 172620 h 172620"/>
                                <a:gd name="connsiteX1" fmla="*/ 2260600 w 2260600"/>
                                <a:gd name="connsiteY1" fmla="*/ 166270 h 172620"/>
                                <a:gd name="connsiteX0" fmla="*/ 0 w 2260600"/>
                                <a:gd name="connsiteY0" fmla="*/ 198294 h 198294"/>
                                <a:gd name="connsiteX1" fmla="*/ 2260600 w 2260600"/>
                                <a:gd name="connsiteY1" fmla="*/ 191944 h 198294"/>
                                <a:gd name="connsiteX0" fmla="*/ 0 w 2260600"/>
                                <a:gd name="connsiteY0" fmla="*/ 160402 h 160402"/>
                                <a:gd name="connsiteX1" fmla="*/ 2260600 w 2260600"/>
                                <a:gd name="connsiteY1" fmla="*/ 154052 h 160402"/>
                                <a:gd name="connsiteX0" fmla="*/ 0 w 2260600"/>
                                <a:gd name="connsiteY0" fmla="*/ 158080 h 158080"/>
                                <a:gd name="connsiteX1" fmla="*/ 2260600 w 2260600"/>
                                <a:gd name="connsiteY1" fmla="*/ 151730 h 158080"/>
                                <a:gd name="connsiteX0" fmla="*/ 0 w 2260600"/>
                                <a:gd name="connsiteY0" fmla="*/ 172707 h 172707"/>
                                <a:gd name="connsiteX1" fmla="*/ 381000 w 2260600"/>
                                <a:gd name="connsiteY1" fmla="*/ 83807 h 172707"/>
                                <a:gd name="connsiteX2" fmla="*/ 2260600 w 2260600"/>
                                <a:gd name="connsiteY2" fmla="*/ 166357 h 172707"/>
                                <a:gd name="connsiteX0" fmla="*/ 0 w 2260600"/>
                                <a:gd name="connsiteY0" fmla="*/ 103537 h 103537"/>
                                <a:gd name="connsiteX1" fmla="*/ 381000 w 2260600"/>
                                <a:gd name="connsiteY1" fmla="*/ 14637 h 103537"/>
                                <a:gd name="connsiteX2" fmla="*/ 1892300 w 2260600"/>
                                <a:gd name="connsiteY2" fmla="*/ 8288 h 103537"/>
                                <a:gd name="connsiteX3" fmla="*/ 2260600 w 2260600"/>
                                <a:gd name="connsiteY3" fmla="*/ 97187 h 103537"/>
                                <a:gd name="connsiteX0" fmla="*/ 0 w 2260600"/>
                                <a:gd name="connsiteY0" fmla="*/ 103537 h 103537"/>
                                <a:gd name="connsiteX1" fmla="*/ 381000 w 2260600"/>
                                <a:gd name="connsiteY1" fmla="*/ 14637 h 103537"/>
                                <a:gd name="connsiteX2" fmla="*/ 1892300 w 2260600"/>
                                <a:gd name="connsiteY2" fmla="*/ 8288 h 103537"/>
                                <a:gd name="connsiteX3" fmla="*/ 2260600 w 2260600"/>
                                <a:gd name="connsiteY3" fmla="*/ 97187 h 103537"/>
                                <a:gd name="connsiteX0" fmla="*/ 0 w 2260600"/>
                                <a:gd name="connsiteY0" fmla="*/ 96825 h 96825"/>
                                <a:gd name="connsiteX1" fmla="*/ 450850 w 2260600"/>
                                <a:gd name="connsiteY1" fmla="*/ 84125 h 96825"/>
                                <a:gd name="connsiteX2" fmla="*/ 1892300 w 2260600"/>
                                <a:gd name="connsiteY2" fmla="*/ 1576 h 96825"/>
                                <a:gd name="connsiteX3" fmla="*/ 2260600 w 2260600"/>
                                <a:gd name="connsiteY3" fmla="*/ 90475 h 96825"/>
                                <a:gd name="connsiteX0" fmla="*/ 0 w 2260600"/>
                                <a:gd name="connsiteY0" fmla="*/ 96480 h 111976"/>
                                <a:gd name="connsiteX1" fmla="*/ 469900 w 2260600"/>
                                <a:gd name="connsiteY1" fmla="*/ 109180 h 111976"/>
                                <a:gd name="connsiteX2" fmla="*/ 1892300 w 2260600"/>
                                <a:gd name="connsiteY2" fmla="*/ 1231 h 111976"/>
                                <a:gd name="connsiteX3" fmla="*/ 2260600 w 2260600"/>
                                <a:gd name="connsiteY3" fmla="*/ 90130 h 111976"/>
                                <a:gd name="connsiteX0" fmla="*/ 0 w 2260600"/>
                                <a:gd name="connsiteY0" fmla="*/ 96360 h 109219"/>
                                <a:gd name="connsiteX1" fmla="*/ 469900 w 2260600"/>
                                <a:gd name="connsiteY1" fmla="*/ 109060 h 109219"/>
                                <a:gd name="connsiteX2" fmla="*/ 1892300 w 2260600"/>
                                <a:gd name="connsiteY2" fmla="*/ 1111 h 109219"/>
                                <a:gd name="connsiteX3" fmla="*/ 2260600 w 2260600"/>
                                <a:gd name="connsiteY3" fmla="*/ 90010 h 109219"/>
                                <a:gd name="connsiteX0" fmla="*/ 0 w 2260600"/>
                                <a:gd name="connsiteY0" fmla="*/ 96547 h 96547"/>
                                <a:gd name="connsiteX1" fmla="*/ 467591 w 2260600"/>
                                <a:gd name="connsiteY1" fmla="*/ 90774 h 96547"/>
                                <a:gd name="connsiteX2" fmla="*/ 1892300 w 2260600"/>
                                <a:gd name="connsiteY2" fmla="*/ 1298 h 96547"/>
                                <a:gd name="connsiteX3" fmla="*/ 2260600 w 2260600"/>
                                <a:gd name="connsiteY3" fmla="*/ 90197 h 96547"/>
                                <a:gd name="connsiteX0" fmla="*/ 0 w 2260600"/>
                                <a:gd name="connsiteY0" fmla="*/ 96547 h 98206"/>
                                <a:gd name="connsiteX1" fmla="*/ 467591 w 2260600"/>
                                <a:gd name="connsiteY1" fmla="*/ 90774 h 98206"/>
                                <a:gd name="connsiteX2" fmla="*/ 1892300 w 2260600"/>
                                <a:gd name="connsiteY2" fmla="*/ 1298 h 98206"/>
                                <a:gd name="connsiteX3" fmla="*/ 2260600 w 2260600"/>
                                <a:gd name="connsiteY3" fmla="*/ 90197 h 98206"/>
                                <a:gd name="connsiteX0" fmla="*/ 0 w 2260600"/>
                                <a:gd name="connsiteY0" fmla="*/ 96547 h 96580"/>
                                <a:gd name="connsiteX1" fmla="*/ 467591 w 2260600"/>
                                <a:gd name="connsiteY1" fmla="*/ 90774 h 96580"/>
                                <a:gd name="connsiteX2" fmla="*/ 1892300 w 2260600"/>
                                <a:gd name="connsiteY2" fmla="*/ 1298 h 96580"/>
                                <a:gd name="connsiteX3" fmla="*/ 2260600 w 2260600"/>
                                <a:gd name="connsiteY3" fmla="*/ 90197 h 96580"/>
                                <a:gd name="connsiteX0" fmla="*/ 0 w 2260600"/>
                                <a:gd name="connsiteY0" fmla="*/ 15318 h 15341"/>
                                <a:gd name="connsiteX1" fmla="*/ 467591 w 2260600"/>
                                <a:gd name="connsiteY1" fmla="*/ 9545 h 15341"/>
                                <a:gd name="connsiteX2" fmla="*/ 1892300 w 2260600"/>
                                <a:gd name="connsiteY2" fmla="*/ 5506 h 15341"/>
                                <a:gd name="connsiteX3" fmla="*/ 2260600 w 2260600"/>
                                <a:gd name="connsiteY3" fmla="*/ 8968 h 15341"/>
                                <a:gd name="connsiteX0" fmla="*/ 0 w 2260600"/>
                                <a:gd name="connsiteY0" fmla="*/ 15318 h 15341"/>
                                <a:gd name="connsiteX1" fmla="*/ 467591 w 2260600"/>
                                <a:gd name="connsiteY1" fmla="*/ 9545 h 15341"/>
                                <a:gd name="connsiteX2" fmla="*/ 1892300 w 2260600"/>
                                <a:gd name="connsiteY2" fmla="*/ 5506 h 15341"/>
                                <a:gd name="connsiteX3" fmla="*/ 2260600 w 2260600"/>
                                <a:gd name="connsiteY3" fmla="*/ 8968 h 15341"/>
                                <a:gd name="connsiteX0" fmla="*/ 0 w 2260600"/>
                                <a:gd name="connsiteY0" fmla="*/ 12828 h 12851"/>
                                <a:gd name="connsiteX1" fmla="*/ 467591 w 2260600"/>
                                <a:gd name="connsiteY1" fmla="*/ 7055 h 12851"/>
                                <a:gd name="connsiteX2" fmla="*/ 1892300 w 2260600"/>
                                <a:gd name="connsiteY2" fmla="*/ 3016 h 12851"/>
                                <a:gd name="connsiteX3" fmla="*/ 2260600 w 2260600"/>
                                <a:gd name="connsiteY3" fmla="*/ 6478 h 12851"/>
                                <a:gd name="connsiteX0" fmla="*/ 0 w 2260600"/>
                                <a:gd name="connsiteY0" fmla="*/ 12828 h 12851"/>
                                <a:gd name="connsiteX1" fmla="*/ 467591 w 2260600"/>
                                <a:gd name="connsiteY1" fmla="*/ 7055 h 12851"/>
                                <a:gd name="connsiteX2" fmla="*/ 1159164 w 2260600"/>
                                <a:gd name="connsiteY2" fmla="*/ 3593 h 12851"/>
                                <a:gd name="connsiteX3" fmla="*/ 1892300 w 2260600"/>
                                <a:gd name="connsiteY3" fmla="*/ 3016 h 12851"/>
                                <a:gd name="connsiteX4" fmla="*/ 2260600 w 2260600"/>
                                <a:gd name="connsiteY4" fmla="*/ 6478 h 12851"/>
                                <a:gd name="connsiteX0" fmla="*/ 0 w 2260600"/>
                                <a:gd name="connsiteY0" fmla="*/ 136235 h 142415"/>
                                <a:gd name="connsiteX1" fmla="*/ 467591 w 2260600"/>
                                <a:gd name="connsiteY1" fmla="*/ 130462 h 142415"/>
                                <a:gd name="connsiteX2" fmla="*/ 1140691 w 2260600"/>
                                <a:gd name="connsiteY2" fmla="*/ 0 h 142415"/>
                                <a:gd name="connsiteX3" fmla="*/ 1892300 w 2260600"/>
                                <a:gd name="connsiteY3" fmla="*/ 126423 h 142415"/>
                                <a:gd name="connsiteX4" fmla="*/ 2260600 w 2260600"/>
                                <a:gd name="connsiteY4" fmla="*/ 129885 h 142415"/>
                                <a:gd name="connsiteX0" fmla="*/ 0 w 2260600"/>
                                <a:gd name="connsiteY0" fmla="*/ 143663 h 149843"/>
                                <a:gd name="connsiteX1" fmla="*/ 467591 w 2260600"/>
                                <a:gd name="connsiteY1" fmla="*/ 137890 h 149843"/>
                                <a:gd name="connsiteX2" fmla="*/ 1140691 w 2260600"/>
                                <a:gd name="connsiteY2" fmla="*/ 7428 h 149843"/>
                                <a:gd name="connsiteX3" fmla="*/ 1892300 w 2260600"/>
                                <a:gd name="connsiteY3" fmla="*/ 133851 h 149843"/>
                                <a:gd name="connsiteX4" fmla="*/ 2260600 w 2260600"/>
                                <a:gd name="connsiteY4" fmla="*/ 137313 h 149843"/>
                                <a:gd name="connsiteX0" fmla="*/ 0 w 2260600"/>
                                <a:gd name="connsiteY0" fmla="*/ 136291 h 142471"/>
                                <a:gd name="connsiteX1" fmla="*/ 467591 w 2260600"/>
                                <a:gd name="connsiteY1" fmla="*/ 130518 h 142471"/>
                                <a:gd name="connsiteX2" fmla="*/ 1140691 w 2260600"/>
                                <a:gd name="connsiteY2" fmla="*/ 56 h 142471"/>
                                <a:gd name="connsiteX3" fmla="*/ 1892300 w 2260600"/>
                                <a:gd name="connsiteY3" fmla="*/ 126479 h 142471"/>
                                <a:gd name="connsiteX4" fmla="*/ 2260600 w 2260600"/>
                                <a:gd name="connsiteY4" fmla="*/ 129941 h 142471"/>
                                <a:gd name="connsiteX0" fmla="*/ 0 w 2260600"/>
                                <a:gd name="connsiteY0" fmla="*/ 136291 h 142471"/>
                                <a:gd name="connsiteX1" fmla="*/ 467591 w 2260600"/>
                                <a:gd name="connsiteY1" fmla="*/ 130518 h 142471"/>
                                <a:gd name="connsiteX2" fmla="*/ 1140691 w 2260600"/>
                                <a:gd name="connsiteY2" fmla="*/ 56 h 142471"/>
                                <a:gd name="connsiteX3" fmla="*/ 1892300 w 2260600"/>
                                <a:gd name="connsiteY3" fmla="*/ 126479 h 142471"/>
                                <a:gd name="connsiteX4" fmla="*/ 2260600 w 2260600"/>
                                <a:gd name="connsiteY4" fmla="*/ 129941 h 142471"/>
                                <a:gd name="connsiteX0" fmla="*/ 0 w 2260600"/>
                                <a:gd name="connsiteY0" fmla="*/ 136291 h 142471"/>
                                <a:gd name="connsiteX1" fmla="*/ 467591 w 2260600"/>
                                <a:gd name="connsiteY1" fmla="*/ 130518 h 142471"/>
                                <a:gd name="connsiteX2" fmla="*/ 1140691 w 2260600"/>
                                <a:gd name="connsiteY2" fmla="*/ 56 h 142471"/>
                                <a:gd name="connsiteX3" fmla="*/ 1892300 w 2260600"/>
                                <a:gd name="connsiteY3" fmla="*/ 126479 h 142471"/>
                                <a:gd name="connsiteX4" fmla="*/ 2260600 w 2260600"/>
                                <a:gd name="connsiteY4" fmla="*/ 129941 h 142471"/>
                                <a:gd name="connsiteX0" fmla="*/ 0 w 2260600"/>
                                <a:gd name="connsiteY0" fmla="*/ 136236 h 142416"/>
                                <a:gd name="connsiteX1" fmla="*/ 467591 w 2260600"/>
                                <a:gd name="connsiteY1" fmla="*/ 130463 h 142416"/>
                                <a:gd name="connsiteX2" fmla="*/ 1140691 w 2260600"/>
                                <a:gd name="connsiteY2" fmla="*/ 1 h 142416"/>
                                <a:gd name="connsiteX3" fmla="*/ 1885373 w 2260600"/>
                                <a:gd name="connsiteY3" fmla="*/ 131043 h 142416"/>
                                <a:gd name="connsiteX4" fmla="*/ 2260600 w 2260600"/>
                                <a:gd name="connsiteY4" fmla="*/ 129886 h 142416"/>
                                <a:gd name="connsiteX0" fmla="*/ 0 w 2267527"/>
                                <a:gd name="connsiteY0" fmla="*/ 127000 h 139122"/>
                                <a:gd name="connsiteX1" fmla="*/ 474518 w 2267527"/>
                                <a:gd name="connsiteY1" fmla="*/ 130463 h 139122"/>
                                <a:gd name="connsiteX2" fmla="*/ 1147618 w 2267527"/>
                                <a:gd name="connsiteY2" fmla="*/ 1 h 139122"/>
                                <a:gd name="connsiteX3" fmla="*/ 1892300 w 2267527"/>
                                <a:gd name="connsiteY3" fmla="*/ 131043 h 139122"/>
                                <a:gd name="connsiteX4" fmla="*/ 2267527 w 2267527"/>
                                <a:gd name="connsiteY4" fmla="*/ 129886 h 139122"/>
                                <a:gd name="connsiteX0" fmla="*/ 0 w 2267527"/>
                                <a:gd name="connsiteY0" fmla="*/ 127000 h 133071"/>
                                <a:gd name="connsiteX1" fmla="*/ 474518 w 2267527"/>
                                <a:gd name="connsiteY1" fmla="*/ 130463 h 133071"/>
                                <a:gd name="connsiteX2" fmla="*/ 1147618 w 2267527"/>
                                <a:gd name="connsiteY2" fmla="*/ 1 h 133071"/>
                                <a:gd name="connsiteX3" fmla="*/ 1892300 w 2267527"/>
                                <a:gd name="connsiteY3" fmla="*/ 131043 h 133071"/>
                                <a:gd name="connsiteX4" fmla="*/ 2267527 w 2267527"/>
                                <a:gd name="connsiteY4" fmla="*/ 129886 h 133071"/>
                                <a:gd name="connsiteX0" fmla="*/ 0 w 2262909"/>
                                <a:gd name="connsiteY0" fmla="*/ 133927 h 141469"/>
                                <a:gd name="connsiteX1" fmla="*/ 469900 w 2262909"/>
                                <a:gd name="connsiteY1" fmla="*/ 130463 h 141469"/>
                                <a:gd name="connsiteX2" fmla="*/ 1143000 w 2262909"/>
                                <a:gd name="connsiteY2" fmla="*/ 1 h 141469"/>
                                <a:gd name="connsiteX3" fmla="*/ 1887682 w 2262909"/>
                                <a:gd name="connsiteY3" fmla="*/ 131043 h 141469"/>
                                <a:gd name="connsiteX4" fmla="*/ 2262909 w 2262909"/>
                                <a:gd name="connsiteY4" fmla="*/ 129886 h 141469"/>
                                <a:gd name="connsiteX0" fmla="*/ 0 w 2262909"/>
                                <a:gd name="connsiteY0" fmla="*/ 133927 h 133927"/>
                                <a:gd name="connsiteX1" fmla="*/ 469900 w 2262909"/>
                                <a:gd name="connsiteY1" fmla="*/ 130463 h 133927"/>
                                <a:gd name="connsiteX2" fmla="*/ 1143000 w 2262909"/>
                                <a:gd name="connsiteY2" fmla="*/ 1 h 133927"/>
                                <a:gd name="connsiteX3" fmla="*/ 1887682 w 2262909"/>
                                <a:gd name="connsiteY3" fmla="*/ 131043 h 133927"/>
                                <a:gd name="connsiteX4" fmla="*/ 2262909 w 2262909"/>
                                <a:gd name="connsiteY4" fmla="*/ 129886 h 133927"/>
                                <a:gd name="connsiteX0" fmla="*/ 0 w 2262909"/>
                                <a:gd name="connsiteY0" fmla="*/ 133932 h 133932"/>
                                <a:gd name="connsiteX1" fmla="*/ 469900 w 2262909"/>
                                <a:gd name="connsiteY1" fmla="*/ 130468 h 133932"/>
                                <a:gd name="connsiteX2" fmla="*/ 1143000 w 2262909"/>
                                <a:gd name="connsiteY2" fmla="*/ 6 h 133932"/>
                                <a:gd name="connsiteX3" fmla="*/ 1783773 w 2262909"/>
                                <a:gd name="connsiteY3" fmla="*/ 124121 h 133932"/>
                                <a:gd name="connsiteX4" fmla="*/ 2262909 w 2262909"/>
                                <a:gd name="connsiteY4" fmla="*/ 129891 h 133932"/>
                                <a:gd name="connsiteX0" fmla="*/ 0 w 2262909"/>
                                <a:gd name="connsiteY0" fmla="*/ 143170 h 150997"/>
                                <a:gd name="connsiteX1" fmla="*/ 469900 w 2262909"/>
                                <a:gd name="connsiteY1" fmla="*/ 139706 h 150997"/>
                                <a:gd name="connsiteX2" fmla="*/ 1129145 w 2262909"/>
                                <a:gd name="connsiteY2" fmla="*/ 7 h 150997"/>
                                <a:gd name="connsiteX3" fmla="*/ 1783773 w 2262909"/>
                                <a:gd name="connsiteY3" fmla="*/ 133359 h 150997"/>
                                <a:gd name="connsiteX4" fmla="*/ 2262909 w 2262909"/>
                                <a:gd name="connsiteY4" fmla="*/ 139129 h 150997"/>
                                <a:gd name="connsiteX0" fmla="*/ 0 w 2262909"/>
                                <a:gd name="connsiteY0" fmla="*/ 143170 h 146517"/>
                                <a:gd name="connsiteX1" fmla="*/ 469900 w 2262909"/>
                                <a:gd name="connsiteY1" fmla="*/ 139706 h 146517"/>
                                <a:gd name="connsiteX2" fmla="*/ 1129145 w 2262909"/>
                                <a:gd name="connsiteY2" fmla="*/ 7 h 146517"/>
                                <a:gd name="connsiteX3" fmla="*/ 1783773 w 2262909"/>
                                <a:gd name="connsiteY3" fmla="*/ 133359 h 146517"/>
                                <a:gd name="connsiteX4" fmla="*/ 2262909 w 2262909"/>
                                <a:gd name="connsiteY4" fmla="*/ 139129 h 146517"/>
                                <a:gd name="connsiteX0" fmla="*/ 0 w 2262909"/>
                                <a:gd name="connsiteY0" fmla="*/ 143164 h 151114"/>
                                <a:gd name="connsiteX1" fmla="*/ 469900 w 2262909"/>
                                <a:gd name="connsiteY1" fmla="*/ 139700 h 151114"/>
                                <a:gd name="connsiteX2" fmla="*/ 1129145 w 2262909"/>
                                <a:gd name="connsiteY2" fmla="*/ 1 h 151114"/>
                                <a:gd name="connsiteX3" fmla="*/ 1788391 w 2262909"/>
                                <a:gd name="connsiteY3" fmla="*/ 140281 h 151114"/>
                                <a:gd name="connsiteX4" fmla="*/ 2262909 w 2262909"/>
                                <a:gd name="connsiteY4" fmla="*/ 139123 h 151114"/>
                                <a:gd name="connsiteX0" fmla="*/ 0 w 2262909"/>
                                <a:gd name="connsiteY0" fmla="*/ 143164 h 143164"/>
                                <a:gd name="connsiteX1" fmla="*/ 469900 w 2262909"/>
                                <a:gd name="connsiteY1" fmla="*/ 139700 h 143164"/>
                                <a:gd name="connsiteX2" fmla="*/ 1129145 w 2262909"/>
                                <a:gd name="connsiteY2" fmla="*/ 1 h 143164"/>
                                <a:gd name="connsiteX3" fmla="*/ 1788391 w 2262909"/>
                                <a:gd name="connsiteY3" fmla="*/ 140281 h 143164"/>
                                <a:gd name="connsiteX4" fmla="*/ 2262909 w 2262909"/>
                                <a:gd name="connsiteY4" fmla="*/ 139123 h 143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909" h="143164">
                                  <a:moveTo>
                                    <a:pt x="0" y="143164"/>
                                  </a:moveTo>
                                  <a:lnTo>
                                    <a:pt x="469900" y="139700"/>
                                  </a:lnTo>
                                  <a:cubicBezTo>
                                    <a:pt x="655782" y="134313"/>
                                    <a:pt x="909397" y="-96"/>
                                    <a:pt x="1129145" y="1"/>
                                  </a:cubicBezTo>
                                  <a:cubicBezTo>
                                    <a:pt x="1348893" y="98"/>
                                    <a:pt x="1599430" y="135567"/>
                                    <a:pt x="1788391" y="140281"/>
                                  </a:cubicBezTo>
                                  <a:cubicBezTo>
                                    <a:pt x="1977352" y="144995"/>
                                    <a:pt x="2090690" y="142780"/>
                                    <a:pt x="2262909" y="139123"/>
                                  </a:cubicBezTo>
                                </a:path>
                              </a:pathLst>
                            </a:custGeom>
                            <a:solidFill>
                              <a:schemeClr val="accent6">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3" name="Straight Connector 42">
                              <a:extLst>
                                <a:ext uri="{FF2B5EF4-FFF2-40B4-BE49-F238E27FC236}">
                                  <a16:creationId xmlns:a16="http://schemas.microsoft.com/office/drawing/2014/main" id="{DA69E4CD-DC82-6E6B-23B7-3DAD3B049D13}"/>
                                </a:ext>
                              </a:extLst>
                            </p:cNvPr>
                            <p:cNvCxnSpPr>
                              <a:cxnSpLocks/>
                            </p:cNvCxnSpPr>
                            <p:nvPr/>
                          </p:nvCxnSpPr>
                          <p:spPr>
                            <a:xfrm flipV="1">
                              <a:off x="5532581" y="3194050"/>
                              <a:ext cx="2262909"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50" name="Freeform: Shape 49">
                              <a:extLst>
                                <a:ext uri="{FF2B5EF4-FFF2-40B4-BE49-F238E27FC236}">
                                  <a16:creationId xmlns:a16="http://schemas.microsoft.com/office/drawing/2014/main" id="{7D167853-EAD1-06A4-44DE-945038B29B0A}"/>
                                </a:ext>
                              </a:extLst>
                            </p:cNvPr>
                            <p:cNvSpPr/>
                            <p:nvPr/>
                          </p:nvSpPr>
                          <p:spPr>
                            <a:xfrm flipV="1">
                              <a:off x="5532581" y="3659908"/>
                              <a:ext cx="2262909" cy="143164"/>
                            </a:xfrm>
                            <a:custGeom>
                              <a:avLst/>
                              <a:gdLst>
                                <a:gd name="connsiteX0" fmla="*/ 0 w 2241550"/>
                                <a:gd name="connsiteY0" fmla="*/ 330200 h 330200"/>
                                <a:gd name="connsiteX1" fmla="*/ 2241550 w 2241550"/>
                                <a:gd name="connsiteY1" fmla="*/ 0 h 330200"/>
                                <a:gd name="connsiteX0" fmla="*/ 0 w 2241550"/>
                                <a:gd name="connsiteY0" fmla="*/ 330200 h 330200"/>
                                <a:gd name="connsiteX1" fmla="*/ 2241550 w 2241550"/>
                                <a:gd name="connsiteY1" fmla="*/ 0 h 330200"/>
                                <a:gd name="connsiteX0" fmla="*/ 0 w 2266950"/>
                                <a:gd name="connsiteY0" fmla="*/ 162282 h 162282"/>
                                <a:gd name="connsiteX1" fmla="*/ 2266950 w 2266950"/>
                                <a:gd name="connsiteY1" fmla="*/ 3532 h 162282"/>
                                <a:gd name="connsiteX0" fmla="*/ 0 w 2266950"/>
                                <a:gd name="connsiteY0" fmla="*/ 244014 h 244014"/>
                                <a:gd name="connsiteX1" fmla="*/ 2266950 w 2266950"/>
                                <a:gd name="connsiteY1" fmla="*/ 85264 h 244014"/>
                                <a:gd name="connsiteX0" fmla="*/ 0 w 2260600"/>
                                <a:gd name="connsiteY0" fmla="*/ 172620 h 172620"/>
                                <a:gd name="connsiteX1" fmla="*/ 2260600 w 2260600"/>
                                <a:gd name="connsiteY1" fmla="*/ 166270 h 172620"/>
                                <a:gd name="connsiteX0" fmla="*/ 0 w 2260600"/>
                                <a:gd name="connsiteY0" fmla="*/ 198294 h 198294"/>
                                <a:gd name="connsiteX1" fmla="*/ 2260600 w 2260600"/>
                                <a:gd name="connsiteY1" fmla="*/ 191944 h 198294"/>
                                <a:gd name="connsiteX0" fmla="*/ 0 w 2260600"/>
                                <a:gd name="connsiteY0" fmla="*/ 160402 h 160402"/>
                                <a:gd name="connsiteX1" fmla="*/ 2260600 w 2260600"/>
                                <a:gd name="connsiteY1" fmla="*/ 154052 h 160402"/>
                                <a:gd name="connsiteX0" fmla="*/ 0 w 2260600"/>
                                <a:gd name="connsiteY0" fmla="*/ 158080 h 158080"/>
                                <a:gd name="connsiteX1" fmla="*/ 2260600 w 2260600"/>
                                <a:gd name="connsiteY1" fmla="*/ 151730 h 158080"/>
                                <a:gd name="connsiteX0" fmla="*/ 0 w 2260600"/>
                                <a:gd name="connsiteY0" fmla="*/ 172707 h 172707"/>
                                <a:gd name="connsiteX1" fmla="*/ 381000 w 2260600"/>
                                <a:gd name="connsiteY1" fmla="*/ 83807 h 172707"/>
                                <a:gd name="connsiteX2" fmla="*/ 2260600 w 2260600"/>
                                <a:gd name="connsiteY2" fmla="*/ 166357 h 172707"/>
                                <a:gd name="connsiteX0" fmla="*/ 0 w 2260600"/>
                                <a:gd name="connsiteY0" fmla="*/ 103537 h 103537"/>
                                <a:gd name="connsiteX1" fmla="*/ 381000 w 2260600"/>
                                <a:gd name="connsiteY1" fmla="*/ 14637 h 103537"/>
                                <a:gd name="connsiteX2" fmla="*/ 1892300 w 2260600"/>
                                <a:gd name="connsiteY2" fmla="*/ 8288 h 103537"/>
                                <a:gd name="connsiteX3" fmla="*/ 2260600 w 2260600"/>
                                <a:gd name="connsiteY3" fmla="*/ 97187 h 103537"/>
                                <a:gd name="connsiteX0" fmla="*/ 0 w 2260600"/>
                                <a:gd name="connsiteY0" fmla="*/ 103537 h 103537"/>
                                <a:gd name="connsiteX1" fmla="*/ 381000 w 2260600"/>
                                <a:gd name="connsiteY1" fmla="*/ 14637 h 103537"/>
                                <a:gd name="connsiteX2" fmla="*/ 1892300 w 2260600"/>
                                <a:gd name="connsiteY2" fmla="*/ 8288 h 103537"/>
                                <a:gd name="connsiteX3" fmla="*/ 2260600 w 2260600"/>
                                <a:gd name="connsiteY3" fmla="*/ 97187 h 103537"/>
                                <a:gd name="connsiteX0" fmla="*/ 0 w 2260600"/>
                                <a:gd name="connsiteY0" fmla="*/ 96825 h 96825"/>
                                <a:gd name="connsiteX1" fmla="*/ 450850 w 2260600"/>
                                <a:gd name="connsiteY1" fmla="*/ 84125 h 96825"/>
                                <a:gd name="connsiteX2" fmla="*/ 1892300 w 2260600"/>
                                <a:gd name="connsiteY2" fmla="*/ 1576 h 96825"/>
                                <a:gd name="connsiteX3" fmla="*/ 2260600 w 2260600"/>
                                <a:gd name="connsiteY3" fmla="*/ 90475 h 96825"/>
                                <a:gd name="connsiteX0" fmla="*/ 0 w 2260600"/>
                                <a:gd name="connsiteY0" fmla="*/ 96480 h 111976"/>
                                <a:gd name="connsiteX1" fmla="*/ 469900 w 2260600"/>
                                <a:gd name="connsiteY1" fmla="*/ 109180 h 111976"/>
                                <a:gd name="connsiteX2" fmla="*/ 1892300 w 2260600"/>
                                <a:gd name="connsiteY2" fmla="*/ 1231 h 111976"/>
                                <a:gd name="connsiteX3" fmla="*/ 2260600 w 2260600"/>
                                <a:gd name="connsiteY3" fmla="*/ 90130 h 111976"/>
                                <a:gd name="connsiteX0" fmla="*/ 0 w 2260600"/>
                                <a:gd name="connsiteY0" fmla="*/ 96360 h 109219"/>
                                <a:gd name="connsiteX1" fmla="*/ 469900 w 2260600"/>
                                <a:gd name="connsiteY1" fmla="*/ 109060 h 109219"/>
                                <a:gd name="connsiteX2" fmla="*/ 1892300 w 2260600"/>
                                <a:gd name="connsiteY2" fmla="*/ 1111 h 109219"/>
                                <a:gd name="connsiteX3" fmla="*/ 2260600 w 2260600"/>
                                <a:gd name="connsiteY3" fmla="*/ 90010 h 109219"/>
                                <a:gd name="connsiteX0" fmla="*/ 0 w 2260600"/>
                                <a:gd name="connsiteY0" fmla="*/ 96547 h 96547"/>
                                <a:gd name="connsiteX1" fmla="*/ 467591 w 2260600"/>
                                <a:gd name="connsiteY1" fmla="*/ 90774 h 96547"/>
                                <a:gd name="connsiteX2" fmla="*/ 1892300 w 2260600"/>
                                <a:gd name="connsiteY2" fmla="*/ 1298 h 96547"/>
                                <a:gd name="connsiteX3" fmla="*/ 2260600 w 2260600"/>
                                <a:gd name="connsiteY3" fmla="*/ 90197 h 96547"/>
                                <a:gd name="connsiteX0" fmla="*/ 0 w 2260600"/>
                                <a:gd name="connsiteY0" fmla="*/ 96547 h 98206"/>
                                <a:gd name="connsiteX1" fmla="*/ 467591 w 2260600"/>
                                <a:gd name="connsiteY1" fmla="*/ 90774 h 98206"/>
                                <a:gd name="connsiteX2" fmla="*/ 1892300 w 2260600"/>
                                <a:gd name="connsiteY2" fmla="*/ 1298 h 98206"/>
                                <a:gd name="connsiteX3" fmla="*/ 2260600 w 2260600"/>
                                <a:gd name="connsiteY3" fmla="*/ 90197 h 98206"/>
                                <a:gd name="connsiteX0" fmla="*/ 0 w 2260600"/>
                                <a:gd name="connsiteY0" fmla="*/ 96547 h 96580"/>
                                <a:gd name="connsiteX1" fmla="*/ 467591 w 2260600"/>
                                <a:gd name="connsiteY1" fmla="*/ 90774 h 96580"/>
                                <a:gd name="connsiteX2" fmla="*/ 1892300 w 2260600"/>
                                <a:gd name="connsiteY2" fmla="*/ 1298 h 96580"/>
                                <a:gd name="connsiteX3" fmla="*/ 2260600 w 2260600"/>
                                <a:gd name="connsiteY3" fmla="*/ 90197 h 96580"/>
                                <a:gd name="connsiteX0" fmla="*/ 0 w 2260600"/>
                                <a:gd name="connsiteY0" fmla="*/ 15318 h 15341"/>
                                <a:gd name="connsiteX1" fmla="*/ 467591 w 2260600"/>
                                <a:gd name="connsiteY1" fmla="*/ 9545 h 15341"/>
                                <a:gd name="connsiteX2" fmla="*/ 1892300 w 2260600"/>
                                <a:gd name="connsiteY2" fmla="*/ 5506 h 15341"/>
                                <a:gd name="connsiteX3" fmla="*/ 2260600 w 2260600"/>
                                <a:gd name="connsiteY3" fmla="*/ 8968 h 15341"/>
                                <a:gd name="connsiteX0" fmla="*/ 0 w 2260600"/>
                                <a:gd name="connsiteY0" fmla="*/ 15318 h 15341"/>
                                <a:gd name="connsiteX1" fmla="*/ 467591 w 2260600"/>
                                <a:gd name="connsiteY1" fmla="*/ 9545 h 15341"/>
                                <a:gd name="connsiteX2" fmla="*/ 1892300 w 2260600"/>
                                <a:gd name="connsiteY2" fmla="*/ 5506 h 15341"/>
                                <a:gd name="connsiteX3" fmla="*/ 2260600 w 2260600"/>
                                <a:gd name="connsiteY3" fmla="*/ 8968 h 15341"/>
                                <a:gd name="connsiteX0" fmla="*/ 0 w 2260600"/>
                                <a:gd name="connsiteY0" fmla="*/ 12828 h 12851"/>
                                <a:gd name="connsiteX1" fmla="*/ 467591 w 2260600"/>
                                <a:gd name="connsiteY1" fmla="*/ 7055 h 12851"/>
                                <a:gd name="connsiteX2" fmla="*/ 1892300 w 2260600"/>
                                <a:gd name="connsiteY2" fmla="*/ 3016 h 12851"/>
                                <a:gd name="connsiteX3" fmla="*/ 2260600 w 2260600"/>
                                <a:gd name="connsiteY3" fmla="*/ 6478 h 12851"/>
                                <a:gd name="connsiteX0" fmla="*/ 0 w 2260600"/>
                                <a:gd name="connsiteY0" fmla="*/ 12828 h 12851"/>
                                <a:gd name="connsiteX1" fmla="*/ 467591 w 2260600"/>
                                <a:gd name="connsiteY1" fmla="*/ 7055 h 12851"/>
                                <a:gd name="connsiteX2" fmla="*/ 1159164 w 2260600"/>
                                <a:gd name="connsiteY2" fmla="*/ 3593 h 12851"/>
                                <a:gd name="connsiteX3" fmla="*/ 1892300 w 2260600"/>
                                <a:gd name="connsiteY3" fmla="*/ 3016 h 12851"/>
                                <a:gd name="connsiteX4" fmla="*/ 2260600 w 2260600"/>
                                <a:gd name="connsiteY4" fmla="*/ 6478 h 12851"/>
                                <a:gd name="connsiteX0" fmla="*/ 0 w 2260600"/>
                                <a:gd name="connsiteY0" fmla="*/ 136235 h 142415"/>
                                <a:gd name="connsiteX1" fmla="*/ 467591 w 2260600"/>
                                <a:gd name="connsiteY1" fmla="*/ 130462 h 142415"/>
                                <a:gd name="connsiteX2" fmla="*/ 1140691 w 2260600"/>
                                <a:gd name="connsiteY2" fmla="*/ 0 h 142415"/>
                                <a:gd name="connsiteX3" fmla="*/ 1892300 w 2260600"/>
                                <a:gd name="connsiteY3" fmla="*/ 126423 h 142415"/>
                                <a:gd name="connsiteX4" fmla="*/ 2260600 w 2260600"/>
                                <a:gd name="connsiteY4" fmla="*/ 129885 h 142415"/>
                                <a:gd name="connsiteX0" fmla="*/ 0 w 2260600"/>
                                <a:gd name="connsiteY0" fmla="*/ 143663 h 149843"/>
                                <a:gd name="connsiteX1" fmla="*/ 467591 w 2260600"/>
                                <a:gd name="connsiteY1" fmla="*/ 137890 h 149843"/>
                                <a:gd name="connsiteX2" fmla="*/ 1140691 w 2260600"/>
                                <a:gd name="connsiteY2" fmla="*/ 7428 h 149843"/>
                                <a:gd name="connsiteX3" fmla="*/ 1892300 w 2260600"/>
                                <a:gd name="connsiteY3" fmla="*/ 133851 h 149843"/>
                                <a:gd name="connsiteX4" fmla="*/ 2260600 w 2260600"/>
                                <a:gd name="connsiteY4" fmla="*/ 137313 h 149843"/>
                                <a:gd name="connsiteX0" fmla="*/ 0 w 2260600"/>
                                <a:gd name="connsiteY0" fmla="*/ 136291 h 142471"/>
                                <a:gd name="connsiteX1" fmla="*/ 467591 w 2260600"/>
                                <a:gd name="connsiteY1" fmla="*/ 130518 h 142471"/>
                                <a:gd name="connsiteX2" fmla="*/ 1140691 w 2260600"/>
                                <a:gd name="connsiteY2" fmla="*/ 56 h 142471"/>
                                <a:gd name="connsiteX3" fmla="*/ 1892300 w 2260600"/>
                                <a:gd name="connsiteY3" fmla="*/ 126479 h 142471"/>
                                <a:gd name="connsiteX4" fmla="*/ 2260600 w 2260600"/>
                                <a:gd name="connsiteY4" fmla="*/ 129941 h 142471"/>
                                <a:gd name="connsiteX0" fmla="*/ 0 w 2260600"/>
                                <a:gd name="connsiteY0" fmla="*/ 136291 h 142471"/>
                                <a:gd name="connsiteX1" fmla="*/ 467591 w 2260600"/>
                                <a:gd name="connsiteY1" fmla="*/ 130518 h 142471"/>
                                <a:gd name="connsiteX2" fmla="*/ 1140691 w 2260600"/>
                                <a:gd name="connsiteY2" fmla="*/ 56 h 142471"/>
                                <a:gd name="connsiteX3" fmla="*/ 1892300 w 2260600"/>
                                <a:gd name="connsiteY3" fmla="*/ 126479 h 142471"/>
                                <a:gd name="connsiteX4" fmla="*/ 2260600 w 2260600"/>
                                <a:gd name="connsiteY4" fmla="*/ 129941 h 142471"/>
                                <a:gd name="connsiteX0" fmla="*/ 0 w 2260600"/>
                                <a:gd name="connsiteY0" fmla="*/ 136291 h 142471"/>
                                <a:gd name="connsiteX1" fmla="*/ 467591 w 2260600"/>
                                <a:gd name="connsiteY1" fmla="*/ 130518 h 142471"/>
                                <a:gd name="connsiteX2" fmla="*/ 1140691 w 2260600"/>
                                <a:gd name="connsiteY2" fmla="*/ 56 h 142471"/>
                                <a:gd name="connsiteX3" fmla="*/ 1892300 w 2260600"/>
                                <a:gd name="connsiteY3" fmla="*/ 126479 h 142471"/>
                                <a:gd name="connsiteX4" fmla="*/ 2260600 w 2260600"/>
                                <a:gd name="connsiteY4" fmla="*/ 129941 h 142471"/>
                                <a:gd name="connsiteX0" fmla="*/ 0 w 2260600"/>
                                <a:gd name="connsiteY0" fmla="*/ 136236 h 142416"/>
                                <a:gd name="connsiteX1" fmla="*/ 467591 w 2260600"/>
                                <a:gd name="connsiteY1" fmla="*/ 130463 h 142416"/>
                                <a:gd name="connsiteX2" fmla="*/ 1140691 w 2260600"/>
                                <a:gd name="connsiteY2" fmla="*/ 1 h 142416"/>
                                <a:gd name="connsiteX3" fmla="*/ 1885373 w 2260600"/>
                                <a:gd name="connsiteY3" fmla="*/ 131043 h 142416"/>
                                <a:gd name="connsiteX4" fmla="*/ 2260600 w 2260600"/>
                                <a:gd name="connsiteY4" fmla="*/ 129886 h 142416"/>
                                <a:gd name="connsiteX0" fmla="*/ 0 w 2267527"/>
                                <a:gd name="connsiteY0" fmla="*/ 127000 h 139122"/>
                                <a:gd name="connsiteX1" fmla="*/ 474518 w 2267527"/>
                                <a:gd name="connsiteY1" fmla="*/ 130463 h 139122"/>
                                <a:gd name="connsiteX2" fmla="*/ 1147618 w 2267527"/>
                                <a:gd name="connsiteY2" fmla="*/ 1 h 139122"/>
                                <a:gd name="connsiteX3" fmla="*/ 1892300 w 2267527"/>
                                <a:gd name="connsiteY3" fmla="*/ 131043 h 139122"/>
                                <a:gd name="connsiteX4" fmla="*/ 2267527 w 2267527"/>
                                <a:gd name="connsiteY4" fmla="*/ 129886 h 139122"/>
                                <a:gd name="connsiteX0" fmla="*/ 0 w 2267527"/>
                                <a:gd name="connsiteY0" fmla="*/ 127000 h 133071"/>
                                <a:gd name="connsiteX1" fmla="*/ 474518 w 2267527"/>
                                <a:gd name="connsiteY1" fmla="*/ 130463 h 133071"/>
                                <a:gd name="connsiteX2" fmla="*/ 1147618 w 2267527"/>
                                <a:gd name="connsiteY2" fmla="*/ 1 h 133071"/>
                                <a:gd name="connsiteX3" fmla="*/ 1892300 w 2267527"/>
                                <a:gd name="connsiteY3" fmla="*/ 131043 h 133071"/>
                                <a:gd name="connsiteX4" fmla="*/ 2267527 w 2267527"/>
                                <a:gd name="connsiteY4" fmla="*/ 129886 h 133071"/>
                                <a:gd name="connsiteX0" fmla="*/ 0 w 2262909"/>
                                <a:gd name="connsiteY0" fmla="*/ 133927 h 141469"/>
                                <a:gd name="connsiteX1" fmla="*/ 469900 w 2262909"/>
                                <a:gd name="connsiteY1" fmla="*/ 130463 h 141469"/>
                                <a:gd name="connsiteX2" fmla="*/ 1143000 w 2262909"/>
                                <a:gd name="connsiteY2" fmla="*/ 1 h 141469"/>
                                <a:gd name="connsiteX3" fmla="*/ 1887682 w 2262909"/>
                                <a:gd name="connsiteY3" fmla="*/ 131043 h 141469"/>
                                <a:gd name="connsiteX4" fmla="*/ 2262909 w 2262909"/>
                                <a:gd name="connsiteY4" fmla="*/ 129886 h 141469"/>
                                <a:gd name="connsiteX0" fmla="*/ 0 w 2262909"/>
                                <a:gd name="connsiteY0" fmla="*/ 133927 h 133927"/>
                                <a:gd name="connsiteX1" fmla="*/ 469900 w 2262909"/>
                                <a:gd name="connsiteY1" fmla="*/ 130463 h 133927"/>
                                <a:gd name="connsiteX2" fmla="*/ 1143000 w 2262909"/>
                                <a:gd name="connsiteY2" fmla="*/ 1 h 133927"/>
                                <a:gd name="connsiteX3" fmla="*/ 1887682 w 2262909"/>
                                <a:gd name="connsiteY3" fmla="*/ 131043 h 133927"/>
                                <a:gd name="connsiteX4" fmla="*/ 2262909 w 2262909"/>
                                <a:gd name="connsiteY4" fmla="*/ 129886 h 133927"/>
                                <a:gd name="connsiteX0" fmla="*/ 0 w 2262909"/>
                                <a:gd name="connsiteY0" fmla="*/ 133932 h 133932"/>
                                <a:gd name="connsiteX1" fmla="*/ 469900 w 2262909"/>
                                <a:gd name="connsiteY1" fmla="*/ 130468 h 133932"/>
                                <a:gd name="connsiteX2" fmla="*/ 1143000 w 2262909"/>
                                <a:gd name="connsiteY2" fmla="*/ 6 h 133932"/>
                                <a:gd name="connsiteX3" fmla="*/ 1783773 w 2262909"/>
                                <a:gd name="connsiteY3" fmla="*/ 124121 h 133932"/>
                                <a:gd name="connsiteX4" fmla="*/ 2262909 w 2262909"/>
                                <a:gd name="connsiteY4" fmla="*/ 129891 h 133932"/>
                                <a:gd name="connsiteX0" fmla="*/ 0 w 2262909"/>
                                <a:gd name="connsiteY0" fmla="*/ 143170 h 150997"/>
                                <a:gd name="connsiteX1" fmla="*/ 469900 w 2262909"/>
                                <a:gd name="connsiteY1" fmla="*/ 139706 h 150997"/>
                                <a:gd name="connsiteX2" fmla="*/ 1129145 w 2262909"/>
                                <a:gd name="connsiteY2" fmla="*/ 7 h 150997"/>
                                <a:gd name="connsiteX3" fmla="*/ 1783773 w 2262909"/>
                                <a:gd name="connsiteY3" fmla="*/ 133359 h 150997"/>
                                <a:gd name="connsiteX4" fmla="*/ 2262909 w 2262909"/>
                                <a:gd name="connsiteY4" fmla="*/ 139129 h 150997"/>
                                <a:gd name="connsiteX0" fmla="*/ 0 w 2262909"/>
                                <a:gd name="connsiteY0" fmla="*/ 143170 h 146517"/>
                                <a:gd name="connsiteX1" fmla="*/ 469900 w 2262909"/>
                                <a:gd name="connsiteY1" fmla="*/ 139706 h 146517"/>
                                <a:gd name="connsiteX2" fmla="*/ 1129145 w 2262909"/>
                                <a:gd name="connsiteY2" fmla="*/ 7 h 146517"/>
                                <a:gd name="connsiteX3" fmla="*/ 1783773 w 2262909"/>
                                <a:gd name="connsiteY3" fmla="*/ 133359 h 146517"/>
                                <a:gd name="connsiteX4" fmla="*/ 2262909 w 2262909"/>
                                <a:gd name="connsiteY4" fmla="*/ 139129 h 146517"/>
                                <a:gd name="connsiteX0" fmla="*/ 0 w 2262909"/>
                                <a:gd name="connsiteY0" fmla="*/ 143164 h 151114"/>
                                <a:gd name="connsiteX1" fmla="*/ 469900 w 2262909"/>
                                <a:gd name="connsiteY1" fmla="*/ 139700 h 151114"/>
                                <a:gd name="connsiteX2" fmla="*/ 1129145 w 2262909"/>
                                <a:gd name="connsiteY2" fmla="*/ 1 h 151114"/>
                                <a:gd name="connsiteX3" fmla="*/ 1788391 w 2262909"/>
                                <a:gd name="connsiteY3" fmla="*/ 140281 h 151114"/>
                                <a:gd name="connsiteX4" fmla="*/ 2262909 w 2262909"/>
                                <a:gd name="connsiteY4" fmla="*/ 139123 h 151114"/>
                                <a:gd name="connsiteX0" fmla="*/ 0 w 2262909"/>
                                <a:gd name="connsiteY0" fmla="*/ 143164 h 143164"/>
                                <a:gd name="connsiteX1" fmla="*/ 469900 w 2262909"/>
                                <a:gd name="connsiteY1" fmla="*/ 139700 h 143164"/>
                                <a:gd name="connsiteX2" fmla="*/ 1129145 w 2262909"/>
                                <a:gd name="connsiteY2" fmla="*/ 1 h 143164"/>
                                <a:gd name="connsiteX3" fmla="*/ 1788391 w 2262909"/>
                                <a:gd name="connsiteY3" fmla="*/ 140281 h 143164"/>
                                <a:gd name="connsiteX4" fmla="*/ 2262909 w 2262909"/>
                                <a:gd name="connsiteY4" fmla="*/ 139123 h 143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909" h="143164">
                                  <a:moveTo>
                                    <a:pt x="0" y="143164"/>
                                  </a:moveTo>
                                  <a:lnTo>
                                    <a:pt x="469900" y="139700"/>
                                  </a:lnTo>
                                  <a:cubicBezTo>
                                    <a:pt x="655782" y="134313"/>
                                    <a:pt x="909397" y="-96"/>
                                    <a:pt x="1129145" y="1"/>
                                  </a:cubicBezTo>
                                  <a:cubicBezTo>
                                    <a:pt x="1348893" y="98"/>
                                    <a:pt x="1599430" y="135567"/>
                                    <a:pt x="1788391" y="140281"/>
                                  </a:cubicBezTo>
                                  <a:cubicBezTo>
                                    <a:pt x="1977352" y="144995"/>
                                    <a:pt x="2090690" y="142780"/>
                                    <a:pt x="2262909" y="139123"/>
                                  </a:cubicBezTo>
                                </a:path>
                              </a:pathLst>
                            </a:custGeom>
                            <a:solidFill>
                              <a:schemeClr val="accent6">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4" name="Straight Connector 53">
                              <a:extLst>
                                <a:ext uri="{FF2B5EF4-FFF2-40B4-BE49-F238E27FC236}">
                                  <a16:creationId xmlns:a16="http://schemas.microsoft.com/office/drawing/2014/main" id="{525DFE09-B251-D7C0-22DF-941AE0DAA24D}"/>
                                </a:ext>
                              </a:extLst>
                            </p:cNvPr>
                            <p:cNvCxnSpPr>
                              <a:cxnSpLocks/>
                            </p:cNvCxnSpPr>
                            <p:nvPr/>
                          </p:nvCxnSpPr>
                          <p:spPr>
                            <a:xfrm flipV="1">
                              <a:off x="5532581" y="3659908"/>
                              <a:ext cx="2262909"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cxnSp>
                        <p:nvCxnSpPr>
                          <p:cNvPr id="57" name="Straight Connector 56">
                            <a:extLst>
                              <a:ext uri="{FF2B5EF4-FFF2-40B4-BE49-F238E27FC236}">
                                <a16:creationId xmlns:a16="http://schemas.microsoft.com/office/drawing/2014/main" id="{41542944-8135-4D10-1334-97DE4793DA48}"/>
                              </a:ext>
                            </a:extLst>
                          </p:cNvPr>
                          <p:cNvCxnSpPr>
                            <a:cxnSpLocks/>
                          </p:cNvCxnSpPr>
                          <p:nvPr/>
                        </p:nvCxnSpPr>
                        <p:spPr>
                          <a:xfrm flipV="1">
                            <a:off x="5297054" y="3428999"/>
                            <a:ext cx="2736000"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7977120E-8190-E7C3-376D-36C2B008C74A}"/>
                            </a:ext>
                          </a:extLst>
                        </p:cNvPr>
                        <p:cNvGrpSpPr/>
                        <p:nvPr/>
                      </p:nvGrpSpPr>
                      <p:grpSpPr>
                        <a:xfrm>
                          <a:off x="5082397" y="2515695"/>
                          <a:ext cx="2348818" cy="1686349"/>
                          <a:chOff x="5065893" y="2515695"/>
                          <a:chExt cx="2348818" cy="1686349"/>
                        </a:xfrm>
                      </p:grpSpPr>
                      <p:grpSp>
                        <p:nvGrpSpPr>
                          <p:cNvPr id="65" name="Group 64">
                            <a:extLst>
                              <a:ext uri="{FF2B5EF4-FFF2-40B4-BE49-F238E27FC236}">
                                <a16:creationId xmlns:a16="http://schemas.microsoft.com/office/drawing/2014/main" id="{E9DDD84D-1003-C62D-62BA-497849603C73}"/>
                              </a:ext>
                            </a:extLst>
                          </p:cNvPr>
                          <p:cNvGrpSpPr/>
                          <p:nvPr/>
                        </p:nvGrpSpPr>
                        <p:grpSpPr>
                          <a:xfrm>
                            <a:off x="5065893" y="2515695"/>
                            <a:ext cx="1680396" cy="622360"/>
                            <a:chOff x="4982769" y="2538785"/>
                            <a:chExt cx="1680396" cy="622360"/>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DA6BC7F-39FF-DAD7-8AF7-36BC29EB0DC4}"/>
                                    </a:ext>
                                  </a:extLst>
                                </p:cNvPr>
                                <p:cNvSpPr txBox="1"/>
                                <p:nvPr/>
                              </p:nvSpPr>
                              <p:spPr>
                                <a:xfrm>
                                  <a:off x="4982769" y="2538785"/>
                                  <a:ext cx="1680396" cy="3248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Excess volume is </a:t>
                                  </a:r>
                                  <a14:m>
                                    <m:oMath xmlns:m="http://schemas.openxmlformats.org/officeDocument/2006/math">
                                      <m:sSubSup>
                                        <m:sSubSupPr>
                                          <m:ctrlPr>
                                            <a:rPr kumimoji="0" lang="en-NZ" sz="1400" b="1" i="1" u="none" strike="noStrike" kern="1200" cap="none" spc="0" normalizeH="0" baseline="0" noProof="0" smtClean="0">
                                              <a:ln>
                                                <a:noFill/>
                                              </a:ln>
                                              <a:solidFill>
                                                <a:srgbClr val="70AD47">
                                                  <a:lumMod val="75000"/>
                                                </a:srgbClr>
                                              </a:solidFill>
                                              <a:effectLst/>
                                              <a:uLnTx/>
                                              <a:uFillTx/>
                                              <a:latin typeface="Cambria Math" panose="02040503050406030204" pitchFamily="18" charset="0"/>
                                              <a:ea typeface="+mn-ea"/>
                                              <a:cs typeface="+mn-cs"/>
                                            </a:rPr>
                                          </m:ctrlPr>
                                        </m:sSubSupPr>
                                        <m:e>
                                          <m:r>
                                            <a:rPr kumimoji="0" lang="en-NZ" sz="1400" b="1" i="1" u="none" strike="noStrike" kern="1200" cap="none" spc="0" normalizeH="0" baseline="0" noProof="0" smtClean="0">
                                              <a:ln>
                                                <a:noFill/>
                                              </a:ln>
                                              <a:solidFill>
                                                <a:srgbClr val="70AD47">
                                                  <a:lumMod val="75000"/>
                                                </a:srgbClr>
                                              </a:solidFill>
                                              <a:effectLst/>
                                              <a:uLnTx/>
                                              <a:uFillTx/>
                                              <a:latin typeface="Cambria Math" panose="02040503050406030204" pitchFamily="18" charset="0"/>
                                              <a:ea typeface="+mn-ea"/>
                                              <a:cs typeface="+mn-cs"/>
                                            </a:rPr>
                                            <m:t>𝒒</m:t>
                                          </m:r>
                                        </m:e>
                                        <m:sub>
                                          <m:r>
                                            <a:rPr kumimoji="0" lang="en-NZ" sz="1400" b="1" i="1" u="none" strike="noStrike" kern="1200" cap="none" spc="0" normalizeH="0" baseline="0" noProof="0" smtClean="0">
                                              <a:ln>
                                                <a:noFill/>
                                              </a:ln>
                                              <a:solidFill>
                                                <a:srgbClr val="70AD47">
                                                  <a:lumMod val="75000"/>
                                                </a:srgbClr>
                                              </a:solidFill>
                                              <a:effectLst/>
                                              <a:uLnTx/>
                                              <a:uFillTx/>
                                              <a:latin typeface="Cambria Math" panose="02040503050406030204" pitchFamily="18" charset="0"/>
                                              <a:ea typeface="+mn-ea"/>
                                              <a:cs typeface="+mn-cs"/>
                                            </a:rPr>
                                            <m:t>𝑩</m:t>
                                          </m:r>
                                        </m:sub>
                                        <m:sup>
                                          <m:r>
                                            <a:rPr kumimoji="0" lang="en-NZ" sz="1400" b="1" i="1" u="none" strike="noStrike" kern="1200" cap="none" spc="0" normalizeH="0" baseline="0" noProof="0" smtClean="0">
                                              <a:ln>
                                                <a:noFill/>
                                              </a:ln>
                                              <a:solidFill>
                                                <a:srgbClr val="70AD47">
                                                  <a:lumMod val="75000"/>
                                                </a:srgbClr>
                                              </a:solidFill>
                                              <a:effectLst/>
                                              <a:uLnTx/>
                                              <a:uFillTx/>
                                              <a:latin typeface="Cambria Math" panose="02040503050406030204" pitchFamily="18" charset="0"/>
                                              <a:ea typeface="+mn-ea"/>
                                              <a:cs typeface="+mn-cs"/>
                                            </a:rPr>
                                            <m:t>𝒃</m:t>
                                          </m:r>
                                        </m:sup>
                                      </m:sSubSup>
                                    </m:oMath>
                                  </a14:m>
                                  <a:r>
                                    <a:rPr kumimoji="0" lang="en-NZ" sz="14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 </a:t>
                                  </a:r>
                                </a:p>
                              </p:txBody>
                            </p:sp>
                          </mc:Choice>
                          <mc:Fallback xmlns="">
                            <p:sp>
                              <p:nvSpPr>
                                <p:cNvPr id="56" name="TextBox 55">
                                  <a:extLst>
                                    <a:ext uri="{FF2B5EF4-FFF2-40B4-BE49-F238E27FC236}">
                                      <a16:creationId xmlns:a16="http://schemas.microsoft.com/office/drawing/2014/main" id="{EDA6BC7F-39FF-DAD7-8AF7-36BC29EB0DC4}"/>
                                    </a:ext>
                                  </a:extLst>
                                </p:cNvPr>
                                <p:cNvSpPr txBox="1">
                                  <a:spLocks noRot="1" noChangeAspect="1" noMove="1" noResize="1" noEditPoints="1" noAdjustHandles="1" noChangeArrowheads="1" noChangeShapeType="1" noTextEdit="1"/>
                                </p:cNvSpPr>
                                <p:nvPr/>
                              </p:nvSpPr>
                              <p:spPr>
                                <a:xfrm>
                                  <a:off x="4982769" y="2538785"/>
                                  <a:ext cx="1680396" cy="324897"/>
                                </a:xfrm>
                                <a:prstGeom prst="rect">
                                  <a:avLst/>
                                </a:prstGeom>
                                <a:blipFill>
                                  <a:blip r:embed="rId11"/>
                                  <a:stretch>
                                    <a:fillRect l="-1087" b="-18868"/>
                                  </a:stretch>
                                </a:blipFill>
                              </p:spPr>
                              <p:txBody>
                                <a:bodyPr/>
                                <a:lstStyle/>
                                <a:p>
                                  <a:r>
                                    <a:rPr lang="en-NZ">
                                      <a:noFill/>
                                    </a:rPr>
                                    <a:t> </a:t>
                                  </a:r>
                                </a:p>
                              </p:txBody>
                            </p:sp>
                          </mc:Fallback>
                        </mc:AlternateContent>
                        <p:cxnSp>
                          <p:nvCxnSpPr>
                            <p:cNvPr id="63" name="Straight Arrow Connector 62">
                              <a:extLst>
                                <a:ext uri="{FF2B5EF4-FFF2-40B4-BE49-F238E27FC236}">
                                  <a16:creationId xmlns:a16="http://schemas.microsoft.com/office/drawing/2014/main" id="{CD26E94A-E937-0EB6-4458-89F1AA89ED1E}"/>
                                </a:ext>
                              </a:extLst>
                            </p:cNvPr>
                            <p:cNvCxnSpPr>
                              <a:cxnSpLocks/>
                            </p:cNvCxnSpPr>
                            <p:nvPr/>
                          </p:nvCxnSpPr>
                          <p:spPr>
                            <a:xfrm>
                              <a:off x="6025438" y="2826862"/>
                              <a:ext cx="539988" cy="334283"/>
                            </a:xfrm>
                            <a:prstGeom prst="straightConnector1">
                              <a:avLst/>
                            </a:prstGeom>
                            <a:ln w="12700">
                              <a:solidFill>
                                <a:schemeClr val="tx1"/>
                              </a:solidFill>
                              <a:prstDash val="sysDot"/>
                              <a:headEnd type="none"/>
                              <a:tailEnd type="stealth" w="sm" len="med"/>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88707B42-E2D1-BB0E-1DC4-E5E71C1298A9}"/>
                              </a:ext>
                            </a:extLst>
                          </p:cNvPr>
                          <p:cNvGrpSpPr/>
                          <p:nvPr/>
                        </p:nvGrpSpPr>
                        <p:grpSpPr>
                          <a:xfrm>
                            <a:off x="5981562" y="3867150"/>
                            <a:ext cx="1433149" cy="334894"/>
                            <a:chOff x="6003257" y="3867150"/>
                            <a:chExt cx="1433149" cy="334894"/>
                          </a:xfrm>
                        </p:grpSpPr>
                        <p:cxnSp>
                          <p:nvCxnSpPr>
                            <p:cNvPr id="68" name="Straight Arrow Connector 67">
                              <a:extLst>
                                <a:ext uri="{FF2B5EF4-FFF2-40B4-BE49-F238E27FC236}">
                                  <a16:creationId xmlns:a16="http://schemas.microsoft.com/office/drawing/2014/main" id="{D6319C93-A778-9D9B-2CF4-8658669C4A11}"/>
                                </a:ext>
                              </a:extLst>
                            </p:cNvPr>
                            <p:cNvCxnSpPr>
                              <a:cxnSpLocks/>
                            </p:cNvCxnSpPr>
                            <p:nvPr/>
                          </p:nvCxnSpPr>
                          <p:spPr>
                            <a:xfrm>
                              <a:off x="6045200" y="3867150"/>
                              <a:ext cx="1250090" cy="0"/>
                            </a:xfrm>
                            <a:prstGeom prst="straightConnector1">
                              <a:avLst/>
                            </a:prstGeom>
                            <a:ln w="19050">
                              <a:solidFill>
                                <a:schemeClr val="accent6">
                                  <a:lumMod val="75000"/>
                                </a:schemeClr>
                              </a:solidFill>
                              <a:headEnd type="stealth" w="sm" len="med"/>
                              <a:tailEnd type="stealth"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2362B9B-6AAE-4C81-CAED-BFCAF6017C64}"/>
                                    </a:ext>
                                  </a:extLst>
                                </p:cNvPr>
                                <p:cNvSpPr txBox="1"/>
                                <p:nvPr/>
                              </p:nvSpPr>
                              <p:spPr>
                                <a:xfrm>
                                  <a:off x="6003257" y="3894267"/>
                                  <a:ext cx="143314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Segment length </a:t>
                                  </a:r>
                                  <a14:m>
                                    <m:oMath xmlns:m="http://schemas.openxmlformats.org/officeDocument/2006/math">
                                      <m:r>
                                        <a:rPr kumimoji="0" lang="en-NZ"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𝑙</m:t>
                                      </m:r>
                                    </m:oMath>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9" name="TextBox 68">
                                  <a:extLst>
                                    <a:ext uri="{FF2B5EF4-FFF2-40B4-BE49-F238E27FC236}">
                                      <a16:creationId xmlns:a16="http://schemas.microsoft.com/office/drawing/2014/main" id="{22362B9B-6AAE-4C81-CAED-BFCAF6017C64}"/>
                                    </a:ext>
                                  </a:extLst>
                                </p:cNvPr>
                                <p:cNvSpPr txBox="1">
                                  <a:spLocks noRot="1" noChangeAspect="1" noMove="1" noResize="1" noEditPoints="1" noAdjustHandles="1" noChangeArrowheads="1" noChangeShapeType="1" noTextEdit="1"/>
                                </p:cNvSpPr>
                                <p:nvPr/>
                              </p:nvSpPr>
                              <p:spPr>
                                <a:xfrm>
                                  <a:off x="6003257" y="3894267"/>
                                  <a:ext cx="1433149" cy="307777"/>
                                </a:xfrm>
                                <a:prstGeom prst="rect">
                                  <a:avLst/>
                                </a:prstGeom>
                                <a:blipFill>
                                  <a:blip r:embed="rId12"/>
                                  <a:stretch>
                                    <a:fillRect l="-1277" t="-3922" b="-19608"/>
                                  </a:stretch>
                                </a:blipFill>
                              </p:spPr>
                              <p:txBody>
                                <a:bodyPr/>
                                <a:lstStyle/>
                                <a:p>
                                  <a:r>
                                    <a:rPr lang="en-NZ">
                                      <a:noFill/>
                                    </a:rPr>
                                    <a:t> </a:t>
                                  </a:r>
                                </a:p>
                              </p:txBody>
                            </p:sp>
                          </mc:Fallback>
                        </mc:AlternateContent>
                      </p:grpSp>
                    </p:grpSp>
                  </p:grpSp>
                </p:grpSp>
                <p:grpSp>
                  <p:nvGrpSpPr>
                    <p:cNvPr id="88" name="Group 87">
                      <a:extLst>
                        <a:ext uri="{FF2B5EF4-FFF2-40B4-BE49-F238E27FC236}">
                          <a16:creationId xmlns:a16="http://schemas.microsoft.com/office/drawing/2014/main" id="{30D9B50D-41BC-A45F-A27A-33C8511DCDDE}"/>
                        </a:ext>
                      </a:extLst>
                    </p:cNvPr>
                    <p:cNvGrpSpPr/>
                    <p:nvPr/>
                  </p:nvGrpSpPr>
                  <p:grpSpPr>
                    <a:xfrm>
                      <a:off x="8089911" y="2964144"/>
                      <a:ext cx="1267381" cy="842768"/>
                      <a:chOff x="8089911" y="2964144"/>
                      <a:chExt cx="1267381" cy="842768"/>
                    </a:xfrm>
                  </p:grpSpPr>
                  <p:grpSp>
                    <p:nvGrpSpPr>
                      <p:cNvPr id="80" name="Group 79">
                        <a:extLst>
                          <a:ext uri="{FF2B5EF4-FFF2-40B4-BE49-F238E27FC236}">
                            <a16:creationId xmlns:a16="http://schemas.microsoft.com/office/drawing/2014/main" id="{4F2BEF86-8885-D4E7-77E1-65B0C5C1A675}"/>
                          </a:ext>
                        </a:extLst>
                      </p:cNvPr>
                      <p:cNvGrpSpPr/>
                      <p:nvPr/>
                    </p:nvGrpSpPr>
                    <p:grpSpPr>
                      <a:xfrm>
                        <a:off x="8089911" y="3054926"/>
                        <a:ext cx="751986" cy="751986"/>
                        <a:chOff x="8089911" y="3054926"/>
                        <a:chExt cx="751986" cy="751986"/>
                      </a:xfrm>
                    </p:grpSpPr>
                    <p:grpSp>
                      <p:nvGrpSpPr>
                        <p:cNvPr id="76" name="Group 75">
                          <a:extLst>
                            <a:ext uri="{FF2B5EF4-FFF2-40B4-BE49-F238E27FC236}">
                              <a16:creationId xmlns:a16="http://schemas.microsoft.com/office/drawing/2014/main" id="{CA7484A6-FD94-E8EE-2181-CB28739497C1}"/>
                            </a:ext>
                          </a:extLst>
                        </p:cNvPr>
                        <p:cNvGrpSpPr/>
                        <p:nvPr/>
                      </p:nvGrpSpPr>
                      <p:grpSpPr>
                        <a:xfrm>
                          <a:off x="8089911" y="3054926"/>
                          <a:ext cx="751986" cy="751986"/>
                          <a:chOff x="8089911" y="3054926"/>
                          <a:chExt cx="751986" cy="751986"/>
                        </a:xfrm>
                      </p:grpSpPr>
                      <p:sp>
                        <p:nvSpPr>
                          <p:cNvPr id="74" name="Oval 73">
                            <a:extLst>
                              <a:ext uri="{FF2B5EF4-FFF2-40B4-BE49-F238E27FC236}">
                                <a16:creationId xmlns:a16="http://schemas.microsoft.com/office/drawing/2014/main" id="{9604E546-491A-BBE9-C10A-69520A92EEBC}"/>
                              </a:ext>
                            </a:extLst>
                          </p:cNvPr>
                          <p:cNvSpPr>
                            <a:spLocks noChangeAspect="1"/>
                          </p:cNvSpPr>
                          <p:nvPr/>
                        </p:nvSpPr>
                        <p:spPr>
                          <a:xfrm>
                            <a:off x="8232977" y="3197992"/>
                            <a:ext cx="465855" cy="46585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Oval 74">
                            <a:extLst>
                              <a:ext uri="{FF2B5EF4-FFF2-40B4-BE49-F238E27FC236}">
                                <a16:creationId xmlns:a16="http://schemas.microsoft.com/office/drawing/2014/main" id="{D9366A42-A9AE-866B-25FB-952871FA69FF}"/>
                              </a:ext>
                            </a:extLst>
                          </p:cNvPr>
                          <p:cNvSpPr>
                            <a:spLocks noChangeAspect="1"/>
                          </p:cNvSpPr>
                          <p:nvPr/>
                        </p:nvSpPr>
                        <p:spPr>
                          <a:xfrm>
                            <a:off x="8089911" y="3054926"/>
                            <a:ext cx="751986" cy="75198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05DAEA85-7834-E5C2-1D07-6084F05EF4FF}"/>
                            </a:ext>
                          </a:extLst>
                        </p:cNvPr>
                        <p:cNvSpPr txBox="1"/>
                        <p:nvPr/>
                      </p:nvSpPr>
                      <p:spPr>
                        <a:xfrm>
                          <a:off x="8335099" y="3292420"/>
                          <a:ext cx="261610" cy="27699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cxnSp>
                    <p:nvCxnSpPr>
                      <p:cNvPr id="82" name="Straight Arrow Connector 81">
                        <a:extLst>
                          <a:ext uri="{FF2B5EF4-FFF2-40B4-BE49-F238E27FC236}">
                            <a16:creationId xmlns:a16="http://schemas.microsoft.com/office/drawing/2014/main" id="{F307C45B-91AE-9A3B-8882-5CE57AACF748}"/>
                          </a:ext>
                        </a:extLst>
                      </p:cNvPr>
                      <p:cNvCxnSpPr>
                        <a:cxnSpLocks/>
                      </p:cNvCxnSpPr>
                      <p:nvPr/>
                    </p:nvCxnSpPr>
                    <p:spPr>
                      <a:xfrm flipV="1">
                        <a:off x="8465904" y="3174577"/>
                        <a:ext cx="265867" cy="263947"/>
                      </a:xfrm>
                      <a:prstGeom prst="straightConnector1">
                        <a:avLst/>
                      </a:prstGeom>
                      <a:ln>
                        <a:tailEnd type="triangle" w="sm"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6C0E245-6CCD-93FA-2722-50CE8D7D757E}"/>
                          </a:ext>
                        </a:extLst>
                      </p:cNvPr>
                      <p:cNvCxnSpPr>
                        <a:cxnSpLocks/>
                      </p:cNvCxnSpPr>
                      <p:nvPr/>
                    </p:nvCxnSpPr>
                    <p:spPr>
                      <a:xfrm rot="1860000" flipV="1">
                        <a:off x="8529404" y="3210692"/>
                        <a:ext cx="1" cy="240532"/>
                      </a:xfrm>
                      <a:prstGeom prst="straightConnector1">
                        <a:avLst/>
                      </a:prstGeom>
                      <a:ln>
                        <a:tailEnd type="triangl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D3C97376-2716-4E94-F6FE-522CCFB26818}"/>
                              </a:ext>
                            </a:extLst>
                          </p:cNvPr>
                          <p:cNvSpPr txBox="1"/>
                          <p:nvPr/>
                        </p:nvSpPr>
                        <p:spPr>
                          <a:xfrm>
                            <a:off x="8296999" y="3149177"/>
                            <a:ext cx="31367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𝑟</m:t>
                                  </m:r>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6" name="TextBox 85">
                            <a:extLst>
                              <a:ext uri="{FF2B5EF4-FFF2-40B4-BE49-F238E27FC236}">
                                <a16:creationId xmlns:a16="http://schemas.microsoft.com/office/drawing/2014/main" id="{D3C97376-2716-4E94-F6FE-522CCFB26818}"/>
                              </a:ext>
                            </a:extLst>
                          </p:cNvPr>
                          <p:cNvSpPr txBox="1">
                            <a:spLocks noRot="1" noChangeAspect="1" noMove="1" noResize="1" noEditPoints="1" noAdjustHandles="1" noChangeArrowheads="1" noChangeShapeType="1" noTextEdit="1"/>
                          </p:cNvSpPr>
                          <p:nvPr/>
                        </p:nvSpPr>
                        <p:spPr>
                          <a:xfrm>
                            <a:off x="8296999" y="3149177"/>
                            <a:ext cx="313676" cy="307777"/>
                          </a:xfrm>
                          <a:prstGeom prst="rect">
                            <a:avLst/>
                          </a:prstGeom>
                          <a:blipFill>
                            <a:blip r:embed="rId1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DCEA9393-518D-5614-9D0A-749C7B6041A5}"/>
                              </a:ext>
                            </a:extLst>
                          </p:cNvPr>
                          <p:cNvSpPr txBox="1"/>
                          <p:nvPr/>
                        </p:nvSpPr>
                        <p:spPr>
                          <a:xfrm>
                            <a:off x="8709292" y="2964144"/>
                            <a:ext cx="64800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400" b="0" i="1" u="none" strike="noStrike" kern="1200" cap="none" spc="0" normalizeH="0" baseline="0" noProof="0" dirty="0" smtClean="0">
                                      <a:ln>
                                        <a:noFill/>
                                      </a:ln>
                                      <a:solidFill>
                                        <a:srgbClr val="70AD47">
                                          <a:lumMod val="75000"/>
                                        </a:srgbClr>
                                      </a:solidFill>
                                      <a:effectLst/>
                                      <a:uLnTx/>
                                      <a:uFillTx/>
                                      <a:latin typeface="Cambria Math" panose="02040503050406030204" pitchFamily="18" charset="0"/>
                                      <a:ea typeface="+mn-ea"/>
                                      <a:cs typeface="+mn-cs"/>
                                    </a:rPr>
                                    <m:t>𝑟</m:t>
                                  </m:r>
                                  <m:r>
                                    <a:rPr kumimoji="0" lang="en-NZ" sz="1400" b="0" i="1" u="none" strike="noStrike" kern="1200" cap="none" spc="0" normalizeH="0" baseline="0" noProof="0" dirty="0" smtClean="0">
                                      <a:ln>
                                        <a:noFill/>
                                      </a:ln>
                                      <a:solidFill>
                                        <a:srgbClr val="70AD47">
                                          <a:lumMod val="75000"/>
                                        </a:srgbClr>
                                      </a:solidFill>
                                      <a:effectLst/>
                                      <a:uLnTx/>
                                      <a:uFillTx/>
                                      <a:latin typeface="Cambria Math" panose="02040503050406030204" pitchFamily="18" charset="0"/>
                                      <a:ea typeface="+mn-ea"/>
                                      <a:cs typeface="+mn-cs"/>
                                    </a:rPr>
                                    <m:t>+</m:t>
                                  </m:r>
                                  <m:r>
                                    <m:rPr>
                                      <m:sty m:val="p"/>
                                    </m:rPr>
                                    <a:rPr kumimoji="0" lang="el-GR" sz="1400" b="0" i="1" u="none" strike="noStrike" kern="1200" cap="none" spc="0" normalizeH="0" baseline="0" noProof="0" dirty="0">
                                      <a:ln>
                                        <a:noFill/>
                                      </a:ln>
                                      <a:solidFill>
                                        <a:srgbClr val="70AD47">
                                          <a:lumMod val="75000"/>
                                        </a:srgbClr>
                                      </a:solidFill>
                                      <a:effectLst/>
                                      <a:uLnTx/>
                                      <a:uFillTx/>
                                      <a:latin typeface="Cambria Math" panose="02040503050406030204" pitchFamily="18" charset="0"/>
                                      <a:ea typeface="Cambria Math" panose="02040503050406030204" pitchFamily="18" charset="0"/>
                                      <a:cs typeface="+mn-cs"/>
                                    </a:rPr>
                                    <m:t>Δ</m:t>
                                  </m:r>
                                  <m:r>
                                    <a:rPr kumimoji="0" lang="en-NZ" sz="1400" b="0" i="1" u="none" strike="noStrike" kern="1200" cap="none" spc="0" normalizeH="0" baseline="0" noProof="0" dirty="0">
                                      <a:ln>
                                        <a:noFill/>
                                      </a:ln>
                                      <a:solidFill>
                                        <a:srgbClr val="70AD47">
                                          <a:lumMod val="75000"/>
                                        </a:srgbClr>
                                      </a:solidFill>
                                      <a:effectLst/>
                                      <a:uLnTx/>
                                      <a:uFillTx/>
                                      <a:latin typeface="Cambria Math" panose="02040503050406030204" pitchFamily="18" charset="0"/>
                                      <a:ea typeface="Cambria Math" panose="02040503050406030204" pitchFamily="18" charset="0"/>
                                      <a:cs typeface="+mn-cs"/>
                                    </a:rPr>
                                    <m:t>𝑟</m:t>
                                  </m:r>
                                </m:oMath>
                              </m:oMathPara>
                            </a14:m>
                            <a:endParaRPr kumimoji="0" lang="en-NZ" sz="14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endParaRPr>
                          </a:p>
                        </p:txBody>
                      </p:sp>
                    </mc:Choice>
                    <mc:Fallback xmlns="">
                      <p:sp>
                        <p:nvSpPr>
                          <p:cNvPr id="87" name="TextBox 86">
                            <a:extLst>
                              <a:ext uri="{FF2B5EF4-FFF2-40B4-BE49-F238E27FC236}">
                                <a16:creationId xmlns:a16="http://schemas.microsoft.com/office/drawing/2014/main" id="{DCEA9393-518D-5614-9D0A-749C7B6041A5}"/>
                              </a:ext>
                            </a:extLst>
                          </p:cNvPr>
                          <p:cNvSpPr txBox="1">
                            <a:spLocks noRot="1" noChangeAspect="1" noMove="1" noResize="1" noEditPoints="1" noAdjustHandles="1" noChangeArrowheads="1" noChangeShapeType="1" noTextEdit="1"/>
                          </p:cNvSpPr>
                          <p:nvPr/>
                        </p:nvSpPr>
                        <p:spPr>
                          <a:xfrm>
                            <a:off x="8709292" y="2964144"/>
                            <a:ext cx="648000" cy="307777"/>
                          </a:xfrm>
                          <a:prstGeom prst="rect">
                            <a:avLst/>
                          </a:prstGeom>
                          <a:blipFill>
                            <a:blip r:embed="rId14"/>
                            <a:stretch>
                              <a:fillRect/>
                            </a:stretch>
                          </a:blipFill>
                        </p:spPr>
                        <p:txBody>
                          <a:bodyPr/>
                          <a:lstStyle/>
                          <a:p>
                            <a:r>
                              <a:rPr lang="en-NZ">
                                <a:noFill/>
                              </a:rPr>
                              <a:t> </a:t>
                            </a:r>
                          </a:p>
                        </p:txBody>
                      </p:sp>
                    </mc:Fallback>
                  </mc:AlternateContent>
                </p:grpSp>
              </p:grpSp>
              <p:cxnSp>
                <p:nvCxnSpPr>
                  <p:cNvPr id="60" name="Straight Arrow Connector 59">
                    <a:extLst>
                      <a:ext uri="{FF2B5EF4-FFF2-40B4-BE49-F238E27FC236}">
                        <a16:creationId xmlns:a16="http://schemas.microsoft.com/office/drawing/2014/main" id="{D1F72ED1-F512-7EC6-1A5D-32670F37ADCE}"/>
                      </a:ext>
                    </a:extLst>
                  </p:cNvPr>
                  <p:cNvCxnSpPr/>
                  <p:nvPr/>
                </p:nvCxnSpPr>
                <p:spPr>
                  <a:xfrm flipV="1">
                    <a:off x="5853952" y="3194050"/>
                    <a:ext cx="0" cy="234949"/>
                  </a:xfrm>
                  <a:prstGeom prst="straightConnector1">
                    <a:avLst/>
                  </a:prstGeom>
                  <a:ln w="19050">
                    <a:solidFill>
                      <a:schemeClr val="accent6">
                        <a:lumMod val="75000"/>
                      </a:schemeClr>
                    </a:solidFill>
                    <a:headEnd w="sm" len="med"/>
                    <a:tailEnd type="triangle" w="sm"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977E91BB-04F5-DAE4-4FF8-61D4D7314681}"/>
                        </a:ext>
                      </a:extLst>
                    </p:cNvPr>
                    <p:cNvSpPr txBox="1"/>
                    <p:nvPr/>
                  </p:nvSpPr>
                  <p:spPr>
                    <a:xfrm>
                      <a:off x="3901700" y="5287869"/>
                      <a:ext cx="170450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Elasticity modulus </a:t>
                      </a:r>
                      <a14:m>
                        <m:oMath xmlns:m="http://schemas.openxmlformats.org/officeDocument/2006/math">
                          <m:r>
                            <a:rPr kumimoji="0" lang="en-NZ" sz="1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𝐸</m:t>
                          </m:r>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31" name="TextBox 130">
                      <a:extLst>
                        <a:ext uri="{FF2B5EF4-FFF2-40B4-BE49-F238E27FC236}">
                          <a16:creationId xmlns:a16="http://schemas.microsoft.com/office/drawing/2014/main" id="{977E91BB-04F5-DAE4-4FF8-61D4D7314681}"/>
                        </a:ext>
                      </a:extLst>
                    </p:cNvPr>
                    <p:cNvSpPr txBox="1">
                      <a:spLocks noRot="1" noChangeAspect="1" noMove="1" noResize="1" noEditPoints="1" noAdjustHandles="1" noChangeArrowheads="1" noChangeShapeType="1" noTextEdit="1"/>
                    </p:cNvSpPr>
                    <p:nvPr/>
                  </p:nvSpPr>
                  <p:spPr>
                    <a:xfrm>
                      <a:off x="3901700" y="5287869"/>
                      <a:ext cx="1704506" cy="307777"/>
                    </a:xfrm>
                    <a:prstGeom prst="rect">
                      <a:avLst/>
                    </a:prstGeom>
                    <a:blipFill>
                      <a:blip r:embed="rId15"/>
                      <a:stretch>
                        <a:fillRect l="-1075" t="-4000" b="-2000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85E75785-0DA4-5571-7D13-4D05E762009C}"/>
                        </a:ext>
                      </a:extLst>
                    </p:cNvPr>
                    <p:cNvSpPr txBox="1"/>
                    <p:nvPr/>
                  </p:nvSpPr>
                  <p:spPr>
                    <a:xfrm>
                      <a:off x="3143735" y="6031659"/>
                      <a:ext cx="1406604" cy="32489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Pressure </a:t>
                      </a:r>
                      <a14:m>
                        <m:oMath xmlns:m="http://schemas.openxmlformats.org/officeDocument/2006/math">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4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e>
                            <m:sub>
                              <m:r>
                                <a:rPr kumimoji="0" lang="en-NZ" sz="14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𝑩</m:t>
                              </m:r>
                            </m:sub>
                            <m:sup>
                              <m:r>
                                <a:rPr kumimoji="0" lang="en-NZ" sz="14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𝒃</m:t>
                              </m:r>
                            </m:sup>
                          </m:sSubSup>
                        </m:oMath>
                      </a14:m>
                      <a:endParaRPr kumimoji="0" lang="en-NZ" sz="14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endParaRPr>
                    </a:p>
                  </p:txBody>
                </p:sp>
              </mc:Choice>
              <mc:Fallback xmlns="">
                <p:sp>
                  <p:nvSpPr>
                    <p:cNvPr id="136" name="TextBox 135">
                      <a:extLst>
                        <a:ext uri="{FF2B5EF4-FFF2-40B4-BE49-F238E27FC236}">
                          <a16:creationId xmlns:a16="http://schemas.microsoft.com/office/drawing/2014/main" id="{85E75785-0DA4-5571-7D13-4D05E762009C}"/>
                        </a:ext>
                      </a:extLst>
                    </p:cNvPr>
                    <p:cNvSpPr txBox="1">
                      <a:spLocks noRot="1" noChangeAspect="1" noMove="1" noResize="1" noEditPoints="1" noAdjustHandles="1" noChangeArrowheads="1" noChangeShapeType="1" noTextEdit="1"/>
                    </p:cNvSpPr>
                    <p:nvPr/>
                  </p:nvSpPr>
                  <p:spPr>
                    <a:xfrm>
                      <a:off x="3143735" y="6031659"/>
                      <a:ext cx="1406604" cy="324897"/>
                    </a:xfrm>
                    <a:prstGeom prst="rect">
                      <a:avLst/>
                    </a:prstGeom>
                    <a:blipFill>
                      <a:blip r:embed="rId16"/>
                      <a:stretch>
                        <a:fillRect l="-1299" b="-18868"/>
                      </a:stretch>
                    </a:blipFill>
                  </p:spPr>
                  <p:txBody>
                    <a:bodyPr/>
                    <a:lstStyle/>
                    <a:p>
                      <a:r>
                        <a:rPr lang="en-NZ">
                          <a:noFill/>
                        </a:rPr>
                        <a:t> </a:t>
                      </a:r>
                    </a:p>
                  </p:txBody>
                </p:sp>
              </mc:Fallback>
            </mc:AlternateContent>
          </p:grpSp>
          <p:grpSp>
            <p:nvGrpSpPr>
              <p:cNvPr id="148" name="Group 147">
                <a:extLst>
                  <a:ext uri="{FF2B5EF4-FFF2-40B4-BE49-F238E27FC236}">
                    <a16:creationId xmlns:a16="http://schemas.microsoft.com/office/drawing/2014/main" id="{F098B754-8561-9C15-D456-6E5EB38D8D83}"/>
                  </a:ext>
                </a:extLst>
              </p:cNvPr>
              <p:cNvGrpSpPr/>
              <p:nvPr/>
            </p:nvGrpSpPr>
            <p:grpSpPr>
              <a:xfrm>
                <a:off x="10241208" y="2867888"/>
                <a:ext cx="1899815" cy="522075"/>
                <a:chOff x="10241208" y="2867888"/>
                <a:chExt cx="1899815" cy="522075"/>
              </a:xfrm>
            </p:grpSpPr>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70482645-3A23-504E-A6BD-B67645F2C979}"/>
                        </a:ext>
                      </a:extLst>
                    </p:cNvPr>
                    <p:cNvSpPr txBox="1"/>
                    <p:nvPr/>
                  </p:nvSpPr>
                  <p:spPr>
                    <a:xfrm>
                      <a:off x="10241208" y="3082186"/>
                      <a:ext cx="18998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Hoop stretch </a:t>
                      </a:r>
                      <a14:m>
                        <m:oMath xmlns:m="http://schemas.openxmlformats.org/officeDocument/2006/math">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𝜆</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r>
                            <m:rPr>
                              <m:sty m:val="p"/>
                            </m:rPr>
                            <a:rPr kumimoji="0" lang="el-GR" sz="1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Δ</m:t>
                          </m:r>
                          <m:r>
                            <a:rPr kumimoji="0" lang="en-NZ" sz="1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𝑟</m:t>
                          </m:r>
                        </m:oMath>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3" name="TextBox 142">
                      <a:extLst>
                        <a:ext uri="{FF2B5EF4-FFF2-40B4-BE49-F238E27FC236}">
                          <a16:creationId xmlns:a16="http://schemas.microsoft.com/office/drawing/2014/main" id="{70482645-3A23-504E-A6BD-B67645F2C979}"/>
                        </a:ext>
                      </a:extLst>
                    </p:cNvPr>
                    <p:cNvSpPr txBox="1">
                      <a:spLocks noRot="1" noChangeAspect="1" noMove="1" noResize="1" noEditPoints="1" noAdjustHandles="1" noChangeArrowheads="1" noChangeShapeType="1" noTextEdit="1"/>
                    </p:cNvSpPr>
                    <p:nvPr/>
                  </p:nvSpPr>
                  <p:spPr>
                    <a:xfrm>
                      <a:off x="10241208" y="3082186"/>
                      <a:ext cx="1899815" cy="307777"/>
                    </a:xfrm>
                    <a:prstGeom prst="rect">
                      <a:avLst/>
                    </a:prstGeom>
                    <a:blipFill>
                      <a:blip r:embed="rId17"/>
                      <a:stretch>
                        <a:fillRect l="-962" t="-3922" b="-19608"/>
                      </a:stretch>
                    </a:blipFill>
                  </p:spPr>
                  <p:txBody>
                    <a:bodyPr/>
                    <a:lstStyle/>
                    <a:p>
                      <a:r>
                        <a:rPr lang="en-NZ">
                          <a:noFill/>
                        </a:rPr>
                        <a:t> </a:t>
                      </a:r>
                    </a:p>
                  </p:txBody>
                </p:sp>
              </mc:Fallback>
            </mc:AlternateContent>
            <p:cxnSp>
              <p:nvCxnSpPr>
                <p:cNvPr id="144" name="Straight Arrow Connector 143">
                  <a:extLst>
                    <a:ext uri="{FF2B5EF4-FFF2-40B4-BE49-F238E27FC236}">
                      <a16:creationId xmlns:a16="http://schemas.microsoft.com/office/drawing/2014/main" id="{290E5BA7-F2A2-7B3F-E32D-1C9344172493}"/>
                    </a:ext>
                  </a:extLst>
                </p:cNvPr>
                <p:cNvCxnSpPr>
                  <a:cxnSpLocks/>
                </p:cNvCxnSpPr>
                <p:nvPr/>
              </p:nvCxnSpPr>
              <p:spPr>
                <a:xfrm flipV="1">
                  <a:off x="11016708" y="2867888"/>
                  <a:ext cx="102122" cy="260507"/>
                </a:xfrm>
                <a:prstGeom prst="straightConnector1">
                  <a:avLst/>
                </a:prstGeom>
                <a:ln w="12700">
                  <a:solidFill>
                    <a:schemeClr val="tx1"/>
                  </a:solidFill>
                  <a:prstDash val="sysDot"/>
                  <a:headEnd type="none"/>
                  <a:tailEnd type="stealth" w="sm" len="med"/>
                </a:ln>
              </p:spPr>
              <p:style>
                <a:lnRef idx="1">
                  <a:schemeClr val="accent1"/>
                </a:lnRef>
                <a:fillRef idx="0">
                  <a:schemeClr val="accent1"/>
                </a:fillRef>
                <a:effectRef idx="0">
                  <a:schemeClr val="accent1"/>
                </a:effectRef>
                <a:fontRef idx="minor">
                  <a:schemeClr val="tx1"/>
                </a:fontRef>
              </p:style>
            </p:cxnSp>
          </p:grpSp>
        </p:grpSp>
      </p:grpSp>
      <p:grpSp>
        <p:nvGrpSpPr>
          <p:cNvPr id="161" name="Group 160">
            <a:extLst>
              <a:ext uri="{FF2B5EF4-FFF2-40B4-BE49-F238E27FC236}">
                <a16:creationId xmlns:a16="http://schemas.microsoft.com/office/drawing/2014/main" id="{37F62802-6067-E1A2-298E-84CA3486B44C}"/>
              </a:ext>
            </a:extLst>
          </p:cNvPr>
          <p:cNvGrpSpPr/>
          <p:nvPr/>
        </p:nvGrpSpPr>
        <p:grpSpPr>
          <a:xfrm>
            <a:off x="528459" y="4653660"/>
            <a:ext cx="10670566" cy="1028663"/>
            <a:chOff x="528459" y="4653660"/>
            <a:chExt cx="10670566" cy="1028663"/>
          </a:xfrm>
        </p:grpSpPr>
        <p:grpSp>
          <p:nvGrpSpPr>
            <p:cNvPr id="128" name="Group 127">
              <a:extLst>
                <a:ext uri="{FF2B5EF4-FFF2-40B4-BE49-F238E27FC236}">
                  <a16:creationId xmlns:a16="http://schemas.microsoft.com/office/drawing/2014/main" id="{F2BD8956-51BD-B909-BE03-6E6C0F6091BD}"/>
                </a:ext>
              </a:extLst>
            </p:cNvPr>
            <p:cNvGrpSpPr/>
            <p:nvPr/>
          </p:nvGrpSpPr>
          <p:grpSpPr>
            <a:xfrm>
              <a:off x="8939596" y="4809409"/>
              <a:ext cx="2259429" cy="872914"/>
              <a:chOff x="6961462" y="5250216"/>
              <a:chExt cx="2259429" cy="872914"/>
            </a:xfrm>
          </p:grpSpPr>
          <p:grpSp>
            <p:nvGrpSpPr>
              <p:cNvPr id="108" name="Group 107">
                <a:extLst>
                  <a:ext uri="{FF2B5EF4-FFF2-40B4-BE49-F238E27FC236}">
                    <a16:creationId xmlns:a16="http://schemas.microsoft.com/office/drawing/2014/main" id="{E6DCCC8E-49EC-FEE8-695B-B0E81A884CB6}"/>
                  </a:ext>
                </a:extLst>
              </p:cNvPr>
              <p:cNvGrpSpPr/>
              <p:nvPr/>
            </p:nvGrpSpPr>
            <p:grpSpPr>
              <a:xfrm>
                <a:off x="6961462" y="5250216"/>
                <a:ext cx="971551" cy="844259"/>
                <a:chOff x="6961462" y="5250216"/>
                <a:chExt cx="971551" cy="844259"/>
              </a:xfrm>
            </p:grpSpPr>
            <p:sp>
              <p:nvSpPr>
                <p:cNvPr id="105" name="Oval 104">
                  <a:extLst>
                    <a:ext uri="{FF2B5EF4-FFF2-40B4-BE49-F238E27FC236}">
                      <a16:creationId xmlns:a16="http://schemas.microsoft.com/office/drawing/2014/main" id="{4D2F00D5-9E2B-37FB-0263-55D55B52BFF8}"/>
                    </a:ext>
                  </a:extLst>
                </p:cNvPr>
                <p:cNvSpPr>
                  <a:spLocks noChangeAspect="1"/>
                </p:cNvSpPr>
                <p:nvPr/>
              </p:nvSpPr>
              <p:spPr>
                <a:xfrm>
                  <a:off x="7071244" y="5250216"/>
                  <a:ext cx="751986" cy="75198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0B0E1CD0-CFD3-9166-93E3-FE5B34586873}"/>
                    </a:ext>
                  </a:extLst>
                </p:cNvPr>
                <p:cNvSpPr/>
                <p:nvPr/>
              </p:nvSpPr>
              <p:spPr>
                <a:xfrm>
                  <a:off x="6961462" y="5628621"/>
                  <a:ext cx="971551" cy="4658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13" name="Straight Connector 112">
                <a:extLst>
                  <a:ext uri="{FF2B5EF4-FFF2-40B4-BE49-F238E27FC236}">
                    <a16:creationId xmlns:a16="http://schemas.microsoft.com/office/drawing/2014/main" id="{866EF86B-EB01-DACB-AF18-357F71D71885}"/>
                  </a:ext>
                </a:extLst>
              </p:cNvPr>
              <p:cNvCxnSpPr/>
              <p:nvPr/>
            </p:nvCxnSpPr>
            <p:spPr>
              <a:xfrm flipV="1">
                <a:off x="7118629" y="5624288"/>
                <a:ext cx="64800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956CDF8-E361-7F50-6366-8AE1E87C5DDE}"/>
                  </a:ext>
                </a:extLst>
              </p:cNvPr>
              <p:cNvCxnSpPr/>
              <p:nvPr/>
            </p:nvCxnSpPr>
            <p:spPr>
              <a:xfrm>
                <a:off x="7072927" y="5624288"/>
                <a:ext cx="0" cy="234849"/>
              </a:xfrm>
              <a:prstGeom prst="straightConnector1">
                <a:avLst/>
              </a:prstGeom>
              <a:ln w="28575">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389B5EB-C78D-EC40-1C28-36FD853A7F41}"/>
                  </a:ext>
                </a:extLst>
              </p:cNvPr>
              <p:cNvCxnSpPr/>
              <p:nvPr/>
            </p:nvCxnSpPr>
            <p:spPr>
              <a:xfrm>
                <a:off x="7822922" y="5624288"/>
                <a:ext cx="0" cy="234849"/>
              </a:xfrm>
              <a:prstGeom prst="straightConnector1">
                <a:avLst/>
              </a:prstGeom>
              <a:ln w="28575">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C7DBEE04-F73A-B380-6D8F-F84F07A21F75}"/>
                      </a:ext>
                    </a:extLst>
                  </p:cNvPr>
                  <p:cNvSpPr txBox="1"/>
                  <p:nvPr/>
                </p:nvSpPr>
                <p:spPr>
                  <a:xfrm>
                    <a:off x="7877766" y="5271350"/>
                    <a:ext cx="134312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wall thickness </a:t>
                    </a:r>
                    <a14:m>
                      <m:oMath xmlns:m="http://schemas.openxmlformats.org/officeDocument/2006/math">
                        <m:r>
                          <a:rPr kumimoji="0" lang="en-NZ"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oMath>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7" name="TextBox 116">
                    <a:extLst>
                      <a:ext uri="{FF2B5EF4-FFF2-40B4-BE49-F238E27FC236}">
                        <a16:creationId xmlns:a16="http://schemas.microsoft.com/office/drawing/2014/main" id="{C7DBEE04-F73A-B380-6D8F-F84F07A21F75}"/>
                      </a:ext>
                    </a:extLst>
                  </p:cNvPr>
                  <p:cNvSpPr txBox="1">
                    <a:spLocks noRot="1" noChangeAspect="1" noMove="1" noResize="1" noEditPoints="1" noAdjustHandles="1" noChangeArrowheads="1" noChangeShapeType="1" noTextEdit="1"/>
                  </p:cNvSpPr>
                  <p:nvPr/>
                </p:nvSpPr>
                <p:spPr>
                  <a:xfrm>
                    <a:off x="7877766" y="5271350"/>
                    <a:ext cx="1343125" cy="307777"/>
                  </a:xfrm>
                  <a:prstGeom prst="rect">
                    <a:avLst/>
                  </a:prstGeom>
                  <a:blipFill>
                    <a:blip r:embed="rId18"/>
                    <a:stretch>
                      <a:fillRect l="-1364" t="-1961" b="-19608"/>
                    </a:stretch>
                  </a:blipFill>
                </p:spPr>
                <p:txBody>
                  <a:bodyPr/>
                  <a:lstStyle/>
                  <a:p>
                    <a:r>
                      <a:rPr lang="en-NZ">
                        <a:noFill/>
                      </a:rPr>
                      <a:t> </a:t>
                    </a:r>
                  </a:p>
                </p:txBody>
              </p:sp>
            </mc:Fallback>
          </mc:AlternateContent>
          <p:cxnSp>
            <p:nvCxnSpPr>
              <p:cNvPr id="123" name="Straight Arrow Connector 122">
                <a:extLst>
                  <a:ext uri="{FF2B5EF4-FFF2-40B4-BE49-F238E27FC236}">
                    <a16:creationId xmlns:a16="http://schemas.microsoft.com/office/drawing/2014/main" id="{0BC677F9-7F8D-8338-DDBC-FED40ECEAA03}"/>
                  </a:ext>
                </a:extLst>
              </p:cNvPr>
              <p:cNvCxnSpPr>
                <a:cxnSpLocks/>
              </p:cNvCxnSpPr>
              <p:nvPr/>
            </p:nvCxnSpPr>
            <p:spPr>
              <a:xfrm flipV="1">
                <a:off x="7442579" y="5624287"/>
                <a:ext cx="0" cy="234849"/>
              </a:xfrm>
              <a:prstGeom prst="straightConnector1">
                <a:avLst/>
              </a:prstGeom>
              <a:ln w="28575">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2AD4B553-B7F2-404B-2049-387E0919F36C}"/>
                  </a:ext>
                </a:extLst>
              </p:cNvPr>
              <p:cNvGrpSpPr/>
              <p:nvPr/>
            </p:nvGrpSpPr>
            <p:grpSpPr>
              <a:xfrm>
                <a:off x="6977794" y="5815353"/>
                <a:ext cx="916968" cy="307777"/>
                <a:chOff x="6977794" y="5815353"/>
                <a:chExt cx="916968" cy="307777"/>
              </a:xfrm>
            </p:grpSpPr>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14D400FF-10F6-B434-CFB0-7D30C5441BD7}"/>
                        </a:ext>
                      </a:extLst>
                    </p:cNvPr>
                    <p:cNvSpPr txBox="1"/>
                    <p:nvPr/>
                  </p:nvSpPr>
                  <p:spPr>
                    <a:xfrm>
                      <a:off x="6977794" y="5815353"/>
                      <a:ext cx="2935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NZ" sz="1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h</m:t>
                            </m:r>
                            <m:r>
                              <a:rPr kumimoji="0" lang="en-NZ" sz="1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0" name="TextBox 119">
                      <a:extLst>
                        <a:ext uri="{FF2B5EF4-FFF2-40B4-BE49-F238E27FC236}">
                          <a16:creationId xmlns:a16="http://schemas.microsoft.com/office/drawing/2014/main" id="{14D400FF-10F6-B434-CFB0-7D30C5441BD7}"/>
                        </a:ext>
                      </a:extLst>
                    </p:cNvPr>
                    <p:cNvSpPr txBox="1">
                      <a:spLocks noRot="1" noChangeAspect="1" noMove="1" noResize="1" noEditPoints="1" noAdjustHandles="1" noChangeArrowheads="1" noChangeShapeType="1" noTextEdit="1"/>
                    </p:cNvSpPr>
                    <p:nvPr/>
                  </p:nvSpPr>
                  <p:spPr>
                    <a:xfrm>
                      <a:off x="6977794" y="5815353"/>
                      <a:ext cx="293507" cy="307777"/>
                    </a:xfrm>
                    <a:prstGeom prst="rect">
                      <a:avLst/>
                    </a:prstGeom>
                    <a:blipFill>
                      <a:blip r:embed="rId19"/>
                      <a:stretch>
                        <a:fillRect r="-2291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F7CFE5DF-3FEF-D7AB-5917-9CFD0075D975}"/>
                        </a:ext>
                      </a:extLst>
                    </p:cNvPr>
                    <p:cNvSpPr txBox="1"/>
                    <p:nvPr/>
                  </p:nvSpPr>
                  <p:spPr>
                    <a:xfrm>
                      <a:off x="7601255" y="5815353"/>
                      <a:ext cx="2935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NZ" sz="1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h</m:t>
                            </m:r>
                            <m:r>
                              <a:rPr kumimoji="0" lang="en-NZ" sz="1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1" name="TextBox 120">
                      <a:extLst>
                        <a:ext uri="{FF2B5EF4-FFF2-40B4-BE49-F238E27FC236}">
                          <a16:creationId xmlns:a16="http://schemas.microsoft.com/office/drawing/2014/main" id="{F7CFE5DF-3FEF-D7AB-5917-9CFD0075D975}"/>
                        </a:ext>
                      </a:extLst>
                    </p:cNvPr>
                    <p:cNvSpPr txBox="1">
                      <a:spLocks noRot="1" noChangeAspect="1" noMove="1" noResize="1" noEditPoints="1" noAdjustHandles="1" noChangeArrowheads="1" noChangeShapeType="1" noTextEdit="1"/>
                    </p:cNvSpPr>
                    <p:nvPr/>
                  </p:nvSpPr>
                  <p:spPr>
                    <a:xfrm>
                      <a:off x="7601255" y="5815353"/>
                      <a:ext cx="293507" cy="307777"/>
                    </a:xfrm>
                    <a:prstGeom prst="rect">
                      <a:avLst/>
                    </a:prstGeom>
                    <a:blipFill>
                      <a:blip r:embed="rId19"/>
                      <a:stretch>
                        <a:fillRect r="-2040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6BA2A090-1409-62B2-F92E-6E9269E5682F}"/>
                        </a:ext>
                      </a:extLst>
                    </p:cNvPr>
                    <p:cNvSpPr txBox="1"/>
                    <p:nvPr/>
                  </p:nvSpPr>
                  <p:spPr>
                    <a:xfrm>
                      <a:off x="7257654" y="5815353"/>
                      <a:ext cx="39520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NZ" sz="1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NZ" sz="1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𝑟𝑝</m:t>
                            </m:r>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4" name="TextBox 123">
                      <a:extLst>
                        <a:ext uri="{FF2B5EF4-FFF2-40B4-BE49-F238E27FC236}">
                          <a16:creationId xmlns:a16="http://schemas.microsoft.com/office/drawing/2014/main" id="{6BA2A090-1409-62B2-F92E-6E9269E5682F}"/>
                        </a:ext>
                      </a:extLst>
                    </p:cNvPr>
                    <p:cNvSpPr txBox="1">
                      <a:spLocks noRot="1" noChangeAspect="1" noMove="1" noResize="1" noEditPoints="1" noAdjustHandles="1" noChangeArrowheads="1" noChangeShapeType="1" noTextEdit="1"/>
                    </p:cNvSpPr>
                    <p:nvPr/>
                  </p:nvSpPr>
                  <p:spPr>
                    <a:xfrm>
                      <a:off x="7257654" y="5815353"/>
                      <a:ext cx="395209" cy="307777"/>
                    </a:xfrm>
                    <a:prstGeom prst="rect">
                      <a:avLst/>
                    </a:prstGeom>
                    <a:blipFill>
                      <a:blip r:embed="rId20"/>
                      <a:stretch>
                        <a:fillRect r="-13846" b="-6000"/>
                      </a:stretch>
                    </a:blipFill>
                  </p:spPr>
                  <p:txBody>
                    <a:bodyPr/>
                    <a:lstStyle/>
                    <a:p>
                      <a:r>
                        <a:rPr lang="en-NZ">
                          <a:noFill/>
                        </a:rPr>
                        <a:t> </a:t>
                      </a:r>
                    </a:p>
                  </p:txBody>
                </p:sp>
              </mc:Fallback>
            </mc:AlternateContent>
          </p:grpSp>
        </p:grp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CDB66385-D0A9-014B-9AC7-BBE23DDB2246}"/>
                    </a:ext>
                  </a:extLst>
                </p:cNvPr>
                <p:cNvSpPr txBox="1"/>
                <p:nvPr/>
              </p:nvSpPr>
              <p:spPr>
                <a:xfrm>
                  <a:off x="528459" y="4653660"/>
                  <a:ext cx="8268794" cy="938847"/>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The force balance for a thin-walled cylinder (Laplace) is: </a:t>
                  </a:r>
                  <a14:m>
                    <m:oMath xmlns:m="http://schemas.openxmlformats.org/officeDocument/2006/math">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𝑟𝑝</m:t>
                      </m:r>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h</m:t>
                      </m:r>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𝜎</m:t>
                      </m:r>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or </a:t>
                  </a:r>
                  <a14:m>
                    <m:oMath xmlns:m="http://schemas.openxmlformats.org/officeDocument/2006/math">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𝜎</m:t>
                      </m:r>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𝑟</m:t>
                          </m:r>
                        </m:num>
                        <m:den>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h</m:t>
                          </m:r>
                        </m:den>
                      </m:f>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𝑝</m:t>
                      </m:r>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𝑟</m:t>
                          </m:r>
                        </m:num>
                        <m:den>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h</m:t>
                          </m:r>
                        </m:den>
                      </m:f>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and therefore </a:t>
                  </a:r>
                  <a14:m>
                    <m:oMath xmlns:m="http://schemas.openxmlformats.org/officeDocument/2006/math">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𝑩</m:t>
                          </m:r>
                        </m:sub>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𝒃</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𝑟</m:t>
                          </m:r>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𝑙</m:t>
                          </m:r>
                        </m:num>
                        <m:den>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𝐸</m:t>
                          </m:r>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h</m:t>
                          </m:r>
                        </m:den>
                      </m:f>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𝑝</m:t>
                      </m:r>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Sup>
                        <m:sSubSup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Aptos" panose="020B0004020202020204" pitchFamily="34" charset="0"/>
                              <a:cs typeface="Times New Roman" panose="02020603050405020304" pitchFamily="18" charset="0"/>
                            </a:rPr>
                            <m:t>𝒖</m:t>
                          </m:r>
                        </m:e>
                        <m:sub>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Aptos" panose="020B0004020202020204" pitchFamily="34" charset="0"/>
                              <a:cs typeface="Times New Roman" panose="02020603050405020304" pitchFamily="18" charset="0"/>
                            </a:rPr>
                            <m:t>𝑩</m:t>
                          </m:r>
                        </m:sub>
                        <m:sup>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Aptos" panose="020B0004020202020204" pitchFamily="34" charset="0"/>
                              <a:cs typeface="Times New Roman" panose="02020603050405020304" pitchFamily="18" charset="0"/>
                            </a:rPr>
                            <m:t>𝒃</m:t>
                          </m:r>
                        </m:sup>
                      </m:sSubSup>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or</a:t>
                  </a:r>
                  <a:r>
                    <a:rPr kumimoji="0" lang="en-NZ" sz="1800" b="0" i="0" u="none" strike="noStrike" kern="1200" cap="none" spc="0" normalizeH="0" baseline="0" noProof="0" dirty="0">
                      <a:ln>
                        <a:noFill/>
                      </a:ln>
                      <a:solidFill>
                        <a:srgbClr val="000000"/>
                      </a:solidFill>
                      <a:effectLst/>
                      <a:uLnTx/>
                      <a:uFillTx/>
                      <a:latin typeface="Calibri" panose="020F0502020204030204"/>
                      <a:ea typeface="Times New Roman" panose="02020603050405020304" pitchFamily="18" charset="0"/>
                      <a:cs typeface="Times New Roman" panose="02020603050405020304" pitchFamily="18" charset="0"/>
                    </a:rPr>
                    <a:t> </a:t>
                  </a:r>
                  <a14:m>
                    <m:oMath xmlns:m="http://schemas.openxmlformats.org/officeDocument/2006/math">
                      <m:sSubSup>
                        <m:sSubSup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Aptos" panose="020B0004020202020204" pitchFamily="34" charset="0"/>
                              <a:cs typeface="Times New Roman" panose="02020603050405020304" pitchFamily="18" charset="0"/>
                            </a:rPr>
                            <m:t>𝒖</m:t>
                          </m:r>
                        </m:e>
                        <m:sub>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Aptos" panose="020B0004020202020204" pitchFamily="34" charset="0"/>
                              <a:cs typeface="Times New Roman" panose="02020603050405020304" pitchFamily="18" charset="0"/>
                            </a:rPr>
                            <m:t>𝑩</m:t>
                          </m:r>
                        </m:sub>
                        <m:sup>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Aptos" panose="020B0004020202020204" pitchFamily="34" charset="0"/>
                              <a:cs typeface="Times New Roman" panose="02020603050405020304" pitchFamily="18" charset="0"/>
                            </a:rPr>
                            <m:t>𝒃</m:t>
                          </m:r>
                        </m:sup>
                      </m:sSubSup>
                      <m: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𝑩</m:t>
                          </m:r>
                        </m:sub>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𝒃</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Times New Roman" panose="02020603050405020304" pitchFamily="18" charset="0"/>
                            </a:rPr>
                          </m:ctrlPr>
                        </m:sSubPr>
                        <m:e>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t>𝐶</m:t>
                          </m:r>
                        </m:e>
                        <m:sub>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t>𝐵</m:t>
                          </m:r>
                        </m:sub>
                      </m:sSub>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where the compliance </a:t>
                  </a:r>
                  <a14:m>
                    <m:oMath xmlns:m="http://schemas.openxmlformats.org/officeDocument/2006/math">
                      <m:sSub>
                        <m:sSubPr>
                          <m:ctrlP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Times New Roman" panose="02020603050405020304" pitchFamily="18" charset="0"/>
                            </a:rPr>
                          </m:ctrlPr>
                        </m:sSubPr>
                        <m:e>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t>𝐶</m:t>
                          </m:r>
                        </m:e>
                        <m:sub>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t>𝐵</m:t>
                          </m:r>
                        </m:sub>
                      </m:sSub>
                      <m:r>
                        <a:rPr kumimoji="0" lang="en-NZ" sz="18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𝑟𝑙</m:t>
                          </m:r>
                        </m:num>
                        <m:den>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𝐸h</m:t>
                          </m:r>
                        </m:den>
                      </m:f>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51" name="TextBox 150">
                  <a:extLst>
                    <a:ext uri="{FF2B5EF4-FFF2-40B4-BE49-F238E27FC236}">
                      <a16:creationId xmlns:a16="http://schemas.microsoft.com/office/drawing/2014/main" id="{CDB66385-D0A9-014B-9AC7-BBE23DDB2246}"/>
                    </a:ext>
                  </a:extLst>
                </p:cNvPr>
                <p:cNvSpPr txBox="1">
                  <a:spLocks noRot="1" noChangeAspect="1" noMove="1" noResize="1" noEditPoints="1" noAdjustHandles="1" noChangeArrowheads="1" noChangeShapeType="1" noTextEdit="1"/>
                </p:cNvSpPr>
                <p:nvPr/>
              </p:nvSpPr>
              <p:spPr>
                <a:xfrm>
                  <a:off x="528459" y="4653660"/>
                  <a:ext cx="8268794" cy="938847"/>
                </a:xfrm>
                <a:prstGeom prst="rect">
                  <a:avLst/>
                </a:prstGeom>
                <a:blipFill>
                  <a:blip r:embed="rId21"/>
                  <a:stretch>
                    <a:fillRect l="-664" b="-3247"/>
                  </a:stretch>
                </a:blipFill>
              </p:spPr>
              <p:txBody>
                <a:bodyPr/>
                <a:lstStyle/>
                <a:p>
                  <a:r>
                    <a:rPr lang="en-NZ">
                      <a:noFill/>
                    </a:rPr>
                    <a:t> </a:t>
                  </a:r>
                </a:p>
              </p:txBody>
            </p:sp>
          </mc:Fallback>
        </mc:AlternateContent>
      </p:grpSp>
      <p:grpSp>
        <p:nvGrpSpPr>
          <p:cNvPr id="158" name="Group 157">
            <a:extLst>
              <a:ext uri="{FF2B5EF4-FFF2-40B4-BE49-F238E27FC236}">
                <a16:creationId xmlns:a16="http://schemas.microsoft.com/office/drawing/2014/main" id="{0E97FD3D-BA49-95BE-C15E-408631EABA82}"/>
              </a:ext>
            </a:extLst>
          </p:cNvPr>
          <p:cNvGrpSpPr/>
          <p:nvPr/>
        </p:nvGrpSpPr>
        <p:grpSpPr>
          <a:xfrm>
            <a:off x="528458" y="5799718"/>
            <a:ext cx="9018066" cy="888457"/>
            <a:chOff x="528458" y="5780668"/>
            <a:chExt cx="9018066" cy="888457"/>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524D54-32B1-7AFD-480C-768C7738E3ED}"/>
                    </a:ext>
                  </a:extLst>
                </p:cNvPr>
                <p:cNvSpPr txBox="1"/>
                <p:nvPr/>
              </p:nvSpPr>
              <p:spPr>
                <a:xfrm>
                  <a:off x="528458" y="5780668"/>
                  <a:ext cx="7917041" cy="4101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3949700" algn="l"/>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Finally energy conservation at the </a:t>
                  </a:r>
                  <a:r>
                    <a:rPr kumimoji="0" lang="en-NZ" sz="1800" b="0" i="1"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1:node </a:t>
                  </a:r>
                  <a14:m>
                    <m:oMath xmlns:m="http://schemas.openxmlformats.org/officeDocument/2006/math">
                      <m:sSubSup>
                        <m:sSub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𝐴</m:t>
                          </m:r>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𝐵</m:t>
                          </m:r>
                        </m:sub>
                        <m:sup>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a14:m>
                  <a:r>
                    <a:rPr kumimoji="0" lang="en-NZ"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is given by  </a:t>
                  </a:r>
                  <a14:m>
                    <m:oMath xmlns:m="http://schemas.openxmlformats.org/officeDocument/2006/math">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Aptos" panose="020B0004020202020204" pitchFamily="34" charset="0"/>
                              <a:cs typeface="Times New Roman" panose="02020603050405020304" pitchFamily="18" charset="0"/>
                            </a:rPr>
                            <m:t>𝒗</m:t>
                          </m:r>
                        </m:e>
                        <m:sub>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Aptos" panose="020B0004020202020204" pitchFamily="34" charset="0"/>
                              <a:cs typeface="Times New Roman" panose="02020603050405020304" pitchFamily="18" charset="0"/>
                            </a:rPr>
                            <m:t>𝑨𝑩</m:t>
                          </m:r>
                        </m:sub>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Aptos" panose="020B0004020202020204" pitchFamily="34" charset="0"/>
                              <a:cs typeface="Times New Roman" panose="02020603050405020304" pitchFamily="18" charset="0"/>
                            </a:rPr>
                            <m:t>𝒃</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d>
                        <m:d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Aptos" panose="020B0004020202020204" pitchFamily="34" charset="0"/>
                                  <a:cs typeface="Times New Roman" panose="02020603050405020304" pitchFamily="18" charset="0"/>
                                </a:rPr>
                                <m:t>𝒖</m:t>
                              </m:r>
                            </m:e>
                            <m:sub>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Aptos" panose="020B0004020202020204" pitchFamily="34" charset="0"/>
                                  <a:cs typeface="Times New Roman" panose="02020603050405020304" pitchFamily="18" charset="0"/>
                                </a:rPr>
                                <m:t>𝑨</m:t>
                              </m:r>
                            </m:sub>
                            <m:sup>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Aptos" panose="020B0004020202020204" pitchFamily="34" charset="0"/>
                                  <a:cs typeface="Times New Roman" panose="02020603050405020304" pitchFamily="18" charset="0"/>
                                </a:rPr>
                                <m:t>𝒃</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Aptos" panose="020B0004020202020204" pitchFamily="34" charset="0"/>
                                  <a:cs typeface="Times New Roman" panose="02020603050405020304" pitchFamily="18" charset="0"/>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Aptos" panose="020B0004020202020204" pitchFamily="34" charset="0"/>
                                  <a:cs typeface="Times New Roman" panose="02020603050405020304" pitchFamily="18" charset="0"/>
                                </a:rPr>
                                <m:t>𝑩</m:t>
                              </m:r>
                            </m:sub>
                            <m:sup>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Aptos" panose="020B0004020202020204" pitchFamily="34" charset="0"/>
                                  <a:cs typeface="Times New Roman" panose="02020603050405020304" pitchFamily="18" charset="0"/>
                                </a:rPr>
                                <m:t>𝒃</m:t>
                              </m:r>
                            </m:sup>
                          </m:sSubSup>
                        </m:e>
                      </m:d>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
                        <m:sSubPr>
                          <m:ctrlP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Times New Roman" panose="02020603050405020304" pitchFamily="18" charset="0"/>
                            </a:rPr>
                          </m:ctrlPr>
                        </m:sSubPr>
                        <m:e>
                          <m: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Times New Roman" panose="02020603050405020304" pitchFamily="18" charset="0"/>
                            </a:rPr>
                            <m:t>𝑅</m:t>
                          </m:r>
                        </m:e>
                        <m:sub>
                          <m: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Times New Roman" panose="02020603050405020304" pitchFamily="18" charset="0"/>
                            </a:rPr>
                            <m:t>𝐴𝐵</m:t>
                          </m:r>
                        </m:sub>
                      </m:sSub>
                    </m:oMath>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8" name="TextBox 37">
                  <a:extLst>
                    <a:ext uri="{FF2B5EF4-FFF2-40B4-BE49-F238E27FC236}">
                      <a16:creationId xmlns:a16="http://schemas.microsoft.com/office/drawing/2014/main" id="{A2524D54-32B1-7AFD-480C-768C7738E3ED}"/>
                    </a:ext>
                  </a:extLst>
                </p:cNvPr>
                <p:cNvSpPr txBox="1">
                  <a:spLocks noRot="1" noChangeAspect="1" noMove="1" noResize="1" noEditPoints="1" noAdjustHandles="1" noChangeArrowheads="1" noChangeShapeType="1" noTextEdit="1"/>
                </p:cNvSpPr>
                <p:nvPr/>
              </p:nvSpPr>
              <p:spPr>
                <a:xfrm>
                  <a:off x="528458" y="5780668"/>
                  <a:ext cx="7917041" cy="410177"/>
                </a:xfrm>
                <a:prstGeom prst="rect">
                  <a:avLst/>
                </a:prstGeom>
                <a:blipFill>
                  <a:blip r:embed="rId22"/>
                  <a:stretch>
                    <a:fillRect l="-693" b="-1911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48AFD93A-683E-E38E-FBF2-7E8C856C5166}"/>
                    </a:ext>
                  </a:extLst>
                </p:cNvPr>
                <p:cNvSpPr txBox="1"/>
                <p:nvPr/>
              </p:nvSpPr>
              <p:spPr>
                <a:xfrm>
                  <a:off x="528459" y="6177837"/>
                  <a:ext cx="9018065" cy="491288"/>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where, assuming steady fully developed </a:t>
                  </a:r>
                  <a:r>
                    <a:rPr kumimoji="0" lang="en-NZ" sz="1800" b="0" i="0" u="none" strike="noStrike" kern="1200" cap="none" spc="0" normalizeH="0" baseline="0" noProof="0" dirty="0" err="1">
                      <a:ln>
                        <a:noFill/>
                      </a:ln>
                      <a:solidFill>
                        <a:prstClr val="black"/>
                      </a:solidFill>
                      <a:effectLst/>
                      <a:uLnTx/>
                      <a:uFillTx/>
                      <a:latin typeface="Calibri" panose="020F0502020204030204"/>
                      <a:ea typeface="+mn-ea"/>
                      <a:cs typeface="+mn-cs"/>
                    </a:rPr>
                    <a:t>Poiseulle</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flow, the viscous resistance is  </a:t>
                  </a:r>
                  <a14:m>
                    <m:oMath xmlns:m="http://schemas.openxmlformats.org/officeDocument/2006/math">
                      <m:sSub>
                        <m:sSubPr>
                          <m:ctrlP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ctrlPr>
                        </m:sSubPr>
                        <m:e>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t>𝑅</m:t>
                          </m:r>
                        </m:e>
                        <m:sub>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t>𝐴𝐵</m:t>
                          </m:r>
                        </m:sub>
                      </m:s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8</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𝑙</m:t>
                          </m:r>
                        </m:num>
                        <m:den>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𝜋</m:t>
                          </m:r>
                          <m:sSup>
                            <m:s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𝑟</m:t>
                              </m:r>
                            </m:e>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4</m:t>
                              </m:r>
                            </m:sup>
                          </m:sSup>
                        </m:den>
                      </m:f>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53" name="TextBox 152">
                  <a:extLst>
                    <a:ext uri="{FF2B5EF4-FFF2-40B4-BE49-F238E27FC236}">
                      <a16:creationId xmlns:a16="http://schemas.microsoft.com/office/drawing/2014/main" id="{48AFD93A-683E-E38E-FBF2-7E8C856C5166}"/>
                    </a:ext>
                  </a:extLst>
                </p:cNvPr>
                <p:cNvSpPr txBox="1">
                  <a:spLocks noRot="1" noChangeAspect="1" noMove="1" noResize="1" noEditPoints="1" noAdjustHandles="1" noChangeArrowheads="1" noChangeShapeType="1" noTextEdit="1"/>
                </p:cNvSpPr>
                <p:nvPr/>
              </p:nvSpPr>
              <p:spPr>
                <a:xfrm>
                  <a:off x="528459" y="6177837"/>
                  <a:ext cx="9018065" cy="491288"/>
                </a:xfrm>
                <a:prstGeom prst="rect">
                  <a:avLst/>
                </a:prstGeom>
                <a:blipFill>
                  <a:blip r:embed="rId23"/>
                  <a:stretch>
                    <a:fillRect l="-609" b="-8750"/>
                  </a:stretch>
                </a:blipFill>
              </p:spPr>
              <p:txBody>
                <a:bodyPr/>
                <a:lstStyle/>
                <a:p>
                  <a:r>
                    <a:rPr lang="en-NZ">
                      <a:noFill/>
                    </a:rPr>
                    <a:t> </a:t>
                  </a:r>
                </a:p>
              </p:txBody>
            </p:sp>
          </mc:Fallback>
        </mc:AlternateContent>
      </p:grpSp>
      <p:sp>
        <p:nvSpPr>
          <p:cNvPr id="155" name="TextBox 154">
            <a:extLst>
              <a:ext uri="{FF2B5EF4-FFF2-40B4-BE49-F238E27FC236}">
                <a16:creationId xmlns:a16="http://schemas.microsoft.com/office/drawing/2014/main" id="{D9CCDC6A-DE41-96AA-6D81-B247344A381E}"/>
              </a:ext>
            </a:extLst>
          </p:cNvPr>
          <p:cNvSpPr txBox="1"/>
          <p:nvPr/>
        </p:nvSpPr>
        <p:spPr>
          <a:xfrm>
            <a:off x="528459" y="211061"/>
            <a:ext cx="755232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Times New Roman" panose="02020603050405020304" pitchFamily="18" charset="0"/>
                <a:cs typeface="Times New Roman" panose="02020603050405020304" pitchFamily="18" charset="0"/>
              </a:rPr>
              <a:t>Calculation of material constants for blood flow model </a:t>
            </a:r>
            <a:endPar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9529AC04-0699-B847-9F84-6AC819808C5B}"/>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2138765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F440534-9387-A21C-5D58-187B6AD60F8A}"/>
                  </a:ext>
                </a:extLst>
              </p:cNvPr>
              <p:cNvSpPr txBox="1"/>
              <p:nvPr/>
            </p:nvSpPr>
            <p:spPr>
              <a:xfrm>
                <a:off x="405029" y="833703"/>
                <a:ext cx="10784555" cy="5736699"/>
              </a:xfrm>
              <a:prstGeom prst="rect">
                <a:avLst/>
              </a:prstGeom>
              <a:noFill/>
            </p:spPr>
            <p:txBody>
              <a:bodyPr wrap="non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The Navier-Stokes (NS) equations are </a:t>
                </a:r>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for incompressible fluid with density </a:t>
                </a:r>
                <a14:m>
                  <m:oMath xmlns:m="http://schemas.openxmlformats.org/officeDocument/2006/math">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𝜌</m:t>
                    </m:r>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 and dynamic viscosity </a:t>
                </a:r>
                <a14:m>
                  <m:oMath xmlns:m="http://schemas.openxmlformats.org/officeDocument/2006/math">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NZ" sz="1600" b="1"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𝒗</m:t>
                        </m:r>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𝑡</m:t>
                        </m:r>
                      </m:den>
                    </m:f>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NZ" sz="1600" b="1"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𝒗</m:t>
                    </m:r>
                    <m:r>
                      <a:rPr kumimoji="0" lang="en-NZ" sz="1600" b="1"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NZ" sz="1600" b="1"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NZ" sz="1600" b="1"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𝒗</m:t>
                    </m:r>
                    <m:r>
                      <a:rPr kumimoji="0" lang="en-NZ" sz="1600" b="1"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f>
                      <m:f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fPr>
                      <m:num>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𝜌</m:t>
                        </m:r>
                      </m:den>
                    </m:f>
                    <m:r>
                      <a:rPr kumimoji="0" lang="en-NZ" sz="1600" b="1"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𝑝</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
                      <m:f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𝜇</m:t>
                        </m:r>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𝜌</m:t>
                        </m:r>
                      </m:den>
                    </m:f>
                    <m:sSup>
                      <m:s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sSupPr>
                      <m:e>
                        <m:r>
                          <a:rPr kumimoji="0" lang="en-NZ" sz="1600" b="1"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e>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p>
                    <m:r>
                      <a:rPr kumimoji="0" lang="en-NZ" sz="1600" b="1"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𝒗</m:t>
                    </m:r>
                  </m:oMath>
                </a14:m>
                <a:r>
                  <a:rPr kumimoji="0" lang="en-NZ" sz="1600" b="1"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     </a:t>
                </a:r>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with   </a:t>
                </a:r>
                <a14:m>
                  <m:oMath xmlns:m="http://schemas.openxmlformats.org/officeDocument/2006/math">
                    <m:r>
                      <a:rPr kumimoji="0" lang="en-NZ"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6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𝒗</m:t>
                    </m:r>
                    <m:r>
                      <a:rPr kumimoji="0" lang="en-NZ"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𝟎</m:t>
                    </m:r>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Assuming </a:t>
                </a:r>
                <a14:m>
                  <m:oMath xmlns:m="http://schemas.openxmlformats.org/officeDocument/2006/math">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𝑥</m:t>
                        </m:r>
                      </m:sub>
                    </m:sSub>
                    <m:d>
                      <m:d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𝑟</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𝑥</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 </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𝑡</m:t>
                        </m:r>
                      </m:e>
                    </m:d>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 in the </a:t>
                </a:r>
                <a14:m>
                  <m:oMath xmlns:m="http://schemas.openxmlformats.org/officeDocument/2006/math">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𝑥</m:t>
                    </m:r>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-direction only and putting </a:t>
                </a:r>
                <a14:m>
                  <m:oMath xmlns:m="http://schemas.openxmlformats.org/officeDocument/2006/math">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𝑝</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𝑝</m:t>
                    </m:r>
                    <m:d>
                      <m:d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𝑥</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𝑡</m:t>
                        </m:r>
                      </m:e>
                    </m:d>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 the NS </a:t>
                </a:r>
                <a:r>
                  <a:rPr kumimoji="0" lang="en-NZ" sz="1600" b="0" i="0" u="none" strike="noStrike" kern="1200" cap="none" spc="0" normalizeH="0" baseline="0" noProof="0" dirty="0" err="1">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eqn</a:t>
                </a:r>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 in cylindrical polar coordinates is </a:t>
                </a:r>
              </a:p>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𝑥</m:t>
                            </m:r>
                          </m:sub>
                        </m:sSub>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𝑡</m:t>
                        </m:r>
                      </m:den>
                    </m:f>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𝑥</m:t>
                        </m:r>
                      </m:sub>
                    </m:sSub>
                    <m:f>
                      <m:f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𝑥</m:t>
                            </m:r>
                          </m:sub>
                        </m:sSub>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𝑥</m:t>
                        </m:r>
                      </m:den>
                    </m:f>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f>
                      <m:f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fPr>
                      <m:num>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𝜌</m:t>
                        </m:r>
                      </m:den>
                    </m:f>
                    <m:f>
                      <m:f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fPr>
                      <m:num>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𝑝</m:t>
                        </m:r>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𝑥</m:t>
                        </m:r>
                      </m:den>
                    </m:f>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
                      <m:f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𝜇</m:t>
                        </m:r>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𝜌</m:t>
                        </m:r>
                      </m:den>
                    </m:f>
                    <m:d>
                      <m:dPr>
                        <m:begChr m:val="{"/>
                        <m:endChr m:val="}"/>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dPr>
                      <m:e>
                        <m:f>
                          <m:f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fPr>
                          <m:num>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den>
                        </m:f>
                        <m:f>
                          <m:f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𝑟</m:t>
                            </m:r>
                          </m:den>
                        </m:f>
                        <m:d>
                          <m:d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𝑟</m:t>
                            </m:r>
                            <m:f>
                              <m:f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𝑥</m:t>
                                    </m:r>
                                  </m:sub>
                                </m:sSub>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𝑟</m:t>
                                </m:r>
                              </m:den>
                            </m:f>
                          </m:e>
                        </m:d>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
                          <m:f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fPr>
                          <m:num>
                            <m:sSup>
                              <m:s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e>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2</m:t>
                                </m:r>
                              </m:sup>
                            </m:s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𝑥</m:t>
                                </m:r>
                              </m:sub>
                            </m:sSub>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p>
                              <m:s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𝑥</m:t>
                                </m:r>
                              </m:e>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2</m:t>
                                </m:r>
                              </m:sup>
                            </m:sSup>
                          </m:den>
                        </m:f>
                      </m:e>
                    </m:d>
                  </m:oMath>
                </a14:m>
                <a:r>
                  <a:rPr kumimoji="0" lang="en-NZ" sz="1600" b="1"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 </a:t>
                </a:r>
                <a:r>
                  <a:rPr kumimoji="0" lang="en-NZ" sz="16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w</a:t>
                </a:r>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ith incompressibility condition  </a:t>
                </a:r>
                <a14:m>
                  <m:oMath xmlns:m="http://schemas.openxmlformats.org/officeDocument/2006/math">
                    <m:f>
                      <m:f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𝑥</m:t>
                            </m:r>
                          </m:sub>
                        </m:sSub>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𝑥</m:t>
                        </m:r>
                      </m:den>
                    </m:f>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=0</m:t>
                    </m:r>
                    <m:r>
                      <a:rPr kumimoji="0" lang="en-NZ" sz="1600" b="0" i="0"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oMath>
                </a14:m>
                <a:r>
                  <a:rPr kumimoji="0" lang="en-NZ" sz="1600" b="1"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For steady flow in a straight tube there is no change in </a:t>
                </a:r>
                <a14:m>
                  <m:oMath xmlns:m="http://schemas.openxmlformats.org/officeDocument/2006/math">
                    <m:r>
                      <a:rPr kumimoji="0" lang="en-NZ" sz="1600" b="0" i="1" u="none" strike="noStrike" kern="1200" cap="none" spc="0" normalizeH="0" baseline="0" noProof="0" dirty="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𝑥</m:t>
                    </m:r>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 or </a:t>
                </a:r>
                <a14:m>
                  <m:oMath xmlns:m="http://schemas.openxmlformats.org/officeDocument/2006/math">
                    <m:r>
                      <a:rPr kumimoji="0" lang="en-NZ" sz="1600" b="0" i="1" u="none" strike="noStrike" kern="1200" cap="none" spc="0" normalizeH="0" baseline="0" noProof="0" dirty="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𝑡</m:t>
                    </m:r>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 and therefore </a:t>
                </a:r>
                <a14:m>
                  <m:oMath xmlns:m="http://schemas.openxmlformats.org/officeDocument/2006/math">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d>
                      <m:d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𝑟</m:t>
                        </m:r>
                      </m:e>
                    </m:d>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 is determined by </a:t>
                </a:r>
                <a14:m>
                  <m:oMath xmlns:m="http://schemas.openxmlformats.org/officeDocument/2006/math">
                    <m:f>
                      <m:f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𝜌</m:t>
                        </m:r>
                      </m:den>
                    </m:f>
                    <m:f>
                      <m:f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𝑝</m:t>
                        </m:r>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den>
                    </m:f>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𝜇</m:t>
                        </m:r>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𝜌</m:t>
                        </m:r>
                      </m:den>
                    </m:f>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f>
                      <m:f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den>
                    </m:f>
                    <m:f>
                      <m:f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den>
                    </m:f>
                    <m:d>
                      <m:d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f>
                          <m:f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den>
                        </m:f>
                      </m:e>
                    </m:d>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where the constant pressure gradient balances the viscous forces.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Putting  </a:t>
                </a:r>
                <a14:m>
                  <m:oMath xmlns:m="http://schemas.openxmlformats.org/officeDocument/2006/math">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𝜇</m:t>
                        </m:r>
                      </m:den>
                    </m:f>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𝑝</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𝑥</m:t>
                        </m:r>
                      </m:den>
                    </m:f>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𝑘</m:t>
                    </m:r>
                  </m:oMath>
                </a14:m>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this becomes </a:t>
                </a:r>
                <a14:m>
                  <m:oMath xmlns:m="http://schemas.openxmlformats.org/officeDocument/2006/math">
                    <m:r>
                      <a:rPr kumimoji="0" lang="en-NZ" sz="1600" b="0" i="0"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 </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den>
                    </m:f>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𝑑</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𝑑𝑟</m:t>
                        </m:r>
                      </m:den>
                    </m:f>
                    <m:d>
                      <m:d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𝑑𝑣</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𝑑𝑟</m:t>
                            </m:r>
                          </m:den>
                        </m:f>
                      </m:e>
                    </m:d>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𝑘</m:t>
                    </m:r>
                  </m:oMath>
                </a14:m>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or </a:t>
                </a:r>
                <a14:m>
                  <m:oMath xmlns:m="http://schemas.openxmlformats.org/officeDocument/2006/math">
                    <m:r>
                      <a:rPr kumimoji="0" lang="en-NZ" sz="1600" b="0" i="0"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 </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𝑑𝑣</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𝑑𝑟</m:t>
                        </m:r>
                      </m:den>
                    </m:f>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den>
                    </m:f>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𝑘</m:t>
                    </m:r>
                    <m:sSup>
                      <m:sSup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e>
                      <m: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𝑎</m:t>
                    </m:r>
                  </m:oMath>
                </a14:m>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or </a:t>
                </a:r>
                <a14:m>
                  <m:oMath xmlns:m="http://schemas.openxmlformats.org/officeDocument/2006/math">
                    <m:r>
                      <a:rPr kumimoji="0" lang="en-NZ" sz="1600" b="0" i="0"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 </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𝑑𝑣</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𝑑𝑟</m:t>
                        </m:r>
                      </m:den>
                    </m:f>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den>
                    </m:f>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𝑘𝑟</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𝑎</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den>
                    </m:f>
                  </m:oMath>
                </a14:m>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But, since </a:t>
                </a:r>
                <a14:m>
                  <m:oMath xmlns:m="http://schemas.openxmlformats.org/officeDocument/2006/math">
                    <m:sSub>
                      <m:sSub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d>
                          <m:dPr>
                            <m:begChr m:val=""/>
                            <m:endChr m:val="|"/>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𝑑𝑣</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𝑑𝑟</m:t>
                                </m:r>
                              </m:den>
                            </m:f>
                          </m:e>
                        </m:d>
                      </m:e>
                      <m:sub>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sub>
                    </m:sSub>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oMath>
                </a14:m>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a:t>
                </a:r>
                <a14:m>
                  <m:oMath xmlns:m="http://schemas.openxmlformats.org/officeDocument/2006/math">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𝑎</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oMath>
                </a14:m>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and</a:t>
                </a:r>
                <a14:m>
                  <m:oMath xmlns:m="http://schemas.openxmlformats.org/officeDocument/2006/math">
                    <m:r>
                      <a:rPr kumimoji="0" lang="en-NZ" sz="1600" b="0" i="0"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 </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𝑑𝑣</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𝑑𝑟</m:t>
                        </m:r>
                      </m:den>
                    </m:f>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den>
                    </m:f>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𝑘𝑟</m:t>
                    </m:r>
                  </m:oMath>
                </a14:m>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gives  </a:t>
                </a:r>
                <a14:m>
                  <m:oMath xmlns:m="http://schemas.openxmlformats.org/officeDocument/2006/math">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𝑣</m:t>
                    </m:r>
                    <m:d>
                      <m:d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e>
                    </m:d>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den>
                    </m:f>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𝑘</m:t>
                    </m:r>
                    <m:sSup>
                      <m:sSup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e>
                      <m: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𝑏</m:t>
                    </m:r>
                  </m:oMath>
                </a14:m>
                <a:endPar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At the tube inner radial boundary, where </a:t>
                </a:r>
                <a14:m>
                  <m:oMath xmlns:m="http://schemas.openxmlformats.org/officeDocument/2006/math">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oMath>
                </a14:m>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a:t>
                </a:r>
                <a14:m>
                  <m:oMath xmlns:m="http://schemas.openxmlformats.org/officeDocument/2006/math">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𝑣</m:t>
                    </m:r>
                    <m:d>
                      <m:d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e>
                    </m:d>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den>
                    </m:f>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𝑘</m:t>
                    </m:r>
                    <m:sSup>
                      <m:sSup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e>
                      <m: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𝑏</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oMath>
                </a14:m>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Therefore </a:t>
                </a:r>
                <a14:m>
                  <m:oMath xmlns:m="http://schemas.openxmlformats.org/officeDocument/2006/math">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𝑏</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den>
                    </m:f>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𝑘</m:t>
                    </m:r>
                    <m:sSup>
                      <m:sSup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e>
                      <m: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p>
                  </m:oMath>
                </a14:m>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and  </a:t>
                </a:r>
                <a14:m>
                  <m:oMath xmlns:m="http://schemas.openxmlformats.org/officeDocument/2006/math">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𝑣</m:t>
                    </m:r>
                    <m:d>
                      <m:d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e>
                    </m:d>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den>
                    </m:f>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𝑘</m:t>
                    </m:r>
                    <m:d>
                      <m:d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e>
                          <m: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p>
                          <m:sSup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e>
                          <m: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p>
                      </m:e>
                    </m:d>
                  </m:oMath>
                </a14:m>
                <a:endPar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If we put </a:t>
                </a:r>
                <a14:m>
                  <m:oMath xmlns:m="http://schemas.openxmlformats.org/officeDocument/2006/math">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𝑣</m:t>
                    </m:r>
                    <m:d>
                      <m:d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e>
                    </m:d>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𝑉</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den>
                    </m:f>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𝑘</m:t>
                    </m:r>
                    <m:sSup>
                      <m:sSup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e>
                      <m: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p>
                    <m:r>
                      <a:rPr kumimoji="0" lang="en-NZ" sz="1600" b="0" i="0" u="none" strike="noStrike" kern="1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oMath>
                </a14:m>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With </a:t>
                </a:r>
                <a14:m>
                  <m:oMath xmlns:m="http://schemas.openxmlformats.org/officeDocument/2006/math">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𝑘</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600" b="0" i="0"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 </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𝜇</m:t>
                        </m:r>
                      </m:den>
                    </m:f>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𝑑𝑝</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𝑑𝑥</m:t>
                        </m:r>
                      </m:den>
                    </m:f>
                  </m:oMath>
                </a14:m>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a:t>
                </a:r>
                <a14:m>
                  <m:oMath xmlns:m="http://schemas.openxmlformats.org/officeDocument/2006/math">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𝑑𝑝</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𝑑𝑥</m:t>
                        </m:r>
                      </m:den>
                    </m:f>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𝜇</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𝑉</m:t>
                        </m:r>
                      </m:num>
                      <m:den>
                        <m:sSup>
                          <m:sSup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e>
                          <m: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p>
                      </m:den>
                    </m:f>
                  </m:oMath>
                </a14:m>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and the flow through the tube is </a:t>
                </a:r>
              </a:p>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𝑄</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nary>
                      <m:naryPr>
                        <m:limLoc m:val="subSup"/>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naryPr>
                      <m:sub>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sub>
                      <m: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sup>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𝑣</m:t>
                        </m:r>
                        <m:d>
                          <m:d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e>
                        </m:d>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𝜋</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𝑑𝑟</m:t>
                        </m:r>
                      </m:e>
                    </m:nary>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𝜋</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den>
                    </m:f>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𝑘</m:t>
                    </m:r>
                    <m:nary>
                      <m:naryPr>
                        <m:limLoc m:val="subSup"/>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naryPr>
                      <m:sub>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sub>
                      <m: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sup>
                      <m:e>
                        <m:d>
                          <m:d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e>
                              <m: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p>
                              <m:sSup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e>
                              <m: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e>
                        </m:d>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𝑑𝑟</m:t>
                        </m:r>
                      </m:e>
                    </m:nary>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𝜋</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den>
                    </m:f>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𝑘</m:t>
                    </m:r>
                    <m:d>
                      <m:d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e>
                              <m: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p>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den>
                        </m:f>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e>
                              <m: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p>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den>
                        </m:f>
                      </m:e>
                    </m:d>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𝜋</m:t>
                        </m:r>
                        <m:sSup>
                          <m:sSup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e>
                          <m: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p>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8</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𝜇</m:t>
                        </m:r>
                      </m:den>
                    </m:f>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𝑑𝑝</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𝑑𝑥</m:t>
                        </m:r>
                      </m:den>
                    </m:f>
                  </m:oMath>
                </a14:m>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   or </a:t>
                </a:r>
                <a14:m>
                  <m:oMath xmlns:m="http://schemas.openxmlformats.org/officeDocument/2006/math">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𝑘</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8</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𝜋</m:t>
                        </m:r>
                        <m:sSup>
                          <m:sSup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e>
                          <m: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p>
                      </m:den>
                    </m:f>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𝑄</m:t>
                    </m:r>
                  </m:oMath>
                </a14:m>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and </a:t>
                </a:r>
                <a14:m>
                  <m:oMath xmlns:m="http://schemas.openxmlformats.org/officeDocument/2006/math">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𝑑𝑝</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𝑑𝑥</m:t>
                        </m:r>
                      </m:den>
                    </m:f>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8</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𝜇</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𝜋</m:t>
                        </m:r>
                        <m:sSup>
                          <m:sSup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e>
                          <m: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p>
                      </m:den>
                    </m:f>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𝑄</m:t>
                    </m:r>
                  </m:oMath>
                </a14:m>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i.e. the pressure drop between the two ends of the constant radius tube of length</a:t>
                </a:r>
                <a14:m>
                  <m:oMath xmlns:m="http://schemas.openxmlformats.org/officeDocument/2006/math">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 </m:t>
                    </m:r>
                    <m: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𝑙</m:t>
                    </m:r>
                  </m:oMath>
                </a14:m>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is  </a:t>
                </a:r>
                <a14:m>
                  <m:oMath xmlns:m="http://schemas.openxmlformats.org/officeDocument/2006/math">
                    <m:r>
                      <m:rPr>
                        <m:sty m:val="p"/>
                      </m:rPr>
                      <a:rPr kumimoji="0" lang="el-GR" sz="1600" b="0" i="1" u="none" strike="noStrike" kern="1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Δ</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𝑝</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 =</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8</m:t>
                        </m:r>
                        <m: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𝑙</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𝜇</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𝜋</m:t>
                        </m:r>
                        <m:sSup>
                          <m:sSup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e>
                          <m: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p>
                      </m:den>
                    </m:f>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𝑄</m:t>
                    </m:r>
                  </m:oMath>
                </a14:m>
                <a:r>
                  <a:rPr kumimoji="0" lang="en-NZ" sz="1600" b="0" i="0" u="none" strike="noStrike" kern="1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1600" b="0" i="0" u="none" strike="noStrike" kern="1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or  </a:t>
                </a:r>
                <a14:m>
                  <m:oMath xmlns:m="http://schemas.openxmlformats.org/officeDocument/2006/math">
                    <m:sSubSup>
                      <m:sSubSupPr>
                        <m:ctrlP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Aptos" panose="020B0004020202020204" pitchFamily="34" charset="0"/>
                            <a:cs typeface="Times New Roman" panose="02020603050405020304" pitchFamily="18" charset="0"/>
                          </a:rPr>
                          <m:t>𝒖</m:t>
                        </m:r>
                      </m:e>
                      <m:sub>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Aptos" panose="020B0004020202020204" pitchFamily="34" charset="0"/>
                            <a:cs typeface="Times New Roman" panose="02020603050405020304" pitchFamily="18" charset="0"/>
                          </a:rPr>
                          <m:t>𝑨</m:t>
                        </m:r>
                      </m:sub>
                      <m:sup>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Aptos" panose="020B0004020202020204" pitchFamily="34" charset="0"/>
                            <a:cs typeface="Times New Roman" panose="02020603050405020304" pitchFamily="18" charset="0"/>
                          </a:rPr>
                          <m:t>𝒃</m:t>
                        </m:r>
                      </m:sup>
                    </m:sSub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Aptos" panose="020B0004020202020204" pitchFamily="34" charset="0"/>
                            <a:cs typeface="Times New Roman" panose="02020603050405020304" pitchFamily="18" charset="0"/>
                          </a:rPr>
                          <m:t>𝒖</m:t>
                        </m:r>
                      </m:e>
                      <m:sub>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Aptos" panose="020B0004020202020204" pitchFamily="34" charset="0"/>
                            <a:cs typeface="Times New Roman" panose="02020603050405020304" pitchFamily="18" charset="0"/>
                          </a:rPr>
                          <m:t>𝑩</m:t>
                        </m:r>
                      </m:sub>
                      <m:sup>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Aptos" panose="020B0004020202020204" pitchFamily="34" charset="0"/>
                            <a:cs typeface="Times New Roman" panose="02020603050405020304" pitchFamily="18" charset="0"/>
                          </a:rPr>
                          <m:t>𝒃</m:t>
                        </m:r>
                      </m:sup>
                    </m:sSub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ctrlPr>
                      </m:sSubPr>
                      <m:e>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t>𝑅</m:t>
                        </m:r>
                      </m:e>
                      <m:sub>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t>𝐴𝐵</m:t>
                        </m:r>
                      </m:sub>
                    </m:sSub>
                    <m: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Times New Roman" panose="02020603050405020304" pitchFamily="18" charset="0"/>
                      </a:rPr>
                      <m:t>.</m:t>
                    </m:r>
                    <m:sSubSup>
                      <m:sSubSup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Aptos" panose="020B0004020202020204" pitchFamily="34" charset="0"/>
                            <a:cs typeface="Times New Roman" panose="02020603050405020304" pitchFamily="18" charset="0"/>
                          </a:rPr>
                          <m:t>𝒗</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Aptos" panose="020B0004020202020204" pitchFamily="34" charset="0"/>
                            <a:cs typeface="Times New Roman" panose="02020603050405020304" pitchFamily="18" charset="0"/>
                          </a:rPr>
                          <m:t>𝑨𝑩</m:t>
                        </m:r>
                      </m:sub>
                      <m:sup>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Aptos" panose="020B0004020202020204" pitchFamily="34" charset="0"/>
                            <a:cs typeface="Times New Roman" panose="02020603050405020304" pitchFamily="18" charset="0"/>
                          </a:rPr>
                          <m:t>𝒃</m:t>
                        </m:r>
                      </m:sup>
                    </m:sSubSup>
                  </m:oMath>
                </a14:m>
                <a:r>
                  <a:rPr kumimoji="0" lang="en-NZ" sz="1600" b="0" i="0" u="none" strike="noStrike" kern="1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  where  </a:t>
                </a:r>
                <a14:m>
                  <m:oMath xmlns:m="http://schemas.openxmlformats.org/officeDocument/2006/math">
                    <m:sSub>
                      <m:sSubPr>
                        <m:ctrlP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ctrlPr>
                      </m:sSubPr>
                      <m:e>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t>𝑅</m:t>
                        </m:r>
                      </m:e>
                      <m:sub>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t>𝐴𝐵</m:t>
                        </m:r>
                      </m:sub>
                    </m:sSub>
                    <m: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Times New Roman" panose="02020603050405020304" pitchFamily="18" charset="0"/>
                      </a:rPr>
                      <m:t>=</m:t>
                    </m:r>
                    <m:f>
                      <m:f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8</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𝑙</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𝜇</m:t>
                        </m:r>
                      </m:num>
                      <m:den>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𝜋</m:t>
                        </m:r>
                        <m:sSup>
                          <m:sSup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e>
                          <m: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p>
                      </m:den>
                    </m:f>
                  </m:oMath>
                </a14:m>
                <a:r>
                  <a:rPr kumimoji="0" lang="en-NZ" sz="1600" b="0" i="0" u="none" strike="noStrike" kern="1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  is the resistance for the vessel AB of length </a:t>
                </a:r>
                <a14:m>
                  <m:oMath xmlns:m="http://schemas.openxmlformats.org/officeDocument/2006/math">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𝑙</m:t>
                    </m:r>
                  </m:oMath>
                </a14:m>
                <a:r>
                  <a:rPr kumimoji="0" lang="en-NZ" sz="1600" b="0" i="0" u="none" strike="noStrike" kern="1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 and radius </a:t>
                </a:r>
                <a14:m>
                  <m:oMath xmlns:m="http://schemas.openxmlformats.org/officeDocument/2006/math">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oMath>
                </a14:m>
                <a:r>
                  <a:rPr kumimoji="0" lang="en-NZ" sz="1600" b="0" i="0" u="none" strike="noStrike" kern="1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 with blood of viscosity </a:t>
                </a:r>
                <a14:m>
                  <m:oMath xmlns:m="http://schemas.openxmlformats.org/officeDocument/2006/math">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oMath>
                </a14:m>
                <a:r>
                  <a:rPr kumimoji="0" lang="en-NZ" sz="1600" b="0" i="0" u="none" strike="noStrike" kern="1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a:t>
                </a:r>
              </a:p>
            </p:txBody>
          </p:sp>
        </mc:Choice>
        <mc:Fallback xmlns="">
          <p:sp>
            <p:nvSpPr>
              <p:cNvPr id="53" name="TextBox 52">
                <a:extLst>
                  <a:ext uri="{FF2B5EF4-FFF2-40B4-BE49-F238E27FC236}">
                    <a16:creationId xmlns:a16="http://schemas.microsoft.com/office/drawing/2014/main" id="{AF440534-9387-A21C-5D58-187B6AD60F8A}"/>
                  </a:ext>
                </a:extLst>
              </p:cNvPr>
              <p:cNvSpPr txBox="1">
                <a:spLocks noRot="1" noChangeAspect="1" noMove="1" noResize="1" noEditPoints="1" noAdjustHandles="1" noChangeArrowheads="1" noChangeShapeType="1" noTextEdit="1"/>
              </p:cNvSpPr>
              <p:nvPr/>
            </p:nvSpPr>
            <p:spPr>
              <a:xfrm>
                <a:off x="405029" y="833703"/>
                <a:ext cx="10784555" cy="5736699"/>
              </a:xfrm>
              <a:prstGeom prst="rect">
                <a:avLst/>
              </a:prstGeom>
              <a:blipFill>
                <a:blip r:embed="rId2"/>
                <a:stretch>
                  <a:fillRect l="-282" t="-319"/>
                </a:stretch>
              </a:blipFill>
            </p:spPr>
            <p:txBody>
              <a:bodyPr/>
              <a:lstStyle/>
              <a:p>
                <a:r>
                  <a:rPr lang="en-NZ">
                    <a:noFill/>
                  </a:rPr>
                  <a:t> </a:t>
                </a:r>
              </a:p>
            </p:txBody>
          </p:sp>
        </mc:Fallback>
      </mc:AlternateContent>
      <p:grpSp>
        <p:nvGrpSpPr>
          <p:cNvPr id="55" name="Group 54">
            <a:extLst>
              <a:ext uri="{FF2B5EF4-FFF2-40B4-BE49-F238E27FC236}">
                <a16:creationId xmlns:a16="http://schemas.microsoft.com/office/drawing/2014/main" id="{7ED21031-5A35-A076-CCAB-BEC160E4293D}"/>
              </a:ext>
            </a:extLst>
          </p:cNvPr>
          <p:cNvGrpSpPr/>
          <p:nvPr/>
        </p:nvGrpSpPr>
        <p:grpSpPr>
          <a:xfrm>
            <a:off x="8932983" y="211061"/>
            <a:ext cx="3259017" cy="834312"/>
            <a:chOff x="8638355" y="602020"/>
            <a:chExt cx="3259017" cy="834312"/>
          </a:xfrm>
        </p:grpSpPr>
        <p:sp>
          <p:nvSpPr>
            <p:cNvPr id="26" name="Text Box 36">
              <a:extLst>
                <a:ext uri="{FF2B5EF4-FFF2-40B4-BE49-F238E27FC236}">
                  <a16:creationId xmlns:a16="http://schemas.microsoft.com/office/drawing/2014/main" id="{89D0815D-DB9F-0032-2232-B73F7CAD5B08}"/>
                </a:ext>
              </a:extLst>
            </p:cNvPr>
            <p:cNvSpPr txBox="1"/>
            <p:nvPr/>
          </p:nvSpPr>
          <p:spPr>
            <a:xfrm>
              <a:off x="9574416" y="1163968"/>
              <a:ext cx="2322956" cy="272364"/>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NZ" sz="14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Steady fully-developed flow</a:t>
              </a:r>
            </a:p>
          </p:txBody>
        </p:sp>
        <p:grpSp>
          <p:nvGrpSpPr>
            <p:cNvPr id="54" name="Group 53">
              <a:extLst>
                <a:ext uri="{FF2B5EF4-FFF2-40B4-BE49-F238E27FC236}">
                  <a16:creationId xmlns:a16="http://schemas.microsoft.com/office/drawing/2014/main" id="{FA9F54EE-C7AB-98F8-21E1-263D9E6C188F}"/>
                </a:ext>
              </a:extLst>
            </p:cNvPr>
            <p:cNvGrpSpPr/>
            <p:nvPr/>
          </p:nvGrpSpPr>
          <p:grpSpPr>
            <a:xfrm>
              <a:off x="8638355" y="602020"/>
              <a:ext cx="2074095" cy="540980"/>
              <a:chOff x="8646835" y="602020"/>
              <a:chExt cx="1727999" cy="126962"/>
            </a:xfrm>
          </p:grpSpPr>
          <p:sp>
            <p:nvSpPr>
              <p:cNvPr id="48" name="Rectangle 47">
                <a:extLst>
                  <a:ext uri="{FF2B5EF4-FFF2-40B4-BE49-F238E27FC236}">
                    <a16:creationId xmlns:a16="http://schemas.microsoft.com/office/drawing/2014/main" id="{475D33B8-5AB6-EA12-2412-1D957FFF3A31}"/>
                  </a:ext>
                </a:extLst>
              </p:cNvPr>
              <p:cNvSpPr/>
              <p:nvPr/>
            </p:nvSpPr>
            <p:spPr>
              <a:xfrm>
                <a:off x="8757650" y="603057"/>
                <a:ext cx="1511996" cy="12249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4" name="Group 33">
                <a:extLst>
                  <a:ext uri="{FF2B5EF4-FFF2-40B4-BE49-F238E27FC236}">
                    <a16:creationId xmlns:a16="http://schemas.microsoft.com/office/drawing/2014/main" id="{CF53EA42-7804-C522-C2EB-51FC5D955D8E}"/>
                  </a:ext>
                </a:extLst>
              </p:cNvPr>
              <p:cNvGrpSpPr/>
              <p:nvPr/>
            </p:nvGrpSpPr>
            <p:grpSpPr>
              <a:xfrm>
                <a:off x="8753842" y="602020"/>
                <a:ext cx="1511997" cy="126962"/>
                <a:chOff x="-2" y="0"/>
                <a:chExt cx="1512124" cy="126962"/>
              </a:xfrm>
            </p:grpSpPr>
            <p:cxnSp>
              <p:nvCxnSpPr>
                <p:cNvPr id="38" name="Straight Connector 37">
                  <a:extLst>
                    <a:ext uri="{FF2B5EF4-FFF2-40B4-BE49-F238E27FC236}">
                      <a16:creationId xmlns:a16="http://schemas.microsoft.com/office/drawing/2014/main" id="{3C814020-0BCA-2D25-6538-223F0DCC5B54}"/>
                    </a:ext>
                  </a:extLst>
                </p:cNvPr>
                <p:cNvCxnSpPr/>
                <p:nvPr/>
              </p:nvCxnSpPr>
              <p:spPr>
                <a:xfrm flipV="1">
                  <a:off x="0" y="0"/>
                  <a:ext cx="15121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4F234EB-E0D0-9F5E-F458-CDE8FDAF36B2}"/>
                    </a:ext>
                  </a:extLst>
                </p:cNvPr>
                <p:cNvCxnSpPr/>
                <p:nvPr/>
              </p:nvCxnSpPr>
              <p:spPr>
                <a:xfrm flipV="1">
                  <a:off x="-2" y="126962"/>
                  <a:ext cx="1512122"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E0815F84-5CA9-4C25-9400-35C5A3E6F566}"/>
                  </a:ext>
                </a:extLst>
              </p:cNvPr>
              <p:cNvCxnSpPr/>
              <p:nvPr/>
            </p:nvCxnSpPr>
            <p:spPr>
              <a:xfrm>
                <a:off x="8646835" y="664130"/>
                <a:ext cx="1727999"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FA473C6-014A-0075-84A5-56FEE480534E}"/>
                  </a:ext>
                </a:extLst>
              </p:cNvPr>
              <p:cNvGrpSpPr/>
              <p:nvPr/>
            </p:nvGrpSpPr>
            <p:grpSpPr>
              <a:xfrm>
                <a:off x="8905665" y="605470"/>
                <a:ext cx="1211614" cy="121744"/>
                <a:chOff x="734970" y="138022"/>
                <a:chExt cx="1211618" cy="121744"/>
              </a:xfrm>
            </p:grpSpPr>
            <p:sp>
              <p:nvSpPr>
                <p:cNvPr id="18" name="Freeform: Shape 17">
                  <a:extLst>
                    <a:ext uri="{FF2B5EF4-FFF2-40B4-BE49-F238E27FC236}">
                      <a16:creationId xmlns:a16="http://schemas.microsoft.com/office/drawing/2014/main" id="{BFD4F4E6-DD08-3947-A83C-0740790948AB}"/>
                    </a:ext>
                  </a:extLst>
                </p:cNvPr>
                <p:cNvSpPr/>
                <p:nvPr/>
              </p:nvSpPr>
              <p:spPr>
                <a:xfrm>
                  <a:off x="734970" y="138022"/>
                  <a:ext cx="173022" cy="118466"/>
                </a:xfrm>
                <a:custGeom>
                  <a:avLst/>
                  <a:gdLst>
                    <a:gd name="connsiteX0" fmla="*/ 0 w 174218"/>
                    <a:gd name="connsiteY0" fmla="*/ 0 h 123568"/>
                    <a:gd name="connsiteX1" fmla="*/ 172995 w 174218"/>
                    <a:gd name="connsiteY1" fmla="*/ 60019 h 123568"/>
                    <a:gd name="connsiteX2" fmla="*/ 63549 w 174218"/>
                    <a:gd name="connsiteY2" fmla="*/ 123568 h 123568"/>
                    <a:gd name="connsiteX0" fmla="*/ 0 w 173036"/>
                    <a:gd name="connsiteY0" fmla="*/ 0 h 120165"/>
                    <a:gd name="connsiteX1" fmla="*/ 172995 w 173036"/>
                    <a:gd name="connsiteY1" fmla="*/ 60019 h 120165"/>
                    <a:gd name="connsiteX2" fmla="*/ 14288 w 173036"/>
                    <a:gd name="connsiteY2" fmla="*/ 120165 h 120165"/>
                    <a:gd name="connsiteX0" fmla="*/ 0 w 173077"/>
                    <a:gd name="connsiteY0" fmla="*/ 0 h 120165"/>
                    <a:gd name="connsiteX1" fmla="*/ 173036 w 173077"/>
                    <a:gd name="connsiteY1" fmla="*/ 66813 h 120165"/>
                    <a:gd name="connsiteX2" fmla="*/ 14288 w 173077"/>
                    <a:gd name="connsiteY2" fmla="*/ 120165 h 120165"/>
                    <a:gd name="connsiteX0" fmla="*/ 0 w 173077"/>
                    <a:gd name="connsiteY0" fmla="*/ 0 h 120165"/>
                    <a:gd name="connsiteX1" fmla="*/ 173036 w 173077"/>
                    <a:gd name="connsiteY1" fmla="*/ 66813 h 120165"/>
                    <a:gd name="connsiteX2" fmla="*/ 14288 w 173077"/>
                    <a:gd name="connsiteY2" fmla="*/ 120165 h 120165"/>
                    <a:gd name="connsiteX0" fmla="*/ 0 w 173078"/>
                    <a:gd name="connsiteY0" fmla="*/ 0 h 120165"/>
                    <a:gd name="connsiteX1" fmla="*/ 173036 w 173078"/>
                    <a:gd name="connsiteY1" fmla="*/ 66813 h 120165"/>
                    <a:gd name="connsiteX2" fmla="*/ 14288 w 173078"/>
                    <a:gd name="connsiteY2" fmla="*/ 120165 h 120165"/>
                    <a:gd name="connsiteX0" fmla="*/ 0 w 173039"/>
                    <a:gd name="connsiteY0" fmla="*/ 0 h 118466"/>
                    <a:gd name="connsiteX1" fmla="*/ 173036 w 173039"/>
                    <a:gd name="connsiteY1" fmla="*/ 66813 h 118466"/>
                    <a:gd name="connsiteX2" fmla="*/ 4087 w 173039"/>
                    <a:gd name="connsiteY2" fmla="*/ 118466 h 118466"/>
                    <a:gd name="connsiteX0" fmla="*/ 0 w 173039"/>
                    <a:gd name="connsiteY0" fmla="*/ 0 h 118466"/>
                    <a:gd name="connsiteX1" fmla="*/ 173036 w 173039"/>
                    <a:gd name="connsiteY1" fmla="*/ 66813 h 118466"/>
                    <a:gd name="connsiteX2" fmla="*/ 4087 w 173039"/>
                    <a:gd name="connsiteY2" fmla="*/ 118466 h 118466"/>
                    <a:gd name="connsiteX0" fmla="*/ 0 w 173074"/>
                    <a:gd name="connsiteY0" fmla="*/ 0 h 118466"/>
                    <a:gd name="connsiteX1" fmla="*/ 173036 w 173074"/>
                    <a:gd name="connsiteY1" fmla="*/ 66813 h 118466"/>
                    <a:gd name="connsiteX2" fmla="*/ 4087 w 173074"/>
                    <a:gd name="connsiteY2" fmla="*/ 118466 h 118466"/>
                    <a:gd name="connsiteX0" fmla="*/ 0 w 173044"/>
                    <a:gd name="connsiteY0" fmla="*/ 0 h 118466"/>
                    <a:gd name="connsiteX1" fmla="*/ 173036 w 173044"/>
                    <a:gd name="connsiteY1" fmla="*/ 66813 h 118466"/>
                    <a:gd name="connsiteX2" fmla="*/ 4087 w 173044"/>
                    <a:gd name="connsiteY2" fmla="*/ 118466 h 118466"/>
                    <a:gd name="connsiteX0" fmla="*/ 0 w 173045"/>
                    <a:gd name="connsiteY0" fmla="*/ 0 h 118466"/>
                    <a:gd name="connsiteX1" fmla="*/ 173036 w 173045"/>
                    <a:gd name="connsiteY1" fmla="*/ 66813 h 118466"/>
                    <a:gd name="connsiteX2" fmla="*/ 4087 w 173045"/>
                    <a:gd name="connsiteY2" fmla="*/ 118466 h 118466"/>
                    <a:gd name="connsiteX0" fmla="*/ 0 w 173045"/>
                    <a:gd name="connsiteY0" fmla="*/ 0 h 118466"/>
                    <a:gd name="connsiteX1" fmla="*/ 173036 w 173045"/>
                    <a:gd name="connsiteY1" fmla="*/ 66813 h 118466"/>
                    <a:gd name="connsiteX2" fmla="*/ 4087 w 173045"/>
                    <a:gd name="connsiteY2" fmla="*/ 118466 h 118466"/>
                    <a:gd name="connsiteX0" fmla="*/ 0 w 173036"/>
                    <a:gd name="connsiteY0" fmla="*/ 0 h 118466"/>
                    <a:gd name="connsiteX1" fmla="*/ 173036 w 173036"/>
                    <a:gd name="connsiteY1" fmla="*/ 66813 h 118466"/>
                    <a:gd name="connsiteX2" fmla="*/ 4087 w 173036"/>
                    <a:gd name="connsiteY2" fmla="*/ 118466 h 118466"/>
                    <a:gd name="connsiteX0" fmla="*/ 0 w 173036"/>
                    <a:gd name="connsiteY0" fmla="*/ 0 h 118466"/>
                    <a:gd name="connsiteX1" fmla="*/ 173036 w 173036"/>
                    <a:gd name="connsiteY1" fmla="*/ 62991 h 118466"/>
                    <a:gd name="connsiteX2" fmla="*/ 4087 w 173036"/>
                    <a:gd name="connsiteY2" fmla="*/ 118466 h 118466"/>
                  </a:gdLst>
                  <a:ahLst/>
                  <a:cxnLst>
                    <a:cxn ang="0">
                      <a:pos x="connsiteX0" y="connsiteY0"/>
                    </a:cxn>
                    <a:cxn ang="0">
                      <a:pos x="connsiteX1" y="connsiteY1"/>
                    </a:cxn>
                    <a:cxn ang="0">
                      <a:pos x="connsiteX2" y="connsiteY2"/>
                    </a:cxn>
                  </a:cxnLst>
                  <a:rect l="l" t="t" r="r" b="b"/>
                  <a:pathLst>
                    <a:path w="173036" h="118466">
                      <a:moveTo>
                        <a:pt x="0" y="0"/>
                      </a:moveTo>
                      <a:cubicBezTo>
                        <a:pt x="88836" y="14617"/>
                        <a:pt x="172783" y="30043"/>
                        <a:pt x="173036" y="62991"/>
                      </a:cubicBezTo>
                      <a:cubicBezTo>
                        <a:pt x="173289" y="95939"/>
                        <a:pt x="86591" y="110578"/>
                        <a:pt x="4087" y="11846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F58F835E-5C5B-C0AE-0705-636084222393}"/>
                    </a:ext>
                  </a:extLst>
                </p:cNvPr>
                <p:cNvSpPr/>
                <p:nvPr/>
              </p:nvSpPr>
              <p:spPr>
                <a:xfrm>
                  <a:off x="1256006" y="138022"/>
                  <a:ext cx="172720" cy="118110"/>
                </a:xfrm>
                <a:custGeom>
                  <a:avLst/>
                  <a:gdLst>
                    <a:gd name="connsiteX0" fmla="*/ 0 w 174218"/>
                    <a:gd name="connsiteY0" fmla="*/ 0 h 123568"/>
                    <a:gd name="connsiteX1" fmla="*/ 172995 w 174218"/>
                    <a:gd name="connsiteY1" fmla="*/ 60019 h 123568"/>
                    <a:gd name="connsiteX2" fmla="*/ 63549 w 174218"/>
                    <a:gd name="connsiteY2" fmla="*/ 123568 h 123568"/>
                    <a:gd name="connsiteX0" fmla="*/ 0 w 173036"/>
                    <a:gd name="connsiteY0" fmla="*/ 0 h 120165"/>
                    <a:gd name="connsiteX1" fmla="*/ 172995 w 173036"/>
                    <a:gd name="connsiteY1" fmla="*/ 60019 h 120165"/>
                    <a:gd name="connsiteX2" fmla="*/ 14288 w 173036"/>
                    <a:gd name="connsiteY2" fmla="*/ 120165 h 120165"/>
                    <a:gd name="connsiteX0" fmla="*/ 0 w 173077"/>
                    <a:gd name="connsiteY0" fmla="*/ 0 h 120165"/>
                    <a:gd name="connsiteX1" fmla="*/ 173036 w 173077"/>
                    <a:gd name="connsiteY1" fmla="*/ 66813 h 120165"/>
                    <a:gd name="connsiteX2" fmla="*/ 14288 w 173077"/>
                    <a:gd name="connsiteY2" fmla="*/ 120165 h 120165"/>
                    <a:gd name="connsiteX0" fmla="*/ 0 w 173077"/>
                    <a:gd name="connsiteY0" fmla="*/ 0 h 120165"/>
                    <a:gd name="connsiteX1" fmla="*/ 173036 w 173077"/>
                    <a:gd name="connsiteY1" fmla="*/ 66813 h 120165"/>
                    <a:gd name="connsiteX2" fmla="*/ 14288 w 173077"/>
                    <a:gd name="connsiteY2" fmla="*/ 120165 h 120165"/>
                    <a:gd name="connsiteX0" fmla="*/ 0 w 173078"/>
                    <a:gd name="connsiteY0" fmla="*/ 0 h 120165"/>
                    <a:gd name="connsiteX1" fmla="*/ 173036 w 173078"/>
                    <a:gd name="connsiteY1" fmla="*/ 66813 h 120165"/>
                    <a:gd name="connsiteX2" fmla="*/ 14288 w 173078"/>
                    <a:gd name="connsiteY2" fmla="*/ 120165 h 120165"/>
                    <a:gd name="connsiteX0" fmla="*/ 0 w 173039"/>
                    <a:gd name="connsiteY0" fmla="*/ 0 h 118466"/>
                    <a:gd name="connsiteX1" fmla="*/ 173036 w 173039"/>
                    <a:gd name="connsiteY1" fmla="*/ 66813 h 118466"/>
                    <a:gd name="connsiteX2" fmla="*/ 4087 w 173039"/>
                    <a:gd name="connsiteY2" fmla="*/ 118466 h 118466"/>
                    <a:gd name="connsiteX0" fmla="*/ 0 w 173039"/>
                    <a:gd name="connsiteY0" fmla="*/ 0 h 118466"/>
                    <a:gd name="connsiteX1" fmla="*/ 173036 w 173039"/>
                    <a:gd name="connsiteY1" fmla="*/ 66813 h 118466"/>
                    <a:gd name="connsiteX2" fmla="*/ 4087 w 173039"/>
                    <a:gd name="connsiteY2" fmla="*/ 118466 h 118466"/>
                    <a:gd name="connsiteX0" fmla="*/ 0 w 173074"/>
                    <a:gd name="connsiteY0" fmla="*/ 0 h 118466"/>
                    <a:gd name="connsiteX1" fmla="*/ 173036 w 173074"/>
                    <a:gd name="connsiteY1" fmla="*/ 66813 h 118466"/>
                    <a:gd name="connsiteX2" fmla="*/ 4087 w 173074"/>
                    <a:gd name="connsiteY2" fmla="*/ 118466 h 118466"/>
                    <a:gd name="connsiteX0" fmla="*/ 0 w 173044"/>
                    <a:gd name="connsiteY0" fmla="*/ 0 h 118466"/>
                    <a:gd name="connsiteX1" fmla="*/ 173036 w 173044"/>
                    <a:gd name="connsiteY1" fmla="*/ 66813 h 118466"/>
                    <a:gd name="connsiteX2" fmla="*/ 4087 w 173044"/>
                    <a:gd name="connsiteY2" fmla="*/ 118466 h 118466"/>
                    <a:gd name="connsiteX0" fmla="*/ 0 w 173045"/>
                    <a:gd name="connsiteY0" fmla="*/ 0 h 118466"/>
                    <a:gd name="connsiteX1" fmla="*/ 173036 w 173045"/>
                    <a:gd name="connsiteY1" fmla="*/ 66813 h 118466"/>
                    <a:gd name="connsiteX2" fmla="*/ 4087 w 173045"/>
                    <a:gd name="connsiteY2" fmla="*/ 118466 h 118466"/>
                    <a:gd name="connsiteX0" fmla="*/ 0 w 173045"/>
                    <a:gd name="connsiteY0" fmla="*/ 0 h 118466"/>
                    <a:gd name="connsiteX1" fmla="*/ 173036 w 173045"/>
                    <a:gd name="connsiteY1" fmla="*/ 66813 h 118466"/>
                    <a:gd name="connsiteX2" fmla="*/ 4087 w 173045"/>
                    <a:gd name="connsiteY2" fmla="*/ 118466 h 118466"/>
                    <a:gd name="connsiteX0" fmla="*/ 0 w 173036"/>
                    <a:gd name="connsiteY0" fmla="*/ 0 h 118466"/>
                    <a:gd name="connsiteX1" fmla="*/ 173036 w 173036"/>
                    <a:gd name="connsiteY1" fmla="*/ 66813 h 118466"/>
                    <a:gd name="connsiteX2" fmla="*/ 4087 w 173036"/>
                    <a:gd name="connsiteY2" fmla="*/ 118466 h 118466"/>
                    <a:gd name="connsiteX0" fmla="*/ 0 w 173036"/>
                    <a:gd name="connsiteY0" fmla="*/ 0 h 118466"/>
                    <a:gd name="connsiteX1" fmla="*/ 173036 w 173036"/>
                    <a:gd name="connsiteY1" fmla="*/ 62991 h 118466"/>
                    <a:gd name="connsiteX2" fmla="*/ 4087 w 173036"/>
                    <a:gd name="connsiteY2" fmla="*/ 118466 h 118466"/>
                  </a:gdLst>
                  <a:ahLst/>
                  <a:cxnLst>
                    <a:cxn ang="0">
                      <a:pos x="connsiteX0" y="connsiteY0"/>
                    </a:cxn>
                    <a:cxn ang="0">
                      <a:pos x="connsiteX1" y="connsiteY1"/>
                    </a:cxn>
                    <a:cxn ang="0">
                      <a:pos x="connsiteX2" y="connsiteY2"/>
                    </a:cxn>
                  </a:cxnLst>
                  <a:rect l="l" t="t" r="r" b="b"/>
                  <a:pathLst>
                    <a:path w="173036" h="118466">
                      <a:moveTo>
                        <a:pt x="0" y="0"/>
                      </a:moveTo>
                      <a:cubicBezTo>
                        <a:pt x="88836" y="14617"/>
                        <a:pt x="172783" y="30043"/>
                        <a:pt x="173036" y="62991"/>
                      </a:cubicBezTo>
                      <a:cubicBezTo>
                        <a:pt x="173289" y="95939"/>
                        <a:pt x="86591" y="110578"/>
                        <a:pt x="4087" y="11846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2AFE8DE8-F7B5-6A7D-3A4C-09C21FAD4DD2}"/>
                    </a:ext>
                  </a:extLst>
                </p:cNvPr>
                <p:cNvSpPr/>
                <p:nvPr/>
              </p:nvSpPr>
              <p:spPr>
                <a:xfrm>
                  <a:off x="1773591" y="141473"/>
                  <a:ext cx="172997" cy="118293"/>
                </a:xfrm>
                <a:custGeom>
                  <a:avLst/>
                  <a:gdLst>
                    <a:gd name="connsiteX0" fmla="*/ 0 w 174218"/>
                    <a:gd name="connsiteY0" fmla="*/ 0 h 123568"/>
                    <a:gd name="connsiteX1" fmla="*/ 172995 w 174218"/>
                    <a:gd name="connsiteY1" fmla="*/ 60019 h 123568"/>
                    <a:gd name="connsiteX2" fmla="*/ 63549 w 174218"/>
                    <a:gd name="connsiteY2" fmla="*/ 123568 h 123568"/>
                    <a:gd name="connsiteX0" fmla="*/ 0 w 173036"/>
                    <a:gd name="connsiteY0" fmla="*/ 0 h 120165"/>
                    <a:gd name="connsiteX1" fmla="*/ 172995 w 173036"/>
                    <a:gd name="connsiteY1" fmla="*/ 60019 h 120165"/>
                    <a:gd name="connsiteX2" fmla="*/ 14288 w 173036"/>
                    <a:gd name="connsiteY2" fmla="*/ 120165 h 120165"/>
                    <a:gd name="connsiteX0" fmla="*/ 0 w 173077"/>
                    <a:gd name="connsiteY0" fmla="*/ 0 h 120165"/>
                    <a:gd name="connsiteX1" fmla="*/ 173036 w 173077"/>
                    <a:gd name="connsiteY1" fmla="*/ 66813 h 120165"/>
                    <a:gd name="connsiteX2" fmla="*/ 14288 w 173077"/>
                    <a:gd name="connsiteY2" fmla="*/ 120165 h 120165"/>
                    <a:gd name="connsiteX0" fmla="*/ 0 w 173077"/>
                    <a:gd name="connsiteY0" fmla="*/ 0 h 120165"/>
                    <a:gd name="connsiteX1" fmla="*/ 173036 w 173077"/>
                    <a:gd name="connsiteY1" fmla="*/ 66813 h 120165"/>
                    <a:gd name="connsiteX2" fmla="*/ 14288 w 173077"/>
                    <a:gd name="connsiteY2" fmla="*/ 120165 h 120165"/>
                    <a:gd name="connsiteX0" fmla="*/ 0 w 173078"/>
                    <a:gd name="connsiteY0" fmla="*/ 0 h 120165"/>
                    <a:gd name="connsiteX1" fmla="*/ 173036 w 173078"/>
                    <a:gd name="connsiteY1" fmla="*/ 66813 h 120165"/>
                    <a:gd name="connsiteX2" fmla="*/ 14288 w 173078"/>
                    <a:gd name="connsiteY2" fmla="*/ 120165 h 120165"/>
                    <a:gd name="connsiteX0" fmla="*/ 0 w 173039"/>
                    <a:gd name="connsiteY0" fmla="*/ 0 h 118466"/>
                    <a:gd name="connsiteX1" fmla="*/ 173036 w 173039"/>
                    <a:gd name="connsiteY1" fmla="*/ 66813 h 118466"/>
                    <a:gd name="connsiteX2" fmla="*/ 4087 w 173039"/>
                    <a:gd name="connsiteY2" fmla="*/ 118466 h 118466"/>
                    <a:gd name="connsiteX0" fmla="*/ 0 w 173039"/>
                    <a:gd name="connsiteY0" fmla="*/ 0 h 118466"/>
                    <a:gd name="connsiteX1" fmla="*/ 173036 w 173039"/>
                    <a:gd name="connsiteY1" fmla="*/ 66813 h 118466"/>
                    <a:gd name="connsiteX2" fmla="*/ 4087 w 173039"/>
                    <a:gd name="connsiteY2" fmla="*/ 118466 h 118466"/>
                    <a:gd name="connsiteX0" fmla="*/ 0 w 173074"/>
                    <a:gd name="connsiteY0" fmla="*/ 0 h 118466"/>
                    <a:gd name="connsiteX1" fmla="*/ 173036 w 173074"/>
                    <a:gd name="connsiteY1" fmla="*/ 66813 h 118466"/>
                    <a:gd name="connsiteX2" fmla="*/ 4087 w 173074"/>
                    <a:gd name="connsiteY2" fmla="*/ 118466 h 118466"/>
                    <a:gd name="connsiteX0" fmla="*/ 0 w 173044"/>
                    <a:gd name="connsiteY0" fmla="*/ 0 h 118466"/>
                    <a:gd name="connsiteX1" fmla="*/ 173036 w 173044"/>
                    <a:gd name="connsiteY1" fmla="*/ 66813 h 118466"/>
                    <a:gd name="connsiteX2" fmla="*/ 4087 w 173044"/>
                    <a:gd name="connsiteY2" fmla="*/ 118466 h 118466"/>
                    <a:gd name="connsiteX0" fmla="*/ 0 w 173045"/>
                    <a:gd name="connsiteY0" fmla="*/ 0 h 118466"/>
                    <a:gd name="connsiteX1" fmla="*/ 173036 w 173045"/>
                    <a:gd name="connsiteY1" fmla="*/ 66813 h 118466"/>
                    <a:gd name="connsiteX2" fmla="*/ 4087 w 173045"/>
                    <a:gd name="connsiteY2" fmla="*/ 118466 h 118466"/>
                    <a:gd name="connsiteX0" fmla="*/ 0 w 173045"/>
                    <a:gd name="connsiteY0" fmla="*/ 0 h 118466"/>
                    <a:gd name="connsiteX1" fmla="*/ 173036 w 173045"/>
                    <a:gd name="connsiteY1" fmla="*/ 66813 h 118466"/>
                    <a:gd name="connsiteX2" fmla="*/ 4087 w 173045"/>
                    <a:gd name="connsiteY2" fmla="*/ 118466 h 118466"/>
                    <a:gd name="connsiteX0" fmla="*/ 0 w 173036"/>
                    <a:gd name="connsiteY0" fmla="*/ 0 h 118466"/>
                    <a:gd name="connsiteX1" fmla="*/ 173036 w 173036"/>
                    <a:gd name="connsiteY1" fmla="*/ 66813 h 118466"/>
                    <a:gd name="connsiteX2" fmla="*/ 4087 w 173036"/>
                    <a:gd name="connsiteY2" fmla="*/ 118466 h 118466"/>
                    <a:gd name="connsiteX0" fmla="*/ 0 w 173036"/>
                    <a:gd name="connsiteY0" fmla="*/ 0 h 118466"/>
                    <a:gd name="connsiteX1" fmla="*/ 173036 w 173036"/>
                    <a:gd name="connsiteY1" fmla="*/ 62991 h 118466"/>
                    <a:gd name="connsiteX2" fmla="*/ 4087 w 173036"/>
                    <a:gd name="connsiteY2" fmla="*/ 118466 h 118466"/>
                  </a:gdLst>
                  <a:ahLst/>
                  <a:cxnLst>
                    <a:cxn ang="0">
                      <a:pos x="connsiteX0" y="connsiteY0"/>
                    </a:cxn>
                    <a:cxn ang="0">
                      <a:pos x="connsiteX1" y="connsiteY1"/>
                    </a:cxn>
                    <a:cxn ang="0">
                      <a:pos x="connsiteX2" y="connsiteY2"/>
                    </a:cxn>
                  </a:cxnLst>
                  <a:rect l="l" t="t" r="r" b="b"/>
                  <a:pathLst>
                    <a:path w="173036" h="118466">
                      <a:moveTo>
                        <a:pt x="0" y="0"/>
                      </a:moveTo>
                      <a:cubicBezTo>
                        <a:pt x="88836" y="14617"/>
                        <a:pt x="172783" y="30043"/>
                        <a:pt x="173036" y="62991"/>
                      </a:cubicBezTo>
                      <a:cubicBezTo>
                        <a:pt x="173289" y="95939"/>
                        <a:pt x="86591" y="110578"/>
                        <a:pt x="4087" y="11846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51" name="TextBox 50">
            <a:extLst>
              <a:ext uri="{FF2B5EF4-FFF2-40B4-BE49-F238E27FC236}">
                <a16:creationId xmlns:a16="http://schemas.microsoft.com/office/drawing/2014/main" id="{0526C481-5C9D-F77C-A354-244AC26447E7}"/>
              </a:ext>
            </a:extLst>
          </p:cNvPr>
          <p:cNvSpPr txBox="1"/>
          <p:nvPr/>
        </p:nvSpPr>
        <p:spPr>
          <a:xfrm>
            <a:off x="528459" y="211061"/>
            <a:ext cx="755232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Times New Roman" panose="02020603050405020304" pitchFamily="18" charset="0"/>
                <a:cs typeface="Times New Roman" panose="02020603050405020304" pitchFamily="18" charset="0"/>
              </a:rPr>
              <a:t>Derivation of Poiseuille relation for steady flow in a tube </a:t>
            </a:r>
            <a:endPar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76610F15-D49D-1AB0-CBA2-D62F9655A627}"/>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2229571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84528D6-1EFA-F8C7-1F62-E640C7AB9DF7}"/>
              </a:ext>
            </a:extLst>
          </p:cNvPr>
          <p:cNvGrpSpPr/>
          <p:nvPr/>
        </p:nvGrpSpPr>
        <p:grpSpPr>
          <a:xfrm>
            <a:off x="717563" y="1033807"/>
            <a:ext cx="7031927" cy="917556"/>
            <a:chOff x="3327143" y="1472811"/>
            <a:chExt cx="7031927" cy="917556"/>
          </a:xfrm>
        </p:grpSpPr>
        <p:grpSp>
          <p:nvGrpSpPr>
            <p:cNvPr id="3" name="Group 2">
              <a:extLst>
                <a:ext uri="{FF2B5EF4-FFF2-40B4-BE49-F238E27FC236}">
                  <a16:creationId xmlns:a16="http://schemas.microsoft.com/office/drawing/2014/main" id="{F8A2C87E-CA4A-8E24-8FD5-B05C5FE17D47}"/>
                </a:ext>
              </a:extLst>
            </p:cNvPr>
            <p:cNvGrpSpPr/>
            <p:nvPr/>
          </p:nvGrpSpPr>
          <p:grpSpPr>
            <a:xfrm>
              <a:off x="3903144" y="1472811"/>
              <a:ext cx="6455926" cy="917556"/>
              <a:chOff x="8614473" y="18792396"/>
              <a:chExt cx="6164082" cy="917556"/>
            </a:xfrm>
          </p:grpSpPr>
          <p:cxnSp>
            <p:nvCxnSpPr>
              <p:cNvPr id="5" name="Connector: Elbow 4">
                <a:extLst>
                  <a:ext uri="{FF2B5EF4-FFF2-40B4-BE49-F238E27FC236}">
                    <a16:creationId xmlns:a16="http://schemas.microsoft.com/office/drawing/2014/main" id="{0A6476FD-A70F-BB12-9E92-8BC803F08982}"/>
                  </a:ext>
                </a:extLst>
              </p:cNvPr>
              <p:cNvCxnSpPr>
                <a:cxnSpLocks/>
                <a:stCxn id="20" idx="1"/>
                <a:endCxn id="11" idx="2"/>
              </p:cNvCxnSpPr>
              <p:nvPr/>
            </p:nvCxnSpPr>
            <p:spPr>
              <a:xfrm rot="10800000">
                <a:off x="10204032" y="19392050"/>
                <a:ext cx="690600" cy="173902"/>
              </a:xfrm>
              <a:prstGeom prst="bentConnector2">
                <a:avLst/>
              </a:prstGeom>
              <a:ln w="19050">
                <a:solidFill>
                  <a:srgbClr val="FF000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p:cxnSp>
            <p:nvCxnSpPr>
              <p:cNvPr id="6" name="Connector: Elbow 5">
                <a:extLst>
                  <a:ext uri="{FF2B5EF4-FFF2-40B4-BE49-F238E27FC236}">
                    <a16:creationId xmlns:a16="http://schemas.microsoft.com/office/drawing/2014/main" id="{84DC241E-1D09-549E-FA10-B17886599D67}"/>
                  </a:ext>
                </a:extLst>
              </p:cNvPr>
              <p:cNvCxnSpPr>
                <a:cxnSpLocks/>
                <a:stCxn id="19" idx="1"/>
                <a:endCxn id="11" idx="0"/>
              </p:cNvCxnSpPr>
              <p:nvPr/>
            </p:nvCxnSpPr>
            <p:spPr>
              <a:xfrm rot="10800000" flipV="1">
                <a:off x="10204031" y="18936396"/>
                <a:ext cx="690599" cy="167654"/>
              </a:xfrm>
              <a:prstGeom prst="bentConnector2">
                <a:avLst/>
              </a:prstGeom>
              <a:ln w="19050">
                <a:solidFill>
                  <a:srgbClr val="FF000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p:cxnSp>
            <p:nvCxnSpPr>
              <p:cNvPr id="7" name="Connector: Elbow 6">
                <a:extLst>
                  <a:ext uri="{FF2B5EF4-FFF2-40B4-BE49-F238E27FC236}">
                    <a16:creationId xmlns:a16="http://schemas.microsoft.com/office/drawing/2014/main" id="{7F28ED1E-CF5A-F679-63F9-72804D428731}"/>
                  </a:ext>
                </a:extLst>
              </p:cNvPr>
              <p:cNvCxnSpPr>
                <a:cxnSpLocks/>
                <a:stCxn id="17" idx="2"/>
                <a:endCxn id="24" idx="3"/>
              </p:cNvCxnSpPr>
              <p:nvPr/>
            </p:nvCxnSpPr>
            <p:spPr>
              <a:xfrm rot="5400000">
                <a:off x="13982257" y="19130567"/>
                <a:ext cx="173902" cy="696869"/>
              </a:xfrm>
              <a:prstGeom prst="bentConnector2">
                <a:avLst/>
              </a:prstGeom>
              <a:ln w="19050">
                <a:solidFill>
                  <a:srgbClr val="0070C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DA5DC87C-FC1E-9A7D-E767-4D77B32683DA}"/>
                  </a:ext>
                </a:extLst>
              </p:cNvPr>
              <p:cNvCxnSpPr>
                <a:cxnSpLocks/>
                <a:stCxn id="17" idx="0"/>
                <a:endCxn id="23" idx="3"/>
              </p:cNvCxnSpPr>
              <p:nvPr/>
            </p:nvCxnSpPr>
            <p:spPr>
              <a:xfrm rot="16200000" flipV="1">
                <a:off x="13985383" y="18671790"/>
                <a:ext cx="167654" cy="696865"/>
              </a:xfrm>
              <a:prstGeom prst="bentConnector2">
                <a:avLst/>
              </a:prstGeom>
              <a:ln w="19050">
                <a:solidFill>
                  <a:srgbClr val="0070C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3F88CED7-D6FA-036A-26E1-C42679B2CDC1}"/>
                  </a:ext>
                </a:extLst>
              </p:cNvPr>
              <p:cNvCxnSpPr>
                <a:cxnSpLocks/>
                <a:stCxn id="12" idx="1"/>
                <a:endCxn id="4" idx="3"/>
              </p:cNvCxnSpPr>
              <p:nvPr/>
            </p:nvCxnSpPr>
            <p:spPr>
              <a:xfrm flipH="1">
                <a:off x="8614473" y="19247999"/>
                <a:ext cx="308779" cy="0"/>
              </a:xfrm>
              <a:prstGeom prst="straightConnector1">
                <a:avLst/>
              </a:prstGeom>
              <a:ln w="19050">
                <a:solidFill>
                  <a:srgbClr val="FF000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23F762DE-5A4B-47EC-A6C1-FCB999BB9F3E}"/>
                  </a:ext>
                </a:extLst>
              </p:cNvPr>
              <p:cNvGrpSpPr/>
              <p:nvPr/>
            </p:nvGrpSpPr>
            <p:grpSpPr>
              <a:xfrm>
                <a:off x="10894630" y="18792396"/>
                <a:ext cx="2826147" cy="917556"/>
                <a:chOff x="10894630" y="18792396"/>
                <a:chExt cx="2826147" cy="917556"/>
              </a:xfrm>
            </p:grpSpPr>
            <mc:AlternateContent xmlns:mc="http://schemas.openxmlformats.org/markup-compatibility/2006" xmlns:a14="http://schemas.microsoft.com/office/drawing/2010/main">
              <mc:Choice Requires="a14">
                <p:sp>
                  <p:nvSpPr>
                    <p:cNvPr id="19" name="TextBox 29">
                      <a:extLst>
                        <a:ext uri="{FF2B5EF4-FFF2-40B4-BE49-F238E27FC236}">
                          <a16:creationId xmlns:a16="http://schemas.microsoft.com/office/drawing/2014/main" id="{39D88AFC-5506-980C-D542-57D3084B8A8D}"/>
                        </a:ext>
                      </a:extLst>
                    </p:cNvPr>
                    <p:cNvSpPr txBox="1">
                      <a:spLocks/>
                    </p:cNvSpPr>
                    <p:nvPr/>
                  </p:nvSpPr>
                  <p:spPr>
                    <a:xfrm>
                      <a:off x="10894630" y="18792396"/>
                      <a:ext cx="721825" cy="288000"/>
                    </a:xfrm>
                    <a:prstGeom prst="roundRect">
                      <a:avLst>
                        <a:gd name="adj" fmla="val 38026"/>
                      </a:avLst>
                    </a:prstGeom>
                    <a:gradFill>
                      <a:gsLst>
                        <a:gs pos="0">
                          <a:srgbClr val="FCB7CC"/>
                        </a:gs>
                        <a:gs pos="53000">
                          <a:schemeClr val="bg1"/>
                        </a:gs>
                        <a:gs pos="100000">
                          <a:srgbClr val="FCB7CC"/>
                        </a:gs>
                      </a:gsLst>
                      <a:lin ang="0" scaled="1"/>
                    </a:gradFill>
                    <a:ln w="19050">
                      <a:solidFill>
                        <a:srgbClr val="00B050"/>
                      </a:solidFill>
                    </a:ln>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𝐺𝑎𝑠𝑡𝑟𝑖𝑐𝐴</m:t>
                                </m:r>
                              </m:sub>
                              <m:sup>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kumimoji="0" lang="en-NZ" sz="12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3" name="TextBox 29">
                      <a:extLst>
                        <a:ext uri="{FF2B5EF4-FFF2-40B4-BE49-F238E27FC236}">
                          <a16:creationId xmlns:a16="http://schemas.microsoft.com/office/drawing/2014/main" id="{4951EF9B-7CBE-49A0-2057-B37CDABABDF2}"/>
                        </a:ext>
                      </a:extLst>
                    </p:cNvPr>
                    <p:cNvSpPr txBox="1">
                      <a:spLocks noRot="1" noChangeAspect="1" noMove="1" noResize="1" noEditPoints="1" noAdjustHandles="1" noChangeArrowheads="1" noChangeShapeType="1" noTextEdit="1"/>
                    </p:cNvSpPr>
                    <p:nvPr/>
                  </p:nvSpPr>
                  <p:spPr>
                    <a:xfrm>
                      <a:off x="10894630" y="18792396"/>
                      <a:ext cx="721825" cy="288000"/>
                    </a:xfrm>
                    <a:prstGeom prst="roundRect">
                      <a:avLst>
                        <a:gd name="adj" fmla="val 38026"/>
                      </a:avLst>
                    </a:prstGeom>
                    <a:blipFill>
                      <a:blip r:embed="rId4"/>
                      <a:stretch>
                        <a:fillRect/>
                      </a:stretch>
                    </a:blipFill>
                    <a:ln w="19050">
                      <a:solidFill>
                        <a:srgbClr val="00B05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67A4C30-4E64-F53C-6B79-656244DC751A}"/>
                        </a:ext>
                      </a:extLst>
                    </p:cNvPr>
                    <p:cNvSpPr txBox="1">
                      <a:spLocks/>
                    </p:cNvSpPr>
                    <p:nvPr/>
                  </p:nvSpPr>
                  <p:spPr>
                    <a:xfrm>
                      <a:off x="10894631" y="19421952"/>
                      <a:ext cx="721825" cy="288000"/>
                    </a:xfrm>
                    <a:prstGeom prst="roundRect">
                      <a:avLst>
                        <a:gd name="adj" fmla="val 38026"/>
                      </a:avLst>
                    </a:prstGeom>
                    <a:gradFill>
                      <a:gsLst>
                        <a:gs pos="0">
                          <a:srgbClr val="FCB7CC"/>
                        </a:gs>
                        <a:gs pos="53000">
                          <a:schemeClr val="bg1"/>
                        </a:gs>
                        <a:gs pos="100000">
                          <a:srgbClr val="FCB7CC"/>
                        </a:gs>
                      </a:gsLst>
                      <a:lin ang="0" scaled="1"/>
                    </a:gradFill>
                    <a:ln w="19050">
                      <a:solidFill>
                        <a:srgbClr val="00B050"/>
                      </a:solidFill>
                    </a:ln>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𝑆</m:t>
                                </m:r>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𝑝𝑙𝑒𝑛</m:t>
                                </m:r>
                                <m: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𝑖𝑐𝐴</m:t>
                                </m:r>
                              </m:sub>
                              <m:sup>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kumimoji="0" lang="en-NZ" sz="12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4" name="TextBox 33">
                      <a:extLst>
                        <a:ext uri="{FF2B5EF4-FFF2-40B4-BE49-F238E27FC236}">
                          <a16:creationId xmlns:a16="http://schemas.microsoft.com/office/drawing/2014/main" id="{3ED2E118-3A92-462C-DA79-6F3D153D6ADF}"/>
                        </a:ext>
                      </a:extLst>
                    </p:cNvPr>
                    <p:cNvSpPr txBox="1">
                      <a:spLocks noRot="1" noChangeAspect="1" noMove="1" noResize="1" noEditPoints="1" noAdjustHandles="1" noChangeArrowheads="1" noChangeShapeType="1" noTextEdit="1"/>
                    </p:cNvSpPr>
                    <p:nvPr/>
                  </p:nvSpPr>
                  <p:spPr>
                    <a:xfrm>
                      <a:off x="10894631" y="19421952"/>
                      <a:ext cx="721825" cy="288000"/>
                    </a:xfrm>
                    <a:prstGeom prst="roundRect">
                      <a:avLst>
                        <a:gd name="adj" fmla="val 38026"/>
                      </a:avLst>
                    </a:prstGeom>
                    <a:blipFill>
                      <a:blip r:embed="rId5"/>
                      <a:stretch>
                        <a:fillRect b="-2000"/>
                      </a:stretch>
                    </a:blipFill>
                    <a:ln w="19050">
                      <a:solidFill>
                        <a:srgbClr val="00B05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1" name="TextBox 29">
                      <a:extLst>
                        <a:ext uri="{FF2B5EF4-FFF2-40B4-BE49-F238E27FC236}">
                          <a16:creationId xmlns:a16="http://schemas.microsoft.com/office/drawing/2014/main" id="{7CD6E6F1-3562-FC28-6496-90ACBEDF5221}"/>
                        </a:ext>
                      </a:extLst>
                    </p:cNvPr>
                    <p:cNvSpPr txBox="1">
                      <a:spLocks/>
                    </p:cNvSpPr>
                    <p:nvPr/>
                  </p:nvSpPr>
                  <p:spPr>
                    <a:xfrm>
                      <a:off x="11951874" y="18792396"/>
                      <a:ext cx="721825" cy="288000"/>
                    </a:xfrm>
                    <a:prstGeom prst="roundRect">
                      <a:avLst>
                        <a:gd name="adj" fmla="val 38026"/>
                      </a:avLst>
                    </a:prstGeom>
                    <a:gradFill flip="none" rotWithShape="1">
                      <a:gsLst>
                        <a:gs pos="0">
                          <a:schemeClr val="accent1">
                            <a:lumMod val="20000"/>
                            <a:lumOff val="80000"/>
                          </a:schemeClr>
                        </a:gs>
                        <a:gs pos="53000">
                          <a:schemeClr val="bg1"/>
                        </a:gs>
                        <a:gs pos="100000">
                          <a:srgbClr val="FCB7CC"/>
                        </a:gs>
                      </a:gsLst>
                      <a:lin ang="10800000" scaled="1"/>
                      <a:tileRect/>
                    </a:gradFill>
                    <a:ln w="19050">
                      <a:solidFill>
                        <a:srgbClr val="FF0000"/>
                      </a:solidFill>
                    </a:ln>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𝐺𝑎𝑠𝑡𝑟𝑖𝑐𝐶</m:t>
                                </m:r>
                              </m:sub>
                              <m:sup>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kumimoji="0" lang="en-NZ" sz="12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5" name="TextBox 29">
                      <a:extLst>
                        <a:ext uri="{FF2B5EF4-FFF2-40B4-BE49-F238E27FC236}">
                          <a16:creationId xmlns:a16="http://schemas.microsoft.com/office/drawing/2014/main" id="{4E9B1819-38F9-E374-CE6D-753D77361E10}"/>
                        </a:ext>
                      </a:extLst>
                    </p:cNvPr>
                    <p:cNvSpPr txBox="1">
                      <a:spLocks noRot="1" noChangeAspect="1" noMove="1" noResize="1" noEditPoints="1" noAdjustHandles="1" noChangeArrowheads="1" noChangeShapeType="1" noTextEdit="1"/>
                    </p:cNvSpPr>
                    <p:nvPr/>
                  </p:nvSpPr>
                  <p:spPr>
                    <a:xfrm>
                      <a:off x="11951874" y="18792396"/>
                      <a:ext cx="721825" cy="288000"/>
                    </a:xfrm>
                    <a:prstGeom prst="roundRect">
                      <a:avLst>
                        <a:gd name="adj" fmla="val 38026"/>
                      </a:avLst>
                    </a:prstGeom>
                    <a:blipFill>
                      <a:blip r:embed="rId6"/>
                      <a:stretch>
                        <a:fillRect/>
                      </a:stretch>
                    </a:blipFill>
                    <a:ln w="1905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2" name="TextBox 29">
                      <a:extLst>
                        <a:ext uri="{FF2B5EF4-FFF2-40B4-BE49-F238E27FC236}">
                          <a16:creationId xmlns:a16="http://schemas.microsoft.com/office/drawing/2014/main" id="{11A0EBEB-8B63-BF72-2F54-C5B83A7CF676}"/>
                        </a:ext>
                      </a:extLst>
                    </p:cNvPr>
                    <p:cNvSpPr txBox="1">
                      <a:spLocks/>
                    </p:cNvSpPr>
                    <p:nvPr/>
                  </p:nvSpPr>
                  <p:spPr>
                    <a:xfrm>
                      <a:off x="11951873" y="19421952"/>
                      <a:ext cx="721825" cy="288000"/>
                    </a:xfrm>
                    <a:prstGeom prst="roundRect">
                      <a:avLst>
                        <a:gd name="adj" fmla="val 38026"/>
                      </a:avLst>
                    </a:prstGeom>
                    <a:gradFill flip="none" rotWithShape="1">
                      <a:gsLst>
                        <a:gs pos="0">
                          <a:schemeClr val="accent1">
                            <a:lumMod val="20000"/>
                            <a:lumOff val="80000"/>
                          </a:schemeClr>
                        </a:gs>
                        <a:gs pos="53000">
                          <a:schemeClr val="bg1"/>
                        </a:gs>
                        <a:gs pos="100000">
                          <a:srgbClr val="FCB7CC"/>
                        </a:gs>
                      </a:gsLst>
                      <a:lin ang="10800000" scaled="1"/>
                      <a:tileRect/>
                    </a:gradFill>
                    <a:ln w="19050">
                      <a:solidFill>
                        <a:srgbClr val="FF0000"/>
                      </a:solidFill>
                    </a:ln>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𝑆</m:t>
                                </m:r>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𝑝𝑙𝑒</m:t>
                                </m:r>
                                <m: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𝑛𝑖𝑐𝐶</m:t>
                                </m:r>
                              </m:sub>
                              <m:sup>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kumimoji="0" lang="en-NZ" sz="12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6" name="TextBox 29">
                      <a:extLst>
                        <a:ext uri="{FF2B5EF4-FFF2-40B4-BE49-F238E27FC236}">
                          <a16:creationId xmlns:a16="http://schemas.microsoft.com/office/drawing/2014/main" id="{CF230831-1FBD-62EE-83FC-47803A3F0CF0}"/>
                        </a:ext>
                      </a:extLst>
                    </p:cNvPr>
                    <p:cNvSpPr txBox="1">
                      <a:spLocks noRot="1" noChangeAspect="1" noMove="1" noResize="1" noEditPoints="1" noAdjustHandles="1" noChangeArrowheads="1" noChangeShapeType="1" noTextEdit="1"/>
                    </p:cNvSpPr>
                    <p:nvPr/>
                  </p:nvSpPr>
                  <p:spPr>
                    <a:xfrm>
                      <a:off x="11951873" y="19421952"/>
                      <a:ext cx="721825" cy="288000"/>
                    </a:xfrm>
                    <a:prstGeom prst="roundRect">
                      <a:avLst>
                        <a:gd name="adj" fmla="val 38026"/>
                      </a:avLst>
                    </a:prstGeom>
                    <a:blipFill>
                      <a:blip r:embed="rId7"/>
                      <a:stretch>
                        <a:fillRect b="-2000"/>
                      </a:stretch>
                    </a:blipFill>
                    <a:ln w="1905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3" name="TextBox 29">
                      <a:extLst>
                        <a:ext uri="{FF2B5EF4-FFF2-40B4-BE49-F238E27FC236}">
                          <a16:creationId xmlns:a16="http://schemas.microsoft.com/office/drawing/2014/main" id="{E7CD7069-EE46-8285-6A2E-08A76E654B38}"/>
                        </a:ext>
                      </a:extLst>
                    </p:cNvPr>
                    <p:cNvSpPr txBox="1">
                      <a:spLocks/>
                    </p:cNvSpPr>
                    <p:nvPr/>
                  </p:nvSpPr>
                  <p:spPr>
                    <a:xfrm>
                      <a:off x="13033325" y="18792396"/>
                      <a:ext cx="687452" cy="288000"/>
                    </a:xfrm>
                    <a:prstGeom prst="roundRect">
                      <a:avLst>
                        <a:gd name="adj" fmla="val 38026"/>
                      </a:avLst>
                    </a:prstGeom>
                    <a:gradFill>
                      <a:gsLst>
                        <a:gs pos="0">
                          <a:schemeClr val="accent1">
                            <a:lumMod val="20000"/>
                            <a:lumOff val="80000"/>
                          </a:schemeClr>
                        </a:gs>
                        <a:gs pos="53000">
                          <a:schemeClr val="bg1"/>
                        </a:gs>
                        <a:gs pos="100000">
                          <a:schemeClr val="accent1">
                            <a:lumMod val="20000"/>
                            <a:lumOff val="80000"/>
                          </a:schemeClr>
                        </a:gs>
                      </a:gsLst>
                      <a:lin ang="0" scaled="1"/>
                    </a:gradFill>
                    <a:ln w="19050">
                      <a:solidFill>
                        <a:srgbClr val="00B050"/>
                      </a:solidFill>
                    </a:ln>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𝐺𝑎𝑠𝑡𝑟𝑖𝑐𝑉</m:t>
                                </m:r>
                              </m:sub>
                              <m:sup>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kumimoji="0" lang="en-NZ" sz="12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7" name="TextBox 29">
                      <a:extLst>
                        <a:ext uri="{FF2B5EF4-FFF2-40B4-BE49-F238E27FC236}">
                          <a16:creationId xmlns:a16="http://schemas.microsoft.com/office/drawing/2014/main" id="{7E55C93C-75AD-4118-F8F7-567034AB1005}"/>
                        </a:ext>
                      </a:extLst>
                    </p:cNvPr>
                    <p:cNvSpPr txBox="1">
                      <a:spLocks noRot="1" noChangeAspect="1" noMove="1" noResize="1" noEditPoints="1" noAdjustHandles="1" noChangeArrowheads="1" noChangeShapeType="1" noTextEdit="1"/>
                    </p:cNvSpPr>
                    <p:nvPr/>
                  </p:nvSpPr>
                  <p:spPr>
                    <a:xfrm>
                      <a:off x="13033325" y="18792396"/>
                      <a:ext cx="687452" cy="288000"/>
                    </a:xfrm>
                    <a:prstGeom prst="roundRect">
                      <a:avLst>
                        <a:gd name="adj" fmla="val 38026"/>
                      </a:avLst>
                    </a:prstGeom>
                    <a:blipFill>
                      <a:blip r:embed="rId8"/>
                      <a:stretch>
                        <a:fillRect/>
                      </a:stretch>
                    </a:blipFill>
                    <a:ln w="19050">
                      <a:solidFill>
                        <a:srgbClr val="00B05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4" name="TextBox 29">
                      <a:extLst>
                        <a:ext uri="{FF2B5EF4-FFF2-40B4-BE49-F238E27FC236}">
                          <a16:creationId xmlns:a16="http://schemas.microsoft.com/office/drawing/2014/main" id="{9763E50D-99BE-6BB9-AE61-0C38856122B7}"/>
                        </a:ext>
                      </a:extLst>
                    </p:cNvPr>
                    <p:cNvSpPr txBox="1">
                      <a:spLocks/>
                    </p:cNvSpPr>
                    <p:nvPr/>
                  </p:nvSpPr>
                  <p:spPr>
                    <a:xfrm>
                      <a:off x="13033321" y="19421952"/>
                      <a:ext cx="687452" cy="288000"/>
                    </a:xfrm>
                    <a:prstGeom prst="roundRect">
                      <a:avLst>
                        <a:gd name="adj" fmla="val 38026"/>
                      </a:avLst>
                    </a:prstGeom>
                    <a:gradFill>
                      <a:gsLst>
                        <a:gs pos="0">
                          <a:schemeClr val="accent1">
                            <a:lumMod val="20000"/>
                            <a:lumOff val="80000"/>
                          </a:schemeClr>
                        </a:gs>
                        <a:gs pos="53000">
                          <a:schemeClr val="bg1"/>
                        </a:gs>
                        <a:gs pos="100000">
                          <a:schemeClr val="accent1">
                            <a:lumMod val="20000"/>
                            <a:lumOff val="80000"/>
                          </a:schemeClr>
                        </a:gs>
                      </a:gsLst>
                      <a:lin ang="0" scaled="1"/>
                    </a:gradFill>
                    <a:ln w="19050">
                      <a:solidFill>
                        <a:srgbClr val="00B050"/>
                      </a:solidFill>
                    </a:ln>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𝑆</m:t>
                                </m:r>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𝑝𝑙𝑒</m:t>
                                </m:r>
                                <m: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𝑛𝑖𝑐𝑉</m:t>
                                </m:r>
                              </m:sub>
                              <m:sup>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kumimoji="0" lang="en-NZ" sz="12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8" name="TextBox 29">
                      <a:extLst>
                        <a:ext uri="{FF2B5EF4-FFF2-40B4-BE49-F238E27FC236}">
                          <a16:creationId xmlns:a16="http://schemas.microsoft.com/office/drawing/2014/main" id="{4CB2EE9D-0790-7471-7DE6-E00AF88E6851}"/>
                        </a:ext>
                      </a:extLst>
                    </p:cNvPr>
                    <p:cNvSpPr txBox="1">
                      <a:spLocks noRot="1" noChangeAspect="1" noMove="1" noResize="1" noEditPoints="1" noAdjustHandles="1" noChangeArrowheads="1" noChangeShapeType="1" noTextEdit="1"/>
                    </p:cNvSpPr>
                    <p:nvPr/>
                  </p:nvSpPr>
                  <p:spPr>
                    <a:xfrm>
                      <a:off x="13033321" y="19421952"/>
                      <a:ext cx="687452" cy="288000"/>
                    </a:xfrm>
                    <a:prstGeom prst="roundRect">
                      <a:avLst>
                        <a:gd name="adj" fmla="val 38026"/>
                      </a:avLst>
                    </a:prstGeom>
                    <a:blipFill>
                      <a:blip r:embed="rId9"/>
                      <a:stretch>
                        <a:fillRect b="-2000"/>
                      </a:stretch>
                    </a:blipFill>
                    <a:ln w="19050">
                      <a:solidFill>
                        <a:srgbClr val="00B050"/>
                      </a:solidFill>
                    </a:ln>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11" name="TextBox 29">
                    <a:extLst>
                      <a:ext uri="{FF2B5EF4-FFF2-40B4-BE49-F238E27FC236}">
                        <a16:creationId xmlns:a16="http://schemas.microsoft.com/office/drawing/2014/main" id="{34CE1010-BB93-7F17-B70D-38148AD76B69}"/>
                      </a:ext>
                    </a:extLst>
                  </p:cNvPr>
                  <p:cNvSpPr txBox="1">
                    <a:spLocks/>
                  </p:cNvSpPr>
                  <p:nvPr/>
                </p:nvSpPr>
                <p:spPr>
                  <a:xfrm>
                    <a:off x="9880031" y="19104050"/>
                    <a:ext cx="648000" cy="288000"/>
                  </a:xfrm>
                  <a:prstGeom prst="roundRect">
                    <a:avLst>
                      <a:gd name="adj" fmla="val 38026"/>
                    </a:avLst>
                  </a:prstGeom>
                  <a:gradFill>
                    <a:gsLst>
                      <a:gs pos="0">
                        <a:srgbClr val="FCB7CC"/>
                      </a:gs>
                      <a:gs pos="53000">
                        <a:schemeClr val="bg1"/>
                      </a:gs>
                      <a:gs pos="100000">
                        <a:srgbClr val="FCB7CC"/>
                      </a:gs>
                    </a:gsLst>
                    <a:lin ang="0" scaled="1"/>
                  </a:gradFill>
                  <a:ln w="19050">
                    <a:solidFill>
                      <a:srgbClr val="FF0000"/>
                    </a:solidFill>
                  </a:ln>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𝐽𝑡𝑛𝐴</m:t>
                              </m:r>
                            </m:sub>
                            <m:sup>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kumimoji="0" lang="en-NZ" sz="12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11" name="TextBox 29">
                    <a:extLst>
                      <a:ext uri="{FF2B5EF4-FFF2-40B4-BE49-F238E27FC236}">
                        <a16:creationId xmlns:a16="http://schemas.microsoft.com/office/drawing/2014/main" id="{34CE1010-BB93-7F17-B70D-38148AD76B69}"/>
                      </a:ext>
                    </a:extLst>
                  </p:cNvPr>
                  <p:cNvSpPr txBox="1">
                    <a:spLocks noRot="1" noChangeAspect="1" noMove="1" noResize="1" noEditPoints="1" noAdjustHandles="1" noChangeArrowheads="1" noChangeShapeType="1" noTextEdit="1"/>
                  </p:cNvSpPr>
                  <p:nvPr/>
                </p:nvSpPr>
                <p:spPr>
                  <a:xfrm>
                    <a:off x="9880031" y="19104050"/>
                    <a:ext cx="648000" cy="288000"/>
                  </a:xfrm>
                  <a:prstGeom prst="roundRect">
                    <a:avLst>
                      <a:gd name="adj" fmla="val 38026"/>
                    </a:avLst>
                  </a:prstGeom>
                  <a:blipFill>
                    <a:blip r:embed="rId10"/>
                    <a:stretch>
                      <a:fillRect/>
                    </a:stretch>
                  </a:blipFill>
                  <a:ln w="1905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 name="TextBox 29">
                    <a:extLst>
                      <a:ext uri="{FF2B5EF4-FFF2-40B4-BE49-F238E27FC236}">
                        <a16:creationId xmlns:a16="http://schemas.microsoft.com/office/drawing/2014/main" id="{7897C6E0-A1B5-163D-8354-D52AB2BDC91E}"/>
                      </a:ext>
                    </a:extLst>
                  </p:cNvPr>
                  <p:cNvSpPr txBox="1">
                    <a:spLocks/>
                  </p:cNvSpPr>
                  <p:nvPr/>
                </p:nvSpPr>
                <p:spPr>
                  <a:xfrm>
                    <a:off x="8923252" y="19103999"/>
                    <a:ext cx="648000" cy="288000"/>
                  </a:xfrm>
                  <a:prstGeom prst="roundRect">
                    <a:avLst>
                      <a:gd name="adj" fmla="val 38026"/>
                    </a:avLst>
                  </a:prstGeom>
                  <a:gradFill>
                    <a:gsLst>
                      <a:gs pos="0">
                        <a:srgbClr val="FCB7CC"/>
                      </a:gs>
                      <a:gs pos="53000">
                        <a:schemeClr val="bg1"/>
                      </a:gs>
                      <a:gs pos="100000">
                        <a:srgbClr val="FCB7CC"/>
                      </a:gs>
                    </a:gsLst>
                    <a:lin ang="0" scaled="1"/>
                  </a:gradFill>
                  <a:ln w="19050">
                    <a:solidFill>
                      <a:srgbClr val="00B050"/>
                    </a:solidFill>
                  </a:ln>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𝐶</m:t>
                              </m:r>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𝑒𝑙𝑖𝑎𝑐</m:t>
                              </m:r>
                              <m: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𝐴</m:t>
                              </m:r>
                            </m:sub>
                            <m:sup>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kumimoji="0" lang="en-NZ" sz="12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26" name="TextBox 29">
                    <a:extLst>
                      <a:ext uri="{FF2B5EF4-FFF2-40B4-BE49-F238E27FC236}">
                        <a16:creationId xmlns:a16="http://schemas.microsoft.com/office/drawing/2014/main" id="{851FB7D9-8F05-BB7D-BDD2-06CB7116F276}"/>
                      </a:ext>
                    </a:extLst>
                  </p:cNvPr>
                  <p:cNvSpPr txBox="1">
                    <a:spLocks noRot="1" noChangeAspect="1" noMove="1" noResize="1" noEditPoints="1" noAdjustHandles="1" noChangeArrowheads="1" noChangeShapeType="1" noTextEdit="1"/>
                  </p:cNvSpPr>
                  <p:nvPr/>
                </p:nvSpPr>
                <p:spPr>
                  <a:xfrm>
                    <a:off x="8923252" y="19103999"/>
                    <a:ext cx="648000" cy="288000"/>
                  </a:xfrm>
                  <a:prstGeom prst="roundRect">
                    <a:avLst>
                      <a:gd name="adj" fmla="val 38026"/>
                    </a:avLst>
                  </a:prstGeom>
                  <a:blipFill>
                    <a:blip r:embed="rId11"/>
                    <a:stretch>
                      <a:fillRect/>
                    </a:stretch>
                  </a:blipFill>
                  <a:ln w="19050">
                    <a:solidFill>
                      <a:srgbClr val="00B050"/>
                    </a:solidFill>
                  </a:ln>
                </p:spPr>
                <p:txBody>
                  <a:bodyPr/>
                  <a:lstStyle/>
                  <a:p>
                    <a:r>
                      <a:rPr lang="en-NZ">
                        <a:noFill/>
                      </a:rPr>
                      <a:t> </a:t>
                    </a:r>
                  </a:p>
                </p:txBody>
              </p:sp>
            </mc:Fallback>
          </mc:AlternateContent>
          <p:cxnSp>
            <p:nvCxnSpPr>
              <p:cNvPr id="13" name="Straight Arrow Connector 12">
                <a:extLst>
                  <a:ext uri="{FF2B5EF4-FFF2-40B4-BE49-F238E27FC236}">
                    <a16:creationId xmlns:a16="http://schemas.microsoft.com/office/drawing/2014/main" id="{657C5578-948E-57FE-F91F-328FA85523D9}"/>
                  </a:ext>
                </a:extLst>
              </p:cNvPr>
              <p:cNvCxnSpPr>
                <a:cxnSpLocks/>
                <a:stCxn id="21" idx="1"/>
                <a:endCxn id="19" idx="3"/>
              </p:cNvCxnSpPr>
              <p:nvPr/>
            </p:nvCxnSpPr>
            <p:spPr>
              <a:xfrm flipH="1">
                <a:off x="11616455" y="18936396"/>
                <a:ext cx="335419" cy="0"/>
              </a:xfrm>
              <a:prstGeom prst="straightConnector1">
                <a:avLst/>
              </a:prstGeom>
              <a:ln w="19050">
                <a:solidFill>
                  <a:srgbClr val="FF000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DE639A5-3405-3EA2-7A6B-4690694C0C49}"/>
                  </a:ext>
                </a:extLst>
              </p:cNvPr>
              <p:cNvCxnSpPr>
                <a:cxnSpLocks/>
                <a:stCxn id="22" idx="1"/>
                <a:endCxn id="20" idx="3"/>
              </p:cNvCxnSpPr>
              <p:nvPr/>
            </p:nvCxnSpPr>
            <p:spPr>
              <a:xfrm flipH="1">
                <a:off x="11616456" y="19565952"/>
                <a:ext cx="335417" cy="0"/>
              </a:xfrm>
              <a:prstGeom prst="straightConnector1">
                <a:avLst/>
              </a:prstGeom>
              <a:ln w="19050">
                <a:solidFill>
                  <a:srgbClr val="FF000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F0A1D70-A972-D82E-A65A-7562A667F3F8}"/>
                  </a:ext>
                </a:extLst>
              </p:cNvPr>
              <p:cNvCxnSpPr>
                <a:cxnSpLocks/>
                <a:stCxn id="23" idx="1"/>
                <a:endCxn id="21" idx="3"/>
              </p:cNvCxnSpPr>
              <p:nvPr/>
            </p:nvCxnSpPr>
            <p:spPr>
              <a:xfrm flipH="1">
                <a:off x="12673699" y="18936396"/>
                <a:ext cx="359626" cy="0"/>
              </a:xfrm>
              <a:prstGeom prst="straightConnector1">
                <a:avLst/>
              </a:prstGeom>
              <a:ln w="19050">
                <a:solidFill>
                  <a:srgbClr val="0070C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CF35BE2-ECCA-C8B4-8A7F-2062AC5C782F}"/>
                  </a:ext>
                </a:extLst>
              </p:cNvPr>
              <p:cNvCxnSpPr>
                <a:cxnSpLocks/>
                <a:stCxn id="24" idx="1"/>
                <a:endCxn id="22" idx="3"/>
              </p:cNvCxnSpPr>
              <p:nvPr/>
            </p:nvCxnSpPr>
            <p:spPr>
              <a:xfrm flipH="1">
                <a:off x="12673698" y="19565952"/>
                <a:ext cx="359623" cy="0"/>
              </a:xfrm>
              <a:prstGeom prst="straightConnector1">
                <a:avLst/>
              </a:prstGeom>
              <a:ln w="19050">
                <a:solidFill>
                  <a:srgbClr val="0070C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29">
                    <a:extLst>
                      <a:ext uri="{FF2B5EF4-FFF2-40B4-BE49-F238E27FC236}">
                        <a16:creationId xmlns:a16="http://schemas.microsoft.com/office/drawing/2014/main" id="{1FD22F4B-E684-2F7E-0CF9-7EA36CD0773F}"/>
                      </a:ext>
                    </a:extLst>
                  </p:cNvPr>
                  <p:cNvSpPr txBox="1">
                    <a:spLocks/>
                  </p:cNvSpPr>
                  <p:nvPr/>
                </p:nvSpPr>
                <p:spPr>
                  <a:xfrm>
                    <a:off x="14056730" y="19104050"/>
                    <a:ext cx="721825" cy="288000"/>
                  </a:xfrm>
                  <a:prstGeom prst="roundRect">
                    <a:avLst>
                      <a:gd name="adj" fmla="val 38026"/>
                    </a:avLst>
                  </a:prstGeom>
                  <a:gradFill>
                    <a:gsLst>
                      <a:gs pos="0">
                        <a:schemeClr val="accent1">
                          <a:lumMod val="20000"/>
                          <a:lumOff val="80000"/>
                        </a:schemeClr>
                      </a:gs>
                      <a:gs pos="53000">
                        <a:schemeClr val="bg1"/>
                      </a:gs>
                      <a:gs pos="100000">
                        <a:schemeClr val="accent1">
                          <a:lumMod val="20000"/>
                          <a:lumOff val="80000"/>
                        </a:schemeClr>
                      </a:gs>
                    </a:gsLst>
                    <a:lin ang="0" scaled="1"/>
                  </a:gradFill>
                  <a:ln w="19050">
                    <a:solidFill>
                      <a:srgbClr val="FF0000"/>
                    </a:solidFill>
                  </a:ln>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𝑃</m:t>
                              </m:r>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𝑜𝑟𝑡𝑎𝑙𝑉</m:t>
                              </m:r>
                            </m:sub>
                            <m:sup>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kumimoji="0" lang="en-NZ" sz="12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1" name="TextBox 29">
                    <a:extLst>
                      <a:ext uri="{FF2B5EF4-FFF2-40B4-BE49-F238E27FC236}">
                        <a16:creationId xmlns:a16="http://schemas.microsoft.com/office/drawing/2014/main" id="{3C8E5C77-4FEE-4447-804D-152E1CCDD21A}"/>
                      </a:ext>
                    </a:extLst>
                  </p:cNvPr>
                  <p:cNvSpPr txBox="1">
                    <a:spLocks noRot="1" noChangeAspect="1" noMove="1" noResize="1" noEditPoints="1" noAdjustHandles="1" noChangeArrowheads="1" noChangeShapeType="1" noTextEdit="1"/>
                  </p:cNvSpPr>
                  <p:nvPr/>
                </p:nvSpPr>
                <p:spPr>
                  <a:xfrm>
                    <a:off x="14056730" y="19104050"/>
                    <a:ext cx="721825" cy="288000"/>
                  </a:xfrm>
                  <a:prstGeom prst="roundRect">
                    <a:avLst>
                      <a:gd name="adj" fmla="val 38026"/>
                    </a:avLst>
                  </a:prstGeom>
                  <a:blipFill>
                    <a:blip r:embed="rId12"/>
                    <a:stretch>
                      <a:fillRect/>
                    </a:stretch>
                  </a:blipFill>
                  <a:ln w="19050">
                    <a:solidFill>
                      <a:srgbClr val="FF0000"/>
                    </a:solidFill>
                  </a:ln>
                </p:spPr>
                <p:txBody>
                  <a:bodyPr/>
                  <a:lstStyle/>
                  <a:p>
                    <a:r>
                      <a:rPr lang="en-NZ">
                        <a:noFill/>
                      </a:rPr>
                      <a:t> </a:t>
                    </a:r>
                  </a:p>
                </p:txBody>
              </p:sp>
            </mc:Fallback>
          </mc:AlternateContent>
          <p:cxnSp>
            <p:nvCxnSpPr>
              <p:cNvPr id="18" name="Straight Arrow Connector 17">
                <a:extLst>
                  <a:ext uri="{FF2B5EF4-FFF2-40B4-BE49-F238E27FC236}">
                    <a16:creationId xmlns:a16="http://schemas.microsoft.com/office/drawing/2014/main" id="{CCA57450-C5FF-2521-F3B0-A77146F73570}"/>
                  </a:ext>
                </a:extLst>
              </p:cNvPr>
              <p:cNvCxnSpPr>
                <a:cxnSpLocks/>
                <a:stCxn id="11" idx="1"/>
                <a:endCxn id="12" idx="3"/>
              </p:cNvCxnSpPr>
              <p:nvPr/>
            </p:nvCxnSpPr>
            <p:spPr>
              <a:xfrm flipH="1" flipV="1">
                <a:off x="9571252" y="19247999"/>
                <a:ext cx="308780" cy="51"/>
              </a:xfrm>
              <a:prstGeom prst="straightConnector1">
                <a:avLst/>
              </a:prstGeom>
              <a:ln w="19050">
                <a:solidFill>
                  <a:srgbClr val="FF0000"/>
                </a:solidFill>
                <a:headEnd type="triangle" w="sm" len="med"/>
                <a:tailEnd type="none" w="sm" len="med"/>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 name="TextBox 29">
                  <a:extLst>
                    <a:ext uri="{FF2B5EF4-FFF2-40B4-BE49-F238E27FC236}">
                      <a16:creationId xmlns:a16="http://schemas.microsoft.com/office/drawing/2014/main" id="{9AED789E-E802-64C3-530E-752CEC3D1C87}"/>
                    </a:ext>
                  </a:extLst>
                </p:cNvPr>
                <p:cNvSpPr txBox="1">
                  <a:spLocks/>
                </p:cNvSpPr>
                <p:nvPr/>
              </p:nvSpPr>
              <p:spPr>
                <a:xfrm>
                  <a:off x="3327143" y="1784414"/>
                  <a:ext cx="576000" cy="288000"/>
                </a:xfrm>
                <a:prstGeom prst="roundRect">
                  <a:avLst>
                    <a:gd name="adj" fmla="val 38026"/>
                  </a:avLst>
                </a:prstGeom>
                <a:gradFill>
                  <a:gsLst>
                    <a:gs pos="0">
                      <a:srgbClr val="FCB7CC"/>
                    </a:gs>
                    <a:gs pos="53000">
                      <a:schemeClr val="bg1"/>
                    </a:gs>
                    <a:gs pos="100000">
                      <a:srgbClr val="FCB7CC"/>
                    </a:gs>
                  </a:gsLst>
                  <a:lin ang="0" scaled="1"/>
                </a:gradFill>
                <a:ln w="19050">
                  <a:solidFill>
                    <a:srgbClr val="FF0000"/>
                  </a:solidFill>
                </a:ln>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2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𝐴𝑜𝑟𝑡𝑎</m:t>
                            </m:r>
                          </m:sub>
                          <m:sup>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m:oMathPara>
                  </a14:m>
                  <a:endParaRPr kumimoji="0" lang="en-NZ" sz="12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50" name="TextBox 29">
                  <a:extLst>
                    <a:ext uri="{FF2B5EF4-FFF2-40B4-BE49-F238E27FC236}">
                      <a16:creationId xmlns:a16="http://schemas.microsoft.com/office/drawing/2014/main" id="{ACD53CD0-3F62-4915-377F-C17DA9B02964}"/>
                    </a:ext>
                  </a:extLst>
                </p:cNvPr>
                <p:cNvSpPr txBox="1">
                  <a:spLocks noRot="1" noChangeAspect="1" noMove="1" noResize="1" noEditPoints="1" noAdjustHandles="1" noChangeArrowheads="1" noChangeShapeType="1" noTextEdit="1"/>
                </p:cNvSpPr>
                <p:nvPr/>
              </p:nvSpPr>
              <p:spPr>
                <a:xfrm>
                  <a:off x="3327143" y="1784414"/>
                  <a:ext cx="576000" cy="288000"/>
                </a:xfrm>
                <a:prstGeom prst="roundRect">
                  <a:avLst>
                    <a:gd name="adj" fmla="val 38026"/>
                  </a:avLst>
                </a:prstGeom>
                <a:blipFill>
                  <a:blip r:embed="rId13"/>
                  <a:stretch>
                    <a:fillRect/>
                  </a:stretch>
                </a:blipFill>
                <a:ln w="19050">
                  <a:solidFill>
                    <a:srgbClr val="FF0000"/>
                  </a:solidFill>
                </a:ln>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67D2477-2B47-CF6D-9135-783939D8348B}"/>
                  </a:ext>
                </a:extLst>
              </p:cNvPr>
              <p:cNvSpPr txBox="1"/>
              <p:nvPr/>
            </p:nvSpPr>
            <p:spPr>
              <a:xfrm>
                <a:off x="195974" y="2640666"/>
                <a:ext cx="4016612" cy="2531783"/>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600" b="0" i="0" u="sng" strike="noStrike" kern="1200" cap="none" spc="0" normalizeH="0" baseline="0" noProof="0" dirty="0">
                    <a:ln>
                      <a:noFill/>
                    </a:ln>
                    <a:solidFill>
                      <a:prstClr val="black"/>
                    </a:solidFill>
                    <a:effectLst/>
                    <a:uLnTx/>
                    <a:uFillTx/>
                    <a:latin typeface="Calibri" panose="020F0502020204030204"/>
                    <a:ea typeface="+mn-ea"/>
                    <a:cs typeface="+mn-cs"/>
                  </a:rPr>
                  <a:t>Energy balance at 1-nodes </a:t>
                </a:r>
              </a:p>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𝐶</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𝑒𝑙𝑖𝑎𝑐</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d>
                      <m:d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𝐴𝑜𝑟𝑡𝑎</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e>
                    </m:d>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𝐺𝑎𝑠𝑡𝑟𝑖𝑐𝐴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d>
                      <m:d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𝐺𝑎𝑠𝑡𝑟𝑖𝑐𝐶</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e>
                    </m:d>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𝐺𝑎𝑠𝑡𝑟𝑖𝑐</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𝐺𝑎𝑠𝑡𝑟𝑖𝑐𝑉</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d>
                      <m:d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𝐺𝑎𝑠𝑡𝑟𝑖𝑐𝐶</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𝑃𝑜𝑟𝑡𝑎𝑙𝑉</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e>
                    </m:d>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𝐺𝑎𝑠𝑡𝑟𝑖𝑐𝑉</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𝑆𝑝𝑙𝑒𝑛𝑖𝑐𝐴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d>
                      <m:d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𝑆𝑝𝑙𝑒𝑛𝑖𝑐𝐶</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e>
                    </m:d>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𝑆𝑝𝑙𝑒𝑛𝑖𝑐</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𝑆𝑝𝑙𝑒𝑛𝑖𝑐𝑉</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d>
                      <m:d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𝑆𝑝𝑙𝑒𝑛𝑖𝑐𝐶</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𝑃𝑜𝑟𝑡𝑎𝑙𝑉</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e>
                    </m:d>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𝑆𝑝𝑙𝑒𝑛𝑖𝑐𝑉</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25" name="TextBox 24">
                <a:extLst>
                  <a:ext uri="{FF2B5EF4-FFF2-40B4-BE49-F238E27FC236}">
                    <a16:creationId xmlns:a16="http://schemas.microsoft.com/office/drawing/2014/main" id="{167D2477-2B47-CF6D-9135-783939D8348B}"/>
                  </a:ext>
                </a:extLst>
              </p:cNvPr>
              <p:cNvSpPr txBox="1">
                <a:spLocks noRot="1" noChangeAspect="1" noMove="1" noResize="1" noEditPoints="1" noAdjustHandles="1" noChangeArrowheads="1" noChangeShapeType="1" noTextEdit="1"/>
              </p:cNvSpPr>
              <p:nvPr/>
            </p:nvSpPr>
            <p:spPr>
              <a:xfrm>
                <a:off x="195974" y="2640666"/>
                <a:ext cx="4016612" cy="2531783"/>
              </a:xfrm>
              <a:prstGeom prst="rect">
                <a:avLst/>
              </a:prstGeom>
              <a:blipFill>
                <a:blip r:embed="rId14"/>
                <a:stretch>
                  <a:fillRect l="-759" t="-723" b="-241"/>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43B10D6-AA1C-F0CB-86C4-572D7A66A3EF}"/>
                  </a:ext>
                </a:extLst>
              </p:cNvPr>
              <p:cNvSpPr txBox="1"/>
              <p:nvPr/>
            </p:nvSpPr>
            <p:spPr>
              <a:xfrm>
                <a:off x="4360266" y="2659176"/>
                <a:ext cx="4291303" cy="373640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600" b="0" i="0" u="sng" strike="noStrike" kern="1200" cap="none" spc="0" normalizeH="0" baseline="0" noProof="0" dirty="0">
                    <a:ln>
                      <a:noFill/>
                    </a:ln>
                    <a:solidFill>
                      <a:prstClr val="black"/>
                    </a:solidFill>
                    <a:effectLst/>
                    <a:uLnTx/>
                    <a:uFillTx/>
                    <a:latin typeface="Calibri" panose="020F0502020204030204"/>
                    <a:ea typeface="+mn-ea"/>
                    <a:cs typeface="+mn-cs"/>
                  </a:rPr>
                  <a:t>Mass balance &amp; compliance relations at 1-nodes </a:t>
                </a:r>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f>
                      <m:f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𝑑</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num>
                      <m:den>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𝑑𝑡</m:t>
                        </m:r>
                      </m:den>
                    </m:f>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𝐶</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𝑒𝑙𝑖𝑎𝑐</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𝐺𝑎𝑠𝑡𝑟𝑖𝑐𝐴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𝑆𝑝𝑙𝑒𝑛𝑖𝑐𝐴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a14:m>
                <a:r>
                  <a:rPr kumimoji="0" lang="en-NZ" sz="16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f>
                      <m:f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𝑑</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num>
                      <m:den>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𝑑𝑡</m:t>
                        </m:r>
                      </m:den>
                    </m:f>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𝐶</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𝑒𝑙𝑖𝑎𝑐</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𝐺𝑎𝑠𝑡𝑟𝑖𝑐𝐴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𝑆𝑝𝑙𝑒𝑛𝑖𝑐𝐴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a14:m>
                <a:r>
                  <a:rPr kumimoji="0" lang="en-NZ" sz="16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f>
                      <m:f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𝑑</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num>
                      <m:den>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𝑑𝑡</m:t>
                        </m:r>
                      </m:den>
                    </m:f>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𝐶</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𝑒𝑙𝑖𝑎𝑐</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𝐺𝑎𝑠𝑡𝑟𝑖𝑐𝐴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𝑆𝑝𝑙𝑒𝑛𝑖𝑐𝐴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a14:m>
                <a:r>
                  <a:rPr kumimoji="0" lang="en-NZ" sz="16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𝐶𝑒𝑙𝑖𝑎𝑐𝐴</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1200"/>
                  </a:spcBef>
                  <a:spcAft>
                    <a:spcPts val="0"/>
                  </a:spcAft>
                  <a:buClrTx/>
                  <a:buSzTx/>
                  <a:buFontTx/>
                  <a:buNone/>
                  <a:tabLst/>
                  <a:defRPr/>
                </a:pPr>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6" name="TextBox 25">
                <a:extLst>
                  <a:ext uri="{FF2B5EF4-FFF2-40B4-BE49-F238E27FC236}">
                    <a16:creationId xmlns:a16="http://schemas.microsoft.com/office/drawing/2014/main" id="{543B10D6-AA1C-F0CB-86C4-572D7A66A3EF}"/>
                  </a:ext>
                </a:extLst>
              </p:cNvPr>
              <p:cNvSpPr txBox="1">
                <a:spLocks noRot="1" noChangeAspect="1" noMove="1" noResize="1" noEditPoints="1" noAdjustHandles="1" noChangeArrowheads="1" noChangeShapeType="1" noTextEdit="1"/>
              </p:cNvSpPr>
              <p:nvPr/>
            </p:nvSpPr>
            <p:spPr>
              <a:xfrm>
                <a:off x="4360266" y="2659176"/>
                <a:ext cx="4291303" cy="3736407"/>
              </a:xfrm>
              <a:prstGeom prst="rect">
                <a:avLst/>
              </a:prstGeom>
              <a:blipFill>
                <a:blip r:embed="rId15"/>
                <a:stretch>
                  <a:fillRect t="-489"/>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5FE2430-2949-934B-0D88-2D93C69AF98D}"/>
                  </a:ext>
                </a:extLst>
              </p:cNvPr>
              <p:cNvSpPr txBox="1"/>
              <p:nvPr/>
            </p:nvSpPr>
            <p:spPr>
              <a:xfrm>
                <a:off x="200490" y="2136600"/>
                <a:ext cx="8366201" cy="3548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Assuming pressures </a:t>
                </a:r>
                <a14:m>
                  <m:oMath xmlns:m="http://schemas.openxmlformats.org/officeDocument/2006/math">
                    <m:sSubSup>
                      <m:sSubSupPr>
                        <m:ctrlP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𝐴𝑜𝑟𝑡𝑎</m:t>
                        </m:r>
                      </m:sub>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bSup>
                      <m:sSub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𝑢</m:t>
                        </m:r>
                      </m:e>
                      <m:sub>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𝑃𝑜𝑟𝑡𝑎𝑙𝑉</m:t>
                        </m:r>
                      </m:sub>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𝑏</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are specified as </a:t>
                </a:r>
                <a:r>
                  <a:rPr kumimoji="0" lang="en-NZ" sz="1600" b="0" i="0" u="none" strike="noStrike" kern="1200" cap="none" spc="0" normalizeH="0" baseline="0" noProof="0" dirty="0" err="1">
                    <a:ln>
                      <a:noFill/>
                    </a:ln>
                    <a:solidFill>
                      <a:prstClr val="black"/>
                    </a:solidFill>
                    <a:effectLst/>
                    <a:uLnTx/>
                    <a:uFillTx/>
                    <a:latin typeface="Calibri" panose="020F0502020204030204"/>
                    <a:ea typeface="+mn-ea"/>
                    <a:cs typeface="+mn-cs"/>
                  </a:rPr>
                  <a:t>bdry</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conditions and ignore inertial terms.  </a:t>
                </a:r>
              </a:p>
            </p:txBody>
          </p:sp>
        </mc:Choice>
        <mc:Fallback xmlns="">
          <p:sp>
            <p:nvSpPr>
              <p:cNvPr id="27" name="TextBox 26">
                <a:extLst>
                  <a:ext uri="{FF2B5EF4-FFF2-40B4-BE49-F238E27FC236}">
                    <a16:creationId xmlns:a16="http://schemas.microsoft.com/office/drawing/2014/main" id="{65FE2430-2949-934B-0D88-2D93C69AF98D}"/>
                  </a:ext>
                </a:extLst>
              </p:cNvPr>
              <p:cNvSpPr txBox="1">
                <a:spLocks noRot="1" noChangeAspect="1" noMove="1" noResize="1" noEditPoints="1" noAdjustHandles="1" noChangeArrowheads="1" noChangeShapeType="1" noTextEdit="1"/>
              </p:cNvSpPr>
              <p:nvPr/>
            </p:nvSpPr>
            <p:spPr>
              <a:xfrm>
                <a:off x="200490" y="2136600"/>
                <a:ext cx="8366201" cy="354841"/>
              </a:xfrm>
              <a:prstGeom prst="rect">
                <a:avLst/>
              </a:prstGeom>
              <a:blipFill>
                <a:blip r:embed="rId16"/>
                <a:stretch>
                  <a:fillRect l="-437" r="-364" b="-20339"/>
                </a:stretch>
              </a:blipFill>
            </p:spPr>
            <p:txBody>
              <a:bodyPr/>
              <a:lstStyle/>
              <a:p>
                <a:r>
                  <a:rPr lang="en-NZ">
                    <a:noFill/>
                  </a:rPr>
                  <a:t> </a:t>
                </a:r>
              </a:p>
            </p:txBody>
          </p:sp>
        </mc:Fallback>
      </mc:AlternateContent>
      <p:pic>
        <p:nvPicPr>
          <p:cNvPr id="29" name="Picture 28">
            <a:extLst>
              <a:ext uri="{FF2B5EF4-FFF2-40B4-BE49-F238E27FC236}">
                <a16:creationId xmlns:a16="http://schemas.microsoft.com/office/drawing/2014/main" id="{DD93E721-9850-B8B1-C301-515A24DCCBB8}"/>
              </a:ext>
            </a:extLst>
          </p:cNvPr>
          <p:cNvPicPr>
            <a:picLocks noChangeAspect="1"/>
          </p:cNvPicPr>
          <p:nvPr/>
        </p:nvPicPr>
        <p:blipFill>
          <a:blip r:embed="rId17"/>
          <a:stretch>
            <a:fillRect/>
          </a:stretch>
        </p:blipFill>
        <p:spPr>
          <a:xfrm>
            <a:off x="8803228" y="823148"/>
            <a:ext cx="3262901" cy="5338862"/>
          </a:xfrm>
          <a:prstGeom prst="rect">
            <a:avLst/>
          </a:prstGeom>
        </p:spPr>
      </p:pic>
      <p:sp>
        <p:nvSpPr>
          <p:cNvPr id="30" name="TextBox 29">
            <a:extLst>
              <a:ext uri="{FF2B5EF4-FFF2-40B4-BE49-F238E27FC236}">
                <a16:creationId xmlns:a16="http://schemas.microsoft.com/office/drawing/2014/main" id="{C1E2BD6A-E01A-C872-BDDE-4774A6DA86DE}"/>
              </a:ext>
            </a:extLst>
          </p:cNvPr>
          <p:cNvSpPr txBox="1"/>
          <p:nvPr/>
        </p:nvSpPr>
        <p:spPr>
          <a:xfrm>
            <a:off x="522109" y="243664"/>
            <a:ext cx="760589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Times New Roman" panose="02020603050405020304" pitchFamily="18" charset="0"/>
                <a:cs typeface="Times New Roman" panose="02020603050405020304" pitchFamily="18" charset="0"/>
              </a:rPr>
              <a:t>Bond graph equations and solution for blood flow model </a:t>
            </a:r>
            <a:endPar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A2417C46-EC7D-4C8D-EB54-239B648EAB38}"/>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2728008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82AA72-AE5E-8563-CB79-96E749DDBD24}"/>
              </a:ext>
            </a:extLst>
          </p:cNvPr>
          <p:cNvSpPr txBox="1"/>
          <p:nvPr/>
        </p:nvSpPr>
        <p:spPr>
          <a:xfrm>
            <a:off x="348198" y="192355"/>
            <a:ext cx="427147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2400" b="1" i="1" dirty="0">
                <a:solidFill>
                  <a:srgbClr val="7030A0"/>
                </a:solidFill>
                <a:latin typeface="Calibri" panose="020F0502020204030204" pitchFamily="34" charset="0"/>
                <a:ea typeface="Tahoma" panose="020B0604030504040204" pitchFamily="34" charset="0"/>
                <a:cs typeface="Times New Roman" panose="02020603050405020304" pitchFamily="18" charset="0"/>
              </a:rPr>
              <a:t>5</a:t>
            </a:r>
            <a:r>
              <a:rPr kumimoji="0" lang="en-NZ" sz="2400" b="1" i="1" u="none" strike="noStrike" kern="1200" cap="none" spc="0" normalizeH="0" baseline="0" noProof="0" dirty="0">
                <a:ln>
                  <a:noFill/>
                </a:ln>
                <a:solidFill>
                  <a:srgbClr val="7030A0"/>
                </a:solidFill>
                <a:effectLst/>
                <a:uLnTx/>
                <a:uFillTx/>
                <a:latin typeface="Calibri" panose="020F0502020204030204" pitchFamily="34" charset="0"/>
                <a:ea typeface="Tahoma" panose="020B0604030504040204" pitchFamily="34" charset="0"/>
                <a:cs typeface="Times New Roman" panose="02020603050405020304" pitchFamily="18" charset="0"/>
              </a:rPr>
              <a:t>. </a:t>
            </a:r>
            <a:r>
              <a:rPr kumimoji="0" lang="en-NZ" sz="2400" b="1" i="1" u="sng" strike="noStrike" kern="1200" cap="none" spc="0" normalizeH="0" baseline="0" noProof="0" dirty="0">
                <a:ln>
                  <a:noFill/>
                </a:ln>
                <a:solidFill>
                  <a:srgbClr val="7030A0"/>
                </a:solidFill>
                <a:effectLst/>
                <a:uLnTx/>
                <a:uFillTx/>
                <a:latin typeface="Calibri" panose="020F0502020204030204" pitchFamily="34" charset="0"/>
                <a:ea typeface="Tahoma" panose="020B0604030504040204" pitchFamily="34" charset="0"/>
                <a:cs typeface="Times New Roman" panose="02020603050405020304" pitchFamily="18" charset="0"/>
              </a:rPr>
              <a:t>A simple biochemical reaction</a:t>
            </a:r>
            <a:r>
              <a:rPr kumimoji="0" lang="en-NZ" sz="2400" b="1" i="0" u="sng" strike="noStrike" kern="1200" cap="none" spc="0" normalizeH="0" baseline="0" noProof="0" dirty="0">
                <a:ln>
                  <a:noFill/>
                </a:ln>
                <a:solidFill>
                  <a:srgbClr val="7030A0"/>
                </a:solidFill>
                <a:effectLst/>
                <a:uLnTx/>
                <a:uFillTx/>
                <a:latin typeface="Calibri" panose="020F0502020204030204" pitchFamily="34" charset="0"/>
                <a:ea typeface="Tahoma" panose="020B0604030504040204" pitchFamily="34" charset="0"/>
                <a:cs typeface="Times New Roman" panose="02020603050405020304" pitchFamily="18" charset="0"/>
              </a:rPr>
              <a:t> </a:t>
            </a:r>
          </a:p>
        </p:txBody>
      </p:sp>
      <p:grpSp>
        <p:nvGrpSpPr>
          <p:cNvPr id="73" name="Group 72">
            <a:extLst>
              <a:ext uri="{FF2B5EF4-FFF2-40B4-BE49-F238E27FC236}">
                <a16:creationId xmlns:a16="http://schemas.microsoft.com/office/drawing/2014/main" id="{6B23F7EF-0F19-7A85-C83E-4733C7DE0249}"/>
              </a:ext>
            </a:extLst>
          </p:cNvPr>
          <p:cNvGrpSpPr/>
          <p:nvPr/>
        </p:nvGrpSpPr>
        <p:grpSpPr>
          <a:xfrm>
            <a:off x="282377" y="3353907"/>
            <a:ext cx="10236758" cy="993786"/>
            <a:chOff x="282377" y="3488931"/>
            <a:chExt cx="10236758" cy="993786"/>
          </a:xfrm>
        </p:grpSpPr>
        <p:grpSp>
          <p:nvGrpSpPr>
            <p:cNvPr id="59" name="Group 58">
              <a:extLst>
                <a:ext uri="{FF2B5EF4-FFF2-40B4-BE49-F238E27FC236}">
                  <a16:creationId xmlns:a16="http://schemas.microsoft.com/office/drawing/2014/main" id="{F9A057EC-61FA-A211-DCB4-5071471BD3C2}"/>
                </a:ext>
              </a:extLst>
            </p:cNvPr>
            <p:cNvGrpSpPr/>
            <p:nvPr/>
          </p:nvGrpSpPr>
          <p:grpSpPr>
            <a:xfrm>
              <a:off x="4897053" y="3522424"/>
              <a:ext cx="3827424" cy="893192"/>
              <a:chOff x="4897053" y="3522424"/>
              <a:chExt cx="3827424" cy="893192"/>
            </a:xfrm>
          </p:grpSpPr>
          <p:cxnSp>
            <p:nvCxnSpPr>
              <p:cNvPr id="15" name="Straight Arrow Connector 14">
                <a:extLst>
                  <a:ext uri="{FF2B5EF4-FFF2-40B4-BE49-F238E27FC236}">
                    <a16:creationId xmlns:a16="http://schemas.microsoft.com/office/drawing/2014/main" id="{DC4F33EE-C34A-EFBD-58A1-C3050BDC1F05}"/>
                  </a:ext>
                </a:extLst>
              </p:cNvPr>
              <p:cNvCxnSpPr>
                <a:cxnSpLocks/>
              </p:cNvCxnSpPr>
              <p:nvPr/>
            </p:nvCxnSpPr>
            <p:spPr>
              <a:xfrm flipH="1" flipV="1">
                <a:off x="5519902" y="3522424"/>
                <a:ext cx="61264" cy="394011"/>
              </a:xfrm>
              <a:prstGeom prst="straightConnector1">
                <a:avLst/>
              </a:prstGeom>
              <a:ln w="19050">
                <a:solidFill>
                  <a:srgbClr val="00B050"/>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962B911-1A34-1ABE-1FB8-68F6FACECBD9}"/>
                      </a:ext>
                    </a:extLst>
                  </p:cNvPr>
                  <p:cNvSpPr txBox="1"/>
                  <p:nvPr/>
                </p:nvSpPr>
                <p:spPr>
                  <a:xfrm>
                    <a:off x="4897053" y="3987485"/>
                    <a:ext cx="1763212" cy="4281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sub>
                            <m:sup>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𝑓</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9" name="TextBox 28">
                    <a:extLst>
                      <a:ext uri="{FF2B5EF4-FFF2-40B4-BE49-F238E27FC236}">
                        <a16:creationId xmlns:a16="http://schemas.microsoft.com/office/drawing/2014/main" id="{F962B911-1A34-1ABE-1FB8-68F6FACECBD9}"/>
                      </a:ext>
                    </a:extLst>
                  </p:cNvPr>
                  <p:cNvSpPr txBox="1">
                    <a:spLocks noRot="1" noChangeAspect="1" noMove="1" noResize="1" noEditPoints="1" noAdjustHandles="1" noChangeArrowheads="1" noChangeShapeType="1" noTextEdit="1"/>
                  </p:cNvSpPr>
                  <p:nvPr/>
                </p:nvSpPr>
                <p:spPr>
                  <a:xfrm>
                    <a:off x="4897053" y="3987485"/>
                    <a:ext cx="1763212" cy="428131"/>
                  </a:xfrm>
                  <a:prstGeom prst="rect">
                    <a:avLst/>
                  </a:prstGeom>
                  <a:blipFill>
                    <a:blip r:embed="rId3"/>
                    <a:stretch>
                      <a:fillRect b="-2857"/>
                    </a:stretch>
                  </a:blipFill>
                </p:spPr>
                <p:txBody>
                  <a:bodyPr/>
                  <a:lstStyle/>
                  <a:p>
                    <a:r>
                      <a:rPr lang="en-NZ">
                        <a:noFill/>
                      </a:rPr>
                      <a:t> </a:t>
                    </a:r>
                  </a:p>
                </p:txBody>
              </p:sp>
            </mc:Fallback>
          </mc:AlternateContent>
          <p:cxnSp>
            <p:nvCxnSpPr>
              <p:cNvPr id="32" name="Straight Arrow Connector 31">
                <a:extLst>
                  <a:ext uri="{FF2B5EF4-FFF2-40B4-BE49-F238E27FC236}">
                    <a16:creationId xmlns:a16="http://schemas.microsoft.com/office/drawing/2014/main" id="{51AEB477-64C5-D069-490C-83D21F8A5082}"/>
                  </a:ext>
                </a:extLst>
              </p:cNvPr>
              <p:cNvCxnSpPr>
                <a:cxnSpLocks/>
              </p:cNvCxnSpPr>
              <p:nvPr/>
            </p:nvCxnSpPr>
            <p:spPr>
              <a:xfrm flipV="1">
                <a:off x="8044375" y="3554938"/>
                <a:ext cx="59225" cy="361497"/>
              </a:xfrm>
              <a:prstGeom prst="straightConnector1">
                <a:avLst/>
              </a:prstGeom>
              <a:ln w="19050">
                <a:solidFill>
                  <a:srgbClr val="00B050"/>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F0D5C03-640D-5188-A981-BD90034F0B78}"/>
                      </a:ext>
                    </a:extLst>
                  </p:cNvPr>
                  <p:cNvSpPr txBox="1"/>
                  <p:nvPr/>
                </p:nvSpPr>
                <p:spPr>
                  <a:xfrm>
                    <a:off x="6961265" y="4020091"/>
                    <a:ext cx="17632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sub>
                            <m:sup>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3" name="TextBox 32">
                    <a:extLst>
                      <a:ext uri="{FF2B5EF4-FFF2-40B4-BE49-F238E27FC236}">
                        <a16:creationId xmlns:a16="http://schemas.microsoft.com/office/drawing/2014/main" id="{2F0D5C03-640D-5188-A981-BD90034F0B78}"/>
                      </a:ext>
                    </a:extLst>
                  </p:cNvPr>
                  <p:cNvSpPr txBox="1">
                    <a:spLocks noRot="1" noChangeAspect="1" noMove="1" noResize="1" noEditPoints="1" noAdjustHandles="1" noChangeArrowheads="1" noChangeShapeType="1" noTextEdit="1"/>
                  </p:cNvSpPr>
                  <p:nvPr/>
                </p:nvSpPr>
                <p:spPr>
                  <a:xfrm>
                    <a:off x="6961265" y="4020091"/>
                    <a:ext cx="1763212" cy="369332"/>
                  </a:xfrm>
                  <a:prstGeom prst="rect">
                    <a:avLst/>
                  </a:prstGeom>
                  <a:blipFill>
                    <a:blip r:embed="rId4"/>
                    <a:stretch>
                      <a:fillRect b="-1639"/>
                    </a:stretch>
                  </a:blipFill>
                </p:spPr>
                <p:txBody>
                  <a:bodyPr/>
                  <a:lstStyle/>
                  <a:p>
                    <a:r>
                      <a:rPr lang="en-NZ">
                        <a:noFill/>
                      </a:rPr>
                      <a:t> </a:t>
                    </a:r>
                  </a:p>
                </p:txBody>
              </p:sp>
            </mc:Fallback>
          </mc:AlternateContent>
        </p:grpSp>
        <p:grpSp>
          <p:nvGrpSpPr>
            <p:cNvPr id="56" name="Group 55">
              <a:extLst>
                <a:ext uri="{FF2B5EF4-FFF2-40B4-BE49-F238E27FC236}">
                  <a16:creationId xmlns:a16="http://schemas.microsoft.com/office/drawing/2014/main" id="{FECC98B8-09AB-69EC-3F62-90F4872BB239}"/>
                </a:ext>
              </a:extLst>
            </p:cNvPr>
            <p:cNvGrpSpPr/>
            <p:nvPr/>
          </p:nvGrpSpPr>
          <p:grpSpPr>
            <a:xfrm>
              <a:off x="282377" y="3931810"/>
              <a:ext cx="2582002" cy="520996"/>
              <a:chOff x="299867" y="3931810"/>
              <a:chExt cx="2582002" cy="520996"/>
            </a:xfrm>
          </p:grpSpPr>
          <p:sp>
            <p:nvSpPr>
              <p:cNvPr id="54" name="TextBox 53">
                <a:extLst>
                  <a:ext uri="{FF2B5EF4-FFF2-40B4-BE49-F238E27FC236}">
                    <a16:creationId xmlns:a16="http://schemas.microsoft.com/office/drawing/2014/main" id="{E3DCDA28-443A-3947-29DE-0F3F8EBF3F5A}"/>
                  </a:ext>
                </a:extLst>
              </p:cNvPr>
              <p:cNvSpPr txBox="1"/>
              <p:nvPr/>
            </p:nvSpPr>
            <p:spPr>
              <a:xfrm>
                <a:off x="299867" y="4052696"/>
                <a:ext cx="207967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Conservation laws</a:t>
                </a:r>
              </a:p>
            </p:txBody>
          </p:sp>
          <p:sp>
            <p:nvSpPr>
              <p:cNvPr id="55" name="Right Brace 54">
                <a:extLst>
                  <a:ext uri="{FF2B5EF4-FFF2-40B4-BE49-F238E27FC236}">
                    <a16:creationId xmlns:a16="http://schemas.microsoft.com/office/drawing/2014/main" id="{7BAD8426-6895-7EAC-ACD1-F862ACBD5A3C}"/>
                  </a:ext>
                </a:extLst>
              </p:cNvPr>
              <p:cNvSpPr/>
              <p:nvPr/>
            </p:nvSpPr>
            <p:spPr>
              <a:xfrm flipH="1">
                <a:off x="2752775" y="3931810"/>
                <a:ext cx="129094" cy="516920"/>
              </a:xfrm>
              <a:prstGeom prst="rightBrace">
                <a:avLst>
                  <a:gd name="adj1" fmla="val 5192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9D159AB7-60ED-C9B1-527D-348E65C097AC}"/>
                </a:ext>
              </a:extLst>
            </p:cNvPr>
            <p:cNvGrpSpPr/>
            <p:nvPr/>
          </p:nvGrpSpPr>
          <p:grpSpPr>
            <a:xfrm>
              <a:off x="3102400" y="3488931"/>
              <a:ext cx="7416735" cy="993786"/>
              <a:chOff x="3102400" y="3488931"/>
              <a:chExt cx="7416735" cy="993786"/>
            </a:xfrm>
          </p:grpSpPr>
          <p:cxnSp>
            <p:nvCxnSpPr>
              <p:cNvPr id="10" name="Straight Arrow Connector 9">
                <a:extLst>
                  <a:ext uri="{FF2B5EF4-FFF2-40B4-BE49-F238E27FC236}">
                    <a16:creationId xmlns:a16="http://schemas.microsoft.com/office/drawing/2014/main" id="{208E18FF-FEBD-8680-BD0F-39ABF305229A}"/>
                  </a:ext>
                </a:extLst>
              </p:cNvPr>
              <p:cNvCxnSpPr>
                <a:cxnSpLocks/>
              </p:cNvCxnSpPr>
              <p:nvPr/>
            </p:nvCxnSpPr>
            <p:spPr>
              <a:xfrm flipH="1" flipV="1">
                <a:off x="9274774" y="3507692"/>
                <a:ext cx="187627" cy="364293"/>
              </a:xfrm>
              <a:prstGeom prst="straightConnector1">
                <a:avLst/>
              </a:prstGeom>
              <a:ln w="19050">
                <a:solidFill>
                  <a:srgbClr val="FF0000"/>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320016C-1347-FBCF-58C1-9013E4B28904}"/>
                      </a:ext>
                    </a:extLst>
                  </p:cNvPr>
                  <p:cNvSpPr txBox="1"/>
                  <p:nvPr/>
                </p:nvSpPr>
                <p:spPr>
                  <a:xfrm>
                    <a:off x="3102400" y="3834591"/>
                    <a:ext cx="1763211" cy="647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mn-cs"/>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𝑅𝑥</m:t>
                              </m:r>
                            </m:sub>
                          </m:sSub>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6" name="TextBox 45">
                    <a:extLst>
                      <a:ext uri="{FF2B5EF4-FFF2-40B4-BE49-F238E27FC236}">
                        <a16:creationId xmlns:a16="http://schemas.microsoft.com/office/drawing/2014/main" id="{B320016C-1347-FBCF-58C1-9013E4B28904}"/>
                      </a:ext>
                    </a:extLst>
                  </p:cNvPr>
                  <p:cNvSpPr txBox="1">
                    <a:spLocks noRot="1" noChangeAspect="1" noMove="1" noResize="1" noEditPoints="1" noAdjustHandles="1" noChangeArrowheads="1" noChangeShapeType="1" noTextEdit="1"/>
                  </p:cNvSpPr>
                  <p:nvPr/>
                </p:nvSpPr>
                <p:spPr>
                  <a:xfrm>
                    <a:off x="3102400" y="3834591"/>
                    <a:ext cx="1763211" cy="647550"/>
                  </a:xfrm>
                  <a:prstGeom prst="rect">
                    <a:avLst/>
                  </a:prstGeom>
                  <a:blipFill>
                    <a:blip r:embed="rId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FAE9577-3E31-3C1A-4E3F-F37C528F08A9}"/>
                      </a:ext>
                    </a:extLst>
                  </p:cNvPr>
                  <p:cNvSpPr txBox="1"/>
                  <p:nvPr/>
                </p:nvSpPr>
                <p:spPr>
                  <a:xfrm>
                    <a:off x="9025476" y="3834591"/>
                    <a:ext cx="1493659" cy="6481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mn-cs"/>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𝑅𝑥</m:t>
                              </m:r>
                            </m:sub>
                          </m:sSub>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8" name="TextBox 47">
                    <a:extLst>
                      <a:ext uri="{FF2B5EF4-FFF2-40B4-BE49-F238E27FC236}">
                        <a16:creationId xmlns:a16="http://schemas.microsoft.com/office/drawing/2014/main" id="{2FAE9577-3E31-3C1A-4E3F-F37C528F08A9}"/>
                      </a:ext>
                    </a:extLst>
                  </p:cNvPr>
                  <p:cNvSpPr txBox="1">
                    <a:spLocks noRot="1" noChangeAspect="1" noMove="1" noResize="1" noEditPoints="1" noAdjustHandles="1" noChangeArrowheads="1" noChangeShapeType="1" noTextEdit="1"/>
                  </p:cNvSpPr>
                  <p:nvPr/>
                </p:nvSpPr>
                <p:spPr>
                  <a:xfrm>
                    <a:off x="9025476" y="3834591"/>
                    <a:ext cx="1493659" cy="648126"/>
                  </a:xfrm>
                  <a:prstGeom prst="rect">
                    <a:avLst/>
                  </a:prstGeom>
                  <a:blipFill>
                    <a:blip r:embed="rId6"/>
                    <a:stretch>
                      <a:fillRect/>
                    </a:stretch>
                  </a:blipFill>
                </p:spPr>
                <p:txBody>
                  <a:bodyPr/>
                  <a:lstStyle/>
                  <a:p>
                    <a:r>
                      <a:rPr lang="en-NZ">
                        <a:noFill/>
                      </a:rPr>
                      <a:t> </a:t>
                    </a:r>
                  </a:p>
                </p:txBody>
              </p:sp>
            </mc:Fallback>
          </mc:AlternateContent>
          <p:cxnSp>
            <p:nvCxnSpPr>
              <p:cNvPr id="57" name="Straight Arrow Connector 56">
                <a:extLst>
                  <a:ext uri="{FF2B5EF4-FFF2-40B4-BE49-F238E27FC236}">
                    <a16:creationId xmlns:a16="http://schemas.microsoft.com/office/drawing/2014/main" id="{73824B5A-DC65-0629-1DA1-A0030EFB1E32}"/>
                  </a:ext>
                </a:extLst>
              </p:cNvPr>
              <p:cNvCxnSpPr>
                <a:cxnSpLocks/>
              </p:cNvCxnSpPr>
              <p:nvPr/>
            </p:nvCxnSpPr>
            <p:spPr>
              <a:xfrm flipV="1">
                <a:off x="4001835" y="3488931"/>
                <a:ext cx="218834" cy="427504"/>
              </a:xfrm>
              <a:prstGeom prst="straightConnector1">
                <a:avLst/>
              </a:prstGeom>
              <a:ln w="19050">
                <a:solidFill>
                  <a:srgbClr val="FF0000"/>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grpSp>
      <p:grpSp>
        <p:nvGrpSpPr>
          <p:cNvPr id="72" name="Group 71">
            <a:extLst>
              <a:ext uri="{FF2B5EF4-FFF2-40B4-BE49-F238E27FC236}">
                <a16:creationId xmlns:a16="http://schemas.microsoft.com/office/drawing/2014/main" id="{F7FA79EA-C7BE-362F-A35D-CC794CA36ECB}"/>
              </a:ext>
            </a:extLst>
          </p:cNvPr>
          <p:cNvGrpSpPr/>
          <p:nvPr/>
        </p:nvGrpSpPr>
        <p:grpSpPr>
          <a:xfrm>
            <a:off x="282377" y="3477186"/>
            <a:ext cx="10055858" cy="2253094"/>
            <a:chOff x="282377" y="3675710"/>
            <a:chExt cx="10055858" cy="2253094"/>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77CCCD-1822-4C48-9DD7-36FAB28C88EB}"/>
                    </a:ext>
                  </a:extLst>
                </p:cNvPr>
                <p:cNvSpPr txBox="1"/>
                <p:nvPr/>
              </p:nvSpPr>
              <p:spPr>
                <a:xfrm>
                  <a:off x="2851318" y="4777391"/>
                  <a:ext cx="20022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𝑅𝑇</m:t>
                        </m:r>
                        <m:func>
                          <m:func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funcPr>
                          <m:fName>
                            <m:r>
                              <m:rPr>
                                <m:sty m:val="p"/>
                              </m:rP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ln</m:t>
                            </m:r>
                          </m:fName>
                          <m:e>
                            <m:d>
                              <m:d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t>𝐾</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e>
                            </m:d>
                          </m:e>
                        </m:func>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TextBox 4">
                  <a:extLst>
                    <a:ext uri="{FF2B5EF4-FFF2-40B4-BE49-F238E27FC236}">
                      <a16:creationId xmlns:a16="http://schemas.microsoft.com/office/drawing/2014/main" id="{B177CCCD-1822-4C48-9DD7-36FAB28C88EB}"/>
                    </a:ext>
                  </a:extLst>
                </p:cNvPr>
                <p:cNvSpPr txBox="1">
                  <a:spLocks noRot="1" noChangeAspect="1" noMove="1" noResize="1" noEditPoints="1" noAdjustHandles="1" noChangeArrowheads="1" noChangeShapeType="1" noTextEdit="1"/>
                </p:cNvSpPr>
                <p:nvPr/>
              </p:nvSpPr>
              <p:spPr>
                <a:xfrm>
                  <a:off x="2851318" y="4777391"/>
                  <a:ext cx="2002215" cy="369332"/>
                </a:xfrm>
                <a:prstGeom prst="rect">
                  <a:avLst/>
                </a:prstGeom>
                <a:blipFill>
                  <a:blip r:embed="rId7"/>
                  <a:stretch>
                    <a:fillRect b="-655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1C9F3B6-2E16-8202-6C6C-2152EE3BA29E}"/>
                    </a:ext>
                  </a:extLst>
                </p:cNvPr>
                <p:cNvSpPr txBox="1"/>
                <p:nvPr/>
              </p:nvSpPr>
              <p:spPr>
                <a:xfrm>
                  <a:off x="8321208" y="4777392"/>
                  <a:ext cx="20170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𝑅𝑇</m:t>
                        </m:r>
                        <m:func>
                          <m:func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funcPr>
                          <m:fName>
                            <m:r>
                              <m:rPr>
                                <m:sty m:val="p"/>
                              </m:rP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ln</m:t>
                            </m:r>
                          </m:fName>
                          <m:e>
                            <m:d>
                              <m:d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t>𝐾</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e>
                            </m:d>
                          </m:e>
                        </m:func>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TextBox 6">
                  <a:extLst>
                    <a:ext uri="{FF2B5EF4-FFF2-40B4-BE49-F238E27FC236}">
                      <a16:creationId xmlns:a16="http://schemas.microsoft.com/office/drawing/2014/main" id="{C1C9F3B6-2E16-8202-6C6C-2152EE3BA29E}"/>
                    </a:ext>
                  </a:extLst>
                </p:cNvPr>
                <p:cNvSpPr txBox="1">
                  <a:spLocks noRot="1" noChangeAspect="1" noMove="1" noResize="1" noEditPoints="1" noAdjustHandles="1" noChangeArrowheads="1" noChangeShapeType="1" noTextEdit="1"/>
                </p:cNvSpPr>
                <p:nvPr/>
              </p:nvSpPr>
              <p:spPr>
                <a:xfrm>
                  <a:off x="8321208" y="4777392"/>
                  <a:ext cx="2017027" cy="369332"/>
                </a:xfrm>
                <a:prstGeom prst="rect">
                  <a:avLst/>
                </a:prstGeom>
                <a:blipFill>
                  <a:blip r:embed="rId8"/>
                  <a:stretch>
                    <a:fillRect b="-6557"/>
                  </a:stretch>
                </a:blipFill>
              </p:spPr>
              <p:txBody>
                <a:bodyPr/>
                <a:lstStyle/>
                <a:p>
                  <a:r>
                    <a:rPr lang="en-NZ">
                      <a:noFill/>
                    </a:rPr>
                    <a:t> </a:t>
                  </a:r>
                </a:p>
              </p:txBody>
            </p:sp>
          </mc:Fallback>
        </mc:AlternateContent>
        <p:grpSp>
          <p:nvGrpSpPr>
            <p:cNvPr id="63" name="Group 62">
              <a:extLst>
                <a:ext uri="{FF2B5EF4-FFF2-40B4-BE49-F238E27FC236}">
                  <a16:creationId xmlns:a16="http://schemas.microsoft.com/office/drawing/2014/main" id="{3AB3D8AE-5A2F-082F-D9D9-B48672CCC56D}"/>
                </a:ext>
              </a:extLst>
            </p:cNvPr>
            <p:cNvGrpSpPr/>
            <p:nvPr/>
          </p:nvGrpSpPr>
          <p:grpSpPr>
            <a:xfrm>
              <a:off x="4726309" y="3675710"/>
              <a:ext cx="3298071" cy="2218212"/>
              <a:chOff x="4726309" y="3675710"/>
              <a:chExt cx="3298071" cy="2218212"/>
            </a:xfrm>
          </p:grpSpPr>
          <p:cxnSp>
            <p:nvCxnSpPr>
              <p:cNvPr id="12" name="Straight Arrow Connector 11">
                <a:extLst>
                  <a:ext uri="{FF2B5EF4-FFF2-40B4-BE49-F238E27FC236}">
                    <a16:creationId xmlns:a16="http://schemas.microsoft.com/office/drawing/2014/main" id="{7E38658F-DFFA-0BAD-8652-F9DB081FF629}"/>
                  </a:ext>
                </a:extLst>
              </p:cNvPr>
              <p:cNvCxnSpPr>
                <a:cxnSpLocks/>
              </p:cNvCxnSpPr>
              <p:nvPr/>
            </p:nvCxnSpPr>
            <p:spPr>
              <a:xfrm flipV="1">
                <a:off x="6771600" y="3675710"/>
                <a:ext cx="0" cy="1652960"/>
              </a:xfrm>
              <a:prstGeom prst="straightConnector1">
                <a:avLst/>
              </a:prstGeom>
              <a:ln w="19050">
                <a:solidFill>
                  <a:srgbClr val="7030A0"/>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9D85A98-C824-0A91-8789-20753F526736}"/>
                      </a:ext>
                    </a:extLst>
                  </p:cNvPr>
                  <p:cNvSpPr txBox="1"/>
                  <p:nvPr/>
                </p:nvSpPr>
                <p:spPr>
                  <a:xfrm>
                    <a:off x="4726309" y="5365059"/>
                    <a:ext cx="3298071" cy="528863"/>
                  </a:xfrm>
                  <a:prstGeom prst="rect">
                    <a:avLst/>
                  </a:prstGeom>
                  <a:noFill/>
                  <a:ln w="28575">
                    <a:solidFill>
                      <a:srgbClr val="7030A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𝑹𝒙</m:t>
                              </m:r>
                            </m:sub>
                          </m:sSub>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𝑅𝑥</m:t>
                              </m:r>
                            </m:sub>
                          </m:sSub>
                          <m:d>
                            <m:d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type m:val="lin"/>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𝑅𝑥</m:t>
                                          </m:r>
                                        </m:sub>
                                        <m:sup>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𝑓</m:t>
                                          </m:r>
                                        </m:sup>
                                      </m:sSubSup>
                                    </m:num>
                                    <m:den>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type m:val="lin"/>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𝑢</m:t>
                                          </m:r>
                                        </m:e>
                                        <m:sub>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𝑅𝑥</m:t>
                                          </m:r>
                                        </m:sub>
                                        <m:sup>
                                          <m:r>
                                            <m:rPr>
                                              <m:sty m:val="p"/>
                                            </m:rPr>
                                            <a:rPr kumimoji="0" lang="en-NZ" sz="1800" b="0"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r</m:t>
                                          </m:r>
                                        </m:sup>
                                      </m:sSubSup>
                                    </m:num>
                                    <m:den>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e>
                          </m:d>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 name="TextBox 16">
                    <a:extLst>
                      <a:ext uri="{FF2B5EF4-FFF2-40B4-BE49-F238E27FC236}">
                        <a16:creationId xmlns:a16="http://schemas.microsoft.com/office/drawing/2014/main" id="{09D85A98-C824-0A91-8789-20753F526736}"/>
                      </a:ext>
                    </a:extLst>
                  </p:cNvPr>
                  <p:cNvSpPr txBox="1">
                    <a:spLocks noRot="1" noChangeAspect="1" noMove="1" noResize="1" noEditPoints="1" noAdjustHandles="1" noChangeArrowheads="1" noChangeShapeType="1" noTextEdit="1"/>
                  </p:cNvSpPr>
                  <p:nvPr/>
                </p:nvSpPr>
                <p:spPr>
                  <a:xfrm>
                    <a:off x="4726309" y="5365059"/>
                    <a:ext cx="3298071" cy="528863"/>
                  </a:xfrm>
                  <a:prstGeom prst="rect">
                    <a:avLst/>
                  </a:prstGeom>
                  <a:blipFill>
                    <a:blip r:embed="rId9"/>
                    <a:stretch>
                      <a:fillRect/>
                    </a:stretch>
                  </a:blipFill>
                  <a:ln w="28575">
                    <a:solidFill>
                      <a:srgbClr val="7030A0"/>
                    </a:solidFill>
                  </a:ln>
                </p:spPr>
                <p:txBody>
                  <a:bodyPr/>
                  <a:lstStyle/>
                  <a:p>
                    <a:r>
                      <a:rPr lang="en-NZ">
                        <a:noFill/>
                      </a:rPr>
                      <a:t> </a:t>
                    </a:r>
                  </a:p>
                </p:txBody>
              </p:sp>
            </mc:Fallback>
          </mc:AlternateContent>
        </p:grpSp>
        <p:grpSp>
          <p:nvGrpSpPr>
            <p:cNvPr id="60" name="Group 59">
              <a:extLst>
                <a:ext uri="{FF2B5EF4-FFF2-40B4-BE49-F238E27FC236}">
                  <a16:creationId xmlns:a16="http://schemas.microsoft.com/office/drawing/2014/main" id="{3867CE92-3FEB-C409-1F9E-A575146029FD}"/>
                </a:ext>
              </a:extLst>
            </p:cNvPr>
            <p:cNvGrpSpPr/>
            <p:nvPr/>
          </p:nvGrpSpPr>
          <p:grpSpPr>
            <a:xfrm>
              <a:off x="282377" y="4632804"/>
              <a:ext cx="2625326" cy="1296000"/>
              <a:chOff x="299867" y="3664278"/>
              <a:chExt cx="2625326" cy="1296000"/>
            </a:xfrm>
          </p:grpSpPr>
          <p:sp>
            <p:nvSpPr>
              <p:cNvPr id="61" name="TextBox 60">
                <a:extLst>
                  <a:ext uri="{FF2B5EF4-FFF2-40B4-BE49-F238E27FC236}">
                    <a16:creationId xmlns:a16="http://schemas.microsoft.com/office/drawing/2014/main" id="{0C73F875-B5AA-D30E-4F72-911CD90B1258}"/>
                  </a:ext>
                </a:extLst>
              </p:cNvPr>
              <p:cNvSpPr txBox="1"/>
              <p:nvPr/>
            </p:nvSpPr>
            <p:spPr>
              <a:xfrm>
                <a:off x="299867" y="4095025"/>
                <a:ext cx="196265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Constitutive laws</a:t>
                </a:r>
              </a:p>
            </p:txBody>
          </p:sp>
          <p:sp>
            <p:nvSpPr>
              <p:cNvPr id="62" name="Right Brace 61">
                <a:extLst>
                  <a:ext uri="{FF2B5EF4-FFF2-40B4-BE49-F238E27FC236}">
                    <a16:creationId xmlns:a16="http://schemas.microsoft.com/office/drawing/2014/main" id="{EAAEF9F7-1576-E729-E924-A52958CD9554}"/>
                  </a:ext>
                </a:extLst>
              </p:cNvPr>
              <p:cNvSpPr/>
              <p:nvPr/>
            </p:nvSpPr>
            <p:spPr>
              <a:xfrm flipH="1">
                <a:off x="2752775" y="3664278"/>
                <a:ext cx="172418" cy="1296000"/>
              </a:xfrm>
              <a:prstGeom prst="rightBrace">
                <a:avLst>
                  <a:gd name="adj1" fmla="val 5192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71" name="Group 70">
            <a:extLst>
              <a:ext uri="{FF2B5EF4-FFF2-40B4-BE49-F238E27FC236}">
                <a16:creationId xmlns:a16="http://schemas.microsoft.com/office/drawing/2014/main" id="{A09DA30A-D3AF-DFC9-C464-A0D6BC07CE5B}"/>
              </a:ext>
            </a:extLst>
          </p:cNvPr>
          <p:cNvGrpSpPr/>
          <p:nvPr/>
        </p:nvGrpSpPr>
        <p:grpSpPr>
          <a:xfrm>
            <a:off x="5408428" y="4247361"/>
            <a:ext cx="5162402" cy="1415849"/>
            <a:chOff x="5408428" y="4445885"/>
            <a:chExt cx="5162402" cy="1415849"/>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940FB97-0916-B8C0-80F2-EF921BE4DC28}"/>
                    </a:ext>
                  </a:extLst>
                </p:cNvPr>
                <p:cNvSpPr txBox="1"/>
                <p:nvPr/>
              </p:nvSpPr>
              <p:spPr>
                <a:xfrm>
                  <a:off x="8097645" y="5456751"/>
                  <a:ext cx="2473185" cy="40498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𝑅𝑥</m:t>
                            </m:r>
                          </m:sub>
                        </m:sSub>
                        <m:d>
                          <m:d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0"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𝟏</m:t>
                                </m:r>
                              </m:sup>
                            </m:sSub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0"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𝟐</m:t>
                                </m:r>
                              </m:sup>
                            </m:sSubSup>
                          </m:e>
                        </m:d>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9" name="TextBox 18">
                  <a:extLst>
                    <a:ext uri="{FF2B5EF4-FFF2-40B4-BE49-F238E27FC236}">
                      <a16:creationId xmlns:a16="http://schemas.microsoft.com/office/drawing/2014/main" id="{C940FB97-0916-B8C0-80F2-EF921BE4DC28}"/>
                    </a:ext>
                  </a:extLst>
                </p:cNvPr>
                <p:cNvSpPr txBox="1">
                  <a:spLocks noRot="1" noChangeAspect="1" noMove="1" noResize="1" noEditPoints="1" noAdjustHandles="1" noChangeArrowheads="1" noChangeShapeType="1" noTextEdit="1"/>
                </p:cNvSpPr>
                <p:nvPr/>
              </p:nvSpPr>
              <p:spPr>
                <a:xfrm>
                  <a:off x="8097645" y="5456751"/>
                  <a:ext cx="2473185" cy="404983"/>
                </a:xfrm>
                <a:prstGeom prst="rect">
                  <a:avLst/>
                </a:prstGeom>
                <a:blipFill>
                  <a:blip r:embed="rId10"/>
                  <a:stretch>
                    <a:fillRect b="-3030"/>
                  </a:stretch>
                </a:blipFill>
              </p:spPr>
              <p:txBody>
                <a:bodyPr/>
                <a:lstStyle/>
                <a:p>
                  <a:r>
                    <a:rPr lang="en-NZ">
                      <a:noFill/>
                    </a:rPr>
                    <a:t> </a:t>
                  </a:r>
                </a:p>
              </p:txBody>
            </p:sp>
          </mc:Fallback>
        </mc:AlternateContent>
        <p:grpSp>
          <p:nvGrpSpPr>
            <p:cNvPr id="67" name="Group 66">
              <a:extLst>
                <a:ext uri="{FF2B5EF4-FFF2-40B4-BE49-F238E27FC236}">
                  <a16:creationId xmlns:a16="http://schemas.microsoft.com/office/drawing/2014/main" id="{5668841B-41C4-32E1-8835-65952A25FD11}"/>
                </a:ext>
              </a:extLst>
            </p:cNvPr>
            <p:cNvGrpSpPr/>
            <p:nvPr/>
          </p:nvGrpSpPr>
          <p:grpSpPr>
            <a:xfrm>
              <a:off x="5408428" y="4450894"/>
              <a:ext cx="671178" cy="857015"/>
              <a:chOff x="5408428" y="4450894"/>
              <a:chExt cx="671178" cy="857015"/>
            </a:xfrm>
          </p:grpSpPr>
          <p:cxnSp>
            <p:nvCxnSpPr>
              <p:cNvPr id="24" name="Straight Arrow Connector 23">
                <a:extLst>
                  <a:ext uri="{FF2B5EF4-FFF2-40B4-BE49-F238E27FC236}">
                    <a16:creationId xmlns:a16="http://schemas.microsoft.com/office/drawing/2014/main" id="{A069259D-E459-27AC-E3AF-422E392EABFD}"/>
                  </a:ext>
                </a:extLst>
              </p:cNvPr>
              <p:cNvCxnSpPr>
                <a:cxnSpLocks/>
              </p:cNvCxnSpPr>
              <p:nvPr/>
            </p:nvCxnSpPr>
            <p:spPr>
              <a:xfrm flipH="1" flipV="1">
                <a:off x="5912498" y="4450894"/>
                <a:ext cx="167108" cy="857015"/>
              </a:xfrm>
              <a:prstGeom prst="straightConnector1">
                <a:avLst/>
              </a:prstGeom>
              <a:ln w="19050">
                <a:solidFill>
                  <a:srgbClr val="FF0000"/>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66" name="Freeform: Shape 65">
                <a:extLst>
                  <a:ext uri="{FF2B5EF4-FFF2-40B4-BE49-F238E27FC236}">
                    <a16:creationId xmlns:a16="http://schemas.microsoft.com/office/drawing/2014/main" id="{F54991F2-81A7-E43E-B168-4E00A08F9B2C}"/>
                  </a:ext>
                </a:extLst>
              </p:cNvPr>
              <p:cNvSpPr/>
              <p:nvPr/>
            </p:nvSpPr>
            <p:spPr>
              <a:xfrm>
                <a:off x="5408428" y="4947241"/>
                <a:ext cx="616688" cy="141767"/>
              </a:xfrm>
              <a:custGeom>
                <a:avLst/>
                <a:gdLst>
                  <a:gd name="connsiteX0" fmla="*/ 0 w 616688"/>
                  <a:gd name="connsiteY0" fmla="*/ 0 h 141767"/>
                  <a:gd name="connsiteX1" fmla="*/ 616688 w 616688"/>
                  <a:gd name="connsiteY1" fmla="*/ 141767 h 141767"/>
                  <a:gd name="connsiteX0" fmla="*/ 0 w 616688"/>
                  <a:gd name="connsiteY0" fmla="*/ 0 h 141767"/>
                  <a:gd name="connsiteX1" fmla="*/ 616688 w 616688"/>
                  <a:gd name="connsiteY1" fmla="*/ 141767 h 141767"/>
                  <a:gd name="connsiteX0" fmla="*/ 0 w 616688"/>
                  <a:gd name="connsiteY0" fmla="*/ 22153 h 163920"/>
                  <a:gd name="connsiteX1" fmla="*/ 616688 w 616688"/>
                  <a:gd name="connsiteY1" fmla="*/ 163920 h 163920"/>
                  <a:gd name="connsiteX0" fmla="*/ 0 w 616688"/>
                  <a:gd name="connsiteY0" fmla="*/ 0 h 141767"/>
                  <a:gd name="connsiteX1" fmla="*/ 616688 w 616688"/>
                  <a:gd name="connsiteY1" fmla="*/ 141767 h 141767"/>
                </a:gdLst>
                <a:ahLst/>
                <a:cxnLst>
                  <a:cxn ang="0">
                    <a:pos x="connsiteX0" y="connsiteY0"/>
                  </a:cxn>
                  <a:cxn ang="0">
                    <a:pos x="connsiteX1" y="connsiteY1"/>
                  </a:cxn>
                </a:cxnLst>
                <a:rect l="l" t="t" r="r" b="b"/>
                <a:pathLst>
                  <a:path w="616688" h="141767">
                    <a:moveTo>
                      <a:pt x="0" y="0"/>
                    </a:moveTo>
                    <a:cubicBezTo>
                      <a:pt x="389861" y="18902"/>
                      <a:pt x="531627" y="-18903"/>
                      <a:pt x="616688" y="141767"/>
                    </a:cubicBezTo>
                  </a:path>
                </a:pathLst>
              </a:custGeom>
              <a:noFill/>
              <a:ln w="190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8" name="Group 67">
              <a:extLst>
                <a:ext uri="{FF2B5EF4-FFF2-40B4-BE49-F238E27FC236}">
                  <a16:creationId xmlns:a16="http://schemas.microsoft.com/office/drawing/2014/main" id="{2CE9705B-9A8D-DA14-AEB6-5F8125C5BE9E}"/>
                </a:ext>
              </a:extLst>
            </p:cNvPr>
            <p:cNvGrpSpPr/>
            <p:nvPr/>
          </p:nvGrpSpPr>
          <p:grpSpPr>
            <a:xfrm flipH="1">
              <a:off x="7463595" y="4445885"/>
              <a:ext cx="671178" cy="857015"/>
              <a:chOff x="5408428" y="4450894"/>
              <a:chExt cx="671178" cy="857015"/>
            </a:xfrm>
          </p:grpSpPr>
          <p:cxnSp>
            <p:nvCxnSpPr>
              <p:cNvPr id="69" name="Straight Arrow Connector 68">
                <a:extLst>
                  <a:ext uri="{FF2B5EF4-FFF2-40B4-BE49-F238E27FC236}">
                    <a16:creationId xmlns:a16="http://schemas.microsoft.com/office/drawing/2014/main" id="{0B9F455B-A5CC-13B7-51A5-6FC547B483A7}"/>
                  </a:ext>
                </a:extLst>
              </p:cNvPr>
              <p:cNvCxnSpPr>
                <a:cxnSpLocks/>
              </p:cNvCxnSpPr>
              <p:nvPr/>
            </p:nvCxnSpPr>
            <p:spPr>
              <a:xfrm flipH="1" flipV="1">
                <a:off x="5912498" y="4450894"/>
                <a:ext cx="167108" cy="857015"/>
              </a:xfrm>
              <a:prstGeom prst="straightConnector1">
                <a:avLst/>
              </a:prstGeom>
              <a:ln w="19050">
                <a:solidFill>
                  <a:srgbClr val="FF0000"/>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0" name="Freeform: Shape 69">
                <a:extLst>
                  <a:ext uri="{FF2B5EF4-FFF2-40B4-BE49-F238E27FC236}">
                    <a16:creationId xmlns:a16="http://schemas.microsoft.com/office/drawing/2014/main" id="{89CBC4AF-5DF4-9580-CA03-62D67F0EEBC5}"/>
                  </a:ext>
                </a:extLst>
              </p:cNvPr>
              <p:cNvSpPr/>
              <p:nvPr/>
            </p:nvSpPr>
            <p:spPr>
              <a:xfrm>
                <a:off x="5408428" y="4947241"/>
                <a:ext cx="616688" cy="141767"/>
              </a:xfrm>
              <a:custGeom>
                <a:avLst/>
                <a:gdLst>
                  <a:gd name="connsiteX0" fmla="*/ 0 w 616688"/>
                  <a:gd name="connsiteY0" fmla="*/ 0 h 141767"/>
                  <a:gd name="connsiteX1" fmla="*/ 616688 w 616688"/>
                  <a:gd name="connsiteY1" fmla="*/ 141767 h 141767"/>
                  <a:gd name="connsiteX0" fmla="*/ 0 w 616688"/>
                  <a:gd name="connsiteY0" fmla="*/ 0 h 141767"/>
                  <a:gd name="connsiteX1" fmla="*/ 616688 w 616688"/>
                  <a:gd name="connsiteY1" fmla="*/ 141767 h 141767"/>
                  <a:gd name="connsiteX0" fmla="*/ 0 w 616688"/>
                  <a:gd name="connsiteY0" fmla="*/ 22153 h 163920"/>
                  <a:gd name="connsiteX1" fmla="*/ 616688 w 616688"/>
                  <a:gd name="connsiteY1" fmla="*/ 163920 h 163920"/>
                  <a:gd name="connsiteX0" fmla="*/ 0 w 616688"/>
                  <a:gd name="connsiteY0" fmla="*/ 0 h 141767"/>
                  <a:gd name="connsiteX1" fmla="*/ 616688 w 616688"/>
                  <a:gd name="connsiteY1" fmla="*/ 141767 h 141767"/>
                </a:gdLst>
                <a:ahLst/>
                <a:cxnLst>
                  <a:cxn ang="0">
                    <a:pos x="connsiteX0" y="connsiteY0"/>
                  </a:cxn>
                  <a:cxn ang="0">
                    <a:pos x="connsiteX1" y="connsiteY1"/>
                  </a:cxn>
                </a:cxnLst>
                <a:rect l="l" t="t" r="r" b="b"/>
                <a:pathLst>
                  <a:path w="616688" h="141767">
                    <a:moveTo>
                      <a:pt x="0" y="0"/>
                    </a:moveTo>
                    <a:cubicBezTo>
                      <a:pt x="389861" y="18902"/>
                      <a:pt x="531627" y="-18903"/>
                      <a:pt x="616688" y="141767"/>
                    </a:cubicBezTo>
                  </a:path>
                </a:pathLst>
              </a:custGeom>
              <a:noFill/>
              <a:ln w="190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 name="Group 10">
            <a:extLst>
              <a:ext uri="{FF2B5EF4-FFF2-40B4-BE49-F238E27FC236}">
                <a16:creationId xmlns:a16="http://schemas.microsoft.com/office/drawing/2014/main" id="{BBE7B81C-3CD7-FB07-64E3-ACF61C9187A0}"/>
              </a:ext>
            </a:extLst>
          </p:cNvPr>
          <p:cNvGrpSpPr/>
          <p:nvPr/>
        </p:nvGrpSpPr>
        <p:grpSpPr>
          <a:xfrm>
            <a:off x="4841028" y="64621"/>
            <a:ext cx="1392125" cy="781250"/>
            <a:chOff x="2451712" y="-20977"/>
            <a:chExt cx="1394731" cy="781842"/>
          </a:xfrm>
        </p:grpSpPr>
        <p:grpSp>
          <p:nvGrpSpPr>
            <p:cNvPr id="13" name="Group 12">
              <a:extLst>
                <a:ext uri="{FF2B5EF4-FFF2-40B4-BE49-F238E27FC236}">
                  <a16:creationId xmlns:a16="http://schemas.microsoft.com/office/drawing/2014/main" id="{225EF699-969C-2698-9843-3A6CD48B525B}"/>
                </a:ext>
              </a:extLst>
            </p:cNvPr>
            <p:cNvGrpSpPr/>
            <p:nvPr/>
          </p:nvGrpSpPr>
          <p:grpSpPr>
            <a:xfrm>
              <a:off x="2451712" y="131423"/>
              <a:ext cx="1394731" cy="377413"/>
              <a:chOff x="2451712" y="131423"/>
              <a:chExt cx="1394731" cy="377413"/>
            </a:xfrm>
          </p:grpSpPr>
          <p:grpSp>
            <p:nvGrpSpPr>
              <p:cNvPr id="20" name="Group 19">
                <a:extLst>
                  <a:ext uri="{FF2B5EF4-FFF2-40B4-BE49-F238E27FC236}">
                    <a16:creationId xmlns:a16="http://schemas.microsoft.com/office/drawing/2014/main" id="{5D2CA5C4-3279-328E-8BEC-9BA5F7BF9EF7}"/>
                  </a:ext>
                </a:extLst>
              </p:cNvPr>
              <p:cNvGrpSpPr/>
              <p:nvPr/>
            </p:nvGrpSpPr>
            <p:grpSpPr>
              <a:xfrm>
                <a:off x="2872319" y="300515"/>
                <a:ext cx="514885" cy="120183"/>
                <a:chOff x="2872319" y="300515"/>
                <a:chExt cx="514885" cy="120183"/>
              </a:xfrm>
            </p:grpSpPr>
            <p:cxnSp>
              <p:nvCxnSpPr>
                <p:cNvPr id="25" name="Straight Arrow Connector 24">
                  <a:extLst>
                    <a:ext uri="{FF2B5EF4-FFF2-40B4-BE49-F238E27FC236}">
                      <a16:creationId xmlns:a16="http://schemas.microsoft.com/office/drawing/2014/main" id="{E77F5897-5CF3-3927-37D3-DD94FF35DE6B}"/>
                    </a:ext>
                  </a:extLst>
                </p:cNvPr>
                <p:cNvCxnSpPr/>
                <p:nvPr/>
              </p:nvCxnSpPr>
              <p:spPr>
                <a:xfrm>
                  <a:off x="2919191" y="300515"/>
                  <a:ext cx="468013"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82CD47-95B5-3606-79C2-D20F4CF6E837}"/>
                    </a:ext>
                  </a:extLst>
                </p:cNvPr>
                <p:cNvCxnSpPr/>
                <p:nvPr/>
              </p:nvCxnSpPr>
              <p:spPr>
                <a:xfrm>
                  <a:off x="2872319" y="420698"/>
                  <a:ext cx="468013" cy="0"/>
                </a:xfrm>
                <a:prstGeom prst="straightConnector1">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989B074-DC2A-E3DF-4645-590D0A287211}"/>
                  </a:ext>
                </a:extLst>
              </p:cNvPr>
              <p:cNvGrpSpPr/>
              <p:nvPr/>
            </p:nvGrpSpPr>
            <p:grpSpPr>
              <a:xfrm>
                <a:off x="2451712" y="131423"/>
                <a:ext cx="1394731" cy="377413"/>
                <a:chOff x="2451712" y="131423"/>
                <a:chExt cx="1394731" cy="377413"/>
              </a:xfrm>
            </p:grpSpPr>
            <mc:AlternateContent xmlns:mc="http://schemas.openxmlformats.org/markup-compatibility/2006" xmlns:a14="http://schemas.microsoft.com/office/drawing/2010/main">
              <mc:Choice Requires="a14">
                <p:sp>
                  <p:nvSpPr>
                    <p:cNvPr id="22" name="TextBox 10">
                      <a:extLst>
                        <a:ext uri="{FF2B5EF4-FFF2-40B4-BE49-F238E27FC236}">
                          <a16:creationId xmlns:a16="http://schemas.microsoft.com/office/drawing/2014/main" id="{3F68C9FE-870D-7808-22A7-66C0045AFEFE}"/>
                        </a:ext>
                      </a:extLst>
                    </p:cNvPr>
                    <p:cNvSpPr txBox="1"/>
                    <p:nvPr/>
                  </p:nvSpPr>
                  <p:spPr>
                    <a:xfrm>
                      <a:off x="2451712" y="139224"/>
                      <a:ext cx="472873" cy="36961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oMath>
                        </m:oMathPara>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2" name="TextBox 10">
                      <a:extLst>
                        <a:ext uri="{FF2B5EF4-FFF2-40B4-BE49-F238E27FC236}">
                          <a16:creationId xmlns:a16="http://schemas.microsoft.com/office/drawing/2014/main" id="{3F68C9FE-870D-7808-22A7-66C0045AFEFE}"/>
                        </a:ext>
                      </a:extLst>
                    </p:cNvPr>
                    <p:cNvSpPr txBox="1">
                      <a:spLocks noRot="1" noChangeAspect="1" noMove="1" noResize="1" noEditPoints="1" noAdjustHandles="1" noChangeArrowheads="1" noChangeShapeType="1" noTextEdit="1"/>
                    </p:cNvSpPr>
                    <p:nvPr/>
                  </p:nvSpPr>
                  <p:spPr>
                    <a:xfrm>
                      <a:off x="2451712" y="139224"/>
                      <a:ext cx="472873" cy="369612"/>
                    </a:xfrm>
                    <a:prstGeom prst="rect">
                      <a:avLst/>
                    </a:prstGeom>
                    <a:blipFill>
                      <a:blip r:embed="rId11"/>
                      <a:stretch>
                        <a:fillRect b="-666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3" name="TextBox 11">
                      <a:extLst>
                        <a:ext uri="{FF2B5EF4-FFF2-40B4-BE49-F238E27FC236}">
                          <a16:creationId xmlns:a16="http://schemas.microsoft.com/office/drawing/2014/main" id="{1A54CF75-2A2F-FB26-6C0A-EEB8FEEFFAD7}"/>
                        </a:ext>
                      </a:extLst>
                    </p:cNvPr>
                    <p:cNvSpPr txBox="1"/>
                    <p:nvPr/>
                  </p:nvSpPr>
                  <p:spPr>
                    <a:xfrm>
                      <a:off x="3368625" y="131423"/>
                      <a:ext cx="477818" cy="36961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3" name="TextBox 11">
                      <a:extLst>
                        <a:ext uri="{FF2B5EF4-FFF2-40B4-BE49-F238E27FC236}">
                          <a16:creationId xmlns:a16="http://schemas.microsoft.com/office/drawing/2014/main" id="{1A54CF75-2A2F-FB26-6C0A-EEB8FEEFFAD7}"/>
                        </a:ext>
                      </a:extLst>
                    </p:cNvPr>
                    <p:cNvSpPr txBox="1">
                      <a:spLocks noRot="1" noChangeAspect="1" noMove="1" noResize="1" noEditPoints="1" noAdjustHandles="1" noChangeArrowheads="1" noChangeShapeType="1" noTextEdit="1"/>
                    </p:cNvSpPr>
                    <p:nvPr/>
                  </p:nvSpPr>
                  <p:spPr>
                    <a:xfrm>
                      <a:off x="3368625" y="131423"/>
                      <a:ext cx="477818" cy="369612"/>
                    </a:xfrm>
                    <a:prstGeom prst="rect">
                      <a:avLst/>
                    </a:prstGeom>
                    <a:blipFill>
                      <a:blip r:embed="rId12"/>
                      <a:stretch>
                        <a:fillRect b="-6667"/>
                      </a:stretch>
                    </a:blipFill>
                  </p:spPr>
                  <p:txBody>
                    <a:bodyPr/>
                    <a:lstStyle/>
                    <a:p>
                      <a:r>
                        <a:rPr lang="en-NZ">
                          <a:noFill/>
                        </a:rPr>
                        <a:t> </a:t>
                      </a:r>
                    </a:p>
                  </p:txBody>
                </p:sp>
              </mc:Fallback>
            </mc:AlternateContent>
          </p:grpSp>
        </p:grpSp>
        <p:grpSp>
          <p:nvGrpSpPr>
            <p:cNvPr id="14" name="Group 13">
              <a:extLst>
                <a:ext uri="{FF2B5EF4-FFF2-40B4-BE49-F238E27FC236}">
                  <a16:creationId xmlns:a16="http://schemas.microsoft.com/office/drawing/2014/main" id="{58AEC010-D843-01DF-78E2-17726C7FB961}"/>
                </a:ext>
              </a:extLst>
            </p:cNvPr>
            <p:cNvGrpSpPr/>
            <p:nvPr/>
          </p:nvGrpSpPr>
          <p:grpSpPr>
            <a:xfrm>
              <a:off x="2907457" y="-20977"/>
              <a:ext cx="516974" cy="781842"/>
              <a:chOff x="2907457" y="-20977"/>
              <a:chExt cx="516974" cy="781842"/>
            </a:xfrm>
          </p:grpSpPr>
          <mc:AlternateContent xmlns:mc="http://schemas.openxmlformats.org/markup-compatibility/2006" xmlns:a14="http://schemas.microsoft.com/office/drawing/2010/main">
            <mc:Choice Requires="a14">
              <p:sp>
                <p:nvSpPr>
                  <p:cNvPr id="16" name="TextBox 12">
                    <a:extLst>
                      <a:ext uri="{FF2B5EF4-FFF2-40B4-BE49-F238E27FC236}">
                        <a16:creationId xmlns:a16="http://schemas.microsoft.com/office/drawing/2014/main" id="{2F1A629E-51A3-04EE-C36B-FDC012BBA1A5}"/>
                      </a:ext>
                    </a:extLst>
                  </p:cNvPr>
                  <p:cNvSpPr txBox="1"/>
                  <p:nvPr/>
                </p:nvSpPr>
                <p:spPr>
                  <a:xfrm>
                    <a:off x="2916227" y="-20977"/>
                    <a:ext cx="508204" cy="3772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𝐴</m:t>
                              </m:r>
                            </m:e>
                            <m:sup>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𝑓</m:t>
                              </m:r>
                            </m:sup>
                          </m:sSup>
                        </m:oMath>
                      </m:oMathPara>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6" name="TextBox 12">
                    <a:extLst>
                      <a:ext uri="{FF2B5EF4-FFF2-40B4-BE49-F238E27FC236}">
                        <a16:creationId xmlns:a16="http://schemas.microsoft.com/office/drawing/2014/main" id="{2F1A629E-51A3-04EE-C36B-FDC012BBA1A5}"/>
                      </a:ext>
                    </a:extLst>
                  </p:cNvPr>
                  <p:cNvSpPr txBox="1">
                    <a:spLocks noRot="1" noChangeAspect="1" noMove="1" noResize="1" noEditPoints="1" noAdjustHandles="1" noChangeArrowheads="1" noChangeShapeType="1" noTextEdit="1"/>
                  </p:cNvSpPr>
                  <p:nvPr/>
                </p:nvSpPr>
                <p:spPr>
                  <a:xfrm>
                    <a:off x="2916227" y="-20977"/>
                    <a:ext cx="508204" cy="377249"/>
                  </a:xfrm>
                  <a:prstGeom prst="rect">
                    <a:avLst/>
                  </a:prstGeom>
                  <a:blipFill>
                    <a:blip r:embed="rId1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8" name="TextBox 13">
                    <a:extLst>
                      <a:ext uri="{FF2B5EF4-FFF2-40B4-BE49-F238E27FC236}">
                        <a16:creationId xmlns:a16="http://schemas.microsoft.com/office/drawing/2014/main" id="{DEA2A387-3F90-B098-ABF6-D1AD847CF51C}"/>
                      </a:ext>
                    </a:extLst>
                  </p:cNvPr>
                  <p:cNvSpPr txBox="1"/>
                  <p:nvPr/>
                </p:nvSpPr>
                <p:spPr>
                  <a:xfrm>
                    <a:off x="2907457" y="391253"/>
                    <a:ext cx="486747" cy="36961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𝐴</m:t>
                              </m:r>
                            </m:e>
                            <m:sup>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𝑟</m:t>
                              </m:r>
                            </m:sup>
                          </m:sSup>
                        </m:oMath>
                      </m:oMathPara>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8" name="TextBox 13">
                    <a:extLst>
                      <a:ext uri="{FF2B5EF4-FFF2-40B4-BE49-F238E27FC236}">
                        <a16:creationId xmlns:a16="http://schemas.microsoft.com/office/drawing/2014/main" id="{DEA2A387-3F90-B098-ABF6-D1AD847CF51C}"/>
                      </a:ext>
                    </a:extLst>
                  </p:cNvPr>
                  <p:cNvSpPr txBox="1">
                    <a:spLocks noRot="1" noChangeAspect="1" noMove="1" noResize="1" noEditPoints="1" noAdjustHandles="1" noChangeArrowheads="1" noChangeShapeType="1" noTextEdit="1"/>
                  </p:cNvSpPr>
                  <p:nvPr/>
                </p:nvSpPr>
                <p:spPr>
                  <a:xfrm>
                    <a:off x="2907457" y="391253"/>
                    <a:ext cx="486747" cy="369612"/>
                  </a:xfrm>
                  <a:prstGeom prst="rect">
                    <a:avLst/>
                  </a:prstGeom>
                  <a:blipFill>
                    <a:blip r:embed="rId14"/>
                    <a:stretch>
                      <a:fillRect/>
                    </a:stretch>
                  </a:blipFill>
                </p:spPr>
                <p:txBody>
                  <a:bodyPr/>
                  <a:lstStyle/>
                  <a:p>
                    <a:r>
                      <a:rPr lang="en-NZ">
                        <a:noFill/>
                      </a:rPr>
                      <a:t> </a:t>
                    </a:r>
                  </a:p>
                </p:txBody>
              </p:sp>
            </mc:Fallback>
          </mc:AlternateContent>
        </p:grpSp>
      </p:grpSp>
      <p:grpSp>
        <p:nvGrpSpPr>
          <p:cNvPr id="85" name="Group 84">
            <a:extLst>
              <a:ext uri="{FF2B5EF4-FFF2-40B4-BE49-F238E27FC236}">
                <a16:creationId xmlns:a16="http://schemas.microsoft.com/office/drawing/2014/main" id="{FEB01D49-9BA4-40D7-9B95-D70551B1FCE6}"/>
              </a:ext>
            </a:extLst>
          </p:cNvPr>
          <p:cNvGrpSpPr/>
          <p:nvPr/>
        </p:nvGrpSpPr>
        <p:grpSpPr>
          <a:xfrm>
            <a:off x="4006309" y="2258680"/>
            <a:ext cx="5543197" cy="1062795"/>
            <a:chOff x="4006309" y="1556113"/>
            <a:chExt cx="5543197" cy="1062795"/>
          </a:xfrm>
        </p:grpSpPr>
        <p:cxnSp>
          <p:nvCxnSpPr>
            <p:cNvPr id="51" name="Straight Arrow Connector 50">
              <a:extLst>
                <a:ext uri="{FF2B5EF4-FFF2-40B4-BE49-F238E27FC236}">
                  <a16:creationId xmlns:a16="http://schemas.microsoft.com/office/drawing/2014/main" id="{D64B8238-9E8F-4C02-2A84-4C3066D4D932}"/>
                </a:ext>
              </a:extLst>
            </p:cNvPr>
            <p:cNvCxnSpPr>
              <a:cxnSpLocks noChangeAspect="1"/>
              <a:stCxn id="47" idx="3"/>
              <a:endCxn id="74" idx="1"/>
            </p:cNvCxnSpPr>
            <p:nvPr/>
          </p:nvCxnSpPr>
          <p:spPr>
            <a:xfrm>
              <a:off x="5641764" y="2420908"/>
              <a:ext cx="2253112" cy="0"/>
            </a:xfrm>
            <a:prstGeom prst="straightConnector1">
              <a:avLst/>
            </a:prstGeom>
            <a:ln w="28575">
              <a:solidFill>
                <a:schemeClr val="accent1"/>
              </a:solidFill>
              <a:headEnd type="none" w="sm" len="sm"/>
              <a:tailEnd type="triangle" w="med" len="lg"/>
            </a:ln>
          </p:spPr>
          <p:style>
            <a:lnRef idx="1">
              <a:schemeClr val="accent1"/>
            </a:lnRef>
            <a:fillRef idx="0">
              <a:schemeClr val="accent1"/>
            </a:fillRef>
            <a:effectRef idx="0">
              <a:schemeClr val="accent1"/>
            </a:effectRef>
            <a:fontRef idx="minor">
              <a:schemeClr val="tx1"/>
            </a:fontRef>
          </p:style>
        </p:cxnSp>
        <p:sp>
          <p:nvSpPr>
            <p:cNvPr id="52" name="TextBox 246">
              <a:extLst>
                <a:ext uri="{FF2B5EF4-FFF2-40B4-BE49-F238E27FC236}">
                  <a16:creationId xmlns:a16="http://schemas.microsoft.com/office/drawing/2014/main" id="{C8069A01-8F02-BCD0-6B0D-F5D41F3C5921}"/>
                </a:ext>
              </a:extLst>
            </p:cNvPr>
            <p:cNvSpPr txBox="1"/>
            <p:nvPr/>
          </p:nvSpPr>
          <p:spPr>
            <a:xfrm flipH="1">
              <a:off x="6067671" y="2239028"/>
              <a:ext cx="1332000" cy="363760"/>
            </a:xfrm>
            <a:prstGeom prst="roundRect">
              <a:avLst/>
            </a:prstGeom>
            <a:solidFill>
              <a:srgbClr val="FFD966"/>
            </a:solidFill>
          </p:spPr>
          <p:txBody>
            <a:bodyPr wrap="none" lIns="36000" tIns="0" rIns="3600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Reaction </a:t>
              </a:r>
              <a:r>
                <a:rPr kumimoji="0" lang="en-NZ" sz="2000" b="0" i="1"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Rx</a:t>
              </a:r>
            </a:p>
          </p:txBody>
        </p:sp>
        <mc:AlternateContent xmlns:mc="http://schemas.openxmlformats.org/markup-compatibility/2006" xmlns:a14="http://schemas.microsoft.com/office/drawing/2010/main">
          <mc:Choice Requires="a14">
            <p:sp>
              <p:nvSpPr>
                <p:cNvPr id="45" name="TextBox 39">
                  <a:extLst>
                    <a:ext uri="{FF2B5EF4-FFF2-40B4-BE49-F238E27FC236}">
                      <a16:creationId xmlns:a16="http://schemas.microsoft.com/office/drawing/2014/main" id="{4CFD89BD-29CF-9325-2127-BF27956BB27E}"/>
                    </a:ext>
                  </a:extLst>
                </p:cNvPr>
                <p:cNvSpPr txBox="1"/>
                <p:nvPr/>
              </p:nvSpPr>
              <p:spPr>
                <a:xfrm>
                  <a:off x="5543252" y="1954292"/>
                  <a:ext cx="639534" cy="4669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sub>
                          <m:sup>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𝑓</m:t>
                            </m:r>
                          </m:sup>
                        </m:sSubSup>
                      </m:oMath>
                    </m:oMathPara>
                  </a14:m>
                  <a:endParaRPr kumimoji="0" lang="en-NZ" sz="20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5" name="TextBox 39">
                  <a:extLst>
                    <a:ext uri="{FF2B5EF4-FFF2-40B4-BE49-F238E27FC236}">
                      <a16:creationId xmlns:a16="http://schemas.microsoft.com/office/drawing/2014/main" id="{4CFD89BD-29CF-9325-2127-BF27956BB27E}"/>
                    </a:ext>
                  </a:extLst>
                </p:cNvPr>
                <p:cNvSpPr txBox="1">
                  <a:spLocks noRot="1" noChangeAspect="1" noMove="1" noResize="1" noEditPoints="1" noAdjustHandles="1" noChangeArrowheads="1" noChangeShapeType="1" noTextEdit="1"/>
                </p:cNvSpPr>
                <p:nvPr/>
              </p:nvSpPr>
              <p:spPr>
                <a:xfrm>
                  <a:off x="5543252" y="1954292"/>
                  <a:ext cx="639534" cy="466987"/>
                </a:xfrm>
                <a:prstGeom prst="rect">
                  <a:avLst/>
                </a:prstGeom>
                <a:blipFill>
                  <a:blip r:embed="rId15"/>
                  <a:stretch>
                    <a:fillRect b="-259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7" name="Text Box 211">
                  <a:extLst>
                    <a:ext uri="{FF2B5EF4-FFF2-40B4-BE49-F238E27FC236}">
                      <a16:creationId xmlns:a16="http://schemas.microsoft.com/office/drawing/2014/main" id="{9A5ECD80-8033-7D2E-75BC-A1B6CD37865F}"/>
                    </a:ext>
                  </a:extLst>
                </p:cNvPr>
                <p:cNvSpPr txBox="1"/>
                <p:nvPr/>
              </p:nvSpPr>
              <p:spPr>
                <a:xfrm>
                  <a:off x="5139641" y="2222908"/>
                  <a:ext cx="502123" cy="396000"/>
                </a:xfrm>
                <a:prstGeom prst="rect">
                  <a:avLst/>
                </a:prstGeom>
                <a:solidFill>
                  <a:srgbClr val="E2EFD9"/>
                </a:solidFill>
                <a:ln w="6350">
                  <a:noFill/>
                </a:ln>
              </p:spPr>
              <p:txBody>
                <a:bodyPr rot="0" spcFirstLastPara="0" vert="horz" wrap="none" lIns="36000" tIns="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NZ" sz="20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NZ" sz="20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2000" b="1"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𝑹𝒙</m:t>
                          </m:r>
                        </m:sub>
                      </m:sSub>
                    </m:oMath>
                  </a14:m>
                  <a:r>
                    <a:rPr kumimoji="0" lang="en-NZ" sz="20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47" name="Text Box 211">
                  <a:extLst>
                    <a:ext uri="{FF2B5EF4-FFF2-40B4-BE49-F238E27FC236}">
                      <a16:creationId xmlns:a16="http://schemas.microsoft.com/office/drawing/2014/main" id="{9A5ECD80-8033-7D2E-75BC-A1B6CD37865F}"/>
                    </a:ext>
                  </a:extLst>
                </p:cNvPr>
                <p:cNvSpPr txBox="1">
                  <a:spLocks noRot="1" noChangeAspect="1" noMove="1" noResize="1" noEditPoints="1" noAdjustHandles="1" noChangeArrowheads="1" noChangeShapeType="1" noTextEdit="1"/>
                </p:cNvSpPr>
                <p:nvPr/>
              </p:nvSpPr>
              <p:spPr>
                <a:xfrm>
                  <a:off x="5139641" y="2222908"/>
                  <a:ext cx="502123" cy="396000"/>
                </a:xfrm>
                <a:prstGeom prst="rect">
                  <a:avLst/>
                </a:prstGeom>
                <a:blipFill>
                  <a:blip r:embed="rId16"/>
                  <a:stretch>
                    <a:fillRect l="-3659" r="-2439"/>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9" name="TextBox 39">
                  <a:extLst>
                    <a:ext uri="{FF2B5EF4-FFF2-40B4-BE49-F238E27FC236}">
                      <a16:creationId xmlns:a16="http://schemas.microsoft.com/office/drawing/2014/main" id="{BB0B174D-D5AB-2E40-5F40-B4F0B99426E3}"/>
                    </a:ext>
                  </a:extLst>
                </p:cNvPr>
                <p:cNvSpPr txBox="1"/>
                <p:nvPr/>
              </p:nvSpPr>
              <p:spPr>
                <a:xfrm>
                  <a:off x="7290870" y="2019566"/>
                  <a:ext cx="63953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sub>
                          <m:sup>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oMath>
                    </m:oMathPara>
                  </a14:m>
                  <a:endParaRPr kumimoji="0" lang="en-NZ" sz="20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9" name="TextBox 39">
                  <a:extLst>
                    <a:ext uri="{FF2B5EF4-FFF2-40B4-BE49-F238E27FC236}">
                      <a16:creationId xmlns:a16="http://schemas.microsoft.com/office/drawing/2014/main" id="{BB0B174D-D5AB-2E40-5F40-B4F0B99426E3}"/>
                    </a:ext>
                  </a:extLst>
                </p:cNvPr>
                <p:cNvSpPr txBox="1">
                  <a:spLocks noRot="1" noChangeAspect="1" noMove="1" noResize="1" noEditPoints="1" noAdjustHandles="1" noChangeArrowheads="1" noChangeShapeType="1" noTextEdit="1"/>
                </p:cNvSpPr>
                <p:nvPr/>
              </p:nvSpPr>
              <p:spPr>
                <a:xfrm>
                  <a:off x="7290870" y="2019566"/>
                  <a:ext cx="639534" cy="400110"/>
                </a:xfrm>
                <a:prstGeom prst="rect">
                  <a:avLst/>
                </a:prstGeom>
                <a:blipFill>
                  <a:blip r:embed="rId17"/>
                  <a:stretch>
                    <a:fillRect b="-3077"/>
                  </a:stretch>
                </a:blipFill>
              </p:spPr>
              <p:txBody>
                <a:bodyPr/>
                <a:lstStyle/>
                <a:p>
                  <a:r>
                    <a:rPr lang="en-NZ">
                      <a:noFill/>
                    </a:rPr>
                    <a:t> </a:t>
                  </a:r>
                </a:p>
              </p:txBody>
            </p:sp>
          </mc:Fallback>
        </mc:AlternateContent>
        <p:cxnSp>
          <p:nvCxnSpPr>
            <p:cNvPr id="41" name="Straight Arrow Connector 40">
              <a:extLst>
                <a:ext uri="{FF2B5EF4-FFF2-40B4-BE49-F238E27FC236}">
                  <a16:creationId xmlns:a16="http://schemas.microsoft.com/office/drawing/2014/main" id="{597E0FC8-AB4A-10AD-03DA-9A257975C2D1}"/>
                </a:ext>
              </a:extLst>
            </p:cNvPr>
            <p:cNvCxnSpPr>
              <a:cxnSpLocks/>
              <a:stCxn id="42" idx="3"/>
              <a:endCxn id="47" idx="1"/>
            </p:cNvCxnSpPr>
            <p:nvPr/>
          </p:nvCxnSpPr>
          <p:spPr bwMode="auto">
            <a:xfrm>
              <a:off x="4582309" y="2420908"/>
              <a:ext cx="557332" cy="0"/>
            </a:xfrm>
            <a:prstGeom prst="straightConnector1">
              <a:avLst/>
            </a:prstGeom>
            <a:solidFill>
              <a:schemeClr val="accent1"/>
            </a:solidFill>
            <a:ln w="28575" cap="flat" cmpd="sng" algn="ctr">
              <a:solidFill>
                <a:schemeClr val="accent1"/>
              </a:solidFill>
              <a:prstDash val="solid"/>
              <a:round/>
              <a:headEnd type="none" w="med" len="med"/>
              <a:tailEnd type="triangle" w="med" len="lg"/>
            </a:ln>
            <a:effectLst/>
          </p:spPr>
        </p:cxnSp>
        <p:cxnSp>
          <p:nvCxnSpPr>
            <p:cNvPr id="44" name="Straight Arrow Connector 43">
              <a:extLst>
                <a:ext uri="{FF2B5EF4-FFF2-40B4-BE49-F238E27FC236}">
                  <a16:creationId xmlns:a16="http://schemas.microsoft.com/office/drawing/2014/main" id="{B1DE66CA-E448-6D40-5076-E6BEE26177A4}"/>
                </a:ext>
              </a:extLst>
            </p:cNvPr>
            <p:cNvCxnSpPr>
              <a:cxnSpLocks/>
              <a:stCxn id="74" idx="3"/>
              <a:endCxn id="43" idx="1"/>
            </p:cNvCxnSpPr>
            <p:nvPr/>
          </p:nvCxnSpPr>
          <p:spPr bwMode="auto">
            <a:xfrm>
              <a:off x="8396999" y="2420908"/>
              <a:ext cx="576507" cy="0"/>
            </a:xfrm>
            <a:prstGeom prst="straightConnector1">
              <a:avLst/>
            </a:prstGeom>
            <a:solidFill>
              <a:schemeClr val="accent1"/>
            </a:solidFill>
            <a:ln w="28575" cap="flat" cmpd="sng" algn="ctr">
              <a:solidFill>
                <a:schemeClr val="accent1"/>
              </a:solidFill>
              <a:prstDash val="solid"/>
              <a:round/>
              <a:headEnd type="none" w="med" len="med"/>
              <a:tailEnd type="triangle" w="med" len="lg"/>
            </a:ln>
            <a:effectLst/>
          </p:spPr>
        </p:cxnSp>
        <mc:AlternateContent xmlns:mc="http://schemas.openxmlformats.org/markup-compatibility/2006" xmlns:a14="http://schemas.microsoft.com/office/drawing/2010/main">
          <mc:Choice Requires="a14">
            <p:sp>
              <p:nvSpPr>
                <p:cNvPr id="42" name="TextBox 39">
                  <a:extLst>
                    <a:ext uri="{FF2B5EF4-FFF2-40B4-BE49-F238E27FC236}">
                      <a16:creationId xmlns:a16="http://schemas.microsoft.com/office/drawing/2014/main" id="{1DA851A8-BFD6-3825-3D51-2A30991792D3}"/>
                    </a:ext>
                  </a:extLst>
                </p:cNvPr>
                <p:cNvSpPr txBox="1"/>
                <p:nvPr/>
              </p:nvSpPr>
              <p:spPr>
                <a:xfrm>
                  <a:off x="4150309" y="2240908"/>
                  <a:ext cx="432000" cy="360000"/>
                </a:xfrm>
                <a:prstGeom prst="rect">
                  <a:avLst/>
                </a:prstGeom>
                <a:solidFill>
                  <a:srgbClr val="FBE4D5"/>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𝒖</m:t>
                            </m:r>
                          </m:e>
                          <m:sub>
                            <m: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𝟏</m:t>
                            </m:r>
                          </m:sup>
                        </m:sSubSup>
                      </m:oMath>
                    </m:oMathPara>
                  </a14:m>
                  <a:endParaRPr kumimoji="0" lang="en-NZ" sz="20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2" name="TextBox 39">
                  <a:extLst>
                    <a:ext uri="{FF2B5EF4-FFF2-40B4-BE49-F238E27FC236}">
                      <a16:creationId xmlns:a16="http://schemas.microsoft.com/office/drawing/2014/main" id="{1DA851A8-BFD6-3825-3D51-2A30991792D3}"/>
                    </a:ext>
                  </a:extLst>
                </p:cNvPr>
                <p:cNvSpPr txBox="1">
                  <a:spLocks noRot="1" noChangeAspect="1" noMove="1" noResize="1" noEditPoints="1" noAdjustHandles="1" noChangeArrowheads="1" noChangeShapeType="1" noTextEdit="1"/>
                </p:cNvSpPr>
                <p:nvPr/>
              </p:nvSpPr>
              <p:spPr>
                <a:xfrm>
                  <a:off x="4150309" y="2240908"/>
                  <a:ext cx="432000" cy="360000"/>
                </a:xfrm>
                <a:prstGeom prst="rect">
                  <a:avLst/>
                </a:prstGeom>
                <a:blipFill>
                  <a:blip r:embed="rId18"/>
                  <a:stretch>
                    <a:fillRect r="-1408" b="-11864"/>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8" name="TextBox 34">
                  <a:extLst>
                    <a:ext uri="{FF2B5EF4-FFF2-40B4-BE49-F238E27FC236}">
                      <a16:creationId xmlns:a16="http://schemas.microsoft.com/office/drawing/2014/main" id="{F5D028A9-195D-6EB2-5E3E-EB273F1DC6D1}"/>
                    </a:ext>
                  </a:extLst>
                </p:cNvPr>
                <p:cNvSpPr txBox="1"/>
                <p:nvPr/>
              </p:nvSpPr>
              <p:spPr>
                <a:xfrm>
                  <a:off x="4006309" y="1556113"/>
                  <a:ext cx="720000" cy="396000"/>
                </a:xfrm>
                <a:prstGeom prst="rect">
                  <a:avLst/>
                </a:prstGeom>
                <a:solidFill>
                  <a:srgbClr val="E2EFD9"/>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m:t>
                        </m:r>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𝟏</m:t>
                            </m:r>
                          </m:sup>
                        </m:sSubSup>
                      </m:oMath>
                    </m:oMathPara>
                  </a14:m>
                  <a:endParaRPr kumimoji="0" lang="en-NZ" sz="20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8" name="TextBox 34">
                  <a:extLst>
                    <a:ext uri="{FF2B5EF4-FFF2-40B4-BE49-F238E27FC236}">
                      <a16:creationId xmlns:a16="http://schemas.microsoft.com/office/drawing/2014/main" id="{F5D028A9-195D-6EB2-5E3E-EB273F1DC6D1}"/>
                    </a:ext>
                  </a:extLst>
                </p:cNvPr>
                <p:cNvSpPr txBox="1">
                  <a:spLocks noRot="1" noChangeAspect="1" noMove="1" noResize="1" noEditPoints="1" noAdjustHandles="1" noChangeArrowheads="1" noChangeShapeType="1" noTextEdit="1"/>
                </p:cNvSpPr>
                <p:nvPr/>
              </p:nvSpPr>
              <p:spPr>
                <a:xfrm>
                  <a:off x="4006309" y="1556113"/>
                  <a:ext cx="720000" cy="396000"/>
                </a:xfrm>
                <a:prstGeom prst="rect">
                  <a:avLst/>
                </a:prstGeom>
                <a:blipFill>
                  <a:blip r:embed="rId19"/>
                  <a:stretch>
                    <a:fillRect b="-12308"/>
                  </a:stretch>
                </a:blipFill>
              </p:spPr>
              <p:txBody>
                <a:bodyPr/>
                <a:lstStyle/>
                <a:p>
                  <a:r>
                    <a:rPr lang="en-NZ">
                      <a:noFill/>
                    </a:rPr>
                    <a:t> </a:t>
                  </a:r>
                </a:p>
              </p:txBody>
            </p:sp>
          </mc:Fallback>
        </mc:AlternateContent>
        <p:cxnSp>
          <p:nvCxnSpPr>
            <p:cNvPr id="39" name="Straight Arrow Connector 38">
              <a:extLst>
                <a:ext uri="{FF2B5EF4-FFF2-40B4-BE49-F238E27FC236}">
                  <a16:creationId xmlns:a16="http://schemas.microsoft.com/office/drawing/2014/main" id="{A1240F04-06F7-C7D7-2F3F-A37EDD2E44C2}"/>
                </a:ext>
              </a:extLst>
            </p:cNvPr>
            <p:cNvCxnSpPr>
              <a:cxnSpLocks/>
              <a:stCxn id="42" idx="0"/>
              <a:endCxn id="38" idx="2"/>
            </p:cNvCxnSpPr>
            <p:nvPr/>
          </p:nvCxnSpPr>
          <p:spPr>
            <a:xfrm flipV="1">
              <a:off x="4366309" y="1952113"/>
              <a:ext cx="0" cy="288795"/>
            </a:xfrm>
            <a:prstGeom prst="straightConnector1">
              <a:avLst/>
            </a:prstGeom>
            <a:ln w="28575">
              <a:solidFill>
                <a:schemeClr val="accent1"/>
              </a:solidFill>
              <a:headEnd w="sm" len="sm"/>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39">
                  <a:extLst>
                    <a:ext uri="{FF2B5EF4-FFF2-40B4-BE49-F238E27FC236}">
                      <a16:creationId xmlns:a16="http://schemas.microsoft.com/office/drawing/2014/main" id="{04375AB7-E222-608E-BB87-DB9E78D22074}"/>
                    </a:ext>
                  </a:extLst>
                </p:cNvPr>
                <p:cNvSpPr txBox="1"/>
                <p:nvPr/>
              </p:nvSpPr>
              <p:spPr>
                <a:xfrm>
                  <a:off x="8973506" y="2240908"/>
                  <a:ext cx="432000" cy="360000"/>
                </a:xfrm>
                <a:prstGeom prst="rect">
                  <a:avLst/>
                </a:prstGeom>
                <a:solidFill>
                  <a:srgbClr val="FBE4D5"/>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𝒖</m:t>
                            </m:r>
                          </m:e>
                          <m:sub>
                            <m: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𝟐</m:t>
                            </m:r>
                          </m:sup>
                        </m:sSubSup>
                      </m:oMath>
                    </m:oMathPara>
                  </a14:m>
                  <a:endParaRPr kumimoji="0" lang="en-NZ" sz="20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3" name="TextBox 39">
                  <a:extLst>
                    <a:ext uri="{FF2B5EF4-FFF2-40B4-BE49-F238E27FC236}">
                      <a16:creationId xmlns:a16="http://schemas.microsoft.com/office/drawing/2014/main" id="{04375AB7-E222-608E-BB87-DB9E78D22074}"/>
                    </a:ext>
                  </a:extLst>
                </p:cNvPr>
                <p:cNvSpPr txBox="1">
                  <a:spLocks noRot="1" noChangeAspect="1" noMove="1" noResize="1" noEditPoints="1" noAdjustHandles="1" noChangeArrowheads="1" noChangeShapeType="1" noTextEdit="1"/>
                </p:cNvSpPr>
                <p:nvPr/>
              </p:nvSpPr>
              <p:spPr>
                <a:xfrm>
                  <a:off x="8973506" y="2240908"/>
                  <a:ext cx="432000" cy="360000"/>
                </a:xfrm>
                <a:prstGeom prst="rect">
                  <a:avLst/>
                </a:prstGeom>
                <a:blipFill>
                  <a:blip r:embed="rId20"/>
                  <a:stretch>
                    <a:fillRect r="-1408" b="-11864"/>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6" name="TextBox 34">
                  <a:extLst>
                    <a:ext uri="{FF2B5EF4-FFF2-40B4-BE49-F238E27FC236}">
                      <a16:creationId xmlns:a16="http://schemas.microsoft.com/office/drawing/2014/main" id="{361FCBF7-D3B6-6CA9-2844-8BBEEBFF6711}"/>
                    </a:ext>
                  </a:extLst>
                </p:cNvPr>
                <p:cNvSpPr txBox="1"/>
                <p:nvPr/>
              </p:nvSpPr>
              <p:spPr>
                <a:xfrm>
                  <a:off x="8829506" y="1556113"/>
                  <a:ext cx="720000" cy="396000"/>
                </a:xfrm>
                <a:prstGeom prst="rect">
                  <a:avLst/>
                </a:prstGeom>
                <a:solidFill>
                  <a:srgbClr val="E2EFD9"/>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m:t>
                        </m:r>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𝟐</m:t>
                            </m:r>
                          </m:sup>
                        </m:sSubSup>
                      </m:oMath>
                    </m:oMathPara>
                  </a14:m>
                  <a:endParaRPr kumimoji="0" lang="en-NZ" sz="20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6" name="TextBox 34">
                  <a:extLst>
                    <a:ext uri="{FF2B5EF4-FFF2-40B4-BE49-F238E27FC236}">
                      <a16:creationId xmlns:a16="http://schemas.microsoft.com/office/drawing/2014/main" id="{361FCBF7-D3B6-6CA9-2844-8BBEEBFF6711}"/>
                    </a:ext>
                  </a:extLst>
                </p:cNvPr>
                <p:cNvSpPr txBox="1">
                  <a:spLocks noRot="1" noChangeAspect="1" noMove="1" noResize="1" noEditPoints="1" noAdjustHandles="1" noChangeArrowheads="1" noChangeShapeType="1" noTextEdit="1"/>
                </p:cNvSpPr>
                <p:nvPr/>
              </p:nvSpPr>
              <p:spPr>
                <a:xfrm>
                  <a:off x="8829506" y="1556113"/>
                  <a:ext cx="720000" cy="396000"/>
                </a:xfrm>
                <a:prstGeom prst="rect">
                  <a:avLst/>
                </a:prstGeom>
                <a:blipFill>
                  <a:blip r:embed="rId21"/>
                  <a:stretch>
                    <a:fillRect b="-12308"/>
                  </a:stretch>
                </a:blipFill>
              </p:spPr>
              <p:txBody>
                <a:bodyPr/>
                <a:lstStyle/>
                <a:p>
                  <a:r>
                    <a:rPr lang="en-NZ">
                      <a:noFill/>
                    </a:rPr>
                    <a:t> </a:t>
                  </a:r>
                </a:p>
              </p:txBody>
            </p:sp>
          </mc:Fallback>
        </mc:AlternateContent>
        <p:cxnSp>
          <p:nvCxnSpPr>
            <p:cNvPr id="37" name="Straight Arrow Connector 36">
              <a:extLst>
                <a:ext uri="{FF2B5EF4-FFF2-40B4-BE49-F238E27FC236}">
                  <a16:creationId xmlns:a16="http://schemas.microsoft.com/office/drawing/2014/main" id="{0022F953-C778-B69F-0D49-FA9DE687FCDF}"/>
                </a:ext>
              </a:extLst>
            </p:cNvPr>
            <p:cNvCxnSpPr>
              <a:cxnSpLocks/>
              <a:stCxn id="43" idx="0"/>
              <a:endCxn id="36" idx="2"/>
            </p:cNvCxnSpPr>
            <p:nvPr/>
          </p:nvCxnSpPr>
          <p:spPr>
            <a:xfrm flipV="1">
              <a:off x="9189506" y="1952113"/>
              <a:ext cx="0" cy="288795"/>
            </a:xfrm>
            <a:prstGeom prst="straightConnector1">
              <a:avLst/>
            </a:prstGeom>
            <a:ln w="28575">
              <a:solidFill>
                <a:schemeClr val="accent1"/>
              </a:solidFill>
              <a:headEnd w="sm" len="sm"/>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 Box 211">
                  <a:extLst>
                    <a:ext uri="{FF2B5EF4-FFF2-40B4-BE49-F238E27FC236}">
                      <a16:creationId xmlns:a16="http://schemas.microsoft.com/office/drawing/2014/main" id="{0EC05B39-BF4B-0F98-CEE2-0448BE1451DF}"/>
                    </a:ext>
                  </a:extLst>
                </p:cNvPr>
                <p:cNvSpPr txBox="1"/>
                <p:nvPr/>
              </p:nvSpPr>
              <p:spPr>
                <a:xfrm>
                  <a:off x="7894876" y="2222908"/>
                  <a:ext cx="502123" cy="396000"/>
                </a:xfrm>
                <a:prstGeom prst="rect">
                  <a:avLst/>
                </a:prstGeom>
                <a:solidFill>
                  <a:srgbClr val="E2EFD9"/>
                </a:solidFill>
                <a:ln w="6350">
                  <a:noFill/>
                </a:ln>
              </p:spPr>
              <p:txBody>
                <a:bodyPr rot="0" spcFirstLastPara="0" vert="horz" wrap="none" lIns="36000" tIns="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NZ" sz="20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NZ" sz="20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2000" b="1"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𝑹𝒙</m:t>
                          </m:r>
                        </m:sub>
                      </m:sSub>
                    </m:oMath>
                  </a14:m>
                  <a:r>
                    <a:rPr kumimoji="0" lang="en-NZ" sz="20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74" name="Text Box 211">
                  <a:extLst>
                    <a:ext uri="{FF2B5EF4-FFF2-40B4-BE49-F238E27FC236}">
                      <a16:creationId xmlns:a16="http://schemas.microsoft.com/office/drawing/2014/main" id="{0EC05B39-BF4B-0F98-CEE2-0448BE1451DF}"/>
                    </a:ext>
                  </a:extLst>
                </p:cNvPr>
                <p:cNvSpPr txBox="1">
                  <a:spLocks noRot="1" noChangeAspect="1" noMove="1" noResize="1" noEditPoints="1" noAdjustHandles="1" noChangeArrowheads="1" noChangeShapeType="1" noTextEdit="1"/>
                </p:cNvSpPr>
                <p:nvPr/>
              </p:nvSpPr>
              <p:spPr>
                <a:xfrm>
                  <a:off x="7894876" y="2222908"/>
                  <a:ext cx="502123" cy="396000"/>
                </a:xfrm>
                <a:prstGeom prst="rect">
                  <a:avLst/>
                </a:prstGeom>
                <a:blipFill>
                  <a:blip r:embed="rId22"/>
                  <a:stretch>
                    <a:fillRect l="-3659" r="-2439"/>
                  </a:stretch>
                </a:blipFill>
                <a:ln w="6350">
                  <a:noFill/>
                </a:ln>
              </p:spPr>
              <p:txBody>
                <a:bodyPr/>
                <a:lstStyle/>
                <a:p>
                  <a:r>
                    <a:rPr lang="en-NZ">
                      <a:noFill/>
                    </a:rPr>
                    <a:t> </a:t>
                  </a:r>
                </a:p>
              </p:txBody>
            </p:sp>
          </mc:Fallback>
        </mc:AlternateContent>
      </p:grpSp>
      <p:cxnSp>
        <p:nvCxnSpPr>
          <p:cNvPr id="3" name="Straight Arrow Connector 2">
            <a:extLst>
              <a:ext uri="{FF2B5EF4-FFF2-40B4-BE49-F238E27FC236}">
                <a16:creationId xmlns:a16="http://schemas.microsoft.com/office/drawing/2014/main" id="{6948133E-9301-927E-B05C-235AFD1131E3}"/>
              </a:ext>
            </a:extLst>
          </p:cNvPr>
          <p:cNvCxnSpPr>
            <a:cxnSpLocks/>
          </p:cNvCxnSpPr>
          <p:nvPr/>
        </p:nvCxnSpPr>
        <p:spPr>
          <a:xfrm flipH="1">
            <a:off x="3353377" y="2480857"/>
            <a:ext cx="554557" cy="0"/>
          </a:xfrm>
          <a:prstGeom prst="straightConnector1">
            <a:avLst/>
          </a:prstGeom>
          <a:ln w="19050">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8D56184-7394-D3F3-B8E1-C7D597CCF621}"/>
              </a:ext>
            </a:extLst>
          </p:cNvPr>
          <p:cNvSpPr txBox="1"/>
          <p:nvPr/>
        </p:nvSpPr>
        <p:spPr>
          <a:xfrm>
            <a:off x="1343788" y="2289841"/>
            <a:ext cx="20095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‘Capacitive’ storage</a:t>
            </a:r>
          </a:p>
        </p:txBody>
      </p:sp>
      <p:grpSp>
        <p:nvGrpSpPr>
          <p:cNvPr id="27" name="Group 26">
            <a:extLst>
              <a:ext uri="{FF2B5EF4-FFF2-40B4-BE49-F238E27FC236}">
                <a16:creationId xmlns:a16="http://schemas.microsoft.com/office/drawing/2014/main" id="{D8F7DD62-6BB9-C3A1-DA91-C15E667B56EB}"/>
              </a:ext>
            </a:extLst>
          </p:cNvPr>
          <p:cNvGrpSpPr/>
          <p:nvPr/>
        </p:nvGrpSpPr>
        <p:grpSpPr>
          <a:xfrm>
            <a:off x="804675" y="5773533"/>
            <a:ext cx="10946073" cy="864774"/>
            <a:chOff x="804675" y="5900533"/>
            <a:chExt cx="10946073" cy="864774"/>
          </a:xfrm>
        </p:grpSpPr>
        <p:grpSp>
          <p:nvGrpSpPr>
            <p:cNvPr id="2" name="Group 1">
              <a:extLst>
                <a:ext uri="{FF2B5EF4-FFF2-40B4-BE49-F238E27FC236}">
                  <a16:creationId xmlns:a16="http://schemas.microsoft.com/office/drawing/2014/main" id="{D36C17D9-EE43-0708-529C-4F2B38E9DF5B}"/>
                </a:ext>
              </a:extLst>
            </p:cNvPr>
            <p:cNvGrpSpPr/>
            <p:nvPr/>
          </p:nvGrpSpPr>
          <p:grpSpPr>
            <a:xfrm>
              <a:off x="4446208" y="5900533"/>
              <a:ext cx="5294295" cy="404465"/>
              <a:chOff x="4714482" y="6438494"/>
              <a:chExt cx="4822663" cy="404465"/>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67F6D2C-DFC6-956F-E995-9248AF33D7FC}"/>
                      </a:ext>
                    </a:extLst>
                  </p:cNvPr>
                  <p:cNvSpPr txBox="1"/>
                  <p:nvPr/>
                </p:nvSpPr>
                <p:spPr>
                  <a:xfrm>
                    <a:off x="4714482" y="6438494"/>
                    <a:ext cx="3357746" cy="3769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836967"/>
                        </a:solidFill>
                        <a:effectLst/>
                        <a:uLnTx/>
                        <a:uFillTx/>
                        <a:latin typeface="Calibri" panose="020F0502020204030204"/>
                        <a:ea typeface="+mn-ea"/>
                        <a:cs typeface="+mn-cs"/>
                      </a:rPr>
                      <a:t>or  </a:t>
                    </a:r>
                    <a14:m>
                      <m:oMath xmlns:m="http://schemas.openxmlformats.org/officeDocument/2006/math">
                        <m:sSub>
                          <m:sSub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𝑹𝒙</m:t>
                            </m:r>
                          </m:sub>
                        </m:sSub>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𝐴</m:t>
                            </m:r>
                          </m:e>
                          <m:sup>
                            <m: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𝑓</m:t>
                            </m:r>
                          </m:sup>
                        </m:sSup>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𝟏</m:t>
                            </m:r>
                          </m:sup>
                        </m:sSub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𝐴</m:t>
                            </m:r>
                          </m:e>
                          <m:sup>
                            <m: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𝑟</m:t>
                            </m:r>
                          </m:sup>
                        </m:sSup>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𝟐</m:t>
                            </m:r>
                          </m:sup>
                        </m:sSubSup>
                      </m:oMath>
                    </a14:m>
                    <a:endPar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E67F6D2C-DFC6-956F-E995-9248AF33D7FC}"/>
                      </a:ext>
                    </a:extLst>
                  </p:cNvPr>
                  <p:cNvSpPr txBox="1">
                    <a:spLocks noRot="1" noChangeAspect="1" noMove="1" noResize="1" noEditPoints="1" noAdjustHandles="1" noChangeArrowheads="1" noChangeShapeType="1" noTextEdit="1"/>
                  </p:cNvSpPr>
                  <p:nvPr/>
                </p:nvSpPr>
                <p:spPr>
                  <a:xfrm>
                    <a:off x="4714482" y="6438494"/>
                    <a:ext cx="3357746" cy="376963"/>
                  </a:xfrm>
                  <a:prstGeom prst="rect">
                    <a:avLst/>
                  </a:prstGeom>
                  <a:blipFill>
                    <a:blip r:embed="rId23"/>
                    <a:stretch>
                      <a:fillRect l="-1322" t="-4839" b="-25806"/>
                    </a:stretch>
                  </a:blipFill>
                </p:spPr>
                <p:txBody>
                  <a:bodyPr/>
                  <a:lstStyle/>
                  <a:p>
                    <a:r>
                      <a:rPr lang="en-NZ">
                        <a:noFill/>
                      </a:rPr>
                      <a:t> </a:t>
                    </a:r>
                  </a:p>
                </p:txBody>
              </p:sp>
            </mc:Fallback>
          </mc:AlternateContent>
          <p:sp>
            <p:nvSpPr>
              <p:cNvPr id="9" name="TextBox 8">
                <a:extLst>
                  <a:ext uri="{FF2B5EF4-FFF2-40B4-BE49-F238E27FC236}">
                    <a16:creationId xmlns:a16="http://schemas.microsoft.com/office/drawing/2014/main" id="{24B03DB1-3792-3D74-8F43-82B9DB39A0E0}"/>
                  </a:ext>
                </a:extLst>
              </p:cNvPr>
              <p:cNvSpPr txBox="1"/>
              <p:nvPr/>
            </p:nvSpPr>
            <p:spPr>
              <a:xfrm>
                <a:off x="7284278" y="6473627"/>
                <a:ext cx="22528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NZ" sz="1800" b="1" i="1" u="none" strike="noStrike" kern="1200" cap="none" spc="0" normalizeH="0" baseline="0" noProof="0" dirty="0">
                    <a:ln>
                      <a:noFill/>
                    </a:ln>
                    <a:solidFill>
                      <a:prstClr val="black"/>
                    </a:solidFill>
                    <a:effectLst/>
                    <a:uLnTx/>
                    <a:uFillTx/>
                    <a:latin typeface="Calibri" panose="020F0502020204030204"/>
                    <a:ea typeface="+mn-ea"/>
                    <a:cs typeface="+mn-cs"/>
                  </a:rPr>
                  <a:t>Law of mass action</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6D6E5E-057A-BDBE-A5EA-5FA9A4AED8D4}"/>
                    </a:ext>
                  </a:extLst>
                </p:cNvPr>
                <p:cNvSpPr txBox="1"/>
                <p:nvPr/>
              </p:nvSpPr>
              <p:spPr>
                <a:xfrm>
                  <a:off x="804675" y="6388344"/>
                  <a:ext cx="10946073" cy="3769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where the parameters </a:t>
                  </a:r>
                  <a14:m>
                    <m:oMath xmlns:m="http://schemas.openxmlformats.org/officeDocument/2006/math">
                      <m:sSup>
                        <m:sSupPr>
                          <m:ctrlP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𝐴</m:t>
                          </m:r>
                        </m:e>
                        <m:sup>
                          <m: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𝑓</m:t>
                          </m:r>
                        </m:sup>
                      </m:sSup>
                      <m: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𝑅</m:t>
                          </m:r>
                          <m: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𝑥</m:t>
                          </m:r>
                        </m:sub>
                      </m:sSub>
                    </m:oMath>
                  </a14:m>
                  <a:r>
                    <a:rPr kumimoji="0" lang="en-NZ" sz="1800" b="0" i="0" u="none" strike="noStrike" kern="1200" cap="none" spc="0" normalizeH="0" baseline="0" noProof="0" dirty="0">
                      <a:ln>
                        <a:noFill/>
                      </a:ln>
                      <a:solidFill>
                        <a:srgbClr val="836967"/>
                      </a:solidFill>
                      <a:effectLst/>
                      <a:uLnTx/>
                      <a:uFillTx/>
                      <a:latin typeface="Calibri" panose="020F0502020204030204"/>
                      <a:ea typeface="+mn-ea"/>
                      <a:cs typeface="+mn-cs"/>
                    </a:rPr>
                    <a:t> </a:t>
                  </a:r>
                  <a14:m>
                    <m:oMath xmlns:m="http://schemas.openxmlformats.org/officeDocument/2006/math">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p>
                        <m:sSupPr>
                          <m:ctrlP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𝐴</m:t>
                          </m:r>
                        </m:e>
                        <m:sup>
                          <m: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𝑟</m:t>
                          </m:r>
                        </m:sup>
                      </m:sSup>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𝑅𝑥</m:t>
                          </m:r>
                        </m:sub>
                      </m:sSub>
                    </m:oMath>
                  </a14:m>
                  <a:r>
                    <a:rPr kumimoji="0" lang="en-NZ" sz="1800" b="0" i="0" u="none" strike="noStrike" kern="1200" cap="none" spc="0" normalizeH="0" baseline="0" noProof="0" dirty="0">
                      <a:ln>
                        <a:noFill/>
                      </a:ln>
                      <a:solidFill>
                        <a:srgbClr val="836967"/>
                      </a:solidFill>
                      <a:effectLst/>
                      <a:uLnTx/>
                      <a:uFillTx/>
                      <a:latin typeface="Calibri" panose="020F0502020204030204"/>
                      <a:ea typeface="+mn-ea"/>
                      <a:cs typeface="+mn-cs"/>
                    </a:rPr>
                    <a:t> </a:t>
                  </a:r>
                  <a14:m>
                    <m:oMath xmlns:m="http://schemas.openxmlformats.org/officeDocument/2006/math">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combine thermodynamic and reaction kinetic parameters. </a:t>
                  </a:r>
                </a:p>
              </p:txBody>
            </p:sp>
          </mc:Choice>
          <mc:Fallback xmlns="">
            <p:sp>
              <p:nvSpPr>
                <p:cNvPr id="6" name="TextBox 5">
                  <a:extLst>
                    <a:ext uri="{FF2B5EF4-FFF2-40B4-BE49-F238E27FC236}">
                      <a16:creationId xmlns:a16="http://schemas.microsoft.com/office/drawing/2014/main" id="{8B6D6E5E-057A-BDBE-A5EA-5FA9A4AED8D4}"/>
                    </a:ext>
                  </a:extLst>
                </p:cNvPr>
                <p:cNvSpPr txBox="1">
                  <a:spLocks noRot="1" noChangeAspect="1" noMove="1" noResize="1" noEditPoints="1" noAdjustHandles="1" noChangeArrowheads="1" noChangeShapeType="1" noTextEdit="1"/>
                </p:cNvSpPr>
                <p:nvPr/>
              </p:nvSpPr>
              <p:spPr>
                <a:xfrm>
                  <a:off x="804675" y="6388344"/>
                  <a:ext cx="10946073" cy="376963"/>
                </a:xfrm>
                <a:prstGeom prst="rect">
                  <a:avLst/>
                </a:prstGeom>
                <a:blipFill>
                  <a:blip r:embed="rId24"/>
                  <a:stretch>
                    <a:fillRect l="-445" t="-4839" b="-25806"/>
                  </a:stretch>
                </a:blipFill>
              </p:spPr>
              <p:txBody>
                <a:bodyPr/>
                <a:lstStyle/>
                <a:p>
                  <a:r>
                    <a:rPr lang="en-NZ">
                      <a:noFill/>
                    </a:rPr>
                    <a:t> </a:t>
                  </a:r>
                </a:p>
              </p:txBody>
            </p:sp>
          </mc:Fallback>
        </mc:AlternateContent>
      </p:grpSp>
      <p:grpSp>
        <p:nvGrpSpPr>
          <p:cNvPr id="87" name="Group 86">
            <a:extLst>
              <a:ext uri="{FF2B5EF4-FFF2-40B4-BE49-F238E27FC236}">
                <a16:creationId xmlns:a16="http://schemas.microsoft.com/office/drawing/2014/main" id="{CB1ABF78-95B5-74E6-A7A3-7F1D9698E3B9}"/>
              </a:ext>
            </a:extLst>
          </p:cNvPr>
          <p:cNvGrpSpPr/>
          <p:nvPr/>
        </p:nvGrpSpPr>
        <p:grpSpPr>
          <a:xfrm>
            <a:off x="2735284" y="863129"/>
            <a:ext cx="9170081" cy="4765182"/>
            <a:chOff x="2735284" y="863129"/>
            <a:chExt cx="9170081" cy="4765182"/>
          </a:xfrm>
        </p:grpSpPr>
        <p:grpSp>
          <p:nvGrpSpPr>
            <p:cNvPr id="50" name="Group 49">
              <a:extLst>
                <a:ext uri="{FF2B5EF4-FFF2-40B4-BE49-F238E27FC236}">
                  <a16:creationId xmlns:a16="http://schemas.microsoft.com/office/drawing/2014/main" id="{AB75D414-FE5D-1032-5907-EE7F7514670B}"/>
                </a:ext>
              </a:extLst>
            </p:cNvPr>
            <p:cNvGrpSpPr/>
            <p:nvPr/>
          </p:nvGrpSpPr>
          <p:grpSpPr>
            <a:xfrm>
              <a:off x="2735284" y="863129"/>
              <a:ext cx="9170081" cy="4765182"/>
              <a:chOff x="2735284" y="863129"/>
              <a:chExt cx="9170081" cy="4765182"/>
            </a:xfrm>
          </p:grpSpPr>
          <p:grpSp>
            <p:nvGrpSpPr>
              <p:cNvPr id="80" name="Group 79">
                <a:extLst>
                  <a:ext uri="{FF2B5EF4-FFF2-40B4-BE49-F238E27FC236}">
                    <a16:creationId xmlns:a16="http://schemas.microsoft.com/office/drawing/2014/main" id="{8F869808-C756-5A4A-57B1-C48A16B6C521}"/>
                  </a:ext>
                </a:extLst>
              </p:cNvPr>
              <p:cNvGrpSpPr/>
              <p:nvPr/>
            </p:nvGrpSpPr>
            <p:grpSpPr>
              <a:xfrm>
                <a:off x="2735284" y="863129"/>
                <a:ext cx="9170081" cy="1841481"/>
                <a:chOff x="2735284" y="812679"/>
                <a:chExt cx="9170081" cy="1841481"/>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310507D-7E51-3A67-3454-7D0FC4EADA0C}"/>
                        </a:ext>
                      </a:extLst>
                    </p:cNvPr>
                    <p:cNvSpPr txBox="1"/>
                    <p:nvPr/>
                  </p:nvSpPr>
                  <p:spPr>
                    <a:xfrm>
                      <a:off x="2735284" y="812679"/>
                      <a:ext cx="9170081" cy="1258614"/>
                    </a:xfrm>
                    <a:prstGeom prst="rect">
                      <a:avLst/>
                    </a:prstGeom>
                    <a:noFill/>
                    <a:ln w="28575">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The change in </a:t>
                      </a:r>
                      <a:r>
                        <a:rPr kumimoji="0" lang="en-NZ" sz="1600" b="1" i="1" u="none" strike="noStrike" kern="1200" cap="none" spc="0" normalizeH="0" baseline="0" noProof="0" dirty="0">
                          <a:ln>
                            <a:noFill/>
                          </a:ln>
                          <a:solidFill>
                            <a:prstClr val="black"/>
                          </a:solidFill>
                          <a:effectLst/>
                          <a:uLnTx/>
                          <a:uFillTx/>
                          <a:latin typeface="Calibri" panose="020F0502020204030204"/>
                          <a:ea typeface="+mn-ea"/>
                          <a:cs typeface="+mn-cs"/>
                        </a:rPr>
                        <a:t>Gibbs ‘free energy’ </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(per mole) is the difference between these two chemical potentials and is the energy available to do work (i.e. convert the internal energy of the reactant stored as </a:t>
                      </a:r>
                      <a14:m>
                        <m:oMath xmlns:m="http://schemas.openxmlformats.org/officeDocument/2006/math">
                          <m:sSubSup>
                            <m:sSubSup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𝟏</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into the internal energy of the product stored as </a:t>
                      </a:r>
                      <a14:m>
                        <m:oMath xmlns:m="http://schemas.openxmlformats.org/officeDocument/2006/math">
                          <m:sSubSup>
                            <m:sSubSup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𝟐</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The heat production rate from the reaction is </a:t>
                      </a:r>
                      <a14:m>
                        <m:oMath xmlns:m="http://schemas.openxmlformats.org/officeDocument/2006/math">
                          <m:d>
                            <m:d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sub>
                                <m:sup>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𝑓</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sub>
                                <m:sup>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e>
                          </m:d>
                          <m:sSub>
                            <m:sSubPr>
                              <m:ctrlP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𝑹𝒙</m:t>
                              </m:r>
                            </m:sub>
                          </m:sSub>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i.e. </a:t>
                      </a:r>
                      <a:r>
                        <a:rPr kumimoji="0" lang="en-NZ" sz="1600" b="0" i="1" u="none" strike="noStrike" kern="1200" cap="none" spc="0" normalizeH="0" baseline="0" noProof="0" dirty="0">
                          <a:ln>
                            <a:noFill/>
                          </a:ln>
                          <a:solidFill>
                            <a:prstClr val="black"/>
                          </a:solidFill>
                          <a:effectLst/>
                          <a:uLnTx/>
                          <a:uFillTx/>
                          <a:latin typeface="Calibri" panose="020F0502020204030204"/>
                          <a:ea typeface="+mn-ea"/>
                          <a:cs typeface="+mn-cs"/>
                        </a:rPr>
                        <a:t>Reactant internal energy flux </a:t>
                      </a:r>
                      <a14:m>
                        <m:oMath xmlns:m="http://schemas.openxmlformats.org/officeDocument/2006/math">
                          <m:sSubSup>
                            <m:sSubSupPr>
                              <m:ctrlP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sub>
                            <m:sup>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𝑓</m:t>
                              </m:r>
                            </m:sup>
                          </m:sSubSup>
                          <m:r>
                            <a:rPr kumimoji="0" lang="en-NZ" sz="1600" b="1" i="0"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𝑹𝒙</m:t>
                              </m:r>
                            </m:sub>
                          </m:sSub>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NZ" sz="1600" b="0" i="1" u="none" strike="noStrike" kern="1200" cap="none" spc="0" normalizeH="0" baseline="0" noProof="0" dirty="0">
                          <a:ln>
                            <a:noFill/>
                          </a:ln>
                          <a:solidFill>
                            <a:prstClr val="black"/>
                          </a:solidFill>
                          <a:effectLst/>
                          <a:uLnTx/>
                          <a:uFillTx/>
                          <a:latin typeface="Calibri" panose="020F0502020204030204"/>
                          <a:ea typeface="+mn-ea"/>
                          <a:cs typeface="+mn-cs"/>
                        </a:rPr>
                        <a:t>Product internal energy flux </a:t>
                      </a:r>
                      <a14:m>
                        <m:oMath xmlns:m="http://schemas.openxmlformats.org/officeDocument/2006/math">
                          <m:sSubSup>
                            <m:sSubSupPr>
                              <m:ctrlP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sub>
                            <m:sup>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r>
                            <a:rPr kumimoji="0" lang="en-NZ" sz="1600" b="1" i="0"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𝑹𝒙</m:t>
                              </m:r>
                            </m:sub>
                          </m:sSub>
                          <m:r>
                            <a:rPr kumimoji="0" lang="en-NZ" sz="1600" b="0" i="0"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600" b="0" i="1" u="none" strike="noStrike" kern="1200" cap="none" spc="0" normalizeH="0" baseline="0" noProof="0" dirty="0">
                          <a:ln>
                            <a:noFill/>
                          </a:ln>
                          <a:solidFill>
                            <a:prstClr val="black"/>
                          </a:solidFill>
                          <a:effectLst/>
                          <a:uLnTx/>
                          <a:uFillTx/>
                          <a:latin typeface="Calibri" panose="020F0502020204030204"/>
                          <a:ea typeface="+mn-ea"/>
                          <a:cs typeface="+mn-cs"/>
                        </a:rPr>
                        <a:t>Heat flux </a:t>
                      </a:r>
                      <a14:m>
                        <m:oMath xmlns:m="http://schemas.openxmlformats.org/officeDocument/2006/math">
                          <m:r>
                            <a:rPr kumimoji="0" lang="el-GR" sz="1600" b="0" i="1" u="none" strike="noStrike" kern="1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𝛥</m:t>
                          </m:r>
                          <m:r>
                            <a:rPr kumimoji="0" lang="en-NZ" sz="1600" b="0" i="1" u="none" strike="noStrike" kern="1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𝑢</m:t>
                          </m:r>
                          <m:r>
                            <a:rPr kumimoji="0" lang="en-NZ" sz="1600" b="1" i="1" u="none" strike="noStrike" kern="1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𝑹𝒙</m:t>
                              </m:r>
                            </m:sub>
                          </m:sSub>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30" name="TextBox 29">
                      <a:extLst>
                        <a:ext uri="{FF2B5EF4-FFF2-40B4-BE49-F238E27FC236}">
                          <a16:creationId xmlns:a16="http://schemas.microsoft.com/office/drawing/2014/main" id="{9310507D-7E51-3A67-3454-7D0FC4EADA0C}"/>
                        </a:ext>
                      </a:extLst>
                    </p:cNvPr>
                    <p:cNvSpPr txBox="1">
                      <a:spLocks noRot="1" noChangeAspect="1" noMove="1" noResize="1" noEditPoints="1" noAdjustHandles="1" noChangeArrowheads="1" noChangeShapeType="1" noTextEdit="1"/>
                    </p:cNvSpPr>
                    <p:nvPr/>
                  </p:nvSpPr>
                  <p:spPr>
                    <a:xfrm>
                      <a:off x="2735284" y="812679"/>
                      <a:ext cx="9170081" cy="1258614"/>
                    </a:xfrm>
                    <a:prstGeom prst="rect">
                      <a:avLst/>
                    </a:prstGeom>
                    <a:blipFill>
                      <a:blip r:embed="rId25"/>
                      <a:stretch>
                        <a:fillRect l="-265" t="-474" r="-331" b="-3318"/>
                      </a:stretch>
                    </a:blipFill>
                    <a:ln w="28575">
                      <a:solidFill>
                        <a:srgbClr val="FF0000"/>
                      </a:solidFill>
                    </a:ln>
                  </p:spPr>
                  <p:txBody>
                    <a:bodyPr/>
                    <a:lstStyle/>
                    <a:p>
                      <a:r>
                        <a:rPr lang="en-NZ">
                          <a:noFill/>
                        </a:rPr>
                        <a:t> </a:t>
                      </a:r>
                    </a:p>
                  </p:txBody>
                </p:sp>
              </mc:Fallback>
            </mc:AlternateContent>
            <p:grpSp>
              <p:nvGrpSpPr>
                <p:cNvPr id="79" name="Group 78">
                  <a:extLst>
                    <a:ext uri="{FF2B5EF4-FFF2-40B4-BE49-F238E27FC236}">
                      <a16:creationId xmlns:a16="http://schemas.microsoft.com/office/drawing/2014/main" id="{C491AEC7-8ADD-1CB0-C1A9-25038076CCD6}"/>
                    </a:ext>
                  </a:extLst>
                </p:cNvPr>
                <p:cNvGrpSpPr/>
                <p:nvPr/>
              </p:nvGrpSpPr>
              <p:grpSpPr>
                <a:xfrm>
                  <a:off x="6064158" y="2108629"/>
                  <a:ext cx="1392579" cy="545531"/>
                  <a:chOff x="6064158" y="2108629"/>
                  <a:chExt cx="1392579" cy="545531"/>
                </a:xfrm>
              </p:grpSpPr>
              <p:cxnSp>
                <p:nvCxnSpPr>
                  <p:cNvPr id="34" name="Straight Arrow Connector 33">
                    <a:extLst>
                      <a:ext uri="{FF2B5EF4-FFF2-40B4-BE49-F238E27FC236}">
                        <a16:creationId xmlns:a16="http://schemas.microsoft.com/office/drawing/2014/main" id="{75A25EEE-E0E1-7BDC-D1D0-5BC013401159}"/>
                      </a:ext>
                    </a:extLst>
                  </p:cNvPr>
                  <p:cNvCxnSpPr>
                    <a:cxnSpLocks/>
                  </p:cNvCxnSpPr>
                  <p:nvPr/>
                </p:nvCxnSpPr>
                <p:spPr>
                  <a:xfrm flipH="1">
                    <a:off x="6064158" y="2108629"/>
                    <a:ext cx="425919" cy="545531"/>
                  </a:xfrm>
                  <a:prstGeom prst="straightConnector1">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98FC4B7-155F-5ABE-0A3E-9C6DFE662C6A}"/>
                      </a:ext>
                    </a:extLst>
                  </p:cNvPr>
                  <p:cNvCxnSpPr>
                    <a:cxnSpLocks/>
                  </p:cNvCxnSpPr>
                  <p:nvPr/>
                </p:nvCxnSpPr>
                <p:spPr>
                  <a:xfrm>
                    <a:off x="7030818" y="2108629"/>
                    <a:ext cx="425919" cy="545531"/>
                  </a:xfrm>
                  <a:prstGeom prst="straightConnector1">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sp>
            <p:nvSpPr>
              <p:cNvPr id="40" name="TextBox 39">
                <a:extLst>
                  <a:ext uri="{FF2B5EF4-FFF2-40B4-BE49-F238E27FC236}">
                    <a16:creationId xmlns:a16="http://schemas.microsoft.com/office/drawing/2014/main" id="{0068BB56-0AC7-7CE5-E9FE-F6591ACC7407}"/>
                  </a:ext>
                </a:extLst>
              </p:cNvPr>
              <p:cNvSpPr txBox="1"/>
              <p:nvPr/>
            </p:nvSpPr>
            <p:spPr>
              <a:xfrm>
                <a:off x="2851318" y="5289757"/>
                <a:ext cx="188583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Marcelin-de Donder</a:t>
                </a:r>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6" name="Group 85">
              <a:extLst>
                <a:ext uri="{FF2B5EF4-FFF2-40B4-BE49-F238E27FC236}">
                  <a16:creationId xmlns:a16="http://schemas.microsoft.com/office/drawing/2014/main" id="{559A465F-9ED6-B834-D8EF-45A652B199DA}"/>
                </a:ext>
              </a:extLst>
            </p:cNvPr>
            <p:cNvGrpSpPr/>
            <p:nvPr/>
          </p:nvGrpSpPr>
          <p:grpSpPr>
            <a:xfrm>
              <a:off x="4841028" y="2330286"/>
              <a:ext cx="3848579" cy="576000"/>
              <a:chOff x="4841028" y="2330286"/>
              <a:chExt cx="3848579" cy="576000"/>
            </a:xfrm>
          </p:grpSpPr>
          <p:sp>
            <p:nvSpPr>
              <p:cNvPr id="81" name="Freeform: Shape 80">
                <a:extLst>
                  <a:ext uri="{FF2B5EF4-FFF2-40B4-BE49-F238E27FC236}">
                    <a16:creationId xmlns:a16="http://schemas.microsoft.com/office/drawing/2014/main" id="{5234713F-7613-26CD-28E2-CDB4F5FCE929}"/>
                  </a:ext>
                </a:extLst>
              </p:cNvPr>
              <p:cNvSpPr/>
              <p:nvPr/>
            </p:nvSpPr>
            <p:spPr>
              <a:xfrm>
                <a:off x="6722923" y="2350280"/>
                <a:ext cx="43656" cy="504000"/>
              </a:xfrm>
              <a:custGeom>
                <a:avLst/>
                <a:gdLst>
                  <a:gd name="connsiteX0" fmla="*/ 0 w 6307"/>
                  <a:gd name="connsiteY0" fmla="*/ 0 h 472966"/>
                  <a:gd name="connsiteX1" fmla="*/ 6307 w 6307"/>
                  <a:gd name="connsiteY1" fmla="*/ 472966 h 472966"/>
                  <a:gd name="connsiteX0" fmla="*/ 60048 w 70048"/>
                  <a:gd name="connsiteY0" fmla="*/ 0 h 10000"/>
                  <a:gd name="connsiteX1" fmla="*/ 70048 w 70048"/>
                  <a:gd name="connsiteY1" fmla="*/ 10000 h 10000"/>
                  <a:gd name="connsiteX0" fmla="*/ 41713 w 67873"/>
                  <a:gd name="connsiteY0" fmla="*/ 0 h 10000"/>
                  <a:gd name="connsiteX1" fmla="*/ 51713 w 67873"/>
                  <a:gd name="connsiteY1" fmla="*/ 10000 h 10000"/>
                  <a:gd name="connsiteX0" fmla="*/ 41713 w 67873"/>
                  <a:gd name="connsiteY0" fmla="*/ 0 h 11333"/>
                  <a:gd name="connsiteX1" fmla="*/ 51713 w 67873"/>
                  <a:gd name="connsiteY1" fmla="*/ 11333 h 11333"/>
                  <a:gd name="connsiteX0" fmla="*/ 41978 w 59498"/>
                  <a:gd name="connsiteY0" fmla="*/ 0 h 11333"/>
                  <a:gd name="connsiteX1" fmla="*/ 25314 w 59498"/>
                  <a:gd name="connsiteY1" fmla="*/ 6367 h 11333"/>
                  <a:gd name="connsiteX2" fmla="*/ 51978 w 59498"/>
                  <a:gd name="connsiteY2" fmla="*/ 11333 h 11333"/>
                  <a:gd name="connsiteX0" fmla="*/ 67307 w 77307"/>
                  <a:gd name="connsiteY0" fmla="*/ 0 h 11333"/>
                  <a:gd name="connsiteX1" fmla="*/ 50643 w 77307"/>
                  <a:gd name="connsiteY1" fmla="*/ 6367 h 11333"/>
                  <a:gd name="connsiteX2" fmla="*/ 77307 w 77307"/>
                  <a:gd name="connsiteY2" fmla="*/ 11333 h 11333"/>
                  <a:gd name="connsiteX0" fmla="*/ 49436 w 59436"/>
                  <a:gd name="connsiteY0" fmla="*/ 0 h 11333"/>
                  <a:gd name="connsiteX1" fmla="*/ 32772 w 59436"/>
                  <a:gd name="connsiteY1" fmla="*/ 6367 h 11333"/>
                  <a:gd name="connsiteX2" fmla="*/ 59436 w 59436"/>
                  <a:gd name="connsiteY2" fmla="*/ 11333 h 11333"/>
                  <a:gd name="connsiteX0" fmla="*/ 65670 w 81941"/>
                  <a:gd name="connsiteY0" fmla="*/ 0 h 11333"/>
                  <a:gd name="connsiteX1" fmla="*/ 49006 w 81941"/>
                  <a:gd name="connsiteY1" fmla="*/ 6367 h 11333"/>
                  <a:gd name="connsiteX2" fmla="*/ 75670 w 81941"/>
                  <a:gd name="connsiteY2" fmla="*/ 11333 h 11333"/>
                  <a:gd name="connsiteX0" fmla="*/ 90083 w 128623"/>
                  <a:gd name="connsiteY0" fmla="*/ 0 h 11333"/>
                  <a:gd name="connsiteX1" fmla="*/ 73419 w 128623"/>
                  <a:gd name="connsiteY1" fmla="*/ 6367 h 11333"/>
                  <a:gd name="connsiteX2" fmla="*/ 100083 w 128623"/>
                  <a:gd name="connsiteY2" fmla="*/ 11333 h 11333"/>
                  <a:gd name="connsiteX0" fmla="*/ 90083 w 127076"/>
                  <a:gd name="connsiteY0" fmla="*/ 0 h 11333"/>
                  <a:gd name="connsiteX1" fmla="*/ 73419 w 127076"/>
                  <a:gd name="connsiteY1" fmla="*/ 6367 h 11333"/>
                  <a:gd name="connsiteX2" fmla="*/ 100083 w 127076"/>
                  <a:gd name="connsiteY2" fmla="*/ 11333 h 11333"/>
                  <a:gd name="connsiteX0" fmla="*/ 62962 w 75698"/>
                  <a:gd name="connsiteY0" fmla="*/ 0 h 11333"/>
                  <a:gd name="connsiteX1" fmla="*/ 46298 w 75698"/>
                  <a:gd name="connsiteY1" fmla="*/ 6367 h 11333"/>
                  <a:gd name="connsiteX2" fmla="*/ 72962 w 75698"/>
                  <a:gd name="connsiteY2" fmla="*/ 11333 h 11333"/>
                  <a:gd name="connsiteX0" fmla="*/ 100131 w 112867"/>
                  <a:gd name="connsiteY0" fmla="*/ 0 h 11333"/>
                  <a:gd name="connsiteX1" fmla="*/ 83467 w 112867"/>
                  <a:gd name="connsiteY1" fmla="*/ 6367 h 11333"/>
                  <a:gd name="connsiteX2" fmla="*/ 110131 w 112867"/>
                  <a:gd name="connsiteY2" fmla="*/ 11333 h 11333"/>
                  <a:gd name="connsiteX0" fmla="*/ 56484 w 69220"/>
                  <a:gd name="connsiteY0" fmla="*/ 0 h 11333"/>
                  <a:gd name="connsiteX1" fmla="*/ 39820 w 69220"/>
                  <a:gd name="connsiteY1" fmla="*/ 6367 h 11333"/>
                  <a:gd name="connsiteX2" fmla="*/ 66484 w 69220"/>
                  <a:gd name="connsiteY2" fmla="*/ 11333 h 11333"/>
                </a:gdLst>
                <a:ahLst/>
                <a:cxnLst>
                  <a:cxn ang="0">
                    <a:pos x="connsiteX0" y="connsiteY0"/>
                  </a:cxn>
                  <a:cxn ang="0">
                    <a:pos x="connsiteX1" y="connsiteY1"/>
                  </a:cxn>
                  <a:cxn ang="0">
                    <a:pos x="connsiteX2" y="connsiteY2"/>
                  </a:cxn>
                </a:cxnLst>
                <a:rect l="l" t="t" r="r" b="b"/>
                <a:pathLst>
                  <a:path w="69220" h="11333">
                    <a:moveTo>
                      <a:pt x="56484" y="0"/>
                    </a:moveTo>
                    <a:cubicBezTo>
                      <a:pt x="87633" y="2203"/>
                      <a:pt x="-70855" y="4979"/>
                      <a:pt x="39820" y="6367"/>
                    </a:cubicBezTo>
                    <a:cubicBezTo>
                      <a:pt x="150495" y="7755"/>
                      <a:pt x="-99065" y="9596"/>
                      <a:pt x="66484" y="11333"/>
                    </a:cubicBezTo>
                  </a:path>
                </a:pathLst>
              </a:custGeom>
              <a:noFill/>
              <a:ln w="38100">
                <a:solidFill>
                  <a:srgbClr val="FF0000"/>
                </a:solidFill>
                <a:headEnd type="triangle" w="med" len="med"/>
                <a:tailEnd type="non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323E3845-1E61-0BA2-E0FD-F5608FCC29F8}"/>
                  </a:ext>
                </a:extLst>
              </p:cNvPr>
              <p:cNvCxnSpPr>
                <a:cxnSpLocks/>
              </p:cNvCxnSpPr>
              <p:nvPr/>
            </p:nvCxnSpPr>
            <p:spPr>
              <a:xfrm>
                <a:off x="4841028" y="2330286"/>
                <a:ext cx="0" cy="5760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56219D4-6AE5-53D8-524A-2AF57EC49B64}"/>
                  </a:ext>
                </a:extLst>
              </p:cNvPr>
              <p:cNvCxnSpPr>
                <a:cxnSpLocks/>
              </p:cNvCxnSpPr>
              <p:nvPr/>
            </p:nvCxnSpPr>
            <p:spPr>
              <a:xfrm flipV="1">
                <a:off x="8689607" y="2387917"/>
                <a:ext cx="0" cy="4607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1" name="Rectangle 30">
            <a:extLst>
              <a:ext uri="{FF2B5EF4-FFF2-40B4-BE49-F238E27FC236}">
                <a16:creationId xmlns:a16="http://schemas.microsoft.com/office/drawing/2014/main" id="{BB6CFDD9-3D59-FDE6-9530-B169043AA78D}"/>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136720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FB70DE-846D-1698-E909-C6F77D26A30C}"/>
                  </a:ext>
                </a:extLst>
              </p:cNvPr>
              <p:cNvSpPr txBox="1"/>
              <p:nvPr/>
            </p:nvSpPr>
            <p:spPr>
              <a:xfrm>
                <a:off x="387350" y="1035050"/>
                <a:ext cx="10488512" cy="2934714"/>
              </a:xfrm>
              <a:prstGeom prst="rect">
                <a:avLst/>
              </a:prstGeom>
              <a:noFill/>
            </p:spPr>
            <p:txBody>
              <a:bodyPr wrap="none" rtlCol="0">
                <a:spAutoFit/>
              </a:bodyPr>
              <a:lstStyle/>
              <a:p>
                <a:pPr marL="0" marR="0" lvl="0" indent="0" algn="l" defTabSz="914400" rtl="0" eaLnBrk="1" fontAlgn="auto" latinLnBrk="0" hangingPunct="1">
                  <a:lnSpc>
                    <a:spcPct val="107000"/>
                  </a:lnSpc>
                  <a:spcBef>
                    <a:spcPts val="600"/>
                  </a:spcBef>
                  <a:spcAft>
                    <a:spcPts val="800"/>
                  </a:spcAft>
                  <a:buClrTx/>
                  <a:buSzTx/>
                  <a:buFontTx/>
                  <a:buNone/>
                  <a:tabLst/>
                  <a:defRPr/>
                </a:pPr>
                <a:r>
                  <a:rPr kumimoji="0" lang="en-NZ" sz="1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For a dilute system the chemical potential is given by the Boltzmann thermodynamic relation</a:t>
                </a:r>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600"/>
                  </a:spcBef>
                  <a:spcAft>
                    <a:spcPts val="800"/>
                  </a:spcAft>
                  <a:buClrTx/>
                  <a:buSzTx/>
                  <a:buFontTx/>
                  <a:buNone/>
                  <a:tabLst>
                    <a:tab pos="5581015" algn="r"/>
                  </a:tabLst>
                  <a:defRPr/>
                </a:pP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0</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𝑅𝑇</m:t>
                    </m:r>
                    <m:func>
                      <m:func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ln</m:t>
                        </m:r>
                      </m:fName>
                      <m:e>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p>
                            </m:sSubSup>
                          </m:num>
                          <m:den>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𝑡𝑜𝑡</m:t>
                                </m:r>
                              </m:sup>
                            </m:sSubSup>
                          </m:den>
                        </m:f>
                      </m:e>
                    </m:func>
                  </m:oMath>
                </a14:m>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(J.mol</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-1</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07000"/>
                  </a:lnSpc>
                  <a:spcBef>
                    <a:spcPts val="600"/>
                  </a:spcBef>
                  <a:spcAft>
                    <a:spcPts val="800"/>
                  </a:spcAft>
                  <a:buClrTx/>
                  <a:buSzTx/>
                  <a:buFontTx/>
                  <a:buNone/>
                  <a:tabLst/>
                  <a:defRPr/>
                </a:pPr>
                <a:r>
                  <a:rPr kumimoji="0" lang="en-NZ"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where </a:t>
                </a:r>
                <a14:m>
                  <m:oMath xmlns:m="http://schemas.openxmlformats.org/officeDocument/2006/math">
                    <m:sSubSup>
                      <m:sSub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p>
                    </m:sSubSup>
                  </m:oMath>
                </a14:m>
                <a:r>
                  <a:rPr kumimoji="0" lang="en-NZ"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is the number of moles of chemical species </a:t>
                </a:r>
                <a14:m>
                  <m:oMath xmlns:m="http://schemas.openxmlformats.org/officeDocument/2006/math">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oMath>
                </a14:m>
                <a:r>
                  <a:rPr kumimoji="0" lang="en-NZ"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and </a:t>
                </a:r>
                <a14:m>
                  <m:oMath xmlns:m="http://schemas.openxmlformats.org/officeDocument/2006/math">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𝑡𝑜𝑡</m:t>
                        </m:r>
                      </m:sup>
                    </m:sSubSup>
                  </m:oMath>
                </a14:m>
                <a:r>
                  <a:rPr kumimoji="0" lang="en-NZ"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is the total number of moles of all substances </a:t>
                </a:r>
                <a:br>
                  <a:rPr kumimoji="0" lang="en-NZ"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NZ"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in the mixture in compartment </a:t>
                </a:r>
                <a14:m>
                  <m:oMath xmlns:m="http://schemas.openxmlformats.org/officeDocument/2006/math">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oMath>
                </a14:m>
                <a:r>
                  <a:rPr kumimoji="0" lang="en-NZ"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(Sauro, 2012). </a:t>
                </a:r>
                <a14:m>
                  <m:oMath xmlns:m="http://schemas.openxmlformats.org/officeDocument/2006/math">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0</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p>
                    </m:sSubSup>
                  </m:oMath>
                </a14:m>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is the (reference) potential when </a:t>
                </a:r>
                <a14:m>
                  <m:oMath xmlns:m="http://schemas.openxmlformats.org/officeDocument/2006/math">
                    <m:sSubSup>
                      <m:sSub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𝑡𝑜𝑡</m:t>
                        </m:r>
                      </m:sup>
                    </m:sSubSup>
                  </m:oMath>
                </a14:m>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07000"/>
                  </a:lnSpc>
                  <a:spcBef>
                    <a:spcPts val="600"/>
                  </a:spcBef>
                  <a:spcAft>
                    <a:spcPts val="800"/>
                  </a:spcAft>
                  <a:buClrTx/>
                  <a:buSzTx/>
                  <a:buFontTx/>
                  <a:buNone/>
                  <a:tabLst/>
                  <a:defRPr/>
                </a:pPr>
                <a:r>
                  <a:rPr kumimoji="0" lang="en-NZ"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More compactly,  </a:t>
                </a:r>
                <a14:m>
                  <m:oMath xmlns:m="http://schemas.openxmlformats.org/officeDocument/2006/math">
                    <m:sSubSup>
                      <m:sSubSupPr>
                        <m:ctrlP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𝑢</m:t>
                        </m:r>
                      </m:e>
                      <m:sub>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𝑅𝑇</m:t>
                    </m:r>
                    <m:func>
                      <m:func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ln</m:t>
                        </m:r>
                      </m:fName>
                      <m:e>
                        <m:sSubSup>
                          <m:sSubSupPr>
                            <m:ctrlP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𝐾</m:t>
                            </m:r>
                          </m:e>
                          <m:sub>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p>
                        </m:sSubSup>
                        <m:sSubSup>
                          <m:sSubSupPr>
                            <m:ctrlP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𝑞</m:t>
                            </m:r>
                          </m:e>
                          <m:sub>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p>
                        </m:sSubSup>
                      </m:e>
                    </m:func>
                  </m:oMath>
                </a14:m>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NZ" sz="1800" b="0" i="0" u="none" strike="noStrike" kern="1200" cap="none" spc="0" normalizeH="0" baseline="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(J.mol</a:t>
                </a:r>
                <a:r>
                  <a:rPr kumimoji="0" lang="en-NZ" sz="1800" b="0" i="0" u="none" strike="noStrike" kern="1200" cap="none" spc="0" normalizeH="0" baseline="3000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-1</a:t>
                </a:r>
                <a:r>
                  <a:rPr kumimoji="0" lang="en-NZ" sz="1800" b="0" i="0" u="none" strike="noStrike" kern="1200" cap="none" spc="0" normalizeH="0" baseline="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where </a:t>
                </a:r>
                <a14:m>
                  <m:oMath xmlns:m="http://schemas.openxmlformats.org/officeDocument/2006/math">
                    <m:sSubSup>
                      <m:sSubSupPr>
                        <m:ctrlP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𝐾</m:t>
                        </m:r>
                      </m:e>
                      <m:sub>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num>
                      <m:den>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𝑡𝑜𝑡</m:t>
                            </m:r>
                          </m:sup>
                        </m:sSubSup>
                      </m:den>
                    </m:f>
                    <m:sSup>
                      <m:s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𝑒</m:t>
                        </m:r>
                      </m:e>
                      <m:sup>
                        <m:f>
                          <m:fPr>
                            <m:type m:val="lin"/>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p>
                            </m:sSubSup>
                          </m:num>
                          <m:den>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𝑅𝑇</m:t>
                            </m:r>
                          </m:den>
                        </m:f>
                      </m:sup>
                    </m:sSup>
                  </m:oMath>
                </a14:m>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NZ" sz="1800" b="0" i="0" u="none" strike="noStrike" kern="1200" cap="none" spc="0" normalizeH="0" baseline="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(mol</a:t>
                </a:r>
                <a:r>
                  <a:rPr kumimoji="0" lang="en-NZ" sz="1800" b="0" i="0" u="none" strike="noStrike" kern="1200" cap="none" spc="0" normalizeH="0" baseline="3000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-1</a:t>
                </a:r>
                <a:r>
                  <a:rPr kumimoji="0" lang="en-NZ" sz="1800" b="0" i="0" u="none" strike="noStrike" kern="1200" cap="none" spc="0" normalizeH="0" baseline="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is the constitutive law for biochemical energy storage, and </a:t>
                </a:r>
                <a14:m>
                  <m:oMath xmlns:m="http://schemas.openxmlformats.org/officeDocument/2006/math">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p>
                    </m:sSubSup>
                  </m:oMath>
                </a14:m>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NZ" sz="1800" b="0" i="0" u="none" strike="noStrike" kern="1200" cap="none" spc="0" normalizeH="0" baseline="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(mol</a:t>
                </a:r>
                <a:r>
                  <a:rPr kumimoji="0" lang="en-NZ" sz="1800" b="0" i="0" u="none" strike="noStrike" kern="1200" cap="none" spc="0" normalizeH="0" baseline="3000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-1</a:t>
                </a:r>
                <a:r>
                  <a:rPr kumimoji="0" lang="en-NZ" sz="1800" b="0" i="0" u="none" strike="noStrike" kern="1200" cap="none" spc="0" normalizeH="0" baseline="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NZ"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is a thermodynamic parameter.</a:t>
                </a: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82FB70DE-846D-1698-E909-C6F77D26A30C}"/>
                  </a:ext>
                </a:extLst>
              </p:cNvPr>
              <p:cNvSpPr txBox="1">
                <a:spLocks noRot="1" noChangeAspect="1" noMove="1" noResize="1" noEditPoints="1" noAdjustHandles="1" noChangeArrowheads="1" noChangeShapeType="1" noTextEdit="1"/>
              </p:cNvSpPr>
              <p:nvPr/>
            </p:nvSpPr>
            <p:spPr>
              <a:xfrm>
                <a:off x="387350" y="1035050"/>
                <a:ext cx="10488512" cy="2934714"/>
              </a:xfrm>
              <a:prstGeom prst="rect">
                <a:avLst/>
              </a:prstGeom>
              <a:blipFill>
                <a:blip r:embed="rId2"/>
                <a:stretch>
                  <a:fillRect l="-523" t="-1040" b="-2495"/>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422B0D-AAE9-BB92-DD03-FEF16CB21977}"/>
                  </a:ext>
                </a:extLst>
              </p:cNvPr>
              <p:cNvSpPr txBox="1"/>
              <p:nvPr/>
            </p:nvSpPr>
            <p:spPr>
              <a:xfrm>
                <a:off x="457200" y="5060950"/>
                <a:ext cx="8931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Note: </a:t>
                </a:r>
                <a14:m>
                  <m:oMath xmlns:m="http://schemas.openxmlformats.org/officeDocument/2006/math">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𝑝𝐻</m:t>
                    </m:r>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𝑙𝑜𝑔</m:t>
                        </m:r>
                      </m:e>
                      <m:sub>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10</m:t>
                        </m:r>
                      </m:sub>
                    </m:sSub>
                    <m:d>
                      <m:dPr>
                        <m:begChr m:val="["/>
                        <m:endChr m:val="]"/>
                        <m:ctrlP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dPr>
                      <m:e>
                        <m:sSup>
                          <m:sSupPr>
                            <m:ctrlP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𝐻</m:t>
                            </m:r>
                          </m:e>
                          <m:sup>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up>
                        </m:sSup>
                      </m:e>
                    </m:d>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where </a:t>
                </a:r>
                <a14:m>
                  <m:oMath xmlns:m="http://schemas.openxmlformats.org/officeDocument/2006/math">
                    <m:d>
                      <m:dPr>
                        <m:begChr m:val="["/>
                        <m:endChr m:val="]"/>
                        <m:ctrlP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sSup>
                          <m:sSupPr>
                            <m:ctrlP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𝐻</m:t>
                            </m:r>
                          </m:e>
                          <m:sup>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e>
                    </m:d>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is expressed in </a:t>
                </a:r>
                <a:r>
                  <a:rPr kumimoji="0" lang="en-NZ" sz="1800" b="0" i="0" u="none" strike="noStrike" kern="1200" cap="none" spc="0" normalizeH="0" baseline="0" noProof="0" dirty="0">
                    <a:ln>
                      <a:noFill/>
                    </a:ln>
                    <a:solidFill>
                      <a:srgbClr val="0070C0"/>
                    </a:solidFill>
                    <a:effectLst/>
                    <a:uLnTx/>
                    <a:uFillTx/>
                    <a:latin typeface="Calibri" panose="020F0502020204030204"/>
                    <a:ea typeface="+mn-ea"/>
                    <a:cs typeface="+mn-cs"/>
                  </a:rPr>
                  <a:t>mol.L</a:t>
                </a:r>
                <a:r>
                  <a:rPr kumimoji="0" lang="en-NZ" sz="1800" b="0" i="0" u="none" strike="noStrike" kern="1200" cap="none" spc="0" normalizeH="0" baseline="30000" noProof="0" dirty="0">
                    <a:ln>
                      <a:noFill/>
                    </a:ln>
                    <a:solidFill>
                      <a:srgbClr val="0070C0"/>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i.e. pH of 7 is </a:t>
                </a:r>
                <a14:m>
                  <m:oMath xmlns:m="http://schemas.openxmlformats.org/officeDocument/2006/math">
                    <m:d>
                      <m:dPr>
                        <m:begChr m:val="["/>
                        <m:endChr m:val="]"/>
                        <m:ctrlP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sSup>
                          <m:sSupPr>
                            <m:ctrlP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𝐻</m:t>
                            </m:r>
                          </m:e>
                          <m:sup>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e>
                    </m:d>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=10</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-7</a:t>
                </a:r>
                <a:r>
                  <a:rPr kumimoji="0" lang="en-NZ" sz="1800" b="0" i="0" u="none" strike="noStrike" kern="1200" cap="none" spc="0" normalizeH="0" baseline="0" noProof="0" dirty="0">
                    <a:ln>
                      <a:noFill/>
                    </a:ln>
                    <a:solidFill>
                      <a:srgbClr val="0070C0"/>
                    </a:solidFill>
                    <a:effectLst/>
                    <a:uLnTx/>
                    <a:uFillTx/>
                    <a:latin typeface="Calibri" panose="020F0502020204030204"/>
                    <a:ea typeface="+mn-ea"/>
                    <a:cs typeface="+mn-cs"/>
                  </a:rPr>
                  <a:t> mol.L</a:t>
                </a:r>
                <a:r>
                  <a:rPr kumimoji="0" lang="en-NZ" sz="1800" b="0" i="0" u="none" strike="noStrike" kern="1200" cap="none" spc="0" normalizeH="0" baseline="30000" noProof="0" dirty="0">
                    <a:ln>
                      <a:noFill/>
                    </a:ln>
                    <a:solidFill>
                      <a:srgbClr val="0070C0"/>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3" name="TextBox 2">
                <a:extLst>
                  <a:ext uri="{FF2B5EF4-FFF2-40B4-BE49-F238E27FC236}">
                    <a16:creationId xmlns:a16="http://schemas.microsoft.com/office/drawing/2014/main" id="{13422B0D-AAE9-BB92-DD03-FEF16CB21977}"/>
                  </a:ext>
                </a:extLst>
              </p:cNvPr>
              <p:cNvSpPr txBox="1">
                <a:spLocks noRot="1" noChangeAspect="1" noMove="1" noResize="1" noEditPoints="1" noAdjustHandles="1" noChangeArrowheads="1" noChangeShapeType="1" noTextEdit="1"/>
              </p:cNvSpPr>
              <p:nvPr/>
            </p:nvSpPr>
            <p:spPr>
              <a:xfrm>
                <a:off x="457200" y="5060950"/>
                <a:ext cx="8931163" cy="369332"/>
              </a:xfrm>
              <a:prstGeom prst="rect">
                <a:avLst/>
              </a:prstGeom>
              <a:blipFill>
                <a:blip r:embed="rId3"/>
                <a:stretch>
                  <a:fillRect l="-546" t="-8197" b="-24590"/>
                </a:stretch>
              </a:blipFill>
            </p:spPr>
            <p:txBody>
              <a:bodyPr/>
              <a:lstStyle/>
              <a:p>
                <a:r>
                  <a:rPr lang="en-NZ">
                    <a:noFill/>
                  </a:rPr>
                  <a:t> </a:t>
                </a:r>
              </a:p>
            </p:txBody>
          </p:sp>
        </mc:Fallback>
      </mc:AlternateContent>
      <p:sp>
        <p:nvSpPr>
          <p:cNvPr id="4" name="TextBox 3">
            <a:extLst>
              <a:ext uri="{FF2B5EF4-FFF2-40B4-BE49-F238E27FC236}">
                <a16:creationId xmlns:a16="http://schemas.microsoft.com/office/drawing/2014/main" id="{759CF0EB-7913-D26A-B303-FD878A500E7A}"/>
              </a:ext>
            </a:extLst>
          </p:cNvPr>
          <p:cNvSpPr txBox="1"/>
          <p:nvPr/>
        </p:nvSpPr>
        <p:spPr>
          <a:xfrm>
            <a:off x="360608" y="251138"/>
            <a:ext cx="578235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EF1E7A"/>
                </a:solidFill>
                <a:effectLst/>
                <a:uLnTx/>
                <a:uFillTx/>
                <a:latin typeface="Tahoma" panose="020B0604030504040204" pitchFamily="34" charset="0"/>
                <a:ea typeface="Tahoma" panose="020B0604030504040204" pitchFamily="34" charset="0"/>
                <a:cs typeface="Tahoma" panose="020B0604030504040204" pitchFamily="34" charset="0"/>
              </a:rPr>
              <a:t>Note on thermodynamic parameters</a:t>
            </a:r>
          </a:p>
        </p:txBody>
      </p:sp>
      <p:sp>
        <p:nvSpPr>
          <p:cNvPr id="5" name="Rectangle 4">
            <a:extLst>
              <a:ext uri="{FF2B5EF4-FFF2-40B4-BE49-F238E27FC236}">
                <a16:creationId xmlns:a16="http://schemas.microsoft.com/office/drawing/2014/main" id="{937173EA-E581-2BD8-543A-9EDAE65CBAB9}"/>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376293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D4EF91-0CB3-1A06-1E81-081391706FE6}"/>
              </a:ext>
            </a:extLst>
          </p:cNvPr>
          <p:cNvSpPr txBox="1"/>
          <p:nvPr/>
        </p:nvSpPr>
        <p:spPr>
          <a:xfrm>
            <a:off x="360608" y="251138"/>
            <a:ext cx="379623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EF1E7A"/>
                </a:solidFill>
                <a:effectLst/>
                <a:uLnTx/>
                <a:uFillTx/>
                <a:latin typeface="Tahoma" panose="020B0604030504040204" pitchFamily="34" charset="0"/>
                <a:ea typeface="Tahoma" panose="020B0604030504040204" pitchFamily="34" charset="0"/>
                <a:cs typeface="Tahoma" panose="020B0604030504040204" pitchFamily="34" charset="0"/>
              </a:rPr>
              <a:t>Note on concentrations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AAB45FE-A358-A12C-4841-896DE810FA17}"/>
                  </a:ext>
                </a:extLst>
              </p:cNvPr>
              <p:cNvSpPr txBox="1"/>
              <p:nvPr/>
            </p:nvSpPr>
            <p:spPr>
              <a:xfrm>
                <a:off x="360608" y="862884"/>
                <a:ext cx="11601125" cy="58076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20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2000" b="1" i="0"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𝟏</m:t>
                        </m:r>
                      </m:sub>
                      <m:sup>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m:t>
                        </m:r>
                      </m:sup>
                    </m:sSubSup>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represents the quantity in moles of solute </a:t>
                </a:r>
                <a14:m>
                  <m:oMath xmlns:m="http://schemas.openxmlformats.org/officeDocument/2006/math">
                    <m:r>
                      <a:rPr kumimoji="0" lang="en-NZ" sz="2000" b="1" i="1" u="none" strike="noStrike" kern="1200" cap="none" spc="0" normalizeH="0" baseline="0" noProof="0" dirty="0" smtClean="0">
                        <a:ln>
                          <a:noFill/>
                        </a:ln>
                        <a:solidFill>
                          <a:srgbClr val="33CC33"/>
                        </a:solidFill>
                        <a:effectLst/>
                        <a:uLnTx/>
                        <a:uFillTx/>
                        <a:latin typeface="Cambria Math" panose="02040503050406030204" pitchFamily="18" charset="0"/>
                        <a:ea typeface="+mn-ea"/>
                        <a:cs typeface="+mn-cs"/>
                      </a:rPr>
                      <m:t>𝑨</m:t>
                    </m:r>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at location 1</a:t>
                </a:r>
              </a:p>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20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e>
                      <m:sub>
                        <m:r>
                          <a:rPr kumimoji="0" lang="en-NZ" sz="2000" b="1"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𝟏</m:t>
                        </m:r>
                      </m:sub>
                      <m:sup>
                        <m: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𝑨</m:t>
                        </m:r>
                      </m:sup>
                    </m:sSubSup>
                    <m:r>
                      <a:rPr kumimoji="0" lang="en-NZ"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𝑅𝑇𝑙𝑛</m:t>
                    </m:r>
                    <m:d>
                      <m:d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b>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sup>
                        </m:sSubSup>
                        <m:sSubSup>
                          <m:sSubSupPr>
                            <m:ctrlP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𝟏</m:t>
                            </m:r>
                          </m:sub>
                          <m:sup>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m:t>
                            </m:r>
                          </m:sup>
                        </m:sSubSup>
                      </m:e>
                    </m:d>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is the corresponding chemical potential</a:t>
                </a:r>
                <a:endParaRPr kumimoji="0" lang="en-NZ"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b>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sup>
                    </m:sSubSup>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is the thermodynamic constant that provides a reference for </a:t>
                </a:r>
                <a14:m>
                  <m:oMath xmlns:m="http://schemas.openxmlformats.org/officeDocument/2006/math">
                    <m:sSubSup>
                      <m:sSubSupPr>
                        <m:ctrlP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𝒖</m:t>
                        </m:r>
                      </m:e>
                      <m:sub>
                        <m:r>
                          <a:rPr kumimoji="0" lang="en-NZ" sz="2000" b="1"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𝟏</m:t>
                        </m:r>
                      </m:sub>
                      <m:sup>
                        <m: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𝑨</m:t>
                        </m:r>
                      </m:sup>
                    </m:sSubSup>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i.e. when </a:t>
                </a:r>
                <a14:m>
                  <m:oMath xmlns:m="http://schemas.openxmlformats.org/officeDocument/2006/math">
                    <m:sSubSup>
                      <m:sSubSupPr>
                        <m:ctrlP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𝟏</m:t>
                        </m:r>
                      </m:sub>
                      <m:sup>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m:t>
                        </m:r>
                      </m:sup>
                    </m:sSubSup>
                    <m:r>
                      <a:rPr kumimoji="0" lang="en-NZ"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sSubSup>
                          <m:sSubSup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sup>
                        </m:sSubSup>
                      </m:den>
                    </m:f>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Sup>
                      <m:sSubSupPr>
                        <m:ctrlP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𝒖</m:t>
                        </m:r>
                      </m:e>
                      <m:sub>
                        <m:r>
                          <a:rPr kumimoji="0" lang="en-NZ" sz="2000" b="1"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𝟏</m:t>
                        </m:r>
                      </m:sub>
                      <m:sup>
                        <m: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𝑨</m:t>
                        </m:r>
                      </m:sup>
                    </m:sSubSup>
                    <m:r>
                      <a:rPr kumimoji="0" lang="en-NZ"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𝑅𝑇𝑙𝑛</m:t>
                    </m:r>
                    <m:d>
                      <m:d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d>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a14:m>
                <a:endPar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The concentration of solute </a:t>
                </a:r>
                <a14:m>
                  <m:oMath xmlns:m="http://schemas.openxmlformats.org/officeDocument/2006/math">
                    <m:r>
                      <a:rPr kumimoji="0" lang="en-NZ" sz="2000" b="1" i="1" u="none" strike="noStrike" kern="1200" cap="none" spc="0" normalizeH="0" baseline="0" noProof="0" dirty="0">
                        <a:ln>
                          <a:noFill/>
                        </a:ln>
                        <a:solidFill>
                          <a:srgbClr val="33CC33"/>
                        </a:solidFill>
                        <a:effectLst/>
                        <a:uLnTx/>
                        <a:uFillTx/>
                        <a:latin typeface="Cambria Math" panose="02040503050406030204" pitchFamily="18" charset="0"/>
                        <a:ea typeface="+mn-ea"/>
                        <a:cs typeface="+mn-cs"/>
                      </a:rPr>
                      <m:t>𝑨</m:t>
                    </m:r>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in a volume </a:t>
                </a:r>
                <a14:m>
                  <m:oMath xmlns:m="http://schemas.openxmlformats.org/officeDocument/2006/math">
                    <m:sSub>
                      <m:sSub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e>
                      <m:sub>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at location 1 is </a:t>
                </a:r>
                <a14:m>
                  <m:oMath xmlns:m="http://schemas.openxmlformats.org/officeDocument/2006/math">
                    <m:sSubSup>
                      <m:sSubSupPr>
                        <m:ctrlPr>
                          <a:rPr kumimoji="0" lang="en-NZ" sz="20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𝒄</m:t>
                        </m:r>
                      </m:e>
                      <m:sub>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𝟏</m:t>
                        </m:r>
                      </m:sub>
                      <m:sup>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m:t>
                        </m:r>
                      </m:sup>
                    </m:sSubSup>
                    <m:r>
                      <a:rPr kumimoji="0" lang="en-NZ"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Sup>
                          <m:sSubSupPr>
                            <m:ctrlP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𝟏</m:t>
                            </m:r>
                          </m:sub>
                          <m:sup>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m:t>
                            </m:r>
                          </m:sup>
                        </m:sSubSup>
                      </m:num>
                      <m:den>
                        <m:sSub>
                          <m:sSub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den>
                    </m:f>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b>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sup>
                    </m:sSubSup>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is proportional to </a:t>
                </a:r>
                <a14:m>
                  <m:oMath xmlns:m="http://schemas.openxmlformats.org/officeDocument/2006/math">
                    <m:f>
                      <m:f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sSub>
                          <m:sSub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den>
                    </m:f>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since a larger volume </a:t>
                </a:r>
                <a14:m>
                  <m:oMath xmlns:m="http://schemas.openxmlformats.org/officeDocument/2006/math">
                    <m:sSub>
                      <m:sSub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requires a larger molar amount </a:t>
                </a:r>
                <a14:m>
                  <m:oMath xmlns:m="http://schemas.openxmlformats.org/officeDocument/2006/math">
                    <m:sSubSup>
                      <m:sSubSupPr>
                        <m:ctrlP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𝟏</m:t>
                        </m:r>
                      </m:sub>
                      <m:sup>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m:t>
                        </m:r>
                      </m:sup>
                    </m:sSubSup>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to maintain the same </a:t>
                </a:r>
                <a14:m>
                  <m:oMath xmlns:m="http://schemas.openxmlformats.org/officeDocument/2006/math">
                    <m:sSubSup>
                      <m:sSubSupPr>
                        <m:ctrlP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𝒖</m:t>
                        </m:r>
                      </m:e>
                      <m:sub>
                        <m:r>
                          <a:rPr kumimoji="0" lang="en-NZ" sz="2000" b="1"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𝟏</m:t>
                        </m:r>
                      </m:sub>
                      <m:sup>
                        <m: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𝑨</m:t>
                        </m:r>
                      </m:sup>
                    </m:sSubSup>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So  </a:t>
                </a:r>
                <a14:m>
                  <m:oMath xmlns:m="http://schemas.openxmlformats.org/officeDocument/2006/math">
                    <m:f>
                      <m:f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Sup>
                          <m:sSubSup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sup>
                        </m:sSubSup>
                      </m:num>
                      <m:den>
                        <m:sSubSup>
                          <m:sSubSup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sup>
                        </m:sSubSup>
                      </m:den>
                    </m:f>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num>
                      <m:den>
                        <m:sSub>
                          <m:sSub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den>
                    </m:f>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And hence  </a:t>
                </a:r>
                <a14:m>
                  <m:oMath xmlns:m="http://schemas.openxmlformats.org/officeDocument/2006/math">
                    <m:f>
                      <m:f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Sup>
                          <m:sSubSup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sup>
                        </m:sSubSup>
                        <m:sSubSup>
                          <m:sSubSupPr>
                            <m:ctrlP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20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𝟐</m:t>
                            </m:r>
                          </m:sub>
                          <m:sup>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m:t>
                            </m:r>
                          </m:sup>
                        </m:sSubSup>
                      </m:num>
                      <m:den>
                        <m:sSubSup>
                          <m:sSubSup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sup>
                        </m:sSubSup>
                        <m:sSubSup>
                          <m:sSubSupPr>
                            <m:ctrlP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20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𝟏</m:t>
                            </m:r>
                          </m:sub>
                          <m:sup>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m:t>
                            </m:r>
                          </m:sup>
                        </m:sSubSup>
                      </m:den>
                    </m:f>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sSubSup>
                          <m:sSubSupPr>
                            <m:ctrlP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20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𝟐</m:t>
                            </m:r>
                          </m:sub>
                          <m:sup>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m:t>
                            </m:r>
                          </m:sup>
                        </m:sSubSup>
                      </m:num>
                      <m:den>
                        <m:sSub>
                          <m:sSub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bSup>
                          <m:sSubSupPr>
                            <m:ctrlP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20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𝟏</m:t>
                            </m:r>
                          </m:sub>
                          <m:sup>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m:t>
                            </m:r>
                          </m:sup>
                        </m:sSubSup>
                      </m:den>
                    </m:f>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20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𝟐</m:t>
                            </m:r>
                          </m:sub>
                          <m:sup>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m:t>
                            </m:r>
                          </m:sup>
                        </m:sSubSup>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num>
                      <m:den>
                        <m:sSubSup>
                          <m:sSubSupPr>
                            <m:ctrlP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20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𝟏</m:t>
                            </m:r>
                          </m:sub>
                          <m:sup>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m:t>
                            </m:r>
                          </m:sup>
                        </m:sSubSup>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den>
                    </m:f>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𝒄</m:t>
                            </m:r>
                          </m:e>
                          <m:sub>
                            <m:r>
                              <a:rPr kumimoji="0" lang="en-NZ" sz="20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𝟐</m:t>
                            </m:r>
                          </m:sub>
                          <m:sup>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m:t>
                            </m:r>
                          </m:sup>
                        </m:sSubSup>
                      </m:num>
                      <m:den>
                        <m:sSubSup>
                          <m:sSubSupPr>
                            <m:ctrlP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𝒄</m:t>
                            </m:r>
                          </m:e>
                          <m:sub>
                            <m:r>
                              <a:rPr kumimoji="0" lang="en-NZ" sz="20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𝟏</m:t>
                            </m:r>
                          </m:sub>
                          <m:sup>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m:t>
                            </m:r>
                          </m:sup>
                        </m:sSubSup>
                      </m:den>
                    </m:f>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We later use this to express the Nernst potential in terms of concentrations: </a:t>
                </a:r>
                <a14:m>
                  <m:oMath xmlns:m="http://schemas.openxmlformats.org/officeDocument/2006/math">
                    <m:sSubSup>
                      <m:sSubSupPr>
                        <m:ctrlPr>
                          <a:rPr kumimoji="0" lang="en-NZ" sz="20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𝒖</m:t>
                        </m:r>
                      </m:e>
                      <m:sub>
                        <m: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𝒎</m:t>
                        </m:r>
                      </m:sub>
                      <m:sup>
                        <m: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𝒆</m:t>
                        </m:r>
                      </m:sup>
                    </m:sSubSup>
                    <m:r>
                      <a:rPr kumimoji="0" lang="en-NZ"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20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fPr>
                      <m:num>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num>
                      <m:den>
                        <m:sSub>
                          <m:sSubPr>
                            <m:ctrlPr>
                              <a:rPr kumimoji="0" lang="en-NZ" sz="20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sub>
                        </m:s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den>
                    </m:f>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𝑙𝑛</m:t>
                    </m:r>
                    <m:d>
                      <m:dPr>
                        <m:ctrlPr>
                          <a:rPr kumimoji="0" lang="en-NZ" sz="20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f>
                          <m:fPr>
                            <m:ctrlPr>
                              <a:rPr kumimoji="0" lang="en-NZ" sz="20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fPr>
                          <m:num>
                            <m:sSubSup>
                              <m:sSubSupPr>
                                <m:ctrlPr>
                                  <a:rPr kumimoji="0" lang="en-NZ" sz="20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p>
                            </m:sSubSup>
                            <m:sSubSup>
                              <m:sSubSupPr>
                                <m:ctrlPr>
                                  <a:rPr kumimoji="0" lang="en-NZ" sz="20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sub>
                                <m:r>
                                  <a:rPr kumimoji="0" lang="en-NZ" sz="2000" b="1" i="0"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𝟐</m:t>
                                </m:r>
                              </m:sub>
                              <m:sup>
                                <m:r>
                                  <a:rPr kumimoji="0" lang="en-NZ" sz="20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𝒊</m:t>
                                </m:r>
                              </m:sup>
                            </m:sSubSup>
                          </m:num>
                          <m:den>
                            <m:sSubSup>
                              <m:sSubSupPr>
                                <m:ctrlPr>
                                  <a:rPr kumimoji="0" lang="en-NZ" sz="20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p>
                            </m:sSubSup>
                            <m:sSubSup>
                              <m:sSubSupPr>
                                <m:ctrlPr>
                                  <a:rPr kumimoji="0" lang="en-NZ" sz="20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sub>
                                <m:r>
                                  <a:rPr kumimoji="0" lang="en-NZ" sz="2000" b="1" i="0"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𝟏</m:t>
                                </m:r>
                              </m:sub>
                              <m:sup>
                                <m:r>
                                  <a:rPr kumimoji="0" lang="en-NZ" sz="20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𝒊</m:t>
                                </m:r>
                              </m:sup>
                            </m:sSubSup>
                          </m:den>
                        </m:f>
                      </m:e>
                    </m:d>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num>
                      <m:den>
                        <m:sSub>
                          <m:sSub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sub>
                        </m:s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den>
                    </m:f>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𝑙𝑛</m:t>
                    </m:r>
                    <m:d>
                      <m:d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20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𝒄</m:t>
                                </m:r>
                              </m:e>
                              <m:sub>
                                <m:r>
                                  <a:rPr kumimoji="0" lang="en-NZ" sz="20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𝟐</m:t>
                                </m:r>
                              </m:sub>
                              <m:sup>
                                <m:r>
                                  <a:rPr kumimoji="0" lang="en-NZ" sz="20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𝒊</m:t>
                                </m:r>
                              </m:sup>
                            </m:sSubSup>
                          </m:num>
                          <m:den>
                            <m:sSubSup>
                              <m:sSubSupPr>
                                <m:ctrlPr>
                                  <a:rPr kumimoji="0" lang="en-NZ" sz="20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𝒄</m:t>
                                </m:r>
                              </m:e>
                              <m:sub>
                                <m:r>
                                  <a:rPr kumimoji="0" lang="en-NZ" sz="20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𝟏</m:t>
                                </m:r>
                              </m:sub>
                              <m:sup>
                                <m:r>
                                  <a:rPr kumimoji="0" lang="en-NZ" sz="20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𝒊</m:t>
                                </m:r>
                              </m:sup>
                            </m:sSubSup>
                          </m:den>
                        </m:f>
                      </m:e>
                    </m:d>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1200"/>
                  </a:spcBef>
                  <a:spcAft>
                    <a:spcPts val="0"/>
                  </a:spcAft>
                  <a:buClrTx/>
                  <a:buSzTx/>
                  <a:buFontTx/>
                  <a:buNone/>
                  <a:tabLst/>
                  <a:defRPr/>
                </a:pPr>
                <a:endPar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a:extLst>
                  <a:ext uri="{FF2B5EF4-FFF2-40B4-BE49-F238E27FC236}">
                    <a16:creationId xmlns:a16="http://schemas.microsoft.com/office/drawing/2014/main" id="{FAAB45FE-A358-A12C-4841-896DE810FA17}"/>
                  </a:ext>
                </a:extLst>
              </p:cNvPr>
              <p:cNvSpPr txBox="1">
                <a:spLocks noRot="1" noChangeAspect="1" noMove="1" noResize="1" noEditPoints="1" noAdjustHandles="1" noChangeArrowheads="1" noChangeShapeType="1" noTextEdit="1"/>
              </p:cNvSpPr>
              <p:nvPr/>
            </p:nvSpPr>
            <p:spPr>
              <a:xfrm>
                <a:off x="360608" y="862884"/>
                <a:ext cx="11601125" cy="5807615"/>
              </a:xfrm>
              <a:prstGeom prst="rect">
                <a:avLst/>
              </a:prstGeom>
              <a:blipFill>
                <a:blip r:embed="rId2"/>
                <a:stretch>
                  <a:fillRect l="-525" t="-315" r="-53"/>
                </a:stretch>
              </a:blipFill>
            </p:spPr>
            <p:txBody>
              <a:bodyPr/>
              <a:lstStyle/>
              <a:p>
                <a:r>
                  <a:rPr lang="en-NZ">
                    <a:noFill/>
                  </a:rPr>
                  <a:t> </a:t>
                </a:r>
              </a:p>
            </p:txBody>
          </p:sp>
        </mc:Fallback>
      </mc:AlternateContent>
      <p:sp>
        <p:nvSpPr>
          <p:cNvPr id="4" name="Rectangle 3">
            <a:extLst>
              <a:ext uri="{FF2B5EF4-FFF2-40B4-BE49-F238E27FC236}">
                <a16:creationId xmlns:a16="http://schemas.microsoft.com/office/drawing/2014/main" id="{DC22B7F6-5F4A-6E65-6F87-9EBDFA240A7F}"/>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1615104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23E029-A268-DBA3-5462-8567DAD5CA66}"/>
              </a:ext>
            </a:extLst>
          </p:cNvPr>
          <p:cNvSpPr txBox="1"/>
          <p:nvPr/>
        </p:nvSpPr>
        <p:spPr>
          <a:xfrm>
            <a:off x="360557" y="187447"/>
            <a:ext cx="669515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2400" b="1" i="1" dirty="0">
                <a:solidFill>
                  <a:srgbClr val="7030A0"/>
                </a:solidFill>
                <a:latin typeface="Calibri" panose="020F0502020204030204" pitchFamily="34" charset="0"/>
                <a:ea typeface="Calibri" panose="020F0502020204030204" pitchFamily="34" charset="0"/>
                <a:cs typeface="Times New Roman" panose="02020603050405020304" pitchFamily="18" charset="0"/>
              </a:rPr>
              <a:t>6</a:t>
            </a:r>
            <a:r>
              <a:rPr kumimoji="0" lang="en-NZ" sz="2400" b="1" i="1"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NZ" sz="2400" b="1" i="1"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A biochemical reaction with mixed stoichiometry</a:t>
            </a:r>
          </a:p>
        </p:txBody>
      </p:sp>
      <p:grpSp>
        <p:nvGrpSpPr>
          <p:cNvPr id="28" name="Group 27">
            <a:extLst>
              <a:ext uri="{FF2B5EF4-FFF2-40B4-BE49-F238E27FC236}">
                <a16:creationId xmlns:a16="http://schemas.microsoft.com/office/drawing/2014/main" id="{24AA847A-080A-6874-3706-C09EF4366925}"/>
              </a:ext>
            </a:extLst>
          </p:cNvPr>
          <p:cNvGrpSpPr/>
          <p:nvPr/>
        </p:nvGrpSpPr>
        <p:grpSpPr>
          <a:xfrm>
            <a:off x="5196048" y="4184910"/>
            <a:ext cx="4372870" cy="1861758"/>
            <a:chOff x="5196048" y="4375451"/>
            <a:chExt cx="4372870" cy="1861758"/>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C2970E7-F387-A35F-8C10-61EB39B74242}"/>
                    </a:ext>
                  </a:extLst>
                </p:cNvPr>
                <p:cNvSpPr txBox="1"/>
                <p:nvPr/>
              </p:nvSpPr>
              <p:spPr>
                <a:xfrm>
                  <a:off x="5196048" y="5727839"/>
                  <a:ext cx="4372870" cy="5093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𝑅𝑥</m:t>
                            </m:r>
                          </m:sub>
                        </m:sSub>
                        <m:d>
                          <m:dPr>
                            <m:begChr m:val="{"/>
                            <m:endChr m:val="}"/>
                            <m:ctrlP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𝟏</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𝟐</m:t>
                                        </m:r>
                                      </m:sup>
                                    </m:sSubSup>
                                  </m:e>
                                </m:d>
                              </m:e>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𝟑</m:t>
                                </m:r>
                              </m:sup>
                            </m:sSubSup>
                            <m: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𝟒</m:t>
                                        </m:r>
                                      </m:sup>
                                    </m:sSubSup>
                                  </m:e>
                                </m:d>
                              </m:e>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e>
                        </m:d>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9" name="TextBox 28">
                  <a:extLst>
                    <a:ext uri="{FF2B5EF4-FFF2-40B4-BE49-F238E27FC236}">
                      <a16:creationId xmlns:a16="http://schemas.microsoft.com/office/drawing/2014/main" id="{EC2970E7-F387-A35F-8C10-61EB39B74242}"/>
                    </a:ext>
                  </a:extLst>
                </p:cNvPr>
                <p:cNvSpPr txBox="1">
                  <a:spLocks noRot="1" noChangeAspect="1" noMove="1" noResize="1" noEditPoints="1" noAdjustHandles="1" noChangeArrowheads="1" noChangeShapeType="1" noTextEdit="1"/>
                </p:cNvSpPr>
                <p:nvPr/>
              </p:nvSpPr>
              <p:spPr>
                <a:xfrm>
                  <a:off x="5196048" y="5727839"/>
                  <a:ext cx="4372870" cy="509370"/>
                </a:xfrm>
                <a:prstGeom prst="rect">
                  <a:avLst/>
                </a:prstGeom>
                <a:blipFill>
                  <a:blip r:embed="rId3"/>
                  <a:stretch>
                    <a:fillRect/>
                  </a:stretch>
                </a:blipFill>
              </p:spPr>
              <p:txBody>
                <a:bodyPr/>
                <a:lstStyle/>
                <a:p>
                  <a:r>
                    <a:rPr lang="en-NZ">
                      <a:noFill/>
                    </a:rPr>
                    <a:t> </a:t>
                  </a:r>
                </a:p>
              </p:txBody>
            </p:sp>
          </mc:Fallback>
        </mc:AlternateContent>
        <p:grpSp>
          <p:nvGrpSpPr>
            <p:cNvPr id="30" name="Group 29">
              <a:extLst>
                <a:ext uri="{FF2B5EF4-FFF2-40B4-BE49-F238E27FC236}">
                  <a16:creationId xmlns:a16="http://schemas.microsoft.com/office/drawing/2014/main" id="{3B07FEDA-1A4B-05F7-2D4B-FC9A12C15A6C}"/>
                </a:ext>
              </a:extLst>
            </p:cNvPr>
            <p:cNvGrpSpPr/>
            <p:nvPr/>
          </p:nvGrpSpPr>
          <p:grpSpPr>
            <a:xfrm>
              <a:off x="5408428" y="4380460"/>
              <a:ext cx="671178" cy="857015"/>
              <a:chOff x="5408428" y="4380460"/>
              <a:chExt cx="671178" cy="857015"/>
            </a:xfrm>
          </p:grpSpPr>
          <p:cxnSp>
            <p:nvCxnSpPr>
              <p:cNvPr id="34" name="Straight Arrow Connector 33">
                <a:extLst>
                  <a:ext uri="{FF2B5EF4-FFF2-40B4-BE49-F238E27FC236}">
                    <a16:creationId xmlns:a16="http://schemas.microsoft.com/office/drawing/2014/main" id="{77E8B8B6-19D9-E013-DFEF-3B8C942BDCB1}"/>
                  </a:ext>
                </a:extLst>
              </p:cNvPr>
              <p:cNvCxnSpPr>
                <a:cxnSpLocks/>
              </p:cNvCxnSpPr>
              <p:nvPr/>
            </p:nvCxnSpPr>
            <p:spPr>
              <a:xfrm flipH="1" flipV="1">
                <a:off x="5912498" y="4380460"/>
                <a:ext cx="167108" cy="857015"/>
              </a:xfrm>
              <a:prstGeom prst="straightConnector1">
                <a:avLst/>
              </a:prstGeom>
              <a:ln w="19050">
                <a:solidFill>
                  <a:srgbClr val="FF0000"/>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10C0F63F-B555-B91A-F79C-B839CD918332}"/>
                  </a:ext>
                </a:extLst>
              </p:cNvPr>
              <p:cNvSpPr/>
              <p:nvPr/>
            </p:nvSpPr>
            <p:spPr>
              <a:xfrm>
                <a:off x="5408428" y="4876807"/>
                <a:ext cx="616688" cy="141767"/>
              </a:xfrm>
              <a:custGeom>
                <a:avLst/>
                <a:gdLst>
                  <a:gd name="connsiteX0" fmla="*/ 0 w 616688"/>
                  <a:gd name="connsiteY0" fmla="*/ 0 h 141767"/>
                  <a:gd name="connsiteX1" fmla="*/ 616688 w 616688"/>
                  <a:gd name="connsiteY1" fmla="*/ 141767 h 141767"/>
                  <a:gd name="connsiteX0" fmla="*/ 0 w 616688"/>
                  <a:gd name="connsiteY0" fmla="*/ 0 h 141767"/>
                  <a:gd name="connsiteX1" fmla="*/ 616688 w 616688"/>
                  <a:gd name="connsiteY1" fmla="*/ 141767 h 141767"/>
                  <a:gd name="connsiteX0" fmla="*/ 0 w 616688"/>
                  <a:gd name="connsiteY0" fmla="*/ 22153 h 163920"/>
                  <a:gd name="connsiteX1" fmla="*/ 616688 w 616688"/>
                  <a:gd name="connsiteY1" fmla="*/ 163920 h 163920"/>
                  <a:gd name="connsiteX0" fmla="*/ 0 w 616688"/>
                  <a:gd name="connsiteY0" fmla="*/ 0 h 141767"/>
                  <a:gd name="connsiteX1" fmla="*/ 616688 w 616688"/>
                  <a:gd name="connsiteY1" fmla="*/ 141767 h 141767"/>
                </a:gdLst>
                <a:ahLst/>
                <a:cxnLst>
                  <a:cxn ang="0">
                    <a:pos x="connsiteX0" y="connsiteY0"/>
                  </a:cxn>
                  <a:cxn ang="0">
                    <a:pos x="connsiteX1" y="connsiteY1"/>
                  </a:cxn>
                </a:cxnLst>
                <a:rect l="l" t="t" r="r" b="b"/>
                <a:pathLst>
                  <a:path w="616688" h="141767">
                    <a:moveTo>
                      <a:pt x="0" y="0"/>
                    </a:moveTo>
                    <a:cubicBezTo>
                      <a:pt x="389861" y="18902"/>
                      <a:pt x="531627" y="-18903"/>
                      <a:pt x="616688" y="141767"/>
                    </a:cubicBezTo>
                  </a:path>
                </a:pathLst>
              </a:custGeom>
              <a:noFill/>
              <a:ln w="190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223F56D7-41D5-3169-7CF1-634ECFF99AA4}"/>
                </a:ext>
              </a:extLst>
            </p:cNvPr>
            <p:cNvGrpSpPr/>
            <p:nvPr/>
          </p:nvGrpSpPr>
          <p:grpSpPr>
            <a:xfrm flipH="1">
              <a:off x="7463595" y="4375451"/>
              <a:ext cx="671178" cy="857015"/>
              <a:chOff x="5408428" y="4380460"/>
              <a:chExt cx="671178" cy="857015"/>
            </a:xfrm>
          </p:grpSpPr>
          <p:cxnSp>
            <p:nvCxnSpPr>
              <p:cNvPr id="32" name="Straight Arrow Connector 31">
                <a:extLst>
                  <a:ext uri="{FF2B5EF4-FFF2-40B4-BE49-F238E27FC236}">
                    <a16:creationId xmlns:a16="http://schemas.microsoft.com/office/drawing/2014/main" id="{A27F536C-D77E-E4F5-D4F1-A266D2BAF9F8}"/>
                  </a:ext>
                </a:extLst>
              </p:cNvPr>
              <p:cNvCxnSpPr>
                <a:cxnSpLocks/>
              </p:cNvCxnSpPr>
              <p:nvPr/>
            </p:nvCxnSpPr>
            <p:spPr>
              <a:xfrm flipH="1" flipV="1">
                <a:off x="5912498" y="4380460"/>
                <a:ext cx="167108" cy="857015"/>
              </a:xfrm>
              <a:prstGeom prst="straightConnector1">
                <a:avLst/>
              </a:prstGeom>
              <a:ln w="19050">
                <a:solidFill>
                  <a:srgbClr val="FF0000"/>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73A54AB6-F30A-DFD9-3F7B-9B74DBFEE8AE}"/>
                  </a:ext>
                </a:extLst>
              </p:cNvPr>
              <p:cNvSpPr/>
              <p:nvPr/>
            </p:nvSpPr>
            <p:spPr>
              <a:xfrm>
                <a:off x="5408428" y="4876807"/>
                <a:ext cx="616688" cy="141767"/>
              </a:xfrm>
              <a:custGeom>
                <a:avLst/>
                <a:gdLst>
                  <a:gd name="connsiteX0" fmla="*/ 0 w 616688"/>
                  <a:gd name="connsiteY0" fmla="*/ 0 h 141767"/>
                  <a:gd name="connsiteX1" fmla="*/ 616688 w 616688"/>
                  <a:gd name="connsiteY1" fmla="*/ 141767 h 141767"/>
                  <a:gd name="connsiteX0" fmla="*/ 0 w 616688"/>
                  <a:gd name="connsiteY0" fmla="*/ 0 h 141767"/>
                  <a:gd name="connsiteX1" fmla="*/ 616688 w 616688"/>
                  <a:gd name="connsiteY1" fmla="*/ 141767 h 141767"/>
                  <a:gd name="connsiteX0" fmla="*/ 0 w 616688"/>
                  <a:gd name="connsiteY0" fmla="*/ 22153 h 163920"/>
                  <a:gd name="connsiteX1" fmla="*/ 616688 w 616688"/>
                  <a:gd name="connsiteY1" fmla="*/ 163920 h 163920"/>
                  <a:gd name="connsiteX0" fmla="*/ 0 w 616688"/>
                  <a:gd name="connsiteY0" fmla="*/ 0 h 141767"/>
                  <a:gd name="connsiteX1" fmla="*/ 616688 w 616688"/>
                  <a:gd name="connsiteY1" fmla="*/ 141767 h 141767"/>
                </a:gdLst>
                <a:ahLst/>
                <a:cxnLst>
                  <a:cxn ang="0">
                    <a:pos x="connsiteX0" y="connsiteY0"/>
                  </a:cxn>
                  <a:cxn ang="0">
                    <a:pos x="connsiteX1" y="connsiteY1"/>
                  </a:cxn>
                </a:cxnLst>
                <a:rect l="l" t="t" r="r" b="b"/>
                <a:pathLst>
                  <a:path w="616688" h="141767">
                    <a:moveTo>
                      <a:pt x="0" y="0"/>
                    </a:moveTo>
                    <a:cubicBezTo>
                      <a:pt x="389861" y="18902"/>
                      <a:pt x="531627" y="-18903"/>
                      <a:pt x="616688" y="141767"/>
                    </a:cubicBezTo>
                  </a:path>
                </a:pathLst>
              </a:custGeom>
              <a:noFill/>
              <a:ln w="190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6" name="Group 45">
            <a:extLst>
              <a:ext uri="{FF2B5EF4-FFF2-40B4-BE49-F238E27FC236}">
                <a16:creationId xmlns:a16="http://schemas.microsoft.com/office/drawing/2014/main" id="{68066181-E9BF-AE12-5249-343AB583E493}"/>
              </a:ext>
            </a:extLst>
          </p:cNvPr>
          <p:cNvGrpSpPr/>
          <p:nvPr/>
        </p:nvGrpSpPr>
        <p:grpSpPr>
          <a:xfrm>
            <a:off x="290049" y="2551982"/>
            <a:ext cx="9908077" cy="1587025"/>
            <a:chOff x="290049" y="3210348"/>
            <a:chExt cx="9908077" cy="1587025"/>
          </a:xfrm>
        </p:grpSpPr>
        <p:grpSp>
          <p:nvGrpSpPr>
            <p:cNvPr id="5" name="Group 4">
              <a:extLst>
                <a:ext uri="{FF2B5EF4-FFF2-40B4-BE49-F238E27FC236}">
                  <a16:creationId xmlns:a16="http://schemas.microsoft.com/office/drawing/2014/main" id="{3865A4C8-2551-02D6-F659-3F172484EBCD}"/>
                </a:ext>
              </a:extLst>
            </p:cNvPr>
            <p:cNvGrpSpPr/>
            <p:nvPr/>
          </p:nvGrpSpPr>
          <p:grpSpPr>
            <a:xfrm>
              <a:off x="290049" y="3210348"/>
              <a:ext cx="9824533" cy="1587025"/>
              <a:chOff x="282377" y="3245666"/>
              <a:chExt cx="9824533" cy="1587025"/>
            </a:xfrm>
          </p:grpSpPr>
          <p:grpSp>
            <p:nvGrpSpPr>
              <p:cNvPr id="6" name="Group 5">
                <a:extLst>
                  <a:ext uri="{FF2B5EF4-FFF2-40B4-BE49-F238E27FC236}">
                    <a16:creationId xmlns:a16="http://schemas.microsoft.com/office/drawing/2014/main" id="{F520A43E-B9D1-2333-69CE-9272304A8E07}"/>
                  </a:ext>
                </a:extLst>
              </p:cNvPr>
              <p:cNvGrpSpPr/>
              <p:nvPr/>
            </p:nvGrpSpPr>
            <p:grpSpPr>
              <a:xfrm>
                <a:off x="4792028" y="3245666"/>
                <a:ext cx="3927416" cy="942927"/>
                <a:chOff x="4792028" y="3245666"/>
                <a:chExt cx="3927416" cy="942927"/>
              </a:xfrm>
            </p:grpSpPr>
            <p:cxnSp>
              <p:nvCxnSpPr>
                <p:cNvPr id="15" name="Straight Arrow Connector 14">
                  <a:extLst>
                    <a:ext uri="{FF2B5EF4-FFF2-40B4-BE49-F238E27FC236}">
                      <a16:creationId xmlns:a16="http://schemas.microsoft.com/office/drawing/2014/main" id="{EB82499E-AA06-94C1-8060-70F2C78CC9A1}"/>
                    </a:ext>
                  </a:extLst>
                </p:cNvPr>
                <p:cNvCxnSpPr>
                  <a:cxnSpLocks/>
                </p:cNvCxnSpPr>
                <p:nvPr/>
              </p:nvCxnSpPr>
              <p:spPr>
                <a:xfrm flipV="1">
                  <a:off x="5708754" y="3307416"/>
                  <a:ext cx="0" cy="397815"/>
                </a:xfrm>
                <a:prstGeom prst="straightConnector1">
                  <a:avLst/>
                </a:prstGeom>
                <a:ln w="19050">
                  <a:solidFill>
                    <a:srgbClr val="00B050"/>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C02AC6-1CCC-6912-93E4-1DC2AC4A6D7F}"/>
                        </a:ext>
                      </a:extLst>
                    </p:cNvPr>
                    <p:cNvSpPr txBox="1"/>
                    <p:nvPr/>
                  </p:nvSpPr>
                  <p:spPr>
                    <a:xfrm>
                      <a:off x="4792028" y="3760462"/>
                      <a:ext cx="1980662" cy="4281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𝑓</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 name="TextBox 15">
                      <a:extLst>
                        <a:ext uri="{FF2B5EF4-FFF2-40B4-BE49-F238E27FC236}">
                          <a16:creationId xmlns:a16="http://schemas.microsoft.com/office/drawing/2014/main" id="{33C02AC6-1CCC-6912-93E4-1DC2AC4A6D7F}"/>
                        </a:ext>
                      </a:extLst>
                    </p:cNvPr>
                    <p:cNvSpPr txBox="1">
                      <a:spLocks noRot="1" noChangeAspect="1" noMove="1" noResize="1" noEditPoints="1" noAdjustHandles="1" noChangeArrowheads="1" noChangeShapeType="1" noTextEdit="1"/>
                    </p:cNvSpPr>
                    <p:nvPr/>
                  </p:nvSpPr>
                  <p:spPr>
                    <a:xfrm>
                      <a:off x="4792028" y="3760462"/>
                      <a:ext cx="1980662" cy="428131"/>
                    </a:xfrm>
                    <a:prstGeom prst="rect">
                      <a:avLst/>
                    </a:prstGeom>
                    <a:blipFill>
                      <a:blip r:embed="rId4"/>
                      <a:stretch>
                        <a:fillRect b="-2857"/>
                      </a:stretch>
                    </a:blipFill>
                  </p:spPr>
                  <p:txBody>
                    <a:bodyPr/>
                    <a:lstStyle/>
                    <a:p>
                      <a:r>
                        <a:rPr lang="en-NZ">
                          <a:noFill/>
                        </a:rPr>
                        <a:t> </a:t>
                      </a:r>
                    </a:p>
                  </p:txBody>
                </p:sp>
              </mc:Fallback>
            </mc:AlternateContent>
            <p:cxnSp>
              <p:nvCxnSpPr>
                <p:cNvPr id="17" name="Straight Arrow Connector 16">
                  <a:extLst>
                    <a:ext uri="{FF2B5EF4-FFF2-40B4-BE49-F238E27FC236}">
                      <a16:creationId xmlns:a16="http://schemas.microsoft.com/office/drawing/2014/main" id="{BC836639-B597-EB2C-4722-5942F08DDFCF}"/>
                    </a:ext>
                  </a:extLst>
                </p:cNvPr>
                <p:cNvCxnSpPr>
                  <a:cxnSpLocks/>
                </p:cNvCxnSpPr>
                <p:nvPr/>
              </p:nvCxnSpPr>
              <p:spPr>
                <a:xfrm flipV="1">
                  <a:off x="7753209" y="3245666"/>
                  <a:ext cx="0" cy="452207"/>
                </a:xfrm>
                <a:prstGeom prst="straightConnector1">
                  <a:avLst/>
                </a:prstGeom>
                <a:ln w="19050">
                  <a:solidFill>
                    <a:srgbClr val="00B050"/>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381529-7CF7-448B-596A-05ADEA9BABD9}"/>
                        </a:ext>
                      </a:extLst>
                    </p:cNvPr>
                    <p:cNvSpPr txBox="1"/>
                    <p:nvPr/>
                  </p:nvSpPr>
                  <p:spPr>
                    <a:xfrm>
                      <a:off x="6758899" y="3793068"/>
                      <a:ext cx="196054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TextBox 17">
                      <a:extLst>
                        <a:ext uri="{FF2B5EF4-FFF2-40B4-BE49-F238E27FC236}">
                          <a16:creationId xmlns:a16="http://schemas.microsoft.com/office/drawing/2014/main" id="{F8381529-7CF7-448B-596A-05ADEA9BABD9}"/>
                        </a:ext>
                      </a:extLst>
                    </p:cNvPr>
                    <p:cNvSpPr txBox="1">
                      <a:spLocks noRot="1" noChangeAspect="1" noMove="1" noResize="1" noEditPoints="1" noAdjustHandles="1" noChangeArrowheads="1" noChangeShapeType="1" noTextEdit="1"/>
                    </p:cNvSpPr>
                    <p:nvPr/>
                  </p:nvSpPr>
                  <p:spPr>
                    <a:xfrm>
                      <a:off x="6758899" y="3793068"/>
                      <a:ext cx="1960545" cy="369332"/>
                    </a:xfrm>
                    <a:prstGeom prst="rect">
                      <a:avLst/>
                    </a:prstGeom>
                    <a:blipFill>
                      <a:blip r:embed="rId5"/>
                      <a:stretch>
                        <a:fillRect b="-1639"/>
                      </a:stretch>
                    </a:blipFill>
                  </p:spPr>
                  <p:txBody>
                    <a:bodyPr/>
                    <a:lstStyle/>
                    <a:p>
                      <a:r>
                        <a:rPr lang="en-NZ">
                          <a:noFill/>
                        </a:rPr>
                        <a:t> </a:t>
                      </a:r>
                    </a:p>
                  </p:txBody>
                </p:sp>
              </mc:Fallback>
            </mc:AlternateContent>
          </p:grpSp>
          <p:grpSp>
            <p:nvGrpSpPr>
              <p:cNvPr id="7" name="Group 6">
                <a:extLst>
                  <a:ext uri="{FF2B5EF4-FFF2-40B4-BE49-F238E27FC236}">
                    <a16:creationId xmlns:a16="http://schemas.microsoft.com/office/drawing/2014/main" id="{64D3AEDC-F0B4-D35A-B6EA-7BD554CCB119}"/>
                  </a:ext>
                </a:extLst>
              </p:cNvPr>
              <p:cNvGrpSpPr/>
              <p:nvPr/>
            </p:nvGrpSpPr>
            <p:grpSpPr>
              <a:xfrm>
                <a:off x="282377" y="3536691"/>
                <a:ext cx="2827691" cy="1296000"/>
                <a:chOff x="299867" y="3536691"/>
                <a:chExt cx="2827691" cy="1296000"/>
              </a:xfrm>
            </p:grpSpPr>
            <p:sp>
              <p:nvSpPr>
                <p:cNvPr id="13" name="TextBox 12">
                  <a:extLst>
                    <a:ext uri="{FF2B5EF4-FFF2-40B4-BE49-F238E27FC236}">
                      <a16:creationId xmlns:a16="http://schemas.microsoft.com/office/drawing/2014/main" id="{FEAB0999-7627-EF54-69E6-DAC9B7BDFFE7}"/>
                    </a:ext>
                  </a:extLst>
                </p:cNvPr>
                <p:cNvSpPr txBox="1"/>
                <p:nvPr/>
              </p:nvSpPr>
              <p:spPr>
                <a:xfrm>
                  <a:off x="299867" y="3960348"/>
                  <a:ext cx="207967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Conservation laws</a:t>
                  </a:r>
                </a:p>
              </p:txBody>
            </p:sp>
            <p:sp>
              <p:nvSpPr>
                <p:cNvPr id="14" name="Right Brace 13">
                  <a:extLst>
                    <a:ext uri="{FF2B5EF4-FFF2-40B4-BE49-F238E27FC236}">
                      <a16:creationId xmlns:a16="http://schemas.microsoft.com/office/drawing/2014/main" id="{FA82C57C-7A51-AE56-4996-311162C90E42}"/>
                    </a:ext>
                  </a:extLst>
                </p:cNvPr>
                <p:cNvSpPr/>
                <p:nvPr/>
              </p:nvSpPr>
              <p:spPr>
                <a:xfrm flipH="1">
                  <a:off x="2955140" y="3536691"/>
                  <a:ext cx="172418" cy="1296000"/>
                </a:xfrm>
                <a:prstGeom prst="rightBrace">
                  <a:avLst>
                    <a:gd name="adj1" fmla="val 5192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2E4E2E95-842F-8961-B707-EE740C06D9FC}"/>
                  </a:ext>
                </a:extLst>
              </p:cNvPr>
              <p:cNvGrpSpPr/>
              <p:nvPr/>
            </p:nvGrpSpPr>
            <p:grpSpPr>
              <a:xfrm>
                <a:off x="3304765" y="3245666"/>
                <a:ext cx="6802145" cy="825794"/>
                <a:chOff x="3304765" y="3245666"/>
                <a:chExt cx="6802145" cy="825794"/>
              </a:xfrm>
            </p:grpSpPr>
            <p:cxnSp>
              <p:nvCxnSpPr>
                <p:cNvPr id="9" name="Straight Arrow Connector 8">
                  <a:extLst>
                    <a:ext uri="{FF2B5EF4-FFF2-40B4-BE49-F238E27FC236}">
                      <a16:creationId xmlns:a16="http://schemas.microsoft.com/office/drawing/2014/main" id="{098D1DAF-34CA-1C4A-FF28-E4632967356D}"/>
                    </a:ext>
                  </a:extLst>
                </p:cNvPr>
                <p:cNvCxnSpPr>
                  <a:cxnSpLocks/>
                </p:cNvCxnSpPr>
                <p:nvPr/>
              </p:nvCxnSpPr>
              <p:spPr>
                <a:xfrm flipH="1" flipV="1">
                  <a:off x="9287253" y="3245666"/>
                  <a:ext cx="72827" cy="365568"/>
                </a:xfrm>
                <a:prstGeom prst="straightConnector1">
                  <a:avLst/>
                </a:prstGeom>
                <a:ln w="19050">
                  <a:solidFill>
                    <a:srgbClr val="FF0000"/>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F29B3C9-E80A-B2F1-9C04-4F8A6BFCC130}"/>
                        </a:ext>
                      </a:extLst>
                    </p:cNvPr>
                    <p:cNvSpPr txBox="1"/>
                    <p:nvPr/>
                  </p:nvSpPr>
                  <p:spPr>
                    <a:xfrm>
                      <a:off x="3304765" y="3423910"/>
                      <a:ext cx="1493653" cy="647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𝑞</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num>
                              <m:den>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𝑅𝑥</m:t>
                                </m:r>
                              </m:sub>
                            </m:sSub>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TextBox 9">
                      <a:extLst>
                        <a:ext uri="{FF2B5EF4-FFF2-40B4-BE49-F238E27FC236}">
                          <a16:creationId xmlns:a16="http://schemas.microsoft.com/office/drawing/2014/main" id="{5F29B3C9-E80A-B2F1-9C04-4F8A6BFCC130}"/>
                        </a:ext>
                      </a:extLst>
                    </p:cNvPr>
                    <p:cNvSpPr txBox="1">
                      <a:spLocks noRot="1" noChangeAspect="1" noMove="1" noResize="1" noEditPoints="1" noAdjustHandles="1" noChangeArrowheads="1" noChangeShapeType="1" noTextEdit="1"/>
                    </p:cNvSpPr>
                    <p:nvPr/>
                  </p:nvSpPr>
                  <p:spPr>
                    <a:xfrm>
                      <a:off x="3304765" y="3423910"/>
                      <a:ext cx="1493653" cy="647550"/>
                    </a:xfrm>
                    <a:prstGeom prst="rect">
                      <a:avLst/>
                    </a:prstGeom>
                    <a:blipFill>
                      <a:blip r:embed="rId6"/>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32B5B7F-3CED-7D84-8C94-4DE82A816903}"/>
                        </a:ext>
                      </a:extLst>
                    </p:cNvPr>
                    <p:cNvSpPr txBox="1"/>
                    <p:nvPr/>
                  </p:nvSpPr>
                  <p:spPr>
                    <a:xfrm>
                      <a:off x="8613251" y="3423269"/>
                      <a:ext cx="1493659" cy="6481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𝑞</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num>
                              <m:den>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𝑅𝑥</m:t>
                                </m:r>
                              </m:sub>
                            </m:sSub>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B32B5B7F-3CED-7D84-8C94-4DE82A816903}"/>
                        </a:ext>
                      </a:extLst>
                    </p:cNvPr>
                    <p:cNvSpPr txBox="1">
                      <a:spLocks noRot="1" noChangeAspect="1" noMove="1" noResize="1" noEditPoints="1" noAdjustHandles="1" noChangeArrowheads="1" noChangeShapeType="1" noTextEdit="1"/>
                    </p:cNvSpPr>
                    <p:nvPr/>
                  </p:nvSpPr>
                  <p:spPr>
                    <a:xfrm>
                      <a:off x="8613251" y="3423269"/>
                      <a:ext cx="1493659" cy="648126"/>
                    </a:xfrm>
                    <a:prstGeom prst="rect">
                      <a:avLst/>
                    </a:prstGeom>
                    <a:blipFill>
                      <a:blip r:embed="rId7"/>
                      <a:stretch>
                        <a:fillRect/>
                      </a:stretch>
                    </a:blipFill>
                  </p:spPr>
                  <p:txBody>
                    <a:bodyPr/>
                    <a:lstStyle/>
                    <a:p>
                      <a:r>
                        <a:rPr lang="en-NZ">
                          <a:noFill/>
                        </a:rPr>
                        <a:t> </a:t>
                      </a:r>
                    </a:p>
                  </p:txBody>
                </p:sp>
              </mc:Fallback>
            </mc:AlternateContent>
            <p:cxnSp>
              <p:nvCxnSpPr>
                <p:cNvPr id="12" name="Straight Arrow Connector 11">
                  <a:extLst>
                    <a:ext uri="{FF2B5EF4-FFF2-40B4-BE49-F238E27FC236}">
                      <a16:creationId xmlns:a16="http://schemas.microsoft.com/office/drawing/2014/main" id="{F708A47F-6CD9-516F-B93F-4762777BD5F0}"/>
                    </a:ext>
                  </a:extLst>
                </p:cNvPr>
                <p:cNvCxnSpPr>
                  <a:cxnSpLocks/>
                </p:cNvCxnSpPr>
                <p:nvPr/>
              </p:nvCxnSpPr>
              <p:spPr>
                <a:xfrm flipV="1">
                  <a:off x="4144198" y="3252614"/>
                  <a:ext cx="74125" cy="358620"/>
                </a:xfrm>
                <a:prstGeom prst="straightConnector1">
                  <a:avLst/>
                </a:prstGeom>
                <a:ln w="19050">
                  <a:solidFill>
                    <a:srgbClr val="FF0000"/>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77D4AB9-F43B-55A0-D75C-4D8351934DA2}"/>
                    </a:ext>
                  </a:extLst>
                </p:cNvPr>
                <p:cNvSpPr txBox="1"/>
                <p:nvPr/>
              </p:nvSpPr>
              <p:spPr>
                <a:xfrm>
                  <a:off x="3312437" y="4128023"/>
                  <a:ext cx="1577201" cy="6481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𝑞</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t>2</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𝑅𝑥</m:t>
                            </m:r>
                          </m:sub>
                        </m:sSub>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7" name="TextBox 36">
                  <a:extLst>
                    <a:ext uri="{FF2B5EF4-FFF2-40B4-BE49-F238E27FC236}">
                      <a16:creationId xmlns:a16="http://schemas.microsoft.com/office/drawing/2014/main" id="{C77D4AB9-F43B-55A0-D75C-4D8351934DA2}"/>
                    </a:ext>
                  </a:extLst>
                </p:cNvPr>
                <p:cNvSpPr txBox="1">
                  <a:spLocks noRot="1" noChangeAspect="1" noMove="1" noResize="1" noEditPoints="1" noAdjustHandles="1" noChangeArrowheads="1" noChangeShapeType="1" noTextEdit="1"/>
                </p:cNvSpPr>
                <p:nvPr/>
              </p:nvSpPr>
              <p:spPr>
                <a:xfrm>
                  <a:off x="3312437" y="4128023"/>
                  <a:ext cx="1577201" cy="648126"/>
                </a:xfrm>
                <a:prstGeom prst="rect">
                  <a:avLst/>
                </a:prstGeom>
                <a:blipFill>
                  <a:blip r:embed="rId8"/>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2036638-8CB9-1FF7-13E2-8438DC65F18D}"/>
                    </a:ext>
                  </a:extLst>
                </p:cNvPr>
                <p:cNvSpPr txBox="1"/>
                <p:nvPr/>
              </p:nvSpPr>
              <p:spPr>
                <a:xfrm>
                  <a:off x="8704473" y="4128023"/>
                  <a:ext cx="1493653" cy="6469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𝑞</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num>
                          <m:den>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t>2</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𝑅𝑥</m:t>
                            </m:r>
                          </m:sub>
                        </m:sSub>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9" name="TextBox 38">
                  <a:extLst>
                    <a:ext uri="{FF2B5EF4-FFF2-40B4-BE49-F238E27FC236}">
                      <a16:creationId xmlns:a16="http://schemas.microsoft.com/office/drawing/2014/main" id="{62036638-8CB9-1FF7-13E2-8438DC65F18D}"/>
                    </a:ext>
                  </a:extLst>
                </p:cNvPr>
                <p:cNvSpPr txBox="1">
                  <a:spLocks noRot="1" noChangeAspect="1" noMove="1" noResize="1" noEditPoints="1" noAdjustHandles="1" noChangeArrowheads="1" noChangeShapeType="1" noTextEdit="1"/>
                </p:cNvSpPr>
                <p:nvPr/>
              </p:nvSpPr>
              <p:spPr>
                <a:xfrm>
                  <a:off x="8704473" y="4128023"/>
                  <a:ext cx="1493653" cy="646972"/>
                </a:xfrm>
                <a:prstGeom prst="rect">
                  <a:avLst/>
                </a:prstGeom>
                <a:blipFill>
                  <a:blip r:embed="rId9"/>
                  <a:stretch>
                    <a:fillRect/>
                  </a:stretch>
                </a:blipFill>
              </p:spPr>
              <p:txBody>
                <a:bodyPr/>
                <a:lstStyle/>
                <a:p>
                  <a:r>
                    <a:rPr lang="en-NZ">
                      <a:noFill/>
                    </a:rPr>
                    <a:t> </a:t>
                  </a:r>
                </a:p>
              </p:txBody>
            </p:sp>
          </mc:Fallback>
        </mc:AlternateContent>
      </p:grpSp>
      <p:grpSp>
        <p:nvGrpSpPr>
          <p:cNvPr id="47" name="Group 46">
            <a:extLst>
              <a:ext uri="{FF2B5EF4-FFF2-40B4-BE49-F238E27FC236}">
                <a16:creationId xmlns:a16="http://schemas.microsoft.com/office/drawing/2014/main" id="{05F10B0D-8DF5-B6BD-F370-6DD01C9A52FE}"/>
              </a:ext>
            </a:extLst>
          </p:cNvPr>
          <p:cNvGrpSpPr/>
          <p:nvPr/>
        </p:nvGrpSpPr>
        <p:grpSpPr>
          <a:xfrm>
            <a:off x="282377" y="2652540"/>
            <a:ext cx="10072401" cy="2971844"/>
            <a:chOff x="282377" y="3310906"/>
            <a:chExt cx="10072401" cy="2971844"/>
          </a:xfrm>
        </p:grpSpPr>
        <p:grpSp>
          <p:nvGrpSpPr>
            <p:cNvPr id="19" name="Group 18">
              <a:extLst>
                <a:ext uri="{FF2B5EF4-FFF2-40B4-BE49-F238E27FC236}">
                  <a16:creationId xmlns:a16="http://schemas.microsoft.com/office/drawing/2014/main" id="{B86F313E-3A49-5044-7518-E363846CF4CF}"/>
                </a:ext>
              </a:extLst>
            </p:cNvPr>
            <p:cNvGrpSpPr/>
            <p:nvPr/>
          </p:nvGrpSpPr>
          <p:grpSpPr>
            <a:xfrm>
              <a:off x="282377" y="3310906"/>
              <a:ext cx="10055858" cy="2971844"/>
              <a:chOff x="282377" y="2843081"/>
              <a:chExt cx="10055858" cy="2971844"/>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32EE808-FEC2-4154-5E44-A1318B197D8A}"/>
                      </a:ext>
                    </a:extLst>
                  </p:cNvPr>
                  <p:cNvSpPr txBox="1"/>
                  <p:nvPr/>
                </p:nvSpPr>
                <p:spPr>
                  <a:xfrm>
                    <a:off x="2851318" y="4479684"/>
                    <a:ext cx="20022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𝑅𝑇</m:t>
                          </m:r>
                          <m:func>
                            <m:func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funcPr>
                            <m:fName>
                              <m:r>
                                <m:rPr>
                                  <m:sty m:val="p"/>
                                </m:rP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ln</m:t>
                              </m:r>
                            </m:fName>
                            <m:e>
                              <m:d>
                                <m:d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t>𝐾</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sSubSup>
                                    <m:sSub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e>
                              </m:d>
                            </m:e>
                          </m:func>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0" name="TextBox 19">
                    <a:extLst>
                      <a:ext uri="{FF2B5EF4-FFF2-40B4-BE49-F238E27FC236}">
                        <a16:creationId xmlns:a16="http://schemas.microsoft.com/office/drawing/2014/main" id="{B32EE808-FEC2-4154-5E44-A1318B197D8A}"/>
                      </a:ext>
                    </a:extLst>
                  </p:cNvPr>
                  <p:cNvSpPr txBox="1">
                    <a:spLocks noRot="1" noChangeAspect="1" noMove="1" noResize="1" noEditPoints="1" noAdjustHandles="1" noChangeArrowheads="1" noChangeShapeType="1" noTextEdit="1"/>
                  </p:cNvSpPr>
                  <p:nvPr/>
                </p:nvSpPr>
                <p:spPr>
                  <a:xfrm>
                    <a:off x="2851318" y="4479684"/>
                    <a:ext cx="2002215" cy="369332"/>
                  </a:xfrm>
                  <a:prstGeom prst="rect">
                    <a:avLst/>
                  </a:prstGeom>
                  <a:blipFill>
                    <a:blip r:embed="rId10"/>
                    <a:stretch>
                      <a:fillRect b="-666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F1282AC-D7F0-62A0-04D6-AC43227F6243}"/>
                      </a:ext>
                    </a:extLst>
                  </p:cNvPr>
                  <p:cNvSpPr txBox="1"/>
                  <p:nvPr/>
                </p:nvSpPr>
                <p:spPr>
                  <a:xfrm>
                    <a:off x="8321208" y="4479685"/>
                    <a:ext cx="20170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𝑅𝑇</m:t>
                          </m:r>
                          <m:func>
                            <m:func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funcPr>
                            <m:fName>
                              <m:r>
                                <m:rPr>
                                  <m:sty m:val="p"/>
                                </m:rP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ln</m:t>
                              </m:r>
                            </m:fName>
                            <m:e>
                              <m:d>
                                <m:d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t>𝐾</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sSubSup>
                                    <m:sSub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e>
                              </m:d>
                            </m:e>
                          </m:func>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1" name="TextBox 20">
                    <a:extLst>
                      <a:ext uri="{FF2B5EF4-FFF2-40B4-BE49-F238E27FC236}">
                        <a16:creationId xmlns:a16="http://schemas.microsoft.com/office/drawing/2014/main" id="{2F1282AC-D7F0-62A0-04D6-AC43227F6243}"/>
                      </a:ext>
                    </a:extLst>
                  </p:cNvPr>
                  <p:cNvSpPr txBox="1">
                    <a:spLocks noRot="1" noChangeAspect="1" noMove="1" noResize="1" noEditPoints="1" noAdjustHandles="1" noChangeArrowheads="1" noChangeShapeType="1" noTextEdit="1"/>
                  </p:cNvSpPr>
                  <p:nvPr/>
                </p:nvSpPr>
                <p:spPr>
                  <a:xfrm>
                    <a:off x="8321208" y="4479685"/>
                    <a:ext cx="2017027" cy="369332"/>
                  </a:xfrm>
                  <a:prstGeom prst="rect">
                    <a:avLst/>
                  </a:prstGeom>
                  <a:blipFill>
                    <a:blip r:embed="rId11"/>
                    <a:stretch>
                      <a:fillRect b="-6667"/>
                    </a:stretch>
                  </a:blipFill>
                </p:spPr>
                <p:txBody>
                  <a:bodyPr/>
                  <a:lstStyle/>
                  <a:p>
                    <a:r>
                      <a:rPr lang="en-NZ">
                        <a:noFill/>
                      </a:rPr>
                      <a:t> </a:t>
                    </a:r>
                  </a:p>
                </p:txBody>
              </p:sp>
            </mc:Fallback>
          </mc:AlternateContent>
          <p:grpSp>
            <p:nvGrpSpPr>
              <p:cNvPr id="22" name="Group 21">
                <a:extLst>
                  <a:ext uri="{FF2B5EF4-FFF2-40B4-BE49-F238E27FC236}">
                    <a16:creationId xmlns:a16="http://schemas.microsoft.com/office/drawing/2014/main" id="{CF670459-DC33-B693-6B5F-2FE75BA0A0CF}"/>
                  </a:ext>
                </a:extLst>
              </p:cNvPr>
              <p:cNvGrpSpPr/>
              <p:nvPr/>
            </p:nvGrpSpPr>
            <p:grpSpPr>
              <a:xfrm>
                <a:off x="4449219" y="2843081"/>
                <a:ext cx="3893788" cy="2971844"/>
                <a:chOff x="4449219" y="2843081"/>
                <a:chExt cx="3893788" cy="2971844"/>
              </a:xfrm>
            </p:grpSpPr>
            <p:cxnSp>
              <p:nvCxnSpPr>
                <p:cNvPr id="26" name="Straight Arrow Connector 25">
                  <a:extLst>
                    <a:ext uri="{FF2B5EF4-FFF2-40B4-BE49-F238E27FC236}">
                      <a16:creationId xmlns:a16="http://schemas.microsoft.com/office/drawing/2014/main" id="{D5352901-BA8B-FE60-EEFD-877421E3371B}"/>
                    </a:ext>
                  </a:extLst>
                </p:cNvPr>
                <p:cNvCxnSpPr>
                  <a:cxnSpLocks/>
                </p:cNvCxnSpPr>
                <p:nvPr/>
              </p:nvCxnSpPr>
              <p:spPr>
                <a:xfrm flipV="1">
                  <a:off x="6771600" y="2843081"/>
                  <a:ext cx="0" cy="2520000"/>
                </a:xfrm>
                <a:prstGeom prst="straightConnector1">
                  <a:avLst/>
                </a:prstGeom>
                <a:ln w="19050">
                  <a:solidFill>
                    <a:srgbClr val="7030A0"/>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DA7F6EB-6ECD-3975-6723-4A98816B4340}"/>
                        </a:ext>
                      </a:extLst>
                    </p:cNvPr>
                    <p:cNvSpPr txBox="1"/>
                    <p:nvPr/>
                  </p:nvSpPr>
                  <p:spPr>
                    <a:xfrm>
                      <a:off x="4449219" y="5287473"/>
                      <a:ext cx="3893788" cy="5274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𝑹𝒙</m:t>
                                </m:r>
                              </m:sub>
                            </m:sSub>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𝑅𝑥</m:t>
                                </m:r>
                              </m:sub>
                            </m:sSub>
                            <m:d>
                              <m:d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p>
                                  <m:s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type m:val="lin"/>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𝑅𝑥</m:t>
                                            </m:r>
                                          </m:sub>
                                          <m:sup>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𝑓</m:t>
                                            </m:r>
                                          </m:sup>
                                        </m:sSubSup>
                                      </m:num>
                                      <m:den>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type m:val="lin"/>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𝑅𝑥</m:t>
                                            </m:r>
                                          </m:sub>
                                          <m:sup>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𝑟</m:t>
                                            </m:r>
                                          </m:sup>
                                        </m:sSubSup>
                                      </m:num>
                                      <m:den>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e>
                            </m:d>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7" name="TextBox 26">
                      <a:extLst>
                        <a:ext uri="{FF2B5EF4-FFF2-40B4-BE49-F238E27FC236}">
                          <a16:creationId xmlns:a16="http://schemas.microsoft.com/office/drawing/2014/main" id="{4DA7F6EB-6ECD-3975-6723-4A98816B4340}"/>
                        </a:ext>
                      </a:extLst>
                    </p:cNvPr>
                    <p:cNvSpPr txBox="1">
                      <a:spLocks noRot="1" noChangeAspect="1" noMove="1" noResize="1" noEditPoints="1" noAdjustHandles="1" noChangeArrowheads="1" noChangeShapeType="1" noTextEdit="1"/>
                    </p:cNvSpPr>
                    <p:nvPr/>
                  </p:nvSpPr>
                  <p:spPr>
                    <a:xfrm>
                      <a:off x="4449219" y="5287473"/>
                      <a:ext cx="3893788" cy="527452"/>
                    </a:xfrm>
                    <a:prstGeom prst="rect">
                      <a:avLst/>
                    </a:prstGeom>
                    <a:blipFill>
                      <a:blip r:embed="rId12"/>
                      <a:stretch>
                        <a:fillRect/>
                      </a:stretch>
                    </a:blipFill>
                  </p:spPr>
                  <p:txBody>
                    <a:bodyPr/>
                    <a:lstStyle/>
                    <a:p>
                      <a:r>
                        <a:rPr lang="en-NZ">
                          <a:noFill/>
                        </a:rPr>
                        <a:t> </a:t>
                      </a:r>
                    </a:p>
                  </p:txBody>
                </p:sp>
              </mc:Fallback>
            </mc:AlternateContent>
          </p:grpSp>
          <p:grpSp>
            <p:nvGrpSpPr>
              <p:cNvPr id="23" name="Group 22">
                <a:extLst>
                  <a:ext uri="{FF2B5EF4-FFF2-40B4-BE49-F238E27FC236}">
                    <a16:creationId xmlns:a16="http://schemas.microsoft.com/office/drawing/2014/main" id="{3DF629A6-EE5F-123C-4537-CBDE5DECD98F}"/>
                  </a:ext>
                </a:extLst>
              </p:cNvPr>
              <p:cNvGrpSpPr/>
              <p:nvPr/>
            </p:nvGrpSpPr>
            <p:grpSpPr>
              <a:xfrm>
                <a:off x="282377" y="4547748"/>
                <a:ext cx="2625326" cy="1152000"/>
                <a:chOff x="299867" y="3579222"/>
                <a:chExt cx="2625326" cy="1152000"/>
              </a:xfrm>
            </p:grpSpPr>
            <p:sp>
              <p:nvSpPr>
                <p:cNvPr id="24" name="TextBox 23">
                  <a:extLst>
                    <a:ext uri="{FF2B5EF4-FFF2-40B4-BE49-F238E27FC236}">
                      <a16:creationId xmlns:a16="http://schemas.microsoft.com/office/drawing/2014/main" id="{1B322DFA-98FE-AFD7-2251-0888C9A8B0E5}"/>
                    </a:ext>
                  </a:extLst>
                </p:cNvPr>
                <p:cNvSpPr txBox="1"/>
                <p:nvPr/>
              </p:nvSpPr>
              <p:spPr>
                <a:xfrm>
                  <a:off x="299867" y="3995780"/>
                  <a:ext cx="196265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Constitutive laws</a:t>
                  </a:r>
                </a:p>
              </p:txBody>
            </p:sp>
            <p:sp>
              <p:nvSpPr>
                <p:cNvPr id="25" name="Right Brace 24">
                  <a:extLst>
                    <a:ext uri="{FF2B5EF4-FFF2-40B4-BE49-F238E27FC236}">
                      <a16:creationId xmlns:a16="http://schemas.microsoft.com/office/drawing/2014/main" id="{ECE79F78-AB8D-18BB-63CD-EAAF4D5A83F9}"/>
                    </a:ext>
                  </a:extLst>
                </p:cNvPr>
                <p:cNvSpPr/>
                <p:nvPr/>
              </p:nvSpPr>
              <p:spPr>
                <a:xfrm flipH="1">
                  <a:off x="2752775" y="3579222"/>
                  <a:ext cx="172418" cy="1152000"/>
                </a:xfrm>
                <a:prstGeom prst="rightBrace">
                  <a:avLst>
                    <a:gd name="adj1" fmla="val 5192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6C1170-8E0D-ABF5-AFA0-15665266236E}"/>
                    </a:ext>
                  </a:extLst>
                </p:cNvPr>
                <p:cNvSpPr txBox="1"/>
                <p:nvPr/>
              </p:nvSpPr>
              <p:spPr>
                <a:xfrm>
                  <a:off x="2857851" y="5387160"/>
                  <a:ext cx="20170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𝑅𝑇</m:t>
                        </m:r>
                        <m:func>
                          <m:func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funcPr>
                          <m:fName>
                            <m:r>
                              <m:rPr>
                                <m:sty m:val="p"/>
                              </m:rP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ln</m:t>
                            </m:r>
                          </m:fName>
                          <m:e>
                            <m:d>
                              <m:d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t>𝐾</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e>
                            </m:d>
                          </m:e>
                        </m:func>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0" name="TextBox 39">
                  <a:extLst>
                    <a:ext uri="{FF2B5EF4-FFF2-40B4-BE49-F238E27FC236}">
                      <a16:creationId xmlns:a16="http://schemas.microsoft.com/office/drawing/2014/main" id="{776C1170-8E0D-ABF5-AFA0-15665266236E}"/>
                    </a:ext>
                  </a:extLst>
                </p:cNvPr>
                <p:cNvSpPr txBox="1">
                  <a:spLocks noRot="1" noChangeAspect="1" noMove="1" noResize="1" noEditPoints="1" noAdjustHandles="1" noChangeArrowheads="1" noChangeShapeType="1" noTextEdit="1"/>
                </p:cNvSpPr>
                <p:nvPr/>
              </p:nvSpPr>
              <p:spPr>
                <a:xfrm>
                  <a:off x="2857851" y="5387160"/>
                  <a:ext cx="2017027" cy="369332"/>
                </a:xfrm>
                <a:prstGeom prst="rect">
                  <a:avLst/>
                </a:prstGeom>
                <a:blipFill>
                  <a:blip r:embed="rId13"/>
                  <a:stretch>
                    <a:fillRect b="-666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A4BBDAB-C194-6BC2-FA30-E886E7D7954A}"/>
                    </a:ext>
                  </a:extLst>
                </p:cNvPr>
                <p:cNvSpPr txBox="1"/>
                <p:nvPr/>
              </p:nvSpPr>
              <p:spPr>
                <a:xfrm>
                  <a:off x="8337751" y="5387160"/>
                  <a:ext cx="20170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𝑅𝑇</m:t>
                        </m:r>
                        <m:func>
                          <m:func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funcPr>
                          <m:fName>
                            <m:r>
                              <m:rPr>
                                <m:sty m:val="p"/>
                              </m:rP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ln</m:t>
                            </m:r>
                          </m:fName>
                          <m:e>
                            <m:d>
                              <m:d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t>𝐾</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sSubSup>
                                  <m:sSub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e>
                            </m:d>
                          </m:e>
                        </m:func>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1" name="TextBox 40">
                  <a:extLst>
                    <a:ext uri="{FF2B5EF4-FFF2-40B4-BE49-F238E27FC236}">
                      <a16:creationId xmlns:a16="http://schemas.microsoft.com/office/drawing/2014/main" id="{0A4BBDAB-C194-6BC2-FA30-E886E7D7954A}"/>
                    </a:ext>
                  </a:extLst>
                </p:cNvPr>
                <p:cNvSpPr txBox="1">
                  <a:spLocks noRot="1" noChangeAspect="1" noMove="1" noResize="1" noEditPoints="1" noAdjustHandles="1" noChangeArrowheads="1" noChangeShapeType="1" noTextEdit="1"/>
                </p:cNvSpPr>
                <p:nvPr/>
              </p:nvSpPr>
              <p:spPr>
                <a:xfrm>
                  <a:off x="8337751" y="5387160"/>
                  <a:ext cx="2017027" cy="369332"/>
                </a:xfrm>
                <a:prstGeom prst="rect">
                  <a:avLst/>
                </a:prstGeom>
                <a:blipFill>
                  <a:blip r:embed="rId14"/>
                  <a:stretch>
                    <a:fillRect b="-6667"/>
                  </a:stretch>
                </a:blipFill>
              </p:spPr>
              <p:txBody>
                <a:bodyPr/>
                <a:lstStyle/>
                <a:p>
                  <a:r>
                    <a:rPr lang="en-NZ">
                      <a:noFill/>
                    </a:rPr>
                    <a:t> </a:t>
                  </a:r>
                </a:p>
              </p:txBody>
            </p:sp>
          </mc:Fallback>
        </mc:AlternateContent>
      </p:grpSp>
      <p:grpSp>
        <p:nvGrpSpPr>
          <p:cNvPr id="151" name="Group 150">
            <a:extLst>
              <a:ext uri="{FF2B5EF4-FFF2-40B4-BE49-F238E27FC236}">
                <a16:creationId xmlns:a16="http://schemas.microsoft.com/office/drawing/2014/main" id="{6D0E5B50-DF38-4BB0-5F66-E7FEBCE1960E}"/>
              </a:ext>
            </a:extLst>
          </p:cNvPr>
          <p:cNvGrpSpPr/>
          <p:nvPr/>
        </p:nvGrpSpPr>
        <p:grpSpPr>
          <a:xfrm>
            <a:off x="7035491" y="9917"/>
            <a:ext cx="2543983" cy="785264"/>
            <a:chOff x="85793" y="1632087"/>
            <a:chExt cx="2543983" cy="785264"/>
          </a:xfrm>
        </p:grpSpPr>
        <p:grpSp>
          <p:nvGrpSpPr>
            <p:cNvPr id="149" name="Group 148">
              <a:extLst>
                <a:ext uri="{FF2B5EF4-FFF2-40B4-BE49-F238E27FC236}">
                  <a16:creationId xmlns:a16="http://schemas.microsoft.com/office/drawing/2014/main" id="{671A1F25-9242-0611-9CF8-F6F487B9D361}"/>
                </a:ext>
              </a:extLst>
            </p:cNvPr>
            <p:cNvGrpSpPr/>
            <p:nvPr/>
          </p:nvGrpSpPr>
          <p:grpSpPr>
            <a:xfrm>
              <a:off x="85793" y="1852994"/>
              <a:ext cx="2543983" cy="344133"/>
              <a:chOff x="85793" y="1852994"/>
              <a:chExt cx="2543983" cy="344133"/>
            </a:xfrm>
          </p:grpSpPr>
          <p:grpSp>
            <p:nvGrpSpPr>
              <p:cNvPr id="148" name="Group 147">
                <a:extLst>
                  <a:ext uri="{FF2B5EF4-FFF2-40B4-BE49-F238E27FC236}">
                    <a16:creationId xmlns:a16="http://schemas.microsoft.com/office/drawing/2014/main" id="{DFBBF562-DD63-9582-48E4-B6E4D9DCC1F1}"/>
                  </a:ext>
                </a:extLst>
              </p:cNvPr>
              <p:cNvGrpSpPr/>
              <p:nvPr/>
            </p:nvGrpSpPr>
            <p:grpSpPr>
              <a:xfrm>
                <a:off x="1214334" y="2006206"/>
                <a:ext cx="467464" cy="100675"/>
                <a:chOff x="1283736" y="2028713"/>
                <a:chExt cx="467464" cy="100675"/>
              </a:xfrm>
            </p:grpSpPr>
            <p:cxnSp>
              <p:nvCxnSpPr>
                <p:cNvPr id="94" name="Straight Arrow Connector 93">
                  <a:extLst>
                    <a:ext uri="{FF2B5EF4-FFF2-40B4-BE49-F238E27FC236}">
                      <a16:creationId xmlns:a16="http://schemas.microsoft.com/office/drawing/2014/main" id="{32B0AAA6-0B8B-C7B7-11E4-4AA430D13E6B}"/>
                    </a:ext>
                  </a:extLst>
                </p:cNvPr>
                <p:cNvCxnSpPr>
                  <a:cxnSpLocks/>
                </p:cNvCxnSpPr>
                <p:nvPr/>
              </p:nvCxnSpPr>
              <p:spPr>
                <a:xfrm>
                  <a:off x="1283736" y="2028713"/>
                  <a:ext cx="46746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998FFCB-E2B7-73C0-2FEF-8AABA0197542}"/>
                    </a:ext>
                  </a:extLst>
                </p:cNvPr>
                <p:cNvCxnSpPr>
                  <a:cxnSpLocks/>
                </p:cNvCxnSpPr>
                <p:nvPr/>
              </p:nvCxnSpPr>
              <p:spPr>
                <a:xfrm>
                  <a:off x="1283736" y="2129388"/>
                  <a:ext cx="467464" cy="0"/>
                </a:xfrm>
                <a:prstGeom prst="straightConnector1">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2" name="TextBox 10">
                    <a:extLst>
                      <a:ext uri="{FF2B5EF4-FFF2-40B4-BE49-F238E27FC236}">
                        <a16:creationId xmlns:a16="http://schemas.microsoft.com/office/drawing/2014/main" id="{9D2036FE-EEDF-8C9D-9BB2-26D841DC05AC}"/>
                      </a:ext>
                    </a:extLst>
                  </p:cNvPr>
                  <p:cNvSpPr txBox="1"/>
                  <p:nvPr/>
                </p:nvSpPr>
                <p:spPr>
                  <a:xfrm>
                    <a:off x="85793" y="1852994"/>
                    <a:ext cx="895823" cy="34413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𝟏</m:t>
                            </m:r>
                          </m:sup>
                        </m:sSubSup>
                      </m:oMath>
                    </a14:m>
                    <a:r>
                      <a:rPr kumimoji="0" lang="en-NZ" sz="1600" b="0" i="0"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a:t>+2</a:t>
                    </a:r>
                    <a14:m>
                      <m:oMath xmlns:m="http://schemas.openxmlformats.org/officeDocument/2006/math">
                        <m:sSubSup>
                          <m:sSubSup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𝟐</m:t>
                            </m:r>
                          </m:sup>
                        </m:sSubSup>
                      </m:oMath>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2" name="TextBox 10">
                    <a:extLst>
                      <a:ext uri="{FF2B5EF4-FFF2-40B4-BE49-F238E27FC236}">
                        <a16:creationId xmlns:a16="http://schemas.microsoft.com/office/drawing/2014/main" id="{9D2036FE-EEDF-8C9D-9BB2-26D841DC05AC}"/>
                      </a:ext>
                    </a:extLst>
                  </p:cNvPr>
                  <p:cNvSpPr txBox="1">
                    <a:spLocks noRot="1" noChangeAspect="1" noMove="1" noResize="1" noEditPoints="1" noAdjustHandles="1" noChangeArrowheads="1" noChangeShapeType="1" noTextEdit="1"/>
                  </p:cNvSpPr>
                  <p:nvPr/>
                </p:nvSpPr>
                <p:spPr>
                  <a:xfrm>
                    <a:off x="85793" y="1852994"/>
                    <a:ext cx="895823" cy="344133"/>
                  </a:xfrm>
                  <a:prstGeom prst="rect">
                    <a:avLst/>
                  </a:prstGeom>
                  <a:blipFill>
                    <a:blip r:embed="rId19"/>
                    <a:stretch>
                      <a:fillRect t="-7143" b="-1964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3" name="TextBox 11">
                    <a:extLst>
                      <a:ext uri="{FF2B5EF4-FFF2-40B4-BE49-F238E27FC236}">
                        <a16:creationId xmlns:a16="http://schemas.microsoft.com/office/drawing/2014/main" id="{772A8310-725E-0A91-F8A6-353D758BFD1D}"/>
                      </a:ext>
                    </a:extLst>
                  </p:cNvPr>
                  <p:cNvSpPr txBox="1"/>
                  <p:nvPr/>
                </p:nvSpPr>
                <p:spPr>
                  <a:xfrm>
                    <a:off x="1733953" y="1852994"/>
                    <a:ext cx="895823" cy="34413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𝟑</m:t>
                            </m:r>
                          </m:sup>
                        </m:sSubSup>
                      </m:oMath>
                    </a14:m>
                    <a:r>
                      <a:rPr kumimoji="0" lang="en-NZ" sz="1600" b="0" i="0"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a:t>+2</a:t>
                    </a:r>
                    <a14:m>
                      <m:oMath xmlns:m="http://schemas.openxmlformats.org/officeDocument/2006/math">
                        <m:sSubSup>
                          <m:sSubSup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𝟒</m:t>
                            </m:r>
                          </m:sup>
                        </m:sSubSup>
                      </m:oMath>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3" name="TextBox 11">
                    <a:extLst>
                      <a:ext uri="{FF2B5EF4-FFF2-40B4-BE49-F238E27FC236}">
                        <a16:creationId xmlns:a16="http://schemas.microsoft.com/office/drawing/2014/main" id="{772A8310-725E-0A91-F8A6-353D758BFD1D}"/>
                      </a:ext>
                    </a:extLst>
                  </p:cNvPr>
                  <p:cNvSpPr txBox="1">
                    <a:spLocks noRot="1" noChangeAspect="1" noMove="1" noResize="1" noEditPoints="1" noAdjustHandles="1" noChangeArrowheads="1" noChangeShapeType="1" noTextEdit="1"/>
                  </p:cNvSpPr>
                  <p:nvPr/>
                </p:nvSpPr>
                <p:spPr>
                  <a:xfrm>
                    <a:off x="1733953" y="1852994"/>
                    <a:ext cx="895823" cy="344133"/>
                  </a:xfrm>
                  <a:prstGeom prst="rect">
                    <a:avLst/>
                  </a:prstGeom>
                  <a:blipFill>
                    <a:blip r:embed="rId20"/>
                    <a:stretch>
                      <a:fillRect t="-7143" b="-19643"/>
                    </a:stretch>
                  </a:blipFill>
                </p:spPr>
                <p:txBody>
                  <a:bodyPr/>
                  <a:lstStyle/>
                  <a:p>
                    <a:r>
                      <a:rPr lang="en-NZ">
                        <a:noFill/>
                      </a:rPr>
                      <a:t> </a:t>
                    </a:r>
                  </a:p>
                </p:txBody>
              </p:sp>
            </mc:Fallback>
          </mc:AlternateContent>
        </p:grpSp>
        <p:grpSp>
          <p:nvGrpSpPr>
            <p:cNvPr id="150" name="Group 149">
              <a:extLst>
                <a:ext uri="{FF2B5EF4-FFF2-40B4-BE49-F238E27FC236}">
                  <a16:creationId xmlns:a16="http://schemas.microsoft.com/office/drawing/2014/main" id="{EB43ADB2-0F8B-16A3-271B-36101FCC92B6}"/>
                </a:ext>
              </a:extLst>
            </p:cNvPr>
            <p:cNvGrpSpPr/>
            <p:nvPr/>
          </p:nvGrpSpPr>
          <p:grpSpPr>
            <a:xfrm>
              <a:off x="1226493" y="1632087"/>
              <a:ext cx="471155" cy="785264"/>
              <a:chOff x="1226493" y="1632087"/>
              <a:chExt cx="471155" cy="785264"/>
            </a:xfrm>
          </p:grpSpPr>
          <mc:AlternateContent xmlns:mc="http://schemas.openxmlformats.org/markup-compatibility/2006" xmlns:a14="http://schemas.microsoft.com/office/drawing/2010/main">
            <mc:Choice Requires="a14">
              <p:sp>
                <p:nvSpPr>
                  <p:cNvPr id="88" name="TextBox 12">
                    <a:extLst>
                      <a:ext uri="{FF2B5EF4-FFF2-40B4-BE49-F238E27FC236}">
                        <a16:creationId xmlns:a16="http://schemas.microsoft.com/office/drawing/2014/main" id="{3AE96EC6-8C73-E4DD-B6B7-584272F5F54C}"/>
                      </a:ext>
                    </a:extLst>
                  </p:cNvPr>
                  <p:cNvSpPr txBox="1"/>
                  <p:nvPr/>
                </p:nvSpPr>
                <p:spPr>
                  <a:xfrm>
                    <a:off x="1226493" y="1632087"/>
                    <a:ext cx="471155" cy="3454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𝐴</m:t>
                              </m:r>
                            </m:e>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𝑓</m:t>
                              </m:r>
                            </m:sup>
                          </m:s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8" name="TextBox 12">
                    <a:extLst>
                      <a:ext uri="{FF2B5EF4-FFF2-40B4-BE49-F238E27FC236}">
                        <a16:creationId xmlns:a16="http://schemas.microsoft.com/office/drawing/2014/main" id="{3AE96EC6-8C73-E4DD-B6B7-584272F5F54C}"/>
                      </a:ext>
                    </a:extLst>
                  </p:cNvPr>
                  <p:cNvSpPr txBox="1">
                    <a:spLocks noRot="1" noChangeAspect="1" noMove="1" noResize="1" noEditPoints="1" noAdjustHandles="1" noChangeArrowheads="1" noChangeShapeType="1" noTextEdit="1"/>
                  </p:cNvSpPr>
                  <p:nvPr/>
                </p:nvSpPr>
                <p:spPr>
                  <a:xfrm>
                    <a:off x="1226493" y="1632087"/>
                    <a:ext cx="471155" cy="345416"/>
                  </a:xfrm>
                  <a:prstGeom prst="rect">
                    <a:avLst/>
                  </a:prstGeom>
                  <a:blipFill>
                    <a:blip r:embed="rId21"/>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9" name="TextBox 13">
                    <a:extLst>
                      <a:ext uri="{FF2B5EF4-FFF2-40B4-BE49-F238E27FC236}">
                        <a16:creationId xmlns:a16="http://schemas.microsoft.com/office/drawing/2014/main" id="{CB516215-8BCC-491D-40DF-B08E13A71B1E}"/>
                      </a:ext>
                    </a:extLst>
                  </p:cNvPr>
                  <p:cNvSpPr txBox="1"/>
                  <p:nvPr/>
                </p:nvSpPr>
                <p:spPr>
                  <a:xfrm>
                    <a:off x="1226493" y="2078797"/>
                    <a:ext cx="45082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𝐴</m:t>
                              </m:r>
                            </m:e>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𝑟</m:t>
                              </m:r>
                            </m:sup>
                          </m:s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9" name="TextBox 13">
                    <a:extLst>
                      <a:ext uri="{FF2B5EF4-FFF2-40B4-BE49-F238E27FC236}">
                        <a16:creationId xmlns:a16="http://schemas.microsoft.com/office/drawing/2014/main" id="{CB516215-8BCC-491D-40DF-B08E13A71B1E}"/>
                      </a:ext>
                    </a:extLst>
                  </p:cNvPr>
                  <p:cNvSpPr txBox="1">
                    <a:spLocks noRot="1" noChangeAspect="1" noMove="1" noResize="1" noEditPoints="1" noAdjustHandles="1" noChangeArrowheads="1" noChangeShapeType="1" noTextEdit="1"/>
                  </p:cNvSpPr>
                  <p:nvPr/>
                </p:nvSpPr>
                <p:spPr>
                  <a:xfrm>
                    <a:off x="1226493" y="2078797"/>
                    <a:ext cx="450829" cy="338554"/>
                  </a:xfrm>
                  <a:prstGeom prst="rect">
                    <a:avLst/>
                  </a:prstGeom>
                  <a:blipFill>
                    <a:blip r:embed="rId22"/>
                    <a:stretch>
                      <a:fillRect/>
                    </a:stretch>
                  </a:blipFill>
                </p:spPr>
                <p:txBody>
                  <a:bodyPr/>
                  <a:lstStyle/>
                  <a:p>
                    <a:r>
                      <a:rPr lang="en-NZ">
                        <a:noFill/>
                      </a:rPr>
                      <a:t> </a:t>
                    </a:r>
                  </a:p>
                </p:txBody>
              </p:sp>
            </mc:Fallback>
          </mc:AlternateContent>
        </p:grpSp>
      </p:grpSp>
      <p:grpSp>
        <p:nvGrpSpPr>
          <p:cNvPr id="168" name="Group 167">
            <a:extLst>
              <a:ext uri="{FF2B5EF4-FFF2-40B4-BE49-F238E27FC236}">
                <a16:creationId xmlns:a16="http://schemas.microsoft.com/office/drawing/2014/main" id="{221235BC-CB5F-E1B8-BC34-1E6D4BF3CFE8}"/>
              </a:ext>
            </a:extLst>
          </p:cNvPr>
          <p:cNvGrpSpPr/>
          <p:nvPr/>
        </p:nvGrpSpPr>
        <p:grpSpPr>
          <a:xfrm>
            <a:off x="3920983" y="888614"/>
            <a:ext cx="5637131" cy="1624479"/>
            <a:chOff x="3920983" y="980927"/>
            <a:chExt cx="5637131" cy="1624479"/>
          </a:xfrm>
        </p:grpSpPr>
        <p:grpSp>
          <p:nvGrpSpPr>
            <p:cNvPr id="103" name="Group 102">
              <a:extLst>
                <a:ext uri="{FF2B5EF4-FFF2-40B4-BE49-F238E27FC236}">
                  <a16:creationId xmlns:a16="http://schemas.microsoft.com/office/drawing/2014/main" id="{F1071695-093F-DF26-991D-6A668A7B98D7}"/>
                </a:ext>
              </a:extLst>
            </p:cNvPr>
            <p:cNvGrpSpPr/>
            <p:nvPr/>
          </p:nvGrpSpPr>
          <p:grpSpPr>
            <a:xfrm>
              <a:off x="4705478" y="990742"/>
              <a:ext cx="560465" cy="1029844"/>
              <a:chOff x="1970145" y="1730179"/>
              <a:chExt cx="560465" cy="1029844"/>
            </a:xfrm>
          </p:grpSpPr>
          <mc:AlternateContent xmlns:mc="http://schemas.openxmlformats.org/markup-compatibility/2006" xmlns:a14="http://schemas.microsoft.com/office/drawing/2010/main">
            <mc:Choice Requires="a14">
              <p:sp>
                <p:nvSpPr>
                  <p:cNvPr id="97" name="TextBox 39">
                    <a:extLst>
                      <a:ext uri="{FF2B5EF4-FFF2-40B4-BE49-F238E27FC236}">
                        <a16:creationId xmlns:a16="http://schemas.microsoft.com/office/drawing/2014/main" id="{4D8942C9-C379-967A-598A-573FA08A7DCD}"/>
                      </a:ext>
                    </a:extLst>
                  </p:cNvPr>
                  <p:cNvSpPr txBox="1"/>
                  <p:nvPr/>
                </p:nvSpPr>
                <p:spPr>
                  <a:xfrm>
                    <a:off x="2070037" y="2415890"/>
                    <a:ext cx="360000" cy="344133"/>
                  </a:xfrm>
                  <a:prstGeom prst="rect">
                    <a:avLst/>
                  </a:prstGeom>
                  <a:solidFill>
                    <a:srgbClr val="FBE4D5"/>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𝒖</m:t>
                              </m:r>
                            </m:e>
                            <m:sub>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𝟏</m:t>
                              </m:r>
                            </m:sup>
                          </m:sSubSup>
                        </m:oMath>
                      </m:oMathPara>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7" name="TextBox 39">
                    <a:extLst>
                      <a:ext uri="{FF2B5EF4-FFF2-40B4-BE49-F238E27FC236}">
                        <a16:creationId xmlns:a16="http://schemas.microsoft.com/office/drawing/2014/main" id="{4D8942C9-C379-967A-598A-573FA08A7DCD}"/>
                      </a:ext>
                    </a:extLst>
                  </p:cNvPr>
                  <p:cNvSpPr txBox="1">
                    <a:spLocks noRot="1" noChangeAspect="1" noMove="1" noResize="1" noEditPoints="1" noAdjustHandles="1" noChangeArrowheads="1" noChangeShapeType="1" noTextEdit="1"/>
                  </p:cNvSpPr>
                  <p:nvPr/>
                </p:nvSpPr>
                <p:spPr>
                  <a:xfrm>
                    <a:off x="2070037" y="2415890"/>
                    <a:ext cx="360000" cy="344133"/>
                  </a:xfrm>
                  <a:prstGeom prst="rect">
                    <a:avLst/>
                  </a:prstGeom>
                  <a:blipFill>
                    <a:blip r:embed="rId2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8" name="TextBox 34">
                    <a:extLst>
                      <a:ext uri="{FF2B5EF4-FFF2-40B4-BE49-F238E27FC236}">
                        <a16:creationId xmlns:a16="http://schemas.microsoft.com/office/drawing/2014/main" id="{75D21F92-A77E-49E7-AEBC-B1A2123D90F7}"/>
                      </a:ext>
                    </a:extLst>
                  </p:cNvPr>
                  <p:cNvSpPr txBox="1"/>
                  <p:nvPr/>
                </p:nvSpPr>
                <p:spPr>
                  <a:xfrm>
                    <a:off x="1970145" y="1730179"/>
                    <a:ext cx="560465" cy="324503"/>
                  </a:xfrm>
                  <a:prstGeom prst="rect">
                    <a:avLst/>
                  </a:prstGeom>
                  <a:solidFill>
                    <a:srgbClr val="E2EFD9"/>
                  </a:solidFill>
                </p:spPr>
                <p:txBody>
                  <a:bodyPr wrap="none" lIns="36000" tIns="36000" rIns="36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𝟏</m:t>
                              </m:r>
                            </m:sup>
                          </m:sSubSup>
                        </m:oMath>
                      </m:oMathPara>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8" name="TextBox 34">
                    <a:extLst>
                      <a:ext uri="{FF2B5EF4-FFF2-40B4-BE49-F238E27FC236}">
                        <a16:creationId xmlns:a16="http://schemas.microsoft.com/office/drawing/2014/main" id="{75D21F92-A77E-49E7-AEBC-B1A2123D90F7}"/>
                      </a:ext>
                    </a:extLst>
                  </p:cNvPr>
                  <p:cNvSpPr txBox="1">
                    <a:spLocks noRot="1" noChangeAspect="1" noMove="1" noResize="1" noEditPoints="1" noAdjustHandles="1" noChangeArrowheads="1" noChangeShapeType="1" noTextEdit="1"/>
                  </p:cNvSpPr>
                  <p:nvPr/>
                </p:nvSpPr>
                <p:spPr>
                  <a:xfrm>
                    <a:off x="1970145" y="1730179"/>
                    <a:ext cx="560465" cy="324503"/>
                  </a:xfrm>
                  <a:prstGeom prst="rect">
                    <a:avLst/>
                  </a:prstGeom>
                  <a:blipFill>
                    <a:blip r:embed="rId24"/>
                    <a:stretch>
                      <a:fillRect l="-2174" b="-7407"/>
                    </a:stretch>
                  </a:blipFill>
                </p:spPr>
                <p:txBody>
                  <a:bodyPr/>
                  <a:lstStyle/>
                  <a:p>
                    <a:r>
                      <a:rPr lang="en-NZ">
                        <a:noFill/>
                      </a:rPr>
                      <a:t> </a:t>
                    </a:r>
                  </a:p>
                </p:txBody>
              </p:sp>
            </mc:Fallback>
          </mc:AlternateContent>
          <p:cxnSp>
            <p:nvCxnSpPr>
              <p:cNvPr id="99" name="Straight Arrow Connector 98">
                <a:extLst>
                  <a:ext uri="{FF2B5EF4-FFF2-40B4-BE49-F238E27FC236}">
                    <a16:creationId xmlns:a16="http://schemas.microsoft.com/office/drawing/2014/main" id="{6B40885B-36A3-EE4F-143E-11198B928119}"/>
                  </a:ext>
                </a:extLst>
              </p:cNvPr>
              <p:cNvCxnSpPr>
                <a:cxnSpLocks/>
                <a:stCxn id="97" idx="0"/>
                <a:endCxn id="98" idx="2"/>
              </p:cNvCxnSpPr>
              <p:nvPr/>
            </p:nvCxnSpPr>
            <p:spPr>
              <a:xfrm flipV="1">
                <a:off x="2250037" y="2054682"/>
                <a:ext cx="341" cy="361208"/>
              </a:xfrm>
              <a:prstGeom prst="straightConnector1">
                <a:avLst/>
              </a:prstGeom>
              <a:ln w="28575">
                <a:solidFill>
                  <a:schemeClr val="accent1"/>
                </a:solidFill>
                <a:headEnd w="sm" len="sm"/>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F9239A36-9F7B-8E81-7824-2026170D9AA2}"/>
                </a:ext>
              </a:extLst>
            </p:cNvPr>
            <p:cNvGrpSpPr/>
            <p:nvPr/>
          </p:nvGrpSpPr>
          <p:grpSpPr>
            <a:xfrm>
              <a:off x="8997649" y="1569678"/>
              <a:ext cx="560465" cy="1029203"/>
              <a:chOff x="1987917" y="1730179"/>
              <a:chExt cx="560465" cy="1029203"/>
            </a:xfrm>
          </p:grpSpPr>
          <mc:AlternateContent xmlns:mc="http://schemas.openxmlformats.org/markup-compatibility/2006" xmlns:a14="http://schemas.microsoft.com/office/drawing/2010/main">
            <mc:Choice Requires="a14">
              <p:sp>
                <p:nvSpPr>
                  <p:cNvPr id="113" name="TextBox 39">
                    <a:extLst>
                      <a:ext uri="{FF2B5EF4-FFF2-40B4-BE49-F238E27FC236}">
                        <a16:creationId xmlns:a16="http://schemas.microsoft.com/office/drawing/2014/main" id="{6A6879EC-B60A-BCF9-A999-7508E59F9D9B}"/>
                      </a:ext>
                    </a:extLst>
                  </p:cNvPr>
                  <p:cNvSpPr txBox="1"/>
                  <p:nvPr/>
                </p:nvSpPr>
                <p:spPr>
                  <a:xfrm>
                    <a:off x="2072441" y="2415890"/>
                    <a:ext cx="396000" cy="343492"/>
                  </a:xfrm>
                  <a:prstGeom prst="rect">
                    <a:avLst/>
                  </a:prstGeom>
                  <a:solidFill>
                    <a:srgbClr val="FBE4D5"/>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𝒖</m:t>
                              </m:r>
                            </m:e>
                            <m:sub>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𝟒</m:t>
                              </m:r>
                            </m:sup>
                          </m:sSubSup>
                        </m:oMath>
                      </m:oMathPara>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13" name="TextBox 39">
                    <a:extLst>
                      <a:ext uri="{FF2B5EF4-FFF2-40B4-BE49-F238E27FC236}">
                        <a16:creationId xmlns:a16="http://schemas.microsoft.com/office/drawing/2014/main" id="{6A6879EC-B60A-BCF9-A999-7508E59F9D9B}"/>
                      </a:ext>
                    </a:extLst>
                  </p:cNvPr>
                  <p:cNvSpPr txBox="1">
                    <a:spLocks noRot="1" noChangeAspect="1" noMove="1" noResize="1" noEditPoints="1" noAdjustHandles="1" noChangeArrowheads="1" noChangeShapeType="1" noTextEdit="1"/>
                  </p:cNvSpPr>
                  <p:nvPr/>
                </p:nvSpPr>
                <p:spPr>
                  <a:xfrm>
                    <a:off x="2072441" y="2415890"/>
                    <a:ext cx="396000" cy="343492"/>
                  </a:xfrm>
                  <a:prstGeom prst="rect">
                    <a:avLst/>
                  </a:prstGeom>
                  <a:blipFill>
                    <a:blip r:embed="rId2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4" name="TextBox 34">
                    <a:extLst>
                      <a:ext uri="{FF2B5EF4-FFF2-40B4-BE49-F238E27FC236}">
                        <a16:creationId xmlns:a16="http://schemas.microsoft.com/office/drawing/2014/main" id="{25B7700F-30E7-04BB-5EC7-96DA2DD6F1C0}"/>
                      </a:ext>
                    </a:extLst>
                  </p:cNvPr>
                  <p:cNvSpPr txBox="1"/>
                  <p:nvPr/>
                </p:nvSpPr>
                <p:spPr>
                  <a:xfrm>
                    <a:off x="1987917" y="1730179"/>
                    <a:ext cx="560465" cy="323862"/>
                  </a:xfrm>
                  <a:prstGeom prst="rect">
                    <a:avLst/>
                  </a:prstGeom>
                  <a:solidFill>
                    <a:srgbClr val="E2EFD9"/>
                  </a:solidFill>
                </p:spPr>
                <p:txBody>
                  <a:bodyPr wrap="none" lIns="36000" tIns="36000" rIns="36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𝟒</m:t>
                              </m:r>
                            </m:sup>
                          </m:sSubSup>
                        </m:oMath>
                      </m:oMathPara>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14" name="TextBox 34">
                    <a:extLst>
                      <a:ext uri="{FF2B5EF4-FFF2-40B4-BE49-F238E27FC236}">
                        <a16:creationId xmlns:a16="http://schemas.microsoft.com/office/drawing/2014/main" id="{25B7700F-30E7-04BB-5EC7-96DA2DD6F1C0}"/>
                      </a:ext>
                    </a:extLst>
                  </p:cNvPr>
                  <p:cNvSpPr txBox="1">
                    <a:spLocks noRot="1" noChangeAspect="1" noMove="1" noResize="1" noEditPoints="1" noAdjustHandles="1" noChangeArrowheads="1" noChangeShapeType="1" noTextEdit="1"/>
                  </p:cNvSpPr>
                  <p:nvPr/>
                </p:nvSpPr>
                <p:spPr>
                  <a:xfrm>
                    <a:off x="1987917" y="1730179"/>
                    <a:ext cx="560465" cy="323862"/>
                  </a:xfrm>
                  <a:prstGeom prst="rect">
                    <a:avLst/>
                  </a:prstGeom>
                  <a:blipFill>
                    <a:blip r:embed="rId26"/>
                    <a:stretch>
                      <a:fillRect l="-2174" b="-9434"/>
                    </a:stretch>
                  </a:blipFill>
                </p:spPr>
                <p:txBody>
                  <a:bodyPr/>
                  <a:lstStyle/>
                  <a:p>
                    <a:r>
                      <a:rPr lang="en-NZ">
                        <a:noFill/>
                      </a:rPr>
                      <a:t> </a:t>
                    </a:r>
                  </a:p>
                </p:txBody>
              </p:sp>
            </mc:Fallback>
          </mc:AlternateContent>
          <p:cxnSp>
            <p:nvCxnSpPr>
              <p:cNvPr id="115" name="Straight Arrow Connector 114">
                <a:extLst>
                  <a:ext uri="{FF2B5EF4-FFF2-40B4-BE49-F238E27FC236}">
                    <a16:creationId xmlns:a16="http://schemas.microsoft.com/office/drawing/2014/main" id="{BD49364D-A653-551C-002B-3FC4B99D05BE}"/>
                  </a:ext>
                </a:extLst>
              </p:cNvPr>
              <p:cNvCxnSpPr>
                <a:cxnSpLocks/>
                <a:stCxn id="113" idx="0"/>
                <a:endCxn id="114" idx="2"/>
              </p:cNvCxnSpPr>
              <p:nvPr/>
            </p:nvCxnSpPr>
            <p:spPr>
              <a:xfrm flipH="1" flipV="1">
                <a:off x="2268150" y="2054041"/>
                <a:ext cx="0" cy="361849"/>
              </a:xfrm>
              <a:prstGeom prst="straightConnector1">
                <a:avLst/>
              </a:prstGeom>
              <a:ln w="28575">
                <a:solidFill>
                  <a:schemeClr val="accent1"/>
                </a:solidFill>
                <a:headEnd w="sm" len="sm"/>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792A9A5D-72EA-4C65-EFB5-AB592AA853CA}"/>
                </a:ext>
              </a:extLst>
            </p:cNvPr>
            <p:cNvGrpSpPr/>
            <p:nvPr/>
          </p:nvGrpSpPr>
          <p:grpSpPr>
            <a:xfrm>
              <a:off x="4466778" y="2245406"/>
              <a:ext cx="4586709" cy="360000"/>
              <a:chOff x="4466778" y="2110496"/>
              <a:chExt cx="4586709" cy="360000"/>
            </a:xfrm>
          </p:grpSpPr>
          <p:sp>
            <p:nvSpPr>
              <p:cNvPr id="120" name="TextBox 246">
                <a:extLst>
                  <a:ext uri="{FF2B5EF4-FFF2-40B4-BE49-F238E27FC236}">
                    <a16:creationId xmlns:a16="http://schemas.microsoft.com/office/drawing/2014/main" id="{840ECD6C-05CD-0053-8099-5A35A29FBA34}"/>
                  </a:ext>
                </a:extLst>
              </p:cNvPr>
              <p:cNvSpPr txBox="1"/>
              <p:nvPr/>
            </p:nvSpPr>
            <p:spPr>
              <a:xfrm flipH="1">
                <a:off x="6495491" y="2110496"/>
                <a:ext cx="540000" cy="360000"/>
              </a:xfrm>
              <a:prstGeom prst="roundRect">
                <a:avLst/>
              </a:prstGeom>
              <a:solidFill>
                <a:srgbClr val="FFD966"/>
              </a:solidFill>
            </p:spPr>
            <p:txBody>
              <a:bodyPr wrap="none" lIns="36000" tIns="0" rIns="3600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2000" b="0" i="1"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Rx</a:t>
                </a:r>
              </a:p>
            </p:txBody>
          </p:sp>
          <mc:AlternateContent xmlns:mc="http://schemas.openxmlformats.org/markup-compatibility/2006" xmlns:a14="http://schemas.microsoft.com/office/drawing/2010/main">
            <mc:Choice Requires="a14">
              <p:sp>
                <p:nvSpPr>
                  <p:cNvPr id="121" name="Text Box 211">
                    <a:extLst>
                      <a:ext uri="{FF2B5EF4-FFF2-40B4-BE49-F238E27FC236}">
                        <a16:creationId xmlns:a16="http://schemas.microsoft.com/office/drawing/2014/main" id="{0A6A985A-7BCB-D30B-79BA-6CC262248FB3}"/>
                      </a:ext>
                    </a:extLst>
                  </p:cNvPr>
                  <p:cNvSpPr txBox="1"/>
                  <p:nvPr/>
                </p:nvSpPr>
                <p:spPr>
                  <a:xfrm>
                    <a:off x="5510778" y="2110496"/>
                    <a:ext cx="502123" cy="360000"/>
                  </a:xfrm>
                  <a:prstGeom prst="rect">
                    <a:avLst/>
                  </a:prstGeom>
                  <a:solidFill>
                    <a:srgbClr val="E2EFD9"/>
                  </a:solidFill>
                  <a:ln w="6350">
                    <a:noFill/>
                  </a:ln>
                </p:spPr>
                <p:txBody>
                  <a:bodyPr rot="0" spcFirstLastPara="0" vert="horz" wrap="none" lIns="72000" tIns="0" rIns="72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NZ" sz="20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NZ" sz="20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2000" b="1"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𝑹𝒙</m:t>
                            </m:r>
                          </m:sub>
                        </m:sSub>
                      </m:oMath>
                    </a14:m>
                    <a:r>
                      <a:rPr kumimoji="0" lang="en-NZ" sz="20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121" name="Text Box 211">
                    <a:extLst>
                      <a:ext uri="{FF2B5EF4-FFF2-40B4-BE49-F238E27FC236}">
                        <a16:creationId xmlns:a16="http://schemas.microsoft.com/office/drawing/2014/main" id="{0A6A985A-7BCB-D30B-79BA-6CC262248FB3}"/>
                      </a:ext>
                    </a:extLst>
                  </p:cNvPr>
                  <p:cNvSpPr txBox="1">
                    <a:spLocks noRot="1" noChangeAspect="1" noMove="1" noResize="1" noEditPoints="1" noAdjustHandles="1" noChangeArrowheads="1" noChangeShapeType="1" noTextEdit="1"/>
                  </p:cNvSpPr>
                  <p:nvPr/>
                </p:nvSpPr>
                <p:spPr>
                  <a:xfrm>
                    <a:off x="5510778" y="2110496"/>
                    <a:ext cx="502123" cy="360000"/>
                  </a:xfrm>
                  <a:prstGeom prst="rect">
                    <a:avLst/>
                  </a:prstGeom>
                  <a:blipFill>
                    <a:blip r:embed="rId27"/>
                    <a:stretch>
                      <a:fillRect l="-2439" b="-3390"/>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2" name="Text Box 211">
                    <a:extLst>
                      <a:ext uri="{FF2B5EF4-FFF2-40B4-BE49-F238E27FC236}">
                        <a16:creationId xmlns:a16="http://schemas.microsoft.com/office/drawing/2014/main" id="{B4A675FA-12CA-7B15-553D-5D57D55640DA}"/>
                      </a:ext>
                    </a:extLst>
                  </p:cNvPr>
                  <p:cNvSpPr txBox="1"/>
                  <p:nvPr/>
                </p:nvSpPr>
                <p:spPr>
                  <a:xfrm>
                    <a:off x="7518082" y="2110496"/>
                    <a:ext cx="502123" cy="360000"/>
                  </a:xfrm>
                  <a:prstGeom prst="rect">
                    <a:avLst/>
                  </a:prstGeom>
                  <a:solidFill>
                    <a:srgbClr val="E2EFD9"/>
                  </a:solidFill>
                  <a:ln w="6350">
                    <a:noFill/>
                  </a:ln>
                </p:spPr>
                <p:txBody>
                  <a:bodyPr rot="0" spcFirstLastPara="0" vert="horz" wrap="none" lIns="72000" tIns="0" rIns="72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NZ" sz="20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NZ" sz="20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2000" b="1"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𝑹𝒙</m:t>
                            </m:r>
                          </m:sub>
                        </m:sSub>
                      </m:oMath>
                    </a14:m>
                    <a:r>
                      <a:rPr kumimoji="0" lang="en-NZ" sz="20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122" name="Text Box 211">
                    <a:extLst>
                      <a:ext uri="{FF2B5EF4-FFF2-40B4-BE49-F238E27FC236}">
                        <a16:creationId xmlns:a16="http://schemas.microsoft.com/office/drawing/2014/main" id="{B4A675FA-12CA-7B15-553D-5D57D55640DA}"/>
                      </a:ext>
                    </a:extLst>
                  </p:cNvPr>
                  <p:cNvSpPr txBox="1">
                    <a:spLocks noRot="1" noChangeAspect="1" noMove="1" noResize="1" noEditPoints="1" noAdjustHandles="1" noChangeArrowheads="1" noChangeShapeType="1" noTextEdit="1"/>
                  </p:cNvSpPr>
                  <p:nvPr/>
                </p:nvSpPr>
                <p:spPr>
                  <a:xfrm>
                    <a:off x="7518082" y="2110496"/>
                    <a:ext cx="502123" cy="360000"/>
                  </a:xfrm>
                  <a:prstGeom prst="rect">
                    <a:avLst/>
                  </a:prstGeom>
                  <a:blipFill>
                    <a:blip r:embed="rId28"/>
                    <a:stretch>
                      <a:fillRect l="-2410" b="-3390"/>
                    </a:stretch>
                  </a:blipFill>
                  <a:ln w="6350">
                    <a:noFill/>
                  </a:ln>
                </p:spPr>
                <p:txBody>
                  <a:bodyPr/>
                  <a:lstStyle/>
                  <a:p>
                    <a:r>
                      <a:rPr lang="en-NZ">
                        <a:noFill/>
                      </a:rPr>
                      <a:t> </a:t>
                    </a:r>
                  </a:p>
                </p:txBody>
              </p:sp>
            </mc:Fallback>
          </mc:AlternateContent>
          <p:cxnSp>
            <p:nvCxnSpPr>
              <p:cNvPr id="123" name="Straight Arrow Connector 122">
                <a:extLst>
                  <a:ext uri="{FF2B5EF4-FFF2-40B4-BE49-F238E27FC236}">
                    <a16:creationId xmlns:a16="http://schemas.microsoft.com/office/drawing/2014/main" id="{CAC75FED-9C88-F1B2-1EC4-75493A82F315}"/>
                  </a:ext>
                </a:extLst>
              </p:cNvPr>
              <p:cNvCxnSpPr>
                <a:cxnSpLocks/>
              </p:cNvCxnSpPr>
              <p:nvPr/>
            </p:nvCxnSpPr>
            <p:spPr bwMode="auto">
              <a:xfrm>
                <a:off x="6012901" y="2290496"/>
                <a:ext cx="482590" cy="0"/>
              </a:xfrm>
              <a:prstGeom prst="straightConnector1">
                <a:avLst/>
              </a:prstGeom>
              <a:solidFill>
                <a:schemeClr val="accent1"/>
              </a:solidFill>
              <a:ln w="28575" cap="flat" cmpd="sng" algn="ctr">
                <a:solidFill>
                  <a:schemeClr val="accent1"/>
                </a:solidFill>
                <a:prstDash val="solid"/>
                <a:round/>
                <a:headEnd type="none" w="med" len="med"/>
                <a:tailEnd type="triangle" w="med" len="lg"/>
              </a:ln>
              <a:effectLst/>
            </p:spPr>
          </p:cxnSp>
          <p:cxnSp>
            <p:nvCxnSpPr>
              <p:cNvPr id="126" name="Straight Arrow Connector 125">
                <a:extLst>
                  <a:ext uri="{FF2B5EF4-FFF2-40B4-BE49-F238E27FC236}">
                    <a16:creationId xmlns:a16="http://schemas.microsoft.com/office/drawing/2014/main" id="{1DF5F085-F145-A525-DBE6-06F31142A14F}"/>
                  </a:ext>
                </a:extLst>
              </p:cNvPr>
              <p:cNvCxnSpPr>
                <a:cxnSpLocks/>
              </p:cNvCxnSpPr>
              <p:nvPr/>
            </p:nvCxnSpPr>
            <p:spPr bwMode="auto">
              <a:xfrm>
                <a:off x="7035491" y="2290496"/>
                <a:ext cx="482591" cy="0"/>
              </a:xfrm>
              <a:prstGeom prst="straightConnector1">
                <a:avLst/>
              </a:prstGeom>
              <a:solidFill>
                <a:schemeClr val="accent1"/>
              </a:solidFill>
              <a:ln w="28575" cap="flat" cmpd="sng" algn="ctr">
                <a:solidFill>
                  <a:schemeClr val="accent1"/>
                </a:solidFill>
                <a:prstDash val="solid"/>
                <a:round/>
                <a:headEnd type="none" w="med" len="med"/>
                <a:tailEnd type="triangle" w="med" len="lg"/>
              </a:ln>
              <a:effectLst/>
            </p:spPr>
          </p:cxnSp>
          <p:grpSp>
            <p:nvGrpSpPr>
              <p:cNvPr id="130" name="Group 129">
                <a:extLst>
                  <a:ext uri="{FF2B5EF4-FFF2-40B4-BE49-F238E27FC236}">
                    <a16:creationId xmlns:a16="http://schemas.microsoft.com/office/drawing/2014/main" id="{84830C35-0A2A-EBBD-3422-AC5856F1C0EF}"/>
                  </a:ext>
                </a:extLst>
              </p:cNvPr>
              <p:cNvGrpSpPr/>
              <p:nvPr/>
            </p:nvGrpSpPr>
            <p:grpSpPr>
              <a:xfrm>
                <a:off x="4466778" y="2252368"/>
                <a:ext cx="1044000" cy="76256"/>
                <a:chOff x="4466778" y="2339656"/>
                <a:chExt cx="1044000" cy="76256"/>
              </a:xfrm>
            </p:grpSpPr>
            <p:cxnSp>
              <p:nvCxnSpPr>
                <p:cNvPr id="96" name="Straight Arrow Connector 95">
                  <a:extLst>
                    <a:ext uri="{FF2B5EF4-FFF2-40B4-BE49-F238E27FC236}">
                      <a16:creationId xmlns:a16="http://schemas.microsoft.com/office/drawing/2014/main" id="{C9F4E79A-FDA3-AAC0-29C8-53CEBE66C3DF}"/>
                    </a:ext>
                  </a:extLst>
                </p:cNvPr>
                <p:cNvCxnSpPr>
                  <a:cxnSpLocks/>
                </p:cNvCxnSpPr>
                <p:nvPr/>
              </p:nvCxnSpPr>
              <p:spPr bwMode="auto">
                <a:xfrm>
                  <a:off x="4466778" y="2339656"/>
                  <a:ext cx="1044000" cy="0"/>
                </a:xfrm>
                <a:prstGeom prst="straightConnector1">
                  <a:avLst/>
                </a:prstGeom>
                <a:solidFill>
                  <a:schemeClr val="accent1"/>
                </a:solidFill>
                <a:ln w="28575" cap="flat" cmpd="sng" algn="ctr">
                  <a:solidFill>
                    <a:schemeClr val="accent1"/>
                  </a:solidFill>
                  <a:prstDash val="solid"/>
                  <a:round/>
                  <a:headEnd type="none" w="med" len="med"/>
                  <a:tailEnd type="triangle" w="med" len="lg"/>
                </a:ln>
                <a:effectLst/>
              </p:spPr>
            </p:cxnSp>
            <p:cxnSp>
              <p:nvCxnSpPr>
                <p:cNvPr id="129" name="Straight Arrow Connector 128">
                  <a:extLst>
                    <a:ext uri="{FF2B5EF4-FFF2-40B4-BE49-F238E27FC236}">
                      <a16:creationId xmlns:a16="http://schemas.microsoft.com/office/drawing/2014/main" id="{663F497E-9FE7-CE68-C15B-5E493252FCA8}"/>
                    </a:ext>
                  </a:extLst>
                </p:cNvPr>
                <p:cNvCxnSpPr>
                  <a:cxnSpLocks/>
                </p:cNvCxnSpPr>
                <p:nvPr/>
              </p:nvCxnSpPr>
              <p:spPr bwMode="auto">
                <a:xfrm>
                  <a:off x="4466778" y="2415912"/>
                  <a:ext cx="1044000" cy="0"/>
                </a:xfrm>
                <a:prstGeom prst="straightConnector1">
                  <a:avLst/>
                </a:prstGeom>
                <a:solidFill>
                  <a:schemeClr val="accent1"/>
                </a:solidFill>
                <a:ln w="28575" cap="flat" cmpd="sng" algn="ctr">
                  <a:solidFill>
                    <a:schemeClr val="accent1"/>
                  </a:solidFill>
                  <a:prstDash val="solid"/>
                  <a:round/>
                  <a:headEnd type="none" w="med" len="med"/>
                  <a:tailEnd type="triangle" w="med" len="lg"/>
                </a:ln>
                <a:effectLst/>
              </p:spPr>
            </p:cxnSp>
          </p:grpSp>
          <p:grpSp>
            <p:nvGrpSpPr>
              <p:cNvPr id="131" name="Group 130">
                <a:extLst>
                  <a:ext uri="{FF2B5EF4-FFF2-40B4-BE49-F238E27FC236}">
                    <a16:creationId xmlns:a16="http://schemas.microsoft.com/office/drawing/2014/main" id="{80F95DAA-291B-F908-CD04-3CBD487D6893}"/>
                  </a:ext>
                </a:extLst>
              </p:cNvPr>
              <p:cNvGrpSpPr/>
              <p:nvPr/>
            </p:nvGrpSpPr>
            <p:grpSpPr>
              <a:xfrm>
                <a:off x="8009487" y="2252368"/>
                <a:ext cx="1044000" cy="76256"/>
                <a:chOff x="4466778" y="2339656"/>
                <a:chExt cx="1044000" cy="76256"/>
              </a:xfrm>
            </p:grpSpPr>
            <p:cxnSp>
              <p:nvCxnSpPr>
                <p:cNvPr id="132" name="Straight Arrow Connector 131">
                  <a:extLst>
                    <a:ext uri="{FF2B5EF4-FFF2-40B4-BE49-F238E27FC236}">
                      <a16:creationId xmlns:a16="http://schemas.microsoft.com/office/drawing/2014/main" id="{BD0170E7-E578-3F34-2774-4154D57AB671}"/>
                    </a:ext>
                  </a:extLst>
                </p:cNvPr>
                <p:cNvCxnSpPr>
                  <a:cxnSpLocks/>
                </p:cNvCxnSpPr>
                <p:nvPr/>
              </p:nvCxnSpPr>
              <p:spPr bwMode="auto">
                <a:xfrm>
                  <a:off x="4466778" y="2339656"/>
                  <a:ext cx="1044000" cy="0"/>
                </a:xfrm>
                <a:prstGeom prst="straightConnector1">
                  <a:avLst/>
                </a:prstGeom>
                <a:solidFill>
                  <a:schemeClr val="accent1"/>
                </a:solidFill>
                <a:ln w="28575" cap="flat" cmpd="sng" algn="ctr">
                  <a:solidFill>
                    <a:schemeClr val="accent1"/>
                  </a:solidFill>
                  <a:prstDash val="solid"/>
                  <a:round/>
                  <a:headEnd type="none" w="med" len="med"/>
                  <a:tailEnd type="triangle" w="med" len="lg"/>
                </a:ln>
                <a:effectLst/>
              </p:spPr>
            </p:cxnSp>
            <p:cxnSp>
              <p:nvCxnSpPr>
                <p:cNvPr id="133" name="Straight Arrow Connector 132">
                  <a:extLst>
                    <a:ext uri="{FF2B5EF4-FFF2-40B4-BE49-F238E27FC236}">
                      <a16:creationId xmlns:a16="http://schemas.microsoft.com/office/drawing/2014/main" id="{6EFF7ED1-7D10-BEAF-B582-A472445287FE}"/>
                    </a:ext>
                  </a:extLst>
                </p:cNvPr>
                <p:cNvCxnSpPr>
                  <a:cxnSpLocks/>
                </p:cNvCxnSpPr>
                <p:nvPr/>
              </p:nvCxnSpPr>
              <p:spPr bwMode="auto">
                <a:xfrm>
                  <a:off x="4466778" y="2415912"/>
                  <a:ext cx="1044000" cy="0"/>
                </a:xfrm>
                <a:prstGeom prst="straightConnector1">
                  <a:avLst/>
                </a:prstGeom>
                <a:solidFill>
                  <a:schemeClr val="accent1"/>
                </a:solidFill>
                <a:ln w="28575" cap="flat" cmpd="sng" algn="ctr">
                  <a:solidFill>
                    <a:schemeClr val="accent1"/>
                  </a:solidFill>
                  <a:prstDash val="solid"/>
                  <a:round/>
                  <a:headEnd type="none" w="med" len="med"/>
                  <a:tailEnd type="triangle" w="med" len="lg"/>
                </a:ln>
                <a:effectLst/>
              </p:spPr>
            </p:cxnSp>
          </p:grpSp>
        </p:grpSp>
        <p:grpSp>
          <p:nvGrpSpPr>
            <p:cNvPr id="104" name="Group 103">
              <a:extLst>
                <a:ext uri="{FF2B5EF4-FFF2-40B4-BE49-F238E27FC236}">
                  <a16:creationId xmlns:a16="http://schemas.microsoft.com/office/drawing/2014/main" id="{6516848C-E515-2790-9B1B-E3DC75D4BBE0}"/>
                </a:ext>
              </a:extLst>
            </p:cNvPr>
            <p:cNvGrpSpPr/>
            <p:nvPr/>
          </p:nvGrpSpPr>
          <p:grpSpPr>
            <a:xfrm>
              <a:off x="3920983" y="1559222"/>
              <a:ext cx="560465" cy="1039659"/>
              <a:chOff x="1987909" y="1720364"/>
              <a:chExt cx="560465" cy="1039659"/>
            </a:xfrm>
          </p:grpSpPr>
          <mc:AlternateContent xmlns:mc="http://schemas.openxmlformats.org/markup-compatibility/2006" xmlns:a14="http://schemas.microsoft.com/office/drawing/2010/main">
            <mc:Choice Requires="a14">
              <p:sp>
                <p:nvSpPr>
                  <p:cNvPr id="105" name="TextBox 39">
                    <a:extLst>
                      <a:ext uri="{FF2B5EF4-FFF2-40B4-BE49-F238E27FC236}">
                        <a16:creationId xmlns:a16="http://schemas.microsoft.com/office/drawing/2014/main" id="{223FFF8E-6CF5-5979-3D08-A1603CBD8162}"/>
                      </a:ext>
                    </a:extLst>
                  </p:cNvPr>
                  <p:cNvSpPr txBox="1"/>
                  <p:nvPr/>
                </p:nvSpPr>
                <p:spPr>
                  <a:xfrm>
                    <a:off x="2071020" y="2415890"/>
                    <a:ext cx="396000" cy="344133"/>
                  </a:xfrm>
                  <a:prstGeom prst="rect">
                    <a:avLst/>
                  </a:prstGeom>
                  <a:solidFill>
                    <a:srgbClr val="FBE4D5"/>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𝒖</m:t>
                              </m:r>
                            </m:e>
                            <m:sub>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𝟐</m:t>
                              </m:r>
                            </m:sup>
                          </m:sSubSup>
                        </m:oMath>
                      </m:oMathPara>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5" name="TextBox 39">
                    <a:extLst>
                      <a:ext uri="{FF2B5EF4-FFF2-40B4-BE49-F238E27FC236}">
                        <a16:creationId xmlns:a16="http://schemas.microsoft.com/office/drawing/2014/main" id="{223FFF8E-6CF5-5979-3D08-A1603CBD8162}"/>
                      </a:ext>
                    </a:extLst>
                  </p:cNvPr>
                  <p:cNvSpPr txBox="1">
                    <a:spLocks noRot="1" noChangeAspect="1" noMove="1" noResize="1" noEditPoints="1" noAdjustHandles="1" noChangeArrowheads="1" noChangeShapeType="1" noTextEdit="1"/>
                  </p:cNvSpPr>
                  <p:nvPr/>
                </p:nvSpPr>
                <p:spPr>
                  <a:xfrm>
                    <a:off x="2071020" y="2415890"/>
                    <a:ext cx="396000" cy="344133"/>
                  </a:xfrm>
                  <a:prstGeom prst="rect">
                    <a:avLst/>
                  </a:prstGeom>
                  <a:blipFill>
                    <a:blip r:embed="rId29"/>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6" name="TextBox 34">
                    <a:extLst>
                      <a:ext uri="{FF2B5EF4-FFF2-40B4-BE49-F238E27FC236}">
                        <a16:creationId xmlns:a16="http://schemas.microsoft.com/office/drawing/2014/main" id="{C1E0A755-80D4-B2AE-0DB5-4442E1D5E5EA}"/>
                      </a:ext>
                    </a:extLst>
                  </p:cNvPr>
                  <p:cNvSpPr txBox="1"/>
                  <p:nvPr/>
                </p:nvSpPr>
                <p:spPr>
                  <a:xfrm>
                    <a:off x="1987909" y="1720364"/>
                    <a:ext cx="560465" cy="324503"/>
                  </a:xfrm>
                  <a:prstGeom prst="rect">
                    <a:avLst/>
                  </a:prstGeom>
                  <a:solidFill>
                    <a:srgbClr val="E2EFD9"/>
                  </a:solidFill>
                </p:spPr>
                <p:txBody>
                  <a:bodyPr wrap="non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𝟐</m:t>
                              </m:r>
                            </m:sup>
                          </m:sSubSup>
                        </m:oMath>
                      </m:oMathPara>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6" name="TextBox 34">
                    <a:extLst>
                      <a:ext uri="{FF2B5EF4-FFF2-40B4-BE49-F238E27FC236}">
                        <a16:creationId xmlns:a16="http://schemas.microsoft.com/office/drawing/2014/main" id="{C1E0A755-80D4-B2AE-0DB5-4442E1D5E5EA}"/>
                      </a:ext>
                    </a:extLst>
                  </p:cNvPr>
                  <p:cNvSpPr txBox="1">
                    <a:spLocks noRot="1" noChangeAspect="1" noMove="1" noResize="1" noEditPoints="1" noAdjustHandles="1" noChangeArrowheads="1" noChangeShapeType="1" noTextEdit="1"/>
                  </p:cNvSpPr>
                  <p:nvPr/>
                </p:nvSpPr>
                <p:spPr>
                  <a:xfrm>
                    <a:off x="1987909" y="1720364"/>
                    <a:ext cx="560465" cy="324503"/>
                  </a:xfrm>
                  <a:prstGeom prst="rect">
                    <a:avLst/>
                  </a:prstGeom>
                  <a:blipFill>
                    <a:blip r:embed="rId30"/>
                    <a:stretch>
                      <a:fillRect l="-1087" b="-7547"/>
                    </a:stretch>
                  </a:blipFill>
                </p:spPr>
                <p:txBody>
                  <a:bodyPr/>
                  <a:lstStyle/>
                  <a:p>
                    <a:r>
                      <a:rPr lang="en-NZ">
                        <a:noFill/>
                      </a:rPr>
                      <a:t> </a:t>
                    </a:r>
                  </a:p>
                </p:txBody>
              </p:sp>
            </mc:Fallback>
          </mc:AlternateContent>
          <p:cxnSp>
            <p:nvCxnSpPr>
              <p:cNvPr id="107" name="Straight Arrow Connector 106">
                <a:extLst>
                  <a:ext uri="{FF2B5EF4-FFF2-40B4-BE49-F238E27FC236}">
                    <a16:creationId xmlns:a16="http://schemas.microsoft.com/office/drawing/2014/main" id="{80766AD9-C8AA-2177-C43F-3760D4431567}"/>
                  </a:ext>
                </a:extLst>
              </p:cNvPr>
              <p:cNvCxnSpPr>
                <a:cxnSpLocks/>
                <a:stCxn id="105" idx="0"/>
                <a:endCxn id="106" idx="2"/>
              </p:cNvCxnSpPr>
              <p:nvPr/>
            </p:nvCxnSpPr>
            <p:spPr>
              <a:xfrm flipH="1" flipV="1">
                <a:off x="2268142" y="2044867"/>
                <a:ext cx="878" cy="371023"/>
              </a:xfrm>
              <a:prstGeom prst="straightConnector1">
                <a:avLst/>
              </a:prstGeom>
              <a:ln w="28575">
                <a:solidFill>
                  <a:schemeClr val="accent1"/>
                </a:solidFill>
                <a:headEnd w="sm" len="sm"/>
                <a:tailEnd type="triangle" w="med" len="lg"/>
              </a:ln>
            </p:spPr>
            <p:style>
              <a:lnRef idx="1">
                <a:schemeClr val="accent1"/>
              </a:lnRef>
              <a:fillRef idx="0">
                <a:schemeClr val="accent1"/>
              </a:fillRef>
              <a:effectRef idx="0">
                <a:schemeClr val="accent1"/>
              </a:effectRef>
              <a:fontRef idx="minor">
                <a:schemeClr val="tx1"/>
              </a:fontRef>
            </p:style>
          </p:cxnSp>
        </p:grpSp>
        <p:cxnSp>
          <p:nvCxnSpPr>
            <p:cNvPr id="135" name="Straight Arrow Connector 134">
              <a:extLst>
                <a:ext uri="{FF2B5EF4-FFF2-40B4-BE49-F238E27FC236}">
                  <a16:creationId xmlns:a16="http://schemas.microsoft.com/office/drawing/2014/main" id="{3E5E26D6-0B9F-0A2E-D67E-AED996F02095}"/>
                </a:ext>
              </a:extLst>
            </p:cNvPr>
            <p:cNvCxnSpPr>
              <a:cxnSpLocks/>
            </p:cNvCxnSpPr>
            <p:nvPr/>
          </p:nvCxnSpPr>
          <p:spPr bwMode="auto">
            <a:xfrm>
              <a:off x="5075253" y="2078192"/>
              <a:ext cx="395745" cy="199595"/>
            </a:xfrm>
            <a:prstGeom prst="straightConnector1">
              <a:avLst/>
            </a:prstGeom>
            <a:solidFill>
              <a:schemeClr val="accent1"/>
            </a:solidFill>
            <a:ln w="28575" cap="flat" cmpd="sng" algn="ctr">
              <a:solidFill>
                <a:schemeClr val="accent1"/>
              </a:solidFill>
              <a:prstDash val="solid"/>
              <a:round/>
              <a:headEnd type="none" w="med" len="med"/>
              <a:tailEnd type="triangle" w="med" len="lg"/>
            </a:ln>
            <a:effectLst/>
          </p:spPr>
        </p:cxnSp>
        <p:grpSp>
          <p:nvGrpSpPr>
            <p:cNvPr id="108" name="Group 107">
              <a:extLst>
                <a:ext uri="{FF2B5EF4-FFF2-40B4-BE49-F238E27FC236}">
                  <a16:creationId xmlns:a16="http://schemas.microsoft.com/office/drawing/2014/main" id="{09866E81-D6C2-4F7A-96DD-6370D7868688}"/>
                </a:ext>
              </a:extLst>
            </p:cNvPr>
            <p:cNvGrpSpPr/>
            <p:nvPr/>
          </p:nvGrpSpPr>
          <p:grpSpPr>
            <a:xfrm>
              <a:off x="8272396" y="980927"/>
              <a:ext cx="672428" cy="1039659"/>
              <a:chOff x="1934129" y="1720364"/>
              <a:chExt cx="672428" cy="1039659"/>
            </a:xfrm>
          </p:grpSpPr>
          <mc:AlternateContent xmlns:mc="http://schemas.openxmlformats.org/markup-compatibility/2006" xmlns:a14="http://schemas.microsoft.com/office/drawing/2010/main">
            <mc:Choice Requires="a14">
              <p:sp>
                <p:nvSpPr>
                  <p:cNvPr id="109" name="TextBox 39">
                    <a:extLst>
                      <a:ext uri="{FF2B5EF4-FFF2-40B4-BE49-F238E27FC236}">
                        <a16:creationId xmlns:a16="http://schemas.microsoft.com/office/drawing/2014/main" id="{4DA688F2-A45A-48AE-73CA-4E7BF6A24FE9}"/>
                      </a:ext>
                    </a:extLst>
                  </p:cNvPr>
                  <p:cNvSpPr txBox="1"/>
                  <p:nvPr/>
                </p:nvSpPr>
                <p:spPr>
                  <a:xfrm>
                    <a:off x="2072441" y="2415890"/>
                    <a:ext cx="396000" cy="344133"/>
                  </a:xfrm>
                  <a:prstGeom prst="rect">
                    <a:avLst/>
                  </a:prstGeom>
                  <a:solidFill>
                    <a:srgbClr val="FBE4D5"/>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𝒖</m:t>
                              </m:r>
                            </m:e>
                            <m:sub>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𝟑</m:t>
                              </m:r>
                            </m:sup>
                          </m:sSubSup>
                        </m:oMath>
                      </m:oMathPara>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9" name="TextBox 39">
                    <a:extLst>
                      <a:ext uri="{FF2B5EF4-FFF2-40B4-BE49-F238E27FC236}">
                        <a16:creationId xmlns:a16="http://schemas.microsoft.com/office/drawing/2014/main" id="{4DA688F2-A45A-48AE-73CA-4E7BF6A24FE9}"/>
                      </a:ext>
                    </a:extLst>
                  </p:cNvPr>
                  <p:cNvSpPr txBox="1">
                    <a:spLocks noRot="1" noChangeAspect="1" noMove="1" noResize="1" noEditPoints="1" noAdjustHandles="1" noChangeArrowheads="1" noChangeShapeType="1" noTextEdit="1"/>
                  </p:cNvSpPr>
                  <p:nvPr/>
                </p:nvSpPr>
                <p:spPr>
                  <a:xfrm>
                    <a:off x="2072441" y="2415890"/>
                    <a:ext cx="396000" cy="344133"/>
                  </a:xfrm>
                  <a:prstGeom prst="rect">
                    <a:avLst/>
                  </a:prstGeom>
                  <a:blipFill>
                    <a:blip r:embed="rId31"/>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0" name="TextBox 34">
                    <a:extLst>
                      <a:ext uri="{FF2B5EF4-FFF2-40B4-BE49-F238E27FC236}">
                        <a16:creationId xmlns:a16="http://schemas.microsoft.com/office/drawing/2014/main" id="{B8A72BB3-8B99-E3CC-40DD-00AA397894B1}"/>
                      </a:ext>
                    </a:extLst>
                  </p:cNvPr>
                  <p:cNvSpPr txBox="1"/>
                  <p:nvPr/>
                </p:nvSpPr>
                <p:spPr>
                  <a:xfrm>
                    <a:off x="1934129" y="1720364"/>
                    <a:ext cx="672428" cy="344133"/>
                  </a:xfrm>
                  <a:prstGeom prst="rect">
                    <a:avLst/>
                  </a:prstGeom>
                  <a:solidFill>
                    <a:srgbClr val="E2EFD9"/>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𝟑</m:t>
                              </m:r>
                            </m:sup>
                          </m:sSubSup>
                        </m:oMath>
                      </m:oMathPara>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10" name="TextBox 34">
                    <a:extLst>
                      <a:ext uri="{FF2B5EF4-FFF2-40B4-BE49-F238E27FC236}">
                        <a16:creationId xmlns:a16="http://schemas.microsoft.com/office/drawing/2014/main" id="{B8A72BB3-8B99-E3CC-40DD-00AA397894B1}"/>
                      </a:ext>
                    </a:extLst>
                  </p:cNvPr>
                  <p:cNvSpPr txBox="1">
                    <a:spLocks noRot="1" noChangeAspect="1" noMove="1" noResize="1" noEditPoints="1" noAdjustHandles="1" noChangeArrowheads="1" noChangeShapeType="1" noTextEdit="1"/>
                  </p:cNvSpPr>
                  <p:nvPr/>
                </p:nvSpPr>
                <p:spPr>
                  <a:xfrm>
                    <a:off x="1934129" y="1720364"/>
                    <a:ext cx="672428" cy="344133"/>
                  </a:xfrm>
                  <a:prstGeom prst="rect">
                    <a:avLst/>
                  </a:prstGeom>
                  <a:blipFill>
                    <a:blip r:embed="rId32"/>
                    <a:stretch>
                      <a:fillRect b="-3571"/>
                    </a:stretch>
                  </a:blipFill>
                </p:spPr>
                <p:txBody>
                  <a:bodyPr/>
                  <a:lstStyle/>
                  <a:p>
                    <a:r>
                      <a:rPr lang="en-NZ">
                        <a:noFill/>
                      </a:rPr>
                      <a:t> </a:t>
                    </a:r>
                  </a:p>
                </p:txBody>
              </p:sp>
            </mc:Fallback>
          </mc:AlternateContent>
          <p:cxnSp>
            <p:nvCxnSpPr>
              <p:cNvPr id="111" name="Straight Arrow Connector 110">
                <a:extLst>
                  <a:ext uri="{FF2B5EF4-FFF2-40B4-BE49-F238E27FC236}">
                    <a16:creationId xmlns:a16="http://schemas.microsoft.com/office/drawing/2014/main" id="{18C8ADB5-60FD-8D40-C6A2-5F07497F6121}"/>
                  </a:ext>
                </a:extLst>
              </p:cNvPr>
              <p:cNvCxnSpPr>
                <a:cxnSpLocks/>
                <a:stCxn id="109" idx="0"/>
                <a:endCxn id="110" idx="2"/>
              </p:cNvCxnSpPr>
              <p:nvPr/>
            </p:nvCxnSpPr>
            <p:spPr>
              <a:xfrm flipH="1" flipV="1">
                <a:off x="2270343" y="2064497"/>
                <a:ext cx="98" cy="351393"/>
              </a:xfrm>
              <a:prstGeom prst="straightConnector1">
                <a:avLst/>
              </a:prstGeom>
              <a:ln w="28575">
                <a:solidFill>
                  <a:schemeClr val="accent1"/>
                </a:solidFill>
                <a:headEnd w="sm" len="sm"/>
                <a:tailEnd type="triangle" w="med" len="lg"/>
              </a:ln>
            </p:spPr>
            <p:style>
              <a:lnRef idx="1">
                <a:schemeClr val="accent1"/>
              </a:lnRef>
              <a:fillRef idx="0">
                <a:schemeClr val="accent1"/>
              </a:fillRef>
              <a:effectRef idx="0">
                <a:schemeClr val="accent1"/>
              </a:effectRef>
              <a:fontRef idx="minor">
                <a:schemeClr val="tx1"/>
              </a:fontRef>
            </p:style>
          </p:cxnSp>
        </p:grpSp>
        <p:cxnSp>
          <p:nvCxnSpPr>
            <p:cNvPr id="140" name="Straight Arrow Connector 139">
              <a:extLst>
                <a:ext uri="{FF2B5EF4-FFF2-40B4-BE49-F238E27FC236}">
                  <a16:creationId xmlns:a16="http://schemas.microsoft.com/office/drawing/2014/main" id="{1B790B49-A633-6997-60BB-5B341E391AE2}"/>
                </a:ext>
              </a:extLst>
            </p:cNvPr>
            <p:cNvCxnSpPr>
              <a:cxnSpLocks/>
            </p:cNvCxnSpPr>
            <p:nvPr/>
          </p:nvCxnSpPr>
          <p:spPr bwMode="auto">
            <a:xfrm flipH="1">
              <a:off x="8064684" y="2074016"/>
              <a:ext cx="395745" cy="199595"/>
            </a:xfrm>
            <a:prstGeom prst="straightConnector1">
              <a:avLst/>
            </a:prstGeom>
            <a:solidFill>
              <a:schemeClr val="accent1"/>
            </a:solidFill>
            <a:ln w="28575" cap="flat" cmpd="sng" algn="ctr">
              <a:solidFill>
                <a:schemeClr val="accent1"/>
              </a:solidFill>
              <a:prstDash val="solid"/>
              <a:round/>
              <a:headEnd type="stealth" w="med" len="lg"/>
              <a:tailEnd type="none" w="med" len="lg"/>
            </a:ln>
            <a:effectLst/>
          </p:spPr>
        </p:cxnSp>
        <p:grpSp>
          <p:nvGrpSpPr>
            <p:cNvPr id="146" name="Group 145">
              <a:extLst>
                <a:ext uri="{FF2B5EF4-FFF2-40B4-BE49-F238E27FC236}">
                  <a16:creationId xmlns:a16="http://schemas.microsoft.com/office/drawing/2014/main" id="{41905067-BB51-4974-ECA2-4A491A79A0C5}"/>
                </a:ext>
              </a:extLst>
            </p:cNvPr>
            <p:cNvGrpSpPr/>
            <p:nvPr/>
          </p:nvGrpSpPr>
          <p:grpSpPr>
            <a:xfrm>
              <a:off x="5917037" y="1954292"/>
              <a:ext cx="1655244" cy="466987"/>
              <a:chOff x="5917037" y="1954292"/>
              <a:chExt cx="1655244" cy="466987"/>
            </a:xfrm>
          </p:grpSpPr>
          <mc:AlternateContent xmlns:mc="http://schemas.openxmlformats.org/markup-compatibility/2006" xmlns:a14="http://schemas.microsoft.com/office/drawing/2010/main">
            <mc:Choice Requires="a14">
              <p:sp>
                <p:nvSpPr>
                  <p:cNvPr id="144" name="TextBox 39">
                    <a:extLst>
                      <a:ext uri="{FF2B5EF4-FFF2-40B4-BE49-F238E27FC236}">
                        <a16:creationId xmlns:a16="http://schemas.microsoft.com/office/drawing/2014/main" id="{9450373D-8A52-EA15-246C-DCDCF93C90A2}"/>
                      </a:ext>
                    </a:extLst>
                  </p:cNvPr>
                  <p:cNvSpPr txBox="1"/>
                  <p:nvPr/>
                </p:nvSpPr>
                <p:spPr>
                  <a:xfrm>
                    <a:off x="5917037" y="1954292"/>
                    <a:ext cx="639534" cy="4669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sub>
                            <m:sup>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𝑓</m:t>
                              </m:r>
                            </m:sup>
                          </m:sSubSup>
                        </m:oMath>
                      </m:oMathPara>
                    </a14:m>
                    <a:endParaRPr kumimoji="0" lang="en-NZ" sz="20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44" name="TextBox 39">
                    <a:extLst>
                      <a:ext uri="{FF2B5EF4-FFF2-40B4-BE49-F238E27FC236}">
                        <a16:creationId xmlns:a16="http://schemas.microsoft.com/office/drawing/2014/main" id="{9450373D-8A52-EA15-246C-DCDCF93C90A2}"/>
                      </a:ext>
                    </a:extLst>
                  </p:cNvPr>
                  <p:cNvSpPr txBox="1">
                    <a:spLocks noRot="1" noChangeAspect="1" noMove="1" noResize="1" noEditPoints="1" noAdjustHandles="1" noChangeArrowheads="1" noChangeShapeType="1" noTextEdit="1"/>
                  </p:cNvSpPr>
                  <p:nvPr/>
                </p:nvSpPr>
                <p:spPr>
                  <a:xfrm>
                    <a:off x="5917037" y="1954292"/>
                    <a:ext cx="639534" cy="466987"/>
                  </a:xfrm>
                  <a:prstGeom prst="rect">
                    <a:avLst/>
                  </a:prstGeom>
                  <a:blipFill>
                    <a:blip r:embed="rId33"/>
                    <a:stretch>
                      <a:fillRect b="-259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5" name="TextBox 39">
                    <a:extLst>
                      <a:ext uri="{FF2B5EF4-FFF2-40B4-BE49-F238E27FC236}">
                        <a16:creationId xmlns:a16="http://schemas.microsoft.com/office/drawing/2014/main" id="{9BD3E46A-FC50-6675-F879-051AA07A44A1}"/>
                      </a:ext>
                    </a:extLst>
                  </p:cNvPr>
                  <p:cNvSpPr txBox="1"/>
                  <p:nvPr/>
                </p:nvSpPr>
                <p:spPr>
                  <a:xfrm>
                    <a:off x="6932747" y="2019566"/>
                    <a:ext cx="63953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sub>
                            <m:sup>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oMath>
                      </m:oMathPara>
                    </a14:m>
                    <a:endParaRPr kumimoji="0" lang="en-NZ" sz="20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45" name="TextBox 39">
                    <a:extLst>
                      <a:ext uri="{FF2B5EF4-FFF2-40B4-BE49-F238E27FC236}">
                        <a16:creationId xmlns:a16="http://schemas.microsoft.com/office/drawing/2014/main" id="{9BD3E46A-FC50-6675-F879-051AA07A44A1}"/>
                      </a:ext>
                    </a:extLst>
                  </p:cNvPr>
                  <p:cNvSpPr txBox="1">
                    <a:spLocks noRot="1" noChangeAspect="1" noMove="1" noResize="1" noEditPoints="1" noAdjustHandles="1" noChangeArrowheads="1" noChangeShapeType="1" noTextEdit="1"/>
                  </p:cNvSpPr>
                  <p:nvPr/>
                </p:nvSpPr>
                <p:spPr>
                  <a:xfrm>
                    <a:off x="6932747" y="2019566"/>
                    <a:ext cx="639534" cy="400110"/>
                  </a:xfrm>
                  <a:prstGeom prst="rect">
                    <a:avLst/>
                  </a:prstGeom>
                  <a:blipFill>
                    <a:blip r:embed="rId34"/>
                    <a:stretch>
                      <a:fillRect b="-1515"/>
                    </a:stretch>
                  </a:blipFill>
                </p:spPr>
                <p:txBody>
                  <a:bodyPr/>
                  <a:lstStyle/>
                  <a:p>
                    <a:r>
                      <a:rPr lang="en-NZ">
                        <a:noFill/>
                      </a:rPr>
                      <a:t> </a:t>
                    </a:r>
                  </a:p>
                </p:txBody>
              </p:sp>
            </mc:Fallback>
          </mc:AlternateContent>
        </p:grpSp>
      </p:grpSp>
      <p:grpSp>
        <p:nvGrpSpPr>
          <p:cNvPr id="36" name="Group 35">
            <a:extLst>
              <a:ext uri="{FF2B5EF4-FFF2-40B4-BE49-F238E27FC236}">
                <a16:creationId xmlns:a16="http://schemas.microsoft.com/office/drawing/2014/main" id="{9EF1A9D2-3D1C-287A-3DC6-4A3BA3B230D0}"/>
              </a:ext>
            </a:extLst>
          </p:cNvPr>
          <p:cNvGrpSpPr/>
          <p:nvPr/>
        </p:nvGrpSpPr>
        <p:grpSpPr>
          <a:xfrm>
            <a:off x="4806090" y="6013592"/>
            <a:ext cx="5711623" cy="844408"/>
            <a:chOff x="4806090" y="6013592"/>
            <a:chExt cx="5711623" cy="844408"/>
          </a:xfrm>
        </p:grpSpPr>
        <p:grpSp>
          <p:nvGrpSpPr>
            <p:cNvPr id="48" name="Group 47">
              <a:extLst>
                <a:ext uri="{FF2B5EF4-FFF2-40B4-BE49-F238E27FC236}">
                  <a16:creationId xmlns:a16="http://schemas.microsoft.com/office/drawing/2014/main" id="{B7F7F40F-7012-75E5-54A3-AA09C6A2A1CB}"/>
                </a:ext>
              </a:extLst>
            </p:cNvPr>
            <p:cNvGrpSpPr/>
            <p:nvPr/>
          </p:nvGrpSpPr>
          <p:grpSpPr>
            <a:xfrm>
              <a:off x="5188960" y="6013592"/>
              <a:ext cx="5328753" cy="459678"/>
              <a:chOff x="5125168" y="6438494"/>
              <a:chExt cx="5328753" cy="459678"/>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2036AE-D478-E886-934E-CDB4E6E2249A}"/>
                      </a:ext>
                    </a:extLst>
                  </p:cNvPr>
                  <p:cNvSpPr txBox="1"/>
                  <p:nvPr/>
                </p:nvSpPr>
                <p:spPr>
                  <a:xfrm>
                    <a:off x="5125168" y="6438494"/>
                    <a:ext cx="3357746" cy="45967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𝐴</m:t>
                              </m:r>
                            </m:e>
                            <m:sup>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𝑓</m:t>
                              </m:r>
                            </m:sup>
                          </m:sSup>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𝟏</m:t>
                              </m:r>
                            </m:sup>
                          </m:sSubSup>
                          <m:sSup>
                            <m:s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𝟐</m:t>
                                      </m:r>
                                    </m:sup>
                                  </m:sSubSup>
                                </m:e>
                              </m:d>
                            </m:e>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𝐴</m:t>
                              </m:r>
                            </m:e>
                            <m:sup>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𝑟</m:t>
                              </m:r>
                            </m:sup>
                          </m:sSup>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𝟑</m:t>
                              </m:r>
                            </m:sup>
                          </m:sSubSup>
                          <m:sSup>
                            <m:s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𝟒</m:t>
                                      </m:r>
                                    </m:sup>
                                  </m:sSubSup>
                                </m:e>
                              </m:d>
                            </m:e>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382036AE-D478-E886-934E-CDB4E6E2249A}"/>
                      </a:ext>
                    </a:extLst>
                  </p:cNvPr>
                  <p:cNvSpPr txBox="1">
                    <a:spLocks noRot="1" noChangeAspect="1" noMove="1" noResize="1" noEditPoints="1" noAdjustHandles="1" noChangeArrowheads="1" noChangeShapeType="1" noTextEdit="1"/>
                  </p:cNvSpPr>
                  <p:nvPr/>
                </p:nvSpPr>
                <p:spPr>
                  <a:xfrm>
                    <a:off x="5125168" y="6438494"/>
                    <a:ext cx="3357746" cy="459678"/>
                  </a:xfrm>
                  <a:prstGeom prst="rect">
                    <a:avLst/>
                  </a:prstGeom>
                  <a:blipFill>
                    <a:blip r:embed="rId35"/>
                    <a:stretch>
                      <a:fillRect b="-2632"/>
                    </a:stretch>
                  </a:blipFill>
                </p:spPr>
                <p:txBody>
                  <a:bodyPr/>
                  <a:lstStyle/>
                  <a:p>
                    <a:r>
                      <a:rPr lang="en-NZ">
                        <a:noFill/>
                      </a:rPr>
                      <a:t> </a:t>
                    </a:r>
                  </a:p>
                </p:txBody>
              </p:sp>
            </mc:Fallback>
          </mc:AlternateContent>
          <p:sp>
            <p:nvSpPr>
              <p:cNvPr id="38" name="TextBox 37">
                <a:extLst>
                  <a:ext uri="{FF2B5EF4-FFF2-40B4-BE49-F238E27FC236}">
                    <a16:creationId xmlns:a16="http://schemas.microsoft.com/office/drawing/2014/main" id="{A95C0EBF-62E3-C57D-2B59-9C1C2C2B2D58}"/>
                  </a:ext>
                </a:extLst>
              </p:cNvPr>
              <p:cNvSpPr txBox="1"/>
              <p:nvPr/>
            </p:nvSpPr>
            <p:spPr>
              <a:xfrm>
                <a:off x="8297561" y="6445208"/>
                <a:ext cx="21563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“Law of mass action”</a:t>
                </a: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A20D90-6048-46C2-9513-73E475611B87}"/>
                    </a:ext>
                  </a:extLst>
                </p:cNvPr>
                <p:cNvSpPr txBox="1"/>
                <p:nvPr/>
              </p:nvSpPr>
              <p:spPr>
                <a:xfrm>
                  <a:off x="4806090" y="6481037"/>
                  <a:ext cx="5161285" cy="3769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where </a:t>
                  </a:r>
                  <a14:m>
                    <m:oMath xmlns:m="http://schemas.openxmlformats.org/officeDocument/2006/math">
                      <m:sSup>
                        <m:sSupPr>
                          <m:ctrlP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𝐴</m:t>
                          </m:r>
                        </m:e>
                        <m:sup>
                          <m: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𝑓</m:t>
                          </m:r>
                        </m:sup>
                      </m:sSup>
                      <m: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𝑅</m:t>
                          </m:r>
                          <m: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𝑥</m:t>
                          </m:r>
                        </m:sub>
                      </m:sSub>
                    </m:oMath>
                  </a14:m>
                  <a:r>
                    <a:rPr kumimoji="0" lang="en-NZ" sz="1800" b="0" i="0" u="none" strike="noStrike" kern="1200" cap="none" spc="0" normalizeH="0" baseline="0" noProof="0" dirty="0">
                      <a:ln>
                        <a:noFill/>
                      </a:ln>
                      <a:solidFill>
                        <a:srgbClr val="836967"/>
                      </a:solidFill>
                      <a:effectLst/>
                      <a:uLnTx/>
                      <a:uFillTx/>
                      <a:latin typeface="Calibri" panose="020F0502020204030204"/>
                      <a:ea typeface="+mn-ea"/>
                      <a:cs typeface="+mn-cs"/>
                    </a:rPr>
                    <a:t> </a:t>
                  </a:r>
                  <a14:m>
                    <m:oMath xmlns:m="http://schemas.openxmlformats.org/officeDocument/2006/math">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e>
                          </m:d>
                        </m:e>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p>
                        <m:sSupPr>
                          <m:ctrlP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𝐴</m:t>
                          </m:r>
                        </m:e>
                        <m:sup>
                          <m:r>
                            <a:rPr kumimoji="0" lang="en-NZ" sz="1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𝑟</m:t>
                          </m:r>
                        </m:sup>
                      </m:sSup>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𝑅𝑥</m:t>
                          </m:r>
                        </m:sub>
                      </m:sSub>
                    </m:oMath>
                  </a14:m>
                  <a:r>
                    <a:rPr kumimoji="0" lang="en-NZ" sz="1800" b="0" i="0" u="none" strike="noStrike" kern="1200" cap="none" spc="0" normalizeH="0" baseline="0" noProof="0" dirty="0">
                      <a:ln>
                        <a:noFill/>
                      </a:ln>
                      <a:solidFill>
                        <a:srgbClr val="836967"/>
                      </a:solidFill>
                      <a:effectLst/>
                      <a:uLnTx/>
                      <a:uFillTx/>
                      <a:latin typeface="Calibri" panose="020F0502020204030204"/>
                      <a:ea typeface="+mn-ea"/>
                      <a:cs typeface="+mn-cs"/>
                    </a:rPr>
                    <a:t> </a:t>
                  </a:r>
                  <a14:m>
                    <m:oMath xmlns:m="http://schemas.openxmlformats.org/officeDocument/2006/math">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e>
                          </m:d>
                        </m:e>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oMath>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a:extLst>
                    <a:ext uri="{FF2B5EF4-FFF2-40B4-BE49-F238E27FC236}">
                      <a16:creationId xmlns:a16="http://schemas.microsoft.com/office/drawing/2014/main" id="{43A20D90-6048-46C2-9513-73E475611B87}"/>
                    </a:ext>
                  </a:extLst>
                </p:cNvPr>
                <p:cNvSpPr txBox="1">
                  <a:spLocks noRot="1" noChangeAspect="1" noMove="1" noResize="1" noEditPoints="1" noAdjustHandles="1" noChangeArrowheads="1" noChangeShapeType="1" noTextEdit="1"/>
                </p:cNvSpPr>
                <p:nvPr/>
              </p:nvSpPr>
              <p:spPr>
                <a:xfrm>
                  <a:off x="4806090" y="6481037"/>
                  <a:ext cx="5161285" cy="376963"/>
                </a:xfrm>
                <a:prstGeom prst="rect">
                  <a:avLst/>
                </a:prstGeom>
                <a:blipFill>
                  <a:blip r:embed="rId36"/>
                  <a:stretch>
                    <a:fillRect l="-945" t="-4839" b="-25806"/>
                  </a:stretch>
                </a:blipFill>
              </p:spPr>
              <p:txBody>
                <a:bodyPr/>
                <a:lstStyle/>
                <a:p>
                  <a:r>
                    <a:rPr lang="en-NZ">
                      <a:noFill/>
                    </a:rPr>
                    <a:t> </a:t>
                  </a:r>
                </a:p>
              </p:txBody>
            </p:sp>
          </mc:Fallback>
        </mc:AlternateContent>
      </p:grpSp>
      <p:sp>
        <p:nvSpPr>
          <p:cNvPr id="42" name="Rectangle 41">
            <a:extLst>
              <a:ext uri="{FF2B5EF4-FFF2-40B4-BE49-F238E27FC236}">
                <a16:creationId xmlns:a16="http://schemas.microsoft.com/office/drawing/2014/main" id="{A03A83E4-A0ED-E661-56C5-89C9FF6CE557}"/>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224395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ACA395F-7CF0-B072-59DD-E949B50C6E0D}"/>
              </a:ext>
            </a:extLst>
          </p:cNvPr>
          <p:cNvGrpSpPr/>
          <p:nvPr/>
        </p:nvGrpSpPr>
        <p:grpSpPr>
          <a:xfrm>
            <a:off x="4840054" y="668837"/>
            <a:ext cx="2336297" cy="785264"/>
            <a:chOff x="85793" y="1632087"/>
            <a:chExt cx="2336297" cy="785264"/>
          </a:xfrm>
        </p:grpSpPr>
        <p:grpSp>
          <p:nvGrpSpPr>
            <p:cNvPr id="3" name="Group 2">
              <a:extLst>
                <a:ext uri="{FF2B5EF4-FFF2-40B4-BE49-F238E27FC236}">
                  <a16:creationId xmlns:a16="http://schemas.microsoft.com/office/drawing/2014/main" id="{DC8E24ED-86E9-85D9-13E8-ADCA23E33AE2}"/>
                </a:ext>
              </a:extLst>
            </p:cNvPr>
            <p:cNvGrpSpPr/>
            <p:nvPr/>
          </p:nvGrpSpPr>
          <p:grpSpPr>
            <a:xfrm>
              <a:off x="85793" y="1852994"/>
              <a:ext cx="2336297" cy="338554"/>
              <a:chOff x="85793" y="1852994"/>
              <a:chExt cx="2336297" cy="338554"/>
            </a:xfrm>
          </p:grpSpPr>
          <p:grpSp>
            <p:nvGrpSpPr>
              <p:cNvPr id="7" name="Group 6">
                <a:extLst>
                  <a:ext uri="{FF2B5EF4-FFF2-40B4-BE49-F238E27FC236}">
                    <a16:creationId xmlns:a16="http://schemas.microsoft.com/office/drawing/2014/main" id="{7A2CB5A8-50B3-DFA7-7AAF-7E2423245473}"/>
                  </a:ext>
                </a:extLst>
              </p:cNvPr>
              <p:cNvGrpSpPr/>
              <p:nvPr/>
            </p:nvGrpSpPr>
            <p:grpSpPr>
              <a:xfrm>
                <a:off x="1214334" y="2006206"/>
                <a:ext cx="467464" cy="100675"/>
                <a:chOff x="1283736" y="2028713"/>
                <a:chExt cx="467464" cy="100675"/>
              </a:xfrm>
            </p:grpSpPr>
            <p:cxnSp>
              <p:nvCxnSpPr>
                <p:cNvPr id="10" name="Straight Arrow Connector 9">
                  <a:extLst>
                    <a:ext uri="{FF2B5EF4-FFF2-40B4-BE49-F238E27FC236}">
                      <a16:creationId xmlns:a16="http://schemas.microsoft.com/office/drawing/2014/main" id="{9E7D414D-ED1E-9A77-5653-13DC405C4543}"/>
                    </a:ext>
                  </a:extLst>
                </p:cNvPr>
                <p:cNvCxnSpPr>
                  <a:cxnSpLocks/>
                </p:cNvCxnSpPr>
                <p:nvPr/>
              </p:nvCxnSpPr>
              <p:spPr>
                <a:xfrm>
                  <a:off x="1283736" y="2028713"/>
                  <a:ext cx="46746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DBEE47D-5198-2FE3-4C75-FF4232E7488B}"/>
                    </a:ext>
                  </a:extLst>
                </p:cNvPr>
                <p:cNvCxnSpPr>
                  <a:cxnSpLocks/>
                </p:cNvCxnSpPr>
                <p:nvPr/>
              </p:nvCxnSpPr>
              <p:spPr>
                <a:xfrm>
                  <a:off x="1283736" y="2129388"/>
                  <a:ext cx="467464" cy="0"/>
                </a:xfrm>
                <a:prstGeom prst="straightConnector1">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TextBox 10">
                    <a:extLst>
                      <a:ext uri="{FF2B5EF4-FFF2-40B4-BE49-F238E27FC236}">
                        <a16:creationId xmlns:a16="http://schemas.microsoft.com/office/drawing/2014/main" id="{3FE2FF4E-E604-A72A-02EE-5B21DA28E292}"/>
                      </a:ext>
                    </a:extLst>
                  </p:cNvPr>
                  <p:cNvSpPr txBox="1"/>
                  <p:nvPr/>
                </p:nvSpPr>
                <p:spPr>
                  <a:xfrm>
                    <a:off x="85793" y="1852994"/>
                    <a:ext cx="117327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𝑁𝑎</m:t>
                              </m:r>
                            </m:e>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r>
                            <a:rPr kumimoji="0" lang="en-NZ"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p>
                            <m:s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𝐶𝑙</m:t>
                              </m:r>
                            </m:e>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oMath>
                      </m:oMathPara>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TextBox 10">
                    <a:extLst>
                      <a:ext uri="{FF2B5EF4-FFF2-40B4-BE49-F238E27FC236}">
                        <a16:creationId xmlns:a16="http://schemas.microsoft.com/office/drawing/2014/main" id="{3FE2FF4E-E604-A72A-02EE-5B21DA28E292}"/>
                      </a:ext>
                    </a:extLst>
                  </p:cNvPr>
                  <p:cNvSpPr txBox="1">
                    <a:spLocks noRot="1" noChangeAspect="1" noMove="1" noResize="1" noEditPoints="1" noAdjustHandles="1" noChangeArrowheads="1" noChangeShapeType="1" noTextEdit="1"/>
                  </p:cNvSpPr>
                  <p:nvPr/>
                </p:nvSpPr>
                <p:spPr>
                  <a:xfrm>
                    <a:off x="85793" y="1852994"/>
                    <a:ext cx="1173270" cy="338554"/>
                  </a:xfrm>
                  <a:prstGeom prst="rect">
                    <a:avLst/>
                  </a:prstGeom>
                  <a:blipFill>
                    <a:blip r:embed="rId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 name="TextBox 11">
                    <a:extLst>
                      <a:ext uri="{FF2B5EF4-FFF2-40B4-BE49-F238E27FC236}">
                        <a16:creationId xmlns:a16="http://schemas.microsoft.com/office/drawing/2014/main" id="{FF7E05EC-B34A-E252-0BB9-341B3BADBC98}"/>
                      </a:ext>
                    </a:extLst>
                  </p:cNvPr>
                  <p:cNvSpPr txBox="1"/>
                  <p:nvPr/>
                </p:nvSpPr>
                <p:spPr>
                  <a:xfrm>
                    <a:off x="1733953" y="1852994"/>
                    <a:ext cx="68813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𝑁𝑎𝐶𝑙</m:t>
                          </m:r>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TextBox 11">
                    <a:extLst>
                      <a:ext uri="{FF2B5EF4-FFF2-40B4-BE49-F238E27FC236}">
                        <a16:creationId xmlns:a16="http://schemas.microsoft.com/office/drawing/2014/main" id="{FF7E05EC-B34A-E252-0BB9-341B3BADBC98}"/>
                      </a:ext>
                    </a:extLst>
                  </p:cNvPr>
                  <p:cNvSpPr txBox="1">
                    <a:spLocks noRot="1" noChangeAspect="1" noMove="1" noResize="1" noEditPoints="1" noAdjustHandles="1" noChangeArrowheads="1" noChangeShapeType="1" noTextEdit="1"/>
                  </p:cNvSpPr>
                  <p:nvPr/>
                </p:nvSpPr>
                <p:spPr>
                  <a:xfrm>
                    <a:off x="1733953" y="1852994"/>
                    <a:ext cx="688137" cy="338554"/>
                  </a:xfrm>
                  <a:prstGeom prst="rect">
                    <a:avLst/>
                  </a:prstGeom>
                  <a:blipFill>
                    <a:blip r:embed="rId3"/>
                    <a:stretch>
                      <a:fillRect/>
                    </a:stretch>
                  </a:blipFill>
                </p:spPr>
                <p:txBody>
                  <a:bodyPr/>
                  <a:lstStyle/>
                  <a:p>
                    <a:r>
                      <a:rPr lang="en-NZ">
                        <a:noFill/>
                      </a:rPr>
                      <a:t> </a:t>
                    </a:r>
                  </a:p>
                </p:txBody>
              </p:sp>
            </mc:Fallback>
          </mc:AlternateContent>
        </p:grpSp>
        <p:grpSp>
          <p:nvGrpSpPr>
            <p:cNvPr id="4" name="Group 3">
              <a:extLst>
                <a:ext uri="{FF2B5EF4-FFF2-40B4-BE49-F238E27FC236}">
                  <a16:creationId xmlns:a16="http://schemas.microsoft.com/office/drawing/2014/main" id="{8F65F3E8-5B7E-30D8-A725-91E381744AB8}"/>
                </a:ext>
              </a:extLst>
            </p:cNvPr>
            <p:cNvGrpSpPr/>
            <p:nvPr/>
          </p:nvGrpSpPr>
          <p:grpSpPr>
            <a:xfrm>
              <a:off x="1226493" y="1632087"/>
              <a:ext cx="471155" cy="785264"/>
              <a:chOff x="1226493" y="1632087"/>
              <a:chExt cx="471155" cy="785264"/>
            </a:xfrm>
          </p:grpSpPr>
          <mc:AlternateContent xmlns:mc="http://schemas.openxmlformats.org/markup-compatibility/2006" xmlns:a14="http://schemas.microsoft.com/office/drawing/2010/main">
            <mc:Choice Requires="a14">
              <p:sp>
                <p:nvSpPr>
                  <p:cNvPr id="5" name="TextBox 12">
                    <a:extLst>
                      <a:ext uri="{FF2B5EF4-FFF2-40B4-BE49-F238E27FC236}">
                        <a16:creationId xmlns:a16="http://schemas.microsoft.com/office/drawing/2014/main" id="{96A9FC5C-E90A-9E59-057D-6255C6A3F95F}"/>
                      </a:ext>
                    </a:extLst>
                  </p:cNvPr>
                  <p:cNvSpPr txBox="1"/>
                  <p:nvPr/>
                </p:nvSpPr>
                <p:spPr>
                  <a:xfrm>
                    <a:off x="1226493" y="1632087"/>
                    <a:ext cx="471155" cy="3454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𝐴</m:t>
                              </m:r>
                            </m:e>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𝑓</m:t>
                              </m:r>
                            </m:sup>
                          </m:s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8" name="TextBox 12">
                    <a:extLst>
                      <a:ext uri="{FF2B5EF4-FFF2-40B4-BE49-F238E27FC236}">
                        <a16:creationId xmlns:a16="http://schemas.microsoft.com/office/drawing/2014/main" id="{3AE96EC6-8C73-E4DD-B6B7-584272F5F54C}"/>
                      </a:ext>
                    </a:extLst>
                  </p:cNvPr>
                  <p:cNvSpPr txBox="1">
                    <a:spLocks noRot="1" noChangeAspect="1" noMove="1" noResize="1" noEditPoints="1" noAdjustHandles="1" noChangeArrowheads="1" noChangeShapeType="1" noTextEdit="1"/>
                  </p:cNvSpPr>
                  <p:nvPr/>
                </p:nvSpPr>
                <p:spPr>
                  <a:xfrm>
                    <a:off x="1226493" y="1632087"/>
                    <a:ext cx="471155" cy="345416"/>
                  </a:xfrm>
                  <a:prstGeom prst="rect">
                    <a:avLst/>
                  </a:prstGeom>
                  <a:blipFill>
                    <a:blip r:embed="rId21"/>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 name="TextBox 13">
                    <a:extLst>
                      <a:ext uri="{FF2B5EF4-FFF2-40B4-BE49-F238E27FC236}">
                        <a16:creationId xmlns:a16="http://schemas.microsoft.com/office/drawing/2014/main" id="{F5B75943-030E-81A0-55F2-107327CABBB9}"/>
                      </a:ext>
                    </a:extLst>
                  </p:cNvPr>
                  <p:cNvSpPr txBox="1"/>
                  <p:nvPr/>
                </p:nvSpPr>
                <p:spPr>
                  <a:xfrm>
                    <a:off x="1226493" y="2078797"/>
                    <a:ext cx="45082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𝐴</m:t>
                              </m:r>
                            </m:e>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𝑟</m:t>
                              </m:r>
                            </m:sup>
                          </m:s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9" name="TextBox 13">
                    <a:extLst>
                      <a:ext uri="{FF2B5EF4-FFF2-40B4-BE49-F238E27FC236}">
                        <a16:creationId xmlns:a16="http://schemas.microsoft.com/office/drawing/2014/main" id="{CB516215-8BCC-491D-40DF-B08E13A71B1E}"/>
                      </a:ext>
                    </a:extLst>
                  </p:cNvPr>
                  <p:cNvSpPr txBox="1">
                    <a:spLocks noRot="1" noChangeAspect="1" noMove="1" noResize="1" noEditPoints="1" noAdjustHandles="1" noChangeArrowheads="1" noChangeShapeType="1" noTextEdit="1"/>
                  </p:cNvSpPr>
                  <p:nvPr/>
                </p:nvSpPr>
                <p:spPr>
                  <a:xfrm>
                    <a:off x="1226493" y="2078797"/>
                    <a:ext cx="450829" cy="338554"/>
                  </a:xfrm>
                  <a:prstGeom prst="rect">
                    <a:avLst/>
                  </a:prstGeom>
                  <a:blipFill>
                    <a:blip r:embed="rId22"/>
                    <a:stretch>
                      <a:fillRect/>
                    </a:stretch>
                  </a:blipFill>
                </p:spPr>
                <p:txBody>
                  <a:bodyPr/>
                  <a:lstStyle/>
                  <a:p>
                    <a:r>
                      <a:rPr lang="en-NZ">
                        <a:noFill/>
                      </a:rPr>
                      <a:t> </a:t>
                    </a:r>
                  </a:p>
                </p:txBody>
              </p:sp>
            </mc:Fallback>
          </mc:AlternateContent>
        </p:grpSp>
      </p:grpSp>
      <p:grpSp>
        <p:nvGrpSpPr>
          <p:cNvPr id="16" name="Group 15">
            <a:extLst>
              <a:ext uri="{FF2B5EF4-FFF2-40B4-BE49-F238E27FC236}">
                <a16:creationId xmlns:a16="http://schemas.microsoft.com/office/drawing/2014/main" id="{967DF17C-6841-8540-C8E3-1879C65CD7F5}"/>
              </a:ext>
            </a:extLst>
          </p:cNvPr>
          <p:cNvGrpSpPr/>
          <p:nvPr/>
        </p:nvGrpSpPr>
        <p:grpSpPr>
          <a:xfrm>
            <a:off x="3083550" y="3524602"/>
            <a:ext cx="6261848" cy="430343"/>
            <a:chOff x="3083550" y="3524602"/>
            <a:chExt cx="6261848" cy="430343"/>
          </a:xfrm>
        </p:grpSpPr>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F3D8D67-5692-CAD8-14D2-2F27BC4E57F1}"/>
                    </a:ext>
                  </a:extLst>
                </p:cNvPr>
                <p:cNvSpPr txBox="1"/>
                <p:nvPr/>
              </p:nvSpPr>
              <p:spPr>
                <a:xfrm>
                  <a:off x="3083550" y="3526814"/>
                  <a:ext cx="1980662" cy="4281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𝑓</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𝐶𝑙</m:t>
                            </m:r>
                          </m:sup>
                        </m:sSubSup>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7" name="TextBox 66">
                  <a:extLst>
                    <a:ext uri="{FF2B5EF4-FFF2-40B4-BE49-F238E27FC236}">
                      <a16:creationId xmlns:a16="http://schemas.microsoft.com/office/drawing/2014/main" id="{3F3D8D67-5692-CAD8-14D2-2F27BC4E57F1}"/>
                    </a:ext>
                  </a:extLst>
                </p:cNvPr>
                <p:cNvSpPr txBox="1">
                  <a:spLocks noRot="1" noChangeAspect="1" noMove="1" noResize="1" noEditPoints="1" noAdjustHandles="1" noChangeArrowheads="1" noChangeShapeType="1" noTextEdit="1"/>
                </p:cNvSpPr>
                <p:nvPr/>
              </p:nvSpPr>
              <p:spPr>
                <a:xfrm>
                  <a:off x="3083550" y="3526814"/>
                  <a:ext cx="1980662" cy="428131"/>
                </a:xfrm>
                <a:prstGeom prst="rect">
                  <a:avLst/>
                </a:prstGeom>
                <a:blipFill>
                  <a:blip r:embed="rId23"/>
                  <a:stretch>
                    <a:fillRect b="-1429"/>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0CE55627-9A73-FCAA-1689-D08C9E55EB81}"/>
                    </a:ext>
                  </a:extLst>
                </p:cNvPr>
                <p:cNvSpPr txBox="1"/>
                <p:nvPr/>
              </p:nvSpPr>
              <p:spPr>
                <a:xfrm>
                  <a:off x="7689169" y="3524602"/>
                  <a:ext cx="1656229" cy="3760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𝑁𝑎𝐶𝑙</m:t>
                            </m:r>
                          </m:sup>
                        </m:sSubSup>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4" name="TextBox 93">
                  <a:extLst>
                    <a:ext uri="{FF2B5EF4-FFF2-40B4-BE49-F238E27FC236}">
                      <a16:creationId xmlns:a16="http://schemas.microsoft.com/office/drawing/2014/main" id="{0CE55627-9A73-FCAA-1689-D08C9E55EB81}"/>
                    </a:ext>
                  </a:extLst>
                </p:cNvPr>
                <p:cNvSpPr txBox="1">
                  <a:spLocks noRot="1" noChangeAspect="1" noMove="1" noResize="1" noEditPoints="1" noAdjustHandles="1" noChangeArrowheads="1" noChangeShapeType="1" noTextEdit="1"/>
                </p:cNvSpPr>
                <p:nvPr/>
              </p:nvSpPr>
              <p:spPr>
                <a:xfrm>
                  <a:off x="7689169" y="3524602"/>
                  <a:ext cx="1656229" cy="376000"/>
                </a:xfrm>
                <a:prstGeom prst="rect">
                  <a:avLst/>
                </a:prstGeom>
                <a:blipFill>
                  <a:blip r:embed="rId24"/>
                  <a:stretch>
                    <a:fillRect/>
                  </a:stretch>
                </a:blipFill>
              </p:spPr>
              <p:txBody>
                <a:bodyPr/>
                <a:lstStyle/>
                <a:p>
                  <a:r>
                    <a:rPr lang="en-NZ">
                      <a:noFill/>
                    </a:rPr>
                    <a:t> </a:t>
                  </a:r>
                </a:p>
              </p:txBody>
            </p:sp>
          </mc:Fallback>
        </mc:AlternateContent>
      </p:grpSp>
      <p:grpSp>
        <p:nvGrpSpPr>
          <p:cNvPr id="12" name="Group 11">
            <a:extLst>
              <a:ext uri="{FF2B5EF4-FFF2-40B4-BE49-F238E27FC236}">
                <a16:creationId xmlns:a16="http://schemas.microsoft.com/office/drawing/2014/main" id="{479601A3-26EA-E1F3-A3DD-00289DFF97BD}"/>
              </a:ext>
            </a:extLst>
          </p:cNvPr>
          <p:cNvGrpSpPr/>
          <p:nvPr/>
        </p:nvGrpSpPr>
        <p:grpSpPr>
          <a:xfrm>
            <a:off x="336516" y="1705713"/>
            <a:ext cx="11489935" cy="1095472"/>
            <a:chOff x="336516" y="1705713"/>
            <a:chExt cx="11489935" cy="1095472"/>
          </a:xfrm>
        </p:grpSpPr>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031F328-E320-C2B3-B96B-F986803A570A}"/>
                    </a:ext>
                  </a:extLst>
                </p:cNvPr>
                <p:cNvSpPr txBox="1"/>
                <p:nvPr/>
              </p:nvSpPr>
              <p:spPr>
                <a:xfrm>
                  <a:off x="1201239" y="1733878"/>
                  <a:ext cx="2433295"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𝑅𝑇</m:t>
                        </m:r>
                        <m:func>
                          <m:func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funcPr>
                          <m:fName>
                            <m:r>
                              <m:rPr>
                                <m:sty m:val="p"/>
                              </m:rP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ln</m:t>
                            </m:r>
                          </m:fName>
                          <m:e>
                            <m:d>
                              <m:d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t>𝐾</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m:t>
                                    </m:r>
                                  </m:sup>
                                </m:sSubSup>
                                <m:sSubSup>
                                  <m:sSub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m:t>
                                    </m:r>
                                  </m:sup>
                                </m:sSubSup>
                              </m:e>
                            </m:d>
                          </m:e>
                        </m:func>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7" name="TextBox 96">
                  <a:extLst>
                    <a:ext uri="{FF2B5EF4-FFF2-40B4-BE49-F238E27FC236}">
                      <a16:creationId xmlns:a16="http://schemas.microsoft.com/office/drawing/2014/main" id="{F031F328-E320-C2B3-B96B-F986803A570A}"/>
                    </a:ext>
                  </a:extLst>
                </p:cNvPr>
                <p:cNvSpPr txBox="1">
                  <a:spLocks noRot="1" noChangeAspect="1" noMove="1" noResize="1" noEditPoints="1" noAdjustHandles="1" noChangeArrowheads="1" noChangeShapeType="1" noTextEdit="1"/>
                </p:cNvSpPr>
                <p:nvPr/>
              </p:nvSpPr>
              <p:spPr>
                <a:xfrm>
                  <a:off x="1201239" y="1733878"/>
                  <a:ext cx="2433295" cy="369332"/>
                </a:xfrm>
                <a:prstGeom prst="rect">
                  <a:avLst/>
                </a:prstGeom>
                <a:blipFill>
                  <a:blip r:embed="rId25"/>
                  <a:stretch>
                    <a:fillRect b="-4762"/>
                  </a:stretch>
                </a:blipFill>
                <a:ln>
                  <a:solidFill>
                    <a:schemeClr val="tx1"/>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7FC6CC4-126E-7CAF-A439-E447FFAC0242}"/>
                    </a:ext>
                  </a:extLst>
                </p:cNvPr>
                <p:cNvSpPr txBox="1"/>
                <p:nvPr/>
              </p:nvSpPr>
              <p:spPr>
                <a:xfrm>
                  <a:off x="8886672" y="1705713"/>
                  <a:ext cx="2939779" cy="404983"/>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𝑁𝑎𝐶𝑙</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𝑅𝑇</m:t>
                        </m:r>
                        <m:func>
                          <m:func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funcPr>
                          <m:fName>
                            <m:r>
                              <m:rPr>
                                <m:sty m:val="p"/>
                              </m:rP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ln</m:t>
                            </m:r>
                          </m:fName>
                          <m:e>
                            <m:d>
                              <m:d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t>𝐾</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𝑁𝑎𝐶𝑙</m:t>
                                    </m:r>
                                  </m:sup>
                                </m:sSubSup>
                                <m:sSubSup>
                                  <m:sSub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𝑁𝑎𝐶𝑙</m:t>
                                    </m:r>
                                  </m:sup>
                                </m:sSubSup>
                              </m:e>
                            </m:d>
                          </m:e>
                        </m:func>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8" name="TextBox 97">
                  <a:extLst>
                    <a:ext uri="{FF2B5EF4-FFF2-40B4-BE49-F238E27FC236}">
                      <a16:creationId xmlns:a16="http://schemas.microsoft.com/office/drawing/2014/main" id="{C7FC6CC4-126E-7CAF-A439-E447FFAC0242}"/>
                    </a:ext>
                  </a:extLst>
                </p:cNvPr>
                <p:cNvSpPr txBox="1">
                  <a:spLocks noRot="1" noChangeAspect="1" noMove="1" noResize="1" noEditPoints="1" noAdjustHandles="1" noChangeArrowheads="1" noChangeShapeType="1" noTextEdit="1"/>
                </p:cNvSpPr>
                <p:nvPr/>
              </p:nvSpPr>
              <p:spPr>
                <a:xfrm>
                  <a:off x="8886672" y="1705713"/>
                  <a:ext cx="2939779" cy="404983"/>
                </a:xfrm>
                <a:prstGeom prst="rect">
                  <a:avLst/>
                </a:prstGeom>
                <a:blipFill>
                  <a:blip r:embed="rId26"/>
                  <a:stretch>
                    <a:fillRect b="-1471"/>
                  </a:stretch>
                </a:blipFill>
                <a:ln>
                  <a:solidFill>
                    <a:schemeClr val="tx1"/>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3B50B75E-E546-ACDE-0ACA-D16415E5F173}"/>
                    </a:ext>
                  </a:extLst>
                </p:cNvPr>
                <p:cNvSpPr txBox="1"/>
                <p:nvPr/>
              </p:nvSpPr>
              <p:spPr>
                <a:xfrm>
                  <a:off x="336516" y="2385943"/>
                  <a:ext cx="2230290" cy="41524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𝐶𝑙</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𝑅𝑇</m:t>
                        </m:r>
                        <m:func>
                          <m:func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funcPr>
                          <m:fName>
                            <m:r>
                              <m:rPr>
                                <m:sty m:val="p"/>
                              </m:rP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ln</m:t>
                            </m:r>
                          </m:fName>
                          <m:e>
                            <m:d>
                              <m:d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t>𝐾</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𝐶𝑙</m:t>
                                    </m:r>
                                  </m:sup>
                                </m:sSubSup>
                                <m:sSubSup>
                                  <m:sSubSup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𝐶𝑙</m:t>
                                    </m:r>
                                  </m:sup>
                                </m:sSubSup>
                              </m:e>
                            </m:d>
                          </m:e>
                        </m:func>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9" name="TextBox 98">
                  <a:extLst>
                    <a:ext uri="{FF2B5EF4-FFF2-40B4-BE49-F238E27FC236}">
                      <a16:creationId xmlns:a16="http://schemas.microsoft.com/office/drawing/2014/main" id="{3B50B75E-E546-ACDE-0ACA-D16415E5F173}"/>
                    </a:ext>
                  </a:extLst>
                </p:cNvPr>
                <p:cNvSpPr txBox="1">
                  <a:spLocks noRot="1" noChangeAspect="1" noMove="1" noResize="1" noEditPoints="1" noAdjustHandles="1" noChangeArrowheads="1" noChangeShapeType="1" noTextEdit="1"/>
                </p:cNvSpPr>
                <p:nvPr/>
              </p:nvSpPr>
              <p:spPr>
                <a:xfrm>
                  <a:off x="336516" y="2385943"/>
                  <a:ext cx="2230290" cy="415242"/>
                </a:xfrm>
                <a:prstGeom prst="rect">
                  <a:avLst/>
                </a:prstGeom>
                <a:blipFill>
                  <a:blip r:embed="rId27"/>
                  <a:stretch>
                    <a:fillRect/>
                  </a:stretch>
                </a:blipFill>
                <a:ln>
                  <a:solidFill>
                    <a:schemeClr val="tx1"/>
                  </a:solidFill>
                </a:ln>
              </p:spPr>
              <p:txBody>
                <a:bodyPr/>
                <a:lstStyle/>
                <a:p>
                  <a:r>
                    <a:rPr lang="en-NZ">
                      <a:noFill/>
                    </a:rPr>
                    <a:t> </a:t>
                  </a:r>
                </a:p>
              </p:txBody>
            </p:sp>
          </mc:Fallback>
        </mc:AlternateContent>
      </p:grpSp>
      <p:grpSp>
        <p:nvGrpSpPr>
          <p:cNvPr id="18" name="Group 17">
            <a:extLst>
              <a:ext uri="{FF2B5EF4-FFF2-40B4-BE49-F238E27FC236}">
                <a16:creationId xmlns:a16="http://schemas.microsoft.com/office/drawing/2014/main" id="{FAD7B2C1-492A-F5AC-2CBC-194AD1FCB979}"/>
              </a:ext>
            </a:extLst>
          </p:cNvPr>
          <p:cNvGrpSpPr/>
          <p:nvPr/>
        </p:nvGrpSpPr>
        <p:grpSpPr>
          <a:xfrm>
            <a:off x="4706849" y="3462909"/>
            <a:ext cx="3085950" cy="1313023"/>
            <a:chOff x="4706849" y="3462909"/>
            <a:chExt cx="3085950" cy="1313023"/>
          </a:xfrm>
        </p:grpSpPr>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76FC885-4BE4-AB24-931B-FC6F6194CFB4}"/>
                    </a:ext>
                  </a:extLst>
                </p:cNvPr>
                <p:cNvSpPr txBox="1"/>
                <p:nvPr/>
              </p:nvSpPr>
              <p:spPr>
                <a:xfrm>
                  <a:off x="4706849" y="4295544"/>
                  <a:ext cx="3085950" cy="48038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𝑹𝒙</m:t>
                          </m:r>
                        </m:sub>
                      </m:sSub>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𝜅</m:t>
                          </m:r>
                        </m:e>
                        <m:sub>
                          <m: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𝑅𝑥</m:t>
                          </m:r>
                        </m:sub>
                      </m:sSub>
                      <m:d>
                        <m:d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p>
                            <m:sSup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type m:val="lin"/>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𝑅𝑥</m:t>
                                      </m:r>
                                    </m:sub>
                                    <m:sup>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𝑓</m:t>
                                      </m:r>
                                    </m:sup>
                                  </m:sSubSup>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type m:val="lin"/>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𝑅𝑥</m:t>
                                      </m:r>
                                    </m:sub>
                                    <m:sup>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𝑟</m:t>
                                      </m:r>
                                    </m:sup>
                                  </m:sSubSup>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e>
                      </m:d>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6" name="TextBox 95">
                  <a:extLst>
                    <a:ext uri="{FF2B5EF4-FFF2-40B4-BE49-F238E27FC236}">
                      <a16:creationId xmlns:a16="http://schemas.microsoft.com/office/drawing/2014/main" id="{F76FC885-4BE4-AB24-931B-FC6F6194CFB4}"/>
                    </a:ext>
                  </a:extLst>
                </p:cNvPr>
                <p:cNvSpPr txBox="1">
                  <a:spLocks noRot="1" noChangeAspect="1" noMove="1" noResize="1" noEditPoints="1" noAdjustHandles="1" noChangeArrowheads="1" noChangeShapeType="1" noTextEdit="1"/>
                </p:cNvSpPr>
                <p:nvPr/>
              </p:nvSpPr>
              <p:spPr>
                <a:xfrm>
                  <a:off x="4706849" y="4295544"/>
                  <a:ext cx="3085950" cy="480388"/>
                </a:xfrm>
                <a:prstGeom prst="rect">
                  <a:avLst/>
                </a:prstGeom>
                <a:blipFill>
                  <a:blip r:embed="rId28"/>
                  <a:stretch>
                    <a:fillRect t="-61538" b="-82051"/>
                  </a:stretch>
                </a:blipFill>
              </p:spPr>
              <p:txBody>
                <a:bodyPr/>
                <a:lstStyle/>
                <a:p>
                  <a:r>
                    <a:rPr lang="en-NZ">
                      <a:noFill/>
                    </a:rPr>
                    <a:t> </a:t>
                  </a:r>
                </a:p>
              </p:txBody>
            </p:sp>
          </mc:Fallback>
        </mc:AlternateContent>
        <p:cxnSp>
          <p:nvCxnSpPr>
            <p:cNvPr id="101" name="Straight Arrow Connector 100">
              <a:extLst>
                <a:ext uri="{FF2B5EF4-FFF2-40B4-BE49-F238E27FC236}">
                  <a16:creationId xmlns:a16="http://schemas.microsoft.com/office/drawing/2014/main" id="{266A45C1-3D93-F81D-6F7C-830838C244A0}"/>
                </a:ext>
              </a:extLst>
            </p:cNvPr>
            <p:cNvCxnSpPr>
              <a:cxnSpLocks/>
              <a:stCxn id="29" idx="2"/>
              <a:endCxn id="96" idx="0"/>
            </p:cNvCxnSpPr>
            <p:nvPr/>
          </p:nvCxnSpPr>
          <p:spPr>
            <a:xfrm>
              <a:off x="6243529" y="3462909"/>
              <a:ext cx="0" cy="832635"/>
            </a:xfrm>
            <a:prstGeom prst="straightConnector1">
              <a:avLst/>
            </a:prstGeom>
            <a:ln>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000F00AF-F378-EE19-9719-AFC9222FC74D}"/>
              </a:ext>
            </a:extLst>
          </p:cNvPr>
          <p:cNvGrpSpPr/>
          <p:nvPr/>
        </p:nvGrpSpPr>
        <p:grpSpPr>
          <a:xfrm>
            <a:off x="2380927" y="1226747"/>
            <a:ext cx="7295434" cy="3617039"/>
            <a:chOff x="2380927" y="1226747"/>
            <a:chExt cx="7295434" cy="3617039"/>
          </a:xfrm>
        </p:grpSpPr>
        <p:grpSp>
          <p:nvGrpSpPr>
            <p:cNvPr id="14" name="Group 13">
              <a:extLst>
                <a:ext uri="{FF2B5EF4-FFF2-40B4-BE49-F238E27FC236}">
                  <a16:creationId xmlns:a16="http://schemas.microsoft.com/office/drawing/2014/main" id="{5FCCD15A-C7B8-4624-7F72-CD74DE9E1CE6}"/>
                </a:ext>
              </a:extLst>
            </p:cNvPr>
            <p:cNvGrpSpPr/>
            <p:nvPr/>
          </p:nvGrpSpPr>
          <p:grpSpPr>
            <a:xfrm>
              <a:off x="3324865" y="1226747"/>
              <a:ext cx="4626223" cy="1203609"/>
              <a:chOff x="3324865" y="1226747"/>
              <a:chExt cx="4626223" cy="1203609"/>
            </a:xfrm>
          </p:grpSpPr>
          <p:cxnSp>
            <p:nvCxnSpPr>
              <p:cNvPr id="53" name="Straight Arrow Connector 52">
                <a:extLst>
                  <a:ext uri="{FF2B5EF4-FFF2-40B4-BE49-F238E27FC236}">
                    <a16:creationId xmlns:a16="http://schemas.microsoft.com/office/drawing/2014/main" id="{E0E03324-B812-77FA-E31E-14C47252B926}"/>
                  </a:ext>
                </a:extLst>
              </p:cNvPr>
              <p:cNvCxnSpPr>
                <a:cxnSpLocks/>
              </p:cNvCxnSpPr>
              <p:nvPr/>
            </p:nvCxnSpPr>
            <p:spPr>
              <a:xfrm flipH="1">
                <a:off x="4437653" y="1226747"/>
                <a:ext cx="557228" cy="486786"/>
              </a:xfrm>
              <a:prstGeom prst="straightConnector1">
                <a:avLst/>
              </a:prstGeom>
              <a:ln>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FF71E94-D7E9-DFC7-254F-2F8AB9278D0C}"/>
                  </a:ext>
                </a:extLst>
              </p:cNvPr>
              <p:cNvCxnSpPr>
                <a:cxnSpLocks/>
              </p:cNvCxnSpPr>
              <p:nvPr/>
            </p:nvCxnSpPr>
            <p:spPr>
              <a:xfrm>
                <a:off x="7174233" y="1226747"/>
                <a:ext cx="776855" cy="502254"/>
              </a:xfrm>
              <a:prstGeom prst="straightConnector1">
                <a:avLst/>
              </a:prstGeom>
              <a:ln>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8BA42ADF-933D-FD17-C5B1-7BD20569D79E}"/>
                  </a:ext>
                </a:extLst>
              </p:cNvPr>
              <p:cNvGrpSpPr/>
              <p:nvPr/>
            </p:nvGrpSpPr>
            <p:grpSpPr>
              <a:xfrm>
                <a:off x="3324865" y="1276155"/>
                <a:ext cx="2334327" cy="1154201"/>
                <a:chOff x="3324865" y="1276155"/>
                <a:chExt cx="2334327" cy="1154201"/>
              </a:xfrm>
            </p:grpSpPr>
            <p:cxnSp>
              <p:nvCxnSpPr>
                <p:cNvPr id="127" name="Straight Arrow Connector 126">
                  <a:extLst>
                    <a:ext uri="{FF2B5EF4-FFF2-40B4-BE49-F238E27FC236}">
                      <a16:creationId xmlns:a16="http://schemas.microsoft.com/office/drawing/2014/main" id="{F2501D57-CE9D-0AB0-1752-8AF6A6D30EFF}"/>
                    </a:ext>
                  </a:extLst>
                </p:cNvPr>
                <p:cNvCxnSpPr>
                  <a:cxnSpLocks/>
                </p:cNvCxnSpPr>
                <p:nvPr/>
              </p:nvCxnSpPr>
              <p:spPr>
                <a:xfrm flipH="1">
                  <a:off x="3324865" y="2140090"/>
                  <a:ext cx="1357367" cy="290266"/>
                </a:xfrm>
                <a:prstGeom prst="straightConnector1">
                  <a:avLst/>
                </a:prstGeom>
                <a:ln>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191D17BD-2244-3DEF-E2F0-A335B1BA357B}"/>
                    </a:ext>
                  </a:extLst>
                </p:cNvPr>
                <p:cNvCxnSpPr>
                  <a:cxnSpLocks/>
                </p:cNvCxnSpPr>
                <p:nvPr/>
              </p:nvCxnSpPr>
              <p:spPr>
                <a:xfrm flipH="1">
                  <a:off x="4682232" y="1276155"/>
                  <a:ext cx="976960" cy="868432"/>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3" name="Group 12">
              <a:extLst>
                <a:ext uri="{FF2B5EF4-FFF2-40B4-BE49-F238E27FC236}">
                  <a16:creationId xmlns:a16="http://schemas.microsoft.com/office/drawing/2014/main" id="{FD8541AA-0C81-D79A-D7B9-80255314CC85}"/>
                </a:ext>
              </a:extLst>
            </p:cNvPr>
            <p:cNvGrpSpPr/>
            <p:nvPr/>
          </p:nvGrpSpPr>
          <p:grpSpPr>
            <a:xfrm>
              <a:off x="2380927" y="1746531"/>
              <a:ext cx="7295434" cy="3097255"/>
              <a:chOff x="2380927" y="1746531"/>
              <a:chExt cx="7295434" cy="3097255"/>
            </a:xfrm>
          </p:grpSpPr>
          <mc:AlternateContent xmlns:mc="http://schemas.openxmlformats.org/markup-compatibility/2006" xmlns:a14="http://schemas.microsoft.com/office/drawing/2010/main">
            <mc:Choice Requires="a14">
              <p:sp>
                <p:nvSpPr>
                  <p:cNvPr id="43" name="TextBox 39">
                    <a:extLst>
                      <a:ext uri="{FF2B5EF4-FFF2-40B4-BE49-F238E27FC236}">
                        <a16:creationId xmlns:a16="http://schemas.microsoft.com/office/drawing/2014/main" id="{38AE7C8A-5821-247C-380A-CA5F8DB2A226}"/>
                      </a:ext>
                    </a:extLst>
                  </p:cNvPr>
                  <p:cNvSpPr txBox="1"/>
                  <p:nvPr/>
                </p:nvSpPr>
                <p:spPr>
                  <a:xfrm>
                    <a:off x="3654003" y="2458206"/>
                    <a:ext cx="791627" cy="342979"/>
                  </a:xfrm>
                  <a:prstGeom prst="rect">
                    <a:avLst/>
                  </a:prstGeom>
                  <a:solidFill>
                    <a:srgbClr val="FBE4D5"/>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3" name="TextBox 39">
                    <a:extLst>
                      <a:ext uri="{FF2B5EF4-FFF2-40B4-BE49-F238E27FC236}">
                        <a16:creationId xmlns:a16="http://schemas.microsoft.com/office/drawing/2014/main" id="{38AE7C8A-5821-247C-380A-CA5F8DB2A226}"/>
                      </a:ext>
                    </a:extLst>
                  </p:cNvPr>
                  <p:cNvSpPr txBox="1">
                    <a:spLocks noRot="1" noChangeAspect="1" noMove="1" noResize="1" noEditPoints="1" noAdjustHandles="1" noChangeArrowheads="1" noChangeShapeType="1" noTextEdit="1"/>
                  </p:cNvSpPr>
                  <p:nvPr/>
                </p:nvSpPr>
                <p:spPr>
                  <a:xfrm>
                    <a:off x="3654003" y="2458206"/>
                    <a:ext cx="791627" cy="342979"/>
                  </a:xfrm>
                  <a:prstGeom prst="rect">
                    <a:avLst/>
                  </a:prstGeom>
                  <a:blipFill>
                    <a:blip r:embed="rId29"/>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4" name="TextBox 34">
                    <a:extLst>
                      <a:ext uri="{FF2B5EF4-FFF2-40B4-BE49-F238E27FC236}">
                        <a16:creationId xmlns:a16="http://schemas.microsoft.com/office/drawing/2014/main" id="{1D71F173-AC32-F121-5937-EB78E22C4E1A}"/>
                      </a:ext>
                    </a:extLst>
                  </p:cNvPr>
                  <p:cNvSpPr txBox="1"/>
                  <p:nvPr/>
                </p:nvSpPr>
                <p:spPr>
                  <a:xfrm>
                    <a:off x="3711074" y="1746531"/>
                    <a:ext cx="677484" cy="323349"/>
                  </a:xfrm>
                  <a:prstGeom prst="rect">
                    <a:avLst/>
                  </a:prstGeom>
                  <a:solidFill>
                    <a:srgbClr val="E2EFD9"/>
                  </a:solidFill>
                </p:spPr>
                <p:txBody>
                  <a:bodyPr wrap="none" lIns="36000" tIns="36000" rIns="36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4" name="TextBox 34">
                    <a:extLst>
                      <a:ext uri="{FF2B5EF4-FFF2-40B4-BE49-F238E27FC236}">
                        <a16:creationId xmlns:a16="http://schemas.microsoft.com/office/drawing/2014/main" id="{1D71F173-AC32-F121-5937-EB78E22C4E1A}"/>
                      </a:ext>
                    </a:extLst>
                  </p:cNvPr>
                  <p:cNvSpPr txBox="1">
                    <a:spLocks noRot="1" noChangeAspect="1" noMove="1" noResize="1" noEditPoints="1" noAdjustHandles="1" noChangeArrowheads="1" noChangeShapeType="1" noTextEdit="1"/>
                  </p:cNvSpPr>
                  <p:nvPr/>
                </p:nvSpPr>
                <p:spPr>
                  <a:xfrm>
                    <a:off x="3711074" y="1746531"/>
                    <a:ext cx="677484" cy="323349"/>
                  </a:xfrm>
                  <a:prstGeom prst="rect">
                    <a:avLst/>
                  </a:prstGeom>
                  <a:blipFill>
                    <a:blip r:embed="rId30"/>
                    <a:stretch>
                      <a:fillRect l="-901" b="-5660"/>
                    </a:stretch>
                  </a:blipFill>
                </p:spPr>
                <p:txBody>
                  <a:bodyPr/>
                  <a:lstStyle/>
                  <a:p>
                    <a:r>
                      <a:rPr lang="en-NZ">
                        <a:noFill/>
                      </a:rPr>
                      <a:t> </a:t>
                    </a:r>
                  </a:p>
                </p:txBody>
              </p:sp>
            </mc:Fallback>
          </mc:AlternateContent>
          <p:cxnSp>
            <p:nvCxnSpPr>
              <p:cNvPr id="45" name="Straight Arrow Connector 44">
                <a:extLst>
                  <a:ext uri="{FF2B5EF4-FFF2-40B4-BE49-F238E27FC236}">
                    <a16:creationId xmlns:a16="http://schemas.microsoft.com/office/drawing/2014/main" id="{B727E480-D44A-2E32-AA28-B9A35658CF7C}"/>
                  </a:ext>
                </a:extLst>
              </p:cNvPr>
              <p:cNvCxnSpPr>
                <a:cxnSpLocks/>
                <a:stCxn id="43" idx="0"/>
                <a:endCxn id="44" idx="2"/>
              </p:cNvCxnSpPr>
              <p:nvPr/>
            </p:nvCxnSpPr>
            <p:spPr>
              <a:xfrm flipH="1" flipV="1">
                <a:off x="4049816" y="2069880"/>
                <a:ext cx="1" cy="388326"/>
              </a:xfrm>
              <a:prstGeom prst="straightConnector1">
                <a:avLst/>
              </a:prstGeom>
              <a:ln w="28575">
                <a:solidFill>
                  <a:schemeClr val="accent1"/>
                </a:solidFill>
                <a:headEnd w="sm" len="sm"/>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88B3C44-60B6-A56D-8139-F83F5ED2BB7A}"/>
                      </a:ext>
                    </a:extLst>
                  </p:cNvPr>
                  <p:cNvSpPr txBox="1"/>
                  <p:nvPr/>
                </p:nvSpPr>
                <p:spPr>
                  <a:xfrm>
                    <a:off x="8004880" y="2458206"/>
                    <a:ext cx="828000" cy="324000"/>
                  </a:xfrm>
                  <a:prstGeom prst="rect">
                    <a:avLst/>
                  </a:prstGeom>
                  <a:solidFill>
                    <a:srgbClr val="FBE4D5"/>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𝑁𝑎𝐶𝑙</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188B3C44-60B6-A56D-8139-F83F5ED2BB7A}"/>
                      </a:ext>
                    </a:extLst>
                  </p:cNvPr>
                  <p:cNvSpPr txBox="1">
                    <a:spLocks noRot="1" noChangeAspect="1" noMove="1" noResize="1" noEditPoints="1" noAdjustHandles="1" noChangeArrowheads="1" noChangeShapeType="1" noTextEdit="1"/>
                  </p:cNvSpPr>
                  <p:nvPr/>
                </p:nvSpPr>
                <p:spPr>
                  <a:xfrm>
                    <a:off x="8004880" y="2458206"/>
                    <a:ext cx="828000" cy="324000"/>
                  </a:xfrm>
                  <a:prstGeom prst="rect">
                    <a:avLst/>
                  </a:prstGeom>
                  <a:blipFill>
                    <a:blip r:embed="rId31"/>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1" name="TextBox 34">
                    <a:extLst>
                      <a:ext uri="{FF2B5EF4-FFF2-40B4-BE49-F238E27FC236}">
                        <a16:creationId xmlns:a16="http://schemas.microsoft.com/office/drawing/2014/main" id="{DB47F746-2C46-8D12-77F3-8126DEB428CF}"/>
                      </a:ext>
                    </a:extLst>
                  </p:cNvPr>
                  <p:cNvSpPr txBox="1"/>
                  <p:nvPr/>
                </p:nvSpPr>
                <p:spPr>
                  <a:xfrm>
                    <a:off x="8004797" y="1754433"/>
                    <a:ext cx="828166" cy="328222"/>
                  </a:xfrm>
                  <a:prstGeom prst="rect">
                    <a:avLst/>
                  </a:prstGeom>
                  <a:solidFill>
                    <a:srgbClr val="E2EFD9"/>
                  </a:solidFill>
                </p:spPr>
                <p:txBody>
                  <a:bodyPr wrap="none" lIns="36000" tIns="36000" rIns="36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𝑁𝑎𝐶𝑙</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1" name="TextBox 34">
                    <a:extLst>
                      <a:ext uri="{FF2B5EF4-FFF2-40B4-BE49-F238E27FC236}">
                        <a16:creationId xmlns:a16="http://schemas.microsoft.com/office/drawing/2014/main" id="{DB47F746-2C46-8D12-77F3-8126DEB428CF}"/>
                      </a:ext>
                    </a:extLst>
                  </p:cNvPr>
                  <p:cNvSpPr txBox="1">
                    <a:spLocks noRot="1" noChangeAspect="1" noMove="1" noResize="1" noEditPoints="1" noAdjustHandles="1" noChangeArrowheads="1" noChangeShapeType="1" noTextEdit="1"/>
                  </p:cNvSpPr>
                  <p:nvPr/>
                </p:nvSpPr>
                <p:spPr>
                  <a:xfrm>
                    <a:off x="8004797" y="1754433"/>
                    <a:ext cx="828166" cy="328222"/>
                  </a:xfrm>
                  <a:prstGeom prst="rect">
                    <a:avLst/>
                  </a:prstGeom>
                  <a:blipFill>
                    <a:blip r:embed="rId32"/>
                    <a:stretch>
                      <a:fillRect b="-5556"/>
                    </a:stretch>
                  </a:blipFill>
                </p:spPr>
                <p:txBody>
                  <a:bodyPr/>
                  <a:lstStyle/>
                  <a:p>
                    <a:r>
                      <a:rPr lang="en-NZ">
                        <a:noFill/>
                      </a:rPr>
                      <a:t> </a:t>
                    </a:r>
                  </a:p>
                </p:txBody>
              </p:sp>
            </mc:Fallback>
          </mc:AlternateContent>
          <p:cxnSp>
            <p:nvCxnSpPr>
              <p:cNvPr id="42" name="Straight Arrow Connector 41">
                <a:extLst>
                  <a:ext uri="{FF2B5EF4-FFF2-40B4-BE49-F238E27FC236}">
                    <a16:creationId xmlns:a16="http://schemas.microsoft.com/office/drawing/2014/main" id="{2A719E1B-4029-9554-479D-1F3963FB0479}"/>
                  </a:ext>
                </a:extLst>
              </p:cNvPr>
              <p:cNvCxnSpPr>
                <a:cxnSpLocks/>
                <a:stCxn id="40" idx="0"/>
                <a:endCxn id="41" idx="2"/>
              </p:cNvCxnSpPr>
              <p:nvPr/>
            </p:nvCxnSpPr>
            <p:spPr>
              <a:xfrm flipV="1">
                <a:off x="8418880" y="2082655"/>
                <a:ext cx="0" cy="375551"/>
              </a:xfrm>
              <a:prstGeom prst="straightConnector1">
                <a:avLst/>
              </a:prstGeom>
              <a:ln w="28575">
                <a:solidFill>
                  <a:schemeClr val="accent1"/>
                </a:solidFill>
                <a:headEnd w="sm" len="sm"/>
                <a:tailEnd type="triangle" w="med" len="lg"/>
              </a:ln>
            </p:spPr>
            <p:style>
              <a:lnRef idx="1">
                <a:schemeClr val="accent1"/>
              </a:lnRef>
              <a:fillRef idx="0">
                <a:schemeClr val="accent1"/>
              </a:fillRef>
              <a:effectRef idx="0">
                <a:schemeClr val="accent1"/>
              </a:effectRef>
              <a:fontRef idx="minor">
                <a:schemeClr val="tx1"/>
              </a:fontRef>
            </p:style>
          </p:cxnSp>
          <p:sp>
            <p:nvSpPr>
              <p:cNvPr id="29" name="TextBox 246">
                <a:extLst>
                  <a:ext uri="{FF2B5EF4-FFF2-40B4-BE49-F238E27FC236}">
                    <a16:creationId xmlns:a16="http://schemas.microsoft.com/office/drawing/2014/main" id="{3128A698-24F1-F593-8268-1DA0DED4DA5E}"/>
                  </a:ext>
                </a:extLst>
              </p:cNvPr>
              <p:cNvSpPr txBox="1"/>
              <p:nvPr/>
            </p:nvSpPr>
            <p:spPr>
              <a:xfrm flipH="1">
                <a:off x="5973529" y="3102909"/>
                <a:ext cx="540000" cy="360000"/>
              </a:xfrm>
              <a:prstGeom prst="roundRect">
                <a:avLst/>
              </a:prstGeom>
              <a:solidFill>
                <a:srgbClr val="FFD966"/>
              </a:solidFill>
            </p:spPr>
            <p:txBody>
              <a:bodyPr wrap="none" lIns="36000" tIns="0" rIns="3600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2000" b="0" i="1"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Rx</a:t>
                </a:r>
              </a:p>
            </p:txBody>
          </p:sp>
          <mc:AlternateContent xmlns:mc="http://schemas.openxmlformats.org/markup-compatibility/2006" xmlns:a14="http://schemas.microsoft.com/office/drawing/2010/main">
            <mc:Choice Requires="a14">
              <p:sp>
                <p:nvSpPr>
                  <p:cNvPr id="30" name="Text Box 211">
                    <a:extLst>
                      <a:ext uri="{FF2B5EF4-FFF2-40B4-BE49-F238E27FC236}">
                        <a16:creationId xmlns:a16="http://schemas.microsoft.com/office/drawing/2014/main" id="{A7AECE8C-000F-A607-3639-98399E351EEE}"/>
                      </a:ext>
                    </a:extLst>
                  </p:cNvPr>
                  <p:cNvSpPr txBox="1"/>
                  <p:nvPr/>
                </p:nvSpPr>
                <p:spPr>
                  <a:xfrm>
                    <a:off x="3730049" y="3102909"/>
                    <a:ext cx="639534" cy="360000"/>
                  </a:xfrm>
                  <a:prstGeom prst="rect">
                    <a:avLst/>
                  </a:prstGeom>
                  <a:solidFill>
                    <a:srgbClr val="E2EFD9"/>
                  </a:solidFill>
                  <a:ln w="6350">
                    <a:noFill/>
                  </a:ln>
                </p:spPr>
                <p:txBody>
                  <a:bodyPr rot="0" spcFirstLastPara="0" vert="horz" wrap="none" lIns="72000" tIns="0" rIns="72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NZ" sz="18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NZ" sz="18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e>
                          <m:sub>
                            <m:r>
                              <a:rPr kumimoji="0" lang="en-NZ" sz="18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𝑅𝑥</m:t>
                            </m:r>
                          </m:sub>
                        </m:sSub>
                      </m:oMath>
                    </a14:m>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30" name="Text Box 211">
                    <a:extLst>
                      <a:ext uri="{FF2B5EF4-FFF2-40B4-BE49-F238E27FC236}">
                        <a16:creationId xmlns:a16="http://schemas.microsoft.com/office/drawing/2014/main" id="{A7AECE8C-000F-A607-3639-98399E351EEE}"/>
                      </a:ext>
                    </a:extLst>
                  </p:cNvPr>
                  <p:cNvSpPr txBox="1">
                    <a:spLocks noRot="1" noChangeAspect="1" noMove="1" noResize="1" noEditPoints="1" noAdjustHandles="1" noChangeArrowheads="1" noChangeShapeType="1" noTextEdit="1"/>
                  </p:cNvSpPr>
                  <p:nvPr/>
                </p:nvSpPr>
                <p:spPr>
                  <a:xfrm>
                    <a:off x="3730049" y="3102909"/>
                    <a:ext cx="639534" cy="360000"/>
                  </a:xfrm>
                  <a:prstGeom prst="rect">
                    <a:avLst/>
                  </a:prstGeom>
                  <a:blipFill>
                    <a:blip r:embed="rId33"/>
                    <a:stretch>
                      <a:fillRect l="-7619" r="-1905"/>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1" name="Text Box 211">
                    <a:extLst>
                      <a:ext uri="{FF2B5EF4-FFF2-40B4-BE49-F238E27FC236}">
                        <a16:creationId xmlns:a16="http://schemas.microsoft.com/office/drawing/2014/main" id="{D336F54D-4BDC-5B22-C61D-8EFEB8195908}"/>
                      </a:ext>
                    </a:extLst>
                  </p:cNvPr>
                  <p:cNvSpPr txBox="1"/>
                  <p:nvPr/>
                </p:nvSpPr>
                <p:spPr>
                  <a:xfrm>
                    <a:off x="8103351" y="3102909"/>
                    <a:ext cx="631059" cy="360000"/>
                  </a:xfrm>
                  <a:prstGeom prst="rect">
                    <a:avLst/>
                  </a:prstGeom>
                  <a:solidFill>
                    <a:srgbClr val="E2EFD9"/>
                  </a:solidFill>
                  <a:ln w="6350">
                    <a:noFill/>
                  </a:ln>
                </p:spPr>
                <p:txBody>
                  <a:bodyPr rot="0" spcFirstLastPara="0" vert="horz" wrap="none" lIns="72000" tIns="0" rIns="72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NZ" sz="18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NZ" sz="18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e>
                          <m:sub>
                            <m:r>
                              <a:rPr kumimoji="0" lang="en-NZ" sz="18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𝑅𝑥</m:t>
                            </m:r>
                          </m:sub>
                        </m:sSub>
                      </m:oMath>
                    </a14:m>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31" name="Text Box 211">
                    <a:extLst>
                      <a:ext uri="{FF2B5EF4-FFF2-40B4-BE49-F238E27FC236}">
                        <a16:creationId xmlns:a16="http://schemas.microsoft.com/office/drawing/2014/main" id="{D336F54D-4BDC-5B22-C61D-8EFEB8195908}"/>
                      </a:ext>
                    </a:extLst>
                  </p:cNvPr>
                  <p:cNvSpPr txBox="1">
                    <a:spLocks noRot="1" noChangeAspect="1" noMove="1" noResize="1" noEditPoints="1" noAdjustHandles="1" noChangeArrowheads="1" noChangeShapeType="1" noTextEdit="1"/>
                  </p:cNvSpPr>
                  <p:nvPr/>
                </p:nvSpPr>
                <p:spPr>
                  <a:xfrm>
                    <a:off x="8103351" y="3102909"/>
                    <a:ext cx="631059" cy="360000"/>
                  </a:xfrm>
                  <a:prstGeom prst="rect">
                    <a:avLst/>
                  </a:prstGeom>
                  <a:blipFill>
                    <a:blip r:embed="rId34"/>
                    <a:stretch>
                      <a:fillRect l="-6731" r="-1923"/>
                    </a:stretch>
                  </a:blipFill>
                  <a:ln w="6350">
                    <a:noFill/>
                  </a:ln>
                </p:spPr>
                <p:txBody>
                  <a:bodyPr/>
                  <a:lstStyle/>
                  <a:p>
                    <a:r>
                      <a:rPr lang="en-NZ">
                        <a:noFill/>
                      </a:rPr>
                      <a:t> </a:t>
                    </a:r>
                  </a:p>
                </p:txBody>
              </p:sp>
            </mc:Fallback>
          </mc:AlternateContent>
          <p:cxnSp>
            <p:nvCxnSpPr>
              <p:cNvPr id="32" name="Straight Arrow Connector 31">
                <a:extLst>
                  <a:ext uri="{FF2B5EF4-FFF2-40B4-BE49-F238E27FC236}">
                    <a16:creationId xmlns:a16="http://schemas.microsoft.com/office/drawing/2014/main" id="{E808DB56-00F4-B562-6631-8C0734B3C92D}"/>
                  </a:ext>
                </a:extLst>
              </p:cNvPr>
              <p:cNvCxnSpPr>
                <a:cxnSpLocks/>
                <a:stCxn id="30" idx="3"/>
                <a:endCxn id="68" idx="1"/>
              </p:cNvCxnSpPr>
              <p:nvPr/>
            </p:nvCxnSpPr>
            <p:spPr bwMode="auto">
              <a:xfrm>
                <a:off x="4369583" y="3282909"/>
                <a:ext cx="427927" cy="1"/>
              </a:xfrm>
              <a:prstGeom prst="straightConnector1">
                <a:avLst/>
              </a:prstGeom>
              <a:solidFill>
                <a:schemeClr val="accent1"/>
              </a:solidFill>
              <a:ln w="28575" cap="flat" cmpd="sng" algn="ctr">
                <a:solidFill>
                  <a:schemeClr val="accent1"/>
                </a:solidFill>
                <a:prstDash val="solid"/>
                <a:round/>
                <a:headEnd type="none" w="med" len="med"/>
                <a:tailEnd type="triangle" w="med" len="lg"/>
              </a:ln>
              <a:effectLst/>
            </p:spPr>
          </p:cxnSp>
          <p:cxnSp>
            <p:nvCxnSpPr>
              <p:cNvPr id="33" name="Straight Arrow Connector 32">
                <a:extLst>
                  <a:ext uri="{FF2B5EF4-FFF2-40B4-BE49-F238E27FC236}">
                    <a16:creationId xmlns:a16="http://schemas.microsoft.com/office/drawing/2014/main" id="{42F14DEA-B1A3-4311-63C8-05B1A50DFCBC}"/>
                  </a:ext>
                </a:extLst>
              </p:cNvPr>
              <p:cNvCxnSpPr>
                <a:cxnSpLocks/>
                <a:stCxn id="74" idx="3"/>
                <a:endCxn id="31" idx="1"/>
              </p:cNvCxnSpPr>
              <p:nvPr/>
            </p:nvCxnSpPr>
            <p:spPr bwMode="auto">
              <a:xfrm>
                <a:off x="7689548" y="3282909"/>
                <a:ext cx="413803" cy="0"/>
              </a:xfrm>
              <a:prstGeom prst="straightConnector1">
                <a:avLst/>
              </a:prstGeom>
              <a:solidFill>
                <a:schemeClr val="accent1"/>
              </a:solidFill>
              <a:ln w="28575" cap="flat" cmpd="sng" algn="ctr">
                <a:solidFill>
                  <a:schemeClr val="accent1"/>
                </a:solidFill>
                <a:prstDash val="solid"/>
                <a:round/>
                <a:headEnd type="none" w="med" len="med"/>
                <a:tailEnd type="triangle" w="med" len="lg"/>
              </a:ln>
              <a:effectLst/>
            </p:spPr>
          </p:cxnSp>
          <p:cxnSp>
            <p:nvCxnSpPr>
              <p:cNvPr id="39" name="Straight Arrow Connector 38">
                <a:extLst>
                  <a:ext uri="{FF2B5EF4-FFF2-40B4-BE49-F238E27FC236}">
                    <a16:creationId xmlns:a16="http://schemas.microsoft.com/office/drawing/2014/main" id="{99F03A16-054F-B861-E352-F8B81C6CF5B1}"/>
                  </a:ext>
                </a:extLst>
              </p:cNvPr>
              <p:cNvCxnSpPr>
                <a:cxnSpLocks/>
                <a:stCxn id="26" idx="3"/>
                <a:endCxn id="30" idx="1"/>
              </p:cNvCxnSpPr>
              <p:nvPr/>
            </p:nvCxnSpPr>
            <p:spPr bwMode="auto">
              <a:xfrm flipV="1">
                <a:off x="3304296" y="3282909"/>
                <a:ext cx="425753" cy="1"/>
              </a:xfrm>
              <a:prstGeom prst="straightConnector1">
                <a:avLst/>
              </a:prstGeom>
              <a:solidFill>
                <a:schemeClr val="accent1"/>
              </a:solidFill>
              <a:ln w="28575" cap="flat" cmpd="sng" algn="ctr">
                <a:solidFill>
                  <a:schemeClr val="accent1"/>
                </a:solidFill>
                <a:prstDash val="solid"/>
                <a:round/>
                <a:headEnd type="none" w="med" len="med"/>
                <a:tailEnd type="triangle" w="med" len="lg"/>
              </a:ln>
              <a:effectLst/>
            </p:spPr>
          </p:cxnSp>
          <p:cxnSp>
            <p:nvCxnSpPr>
              <p:cNvPr id="37" name="Straight Arrow Connector 36">
                <a:extLst>
                  <a:ext uri="{FF2B5EF4-FFF2-40B4-BE49-F238E27FC236}">
                    <a16:creationId xmlns:a16="http://schemas.microsoft.com/office/drawing/2014/main" id="{98EA1DF8-CFA2-2190-75F7-3FAD45222823}"/>
                  </a:ext>
                </a:extLst>
              </p:cNvPr>
              <p:cNvCxnSpPr>
                <a:cxnSpLocks/>
                <a:stCxn id="31" idx="0"/>
                <a:endCxn id="40" idx="2"/>
              </p:cNvCxnSpPr>
              <p:nvPr/>
            </p:nvCxnSpPr>
            <p:spPr bwMode="auto">
              <a:xfrm flipH="1" flipV="1">
                <a:off x="8418880" y="2782206"/>
                <a:ext cx="1" cy="320703"/>
              </a:xfrm>
              <a:prstGeom prst="straightConnector1">
                <a:avLst/>
              </a:prstGeom>
              <a:solidFill>
                <a:schemeClr val="accent1"/>
              </a:solidFill>
              <a:ln w="28575" cap="flat" cmpd="sng" algn="ctr">
                <a:solidFill>
                  <a:schemeClr val="accent1"/>
                </a:solidFill>
                <a:prstDash val="solid"/>
                <a:round/>
                <a:headEnd type="none" w="med" len="med"/>
                <a:tailEnd type="triangle" w="med" len="lg"/>
              </a:ln>
              <a:effectLst/>
            </p:spPr>
          </p:cxnSp>
          <mc:AlternateContent xmlns:mc="http://schemas.openxmlformats.org/markup-compatibility/2006" xmlns:a14="http://schemas.microsoft.com/office/drawing/2010/main">
            <mc:Choice Requires="a14">
              <p:sp>
                <p:nvSpPr>
                  <p:cNvPr id="26" name="TextBox 39">
                    <a:extLst>
                      <a:ext uri="{FF2B5EF4-FFF2-40B4-BE49-F238E27FC236}">
                        <a16:creationId xmlns:a16="http://schemas.microsoft.com/office/drawing/2014/main" id="{0303C626-9DD9-0066-777E-68E5D02BC31E}"/>
                      </a:ext>
                    </a:extLst>
                  </p:cNvPr>
                  <p:cNvSpPr txBox="1"/>
                  <p:nvPr/>
                </p:nvSpPr>
                <p:spPr>
                  <a:xfrm>
                    <a:off x="2590511" y="3111420"/>
                    <a:ext cx="713785" cy="342979"/>
                  </a:xfrm>
                  <a:prstGeom prst="rect">
                    <a:avLst/>
                  </a:prstGeom>
                  <a:solidFill>
                    <a:srgbClr val="FBE4D5"/>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𝐶𝑙</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6" name="TextBox 39">
                    <a:extLst>
                      <a:ext uri="{FF2B5EF4-FFF2-40B4-BE49-F238E27FC236}">
                        <a16:creationId xmlns:a16="http://schemas.microsoft.com/office/drawing/2014/main" id="{0303C626-9DD9-0066-777E-68E5D02BC31E}"/>
                      </a:ext>
                    </a:extLst>
                  </p:cNvPr>
                  <p:cNvSpPr txBox="1">
                    <a:spLocks noRot="1" noChangeAspect="1" noMove="1" noResize="1" noEditPoints="1" noAdjustHandles="1" noChangeArrowheads="1" noChangeShapeType="1" noTextEdit="1"/>
                  </p:cNvSpPr>
                  <p:nvPr/>
                </p:nvSpPr>
                <p:spPr>
                  <a:xfrm>
                    <a:off x="2590511" y="3111420"/>
                    <a:ext cx="713785" cy="342979"/>
                  </a:xfrm>
                  <a:prstGeom prst="rect">
                    <a:avLst/>
                  </a:prstGeom>
                  <a:blipFill>
                    <a:blip r:embed="rId3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7" name="TextBox 34">
                    <a:extLst>
                      <a:ext uri="{FF2B5EF4-FFF2-40B4-BE49-F238E27FC236}">
                        <a16:creationId xmlns:a16="http://schemas.microsoft.com/office/drawing/2014/main" id="{6BF67E5A-343E-E070-5859-B23D47419F8B}"/>
                      </a:ext>
                    </a:extLst>
                  </p:cNvPr>
                  <p:cNvSpPr txBox="1"/>
                  <p:nvPr/>
                </p:nvSpPr>
                <p:spPr>
                  <a:xfrm>
                    <a:off x="2635146" y="2435111"/>
                    <a:ext cx="621379" cy="328222"/>
                  </a:xfrm>
                  <a:prstGeom prst="rect">
                    <a:avLst/>
                  </a:prstGeom>
                  <a:solidFill>
                    <a:srgbClr val="E2EFD9"/>
                  </a:solidFill>
                </p:spPr>
                <p:txBody>
                  <a:bodyPr wrap="non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𝐶𝑙</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7" name="TextBox 34">
                    <a:extLst>
                      <a:ext uri="{FF2B5EF4-FFF2-40B4-BE49-F238E27FC236}">
                        <a16:creationId xmlns:a16="http://schemas.microsoft.com/office/drawing/2014/main" id="{6BF67E5A-343E-E070-5859-B23D47419F8B}"/>
                      </a:ext>
                    </a:extLst>
                  </p:cNvPr>
                  <p:cNvSpPr txBox="1">
                    <a:spLocks noRot="1" noChangeAspect="1" noMove="1" noResize="1" noEditPoints="1" noAdjustHandles="1" noChangeArrowheads="1" noChangeShapeType="1" noTextEdit="1"/>
                  </p:cNvSpPr>
                  <p:nvPr/>
                </p:nvSpPr>
                <p:spPr>
                  <a:xfrm>
                    <a:off x="2635146" y="2435111"/>
                    <a:ext cx="621379" cy="328222"/>
                  </a:xfrm>
                  <a:prstGeom prst="rect">
                    <a:avLst/>
                  </a:prstGeom>
                  <a:blipFill>
                    <a:blip r:embed="rId36"/>
                    <a:stretch>
                      <a:fillRect b="-5556"/>
                    </a:stretch>
                  </a:blipFill>
                </p:spPr>
                <p:txBody>
                  <a:bodyPr/>
                  <a:lstStyle/>
                  <a:p>
                    <a:r>
                      <a:rPr lang="en-NZ">
                        <a:noFill/>
                      </a:rPr>
                      <a:t> </a:t>
                    </a:r>
                  </a:p>
                </p:txBody>
              </p:sp>
            </mc:Fallback>
          </mc:AlternateContent>
          <p:cxnSp>
            <p:nvCxnSpPr>
              <p:cNvPr id="28" name="Straight Arrow Connector 27">
                <a:extLst>
                  <a:ext uri="{FF2B5EF4-FFF2-40B4-BE49-F238E27FC236}">
                    <a16:creationId xmlns:a16="http://schemas.microsoft.com/office/drawing/2014/main" id="{C2FE8186-8CE1-9B07-2DD7-67B0B16EF7F0}"/>
                  </a:ext>
                </a:extLst>
              </p:cNvPr>
              <p:cNvCxnSpPr>
                <a:cxnSpLocks/>
                <a:stCxn id="26" idx="0"/>
                <a:endCxn id="27" idx="2"/>
              </p:cNvCxnSpPr>
              <p:nvPr/>
            </p:nvCxnSpPr>
            <p:spPr>
              <a:xfrm flipH="1" flipV="1">
                <a:off x="2945836" y="2763333"/>
                <a:ext cx="1568" cy="348087"/>
              </a:xfrm>
              <a:prstGeom prst="straightConnector1">
                <a:avLst/>
              </a:prstGeom>
              <a:ln w="28575">
                <a:solidFill>
                  <a:schemeClr val="accent1"/>
                </a:solidFill>
                <a:headEnd w="sm" len="sm"/>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ABA9E9E-92D2-62E3-E932-4F107268829E}"/>
                  </a:ext>
                </a:extLst>
              </p:cNvPr>
              <p:cNvCxnSpPr>
                <a:cxnSpLocks/>
                <a:stCxn id="43" idx="2"/>
                <a:endCxn id="30" idx="0"/>
              </p:cNvCxnSpPr>
              <p:nvPr/>
            </p:nvCxnSpPr>
            <p:spPr bwMode="auto">
              <a:xfrm flipH="1">
                <a:off x="4049816" y="2801185"/>
                <a:ext cx="1" cy="301724"/>
              </a:xfrm>
              <a:prstGeom prst="straightConnector1">
                <a:avLst/>
              </a:prstGeom>
              <a:solidFill>
                <a:schemeClr val="accent1"/>
              </a:solidFill>
              <a:ln w="28575" cap="flat" cmpd="sng" algn="ctr">
                <a:solidFill>
                  <a:schemeClr val="accent1"/>
                </a:solidFill>
                <a:prstDash val="solid"/>
                <a:round/>
                <a:headEnd type="none" w="med" len="med"/>
                <a:tailEnd type="triangle" w="med" len="lg"/>
              </a:ln>
              <a:effectLst/>
            </p:spPr>
          </p:cxnSp>
          <mc:AlternateContent xmlns:mc="http://schemas.openxmlformats.org/markup-compatibility/2006" xmlns:a14="http://schemas.microsoft.com/office/drawing/2010/main">
            <mc:Choice Requires="a14">
              <p:sp>
                <p:nvSpPr>
                  <p:cNvPr id="68" name="TextBox 39">
                    <a:extLst>
                      <a:ext uri="{FF2B5EF4-FFF2-40B4-BE49-F238E27FC236}">
                        <a16:creationId xmlns:a16="http://schemas.microsoft.com/office/drawing/2014/main" id="{87EEB7D5-B846-64AC-D2D0-8AA4C6A99582}"/>
                      </a:ext>
                    </a:extLst>
                  </p:cNvPr>
                  <p:cNvSpPr txBox="1"/>
                  <p:nvPr/>
                </p:nvSpPr>
                <p:spPr>
                  <a:xfrm>
                    <a:off x="4797510" y="3086862"/>
                    <a:ext cx="749179" cy="392095"/>
                  </a:xfrm>
                  <a:prstGeom prst="rect">
                    <a:avLst/>
                  </a:prstGeom>
                  <a:solidFill>
                    <a:srgbClr val="FBE4D5"/>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sub>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𝑓</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8" name="TextBox 39">
                    <a:extLst>
                      <a:ext uri="{FF2B5EF4-FFF2-40B4-BE49-F238E27FC236}">
                        <a16:creationId xmlns:a16="http://schemas.microsoft.com/office/drawing/2014/main" id="{87EEB7D5-B846-64AC-D2D0-8AA4C6A99582}"/>
                      </a:ext>
                    </a:extLst>
                  </p:cNvPr>
                  <p:cNvSpPr txBox="1">
                    <a:spLocks noRot="1" noChangeAspect="1" noMove="1" noResize="1" noEditPoints="1" noAdjustHandles="1" noChangeArrowheads="1" noChangeShapeType="1" noTextEdit="1"/>
                  </p:cNvSpPr>
                  <p:nvPr/>
                </p:nvSpPr>
                <p:spPr>
                  <a:xfrm>
                    <a:off x="4797510" y="3086862"/>
                    <a:ext cx="749179" cy="392095"/>
                  </a:xfrm>
                  <a:prstGeom prst="rect">
                    <a:avLst/>
                  </a:prstGeom>
                  <a:blipFill>
                    <a:blip r:embed="rId37"/>
                    <a:stretch>
                      <a:fillRect/>
                    </a:stretch>
                  </a:blipFill>
                </p:spPr>
                <p:txBody>
                  <a:bodyPr/>
                  <a:lstStyle/>
                  <a:p>
                    <a:r>
                      <a:rPr lang="en-NZ">
                        <a:noFill/>
                      </a:rPr>
                      <a:t> </a:t>
                    </a:r>
                  </a:p>
                </p:txBody>
              </p:sp>
            </mc:Fallback>
          </mc:AlternateContent>
          <p:cxnSp>
            <p:nvCxnSpPr>
              <p:cNvPr id="69" name="Straight Arrow Connector 68">
                <a:extLst>
                  <a:ext uri="{FF2B5EF4-FFF2-40B4-BE49-F238E27FC236}">
                    <a16:creationId xmlns:a16="http://schemas.microsoft.com/office/drawing/2014/main" id="{76AAF021-62EA-4821-AF4C-5D0F93AC5080}"/>
                  </a:ext>
                </a:extLst>
              </p:cNvPr>
              <p:cNvCxnSpPr>
                <a:cxnSpLocks/>
                <a:stCxn id="68" idx="3"/>
                <a:endCxn id="29" idx="3"/>
              </p:cNvCxnSpPr>
              <p:nvPr/>
            </p:nvCxnSpPr>
            <p:spPr bwMode="auto">
              <a:xfrm flipV="1">
                <a:off x="5546689" y="3282909"/>
                <a:ext cx="426840" cy="1"/>
              </a:xfrm>
              <a:prstGeom prst="straightConnector1">
                <a:avLst/>
              </a:prstGeom>
              <a:solidFill>
                <a:schemeClr val="accent1"/>
              </a:solidFill>
              <a:ln w="28575" cap="flat" cmpd="sng" algn="ctr">
                <a:solidFill>
                  <a:schemeClr val="accent1"/>
                </a:solidFill>
                <a:prstDash val="solid"/>
                <a:round/>
                <a:headEnd type="none" w="med" len="med"/>
                <a:tailEnd type="triangle" w="med" len="lg"/>
              </a:ln>
              <a:effectLst/>
            </p:spPr>
          </p:cxnSp>
          <mc:AlternateContent xmlns:mc="http://schemas.openxmlformats.org/markup-compatibility/2006" xmlns:a14="http://schemas.microsoft.com/office/drawing/2010/main">
            <mc:Choice Requires="a14">
              <p:sp>
                <p:nvSpPr>
                  <p:cNvPr id="74" name="TextBox 39">
                    <a:extLst>
                      <a:ext uri="{FF2B5EF4-FFF2-40B4-BE49-F238E27FC236}">
                        <a16:creationId xmlns:a16="http://schemas.microsoft.com/office/drawing/2014/main" id="{3DB019DC-1B11-0540-BAAE-A7C27403B20C}"/>
                      </a:ext>
                    </a:extLst>
                  </p:cNvPr>
                  <p:cNvSpPr txBox="1"/>
                  <p:nvPr/>
                </p:nvSpPr>
                <p:spPr>
                  <a:xfrm>
                    <a:off x="6940369" y="3113632"/>
                    <a:ext cx="749179" cy="338554"/>
                  </a:xfrm>
                  <a:prstGeom prst="rect">
                    <a:avLst/>
                  </a:prstGeom>
                  <a:solidFill>
                    <a:srgbClr val="FBE4D5"/>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sub>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4" name="TextBox 39">
                    <a:extLst>
                      <a:ext uri="{FF2B5EF4-FFF2-40B4-BE49-F238E27FC236}">
                        <a16:creationId xmlns:a16="http://schemas.microsoft.com/office/drawing/2014/main" id="{3DB019DC-1B11-0540-BAAE-A7C27403B20C}"/>
                      </a:ext>
                    </a:extLst>
                  </p:cNvPr>
                  <p:cNvSpPr txBox="1">
                    <a:spLocks noRot="1" noChangeAspect="1" noMove="1" noResize="1" noEditPoints="1" noAdjustHandles="1" noChangeArrowheads="1" noChangeShapeType="1" noTextEdit="1"/>
                  </p:cNvSpPr>
                  <p:nvPr/>
                </p:nvSpPr>
                <p:spPr>
                  <a:xfrm>
                    <a:off x="6940369" y="3113632"/>
                    <a:ext cx="749179" cy="338554"/>
                  </a:xfrm>
                  <a:prstGeom prst="rect">
                    <a:avLst/>
                  </a:prstGeom>
                  <a:blipFill>
                    <a:blip r:embed="rId38"/>
                    <a:stretch>
                      <a:fillRect/>
                    </a:stretch>
                  </a:blipFill>
                </p:spPr>
                <p:txBody>
                  <a:bodyPr/>
                  <a:lstStyle/>
                  <a:p>
                    <a:r>
                      <a:rPr lang="en-NZ">
                        <a:noFill/>
                      </a:rPr>
                      <a:t> </a:t>
                    </a:r>
                  </a:p>
                </p:txBody>
              </p:sp>
            </mc:Fallback>
          </mc:AlternateContent>
          <p:cxnSp>
            <p:nvCxnSpPr>
              <p:cNvPr id="75" name="Straight Arrow Connector 74">
                <a:extLst>
                  <a:ext uri="{FF2B5EF4-FFF2-40B4-BE49-F238E27FC236}">
                    <a16:creationId xmlns:a16="http://schemas.microsoft.com/office/drawing/2014/main" id="{D6C38659-C2CD-8828-34CB-9A6A242B5CE8}"/>
                  </a:ext>
                </a:extLst>
              </p:cNvPr>
              <p:cNvCxnSpPr>
                <a:cxnSpLocks/>
                <a:stCxn id="29" idx="1"/>
                <a:endCxn id="74" idx="1"/>
              </p:cNvCxnSpPr>
              <p:nvPr/>
            </p:nvCxnSpPr>
            <p:spPr bwMode="auto">
              <a:xfrm>
                <a:off x="6513529" y="3282909"/>
                <a:ext cx="426840" cy="0"/>
              </a:xfrm>
              <a:prstGeom prst="straightConnector1">
                <a:avLst/>
              </a:prstGeom>
              <a:solidFill>
                <a:schemeClr val="accent1"/>
              </a:solidFill>
              <a:ln w="28575" cap="flat" cmpd="sng" algn="ctr">
                <a:solidFill>
                  <a:schemeClr val="accent1"/>
                </a:solidFill>
                <a:prstDash val="solid"/>
                <a:round/>
                <a:headEnd type="none" w="med" len="med"/>
                <a:tailEnd type="triangle" w="med" len="lg"/>
              </a:ln>
              <a:effectLst/>
            </p:spPr>
          </p:cxnSp>
          <p:sp>
            <p:nvSpPr>
              <p:cNvPr id="106" name="Right Brace 105">
                <a:extLst>
                  <a:ext uri="{FF2B5EF4-FFF2-40B4-BE49-F238E27FC236}">
                    <a16:creationId xmlns:a16="http://schemas.microsoft.com/office/drawing/2014/main" id="{863992D8-401F-8878-E361-2AF571B8834A}"/>
                  </a:ext>
                </a:extLst>
              </p:cNvPr>
              <p:cNvSpPr/>
              <p:nvPr/>
            </p:nvSpPr>
            <p:spPr>
              <a:xfrm rot="5400000">
                <a:off x="3384596" y="3215067"/>
                <a:ext cx="334577" cy="2063323"/>
              </a:xfrm>
              <a:prstGeom prst="rightBrace">
                <a:avLst>
                  <a:gd name="adj1" fmla="val 44505"/>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Right Brace 106">
                <a:extLst>
                  <a:ext uri="{FF2B5EF4-FFF2-40B4-BE49-F238E27FC236}">
                    <a16:creationId xmlns:a16="http://schemas.microsoft.com/office/drawing/2014/main" id="{FF97FB66-4174-8C49-48DA-49F8D134EF83}"/>
                  </a:ext>
                </a:extLst>
              </p:cNvPr>
              <p:cNvSpPr/>
              <p:nvPr/>
            </p:nvSpPr>
            <p:spPr>
              <a:xfrm rot="5400000">
                <a:off x="8477411" y="3281227"/>
                <a:ext cx="334577" cy="2063323"/>
              </a:xfrm>
              <a:prstGeom prst="rightBrace">
                <a:avLst>
                  <a:gd name="adj1" fmla="val 44505"/>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TextBox 107">
                <a:extLst>
                  <a:ext uri="{FF2B5EF4-FFF2-40B4-BE49-F238E27FC236}">
                    <a16:creationId xmlns:a16="http://schemas.microsoft.com/office/drawing/2014/main" id="{10DAAA75-F4F1-AB34-B081-F84AB0A4C666}"/>
                  </a:ext>
                </a:extLst>
              </p:cNvPr>
              <p:cNvSpPr txBox="1"/>
              <p:nvPr/>
            </p:nvSpPr>
            <p:spPr>
              <a:xfrm>
                <a:off x="2973259" y="4371831"/>
                <a:ext cx="11006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0070C0"/>
                    </a:solidFill>
                    <a:effectLst/>
                    <a:uLnTx/>
                    <a:uFillTx/>
                    <a:latin typeface="Calibri" panose="020F0502020204030204"/>
                    <a:ea typeface="+mn-ea"/>
                    <a:cs typeface="+mn-cs"/>
                  </a:rPr>
                  <a:t>Reactants</a:t>
                </a:r>
              </a:p>
            </p:txBody>
          </p:sp>
          <p:sp>
            <p:nvSpPr>
              <p:cNvPr id="109" name="TextBox 108">
                <a:extLst>
                  <a:ext uri="{FF2B5EF4-FFF2-40B4-BE49-F238E27FC236}">
                    <a16:creationId xmlns:a16="http://schemas.microsoft.com/office/drawing/2014/main" id="{F8E8B0A5-48C3-337C-EE8C-FCFCE6910DAB}"/>
                  </a:ext>
                </a:extLst>
              </p:cNvPr>
              <p:cNvSpPr txBox="1"/>
              <p:nvPr/>
            </p:nvSpPr>
            <p:spPr>
              <a:xfrm>
                <a:off x="8150008" y="4474454"/>
                <a:ext cx="10097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0070C0"/>
                    </a:solidFill>
                    <a:effectLst/>
                    <a:uLnTx/>
                    <a:uFillTx/>
                    <a:latin typeface="Calibri" panose="020F0502020204030204"/>
                    <a:ea typeface="+mn-ea"/>
                    <a:cs typeface="+mn-cs"/>
                  </a:rPr>
                  <a:t>Products</a:t>
                </a:r>
              </a:p>
            </p:txBody>
          </p:sp>
          <mc:AlternateContent xmlns:mc="http://schemas.openxmlformats.org/markup-compatibility/2006" xmlns:a14="http://schemas.microsoft.com/office/drawing/2010/main">
            <mc:Choice Requires="a14">
              <p:sp>
                <p:nvSpPr>
                  <p:cNvPr id="115" name="Text Box 211">
                    <a:extLst>
                      <a:ext uri="{FF2B5EF4-FFF2-40B4-BE49-F238E27FC236}">
                        <a16:creationId xmlns:a16="http://schemas.microsoft.com/office/drawing/2014/main" id="{C89A0B16-9745-52A7-B8BC-F89DE63BE9BF}"/>
                      </a:ext>
                    </a:extLst>
                  </p:cNvPr>
                  <p:cNvSpPr txBox="1"/>
                  <p:nvPr/>
                </p:nvSpPr>
                <p:spPr>
                  <a:xfrm>
                    <a:off x="5412849" y="2872522"/>
                    <a:ext cx="639534" cy="360000"/>
                  </a:xfrm>
                  <a:prstGeom prst="rect">
                    <a:avLst/>
                  </a:prstGeom>
                  <a:noFill/>
                  <a:ln w="6350">
                    <a:noFill/>
                  </a:ln>
                </p:spPr>
                <p:txBody>
                  <a:bodyPr rot="0" spcFirstLastPara="0" vert="horz" wrap="none" lIns="72000" tIns="0" rIns="72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NZ" sz="1800" b="0"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NZ" sz="18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e>
                          <m:sub>
                            <m:r>
                              <a:rPr kumimoji="0" lang="en-NZ" sz="1800" b="0"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𝑅𝑥</m:t>
                            </m:r>
                          </m:sub>
                        </m:sSub>
                      </m:oMath>
                    </a14:m>
                    <a:r>
                      <a:rPr kumimoji="0" lang="en-NZ" sz="1800" b="0" i="0" u="none" strike="noStrike" kern="1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115" name="Text Box 211">
                    <a:extLst>
                      <a:ext uri="{FF2B5EF4-FFF2-40B4-BE49-F238E27FC236}">
                        <a16:creationId xmlns:a16="http://schemas.microsoft.com/office/drawing/2014/main" id="{C89A0B16-9745-52A7-B8BC-F89DE63BE9BF}"/>
                      </a:ext>
                    </a:extLst>
                  </p:cNvPr>
                  <p:cNvSpPr txBox="1">
                    <a:spLocks noRot="1" noChangeAspect="1" noMove="1" noResize="1" noEditPoints="1" noAdjustHandles="1" noChangeArrowheads="1" noChangeShapeType="1" noTextEdit="1"/>
                  </p:cNvSpPr>
                  <p:nvPr/>
                </p:nvSpPr>
                <p:spPr>
                  <a:xfrm>
                    <a:off x="5412849" y="2872522"/>
                    <a:ext cx="639534" cy="360000"/>
                  </a:xfrm>
                  <a:prstGeom prst="rect">
                    <a:avLst/>
                  </a:prstGeom>
                  <a:blipFill>
                    <a:blip r:embed="rId39"/>
                    <a:stretch>
                      <a:fillRect/>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6" name="Text Box 211">
                    <a:extLst>
                      <a:ext uri="{FF2B5EF4-FFF2-40B4-BE49-F238E27FC236}">
                        <a16:creationId xmlns:a16="http://schemas.microsoft.com/office/drawing/2014/main" id="{98F7965F-F4AA-AEFD-033C-CE93DC376F84}"/>
                      </a:ext>
                    </a:extLst>
                  </p:cNvPr>
                  <p:cNvSpPr txBox="1"/>
                  <p:nvPr/>
                </p:nvSpPr>
                <p:spPr>
                  <a:xfrm>
                    <a:off x="6389262" y="2872522"/>
                    <a:ext cx="639534" cy="360000"/>
                  </a:xfrm>
                  <a:prstGeom prst="rect">
                    <a:avLst/>
                  </a:prstGeom>
                  <a:noFill/>
                  <a:ln w="6350">
                    <a:noFill/>
                  </a:ln>
                </p:spPr>
                <p:txBody>
                  <a:bodyPr rot="0" spcFirstLastPara="0" vert="horz" wrap="none" lIns="72000" tIns="0" rIns="72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NZ" sz="1800" b="0"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NZ" sz="18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e>
                          <m:sub>
                            <m:r>
                              <a:rPr kumimoji="0" lang="en-NZ" sz="1800" b="0"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𝑅𝑥</m:t>
                            </m:r>
                          </m:sub>
                        </m:sSub>
                      </m:oMath>
                    </a14:m>
                    <a:r>
                      <a:rPr kumimoji="0" lang="en-NZ" sz="1800" b="0" i="0" u="none" strike="noStrike" kern="1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116" name="Text Box 211">
                    <a:extLst>
                      <a:ext uri="{FF2B5EF4-FFF2-40B4-BE49-F238E27FC236}">
                        <a16:creationId xmlns:a16="http://schemas.microsoft.com/office/drawing/2014/main" id="{98F7965F-F4AA-AEFD-033C-CE93DC376F84}"/>
                      </a:ext>
                    </a:extLst>
                  </p:cNvPr>
                  <p:cNvSpPr txBox="1">
                    <a:spLocks noRot="1" noChangeAspect="1" noMove="1" noResize="1" noEditPoints="1" noAdjustHandles="1" noChangeArrowheads="1" noChangeShapeType="1" noTextEdit="1"/>
                  </p:cNvSpPr>
                  <p:nvPr/>
                </p:nvSpPr>
                <p:spPr>
                  <a:xfrm>
                    <a:off x="6389262" y="2872522"/>
                    <a:ext cx="639534" cy="360000"/>
                  </a:xfrm>
                  <a:prstGeom prst="rect">
                    <a:avLst/>
                  </a:prstGeom>
                  <a:blipFill>
                    <a:blip r:embed="rId40"/>
                    <a:stretch>
                      <a:fillRect/>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50C484C5-34AF-A29D-A417-AFEA2E547EDA}"/>
                      </a:ext>
                    </a:extLst>
                  </p:cNvPr>
                  <p:cNvSpPr txBox="1"/>
                  <p:nvPr/>
                </p:nvSpPr>
                <p:spPr>
                  <a:xfrm>
                    <a:off x="5345420" y="3289486"/>
                    <a:ext cx="773746" cy="4281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sub>
                            <m:sup>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𝑓</m:t>
                              </m:r>
                            </m:sup>
                          </m:sSubSup>
                        </m:oMath>
                      </m:oMathPara>
                    </a14:m>
                    <a:endPar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119" name="TextBox 118">
                    <a:extLst>
                      <a:ext uri="{FF2B5EF4-FFF2-40B4-BE49-F238E27FC236}">
                        <a16:creationId xmlns:a16="http://schemas.microsoft.com/office/drawing/2014/main" id="{50C484C5-34AF-A29D-A417-AFEA2E547EDA}"/>
                      </a:ext>
                    </a:extLst>
                  </p:cNvPr>
                  <p:cNvSpPr txBox="1">
                    <a:spLocks noRot="1" noChangeAspect="1" noMove="1" noResize="1" noEditPoints="1" noAdjustHandles="1" noChangeArrowheads="1" noChangeShapeType="1" noTextEdit="1"/>
                  </p:cNvSpPr>
                  <p:nvPr/>
                </p:nvSpPr>
                <p:spPr>
                  <a:xfrm>
                    <a:off x="5345420" y="3289486"/>
                    <a:ext cx="773746" cy="428131"/>
                  </a:xfrm>
                  <a:prstGeom prst="rect">
                    <a:avLst/>
                  </a:prstGeom>
                  <a:blipFill>
                    <a:blip r:embed="rId41"/>
                    <a:stretch>
                      <a:fillRect b="-1429"/>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A8F60961-9F09-1928-25E5-24512E0DD69E}"/>
                      </a:ext>
                    </a:extLst>
                  </p:cNvPr>
                  <p:cNvSpPr txBox="1"/>
                  <p:nvPr/>
                </p:nvSpPr>
                <p:spPr>
                  <a:xfrm>
                    <a:off x="6333558" y="3314219"/>
                    <a:ext cx="77374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mn-cs"/>
                                </a:rPr>
                              </m:ctrlPr>
                            </m:sSubSupPr>
                            <m:e>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sub>
                            <m:sup>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oMath>
                      </m:oMathPara>
                    </a14:m>
                    <a:endPar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120" name="TextBox 119">
                    <a:extLst>
                      <a:ext uri="{FF2B5EF4-FFF2-40B4-BE49-F238E27FC236}">
                        <a16:creationId xmlns:a16="http://schemas.microsoft.com/office/drawing/2014/main" id="{A8F60961-9F09-1928-25E5-24512E0DD69E}"/>
                      </a:ext>
                    </a:extLst>
                  </p:cNvPr>
                  <p:cNvSpPr txBox="1">
                    <a:spLocks noRot="1" noChangeAspect="1" noMove="1" noResize="1" noEditPoints="1" noAdjustHandles="1" noChangeArrowheads="1" noChangeShapeType="1" noTextEdit="1"/>
                  </p:cNvSpPr>
                  <p:nvPr/>
                </p:nvSpPr>
                <p:spPr>
                  <a:xfrm>
                    <a:off x="6333558" y="3314219"/>
                    <a:ext cx="773746" cy="369332"/>
                  </a:xfrm>
                  <a:prstGeom prst="rect">
                    <a:avLst/>
                  </a:prstGeom>
                  <a:blipFill>
                    <a:blip r:embed="rId4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9" name="Text Box 211">
                    <a:extLst>
                      <a:ext uri="{FF2B5EF4-FFF2-40B4-BE49-F238E27FC236}">
                        <a16:creationId xmlns:a16="http://schemas.microsoft.com/office/drawing/2014/main" id="{F7BB3D02-F0D1-4DA5-7BD6-7A93DD11A319}"/>
                      </a:ext>
                    </a:extLst>
                  </p:cNvPr>
                  <p:cNvSpPr txBox="1"/>
                  <p:nvPr/>
                </p:nvSpPr>
                <p:spPr>
                  <a:xfrm>
                    <a:off x="3945736" y="2742491"/>
                    <a:ext cx="639534" cy="360000"/>
                  </a:xfrm>
                  <a:prstGeom prst="rect">
                    <a:avLst/>
                  </a:prstGeom>
                  <a:noFill/>
                  <a:ln w="6350">
                    <a:noFill/>
                  </a:ln>
                </p:spPr>
                <p:txBody>
                  <a:bodyPr rot="0" spcFirstLastPara="0" vert="horz" wrap="none" lIns="72000" tIns="0" rIns="72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NZ" sz="1600" b="0"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e>
                          <m:sub>
                            <m:r>
                              <a:rPr kumimoji="0" lang="en-NZ" sz="1600" b="0"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𝑅𝑥</m:t>
                            </m:r>
                          </m:sub>
                        </m:sSub>
                      </m:oMath>
                    </a14:m>
                    <a:r>
                      <a:rPr kumimoji="0" lang="en-NZ" sz="1600" b="0" i="0" u="none" strike="noStrike" kern="1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139" name="Text Box 211">
                    <a:extLst>
                      <a:ext uri="{FF2B5EF4-FFF2-40B4-BE49-F238E27FC236}">
                        <a16:creationId xmlns:a16="http://schemas.microsoft.com/office/drawing/2014/main" id="{F7BB3D02-F0D1-4DA5-7BD6-7A93DD11A319}"/>
                      </a:ext>
                    </a:extLst>
                  </p:cNvPr>
                  <p:cNvSpPr txBox="1">
                    <a:spLocks noRot="1" noChangeAspect="1" noMove="1" noResize="1" noEditPoints="1" noAdjustHandles="1" noChangeArrowheads="1" noChangeShapeType="1" noTextEdit="1"/>
                  </p:cNvSpPr>
                  <p:nvPr/>
                </p:nvSpPr>
                <p:spPr>
                  <a:xfrm>
                    <a:off x="3945736" y="2742491"/>
                    <a:ext cx="639534" cy="360000"/>
                  </a:xfrm>
                  <a:prstGeom prst="rect">
                    <a:avLst/>
                  </a:prstGeom>
                  <a:blipFill>
                    <a:blip r:embed="rId43"/>
                    <a:stretch>
                      <a:fillRect/>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0" name="Text Box 211">
                    <a:extLst>
                      <a:ext uri="{FF2B5EF4-FFF2-40B4-BE49-F238E27FC236}">
                        <a16:creationId xmlns:a16="http://schemas.microsoft.com/office/drawing/2014/main" id="{F928B797-B022-4DE8-36F1-10FF5AF5CAB3}"/>
                      </a:ext>
                    </a:extLst>
                  </p:cNvPr>
                  <p:cNvSpPr txBox="1"/>
                  <p:nvPr/>
                </p:nvSpPr>
                <p:spPr>
                  <a:xfrm>
                    <a:off x="4076733" y="2151994"/>
                    <a:ext cx="639534" cy="360000"/>
                  </a:xfrm>
                  <a:prstGeom prst="rect">
                    <a:avLst/>
                  </a:prstGeom>
                  <a:noFill/>
                  <a:ln w="6350">
                    <a:noFill/>
                  </a:ln>
                </p:spPr>
                <p:txBody>
                  <a:bodyPr rot="0" spcFirstLastPara="0" vert="horz" wrap="none" lIns="72000" tIns="0" rIns="72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kumimoji="0" lang="en-NZ" sz="1600" b="0" i="0"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n-NZ" sz="1600" b="0"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e>
                          <m:sub>
                            <m:r>
                              <a:rPr kumimoji="0" lang="en-NZ" sz="1600" b="0"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𝑅𝑥</m:t>
                            </m:r>
                          </m:sub>
                        </m:sSub>
                      </m:oMath>
                    </a14:m>
                    <a:r>
                      <a:rPr kumimoji="0" lang="en-NZ" sz="1600" b="0" i="0" u="none" strike="noStrike" kern="1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140" name="Text Box 211">
                    <a:extLst>
                      <a:ext uri="{FF2B5EF4-FFF2-40B4-BE49-F238E27FC236}">
                        <a16:creationId xmlns:a16="http://schemas.microsoft.com/office/drawing/2014/main" id="{F928B797-B022-4DE8-36F1-10FF5AF5CAB3}"/>
                      </a:ext>
                    </a:extLst>
                  </p:cNvPr>
                  <p:cNvSpPr txBox="1">
                    <a:spLocks noRot="1" noChangeAspect="1" noMove="1" noResize="1" noEditPoints="1" noAdjustHandles="1" noChangeArrowheads="1" noChangeShapeType="1" noTextEdit="1"/>
                  </p:cNvSpPr>
                  <p:nvPr/>
                </p:nvSpPr>
                <p:spPr>
                  <a:xfrm>
                    <a:off x="4076733" y="2151994"/>
                    <a:ext cx="639534" cy="360000"/>
                  </a:xfrm>
                  <a:prstGeom prst="rect">
                    <a:avLst/>
                  </a:prstGeom>
                  <a:blipFill>
                    <a:blip r:embed="rId44"/>
                    <a:stretch>
                      <a:fillRect/>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1" name="Text Box 211">
                    <a:extLst>
                      <a:ext uri="{FF2B5EF4-FFF2-40B4-BE49-F238E27FC236}">
                        <a16:creationId xmlns:a16="http://schemas.microsoft.com/office/drawing/2014/main" id="{48C3E610-24E3-E92E-30D8-2DB477B13B14}"/>
                      </a:ext>
                    </a:extLst>
                  </p:cNvPr>
                  <p:cNvSpPr txBox="1"/>
                  <p:nvPr/>
                </p:nvSpPr>
                <p:spPr>
                  <a:xfrm>
                    <a:off x="3190009" y="2907492"/>
                    <a:ext cx="639534" cy="360000"/>
                  </a:xfrm>
                  <a:prstGeom prst="rect">
                    <a:avLst/>
                  </a:prstGeom>
                  <a:noFill/>
                  <a:ln w="6350">
                    <a:noFill/>
                  </a:ln>
                </p:spPr>
                <p:txBody>
                  <a:bodyPr rot="0" spcFirstLastPara="0" vert="horz" wrap="none" lIns="72000" tIns="0" rIns="72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NZ" sz="1600" b="0"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e>
                          <m:sub>
                            <m:r>
                              <a:rPr kumimoji="0" lang="en-NZ" sz="1600" b="0"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𝑅𝑥</m:t>
                            </m:r>
                          </m:sub>
                        </m:sSub>
                      </m:oMath>
                    </a14:m>
                    <a:r>
                      <a:rPr kumimoji="0" lang="en-NZ" sz="1600" b="0" i="0" u="none" strike="noStrike" kern="1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141" name="Text Box 211">
                    <a:extLst>
                      <a:ext uri="{FF2B5EF4-FFF2-40B4-BE49-F238E27FC236}">
                        <a16:creationId xmlns:a16="http://schemas.microsoft.com/office/drawing/2014/main" id="{48C3E610-24E3-E92E-30D8-2DB477B13B14}"/>
                      </a:ext>
                    </a:extLst>
                  </p:cNvPr>
                  <p:cNvSpPr txBox="1">
                    <a:spLocks noRot="1" noChangeAspect="1" noMove="1" noResize="1" noEditPoints="1" noAdjustHandles="1" noChangeArrowheads="1" noChangeShapeType="1" noTextEdit="1"/>
                  </p:cNvSpPr>
                  <p:nvPr/>
                </p:nvSpPr>
                <p:spPr>
                  <a:xfrm>
                    <a:off x="3190009" y="2907492"/>
                    <a:ext cx="639534" cy="360000"/>
                  </a:xfrm>
                  <a:prstGeom prst="rect">
                    <a:avLst/>
                  </a:prstGeom>
                  <a:blipFill>
                    <a:blip r:embed="rId45"/>
                    <a:stretch>
                      <a:fillRect/>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2" name="Text Box 211">
                    <a:extLst>
                      <a:ext uri="{FF2B5EF4-FFF2-40B4-BE49-F238E27FC236}">
                        <a16:creationId xmlns:a16="http://schemas.microsoft.com/office/drawing/2014/main" id="{586813BE-F126-1808-D163-557606A0A1CD}"/>
                      </a:ext>
                    </a:extLst>
                  </p:cNvPr>
                  <p:cNvSpPr txBox="1"/>
                  <p:nvPr/>
                </p:nvSpPr>
                <p:spPr>
                  <a:xfrm>
                    <a:off x="2380927" y="2772047"/>
                    <a:ext cx="639534" cy="360000"/>
                  </a:xfrm>
                  <a:prstGeom prst="rect">
                    <a:avLst/>
                  </a:prstGeom>
                  <a:noFill/>
                  <a:ln w="6350">
                    <a:noFill/>
                  </a:ln>
                </p:spPr>
                <p:txBody>
                  <a:bodyPr rot="0" spcFirstLastPara="0" vert="horz" wrap="none" lIns="72000" tIns="0" rIns="72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kumimoji="0" lang="en-NZ" sz="1600" b="0" i="0"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n-NZ" sz="1600" b="0"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e>
                          <m:sub>
                            <m:r>
                              <a:rPr kumimoji="0" lang="en-NZ" sz="1600" b="0"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𝑅𝑥</m:t>
                            </m:r>
                          </m:sub>
                        </m:sSub>
                      </m:oMath>
                    </a14:m>
                    <a:r>
                      <a:rPr kumimoji="0" lang="en-NZ" sz="1600" b="0" i="0" u="none" strike="noStrike" kern="1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142" name="Text Box 211">
                    <a:extLst>
                      <a:ext uri="{FF2B5EF4-FFF2-40B4-BE49-F238E27FC236}">
                        <a16:creationId xmlns:a16="http://schemas.microsoft.com/office/drawing/2014/main" id="{586813BE-F126-1808-D163-557606A0A1CD}"/>
                      </a:ext>
                    </a:extLst>
                  </p:cNvPr>
                  <p:cNvSpPr txBox="1">
                    <a:spLocks noRot="1" noChangeAspect="1" noMove="1" noResize="1" noEditPoints="1" noAdjustHandles="1" noChangeArrowheads="1" noChangeShapeType="1" noTextEdit="1"/>
                  </p:cNvSpPr>
                  <p:nvPr/>
                </p:nvSpPr>
                <p:spPr>
                  <a:xfrm>
                    <a:off x="2380927" y="2772047"/>
                    <a:ext cx="639534" cy="360000"/>
                  </a:xfrm>
                  <a:prstGeom prst="rect">
                    <a:avLst/>
                  </a:prstGeom>
                  <a:blipFill>
                    <a:blip r:embed="rId46"/>
                    <a:stretch>
                      <a:fillRect/>
                    </a:stretch>
                  </a:blipFill>
                  <a:ln w="6350">
                    <a:noFill/>
                  </a:ln>
                </p:spPr>
                <p:txBody>
                  <a:bodyPr/>
                  <a:lstStyle/>
                  <a:p>
                    <a:r>
                      <a:rPr lang="en-NZ">
                        <a:noFill/>
                      </a:rPr>
                      <a:t> </a:t>
                    </a:r>
                  </a:p>
                </p:txBody>
              </p:sp>
            </mc:Fallback>
          </mc:AlternateContent>
        </p:grpSp>
      </p:grpSp>
      <p:sp>
        <p:nvSpPr>
          <p:cNvPr id="143" name="TextBox 142">
            <a:extLst>
              <a:ext uri="{FF2B5EF4-FFF2-40B4-BE49-F238E27FC236}">
                <a16:creationId xmlns:a16="http://schemas.microsoft.com/office/drawing/2014/main" id="{B03195CA-735B-D4F0-4D3A-7C9A554C7B71}"/>
              </a:ext>
            </a:extLst>
          </p:cNvPr>
          <p:cNvSpPr txBox="1"/>
          <p:nvPr/>
        </p:nvSpPr>
        <p:spPr>
          <a:xfrm>
            <a:off x="216955" y="208430"/>
            <a:ext cx="477792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800" b="1" i="0" u="none" strike="noStrike" kern="1200" cap="none" spc="0" normalizeH="0" baseline="0" noProof="0" dirty="0">
                <a:ln>
                  <a:noFill/>
                </a:ln>
                <a:solidFill>
                  <a:srgbClr val="7030A0"/>
                </a:solidFill>
                <a:effectLst/>
                <a:uLnTx/>
                <a:uFillTx/>
                <a:latin typeface="Calibri" panose="020F0502020204030204"/>
                <a:ea typeface="+mn-ea"/>
                <a:cs typeface="+mn-cs"/>
              </a:rPr>
              <a:t>Example using concentrations </a:t>
            </a:r>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601A0970-413B-0F51-6BB3-D80D77D493CC}"/>
                  </a:ext>
                </a:extLst>
              </p:cNvPr>
              <p:cNvSpPr txBox="1"/>
              <p:nvPr/>
            </p:nvSpPr>
            <p:spPr>
              <a:xfrm>
                <a:off x="424811" y="4937794"/>
                <a:ext cx="10305942" cy="11784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𝑹𝒙</m:t>
                        </m:r>
                      </m:sub>
                    </m:sSub>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𝜅</m:t>
                        </m:r>
                      </m:e>
                      <m:sub>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𝑅𝑥</m:t>
                        </m:r>
                      </m:sub>
                    </m:sSub>
                    <m:d>
                      <m:d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bSup>
                          <m:sSub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t>𝐾</m:t>
                            </m:r>
                          </m:e>
                          <m:sub>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m:t>
                            </m:r>
                          </m:sup>
                        </m:sSubSup>
                        <m:sSubSup>
                          <m:sSub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m:t>
                            </m:r>
                          </m:sup>
                        </m:sSubSup>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t>𝐾</m:t>
                            </m:r>
                          </m:e>
                          <m:sub>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𝐶𝑙</m:t>
                            </m:r>
                          </m:sup>
                        </m:sSubSup>
                        <m:sSubSup>
                          <m:sSub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𝐶𝑙</m:t>
                            </m:r>
                          </m:sup>
                        </m:sSubSup>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t>𝐾</m:t>
                            </m:r>
                          </m:e>
                          <m:sub>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𝑁𝑎𝐶𝑙</m:t>
                            </m:r>
                          </m:sup>
                        </m:sSubSup>
                        <m:sSubSup>
                          <m:sSub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𝑁𝑎𝐶𝑙</m:t>
                            </m:r>
                          </m:sup>
                        </m:sSubSup>
                      </m:e>
                    </m:d>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𝜅</m:t>
                        </m:r>
                      </m:e>
                      <m:sub>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𝑅𝑥</m:t>
                        </m:r>
                      </m:sub>
                    </m:sSub>
                    <m:d>
                      <m:d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bSup>
                          <m:sSub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t>𝐾</m:t>
                            </m:r>
                          </m:e>
                          <m:sub>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m:t>
                            </m:r>
                          </m:sup>
                        </m:sSubSup>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t>𝐾</m:t>
                            </m:r>
                          </m:e>
                          <m:sub>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𝐶𝑙</m:t>
                            </m:r>
                          </m:sup>
                        </m:sSubSup>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p>
                          <m:sSupPr>
                            <m:ctrlP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𝑉</m:t>
                            </m:r>
                          </m:e>
                          <m:sup>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2</m:t>
                            </m:r>
                          </m:sup>
                        </m:sSup>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d>
                          <m:dPr>
                            <m:begChr m:val="["/>
                            <m:endChr m:val="]"/>
                            <m:ctrlP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sSup>
                              <m:sSupPr>
                                <m:ctrlP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𝑁𝑎</m:t>
                                </m:r>
                              </m:e>
                              <m:sup>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up>
                            </m:sSup>
                          </m:e>
                        </m:d>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mn-cs"/>
                          </a:rPr>
                          <m:t> </m:t>
                        </m:r>
                        <m:d>
                          <m:dPr>
                            <m:begChr m:val="["/>
                            <m:endChr m:val="]"/>
                            <m:ctrlP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sSup>
                              <m:sSupPr>
                                <m:ctrlP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𝐶𝑙</m:t>
                                </m:r>
                              </m:e>
                              <m:sup>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up>
                            </m:sSup>
                          </m:e>
                        </m:d>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t>𝐾</m:t>
                            </m:r>
                          </m:e>
                          <m:sub>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𝑁𝑎𝐶𝑙</m:t>
                            </m:r>
                          </m:sup>
                        </m:sSubSup>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𝑉</m:t>
                        </m:r>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𝑁𝑎𝐶𝑙</m:t>
                            </m:r>
                          </m:e>
                        </m:d>
                      </m:e>
                    </m:d>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or</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𝑹𝒙</m:t>
                        </m:r>
                      </m:sub>
                    </m:sSub>
                    <m:r>
                      <a:rPr kumimoji="0" lang="en-NZ"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bPr>
                      <m:e>
                        <m:acc>
                          <m:accPr>
                            <m:chr m:val="̂"/>
                            <m:ctrlPr>
                              <a:rPr kumimoji="0" lang="en-NZ" sz="16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accPr>
                          <m:e>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𝜅</m:t>
                            </m:r>
                          </m:e>
                        </m:acc>
                      </m:e>
                      <m:sub>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𝑅𝑥</m:t>
                        </m:r>
                      </m:sub>
                    </m:sSub>
                    <m:d>
                      <m:dPr>
                        <m:ctrlP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dPr>
                      <m:e>
                        <m:d>
                          <m:dPr>
                            <m:begChr m:val="["/>
                            <m:endChr m:val="]"/>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sSup>
                              <m:s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𝑁𝑎</m:t>
                                </m:r>
                              </m:e>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sup>
                            </m:sSup>
                          </m:e>
                        </m:d>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t> </m:t>
                        </m:r>
                        <m:d>
                          <m:dPr>
                            <m:begChr m:val="["/>
                            <m:endChr m:val="]"/>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sSup>
                              <m:s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𝐶𝑙</m:t>
                                </m:r>
                              </m:e>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sup>
                            </m:sSup>
                          </m:e>
                        </m:d>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p>
                          <m:sSupPr>
                            <m:ctrlP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Times New Roman" panose="02020603050405020304" pitchFamily="18" charset="0"/>
                              </a:rPr>
                            </m:ctrlPr>
                          </m:sSupPr>
                          <m:e>
                            <m: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Times New Roman" panose="02020603050405020304" pitchFamily="18" charset="0"/>
                              </a:rPr>
                              <m:t>𝑄</m:t>
                            </m:r>
                          </m:e>
                          <m:sup>
                            <m: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Times New Roman" panose="02020603050405020304" pitchFamily="18" charset="0"/>
                              </a:rPr>
                              <m:t>𝑒𝑞</m:t>
                            </m:r>
                          </m:sup>
                        </m:sSup>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d>
                          <m:dPr>
                            <m:begChr m:val="["/>
                            <m:endChr m:val="]"/>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𝑁𝑎𝐶𝑙</m:t>
                            </m:r>
                          </m:e>
                        </m:d>
                      </m:e>
                    </m:d>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where </a:t>
                </a:r>
                <a14:m>
                  <m:oMath xmlns:m="http://schemas.openxmlformats.org/officeDocument/2006/math">
                    <m:sSub>
                      <m:sSubPr>
                        <m:ctrlP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bPr>
                      <m:e>
                        <m:acc>
                          <m:accPr>
                            <m:chr m:val="̂"/>
                            <m:ctrlPr>
                              <a:rPr kumimoji="0" lang="en-NZ" sz="16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accPr>
                          <m:e>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𝜅</m:t>
                            </m:r>
                          </m:e>
                        </m:acc>
                      </m:e>
                      <m:sub>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𝑅𝑥</m:t>
                        </m:r>
                      </m:sub>
                    </m:s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𝜅</m:t>
                        </m:r>
                      </m:e>
                      <m:sub>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𝑅𝑥</m:t>
                        </m:r>
                      </m:sub>
                    </m:sSub>
                    <m: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sSubSup>
                      <m:sSub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t>𝐾</m:t>
                        </m:r>
                      </m:e>
                      <m:sub>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m:t>
                        </m:r>
                      </m:sup>
                    </m:sSub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t>𝐾</m:t>
                        </m:r>
                      </m:e>
                      <m:sub>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𝐶𝑙</m:t>
                        </m:r>
                      </m:sup>
                    </m:sSub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p>
                      <m:s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𝑉</m:t>
                        </m:r>
                      </m:e>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2</m:t>
                        </m:r>
                      </m:sup>
                    </m:s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p>
                      <m:s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𝑄</m:t>
                        </m:r>
                      </m:e>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𝑒𝑞</m:t>
                        </m:r>
                      </m:sup>
                    </m:sSup>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f>
                      <m:fPr>
                        <m:ctrlP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sSubSup>
                          <m:sSub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t>𝐾</m:t>
                            </m:r>
                          </m:e>
                          <m:sub>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𝑁𝑎𝐶𝑙</m:t>
                            </m:r>
                          </m:sup>
                        </m:sSubSup>
                      </m:num>
                      <m:den>
                        <m:sSubSup>
                          <m:sSub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t>𝐾</m:t>
                            </m:r>
                          </m:e>
                          <m:sub>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m:t>
                            </m:r>
                          </m:sup>
                        </m:sSub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t>𝐾</m:t>
                            </m:r>
                          </m:e>
                          <m:sub>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𝐶𝑙</m:t>
                            </m:r>
                          </m:sup>
                        </m:sSub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𝑉</m:t>
                        </m:r>
                      </m:den>
                    </m:f>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d>
                          <m:dPr>
                            <m:begChr m:val=""/>
                            <m:endChr m:val="|"/>
                            <m:ctrlP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f>
                              <m:fPr>
                                <m:ctrlP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d>
                                  <m:dPr>
                                    <m:begChr m:val="["/>
                                    <m:endChr m:val="]"/>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sSup>
                                      <m:s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𝑁𝑎</m:t>
                                        </m:r>
                                      </m:e>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sup>
                                    </m:sSup>
                                  </m:e>
                                </m:d>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t> </m:t>
                                </m:r>
                                <m:d>
                                  <m:dPr>
                                    <m:begChr m:val="["/>
                                    <m:endChr m:val="]"/>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sSup>
                                      <m:s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𝐶𝑙</m:t>
                                        </m:r>
                                      </m:e>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sup>
                                    </m:sSup>
                                  </m:e>
                                </m:d>
                              </m:num>
                              <m:den>
                                <m:d>
                                  <m:dPr>
                                    <m:begChr m:val="["/>
                                    <m:endChr m:val="]"/>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𝑁𝑎𝐶𝑙</m:t>
                                    </m:r>
                                  </m:e>
                                </m:d>
                              </m:den>
                            </m:f>
                          </m:e>
                        </m:d>
                      </m:e>
                      <m:sub>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𝑒𝑞𝑢𝑖𝑙𝑖𝑏𝑟𝑖𝑢𝑚</m:t>
                        </m:r>
                      </m:sub>
                    </m:sSub>
                  </m:oMath>
                </a14:m>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5" name="TextBox 154">
                <a:extLst>
                  <a:ext uri="{FF2B5EF4-FFF2-40B4-BE49-F238E27FC236}">
                    <a16:creationId xmlns:a16="http://schemas.microsoft.com/office/drawing/2014/main" id="{601A0970-413B-0F51-6BB3-D80D77D493CC}"/>
                  </a:ext>
                </a:extLst>
              </p:cNvPr>
              <p:cNvSpPr txBox="1">
                <a:spLocks noRot="1" noChangeAspect="1" noMove="1" noResize="1" noEditPoints="1" noAdjustHandles="1" noChangeArrowheads="1" noChangeShapeType="1" noTextEdit="1"/>
              </p:cNvSpPr>
              <p:nvPr/>
            </p:nvSpPr>
            <p:spPr>
              <a:xfrm>
                <a:off x="424811" y="4937794"/>
                <a:ext cx="10305942" cy="1178400"/>
              </a:xfrm>
              <a:prstGeom prst="rect">
                <a:avLst/>
              </a:prstGeom>
              <a:blipFill>
                <a:blip r:embed="rId48"/>
                <a:stretch>
                  <a:fillRect l="-355" t="-10881" b="-89119"/>
                </a:stretch>
              </a:blipFill>
            </p:spPr>
            <p:txBody>
              <a:bodyPr/>
              <a:lstStyle/>
              <a:p>
                <a:r>
                  <a:rPr lang="en-NZ">
                    <a:noFill/>
                  </a:rPr>
                  <a:t> </a:t>
                </a:r>
              </a:p>
            </p:txBody>
          </p:sp>
        </mc:Fallback>
      </mc:AlternateContent>
      <p:grpSp>
        <p:nvGrpSpPr>
          <p:cNvPr id="20" name="Group 19">
            <a:extLst>
              <a:ext uri="{FF2B5EF4-FFF2-40B4-BE49-F238E27FC236}">
                <a16:creationId xmlns:a16="http://schemas.microsoft.com/office/drawing/2014/main" id="{D3CE88A1-4D09-9DD8-DABE-D5B8C0B120C2}"/>
              </a:ext>
            </a:extLst>
          </p:cNvPr>
          <p:cNvGrpSpPr/>
          <p:nvPr/>
        </p:nvGrpSpPr>
        <p:grpSpPr>
          <a:xfrm>
            <a:off x="424811" y="5567080"/>
            <a:ext cx="4140782" cy="1143270"/>
            <a:chOff x="424811" y="5567080"/>
            <a:chExt cx="4140782" cy="1143270"/>
          </a:xfrm>
        </p:grpSpPr>
        <p:sp>
          <p:nvSpPr>
            <p:cNvPr id="157" name="Rectangle 156">
              <a:extLst>
                <a:ext uri="{FF2B5EF4-FFF2-40B4-BE49-F238E27FC236}">
                  <a16:creationId xmlns:a16="http://schemas.microsoft.com/office/drawing/2014/main" id="{9B134EA4-94C1-57D8-FFE5-A2CB9284EE38}"/>
                </a:ext>
              </a:extLst>
            </p:cNvPr>
            <p:cNvSpPr/>
            <p:nvPr/>
          </p:nvSpPr>
          <p:spPr>
            <a:xfrm>
              <a:off x="424811" y="5567080"/>
              <a:ext cx="3520925" cy="45047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A23294E0-5CFD-7AD9-D215-61A8687C576D}"/>
                </a:ext>
              </a:extLst>
            </p:cNvPr>
            <p:cNvGrpSpPr/>
            <p:nvPr/>
          </p:nvGrpSpPr>
          <p:grpSpPr>
            <a:xfrm>
              <a:off x="900099" y="6051176"/>
              <a:ext cx="3665494" cy="659174"/>
              <a:chOff x="900099" y="6051176"/>
              <a:chExt cx="3665494" cy="659174"/>
            </a:xfrm>
          </p:grpSpPr>
          <p:sp>
            <p:nvSpPr>
              <p:cNvPr id="158" name="Freeform: Shape 157">
                <a:extLst>
                  <a:ext uri="{FF2B5EF4-FFF2-40B4-BE49-F238E27FC236}">
                    <a16:creationId xmlns:a16="http://schemas.microsoft.com/office/drawing/2014/main" id="{E59C6FD3-3869-B9D7-5BC3-E8CE78E40DE3}"/>
                  </a:ext>
                </a:extLst>
              </p:cNvPr>
              <p:cNvSpPr/>
              <p:nvPr/>
            </p:nvSpPr>
            <p:spPr>
              <a:xfrm>
                <a:off x="1203380" y="6051176"/>
                <a:ext cx="208561" cy="363071"/>
              </a:xfrm>
              <a:custGeom>
                <a:avLst/>
                <a:gdLst>
                  <a:gd name="csX0" fmla="*/ 208429 w 208429"/>
                  <a:gd name="csY0" fmla="*/ 363071 h 363071"/>
                  <a:gd name="csX1" fmla="*/ 0 w 208429"/>
                  <a:gd name="csY1" fmla="*/ 0 h 363071"/>
                  <a:gd name="csX0" fmla="*/ 208531 w 208531"/>
                  <a:gd name="csY0" fmla="*/ 363071 h 363071"/>
                  <a:gd name="csX1" fmla="*/ 102 w 208531"/>
                  <a:gd name="csY1" fmla="*/ 0 h 363071"/>
                  <a:gd name="csX0" fmla="*/ 208561 w 208561"/>
                  <a:gd name="csY0" fmla="*/ 363071 h 363071"/>
                  <a:gd name="csX1" fmla="*/ 132 w 208561"/>
                  <a:gd name="csY1" fmla="*/ 0 h 363071"/>
                </a:gdLst>
                <a:ahLst/>
                <a:cxnLst>
                  <a:cxn ang="0">
                    <a:pos x="csX0" y="csY0"/>
                  </a:cxn>
                  <a:cxn ang="0">
                    <a:pos x="csX1" y="csY1"/>
                  </a:cxn>
                </a:cxnLst>
                <a:rect l="l" t="t" r="r" b="b"/>
                <a:pathLst>
                  <a:path w="208561" h="363071">
                    <a:moveTo>
                      <a:pt x="208561" y="363071"/>
                    </a:moveTo>
                    <a:cubicBezTo>
                      <a:pt x="105467" y="289111"/>
                      <a:pt x="-4351" y="242047"/>
                      <a:pt x="132" y="0"/>
                    </a:cubicBezTo>
                  </a:path>
                </a:pathLst>
              </a:custGeom>
              <a:noFill/>
              <a:ln w="19050">
                <a:prstDash val="sysDot"/>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Shape 158">
                <a:extLst>
                  <a:ext uri="{FF2B5EF4-FFF2-40B4-BE49-F238E27FC236}">
                    <a16:creationId xmlns:a16="http://schemas.microsoft.com/office/drawing/2014/main" id="{78B53357-FCCB-318D-2327-A9F7C42D015A}"/>
                  </a:ext>
                </a:extLst>
              </p:cNvPr>
              <p:cNvSpPr/>
              <p:nvPr/>
            </p:nvSpPr>
            <p:spPr>
              <a:xfrm>
                <a:off x="2874989" y="6051176"/>
                <a:ext cx="208561" cy="363071"/>
              </a:xfrm>
              <a:custGeom>
                <a:avLst/>
                <a:gdLst>
                  <a:gd name="csX0" fmla="*/ 208429 w 208429"/>
                  <a:gd name="csY0" fmla="*/ 363071 h 363071"/>
                  <a:gd name="csX1" fmla="*/ 0 w 208429"/>
                  <a:gd name="csY1" fmla="*/ 0 h 363071"/>
                  <a:gd name="csX0" fmla="*/ 208531 w 208531"/>
                  <a:gd name="csY0" fmla="*/ 363071 h 363071"/>
                  <a:gd name="csX1" fmla="*/ 102 w 208531"/>
                  <a:gd name="csY1" fmla="*/ 0 h 363071"/>
                  <a:gd name="csX0" fmla="*/ 208561 w 208561"/>
                  <a:gd name="csY0" fmla="*/ 363071 h 363071"/>
                  <a:gd name="csX1" fmla="*/ 132 w 208561"/>
                  <a:gd name="csY1" fmla="*/ 0 h 363071"/>
                </a:gdLst>
                <a:ahLst/>
                <a:cxnLst>
                  <a:cxn ang="0">
                    <a:pos x="csX0" y="csY0"/>
                  </a:cxn>
                  <a:cxn ang="0">
                    <a:pos x="csX1" y="csY1"/>
                  </a:cxn>
                </a:cxnLst>
                <a:rect l="l" t="t" r="r" b="b"/>
                <a:pathLst>
                  <a:path w="208561" h="363071">
                    <a:moveTo>
                      <a:pt x="208561" y="363071"/>
                    </a:moveTo>
                    <a:cubicBezTo>
                      <a:pt x="105467" y="289111"/>
                      <a:pt x="-4351" y="242047"/>
                      <a:pt x="132" y="0"/>
                    </a:cubicBezTo>
                  </a:path>
                </a:pathLst>
              </a:custGeom>
              <a:noFill/>
              <a:ln w="19050">
                <a:prstDash val="sysDot"/>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TextBox 159">
                <a:extLst>
                  <a:ext uri="{FF2B5EF4-FFF2-40B4-BE49-F238E27FC236}">
                    <a16:creationId xmlns:a16="http://schemas.microsoft.com/office/drawing/2014/main" id="{94500083-5DAC-F449-6C49-D5B15BEF3C44}"/>
                  </a:ext>
                </a:extLst>
              </p:cNvPr>
              <p:cNvSpPr txBox="1"/>
              <p:nvPr/>
            </p:nvSpPr>
            <p:spPr>
              <a:xfrm>
                <a:off x="900099" y="6371796"/>
                <a:ext cx="145866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Reaction speed</a:t>
                </a:r>
              </a:p>
            </p:txBody>
          </p:sp>
          <p:sp>
            <p:nvSpPr>
              <p:cNvPr id="161" name="TextBox 160">
                <a:extLst>
                  <a:ext uri="{FF2B5EF4-FFF2-40B4-BE49-F238E27FC236}">
                    <a16:creationId xmlns:a16="http://schemas.microsoft.com/office/drawing/2014/main" id="{B6D424C8-3C1A-6E50-148D-B860171AEAF8}"/>
                  </a:ext>
                </a:extLst>
              </p:cNvPr>
              <p:cNvSpPr txBox="1"/>
              <p:nvPr/>
            </p:nvSpPr>
            <p:spPr>
              <a:xfrm>
                <a:off x="2667573" y="6371796"/>
                <a:ext cx="189802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Equilibrium constant</a:t>
                </a:r>
              </a:p>
            </p:txBody>
          </p:sp>
        </p:grpSp>
      </p:grpSp>
      <p:grpSp>
        <p:nvGrpSpPr>
          <p:cNvPr id="23" name="Group 22">
            <a:extLst>
              <a:ext uri="{FF2B5EF4-FFF2-40B4-BE49-F238E27FC236}">
                <a16:creationId xmlns:a16="http://schemas.microsoft.com/office/drawing/2014/main" id="{E41196D1-A1A8-AFD2-B406-52CC9FC8A61A}"/>
              </a:ext>
            </a:extLst>
          </p:cNvPr>
          <p:cNvGrpSpPr/>
          <p:nvPr/>
        </p:nvGrpSpPr>
        <p:grpSpPr>
          <a:xfrm>
            <a:off x="4936861" y="2202975"/>
            <a:ext cx="2613335" cy="856572"/>
            <a:chOff x="4936861" y="2202975"/>
            <a:chExt cx="2613335" cy="856572"/>
          </a:xfrm>
        </p:grpSpPr>
        <p:sp>
          <p:nvSpPr>
            <p:cNvPr id="21" name="Freeform: Shape 20">
              <a:extLst>
                <a:ext uri="{FF2B5EF4-FFF2-40B4-BE49-F238E27FC236}">
                  <a16:creationId xmlns:a16="http://schemas.microsoft.com/office/drawing/2014/main" id="{1D992DDA-13A8-5E0A-9F45-B5665A087E97}"/>
                </a:ext>
              </a:extLst>
            </p:cNvPr>
            <p:cNvSpPr/>
            <p:nvPr/>
          </p:nvSpPr>
          <p:spPr>
            <a:xfrm>
              <a:off x="6233262" y="2663547"/>
              <a:ext cx="43656" cy="396000"/>
            </a:xfrm>
            <a:custGeom>
              <a:avLst/>
              <a:gdLst>
                <a:gd name="connsiteX0" fmla="*/ 0 w 6307"/>
                <a:gd name="connsiteY0" fmla="*/ 0 h 472966"/>
                <a:gd name="connsiteX1" fmla="*/ 6307 w 6307"/>
                <a:gd name="connsiteY1" fmla="*/ 472966 h 472966"/>
                <a:gd name="connsiteX0" fmla="*/ 60048 w 70048"/>
                <a:gd name="connsiteY0" fmla="*/ 0 h 10000"/>
                <a:gd name="connsiteX1" fmla="*/ 70048 w 70048"/>
                <a:gd name="connsiteY1" fmla="*/ 10000 h 10000"/>
                <a:gd name="connsiteX0" fmla="*/ 41713 w 67873"/>
                <a:gd name="connsiteY0" fmla="*/ 0 h 10000"/>
                <a:gd name="connsiteX1" fmla="*/ 51713 w 67873"/>
                <a:gd name="connsiteY1" fmla="*/ 10000 h 10000"/>
                <a:gd name="connsiteX0" fmla="*/ 41713 w 67873"/>
                <a:gd name="connsiteY0" fmla="*/ 0 h 11333"/>
                <a:gd name="connsiteX1" fmla="*/ 51713 w 67873"/>
                <a:gd name="connsiteY1" fmla="*/ 11333 h 11333"/>
                <a:gd name="connsiteX0" fmla="*/ 41978 w 59498"/>
                <a:gd name="connsiteY0" fmla="*/ 0 h 11333"/>
                <a:gd name="connsiteX1" fmla="*/ 25314 w 59498"/>
                <a:gd name="connsiteY1" fmla="*/ 6367 h 11333"/>
                <a:gd name="connsiteX2" fmla="*/ 51978 w 59498"/>
                <a:gd name="connsiteY2" fmla="*/ 11333 h 11333"/>
                <a:gd name="connsiteX0" fmla="*/ 67307 w 77307"/>
                <a:gd name="connsiteY0" fmla="*/ 0 h 11333"/>
                <a:gd name="connsiteX1" fmla="*/ 50643 w 77307"/>
                <a:gd name="connsiteY1" fmla="*/ 6367 h 11333"/>
                <a:gd name="connsiteX2" fmla="*/ 77307 w 77307"/>
                <a:gd name="connsiteY2" fmla="*/ 11333 h 11333"/>
                <a:gd name="connsiteX0" fmla="*/ 49436 w 59436"/>
                <a:gd name="connsiteY0" fmla="*/ 0 h 11333"/>
                <a:gd name="connsiteX1" fmla="*/ 32772 w 59436"/>
                <a:gd name="connsiteY1" fmla="*/ 6367 h 11333"/>
                <a:gd name="connsiteX2" fmla="*/ 59436 w 59436"/>
                <a:gd name="connsiteY2" fmla="*/ 11333 h 11333"/>
                <a:gd name="connsiteX0" fmla="*/ 65670 w 81941"/>
                <a:gd name="connsiteY0" fmla="*/ 0 h 11333"/>
                <a:gd name="connsiteX1" fmla="*/ 49006 w 81941"/>
                <a:gd name="connsiteY1" fmla="*/ 6367 h 11333"/>
                <a:gd name="connsiteX2" fmla="*/ 75670 w 81941"/>
                <a:gd name="connsiteY2" fmla="*/ 11333 h 11333"/>
                <a:gd name="connsiteX0" fmla="*/ 90083 w 128623"/>
                <a:gd name="connsiteY0" fmla="*/ 0 h 11333"/>
                <a:gd name="connsiteX1" fmla="*/ 73419 w 128623"/>
                <a:gd name="connsiteY1" fmla="*/ 6367 h 11333"/>
                <a:gd name="connsiteX2" fmla="*/ 100083 w 128623"/>
                <a:gd name="connsiteY2" fmla="*/ 11333 h 11333"/>
                <a:gd name="connsiteX0" fmla="*/ 90083 w 127076"/>
                <a:gd name="connsiteY0" fmla="*/ 0 h 11333"/>
                <a:gd name="connsiteX1" fmla="*/ 73419 w 127076"/>
                <a:gd name="connsiteY1" fmla="*/ 6367 h 11333"/>
                <a:gd name="connsiteX2" fmla="*/ 100083 w 127076"/>
                <a:gd name="connsiteY2" fmla="*/ 11333 h 11333"/>
                <a:gd name="connsiteX0" fmla="*/ 62962 w 75698"/>
                <a:gd name="connsiteY0" fmla="*/ 0 h 11333"/>
                <a:gd name="connsiteX1" fmla="*/ 46298 w 75698"/>
                <a:gd name="connsiteY1" fmla="*/ 6367 h 11333"/>
                <a:gd name="connsiteX2" fmla="*/ 72962 w 75698"/>
                <a:gd name="connsiteY2" fmla="*/ 11333 h 11333"/>
                <a:gd name="connsiteX0" fmla="*/ 100131 w 112867"/>
                <a:gd name="connsiteY0" fmla="*/ 0 h 11333"/>
                <a:gd name="connsiteX1" fmla="*/ 83467 w 112867"/>
                <a:gd name="connsiteY1" fmla="*/ 6367 h 11333"/>
                <a:gd name="connsiteX2" fmla="*/ 110131 w 112867"/>
                <a:gd name="connsiteY2" fmla="*/ 11333 h 11333"/>
                <a:gd name="connsiteX0" fmla="*/ 56484 w 69220"/>
                <a:gd name="connsiteY0" fmla="*/ 0 h 11333"/>
                <a:gd name="connsiteX1" fmla="*/ 39820 w 69220"/>
                <a:gd name="connsiteY1" fmla="*/ 6367 h 11333"/>
                <a:gd name="connsiteX2" fmla="*/ 66484 w 69220"/>
                <a:gd name="connsiteY2" fmla="*/ 11333 h 11333"/>
              </a:gdLst>
              <a:ahLst/>
              <a:cxnLst>
                <a:cxn ang="0">
                  <a:pos x="connsiteX0" y="connsiteY0"/>
                </a:cxn>
                <a:cxn ang="0">
                  <a:pos x="connsiteX1" y="connsiteY1"/>
                </a:cxn>
                <a:cxn ang="0">
                  <a:pos x="connsiteX2" y="connsiteY2"/>
                </a:cxn>
              </a:cxnLst>
              <a:rect l="l" t="t" r="r" b="b"/>
              <a:pathLst>
                <a:path w="69220" h="11333">
                  <a:moveTo>
                    <a:pt x="56484" y="0"/>
                  </a:moveTo>
                  <a:cubicBezTo>
                    <a:pt x="87633" y="2203"/>
                    <a:pt x="-70855" y="4979"/>
                    <a:pt x="39820" y="6367"/>
                  </a:cubicBezTo>
                  <a:cubicBezTo>
                    <a:pt x="150495" y="7755"/>
                    <a:pt x="-99065" y="9596"/>
                    <a:pt x="66484" y="11333"/>
                  </a:cubicBezTo>
                </a:path>
              </a:pathLst>
            </a:custGeom>
            <a:noFill/>
            <a:ln w="38100">
              <a:solidFill>
                <a:srgbClr val="FF0000"/>
              </a:solidFill>
              <a:headEnd type="triangle" w="med" len="med"/>
              <a:tailEnd type="non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5627AE3-0CF2-FDB1-4D32-C5CBB22D3E3F}"/>
                    </a:ext>
                  </a:extLst>
                </p:cNvPr>
                <p:cNvSpPr txBox="1"/>
                <p:nvPr/>
              </p:nvSpPr>
              <p:spPr>
                <a:xfrm>
                  <a:off x="4936861" y="2202975"/>
                  <a:ext cx="2613335" cy="460832"/>
                </a:xfrm>
                <a:prstGeom prst="rect">
                  <a:avLst/>
                </a:prstGeom>
                <a:noFill/>
                <a:ln>
                  <a:solidFill>
                    <a:schemeClr val="tx1"/>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FF0000"/>
                      </a:solidFill>
                      <a:effectLst/>
                      <a:uLnTx/>
                      <a:uFillTx/>
                      <a:latin typeface="Calibri" panose="020F0502020204030204"/>
                      <a:ea typeface="+mn-ea"/>
                      <a:cs typeface="+mn-cs"/>
                    </a:rPr>
                    <a:t>Heat rate =</a:t>
                  </a:r>
                  <a14:m>
                    <m:oMath xmlns:m="http://schemas.openxmlformats.org/officeDocument/2006/math">
                      <m:d>
                        <m:dPr>
                          <m:ctrlP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dPr>
                        <m:e>
                          <m:sSubSup>
                            <m:sSubSupPr>
                              <m:ctrlP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sub>
                            <m:sup>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𝑓</m:t>
                              </m:r>
                            </m:sup>
                          </m:sSubSup>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sub>
                            <m:sup>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e>
                      </m:d>
                      <m:sSub>
                        <m:sSubPr>
                          <m:ctrlP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𝑣</m:t>
                          </m:r>
                        </m:e>
                        <m:sub>
                          <m:r>
                            <a:rPr kumimoji="0" lang="en-NZ" sz="1600" b="0" i="1" u="none" strike="noStrike" kern="1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𝑅𝑥</m:t>
                          </m:r>
                        </m:sub>
                      </m:sSub>
                    </m:oMath>
                  </a14:m>
                  <a:endParaRPr kumimoji="0" lang="en-NZ" sz="1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22" name="TextBox 21">
                  <a:extLst>
                    <a:ext uri="{FF2B5EF4-FFF2-40B4-BE49-F238E27FC236}">
                      <a16:creationId xmlns:a16="http://schemas.microsoft.com/office/drawing/2014/main" id="{E5627AE3-0CF2-FDB1-4D32-C5CBB22D3E3F}"/>
                    </a:ext>
                  </a:extLst>
                </p:cNvPr>
                <p:cNvSpPr txBox="1">
                  <a:spLocks noRot="1" noChangeAspect="1" noMove="1" noResize="1" noEditPoints="1" noAdjustHandles="1" noChangeArrowheads="1" noChangeShapeType="1" noTextEdit="1"/>
                </p:cNvSpPr>
                <p:nvPr/>
              </p:nvSpPr>
              <p:spPr>
                <a:xfrm>
                  <a:off x="4936861" y="2202975"/>
                  <a:ext cx="2613335" cy="460832"/>
                </a:xfrm>
                <a:prstGeom prst="rect">
                  <a:avLst/>
                </a:prstGeom>
                <a:blipFill>
                  <a:blip r:embed="rId49"/>
                  <a:stretch>
                    <a:fillRect b="-2564"/>
                  </a:stretch>
                </a:blipFill>
                <a:ln>
                  <a:solidFill>
                    <a:schemeClr val="tx1"/>
                  </a:solidFill>
                </a:ln>
              </p:spPr>
              <p:txBody>
                <a:bodyPr/>
                <a:lstStyle/>
                <a:p>
                  <a:r>
                    <a:rPr lang="en-NZ">
                      <a:noFill/>
                    </a:rPr>
                    <a:t> </a:t>
                  </a:r>
                </a:p>
              </p:txBody>
            </p:sp>
          </mc:Fallback>
        </mc:AlternateContent>
      </p:grpSp>
    </p:spTree>
    <p:extLst>
      <p:ext uri="{BB962C8B-B14F-4D97-AF65-F5344CB8AC3E}">
        <p14:creationId xmlns:p14="http://schemas.microsoft.com/office/powerpoint/2010/main" val="131211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5ADF2A-C6B3-B632-C1E8-430E2E4148C7}"/>
              </a:ext>
            </a:extLst>
          </p:cNvPr>
          <p:cNvSpPr txBox="1"/>
          <p:nvPr/>
        </p:nvSpPr>
        <p:spPr>
          <a:xfrm>
            <a:off x="574157" y="70737"/>
            <a:ext cx="11376837" cy="2000548"/>
          </a:xfrm>
          <a:prstGeom prst="rect">
            <a:avLst/>
          </a:prstGeom>
          <a:noFill/>
        </p:spPr>
        <p:txBody>
          <a:bodyPr wrap="square" rtlCol="0">
            <a:spAutoFit/>
          </a:bodyPr>
          <a:lstStyle/>
          <a:p>
            <a:pPr marL="342900" indent="-342900">
              <a:buFont typeface="+mj-lt"/>
              <a:buAutoNum type="arabicPeriod"/>
            </a:pPr>
            <a:r>
              <a:rPr lang="en-NZ" sz="3600" b="1" kern="100" dirty="0">
                <a:solidFill>
                  <a:srgbClr val="EF1E7A"/>
                </a:solidFill>
                <a:latin typeface="Calibri" panose="020F0502020204030204" pitchFamily="34" charset="0"/>
                <a:ea typeface="Calibri" panose="020F0502020204030204" pitchFamily="34" charset="0"/>
                <a:cs typeface="Times New Roman" panose="02020603050405020304" pitchFamily="18" charset="0"/>
              </a:rPr>
              <a:t>Units, </a:t>
            </a:r>
            <a:r>
              <a:rPr lang="en-GB" sz="3600" b="1" kern="100" dirty="0">
                <a:solidFill>
                  <a:srgbClr val="EF1E7A"/>
                </a:solidFill>
                <a:latin typeface="Calibri" panose="020F0502020204030204" pitchFamily="34" charset="0"/>
                <a:ea typeface="Calibri" panose="020F0502020204030204" pitchFamily="34" charset="0"/>
                <a:cs typeface="Times New Roman" panose="02020603050405020304" pitchFamily="18" charset="0"/>
              </a:rPr>
              <a:t>p</a:t>
            </a:r>
            <a:r>
              <a:rPr lang="en-GB" sz="3600" b="1" dirty="0">
                <a:solidFill>
                  <a:srgbClr val="EF1E7A"/>
                </a:solidFill>
              </a:rPr>
              <a:t>hysical laws and bond graphs</a:t>
            </a:r>
          </a:p>
          <a:p>
            <a:pPr marL="342900" indent="-342900">
              <a:buFont typeface="+mj-lt"/>
              <a:buAutoNum type="arabicPeriod"/>
            </a:pPr>
            <a:r>
              <a:rPr lang="en-GB" sz="2800" b="1" dirty="0">
                <a:solidFill>
                  <a:schemeClr val="bg1">
                    <a:lumMod val="75000"/>
                  </a:schemeClr>
                </a:solidFill>
              </a:rPr>
              <a:t>Simple bond graph models</a:t>
            </a:r>
          </a:p>
          <a:p>
            <a:pPr marL="342900" indent="-342900">
              <a:buFont typeface="+mj-lt"/>
              <a:buAutoNum type="arabicPeriod"/>
            </a:pPr>
            <a:r>
              <a:rPr lang="en-GB" sz="2800" b="1" dirty="0">
                <a:solidFill>
                  <a:schemeClr val="bg1">
                    <a:lumMod val="75000"/>
                  </a:schemeClr>
                </a:solidFill>
              </a:rPr>
              <a:t>Enzyme-</a:t>
            </a:r>
            <a:r>
              <a:rPr lang="en-GB" sz="2800" b="1" dirty="0" err="1">
                <a:solidFill>
                  <a:schemeClr val="bg1">
                    <a:lumMod val="75000"/>
                  </a:schemeClr>
                </a:solidFill>
              </a:rPr>
              <a:t>catalyzed</a:t>
            </a:r>
            <a:r>
              <a:rPr lang="en-GB" sz="2800" b="1" dirty="0">
                <a:solidFill>
                  <a:schemeClr val="bg1">
                    <a:lumMod val="75000"/>
                  </a:schemeClr>
                </a:solidFill>
              </a:rPr>
              <a:t> reactions (including SLC transporters &amp; ATPase pumps)</a:t>
            </a:r>
          </a:p>
          <a:p>
            <a:pPr marL="342900" indent="-342900">
              <a:buFont typeface="+mj-lt"/>
              <a:buAutoNum type="arabicPeriod"/>
            </a:pPr>
            <a:r>
              <a:rPr lang="en-NZ" sz="2800" b="1" dirty="0">
                <a:solidFill>
                  <a:schemeClr val="bg1">
                    <a:lumMod val="75000"/>
                  </a:schemeClr>
                </a:solidFill>
              </a:rPr>
              <a:t>Cellular mechanisms: intracellular homeostasis </a:t>
            </a:r>
          </a:p>
        </p:txBody>
      </p:sp>
      <p:sp>
        <p:nvSpPr>
          <p:cNvPr id="3" name="Rectangle 2">
            <a:extLst>
              <a:ext uri="{FF2B5EF4-FFF2-40B4-BE49-F238E27FC236}">
                <a16:creationId xmlns:a16="http://schemas.microsoft.com/office/drawing/2014/main" id="{473897B9-5C4E-802E-E8D6-8B448E6ECA23}"/>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3070721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271709-EE97-1641-5AA4-0EA3E5AC5DE0}"/>
              </a:ext>
            </a:extLst>
          </p:cNvPr>
          <p:cNvSpPr txBox="1"/>
          <p:nvPr/>
        </p:nvSpPr>
        <p:spPr>
          <a:xfrm>
            <a:off x="339828" y="192355"/>
            <a:ext cx="703252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EF1E7A"/>
                </a:solidFill>
                <a:effectLst/>
                <a:uLnTx/>
                <a:uFillTx/>
                <a:latin typeface="Tahoma" panose="020B0604030504040204" pitchFamily="34" charset="0"/>
                <a:ea typeface="Tahoma" panose="020B0604030504040204" pitchFamily="34" charset="0"/>
                <a:cs typeface="Tahoma" panose="020B0604030504040204" pitchFamily="34" charset="0"/>
              </a:rPr>
              <a:t>Simplification of bond graph diagrams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C372B2-2BB3-433F-69DE-80CC848C630C}"/>
                  </a:ext>
                </a:extLst>
              </p:cNvPr>
              <p:cNvSpPr txBox="1"/>
              <p:nvPr/>
            </p:nvSpPr>
            <p:spPr>
              <a:xfrm>
                <a:off x="333370" y="6094752"/>
                <a:ext cx="11858627" cy="3897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altLang="en-US"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Note that from now on we use the superscript </a:t>
                </a:r>
                <a14:m>
                  <m:oMath xmlns:m="http://schemas.openxmlformats.org/officeDocument/2006/math">
                    <m:r>
                      <a:rPr kumimoji="0" lang="en-NZ" altLang="en-US" sz="1600" b="0" i="1" u="none" strike="noStrike" kern="1200" cap="none" spc="0" normalizeH="0" baseline="0" noProof="0" dirty="0" smtClean="0">
                        <a:ln>
                          <a:noFill/>
                        </a:ln>
                        <a:solidFill>
                          <a:prstClr val="black"/>
                        </a:solidFill>
                        <a:effectLst/>
                        <a:uLnTx/>
                        <a:uFillTx/>
                        <a:latin typeface="Cambria Math" panose="02040503050406030204" pitchFamily="18" charset="0"/>
                        <a:ea typeface="Aptos" panose="020B0004020202020204" pitchFamily="34" charset="0"/>
                        <a:cs typeface="Aptos" panose="020B0004020202020204" pitchFamily="34" charset="0"/>
                      </a:rPr>
                      <m:t>𝑖</m:t>
                    </m:r>
                  </m:oMath>
                </a14:m>
                <a:r>
                  <a:rPr kumimoji="0" lang="en-NZ" altLang="en-US"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 and subscript </a:t>
                </a:r>
                <a14:m>
                  <m:oMath xmlns:m="http://schemas.openxmlformats.org/officeDocument/2006/math">
                    <m:r>
                      <a:rPr kumimoji="0" lang="en-NZ" altLang="en-US" sz="1600" b="0" i="1" u="none" strike="noStrike" kern="1200" cap="none" spc="0" normalizeH="0" baseline="0" noProof="0" dirty="0" smtClean="0">
                        <a:ln>
                          <a:noFill/>
                        </a:ln>
                        <a:solidFill>
                          <a:prstClr val="black"/>
                        </a:solidFill>
                        <a:effectLst/>
                        <a:uLnTx/>
                        <a:uFillTx/>
                        <a:latin typeface="Cambria Math" panose="02040503050406030204" pitchFamily="18" charset="0"/>
                        <a:ea typeface="Aptos" panose="020B0004020202020204" pitchFamily="34" charset="0"/>
                        <a:cs typeface="Aptos" panose="020B0004020202020204" pitchFamily="34" charset="0"/>
                      </a:rPr>
                      <m:t>𝑗</m:t>
                    </m:r>
                  </m:oMath>
                </a14:m>
                <a:r>
                  <a:rPr kumimoji="0" lang="en-NZ" altLang="en-US"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 on </a:t>
                </a:r>
                <a14:m>
                  <m:oMath xmlns:m="http://schemas.openxmlformats.org/officeDocument/2006/math">
                    <m:sSubSup>
                      <m:sSubSupPr>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sub>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𝒋</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𝒊</m:t>
                        </m:r>
                      </m:sup>
                    </m:sSubSup>
                  </m:oMath>
                </a14:m>
                <a:r>
                  <a:rPr kumimoji="0" lang="en-NZ" altLang="en-US"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 </a:t>
                </a:r>
                <a14:m>
                  <m:oMath xmlns:m="http://schemas.openxmlformats.org/officeDocument/2006/math">
                    <m:sSubSup>
                      <m:sSubSupPr>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𝒗</m:t>
                        </m:r>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𝒋</m:t>
                        </m:r>
                      </m:sub>
                      <m:sup>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𝒊</m:t>
                        </m:r>
                      </m:sup>
                    </m:sSubSup>
                  </m:oMath>
                </a14:m>
                <a:r>
                  <a:rPr kumimoji="0" lang="en-NZ" altLang="en-US"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 &amp; </a:t>
                </a:r>
                <a14:m>
                  <m:oMath xmlns:m="http://schemas.openxmlformats.org/officeDocument/2006/math">
                    <m:sSubSup>
                      <m:sSubSupPr>
                        <m:ctrlP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e>
                      <m:sub>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𝒋</m:t>
                        </m:r>
                      </m:sub>
                      <m:sup>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𝒊</m:t>
                        </m:r>
                      </m:sup>
                    </m:sSubSup>
                  </m:oMath>
                </a14:m>
                <a:r>
                  <a:rPr kumimoji="0" lang="en-NZ" altLang="en-US"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 to denote species </a:t>
                </a:r>
                <a14:m>
                  <m:oMath xmlns:m="http://schemas.openxmlformats.org/officeDocument/2006/math">
                    <m:r>
                      <a:rPr kumimoji="0" lang="en-NZ" altLang="en-US" sz="1600" b="0" i="1" u="none" strike="noStrike" kern="1200" cap="none" spc="0" normalizeH="0" baseline="0" noProof="0" dirty="0">
                        <a:ln>
                          <a:noFill/>
                        </a:ln>
                        <a:solidFill>
                          <a:prstClr val="black"/>
                        </a:solidFill>
                        <a:effectLst/>
                        <a:uLnTx/>
                        <a:uFillTx/>
                        <a:latin typeface="Cambria Math" panose="02040503050406030204" pitchFamily="18" charset="0"/>
                        <a:ea typeface="Aptos" panose="020B0004020202020204" pitchFamily="34" charset="0"/>
                        <a:cs typeface="Aptos" panose="020B0004020202020204" pitchFamily="34" charset="0"/>
                      </a:rPr>
                      <m:t>𝑖</m:t>
                    </m:r>
                    <m:r>
                      <a:rPr kumimoji="0" lang="en-NZ" altLang="en-US" sz="1600" b="0" i="1" u="none" strike="noStrike" kern="1200" cap="none" spc="0" normalizeH="0" baseline="0" noProof="0" dirty="0">
                        <a:ln>
                          <a:noFill/>
                        </a:ln>
                        <a:solidFill>
                          <a:prstClr val="black"/>
                        </a:solidFill>
                        <a:effectLst/>
                        <a:uLnTx/>
                        <a:uFillTx/>
                        <a:latin typeface="Cambria Math" panose="02040503050406030204" pitchFamily="18" charset="0"/>
                        <a:ea typeface="Aptos" panose="020B0004020202020204" pitchFamily="34" charset="0"/>
                        <a:cs typeface="Aptos" panose="020B0004020202020204" pitchFamily="34" charset="0"/>
                      </a:rPr>
                      <m:t> </m:t>
                    </m:r>
                  </m:oMath>
                </a14:m>
                <a:r>
                  <a:rPr kumimoji="0" lang="en-NZ" altLang="en-US"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and location </a:t>
                </a:r>
                <a14:m>
                  <m:oMath xmlns:m="http://schemas.openxmlformats.org/officeDocument/2006/math">
                    <m:r>
                      <a:rPr kumimoji="0" lang="en-NZ" altLang="en-US" sz="1600" b="0" i="1" u="none" strike="noStrike" kern="1200" cap="none" spc="0" normalizeH="0" baseline="0" noProof="0" dirty="0">
                        <a:ln>
                          <a:noFill/>
                        </a:ln>
                        <a:solidFill>
                          <a:prstClr val="black"/>
                        </a:solidFill>
                        <a:effectLst/>
                        <a:uLnTx/>
                        <a:uFillTx/>
                        <a:latin typeface="Cambria Math" panose="02040503050406030204" pitchFamily="18" charset="0"/>
                        <a:ea typeface="Aptos" panose="020B0004020202020204" pitchFamily="34" charset="0"/>
                        <a:cs typeface="Aptos" panose="020B0004020202020204" pitchFamily="34" charset="0"/>
                      </a:rPr>
                      <m:t>𝑗</m:t>
                    </m:r>
                  </m:oMath>
                </a14:m>
                <a:r>
                  <a:rPr kumimoji="0" lang="en-NZ" altLang="en-US"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 respectively.</a:t>
                </a:r>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 name="TextBox 16">
                <a:extLst>
                  <a:ext uri="{FF2B5EF4-FFF2-40B4-BE49-F238E27FC236}">
                    <a16:creationId xmlns:a16="http://schemas.microsoft.com/office/drawing/2014/main" id="{A1C372B2-2BB3-433F-69DE-80CC848C630C}"/>
                  </a:ext>
                </a:extLst>
              </p:cNvPr>
              <p:cNvSpPr txBox="1">
                <a:spLocks noRot="1" noChangeAspect="1" noMove="1" noResize="1" noEditPoints="1" noAdjustHandles="1" noChangeArrowheads="1" noChangeShapeType="1" noTextEdit="1"/>
              </p:cNvSpPr>
              <p:nvPr/>
            </p:nvSpPr>
            <p:spPr>
              <a:xfrm>
                <a:off x="333370" y="6094752"/>
                <a:ext cx="11858627" cy="389787"/>
              </a:xfrm>
              <a:prstGeom prst="rect">
                <a:avLst/>
              </a:prstGeom>
              <a:blipFill>
                <a:blip r:embed="rId2"/>
                <a:stretch>
                  <a:fillRect l="-308" b="-1250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CEE412-7921-1852-C175-C8B7595DB8A7}"/>
                  </a:ext>
                </a:extLst>
              </p:cNvPr>
              <p:cNvSpPr txBox="1"/>
              <p:nvPr/>
            </p:nvSpPr>
            <p:spPr>
              <a:xfrm>
                <a:off x="333370" y="5429617"/>
                <a:ext cx="11629504" cy="6008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 further simplification is to put </a:t>
                </a:r>
                <a14:m>
                  <m:oMath xmlns:m="http://schemas.openxmlformats.org/officeDocument/2006/math">
                    <m:sSubSup>
                      <m:sSubSupPr>
                        <m:ctrlPr>
                          <a:rPr kumimoji="0" lang="en-NZ"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accPr>
                          <m:e>
                            <m:r>
                              <a:rPr kumimoji="0" lang="en-NZ"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𝑞</m:t>
                            </m:r>
                          </m:e>
                        </m:acc>
                      </m:e>
                      <m:sub>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𝑐</m:t>
                        </m:r>
                      </m:sub>
                      <m:sup>
                        <m:r>
                          <a:rPr kumimoji="0" lang="en-NZ"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𝑖</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p>
                    </m:sSubSup>
                    <m:sSubSup>
                      <m:sSubSupPr>
                        <m:ctrlPr>
                          <a:rPr kumimoji="0" lang="en-NZ"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𝑞</m:t>
                        </m:r>
                      </m:e>
                      <m:sub>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𝑐</m:t>
                        </m:r>
                      </m:sub>
                      <m:sup>
                        <m:r>
                          <a:rPr kumimoji="0" lang="en-NZ"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𝑖</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where </a:t>
                </a:r>
                <a14:m>
                  <m:oMath xmlns:m="http://schemas.openxmlformats.org/officeDocument/2006/math">
                    <m:sSubSup>
                      <m:sSubSupPr>
                        <m:ctrlP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𝑞</m:t>
                            </m:r>
                          </m:e>
                        </m:acc>
                      </m:e>
                      <m:sub>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𝑐</m:t>
                        </m:r>
                      </m:sub>
                      <m:sup>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𝑖</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is now a dimensionless quantity and is the relative molar quantity that provides the energy to drive reactions  (i.e. </a:t>
                </a:r>
                <a14:m>
                  <m:oMath xmlns:m="http://schemas.openxmlformats.org/officeDocument/2006/math">
                    <m:sSubSup>
                      <m:sSubSupPr>
                        <m:ctrlP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𝑅𝑇𝑙𝑛</m:t>
                    </m:r>
                    <m:sSubSup>
                      <m:sSubSupPr>
                        <m:ctrlP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𝑞</m:t>
                            </m:r>
                          </m:e>
                        </m:acc>
                      </m:e>
                      <m:sub>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𝑐</m:t>
                        </m:r>
                      </m:sub>
                      <m:sup>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𝑖</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20" name="TextBox 19">
                <a:extLst>
                  <a:ext uri="{FF2B5EF4-FFF2-40B4-BE49-F238E27FC236}">
                    <a16:creationId xmlns:a16="http://schemas.microsoft.com/office/drawing/2014/main" id="{4ACEE412-7921-1852-C175-C8B7595DB8A7}"/>
                  </a:ext>
                </a:extLst>
              </p:cNvPr>
              <p:cNvSpPr txBox="1">
                <a:spLocks noRot="1" noChangeAspect="1" noMove="1" noResize="1" noEditPoints="1" noAdjustHandles="1" noChangeArrowheads="1" noChangeShapeType="1" noTextEdit="1"/>
              </p:cNvSpPr>
              <p:nvPr/>
            </p:nvSpPr>
            <p:spPr>
              <a:xfrm>
                <a:off x="333370" y="5429617"/>
                <a:ext cx="11629504" cy="600805"/>
              </a:xfrm>
              <a:prstGeom prst="rect">
                <a:avLst/>
              </a:prstGeom>
              <a:blipFill>
                <a:blip r:embed="rId11"/>
                <a:stretch>
                  <a:fillRect l="-315" t="-1020" b="-13265"/>
                </a:stretch>
              </a:blipFill>
            </p:spPr>
            <p:txBody>
              <a:bodyPr/>
              <a:lstStyle/>
              <a:p>
                <a:r>
                  <a:rPr lang="en-NZ">
                    <a:noFill/>
                  </a:rPr>
                  <a:t> </a:t>
                </a:r>
              </a:p>
            </p:txBody>
          </p:sp>
        </mc:Fallback>
      </mc:AlternateContent>
      <p:grpSp>
        <p:nvGrpSpPr>
          <p:cNvPr id="54" name="Group 53">
            <a:extLst>
              <a:ext uri="{FF2B5EF4-FFF2-40B4-BE49-F238E27FC236}">
                <a16:creationId xmlns:a16="http://schemas.microsoft.com/office/drawing/2014/main" id="{0071BE6C-093C-B8C2-B1D0-1CCA3A723A53}"/>
              </a:ext>
            </a:extLst>
          </p:cNvPr>
          <p:cNvGrpSpPr/>
          <p:nvPr/>
        </p:nvGrpSpPr>
        <p:grpSpPr>
          <a:xfrm>
            <a:off x="333370" y="3692399"/>
            <a:ext cx="10583410" cy="769460"/>
            <a:chOff x="333370" y="4143249"/>
            <a:chExt cx="10583410" cy="769460"/>
          </a:xfrm>
        </p:grpSpPr>
        <p:grpSp>
          <p:nvGrpSpPr>
            <p:cNvPr id="51" name="Group 50">
              <a:extLst>
                <a:ext uri="{FF2B5EF4-FFF2-40B4-BE49-F238E27FC236}">
                  <a16:creationId xmlns:a16="http://schemas.microsoft.com/office/drawing/2014/main" id="{9D7C81A0-9BAE-0546-F4CC-CD734E0C13B6}"/>
                </a:ext>
              </a:extLst>
            </p:cNvPr>
            <p:cNvGrpSpPr/>
            <p:nvPr/>
          </p:nvGrpSpPr>
          <p:grpSpPr>
            <a:xfrm>
              <a:off x="333370" y="4574155"/>
              <a:ext cx="4299635" cy="338554"/>
              <a:chOff x="333370" y="4574155"/>
              <a:chExt cx="4299635" cy="338554"/>
            </a:xfrm>
          </p:grpSpPr>
          <p:sp>
            <p:nvSpPr>
              <p:cNvPr id="27" name="TextBox 26">
                <a:extLst>
                  <a:ext uri="{FF2B5EF4-FFF2-40B4-BE49-F238E27FC236}">
                    <a16:creationId xmlns:a16="http://schemas.microsoft.com/office/drawing/2014/main" id="{EEEC8EA9-0F43-F59C-2AA7-DF5D4D143815}"/>
                  </a:ext>
                </a:extLst>
              </p:cNvPr>
              <p:cNvSpPr txBox="1"/>
              <p:nvPr/>
            </p:nvSpPr>
            <p:spPr>
              <a:xfrm>
                <a:off x="333370" y="4574155"/>
                <a:ext cx="429963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We also replace                            with </a:t>
                </a:r>
              </a:p>
            </p:txBody>
          </p:sp>
          <p:grpSp>
            <p:nvGrpSpPr>
              <p:cNvPr id="21" name="Group 20">
                <a:extLst>
                  <a:ext uri="{FF2B5EF4-FFF2-40B4-BE49-F238E27FC236}">
                    <a16:creationId xmlns:a16="http://schemas.microsoft.com/office/drawing/2014/main" id="{63651E41-7571-AF82-4B05-7C39BAB141C5}"/>
                  </a:ext>
                </a:extLst>
              </p:cNvPr>
              <p:cNvGrpSpPr/>
              <p:nvPr/>
            </p:nvGrpSpPr>
            <p:grpSpPr>
              <a:xfrm>
                <a:off x="1835601" y="4614821"/>
                <a:ext cx="1080000" cy="288000"/>
                <a:chOff x="2415772" y="6153598"/>
                <a:chExt cx="1080000" cy="288000"/>
              </a:xfrm>
            </p:grpSpPr>
            <mc:AlternateContent xmlns:mc="http://schemas.openxmlformats.org/markup-compatibility/2006" xmlns:a14="http://schemas.microsoft.com/office/drawing/2010/main">
              <mc:Choice Requires="a14">
                <p:sp>
                  <p:nvSpPr>
                    <p:cNvPr id="8" name="Text Box 211">
                      <a:extLst>
                        <a:ext uri="{FF2B5EF4-FFF2-40B4-BE49-F238E27FC236}">
                          <a16:creationId xmlns:a16="http://schemas.microsoft.com/office/drawing/2014/main" id="{549A469B-8D60-4C31-D5E7-530303B54CBE}"/>
                        </a:ext>
                      </a:extLst>
                    </p:cNvPr>
                    <p:cNvSpPr txBox="1"/>
                    <p:nvPr/>
                  </p:nvSpPr>
                  <p:spPr>
                    <a:xfrm>
                      <a:off x="3063772" y="6153598"/>
                      <a:ext cx="432000" cy="288000"/>
                    </a:xfrm>
                    <a:prstGeom prst="rect">
                      <a:avLst/>
                    </a:prstGeom>
                    <a:solidFill>
                      <a:srgbClr val="E2EFD9"/>
                    </a:solidFill>
                    <a:ln w="6350">
                      <a:noFill/>
                    </a:ln>
                  </p:spPr>
                  <p:txBody>
                    <a:bodyPr rot="0" spcFirstLastPara="0" vert="horz" wrap="none" lIns="72000" tIns="0" rIns="72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1600" b="1"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𝑹𝒙</m:t>
                              </m:r>
                            </m:sub>
                          </m:sSub>
                        </m:oMath>
                      </a14:m>
                      <a:r>
                        <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8" name="Text Box 211">
                      <a:extLst>
                        <a:ext uri="{FF2B5EF4-FFF2-40B4-BE49-F238E27FC236}">
                          <a16:creationId xmlns:a16="http://schemas.microsoft.com/office/drawing/2014/main" id="{549A469B-8D60-4C31-D5E7-530303B54CBE}"/>
                        </a:ext>
                      </a:extLst>
                    </p:cNvPr>
                    <p:cNvSpPr txBox="1">
                      <a:spLocks noRot="1" noChangeAspect="1" noMove="1" noResize="1" noEditPoints="1" noAdjustHandles="1" noChangeArrowheads="1" noChangeShapeType="1" noTextEdit="1"/>
                    </p:cNvSpPr>
                    <p:nvPr/>
                  </p:nvSpPr>
                  <p:spPr>
                    <a:xfrm>
                      <a:off x="3063772" y="6153598"/>
                      <a:ext cx="432000" cy="288000"/>
                    </a:xfrm>
                    <a:prstGeom prst="rect">
                      <a:avLst/>
                    </a:prstGeom>
                    <a:blipFill>
                      <a:blip r:embed="rId12"/>
                      <a:stretch>
                        <a:fillRect/>
                      </a:stretch>
                    </a:blipFill>
                    <a:ln w="6350">
                      <a:noFill/>
                    </a:ln>
                  </p:spPr>
                  <p:txBody>
                    <a:bodyPr/>
                    <a:lstStyle/>
                    <a:p>
                      <a:r>
                        <a:rPr lang="en-NZ">
                          <a:noFill/>
                        </a:rPr>
                        <a:t> </a:t>
                      </a:r>
                    </a:p>
                  </p:txBody>
                </p:sp>
              </mc:Fallback>
            </mc:AlternateContent>
            <p:grpSp>
              <p:nvGrpSpPr>
                <p:cNvPr id="12" name="Group 11">
                  <a:extLst>
                    <a:ext uri="{FF2B5EF4-FFF2-40B4-BE49-F238E27FC236}">
                      <a16:creationId xmlns:a16="http://schemas.microsoft.com/office/drawing/2014/main" id="{494299BE-9598-5F03-F858-B7E5220BF47A}"/>
                    </a:ext>
                  </a:extLst>
                </p:cNvPr>
                <p:cNvGrpSpPr/>
                <p:nvPr/>
              </p:nvGrpSpPr>
              <p:grpSpPr>
                <a:xfrm>
                  <a:off x="2415772" y="6256970"/>
                  <a:ext cx="648000" cy="76256"/>
                  <a:chOff x="2415772" y="6267518"/>
                  <a:chExt cx="648000" cy="76256"/>
                </a:xfrm>
              </p:grpSpPr>
              <p:cxnSp>
                <p:nvCxnSpPr>
                  <p:cNvPr id="10" name="Straight Arrow Connector 9">
                    <a:extLst>
                      <a:ext uri="{FF2B5EF4-FFF2-40B4-BE49-F238E27FC236}">
                        <a16:creationId xmlns:a16="http://schemas.microsoft.com/office/drawing/2014/main" id="{95F28F92-68ED-8B23-BC6E-F60811B63972}"/>
                      </a:ext>
                    </a:extLst>
                  </p:cNvPr>
                  <p:cNvCxnSpPr>
                    <a:cxnSpLocks/>
                  </p:cNvCxnSpPr>
                  <p:nvPr/>
                </p:nvCxnSpPr>
                <p:spPr bwMode="auto">
                  <a:xfrm>
                    <a:off x="2415772" y="6267518"/>
                    <a:ext cx="648000" cy="0"/>
                  </a:xfrm>
                  <a:prstGeom prst="straightConnector1">
                    <a:avLst/>
                  </a:prstGeom>
                  <a:solidFill>
                    <a:schemeClr val="accent1"/>
                  </a:solidFill>
                  <a:ln w="28575" cap="flat" cmpd="sng" algn="ctr">
                    <a:solidFill>
                      <a:schemeClr val="accent1"/>
                    </a:solidFill>
                    <a:prstDash val="solid"/>
                    <a:round/>
                    <a:headEnd type="none" w="med" len="med"/>
                    <a:tailEnd type="triangle" w="med" len="lg"/>
                  </a:ln>
                  <a:effectLst/>
                </p:spPr>
              </p:cxnSp>
              <p:cxnSp>
                <p:nvCxnSpPr>
                  <p:cNvPr id="11" name="Straight Arrow Connector 10">
                    <a:extLst>
                      <a:ext uri="{FF2B5EF4-FFF2-40B4-BE49-F238E27FC236}">
                        <a16:creationId xmlns:a16="http://schemas.microsoft.com/office/drawing/2014/main" id="{E60C9CEA-CFEB-B016-03B6-22AB08A00959}"/>
                      </a:ext>
                    </a:extLst>
                  </p:cNvPr>
                  <p:cNvCxnSpPr>
                    <a:cxnSpLocks/>
                  </p:cNvCxnSpPr>
                  <p:nvPr/>
                </p:nvCxnSpPr>
                <p:spPr bwMode="auto">
                  <a:xfrm>
                    <a:off x="2415772" y="6343774"/>
                    <a:ext cx="648000" cy="0"/>
                  </a:xfrm>
                  <a:prstGeom prst="straightConnector1">
                    <a:avLst/>
                  </a:prstGeom>
                  <a:solidFill>
                    <a:schemeClr val="accent1"/>
                  </a:solidFill>
                  <a:ln w="28575" cap="flat" cmpd="sng" algn="ctr">
                    <a:solidFill>
                      <a:schemeClr val="accent1"/>
                    </a:solidFill>
                    <a:prstDash val="solid"/>
                    <a:round/>
                    <a:headEnd type="none" w="med" len="med"/>
                    <a:tailEnd type="triangle" w="med" len="lg"/>
                  </a:ln>
                  <a:effectLst/>
                </p:spPr>
              </p:cxnSp>
            </p:grpSp>
          </p:grpSp>
          <p:grpSp>
            <p:nvGrpSpPr>
              <p:cNvPr id="26" name="Group 25">
                <a:extLst>
                  <a:ext uri="{FF2B5EF4-FFF2-40B4-BE49-F238E27FC236}">
                    <a16:creationId xmlns:a16="http://schemas.microsoft.com/office/drawing/2014/main" id="{4F925218-D585-2EF9-987D-AB7C86273A1C}"/>
                  </a:ext>
                </a:extLst>
              </p:cNvPr>
              <p:cNvGrpSpPr/>
              <p:nvPr/>
            </p:nvGrpSpPr>
            <p:grpSpPr>
              <a:xfrm>
                <a:off x="3483709" y="4613490"/>
                <a:ext cx="1080000" cy="290663"/>
                <a:chOff x="4357090" y="6160544"/>
                <a:chExt cx="1080000" cy="290663"/>
              </a:xfrm>
            </p:grpSpPr>
            <p:cxnSp>
              <p:nvCxnSpPr>
                <p:cNvPr id="24" name="Straight Arrow Connector 23">
                  <a:extLst>
                    <a:ext uri="{FF2B5EF4-FFF2-40B4-BE49-F238E27FC236}">
                      <a16:creationId xmlns:a16="http://schemas.microsoft.com/office/drawing/2014/main" id="{745B402A-8363-E7BD-F8DA-3AE0738E06E8}"/>
                    </a:ext>
                  </a:extLst>
                </p:cNvPr>
                <p:cNvCxnSpPr>
                  <a:cxnSpLocks/>
                </p:cNvCxnSpPr>
                <p:nvPr/>
              </p:nvCxnSpPr>
              <p:spPr bwMode="auto">
                <a:xfrm>
                  <a:off x="4357090" y="6295082"/>
                  <a:ext cx="648000" cy="0"/>
                </a:xfrm>
                <a:prstGeom prst="straightConnector1">
                  <a:avLst/>
                </a:prstGeom>
                <a:solidFill>
                  <a:schemeClr val="accent1"/>
                </a:solidFill>
                <a:ln w="28575" cap="flat" cmpd="sng" algn="ctr">
                  <a:solidFill>
                    <a:schemeClr val="accent1"/>
                  </a:solidFill>
                  <a:prstDash val="solid"/>
                  <a:round/>
                  <a:headEnd type="none" w="med" len="med"/>
                  <a:tailEnd type="triangle" w="med" len="lg"/>
                </a:ln>
                <a:effectLst/>
              </p:spPr>
            </p:cxnSp>
            <p:sp>
              <p:nvSpPr>
                <p:cNvPr id="23" name="TextBox 22">
                  <a:extLst>
                    <a:ext uri="{FF2B5EF4-FFF2-40B4-BE49-F238E27FC236}">
                      <a16:creationId xmlns:a16="http://schemas.microsoft.com/office/drawing/2014/main" id="{692D4C01-56B6-1461-6C59-35798192B90E}"/>
                    </a:ext>
                  </a:extLst>
                </p:cNvPr>
                <p:cNvSpPr txBox="1">
                  <a:spLocks/>
                </p:cNvSpPr>
                <p:nvPr/>
              </p:nvSpPr>
              <p:spPr>
                <a:xfrm>
                  <a:off x="4459148" y="6160544"/>
                  <a:ext cx="288000" cy="259675"/>
                </a:xfrm>
                <a:prstGeom prst="ellipse">
                  <a:avLst/>
                </a:prstGeom>
                <a:solidFill>
                  <a:srgbClr val="0070C0"/>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0" i="0" u="none" strike="noStrike" kern="0" cap="none" spc="0" normalizeH="0" baseline="0" noProof="0" dirty="0">
                      <a:ln>
                        <a:noFill/>
                      </a:ln>
                      <a:solidFill>
                        <a:prstClr val="white"/>
                      </a:solidFill>
                      <a:effectLst/>
                      <a:uLnTx/>
                      <a:uFillTx/>
                      <a:latin typeface="Calibri" panose="020F0502020204030204"/>
                      <a:ea typeface="+mn-ea"/>
                      <a:cs typeface="+mn-cs"/>
                    </a:rPr>
                    <a:t>2</a:t>
                  </a:r>
                </a:p>
              </p:txBody>
            </p:sp>
            <mc:AlternateContent xmlns:mc="http://schemas.openxmlformats.org/markup-compatibility/2006" xmlns:a14="http://schemas.microsoft.com/office/drawing/2010/main">
              <mc:Choice Requires="a14">
                <p:sp>
                  <p:nvSpPr>
                    <p:cNvPr id="25" name="Text Box 211">
                      <a:extLst>
                        <a:ext uri="{FF2B5EF4-FFF2-40B4-BE49-F238E27FC236}">
                          <a16:creationId xmlns:a16="http://schemas.microsoft.com/office/drawing/2014/main" id="{D52D16DD-B5AC-0828-7AD1-648B29D3B62F}"/>
                        </a:ext>
                      </a:extLst>
                    </p:cNvPr>
                    <p:cNvSpPr txBox="1"/>
                    <p:nvPr/>
                  </p:nvSpPr>
                  <p:spPr>
                    <a:xfrm>
                      <a:off x="5005090" y="6163207"/>
                      <a:ext cx="432000" cy="288000"/>
                    </a:xfrm>
                    <a:prstGeom prst="rect">
                      <a:avLst/>
                    </a:prstGeom>
                    <a:solidFill>
                      <a:srgbClr val="E2EFD9"/>
                    </a:solidFill>
                    <a:ln w="6350">
                      <a:noFill/>
                    </a:ln>
                  </p:spPr>
                  <p:txBody>
                    <a:bodyPr rot="0" spcFirstLastPara="0" vert="horz" wrap="none" lIns="72000" tIns="0" rIns="72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1600" b="1"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𝑹𝒙</m:t>
                              </m:r>
                            </m:sub>
                          </m:sSub>
                        </m:oMath>
                      </a14:m>
                      <a:r>
                        <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25" name="Text Box 211">
                      <a:extLst>
                        <a:ext uri="{FF2B5EF4-FFF2-40B4-BE49-F238E27FC236}">
                          <a16:creationId xmlns:a16="http://schemas.microsoft.com/office/drawing/2014/main" id="{D52D16DD-B5AC-0828-7AD1-648B29D3B62F}"/>
                        </a:ext>
                      </a:extLst>
                    </p:cNvPr>
                    <p:cNvSpPr txBox="1">
                      <a:spLocks noRot="1" noChangeAspect="1" noMove="1" noResize="1" noEditPoints="1" noAdjustHandles="1" noChangeArrowheads="1" noChangeShapeType="1" noTextEdit="1"/>
                    </p:cNvSpPr>
                    <p:nvPr/>
                  </p:nvSpPr>
                  <p:spPr>
                    <a:xfrm>
                      <a:off x="5005090" y="6163207"/>
                      <a:ext cx="432000" cy="288000"/>
                    </a:xfrm>
                    <a:prstGeom prst="rect">
                      <a:avLst/>
                    </a:prstGeom>
                    <a:blipFill>
                      <a:blip r:embed="rId13"/>
                      <a:stretch>
                        <a:fillRect/>
                      </a:stretch>
                    </a:blipFill>
                    <a:ln w="6350">
                      <a:noFill/>
                    </a:ln>
                  </p:spPr>
                  <p:txBody>
                    <a:bodyPr/>
                    <a:lstStyle/>
                    <a:p>
                      <a:r>
                        <a:rPr lang="en-NZ">
                          <a:noFill/>
                        </a:rPr>
                        <a:t> </a:t>
                      </a:r>
                    </a:p>
                  </p:txBody>
                </p:sp>
              </mc:Fallback>
            </mc:AlternateContent>
          </p:grpSp>
        </p:grpSp>
        <p:grpSp>
          <p:nvGrpSpPr>
            <p:cNvPr id="36" name="Group 35">
              <a:extLst>
                <a:ext uri="{FF2B5EF4-FFF2-40B4-BE49-F238E27FC236}">
                  <a16:creationId xmlns:a16="http://schemas.microsoft.com/office/drawing/2014/main" id="{C1A69D07-010F-5995-4429-0E22106EAF3B}"/>
                </a:ext>
              </a:extLst>
            </p:cNvPr>
            <p:cNvGrpSpPr/>
            <p:nvPr/>
          </p:nvGrpSpPr>
          <p:grpSpPr>
            <a:xfrm>
              <a:off x="333370" y="4143249"/>
              <a:ext cx="10583410" cy="338554"/>
              <a:chOff x="333370" y="4143249"/>
              <a:chExt cx="10583410" cy="338554"/>
            </a:xfrm>
          </p:grpSpPr>
          <p:sp>
            <p:nvSpPr>
              <p:cNvPr id="31" name="TextBox 30">
                <a:extLst>
                  <a:ext uri="{FF2B5EF4-FFF2-40B4-BE49-F238E27FC236}">
                    <a16:creationId xmlns:a16="http://schemas.microsoft.com/office/drawing/2014/main" id="{7EE6EBA3-D01A-F590-42EE-582BC3919C5C}"/>
                  </a:ext>
                </a:extLst>
              </p:cNvPr>
              <p:cNvSpPr txBox="1"/>
              <p:nvPr/>
            </p:nvSpPr>
            <p:spPr>
              <a:xfrm>
                <a:off x="333370" y="4143249"/>
                <a:ext cx="105834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Note that the 1:node             is retained in its current form in chemical reactions where the stoichiometry needs to be shown. </a:t>
                </a:r>
              </a:p>
            </p:txBody>
          </p:sp>
          <mc:AlternateContent xmlns:mc="http://schemas.openxmlformats.org/markup-compatibility/2006" xmlns:a14="http://schemas.microsoft.com/office/drawing/2010/main">
            <mc:Choice Requires="a14">
              <p:sp>
                <p:nvSpPr>
                  <p:cNvPr id="34" name="Text Box 211">
                    <a:extLst>
                      <a:ext uri="{FF2B5EF4-FFF2-40B4-BE49-F238E27FC236}">
                        <a16:creationId xmlns:a16="http://schemas.microsoft.com/office/drawing/2014/main" id="{5F269CED-EE69-7B4A-1396-A172E39AB60F}"/>
                      </a:ext>
                    </a:extLst>
                  </p:cNvPr>
                  <p:cNvSpPr txBox="1"/>
                  <p:nvPr/>
                </p:nvSpPr>
                <p:spPr>
                  <a:xfrm>
                    <a:off x="2254487" y="4184152"/>
                    <a:ext cx="432000" cy="288000"/>
                  </a:xfrm>
                  <a:prstGeom prst="rect">
                    <a:avLst/>
                  </a:prstGeom>
                  <a:solidFill>
                    <a:srgbClr val="E2EFD9"/>
                  </a:solidFill>
                  <a:ln w="6350">
                    <a:noFill/>
                  </a:ln>
                </p:spPr>
                <p:txBody>
                  <a:bodyPr rot="0" spcFirstLastPara="0" vert="horz" wrap="none" lIns="72000" tIns="0" rIns="72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1600" b="1"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𝑹𝒙</m:t>
                            </m:r>
                          </m:sub>
                        </m:sSub>
                      </m:oMath>
                    </a14:m>
                    <a:r>
                      <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34" name="Text Box 211">
                    <a:extLst>
                      <a:ext uri="{FF2B5EF4-FFF2-40B4-BE49-F238E27FC236}">
                        <a16:creationId xmlns:a16="http://schemas.microsoft.com/office/drawing/2014/main" id="{5F269CED-EE69-7B4A-1396-A172E39AB60F}"/>
                      </a:ext>
                    </a:extLst>
                  </p:cNvPr>
                  <p:cNvSpPr txBox="1">
                    <a:spLocks noRot="1" noChangeAspect="1" noMove="1" noResize="1" noEditPoints="1" noAdjustHandles="1" noChangeArrowheads="1" noChangeShapeType="1" noTextEdit="1"/>
                  </p:cNvSpPr>
                  <p:nvPr/>
                </p:nvSpPr>
                <p:spPr>
                  <a:xfrm>
                    <a:off x="2254487" y="4184152"/>
                    <a:ext cx="432000" cy="288000"/>
                  </a:xfrm>
                  <a:prstGeom prst="rect">
                    <a:avLst/>
                  </a:prstGeom>
                  <a:blipFill>
                    <a:blip r:embed="rId14"/>
                    <a:stretch>
                      <a:fillRect/>
                    </a:stretch>
                  </a:blipFill>
                  <a:ln w="6350">
                    <a:noFill/>
                  </a:ln>
                </p:spPr>
                <p:txBody>
                  <a:bodyPr/>
                  <a:lstStyle/>
                  <a:p>
                    <a:r>
                      <a:rPr lang="en-NZ">
                        <a:noFill/>
                      </a:rPr>
                      <a:t> </a:t>
                    </a:r>
                  </a:p>
                </p:txBody>
              </p:sp>
            </mc:Fallback>
          </mc:AlternateContent>
        </p:grpSp>
      </p:grpSp>
      <p:grpSp>
        <p:nvGrpSpPr>
          <p:cNvPr id="1029" name="Group 1028">
            <a:extLst>
              <a:ext uri="{FF2B5EF4-FFF2-40B4-BE49-F238E27FC236}">
                <a16:creationId xmlns:a16="http://schemas.microsoft.com/office/drawing/2014/main" id="{CA8EEEEF-783A-1582-E7FB-04690DC9FBF5}"/>
              </a:ext>
            </a:extLst>
          </p:cNvPr>
          <p:cNvGrpSpPr/>
          <p:nvPr/>
        </p:nvGrpSpPr>
        <p:grpSpPr>
          <a:xfrm>
            <a:off x="333370" y="527262"/>
            <a:ext cx="11525256" cy="3178105"/>
            <a:chOff x="333370" y="527262"/>
            <a:chExt cx="11525256" cy="3178105"/>
          </a:xfrm>
        </p:grpSpPr>
        <p:grpSp>
          <p:nvGrpSpPr>
            <p:cNvPr id="56" name="Group 55">
              <a:extLst>
                <a:ext uri="{FF2B5EF4-FFF2-40B4-BE49-F238E27FC236}">
                  <a16:creationId xmlns:a16="http://schemas.microsoft.com/office/drawing/2014/main" id="{ED970BFA-F90C-4F17-45D4-C593A2C05731}"/>
                </a:ext>
              </a:extLst>
            </p:cNvPr>
            <p:cNvGrpSpPr/>
            <p:nvPr/>
          </p:nvGrpSpPr>
          <p:grpSpPr>
            <a:xfrm>
              <a:off x="333370" y="527262"/>
              <a:ext cx="11525256" cy="3178105"/>
              <a:chOff x="333370" y="527262"/>
              <a:chExt cx="11525256" cy="3178105"/>
            </a:xfrm>
          </p:grpSpPr>
          <p:grpSp>
            <p:nvGrpSpPr>
              <p:cNvPr id="1038" name="Group 1037">
                <a:extLst>
                  <a:ext uri="{FF2B5EF4-FFF2-40B4-BE49-F238E27FC236}">
                    <a16:creationId xmlns:a16="http://schemas.microsoft.com/office/drawing/2014/main" id="{F5FFA433-F511-41D8-492A-FACBD643780C}"/>
                  </a:ext>
                </a:extLst>
              </p:cNvPr>
              <p:cNvGrpSpPr/>
              <p:nvPr/>
            </p:nvGrpSpPr>
            <p:grpSpPr>
              <a:xfrm>
                <a:off x="333370" y="527262"/>
                <a:ext cx="11317413" cy="1578034"/>
                <a:chOff x="333373" y="1141737"/>
                <a:chExt cx="11317413" cy="1578034"/>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F25EF4C-36A3-F50C-E1EB-8E9D820A0EA0}"/>
                        </a:ext>
                      </a:extLst>
                    </p:cNvPr>
                    <p:cNvSpPr txBox="1"/>
                    <p:nvPr/>
                  </p:nvSpPr>
                  <p:spPr>
                    <a:xfrm>
                      <a:off x="333373" y="2096908"/>
                      <a:ext cx="11317413" cy="6228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The red border indicates the 0:node (mass or charge balance) and the </a:t>
                      </a:r>
                      <a14:m>
                        <m:oMath xmlns:m="http://schemas.openxmlformats.org/officeDocument/2006/math">
                          <m:sSubSup>
                            <m:sSubSupPr>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𝒄</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𝒊</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 term reflects both the static storage and that the potential </a:t>
                      </a:r>
                      <a14:m>
                        <m:oMath xmlns:m="http://schemas.openxmlformats.org/officeDocument/2006/math">
                          <m:sSubSup>
                            <m:sSubSupPr>
                              <m:ctrlP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e>
                            <m:sub>
                              <m: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𝒄</m:t>
                              </m:r>
                            </m:sub>
                            <m:sup>
                              <m: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𝒊</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 is given by a storage relationship </a:t>
                      </a:r>
                      <a14:m>
                        <m:oMath xmlns:m="http://schemas.openxmlformats.org/officeDocument/2006/math">
                          <m:sSubSup>
                            <m:sSubSupPr>
                              <m:ctrlP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𝒖</m:t>
                              </m:r>
                            </m:e>
                            <m:sub>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𝒄</m:t>
                              </m:r>
                            </m:sub>
                            <m:sup>
                              <m: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𝒊</m:t>
                              </m:r>
                            </m:sup>
                          </m:sSubSup>
                          <m: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𝑓</m:t>
                          </m:r>
                          <m:d>
                            <m:dPr>
                              <m:ctrlP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𝒄</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𝒊</m:t>
                                  </m:r>
                                </m:sup>
                              </m:sSubSup>
                            </m:e>
                          </m:d>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 </a:t>
                      </a:r>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9" name="TextBox 18">
                      <a:extLst>
                        <a:ext uri="{FF2B5EF4-FFF2-40B4-BE49-F238E27FC236}">
                          <a16:creationId xmlns:a16="http://schemas.microsoft.com/office/drawing/2014/main" id="{6F25EF4C-36A3-F50C-E1EB-8E9D820A0EA0}"/>
                        </a:ext>
                      </a:extLst>
                    </p:cNvPr>
                    <p:cNvSpPr txBox="1">
                      <a:spLocks noRot="1" noChangeAspect="1" noMove="1" noResize="1" noEditPoints="1" noAdjustHandles="1" noChangeArrowheads="1" noChangeShapeType="1" noTextEdit="1"/>
                    </p:cNvSpPr>
                    <p:nvPr/>
                  </p:nvSpPr>
                  <p:spPr>
                    <a:xfrm>
                      <a:off x="333373" y="2096908"/>
                      <a:ext cx="11317413" cy="622863"/>
                    </a:xfrm>
                    <a:prstGeom prst="rect">
                      <a:avLst/>
                    </a:prstGeom>
                    <a:blipFill>
                      <a:blip r:embed="rId3"/>
                      <a:stretch>
                        <a:fillRect l="-323" t="-980" b="-10784"/>
                      </a:stretch>
                    </a:blipFill>
                  </p:spPr>
                  <p:txBody>
                    <a:bodyPr/>
                    <a:lstStyle/>
                    <a:p>
                      <a:r>
                        <a:rPr lang="en-NZ">
                          <a:noFill/>
                        </a:rPr>
                        <a:t> </a:t>
                      </a:r>
                    </a:p>
                  </p:txBody>
                </p:sp>
              </mc:Fallback>
            </mc:AlternateContent>
            <p:grpSp>
              <p:nvGrpSpPr>
                <p:cNvPr id="50" name="Group 49">
                  <a:extLst>
                    <a:ext uri="{FF2B5EF4-FFF2-40B4-BE49-F238E27FC236}">
                      <a16:creationId xmlns:a16="http://schemas.microsoft.com/office/drawing/2014/main" id="{063FB3EE-ABE2-F2DE-EEC4-4E3F2CB3FF77}"/>
                    </a:ext>
                  </a:extLst>
                </p:cNvPr>
                <p:cNvGrpSpPr/>
                <p:nvPr/>
              </p:nvGrpSpPr>
              <p:grpSpPr>
                <a:xfrm>
                  <a:off x="333373" y="1141737"/>
                  <a:ext cx="9418608" cy="801035"/>
                  <a:chOff x="530225" y="1141737"/>
                  <a:chExt cx="9418608" cy="801035"/>
                </a:xfrm>
              </p:grpSpPr>
              <p:sp>
                <p:nvSpPr>
                  <p:cNvPr id="14" name="Rectangle 2">
                    <a:extLst>
                      <a:ext uri="{FF2B5EF4-FFF2-40B4-BE49-F238E27FC236}">
                        <a16:creationId xmlns:a16="http://schemas.microsoft.com/office/drawing/2014/main" id="{CB625F97-2B6C-8898-F320-CF76FCDA52D0}"/>
                      </a:ext>
                    </a:extLst>
                  </p:cNvPr>
                  <p:cNvSpPr>
                    <a:spLocks noChangeArrowheads="1"/>
                  </p:cNvSpPr>
                  <p:nvPr/>
                </p:nvSpPr>
                <p:spPr bwMode="auto">
                  <a:xfrm>
                    <a:off x="530225" y="1379546"/>
                    <a:ext cx="94186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NZ" altLang="en-US"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We often combine (1-port) static storage with a 0:node and replace                         with</a:t>
                    </a:r>
                    <a:r>
                      <a:rPr kumimoji="0" lang="en-NZ" altLang="en-US" sz="18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                       .</a:t>
                    </a:r>
                  </a:p>
                </p:txBody>
              </p:sp>
              <p:grpSp>
                <p:nvGrpSpPr>
                  <p:cNvPr id="49" name="Group 48">
                    <a:extLst>
                      <a:ext uri="{FF2B5EF4-FFF2-40B4-BE49-F238E27FC236}">
                        <a16:creationId xmlns:a16="http://schemas.microsoft.com/office/drawing/2014/main" id="{41343CCD-684C-84E3-F66B-4AF7BD5D8749}"/>
                      </a:ext>
                    </a:extLst>
                  </p:cNvPr>
                  <p:cNvGrpSpPr/>
                  <p:nvPr/>
                </p:nvGrpSpPr>
                <p:grpSpPr>
                  <a:xfrm>
                    <a:off x="6217499" y="1141737"/>
                    <a:ext cx="1065079" cy="801035"/>
                    <a:chOff x="6217499" y="1141737"/>
                    <a:chExt cx="1065079" cy="801035"/>
                  </a:xfrm>
                </p:grpSpPr>
                <p:grpSp>
                  <p:nvGrpSpPr>
                    <p:cNvPr id="22" name="Group 21">
                      <a:extLst>
                        <a:ext uri="{FF2B5EF4-FFF2-40B4-BE49-F238E27FC236}">
                          <a16:creationId xmlns:a16="http://schemas.microsoft.com/office/drawing/2014/main" id="{58960DF4-3B41-A225-9E15-64D595F8FA70}"/>
                        </a:ext>
                      </a:extLst>
                    </p:cNvPr>
                    <p:cNvGrpSpPr/>
                    <p:nvPr/>
                  </p:nvGrpSpPr>
                  <p:grpSpPr>
                    <a:xfrm>
                      <a:off x="6508778" y="1141737"/>
                      <a:ext cx="488265" cy="801035"/>
                      <a:chOff x="120388" y="2507539"/>
                      <a:chExt cx="488265" cy="801035"/>
                    </a:xfrm>
                  </p:grpSpPr>
                  <mc:AlternateContent xmlns:mc="http://schemas.openxmlformats.org/markup-compatibility/2006" xmlns:a14="http://schemas.microsoft.com/office/drawing/2010/main">
                    <mc:Choice Requires="a14">
                      <p:sp>
                        <p:nvSpPr>
                          <p:cNvPr id="3" name="TextBox 90">
                            <a:extLst>
                              <a:ext uri="{FF2B5EF4-FFF2-40B4-BE49-F238E27FC236}">
                                <a16:creationId xmlns:a16="http://schemas.microsoft.com/office/drawing/2014/main" id="{9336F7CA-D9A5-B455-ADC5-77C8117ECC4B}"/>
                              </a:ext>
                            </a:extLst>
                          </p:cNvPr>
                          <p:cNvSpPr txBox="1"/>
                          <p:nvPr/>
                        </p:nvSpPr>
                        <p:spPr>
                          <a:xfrm>
                            <a:off x="123511" y="3014977"/>
                            <a:ext cx="478775" cy="293597"/>
                          </a:xfrm>
                          <a:prstGeom prst="rect">
                            <a:avLst/>
                          </a:prstGeom>
                          <a:solidFill>
                            <a:srgbClr val="FBE4D5"/>
                          </a:solidFill>
                        </p:spPr>
                        <p:txBody>
                          <a:bodyPr wrap="none" lIns="36000" tIns="36000" rIns="36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r>
                                        <a:rPr kumimoji="0" lang="en-NZ" sz="1400" b="1"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4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𝒖</m:t>
                                      </m:r>
                                    </m:e>
                                    <m:sub>
                                      <m:r>
                                        <a:rPr kumimoji="0" lang="en-NZ" sz="14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4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𝒊</m:t>
                                      </m:r>
                                    </m:sup>
                                  </m:sSubSup>
                                </m:oMath>
                              </m:oMathPara>
                            </a14:m>
                            <a:endParaRPr kumimoji="0" lang="en-NZ" sz="14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TextBox 90">
                            <a:extLst>
                              <a:ext uri="{FF2B5EF4-FFF2-40B4-BE49-F238E27FC236}">
                                <a16:creationId xmlns:a16="http://schemas.microsoft.com/office/drawing/2014/main" id="{9336F7CA-D9A5-B455-ADC5-77C8117ECC4B}"/>
                              </a:ext>
                            </a:extLst>
                          </p:cNvPr>
                          <p:cNvSpPr txBox="1">
                            <a:spLocks noRot="1" noChangeAspect="1" noMove="1" noResize="1" noEditPoints="1" noAdjustHandles="1" noChangeArrowheads="1" noChangeShapeType="1" noTextEdit="1"/>
                          </p:cNvSpPr>
                          <p:nvPr/>
                        </p:nvSpPr>
                        <p:spPr>
                          <a:xfrm>
                            <a:off x="123511" y="3014977"/>
                            <a:ext cx="478775" cy="293597"/>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 name="TextBox 52">
                            <a:extLst>
                              <a:ext uri="{FF2B5EF4-FFF2-40B4-BE49-F238E27FC236}">
                                <a16:creationId xmlns:a16="http://schemas.microsoft.com/office/drawing/2014/main" id="{9076793F-8347-358E-A559-75F459723043}"/>
                              </a:ext>
                            </a:extLst>
                          </p:cNvPr>
                          <p:cNvSpPr txBox="1"/>
                          <p:nvPr/>
                        </p:nvSpPr>
                        <p:spPr>
                          <a:xfrm>
                            <a:off x="120388" y="2507539"/>
                            <a:ext cx="488265" cy="293597"/>
                          </a:xfrm>
                          <a:prstGeom prst="rect">
                            <a:avLst/>
                          </a:prstGeom>
                          <a:solidFill>
                            <a:srgbClr val="E2F0D9"/>
                          </a:solidFill>
                        </p:spPr>
                        <p:txBody>
                          <a:bodyPr wrap="none" lIns="36000" tIns="36000" rIns="36000" bIns="36000" numCol="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𝒊</m:t>
                                      </m:r>
                                    </m:sup>
                                  </m:sSubSup>
                                </m:oMath>
                              </m:oMathPara>
                            </a14:m>
                            <a:endParaRPr kumimoji="0" lang="en-NZ" sz="14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TextBox 52">
                            <a:extLst>
                              <a:ext uri="{FF2B5EF4-FFF2-40B4-BE49-F238E27FC236}">
                                <a16:creationId xmlns:a16="http://schemas.microsoft.com/office/drawing/2014/main" id="{9076793F-8347-358E-A559-75F459723043}"/>
                              </a:ext>
                            </a:extLst>
                          </p:cNvPr>
                          <p:cNvSpPr txBox="1">
                            <a:spLocks noRot="1" noChangeAspect="1" noMove="1" noResize="1" noEditPoints="1" noAdjustHandles="1" noChangeArrowheads="1" noChangeShapeType="1" noTextEdit="1"/>
                          </p:cNvSpPr>
                          <p:nvPr/>
                        </p:nvSpPr>
                        <p:spPr>
                          <a:xfrm>
                            <a:off x="120388" y="2507539"/>
                            <a:ext cx="488265" cy="293597"/>
                          </a:xfrm>
                          <a:prstGeom prst="rect">
                            <a:avLst/>
                          </a:prstGeom>
                          <a:blipFill>
                            <a:blip r:embed="rId5"/>
                            <a:stretch>
                              <a:fillRect b="-4082"/>
                            </a:stretch>
                          </a:blipFill>
                        </p:spPr>
                        <p:txBody>
                          <a:bodyPr/>
                          <a:lstStyle/>
                          <a:p>
                            <a:r>
                              <a:rPr lang="en-NZ">
                                <a:noFill/>
                              </a:rPr>
                              <a:t> </a:t>
                            </a:r>
                          </a:p>
                        </p:txBody>
                      </p:sp>
                    </mc:Fallback>
                  </mc:AlternateContent>
                  <p:cxnSp>
                    <p:nvCxnSpPr>
                      <p:cNvPr id="5" name="Straight Arrow Connector 4">
                        <a:extLst>
                          <a:ext uri="{FF2B5EF4-FFF2-40B4-BE49-F238E27FC236}">
                            <a16:creationId xmlns:a16="http://schemas.microsoft.com/office/drawing/2014/main" id="{996869D4-2ACC-863F-A701-A40CC73F863B}"/>
                          </a:ext>
                        </a:extLst>
                      </p:cNvPr>
                      <p:cNvCxnSpPr>
                        <a:cxnSpLocks/>
                        <a:endCxn id="4" idx="2"/>
                      </p:cNvCxnSpPr>
                      <p:nvPr/>
                    </p:nvCxnSpPr>
                    <p:spPr>
                      <a:xfrm flipV="1">
                        <a:off x="362899" y="2801136"/>
                        <a:ext cx="1622" cy="216000"/>
                      </a:xfrm>
                      <a:prstGeom prst="straightConnector1">
                        <a:avLst/>
                      </a:prstGeom>
                      <a:ln w="28575">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1306BDB-5968-3060-50BF-8C7685EFA749}"/>
                        </a:ext>
                      </a:extLst>
                    </p:cNvPr>
                    <p:cNvGrpSpPr/>
                    <p:nvPr/>
                  </p:nvGrpSpPr>
                  <p:grpSpPr>
                    <a:xfrm>
                      <a:off x="6217499" y="1694099"/>
                      <a:ext cx="294402" cy="209182"/>
                      <a:chOff x="5398349" y="1940047"/>
                      <a:chExt cx="294402" cy="209182"/>
                    </a:xfrm>
                  </p:grpSpPr>
                  <p:cxnSp>
                    <p:nvCxnSpPr>
                      <p:cNvPr id="35" name="Straight Arrow Connector 34">
                        <a:extLst>
                          <a:ext uri="{FF2B5EF4-FFF2-40B4-BE49-F238E27FC236}">
                            <a16:creationId xmlns:a16="http://schemas.microsoft.com/office/drawing/2014/main" id="{09AF1793-94C2-65D3-5915-FEEA8294A010}"/>
                          </a:ext>
                        </a:extLst>
                      </p:cNvPr>
                      <p:cNvCxnSpPr>
                        <a:cxnSpLocks/>
                      </p:cNvCxnSpPr>
                      <p:nvPr/>
                    </p:nvCxnSpPr>
                    <p:spPr>
                      <a:xfrm>
                        <a:off x="5398349" y="1940047"/>
                        <a:ext cx="294402" cy="56782"/>
                      </a:xfrm>
                      <a:prstGeom prst="straightConnector1">
                        <a:avLst/>
                      </a:prstGeom>
                      <a:ln w="28575">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5723DEC-0892-6136-0A9D-CF6A39BD9881}"/>
                          </a:ext>
                        </a:extLst>
                      </p:cNvPr>
                      <p:cNvCxnSpPr>
                        <a:cxnSpLocks/>
                      </p:cNvCxnSpPr>
                      <p:nvPr/>
                    </p:nvCxnSpPr>
                    <p:spPr>
                      <a:xfrm flipV="1">
                        <a:off x="5398349" y="2092447"/>
                        <a:ext cx="294402" cy="56782"/>
                      </a:xfrm>
                      <a:prstGeom prst="straightConnector1">
                        <a:avLst/>
                      </a:prstGeom>
                      <a:ln w="28575">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3A729B4E-35DB-22A5-EA5E-7D780D9EEB09}"/>
                        </a:ext>
                      </a:extLst>
                    </p:cNvPr>
                    <p:cNvGrpSpPr/>
                    <p:nvPr/>
                  </p:nvGrpSpPr>
                  <p:grpSpPr>
                    <a:xfrm flipH="1">
                      <a:off x="6988176" y="1694099"/>
                      <a:ext cx="294402" cy="209182"/>
                      <a:chOff x="9676551" y="1940047"/>
                      <a:chExt cx="294402" cy="209182"/>
                    </a:xfrm>
                  </p:grpSpPr>
                  <p:cxnSp>
                    <p:nvCxnSpPr>
                      <p:cNvPr id="40" name="Straight Arrow Connector 39">
                        <a:extLst>
                          <a:ext uri="{FF2B5EF4-FFF2-40B4-BE49-F238E27FC236}">
                            <a16:creationId xmlns:a16="http://schemas.microsoft.com/office/drawing/2014/main" id="{EE936C3C-8B7B-2620-90E5-1482AB3821FE}"/>
                          </a:ext>
                        </a:extLst>
                      </p:cNvPr>
                      <p:cNvCxnSpPr>
                        <a:cxnSpLocks/>
                      </p:cNvCxnSpPr>
                      <p:nvPr/>
                    </p:nvCxnSpPr>
                    <p:spPr>
                      <a:xfrm>
                        <a:off x="9676551" y="1940047"/>
                        <a:ext cx="294402" cy="56782"/>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3514EC1-F495-9005-B4A7-2717B30A24B2}"/>
                          </a:ext>
                        </a:extLst>
                      </p:cNvPr>
                      <p:cNvCxnSpPr>
                        <a:cxnSpLocks/>
                      </p:cNvCxnSpPr>
                      <p:nvPr/>
                    </p:nvCxnSpPr>
                    <p:spPr>
                      <a:xfrm flipV="1">
                        <a:off x="9676551" y="2092447"/>
                        <a:ext cx="294402" cy="56782"/>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48" name="Group 47">
                    <a:extLst>
                      <a:ext uri="{FF2B5EF4-FFF2-40B4-BE49-F238E27FC236}">
                        <a16:creationId xmlns:a16="http://schemas.microsoft.com/office/drawing/2014/main" id="{0A99FF83-0B2E-A6DB-E959-69BC9D793458}"/>
                      </a:ext>
                    </a:extLst>
                  </p:cNvPr>
                  <p:cNvGrpSpPr/>
                  <p:nvPr/>
                </p:nvGrpSpPr>
                <p:grpSpPr>
                  <a:xfrm>
                    <a:off x="7910316" y="1395664"/>
                    <a:ext cx="963479" cy="366100"/>
                    <a:chOff x="7724766" y="3266905"/>
                    <a:chExt cx="963479" cy="36610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FD377EA-B18F-3D19-7C85-06D54E832666}"/>
                            </a:ext>
                          </a:extLst>
                        </p:cNvPr>
                        <p:cNvSpPr txBox="1"/>
                        <p:nvPr/>
                      </p:nvSpPr>
                      <p:spPr>
                        <a:xfrm>
                          <a:off x="8019168" y="3266905"/>
                          <a:ext cx="360000" cy="366100"/>
                        </a:xfrm>
                        <a:prstGeom prst="roundRect">
                          <a:avLst>
                            <a:gd name="adj" fmla="val 29207"/>
                          </a:avLst>
                        </a:prstGeom>
                        <a:solidFill>
                          <a:srgbClr val="E2F0D9"/>
                        </a:solidFill>
                        <a:ln w="19050">
                          <a:solidFill>
                            <a:srgbClr val="FF0000"/>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𝑖</m:t>
                                    </m:r>
                                  </m:sup>
                                </m:sSubSup>
                              </m:oMath>
                            </m:oMathPara>
                          </a14:m>
                          <a:endParaRPr kumimoji="0" lang="en-NZ"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1FD377EA-B18F-3D19-7C85-06D54E832666}"/>
                            </a:ext>
                          </a:extLst>
                        </p:cNvPr>
                        <p:cNvSpPr txBox="1">
                          <a:spLocks noRot="1" noChangeAspect="1" noMove="1" noResize="1" noEditPoints="1" noAdjustHandles="1" noChangeArrowheads="1" noChangeShapeType="1" noTextEdit="1"/>
                        </p:cNvSpPr>
                        <p:nvPr/>
                      </p:nvSpPr>
                      <p:spPr>
                        <a:xfrm>
                          <a:off x="8019168" y="3266905"/>
                          <a:ext cx="360000" cy="366100"/>
                        </a:xfrm>
                        <a:prstGeom prst="roundRect">
                          <a:avLst>
                            <a:gd name="adj" fmla="val 29207"/>
                          </a:avLst>
                        </a:prstGeom>
                        <a:blipFill>
                          <a:blip r:embed="rId6"/>
                          <a:stretch>
                            <a:fillRect l="-3226" b="-6349"/>
                          </a:stretch>
                        </a:blipFill>
                        <a:ln w="19050">
                          <a:solidFill>
                            <a:srgbClr val="FF0000"/>
                          </a:solidFill>
                        </a:ln>
                      </p:spPr>
                      <p:txBody>
                        <a:bodyPr/>
                        <a:lstStyle/>
                        <a:p>
                          <a:r>
                            <a:rPr lang="en-NZ">
                              <a:noFill/>
                            </a:rPr>
                            <a:t> </a:t>
                          </a:r>
                        </a:p>
                      </p:txBody>
                    </p:sp>
                  </mc:Fallback>
                </mc:AlternateContent>
                <p:grpSp>
                  <p:nvGrpSpPr>
                    <p:cNvPr id="42" name="Group 41">
                      <a:extLst>
                        <a:ext uri="{FF2B5EF4-FFF2-40B4-BE49-F238E27FC236}">
                          <a16:creationId xmlns:a16="http://schemas.microsoft.com/office/drawing/2014/main" id="{91CB9C9F-5F4B-74C5-FBF9-63BFD32A02A6}"/>
                        </a:ext>
                      </a:extLst>
                    </p:cNvPr>
                    <p:cNvGrpSpPr/>
                    <p:nvPr/>
                  </p:nvGrpSpPr>
                  <p:grpSpPr>
                    <a:xfrm>
                      <a:off x="7724766" y="3345364"/>
                      <a:ext cx="294402" cy="209182"/>
                      <a:chOff x="5292946" y="1930611"/>
                      <a:chExt cx="294402" cy="209182"/>
                    </a:xfrm>
                  </p:grpSpPr>
                  <p:cxnSp>
                    <p:nvCxnSpPr>
                      <p:cNvPr id="43" name="Straight Arrow Connector 42">
                        <a:extLst>
                          <a:ext uri="{FF2B5EF4-FFF2-40B4-BE49-F238E27FC236}">
                            <a16:creationId xmlns:a16="http://schemas.microsoft.com/office/drawing/2014/main" id="{64279DCF-9C01-0ED3-EFAB-246E36ABA4D0}"/>
                          </a:ext>
                        </a:extLst>
                      </p:cNvPr>
                      <p:cNvCxnSpPr>
                        <a:cxnSpLocks/>
                      </p:cNvCxnSpPr>
                      <p:nvPr/>
                    </p:nvCxnSpPr>
                    <p:spPr>
                      <a:xfrm>
                        <a:off x="5292946" y="1930611"/>
                        <a:ext cx="294402" cy="56782"/>
                      </a:xfrm>
                      <a:prstGeom prst="straightConnector1">
                        <a:avLst/>
                      </a:prstGeom>
                      <a:ln w="28575">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03FA8B5-B57C-5FA4-A35F-B559C31D88A4}"/>
                          </a:ext>
                        </a:extLst>
                      </p:cNvPr>
                      <p:cNvCxnSpPr>
                        <a:cxnSpLocks/>
                      </p:cNvCxnSpPr>
                      <p:nvPr/>
                    </p:nvCxnSpPr>
                    <p:spPr>
                      <a:xfrm flipV="1">
                        <a:off x="5292946" y="2083011"/>
                        <a:ext cx="294402" cy="56782"/>
                      </a:xfrm>
                      <a:prstGeom prst="straightConnector1">
                        <a:avLst/>
                      </a:prstGeom>
                      <a:ln w="28575">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70EBD184-B6AC-0A44-BD5B-80E5CA78286F}"/>
                        </a:ext>
                      </a:extLst>
                    </p:cNvPr>
                    <p:cNvGrpSpPr/>
                    <p:nvPr/>
                  </p:nvGrpSpPr>
                  <p:grpSpPr>
                    <a:xfrm flipH="1">
                      <a:off x="8393843" y="3345364"/>
                      <a:ext cx="294402" cy="209182"/>
                      <a:chOff x="9781954" y="1930611"/>
                      <a:chExt cx="294402" cy="209182"/>
                    </a:xfrm>
                  </p:grpSpPr>
                  <p:cxnSp>
                    <p:nvCxnSpPr>
                      <p:cNvPr id="46" name="Straight Arrow Connector 45">
                        <a:extLst>
                          <a:ext uri="{FF2B5EF4-FFF2-40B4-BE49-F238E27FC236}">
                            <a16:creationId xmlns:a16="http://schemas.microsoft.com/office/drawing/2014/main" id="{C1887DC6-2F7F-7E8F-76EC-3F8354427BC2}"/>
                          </a:ext>
                        </a:extLst>
                      </p:cNvPr>
                      <p:cNvCxnSpPr>
                        <a:cxnSpLocks/>
                      </p:cNvCxnSpPr>
                      <p:nvPr/>
                    </p:nvCxnSpPr>
                    <p:spPr>
                      <a:xfrm>
                        <a:off x="9781954" y="1930611"/>
                        <a:ext cx="294402" cy="56782"/>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0CAE8B8-BBFE-2AA1-BFB1-D23FF462CEA7}"/>
                          </a:ext>
                        </a:extLst>
                      </p:cNvPr>
                      <p:cNvCxnSpPr>
                        <a:cxnSpLocks/>
                      </p:cNvCxnSpPr>
                      <p:nvPr/>
                    </p:nvCxnSpPr>
                    <p:spPr>
                      <a:xfrm flipV="1">
                        <a:off x="9781954" y="2083011"/>
                        <a:ext cx="294402" cy="56782"/>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grpSp>
          <p:grpSp>
            <p:nvGrpSpPr>
              <p:cNvPr id="29" name="Group 28">
                <a:extLst>
                  <a:ext uri="{FF2B5EF4-FFF2-40B4-BE49-F238E27FC236}">
                    <a16:creationId xmlns:a16="http://schemas.microsoft.com/office/drawing/2014/main" id="{8EBB4A9A-BA8F-CD5D-7042-2905245B9443}"/>
                  </a:ext>
                </a:extLst>
              </p:cNvPr>
              <p:cNvGrpSpPr/>
              <p:nvPr/>
            </p:nvGrpSpPr>
            <p:grpSpPr>
              <a:xfrm>
                <a:off x="333370" y="1865866"/>
                <a:ext cx="11525256" cy="1839501"/>
                <a:chOff x="333370" y="2415576"/>
                <a:chExt cx="11525256" cy="1839501"/>
              </a:xfrm>
            </p:grpSpPr>
            <p:grpSp>
              <p:nvGrpSpPr>
                <p:cNvPr id="1034" name="Group 1033">
                  <a:extLst>
                    <a:ext uri="{FF2B5EF4-FFF2-40B4-BE49-F238E27FC236}">
                      <a16:creationId xmlns:a16="http://schemas.microsoft.com/office/drawing/2014/main" id="{66DFE7B8-B795-4AEE-A0A6-336AA7602279}"/>
                    </a:ext>
                  </a:extLst>
                </p:cNvPr>
                <p:cNvGrpSpPr/>
                <p:nvPr/>
              </p:nvGrpSpPr>
              <p:grpSpPr>
                <a:xfrm>
                  <a:off x="8799011" y="2820985"/>
                  <a:ext cx="961302" cy="366100"/>
                  <a:chOff x="8494766" y="4059461"/>
                  <a:chExt cx="961302" cy="36610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582C3C-3444-1764-54FB-C06D4784C2D0}"/>
                          </a:ext>
                        </a:extLst>
                      </p:cNvPr>
                      <p:cNvSpPr txBox="1"/>
                      <p:nvPr/>
                    </p:nvSpPr>
                    <p:spPr>
                      <a:xfrm>
                        <a:off x="8785892" y="4059461"/>
                        <a:ext cx="360000" cy="366100"/>
                      </a:xfrm>
                      <a:prstGeom prst="roundRect">
                        <a:avLst>
                          <a:gd name="adj" fmla="val 29207"/>
                        </a:avLst>
                      </a:prstGeom>
                      <a:solidFill>
                        <a:srgbClr val="E2F0D9"/>
                      </a:solidFill>
                      <a:ln w="19050">
                        <a:solidFill>
                          <a:schemeClr val="accent6">
                            <a:lumMod val="75000"/>
                          </a:schemeClr>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𝑖</m:t>
                                  </m:r>
                                </m:sup>
                              </m:sSubSup>
                            </m:oMath>
                          </m:oMathPara>
                        </a14:m>
                        <a:endParaRPr kumimoji="0" lang="en-NZ"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TextBox 6">
                        <a:extLst>
                          <a:ext uri="{FF2B5EF4-FFF2-40B4-BE49-F238E27FC236}">
                            <a16:creationId xmlns:a16="http://schemas.microsoft.com/office/drawing/2014/main" id="{3F582C3C-3444-1764-54FB-C06D4784C2D0}"/>
                          </a:ext>
                        </a:extLst>
                      </p:cNvPr>
                      <p:cNvSpPr txBox="1">
                        <a:spLocks noRot="1" noChangeAspect="1" noMove="1" noResize="1" noEditPoints="1" noAdjustHandles="1" noChangeArrowheads="1" noChangeShapeType="1" noTextEdit="1"/>
                      </p:cNvSpPr>
                      <p:nvPr/>
                    </p:nvSpPr>
                    <p:spPr>
                      <a:xfrm>
                        <a:off x="8785892" y="4059461"/>
                        <a:ext cx="360000" cy="366100"/>
                      </a:xfrm>
                      <a:prstGeom prst="roundRect">
                        <a:avLst>
                          <a:gd name="adj" fmla="val 29207"/>
                        </a:avLst>
                      </a:prstGeom>
                      <a:blipFill>
                        <a:blip r:embed="rId7"/>
                        <a:stretch>
                          <a:fillRect/>
                        </a:stretch>
                      </a:blipFill>
                      <a:ln w="19050">
                        <a:solidFill>
                          <a:schemeClr val="accent6">
                            <a:lumMod val="75000"/>
                          </a:schemeClr>
                        </a:solidFill>
                      </a:ln>
                    </p:spPr>
                    <p:txBody>
                      <a:bodyPr/>
                      <a:lstStyle/>
                      <a:p>
                        <a:r>
                          <a:rPr lang="en-NZ">
                            <a:noFill/>
                          </a:rPr>
                          <a:t> </a:t>
                        </a:r>
                      </a:p>
                    </p:txBody>
                  </p:sp>
                </mc:Fallback>
              </mc:AlternateContent>
              <p:grpSp>
                <p:nvGrpSpPr>
                  <p:cNvPr id="63" name="Group 62">
                    <a:extLst>
                      <a:ext uri="{FF2B5EF4-FFF2-40B4-BE49-F238E27FC236}">
                        <a16:creationId xmlns:a16="http://schemas.microsoft.com/office/drawing/2014/main" id="{3BB87607-C1D4-9D5A-CAB2-127D82E042F4}"/>
                      </a:ext>
                    </a:extLst>
                  </p:cNvPr>
                  <p:cNvGrpSpPr/>
                  <p:nvPr/>
                </p:nvGrpSpPr>
                <p:grpSpPr>
                  <a:xfrm>
                    <a:off x="8494766" y="4137920"/>
                    <a:ext cx="294402" cy="209182"/>
                    <a:chOff x="7243293" y="1861988"/>
                    <a:chExt cx="294402" cy="209182"/>
                  </a:xfrm>
                </p:grpSpPr>
                <p:cxnSp>
                  <p:nvCxnSpPr>
                    <p:cNvPr id="1024" name="Straight Arrow Connector 1023">
                      <a:extLst>
                        <a:ext uri="{FF2B5EF4-FFF2-40B4-BE49-F238E27FC236}">
                          <a16:creationId xmlns:a16="http://schemas.microsoft.com/office/drawing/2014/main" id="{A36A6DCA-5700-6107-4501-3205F84E2F4C}"/>
                        </a:ext>
                      </a:extLst>
                    </p:cNvPr>
                    <p:cNvCxnSpPr>
                      <a:cxnSpLocks/>
                    </p:cNvCxnSpPr>
                    <p:nvPr/>
                  </p:nvCxnSpPr>
                  <p:spPr>
                    <a:xfrm>
                      <a:off x="7243293" y="1861988"/>
                      <a:ext cx="294402" cy="56782"/>
                    </a:xfrm>
                    <a:prstGeom prst="straightConnector1">
                      <a:avLst/>
                    </a:prstGeom>
                    <a:ln w="28575">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6" name="Straight Arrow Connector 1025">
                      <a:extLst>
                        <a:ext uri="{FF2B5EF4-FFF2-40B4-BE49-F238E27FC236}">
                          <a16:creationId xmlns:a16="http://schemas.microsoft.com/office/drawing/2014/main" id="{8C27CD45-7B7F-15C8-46F1-56F28B9A567E}"/>
                        </a:ext>
                      </a:extLst>
                    </p:cNvPr>
                    <p:cNvCxnSpPr>
                      <a:cxnSpLocks/>
                    </p:cNvCxnSpPr>
                    <p:nvPr/>
                  </p:nvCxnSpPr>
                  <p:spPr>
                    <a:xfrm flipV="1">
                      <a:off x="7243293" y="2014388"/>
                      <a:ext cx="294402" cy="56782"/>
                    </a:xfrm>
                    <a:prstGeom prst="straightConnector1">
                      <a:avLst/>
                    </a:prstGeom>
                    <a:ln w="28575">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33" name="Group 1032">
                    <a:extLst>
                      <a:ext uri="{FF2B5EF4-FFF2-40B4-BE49-F238E27FC236}">
                        <a16:creationId xmlns:a16="http://schemas.microsoft.com/office/drawing/2014/main" id="{8FFD9855-C61D-5EE3-93C3-ECFA13446E3A}"/>
                      </a:ext>
                    </a:extLst>
                  </p:cNvPr>
                  <p:cNvGrpSpPr/>
                  <p:nvPr/>
                </p:nvGrpSpPr>
                <p:grpSpPr>
                  <a:xfrm>
                    <a:off x="9161666" y="4137920"/>
                    <a:ext cx="294402" cy="209182"/>
                    <a:chOff x="6181939" y="3896905"/>
                    <a:chExt cx="294402" cy="209182"/>
                  </a:xfrm>
                </p:grpSpPr>
                <p:cxnSp>
                  <p:nvCxnSpPr>
                    <p:cNvPr id="1031" name="Straight Arrow Connector 1030">
                      <a:extLst>
                        <a:ext uri="{FF2B5EF4-FFF2-40B4-BE49-F238E27FC236}">
                          <a16:creationId xmlns:a16="http://schemas.microsoft.com/office/drawing/2014/main" id="{382EDCC2-A20A-93C9-A51D-C17FB462CC37}"/>
                        </a:ext>
                      </a:extLst>
                    </p:cNvPr>
                    <p:cNvCxnSpPr>
                      <a:cxnSpLocks/>
                    </p:cNvCxnSpPr>
                    <p:nvPr/>
                  </p:nvCxnSpPr>
                  <p:spPr>
                    <a:xfrm flipH="1">
                      <a:off x="6181939" y="3896905"/>
                      <a:ext cx="294402" cy="56782"/>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A7F6DF7C-6A46-A8BE-701E-850439182139}"/>
                        </a:ext>
                      </a:extLst>
                    </p:cNvPr>
                    <p:cNvCxnSpPr>
                      <a:cxnSpLocks/>
                    </p:cNvCxnSpPr>
                    <p:nvPr/>
                  </p:nvCxnSpPr>
                  <p:spPr>
                    <a:xfrm flipH="1" flipV="1">
                      <a:off x="6181939" y="4049305"/>
                      <a:ext cx="294402" cy="56782"/>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8" name="Group 17">
                  <a:extLst>
                    <a:ext uri="{FF2B5EF4-FFF2-40B4-BE49-F238E27FC236}">
                      <a16:creationId xmlns:a16="http://schemas.microsoft.com/office/drawing/2014/main" id="{0B4D64EE-9EF1-6905-501C-30C7F49C8861}"/>
                    </a:ext>
                  </a:extLst>
                </p:cNvPr>
                <p:cNvGrpSpPr/>
                <p:nvPr/>
              </p:nvGrpSpPr>
              <p:grpSpPr>
                <a:xfrm>
                  <a:off x="333370" y="2415576"/>
                  <a:ext cx="11525256" cy="1839501"/>
                  <a:chOff x="-729877" y="2415576"/>
                  <a:chExt cx="11525256" cy="1839501"/>
                </a:xfrm>
              </p:grpSpPr>
              <mc:AlternateContent xmlns:mc="http://schemas.openxmlformats.org/markup-compatibility/2006" xmlns:a14="http://schemas.microsoft.com/office/drawing/2010/main">
                <mc:Choice Requires="a14">
                  <p:sp>
                    <p:nvSpPr>
                      <p:cNvPr id="1037" name="TextBox 1036">
                        <a:extLst>
                          <a:ext uri="{FF2B5EF4-FFF2-40B4-BE49-F238E27FC236}">
                            <a16:creationId xmlns:a16="http://schemas.microsoft.com/office/drawing/2014/main" id="{26B29024-F6C8-4DD3-5362-3808C2EEF4FA}"/>
                          </a:ext>
                        </a:extLst>
                      </p:cNvPr>
                      <p:cNvSpPr txBox="1"/>
                      <p:nvPr/>
                    </p:nvSpPr>
                    <p:spPr>
                      <a:xfrm>
                        <a:off x="-729877" y="3632214"/>
                        <a:ext cx="11525256" cy="6228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The green border indicates the 1:node (energy balance) together with the dissipation function </a:t>
                        </a:r>
                        <a14:m>
                          <m:oMath xmlns:m="http://schemas.openxmlformats.org/officeDocument/2006/math">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d>
                              <m:dPr>
                                <m:ctrlPr>
                                  <a:rPr kumimoji="0" lang="en-NZ"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𝒗</m:t>
                                    </m:r>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𝒄</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𝒊</m:t>
                                    </m:r>
                                  </m:sup>
                                </m:sSubSup>
                              </m:e>
                            </m:d>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 (e.g.</a:t>
                        </a:r>
                        <a14:m>
                          <m:oMath xmlns:m="http://schemas.openxmlformats.org/officeDocument/2006/math">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d>
                              <m:dPr>
                                <m:ctrlPr>
                                  <a:rPr kumimoji="0" lang="en-NZ"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𝒗</m:t>
                                    </m:r>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𝒄</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𝒊</m:t>
                                    </m:r>
                                  </m:sup>
                                </m:sSubSup>
                              </m:e>
                            </m:d>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Aptos" panose="020B0004020202020204" pitchFamily="34" charset="0"/>
                              </a:rPr>
                              <m:t>=</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Aptos" panose="020B0004020202020204" pitchFamily="34" charset="0"/>
                              </a:rPr>
                              <m:t>𝑅</m:t>
                            </m:r>
                            <m:sSubSup>
                              <m:sSubSupPr>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𝒗</m:t>
                                </m:r>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𝒄</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𝒊</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a:t>
                        </a:r>
                        <a:b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br>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and the kinetic energy storage term </a:t>
                        </a:r>
                        <a14:m>
                          <m:oMath xmlns:m="http://schemas.openxmlformats.org/officeDocument/2006/math">
                            <m:sSubSup>
                              <m:sSubSup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𝐿</m:t>
                                </m:r>
                                <m:acc>
                                  <m:accPr>
                                    <m:chr m:val="̇"/>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ctrlPr>
                                  </m:accPr>
                                  <m:e>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𝑣</m:t>
                                    </m:r>
                                  </m:e>
                                </m:acc>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𝒊</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 All of these depend on </a:t>
                        </a:r>
                        <a14:m>
                          <m:oMath xmlns:m="http://schemas.openxmlformats.org/officeDocument/2006/math">
                            <m:sSubSup>
                              <m:sSubSupPr>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𝒗</m:t>
                                </m:r>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𝒄</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𝒊</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a:t>
                        </a:r>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37" name="TextBox 1036">
                        <a:extLst>
                          <a:ext uri="{FF2B5EF4-FFF2-40B4-BE49-F238E27FC236}">
                            <a16:creationId xmlns:a16="http://schemas.microsoft.com/office/drawing/2014/main" id="{26B29024-F6C8-4DD3-5362-3808C2EEF4FA}"/>
                          </a:ext>
                        </a:extLst>
                      </p:cNvPr>
                      <p:cNvSpPr txBox="1">
                        <a:spLocks noRot="1" noChangeAspect="1" noMove="1" noResize="1" noEditPoints="1" noAdjustHandles="1" noChangeArrowheads="1" noChangeShapeType="1" noTextEdit="1"/>
                      </p:cNvSpPr>
                      <p:nvPr/>
                    </p:nvSpPr>
                    <p:spPr>
                      <a:xfrm>
                        <a:off x="-729877" y="3632214"/>
                        <a:ext cx="11525256" cy="622863"/>
                      </a:xfrm>
                      <a:prstGeom prst="rect">
                        <a:avLst/>
                      </a:prstGeom>
                      <a:blipFill>
                        <a:blip r:embed="rId8"/>
                        <a:stretch>
                          <a:fillRect l="-317" b="-12745"/>
                        </a:stretch>
                      </a:blipFill>
                    </p:spPr>
                    <p:txBody>
                      <a:bodyPr/>
                      <a:lstStyle/>
                      <a:p>
                        <a:r>
                          <a:rPr lang="en-NZ">
                            <a:noFill/>
                          </a:rPr>
                          <a:t> </a:t>
                        </a:r>
                      </a:p>
                    </p:txBody>
                  </p:sp>
                </mc:Fallback>
              </mc:AlternateContent>
              <p:grpSp>
                <p:nvGrpSpPr>
                  <p:cNvPr id="16" name="Group 15">
                    <a:extLst>
                      <a:ext uri="{FF2B5EF4-FFF2-40B4-BE49-F238E27FC236}">
                        <a16:creationId xmlns:a16="http://schemas.microsoft.com/office/drawing/2014/main" id="{526C1FF9-6DDB-A6B2-C979-45ED9CD1F3EB}"/>
                      </a:ext>
                    </a:extLst>
                  </p:cNvPr>
                  <p:cNvGrpSpPr/>
                  <p:nvPr/>
                </p:nvGrpSpPr>
                <p:grpSpPr>
                  <a:xfrm>
                    <a:off x="-729877" y="2415576"/>
                    <a:ext cx="8710911" cy="1209442"/>
                    <a:chOff x="-729877" y="2415576"/>
                    <a:chExt cx="8710911" cy="1209442"/>
                  </a:xfrm>
                </p:grpSpPr>
                <p:sp>
                  <p:nvSpPr>
                    <p:cNvPr id="52" name="TextBox 51">
                      <a:extLst>
                        <a:ext uri="{FF2B5EF4-FFF2-40B4-BE49-F238E27FC236}">
                          <a16:creationId xmlns:a16="http://schemas.microsoft.com/office/drawing/2014/main" id="{2E52CBB5-865D-969C-6AF9-25C31A2412E1}"/>
                        </a:ext>
                      </a:extLst>
                    </p:cNvPr>
                    <p:cNvSpPr txBox="1"/>
                    <p:nvPr/>
                  </p:nvSpPr>
                  <p:spPr>
                    <a:xfrm>
                      <a:off x="-729877" y="2822623"/>
                      <a:ext cx="871091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Similarly, 1-port dissipation can sometimes be combined with a 1:node to replace                          with    </a:t>
                      </a:r>
                    </a:p>
                  </p:txBody>
                </p:sp>
                <p:grpSp>
                  <p:nvGrpSpPr>
                    <p:cNvPr id="15" name="Group 14">
                      <a:extLst>
                        <a:ext uri="{FF2B5EF4-FFF2-40B4-BE49-F238E27FC236}">
                          <a16:creationId xmlns:a16="http://schemas.microsoft.com/office/drawing/2014/main" id="{98AB44B2-8483-59C6-6837-55DE4D8C7A0A}"/>
                        </a:ext>
                      </a:extLst>
                    </p:cNvPr>
                    <p:cNvGrpSpPr/>
                    <p:nvPr/>
                  </p:nvGrpSpPr>
                  <p:grpSpPr>
                    <a:xfrm>
                      <a:off x="6132029" y="2415576"/>
                      <a:ext cx="1060742" cy="1209442"/>
                      <a:chOff x="6132029" y="2415576"/>
                      <a:chExt cx="1060742" cy="1209442"/>
                    </a:xfrm>
                  </p:grpSpPr>
                  <p:grpSp>
                    <p:nvGrpSpPr>
                      <p:cNvPr id="1030" name="Group 1029">
                        <a:extLst>
                          <a:ext uri="{FF2B5EF4-FFF2-40B4-BE49-F238E27FC236}">
                            <a16:creationId xmlns:a16="http://schemas.microsoft.com/office/drawing/2014/main" id="{7FA0B5A0-C83A-498B-D171-34682E98C269}"/>
                          </a:ext>
                        </a:extLst>
                      </p:cNvPr>
                      <p:cNvGrpSpPr/>
                      <p:nvPr/>
                    </p:nvGrpSpPr>
                    <p:grpSpPr>
                      <a:xfrm>
                        <a:off x="6132029" y="2415576"/>
                        <a:ext cx="1060742" cy="737983"/>
                        <a:chOff x="5970106" y="3195119"/>
                        <a:chExt cx="1060742" cy="737983"/>
                      </a:xfrm>
                    </p:grpSpPr>
                    <p:cxnSp>
                      <p:nvCxnSpPr>
                        <p:cNvPr id="1027" name="Straight Arrow Connector 1026">
                          <a:extLst>
                            <a:ext uri="{FF2B5EF4-FFF2-40B4-BE49-F238E27FC236}">
                              <a16:creationId xmlns:a16="http://schemas.microsoft.com/office/drawing/2014/main" id="{37682326-235B-28F5-3542-EA1DD0D6DE55}"/>
                            </a:ext>
                          </a:extLst>
                        </p:cNvPr>
                        <p:cNvCxnSpPr>
                          <a:cxnSpLocks/>
                        </p:cNvCxnSpPr>
                        <p:nvPr/>
                      </p:nvCxnSpPr>
                      <p:spPr>
                        <a:xfrm flipV="1">
                          <a:off x="6503222" y="3457745"/>
                          <a:ext cx="0" cy="180000"/>
                        </a:xfrm>
                        <a:prstGeom prst="straightConnector1">
                          <a:avLst/>
                        </a:prstGeom>
                        <a:ln w="28575">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A17CCC2-745C-4F59-9B13-C0D268994391}"/>
                                </a:ext>
                              </a:extLst>
                            </p:cNvPr>
                            <p:cNvSpPr txBox="1"/>
                            <p:nvPr/>
                          </p:nvSpPr>
                          <p:spPr>
                            <a:xfrm>
                              <a:off x="6264508" y="3639505"/>
                              <a:ext cx="470761" cy="293597"/>
                            </a:xfrm>
                            <a:prstGeom prst="rect">
                              <a:avLst/>
                            </a:prstGeom>
                            <a:solidFill>
                              <a:srgbClr val="E2F0D9"/>
                            </a:solidFill>
                          </p:spPr>
                          <p:txBody>
                            <a:bodyPr wrap="none" lIns="36000" tIns="36000" rIns="36000" bIns="36000" numCol="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r>
                                      <a:rPr kumimoji="0" lang="en-NZ" sz="1400" b="1"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𝒗</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𝒊</m:t>
                                        </m:r>
                                      </m:sup>
                                    </m:sSubSup>
                                  </m:oMath>
                                </m:oMathPara>
                              </a14:m>
                              <a:endParaRPr kumimoji="0" lang="en-NZ" sz="14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3" name="TextBox 52">
                              <a:extLst>
                                <a:ext uri="{FF2B5EF4-FFF2-40B4-BE49-F238E27FC236}">
                                  <a16:creationId xmlns:a16="http://schemas.microsoft.com/office/drawing/2014/main" id="{CA17CCC2-745C-4F59-9B13-C0D268994391}"/>
                                </a:ext>
                              </a:extLst>
                            </p:cNvPr>
                            <p:cNvSpPr txBox="1">
                              <a:spLocks noRot="1" noChangeAspect="1" noMove="1" noResize="1" noEditPoints="1" noAdjustHandles="1" noChangeArrowheads="1" noChangeShapeType="1" noTextEdit="1"/>
                            </p:cNvSpPr>
                            <p:nvPr/>
                          </p:nvSpPr>
                          <p:spPr>
                            <a:xfrm>
                              <a:off x="6264508" y="3639505"/>
                              <a:ext cx="470761" cy="293597"/>
                            </a:xfrm>
                            <a:prstGeom prst="rect">
                              <a:avLst/>
                            </a:prstGeom>
                            <a:blipFill>
                              <a:blip r:embed="rId9"/>
                              <a:stretch>
                                <a:fillRect/>
                              </a:stretch>
                            </a:blipFill>
                          </p:spPr>
                          <p:txBody>
                            <a:bodyPr/>
                            <a:lstStyle/>
                            <a:p>
                              <a:r>
                                <a:rPr lang="en-NZ">
                                  <a:noFill/>
                                </a:rPr>
                                <a:t> </a:t>
                              </a:r>
                            </a:p>
                          </p:txBody>
                        </p:sp>
                      </mc:Fallback>
                    </mc:AlternateContent>
                    <p:grpSp>
                      <p:nvGrpSpPr>
                        <p:cNvPr id="59" name="Group 58">
                          <a:extLst>
                            <a:ext uri="{FF2B5EF4-FFF2-40B4-BE49-F238E27FC236}">
                              <a16:creationId xmlns:a16="http://schemas.microsoft.com/office/drawing/2014/main" id="{8F574127-FB05-C7EA-66FF-39C3B3687B4D}"/>
                            </a:ext>
                          </a:extLst>
                        </p:cNvPr>
                        <p:cNvGrpSpPr/>
                        <p:nvPr/>
                      </p:nvGrpSpPr>
                      <p:grpSpPr>
                        <a:xfrm>
                          <a:off x="5970106" y="3678987"/>
                          <a:ext cx="294402" cy="209182"/>
                          <a:chOff x="7639050" y="1837063"/>
                          <a:chExt cx="294402" cy="209182"/>
                        </a:xfrm>
                      </p:grpSpPr>
                      <p:cxnSp>
                        <p:nvCxnSpPr>
                          <p:cNvPr id="57" name="Straight Arrow Connector 56">
                            <a:extLst>
                              <a:ext uri="{FF2B5EF4-FFF2-40B4-BE49-F238E27FC236}">
                                <a16:creationId xmlns:a16="http://schemas.microsoft.com/office/drawing/2014/main" id="{8C1371DC-0B3E-0EFE-B45F-ABBDD2AABA96}"/>
                              </a:ext>
                            </a:extLst>
                          </p:cNvPr>
                          <p:cNvCxnSpPr>
                            <a:cxnSpLocks/>
                          </p:cNvCxnSpPr>
                          <p:nvPr/>
                        </p:nvCxnSpPr>
                        <p:spPr>
                          <a:xfrm>
                            <a:off x="7639050" y="1837063"/>
                            <a:ext cx="294402" cy="56782"/>
                          </a:xfrm>
                          <a:prstGeom prst="straightConnector1">
                            <a:avLst/>
                          </a:prstGeom>
                          <a:ln w="28575">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76AD929-53D2-755F-471B-CEED5C95EFB9}"/>
                              </a:ext>
                            </a:extLst>
                          </p:cNvPr>
                          <p:cNvCxnSpPr>
                            <a:cxnSpLocks/>
                          </p:cNvCxnSpPr>
                          <p:nvPr/>
                        </p:nvCxnSpPr>
                        <p:spPr>
                          <a:xfrm flipV="1">
                            <a:off x="7639050" y="1989463"/>
                            <a:ext cx="294402" cy="56782"/>
                          </a:xfrm>
                          <a:prstGeom prst="straightConnector1">
                            <a:avLst/>
                          </a:prstGeom>
                          <a:ln w="28575">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541ADF5C-570A-CD87-1506-B02C4957FE62}"/>
                            </a:ext>
                          </a:extLst>
                        </p:cNvPr>
                        <p:cNvGrpSpPr/>
                        <p:nvPr/>
                      </p:nvGrpSpPr>
                      <p:grpSpPr>
                        <a:xfrm>
                          <a:off x="6736446" y="3678987"/>
                          <a:ext cx="294402" cy="209182"/>
                          <a:chOff x="8409727" y="1837063"/>
                          <a:chExt cx="294402" cy="209182"/>
                        </a:xfrm>
                      </p:grpSpPr>
                      <p:cxnSp>
                        <p:nvCxnSpPr>
                          <p:cNvPr id="60" name="Straight Arrow Connector 59">
                            <a:extLst>
                              <a:ext uri="{FF2B5EF4-FFF2-40B4-BE49-F238E27FC236}">
                                <a16:creationId xmlns:a16="http://schemas.microsoft.com/office/drawing/2014/main" id="{5C186BCD-B656-0956-7048-3325F702592A}"/>
                              </a:ext>
                            </a:extLst>
                          </p:cNvPr>
                          <p:cNvCxnSpPr>
                            <a:cxnSpLocks/>
                          </p:cNvCxnSpPr>
                          <p:nvPr/>
                        </p:nvCxnSpPr>
                        <p:spPr>
                          <a:xfrm flipH="1">
                            <a:off x="8409727" y="1837063"/>
                            <a:ext cx="294402" cy="56782"/>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0B57639-F41B-4754-E994-140CDDF50A9D}"/>
                              </a:ext>
                            </a:extLst>
                          </p:cNvPr>
                          <p:cNvCxnSpPr>
                            <a:cxnSpLocks/>
                          </p:cNvCxnSpPr>
                          <p:nvPr/>
                        </p:nvCxnSpPr>
                        <p:spPr>
                          <a:xfrm flipH="1" flipV="1">
                            <a:off x="8409727" y="1989463"/>
                            <a:ext cx="294402" cy="56782"/>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28" name="TextBox 21">
                          <a:extLst>
                            <a:ext uri="{FF2B5EF4-FFF2-40B4-BE49-F238E27FC236}">
                              <a16:creationId xmlns:a16="http://schemas.microsoft.com/office/drawing/2014/main" id="{67E1BB3B-246F-9EB0-6BE8-1C8D843A37D4}"/>
                            </a:ext>
                          </a:extLst>
                        </p:cNvPr>
                        <p:cNvSpPr txBox="1"/>
                        <p:nvPr/>
                      </p:nvSpPr>
                      <p:spPr>
                        <a:xfrm>
                          <a:off x="6326291" y="3195119"/>
                          <a:ext cx="324000" cy="288000"/>
                        </a:xfrm>
                        <a:prstGeom prst="roundRect">
                          <a:avLst/>
                        </a:prstGeom>
                        <a:solidFill>
                          <a:schemeClr val="accent4">
                            <a:lumMod val="60000"/>
                            <a:lumOff val="40000"/>
                          </a:schemeClr>
                        </a:solidFill>
                      </p:spPr>
                      <p:txBody>
                        <a:bodyPr wrap="square" lIns="0" tIns="0" rIns="0" bIns="0" rtlCol="0" anchor="ctr">
                          <a:noAutofit/>
                        </a:bodyPr>
                        <a:lstStyle/>
                        <a:p>
                          <a:pPr marL="0" marR="0" lvl="0" indent="0" algn="ctr" defTabSz="914400" rtl="0" eaLnBrk="1" fontAlgn="auto" latinLnBrk="0" hangingPunct="1">
                            <a:lnSpc>
                              <a:spcPct val="106000"/>
                            </a:lnSpc>
                            <a:spcBef>
                              <a:spcPts val="0"/>
                            </a:spcBef>
                            <a:spcAft>
                              <a:spcPts val="800"/>
                            </a:spcAft>
                            <a:buClrTx/>
                            <a:buSzTx/>
                            <a:buFontTx/>
                            <a:buNone/>
                            <a:tabLst/>
                            <a:defRPr/>
                          </a:pPr>
                          <a:r>
                            <a:rPr kumimoji="0" lang="en-NZ" sz="1400" b="1"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a:t>
                          </a:r>
                          <a:endParaRPr kumimoji="0" lang="en-NZ" sz="1400" b="1" i="1"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cxnSp>
                    <p:nvCxnSpPr>
                      <p:cNvPr id="9" name="Straight Arrow Connector 8">
                        <a:extLst>
                          <a:ext uri="{FF2B5EF4-FFF2-40B4-BE49-F238E27FC236}">
                            <a16:creationId xmlns:a16="http://schemas.microsoft.com/office/drawing/2014/main" id="{61E4C64A-AB1E-DDC0-4254-0A85A93AC126}"/>
                          </a:ext>
                        </a:extLst>
                      </p:cNvPr>
                      <p:cNvCxnSpPr>
                        <a:cxnSpLocks/>
                        <a:stCxn id="53" idx="2"/>
                      </p:cNvCxnSpPr>
                      <p:nvPr/>
                    </p:nvCxnSpPr>
                    <p:spPr>
                      <a:xfrm>
                        <a:off x="6661812" y="3153559"/>
                        <a:ext cx="4036" cy="180000"/>
                      </a:xfrm>
                      <a:prstGeom prst="straightConnector1">
                        <a:avLst/>
                      </a:prstGeom>
                      <a:ln w="28575">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2560EEB-3474-0988-7A9C-9A4E330DCF56}"/>
                              </a:ext>
                            </a:extLst>
                          </p:cNvPr>
                          <p:cNvSpPr txBox="1"/>
                          <p:nvPr/>
                        </p:nvSpPr>
                        <p:spPr>
                          <a:xfrm>
                            <a:off x="6439131" y="3331421"/>
                            <a:ext cx="454474" cy="293597"/>
                          </a:xfrm>
                          <a:prstGeom prst="rect">
                            <a:avLst/>
                          </a:prstGeom>
                          <a:solidFill>
                            <a:srgbClr val="E2F0D9"/>
                          </a:solidFill>
                        </p:spPr>
                        <p:txBody>
                          <a:bodyPr wrap="none" lIns="36000" tIns="36000" rIns="36000" bIns="36000" numCol="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𝐿</m:t>
                                  </m:r>
                                  <m:r>
                                    <a:rPr kumimoji="0" lang="en-NZ" sz="1400" b="1"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ctrlPr>
                                        </m:accPr>
                                        <m:e>
                                          <m:r>
                                            <a:rPr kumimoji="0" lang="en-NZ" sz="1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𝑣</m:t>
                                          </m:r>
                                        </m:e>
                                      </m:acc>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𝒊</m:t>
                                      </m:r>
                                    </m:sup>
                                  </m:sSubSup>
                                </m:oMath>
                              </m:oMathPara>
                            </a14:m>
                            <a:endParaRPr kumimoji="0" lang="en-NZ" sz="14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A2560EEB-3474-0988-7A9C-9A4E330DCF56}"/>
                              </a:ext>
                            </a:extLst>
                          </p:cNvPr>
                          <p:cNvSpPr txBox="1">
                            <a:spLocks noRot="1" noChangeAspect="1" noMove="1" noResize="1" noEditPoints="1" noAdjustHandles="1" noChangeArrowheads="1" noChangeShapeType="1" noTextEdit="1"/>
                          </p:cNvSpPr>
                          <p:nvPr/>
                        </p:nvSpPr>
                        <p:spPr>
                          <a:xfrm>
                            <a:off x="6439131" y="3331421"/>
                            <a:ext cx="454474" cy="293597"/>
                          </a:xfrm>
                          <a:prstGeom prst="rect">
                            <a:avLst/>
                          </a:prstGeom>
                          <a:blipFill>
                            <a:blip r:embed="rId10"/>
                            <a:stretch>
                              <a:fillRect r="-1351"/>
                            </a:stretch>
                          </a:blipFill>
                        </p:spPr>
                        <p:txBody>
                          <a:bodyPr/>
                          <a:lstStyle/>
                          <a:p>
                            <a:r>
                              <a:rPr lang="en-NZ">
                                <a:noFill/>
                              </a:rPr>
                              <a:t> </a:t>
                            </a:r>
                          </a:p>
                        </p:txBody>
                      </p:sp>
                    </mc:Fallback>
                  </mc:AlternateContent>
                </p:grpSp>
              </p:grpSp>
            </p:grpSp>
          </p:grpSp>
        </p:gr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D22B9B95-0A17-E682-F765-B1222B6BE433}"/>
                    </a:ext>
                  </a:extLst>
                </p:cNvPr>
                <p:cNvSpPr txBox="1"/>
                <p:nvPr/>
              </p:nvSpPr>
              <p:spPr>
                <a:xfrm>
                  <a:off x="9029104" y="699957"/>
                  <a:ext cx="2324710" cy="499560"/>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altLang="en-US" sz="1800" b="0" i="0" u="none" strike="noStrike" kern="1200" cap="none" spc="0" normalizeH="0" baseline="0" noProof="0" dirty="0" err="1">
                      <a:ln>
                        <a:noFill/>
                      </a:ln>
                      <a:solidFill>
                        <a:prstClr val="black"/>
                      </a:solidFill>
                      <a:effectLst/>
                      <a:uLnTx/>
                      <a:uFillTx/>
                      <a:latin typeface="Calibri" panose="020F0502020204030204"/>
                      <a:ea typeface="Aptos" panose="020B0004020202020204" pitchFamily="34" charset="0"/>
                      <a:cs typeface="Aptos" panose="020B0004020202020204" pitchFamily="34" charset="0"/>
                    </a:rPr>
                    <a:t>cf</a:t>
                  </a:r>
                  <a:r>
                    <a:rPr kumimoji="0" lang="en-NZ" altLang="en-US" sz="1800" b="0" i="0" u="none" strike="noStrike" kern="1200" cap="none" spc="0" normalizeH="0" baseline="0" noProof="0" dirty="0">
                      <a:ln>
                        <a:noFill/>
                      </a:ln>
                      <a:solidFill>
                        <a:prstClr val="black"/>
                      </a:solidFill>
                      <a:effectLst/>
                      <a:uLnTx/>
                      <a:uFillTx/>
                      <a:latin typeface="Calibri" panose="020F0502020204030204"/>
                      <a:ea typeface="Aptos" panose="020B0004020202020204" pitchFamily="34" charset="0"/>
                      <a:cs typeface="Aptos" panose="020B0004020202020204" pitchFamily="34" charset="0"/>
                    </a:rPr>
                    <a:t>:   </a:t>
                  </a:r>
                  <a14:m>
                    <m:oMath xmlns:m="http://schemas.openxmlformats.org/officeDocument/2006/math">
                      <m:f>
                        <m:fPr>
                          <m:ctrlP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Aptos" panose="020B0004020202020204" pitchFamily="34" charset="0"/>
                            </a:rPr>
                          </m:ctrlPr>
                        </m:fPr>
                        <m:num>
                          <m: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ptos" panose="020B0004020202020204" pitchFamily="34" charset="0"/>
                            </a:rPr>
                            <m:t>𝜕</m:t>
                          </m:r>
                          <m: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ptos" panose="020B0004020202020204" pitchFamily="34" charset="0"/>
                            </a:rPr>
                            <m:t>𝑞</m:t>
                          </m:r>
                        </m:num>
                        <m:den>
                          <m: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ptos" panose="020B0004020202020204" pitchFamily="34" charset="0"/>
                            </a:rPr>
                            <m:t>𝜕</m:t>
                          </m:r>
                          <m: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ptos" panose="020B0004020202020204" pitchFamily="34" charset="0"/>
                            </a:rPr>
                            <m:t>𝑡</m:t>
                          </m:r>
                        </m:den>
                      </m:f>
                      <m: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Aptos" panose="020B0004020202020204" pitchFamily="34" charset="0"/>
                        </a:rPr>
                        <m:t>=</m:t>
                      </m:r>
                      <m: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Aptos" panose="020B0004020202020204" pitchFamily="34" charset="0"/>
                        </a:rPr>
                        <m:t>𝐶</m:t>
                      </m:r>
                      <m:f>
                        <m:fPr>
                          <m:ctrlPr>
                            <a:rPr kumimoji="0" lang="en-NZ" altLang="en-US" sz="18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Aptos" panose="020B0004020202020204" pitchFamily="34" charset="0"/>
                            </a:rPr>
                          </m:ctrlPr>
                        </m:fPr>
                        <m:num>
                          <m:r>
                            <a:rPr kumimoji="0" lang="en-NZ"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ptos" panose="020B0004020202020204" pitchFamily="34" charset="0"/>
                            </a:rPr>
                            <m:t>𝜕</m:t>
                          </m:r>
                          <m: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ptos" panose="020B0004020202020204" pitchFamily="34" charset="0"/>
                            </a:rPr>
                            <m:t>𝑢</m:t>
                          </m:r>
                        </m:num>
                        <m:den>
                          <m:r>
                            <a:rPr kumimoji="0" lang="en-NZ"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ptos" panose="020B0004020202020204" pitchFamily="34" charset="0"/>
                            </a:rPr>
                            <m:t>𝜕</m:t>
                          </m:r>
                          <m:r>
                            <a:rPr kumimoji="0" lang="en-NZ"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ptos" panose="020B0004020202020204" pitchFamily="34" charset="0"/>
                            </a:rPr>
                            <m:t>𝑡</m:t>
                          </m:r>
                        </m:den>
                      </m:f>
                      <m:r>
                        <a:rPr kumimoji="0" lang="en-NZ" altLang="en-US" sz="1800" b="0" i="1" u="none" strike="noStrike" kern="12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Aptos" panose="020B0004020202020204" pitchFamily="34" charset="0"/>
                        </a:rPr>
                        <m:t>=</m:t>
                      </m:r>
                      <m: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Aptos" panose="020B0004020202020204" pitchFamily="34" charset="0"/>
                        </a:rPr>
                        <m:t>−</m:t>
                      </m:r>
                      <m:r>
                        <m:rPr>
                          <m:sty m:val="p"/>
                        </m:rP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ptos" panose="020B0004020202020204" pitchFamily="34" charset="0"/>
                        </a:rPr>
                        <m:t>∇</m:t>
                      </m:r>
                      <m: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ptos" panose="020B0004020202020204" pitchFamily="34" charset="0"/>
                        </a:rPr>
                        <m:t>.</m:t>
                      </m:r>
                      <m:r>
                        <a:rPr kumimoji="0" lang="en-NZ"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ptos" panose="020B0004020202020204" pitchFamily="34" charset="0"/>
                        </a:rPr>
                        <m:t>𝑣</m:t>
                      </m:r>
                    </m:oMath>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0" name="TextBox 29">
                  <a:extLst>
                    <a:ext uri="{FF2B5EF4-FFF2-40B4-BE49-F238E27FC236}">
                      <a16:creationId xmlns:a16="http://schemas.microsoft.com/office/drawing/2014/main" id="{D22B9B95-0A17-E682-F765-B1222B6BE433}"/>
                    </a:ext>
                  </a:extLst>
                </p:cNvPr>
                <p:cNvSpPr txBox="1">
                  <a:spLocks noRot="1" noChangeAspect="1" noMove="1" noResize="1" noEditPoints="1" noAdjustHandles="1" noChangeArrowheads="1" noChangeShapeType="1" noTextEdit="1"/>
                </p:cNvSpPr>
                <p:nvPr/>
              </p:nvSpPr>
              <p:spPr>
                <a:xfrm>
                  <a:off x="9029104" y="699957"/>
                  <a:ext cx="2324710" cy="499560"/>
                </a:xfrm>
                <a:prstGeom prst="rect">
                  <a:avLst/>
                </a:prstGeom>
                <a:blipFill>
                  <a:blip r:embed="rId15"/>
                  <a:stretch>
                    <a:fillRect l="-1823" b="-5952"/>
                  </a:stretch>
                </a:blipFill>
                <a:ln>
                  <a:solidFill>
                    <a:schemeClr val="tx1"/>
                  </a:solidFill>
                </a:ln>
              </p:spPr>
              <p:txBody>
                <a:bodyPr/>
                <a:lstStyle/>
                <a:p>
                  <a:r>
                    <a:rPr lang="en-NZ">
                      <a:noFill/>
                    </a:rPr>
                    <a:t> </a:t>
                  </a:r>
                </a:p>
              </p:txBody>
            </p:sp>
          </mc:Fallback>
        </mc:AlternateContent>
      </p:grpSp>
      <p:grpSp>
        <p:nvGrpSpPr>
          <p:cNvPr id="1097" name="Group 1096">
            <a:extLst>
              <a:ext uri="{FF2B5EF4-FFF2-40B4-BE49-F238E27FC236}">
                <a16:creationId xmlns:a16="http://schemas.microsoft.com/office/drawing/2014/main" id="{FCB97040-3D18-4E41-6DC2-C07C6209E687}"/>
              </a:ext>
            </a:extLst>
          </p:cNvPr>
          <p:cNvGrpSpPr/>
          <p:nvPr/>
        </p:nvGrpSpPr>
        <p:grpSpPr>
          <a:xfrm>
            <a:off x="349250" y="4628931"/>
            <a:ext cx="10694639" cy="715901"/>
            <a:chOff x="349250" y="4628931"/>
            <a:chExt cx="10694639" cy="715901"/>
          </a:xfrm>
        </p:grpSpPr>
        <p:sp>
          <p:nvSpPr>
            <p:cNvPr id="28" name="TextBox 27">
              <a:extLst>
                <a:ext uri="{FF2B5EF4-FFF2-40B4-BE49-F238E27FC236}">
                  <a16:creationId xmlns:a16="http://schemas.microsoft.com/office/drawing/2014/main" id="{F3443825-B07F-CE02-32EE-CC8BF97C73DB}"/>
                </a:ext>
              </a:extLst>
            </p:cNvPr>
            <p:cNvSpPr txBox="1"/>
            <p:nvPr/>
          </p:nvSpPr>
          <p:spPr>
            <a:xfrm>
              <a:off x="349250" y="4760057"/>
              <a:ext cx="898124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 reaction can also often be usefully simplified by representing                                                                     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(Note black border around </a:t>
              </a:r>
              <a:r>
                <a:rPr kumimoji="0" lang="en-NZ" sz="1600" b="0" i="1" u="none" strike="noStrike" kern="1200" cap="none" spc="0" normalizeH="0" baseline="0" noProof="0" dirty="0">
                  <a:ln>
                    <a:noFill/>
                  </a:ln>
                  <a:solidFill>
                    <a:prstClr val="black"/>
                  </a:solidFill>
                  <a:effectLst/>
                  <a:uLnTx/>
                  <a:uFillTx/>
                  <a:latin typeface="Calibri" panose="020F0502020204030204"/>
                  <a:ea typeface="+mn-ea"/>
                  <a:cs typeface="+mn-cs"/>
                </a:rPr>
                <a:t>Rx</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096" name="Group 1095">
              <a:extLst>
                <a:ext uri="{FF2B5EF4-FFF2-40B4-BE49-F238E27FC236}">
                  <a16:creationId xmlns:a16="http://schemas.microsoft.com/office/drawing/2014/main" id="{9A434AD9-E313-DE8C-A9C9-EC48474ECF96}"/>
                </a:ext>
              </a:extLst>
            </p:cNvPr>
            <p:cNvGrpSpPr/>
            <p:nvPr/>
          </p:nvGrpSpPr>
          <p:grpSpPr>
            <a:xfrm>
              <a:off x="5704076" y="4628931"/>
              <a:ext cx="5339813" cy="600806"/>
              <a:chOff x="5704076" y="4628931"/>
              <a:chExt cx="5339813" cy="600806"/>
            </a:xfrm>
          </p:grpSpPr>
          <p:grpSp>
            <p:nvGrpSpPr>
              <p:cNvPr id="1095" name="Group 1094">
                <a:extLst>
                  <a:ext uri="{FF2B5EF4-FFF2-40B4-BE49-F238E27FC236}">
                    <a16:creationId xmlns:a16="http://schemas.microsoft.com/office/drawing/2014/main" id="{2ED684A3-ACA9-D927-38B2-EC4B279C6731}"/>
                  </a:ext>
                </a:extLst>
              </p:cNvPr>
              <p:cNvGrpSpPr/>
              <p:nvPr/>
            </p:nvGrpSpPr>
            <p:grpSpPr>
              <a:xfrm>
                <a:off x="5704076" y="4628931"/>
                <a:ext cx="2865224" cy="600806"/>
                <a:chOff x="5704076" y="4644598"/>
                <a:chExt cx="2865224" cy="600806"/>
              </a:xfrm>
            </p:grpSpPr>
            <p:cxnSp>
              <p:nvCxnSpPr>
                <p:cNvPr id="33" name="Straight Arrow Connector 32">
                  <a:extLst>
                    <a:ext uri="{FF2B5EF4-FFF2-40B4-BE49-F238E27FC236}">
                      <a16:creationId xmlns:a16="http://schemas.microsoft.com/office/drawing/2014/main" id="{0F58A7C1-6C7C-C089-5BF4-308C7B91F929}"/>
                    </a:ext>
                  </a:extLst>
                </p:cNvPr>
                <p:cNvCxnSpPr>
                  <a:cxnSpLocks/>
                  <a:stCxn id="1025" idx="3"/>
                  <a:endCxn id="32" idx="1"/>
                </p:cNvCxnSpPr>
                <p:nvPr/>
              </p:nvCxnSpPr>
              <p:spPr bwMode="auto">
                <a:xfrm>
                  <a:off x="6706297" y="4944354"/>
                  <a:ext cx="250170" cy="0"/>
                </a:xfrm>
                <a:prstGeom prst="straightConnector1">
                  <a:avLst/>
                </a:prstGeom>
                <a:solidFill>
                  <a:schemeClr val="accent1"/>
                </a:solidFill>
                <a:ln w="28575" cap="flat" cmpd="sng" algn="ctr">
                  <a:solidFill>
                    <a:schemeClr val="accent1"/>
                  </a:solidFill>
                  <a:prstDash val="solid"/>
                  <a:round/>
                  <a:headEnd type="none" w="med" len="med"/>
                  <a:tailEnd type="triangle" w="med" len="med"/>
                </a:ln>
                <a:effectLst/>
              </p:spPr>
            </p:cxnSp>
            <p:cxnSp>
              <p:nvCxnSpPr>
                <p:cNvPr id="1047" name="Straight Arrow Connector 1046">
                  <a:extLst>
                    <a:ext uri="{FF2B5EF4-FFF2-40B4-BE49-F238E27FC236}">
                      <a16:creationId xmlns:a16="http://schemas.microsoft.com/office/drawing/2014/main" id="{244176BE-F542-B22B-EDF4-6943AE565D77}"/>
                    </a:ext>
                  </a:extLst>
                </p:cNvPr>
                <p:cNvCxnSpPr>
                  <a:cxnSpLocks/>
                  <a:stCxn id="32" idx="3"/>
                  <a:endCxn id="1046" idx="1"/>
                </p:cNvCxnSpPr>
                <p:nvPr/>
              </p:nvCxnSpPr>
              <p:spPr bwMode="auto">
                <a:xfrm>
                  <a:off x="7280467" y="4944354"/>
                  <a:ext cx="277942" cy="0"/>
                </a:xfrm>
                <a:prstGeom prst="straightConnector1">
                  <a:avLst/>
                </a:prstGeom>
                <a:solidFill>
                  <a:schemeClr val="accent1"/>
                </a:solidFill>
                <a:ln w="28575" cap="flat" cmpd="sng" algn="ctr">
                  <a:solidFill>
                    <a:schemeClr val="accent1"/>
                  </a:solidFill>
                  <a:prstDash val="solid"/>
                  <a:round/>
                  <a:headEnd type="none" w="med" len="med"/>
                  <a:tailEnd type="triangle" w="med" len="med"/>
                </a:ln>
                <a:effectLst/>
              </p:spPr>
            </p:cxnSp>
            <p:sp>
              <p:nvSpPr>
                <p:cNvPr id="32" name="TextBox 21">
                  <a:extLst>
                    <a:ext uri="{FF2B5EF4-FFF2-40B4-BE49-F238E27FC236}">
                      <a16:creationId xmlns:a16="http://schemas.microsoft.com/office/drawing/2014/main" id="{D3298B72-6629-1B82-E3B4-0651BC865966}"/>
                    </a:ext>
                  </a:extLst>
                </p:cNvPr>
                <p:cNvSpPr txBox="1"/>
                <p:nvPr/>
              </p:nvSpPr>
              <p:spPr>
                <a:xfrm>
                  <a:off x="6956467" y="4800354"/>
                  <a:ext cx="324000" cy="288000"/>
                </a:xfrm>
                <a:prstGeom prst="roundRect">
                  <a:avLst/>
                </a:prstGeom>
                <a:solidFill>
                  <a:schemeClr val="accent4">
                    <a:lumMod val="60000"/>
                    <a:lumOff val="40000"/>
                  </a:schemeClr>
                </a:solidFill>
              </p:spPr>
              <p:txBody>
                <a:bodyPr wrap="square" lIns="0" tIns="0" rIns="0" bIns="0" rtlCol="0" anchor="ctr">
                  <a:noAutofit/>
                </a:bodyPr>
                <a:lstStyle/>
                <a:p>
                  <a:pPr marL="0" marR="0" lvl="0" indent="0" algn="ctr" defTabSz="914400" rtl="0" eaLnBrk="1" fontAlgn="auto" latinLnBrk="0" hangingPunct="1">
                    <a:lnSpc>
                      <a:spcPct val="106000"/>
                    </a:lnSpc>
                    <a:spcBef>
                      <a:spcPts val="0"/>
                    </a:spcBef>
                    <a:spcAft>
                      <a:spcPts val="800"/>
                    </a:spcAft>
                    <a:buClrTx/>
                    <a:buSzTx/>
                    <a:buFontTx/>
                    <a:buNone/>
                    <a:tabLst/>
                    <a:defRPr/>
                  </a:pPr>
                  <a:r>
                    <a:rPr kumimoji="0" lang="en-NZ" sz="1400" b="1"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Rx</a:t>
                  </a:r>
                  <a:endParaRPr kumimoji="0" lang="en-NZ" sz="1400" b="1" i="1"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25" name="Text Box 211">
                      <a:extLst>
                        <a:ext uri="{FF2B5EF4-FFF2-40B4-BE49-F238E27FC236}">
                          <a16:creationId xmlns:a16="http://schemas.microsoft.com/office/drawing/2014/main" id="{37F4EF5C-E689-D841-A31F-E118F2FEE137}"/>
                        </a:ext>
                      </a:extLst>
                    </p:cNvPr>
                    <p:cNvSpPr txBox="1"/>
                    <p:nvPr/>
                  </p:nvSpPr>
                  <p:spPr>
                    <a:xfrm>
                      <a:off x="6346297" y="4800354"/>
                      <a:ext cx="360000" cy="288000"/>
                    </a:xfrm>
                    <a:prstGeom prst="rect">
                      <a:avLst/>
                    </a:prstGeom>
                    <a:solidFill>
                      <a:srgbClr val="E2EFD9"/>
                    </a:solidFill>
                    <a:ln w="6350">
                      <a:noFill/>
                    </a:ln>
                  </p:spPr>
                  <p:txBody>
                    <a:bodyPr rot="0" spcFirstLastPara="0" vert="horz" wrap="none" lIns="72000" tIns="0" rIns="72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NZ" sz="14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NZ" sz="14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1400" b="1"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𝑹𝒙</m:t>
                              </m:r>
                            </m:sub>
                          </m:sSub>
                        </m:oMath>
                      </a14:m>
                      <a:r>
                        <a:rPr kumimoji="0" lang="en-NZ" sz="1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1025" name="Text Box 211">
                      <a:extLst>
                        <a:ext uri="{FF2B5EF4-FFF2-40B4-BE49-F238E27FC236}">
                          <a16:creationId xmlns:a16="http://schemas.microsoft.com/office/drawing/2014/main" id="{37F4EF5C-E689-D841-A31F-E118F2FEE137}"/>
                        </a:ext>
                      </a:extLst>
                    </p:cNvPr>
                    <p:cNvSpPr txBox="1">
                      <a:spLocks noRot="1" noChangeAspect="1" noMove="1" noResize="1" noEditPoints="1" noAdjustHandles="1" noChangeArrowheads="1" noChangeShapeType="1" noTextEdit="1"/>
                    </p:cNvSpPr>
                    <p:nvPr/>
                  </p:nvSpPr>
                  <p:spPr>
                    <a:xfrm>
                      <a:off x="6346297" y="4800354"/>
                      <a:ext cx="360000" cy="288000"/>
                    </a:xfrm>
                    <a:prstGeom prst="rect">
                      <a:avLst/>
                    </a:prstGeom>
                    <a:blipFill>
                      <a:blip r:embed="rId16"/>
                      <a:stretch>
                        <a:fillRect l="-1695"/>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46" name="Text Box 211">
                      <a:extLst>
                        <a:ext uri="{FF2B5EF4-FFF2-40B4-BE49-F238E27FC236}">
                          <a16:creationId xmlns:a16="http://schemas.microsoft.com/office/drawing/2014/main" id="{D47DC76B-39E0-C2EA-5D13-28A5D948E03B}"/>
                        </a:ext>
                      </a:extLst>
                    </p:cNvPr>
                    <p:cNvSpPr txBox="1"/>
                    <p:nvPr/>
                  </p:nvSpPr>
                  <p:spPr>
                    <a:xfrm>
                      <a:off x="7558409" y="4800354"/>
                      <a:ext cx="360000" cy="288000"/>
                    </a:xfrm>
                    <a:prstGeom prst="rect">
                      <a:avLst/>
                    </a:prstGeom>
                    <a:solidFill>
                      <a:srgbClr val="E2EFD9"/>
                    </a:solidFill>
                    <a:ln w="6350">
                      <a:noFill/>
                    </a:ln>
                  </p:spPr>
                  <p:txBody>
                    <a:bodyPr rot="0" spcFirstLastPara="0" vert="horz" wrap="none" lIns="72000" tIns="0" rIns="72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NZ" sz="14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NZ" sz="1400" b="1" i="1" u="none" strike="noStrike" kern="1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𝒗</m:t>
                              </m:r>
                            </m:e>
                            <m:sub>
                              <m:r>
                                <a:rPr kumimoji="0" lang="en-NZ" sz="1400" b="1" i="1" u="none" strike="noStrike" kern="1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𝑹𝒙</m:t>
                              </m:r>
                            </m:sub>
                          </m:sSub>
                        </m:oMath>
                      </a14:m>
                      <a:r>
                        <a:rPr kumimoji="0" lang="en-NZ" sz="1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1046" name="Text Box 211">
                      <a:extLst>
                        <a:ext uri="{FF2B5EF4-FFF2-40B4-BE49-F238E27FC236}">
                          <a16:creationId xmlns:a16="http://schemas.microsoft.com/office/drawing/2014/main" id="{D47DC76B-39E0-C2EA-5D13-28A5D948E03B}"/>
                        </a:ext>
                      </a:extLst>
                    </p:cNvPr>
                    <p:cNvSpPr txBox="1">
                      <a:spLocks noRot="1" noChangeAspect="1" noMove="1" noResize="1" noEditPoints="1" noAdjustHandles="1" noChangeArrowheads="1" noChangeShapeType="1" noTextEdit="1"/>
                    </p:cNvSpPr>
                    <p:nvPr/>
                  </p:nvSpPr>
                  <p:spPr>
                    <a:xfrm>
                      <a:off x="7558409" y="4800354"/>
                      <a:ext cx="360000" cy="288000"/>
                    </a:xfrm>
                    <a:prstGeom prst="rect">
                      <a:avLst/>
                    </a:prstGeom>
                    <a:blipFill>
                      <a:blip r:embed="rId16"/>
                      <a:stretch>
                        <a:fillRect l="-1695"/>
                      </a:stretch>
                    </a:blipFill>
                    <a:ln w="6350">
                      <a:noFill/>
                    </a:ln>
                  </p:spPr>
                  <p:txBody>
                    <a:bodyPr/>
                    <a:lstStyle/>
                    <a:p>
                      <a:r>
                        <a:rPr lang="en-NZ">
                          <a:noFill/>
                        </a:rPr>
                        <a:t> </a:t>
                      </a:r>
                    </a:p>
                  </p:txBody>
                </p:sp>
              </mc:Fallback>
            </mc:AlternateContent>
            <p:grpSp>
              <p:nvGrpSpPr>
                <p:cNvPr id="1074" name="Group 1073">
                  <a:extLst>
                    <a:ext uri="{FF2B5EF4-FFF2-40B4-BE49-F238E27FC236}">
                      <a16:creationId xmlns:a16="http://schemas.microsoft.com/office/drawing/2014/main" id="{89F86F74-1A59-CF18-5463-847DFCAF0C1C}"/>
                    </a:ext>
                  </a:extLst>
                </p:cNvPr>
                <p:cNvGrpSpPr/>
                <p:nvPr/>
              </p:nvGrpSpPr>
              <p:grpSpPr>
                <a:xfrm>
                  <a:off x="5704076" y="4644598"/>
                  <a:ext cx="292629" cy="600806"/>
                  <a:chOff x="5704076" y="4644598"/>
                  <a:chExt cx="292629" cy="600806"/>
                </a:xfrm>
              </p:grpSpPr>
              <mc:AlternateContent xmlns:mc="http://schemas.openxmlformats.org/markup-compatibility/2006" xmlns:a14="http://schemas.microsoft.com/office/drawing/2010/main">
                <mc:Choice Requires="a14">
                  <p:sp>
                    <p:nvSpPr>
                      <p:cNvPr id="1042" name="TextBox 1041">
                        <a:extLst>
                          <a:ext uri="{FF2B5EF4-FFF2-40B4-BE49-F238E27FC236}">
                            <a16:creationId xmlns:a16="http://schemas.microsoft.com/office/drawing/2014/main" id="{7BDB55D9-3499-68F9-DFB3-7FF10952453F}"/>
                          </a:ext>
                        </a:extLst>
                      </p:cNvPr>
                      <p:cNvSpPr txBox="1"/>
                      <p:nvPr/>
                    </p:nvSpPr>
                    <p:spPr>
                      <a:xfrm>
                        <a:off x="5708705" y="4986205"/>
                        <a:ext cx="288000" cy="259199"/>
                      </a:xfrm>
                      <a:prstGeom prst="roundRect">
                        <a:avLst>
                          <a:gd name="adj" fmla="val 29207"/>
                        </a:avLst>
                      </a:prstGeom>
                      <a:solidFill>
                        <a:srgbClr val="E2F0D9"/>
                      </a:solidFill>
                      <a:ln w="19050">
                        <a:solidFill>
                          <a:srgbClr val="FF0000"/>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42" name="TextBox 1041">
                        <a:extLst>
                          <a:ext uri="{FF2B5EF4-FFF2-40B4-BE49-F238E27FC236}">
                            <a16:creationId xmlns:a16="http://schemas.microsoft.com/office/drawing/2014/main" id="{7BDB55D9-3499-68F9-DFB3-7FF10952453F}"/>
                          </a:ext>
                        </a:extLst>
                      </p:cNvPr>
                      <p:cNvSpPr txBox="1">
                        <a:spLocks noRot="1" noChangeAspect="1" noMove="1" noResize="1" noEditPoints="1" noAdjustHandles="1" noChangeArrowheads="1" noChangeShapeType="1" noTextEdit="1"/>
                      </p:cNvSpPr>
                      <p:nvPr/>
                    </p:nvSpPr>
                    <p:spPr>
                      <a:xfrm>
                        <a:off x="5708705" y="4986205"/>
                        <a:ext cx="288000" cy="259199"/>
                      </a:xfrm>
                      <a:prstGeom prst="roundRect">
                        <a:avLst>
                          <a:gd name="adj" fmla="val 29207"/>
                        </a:avLst>
                      </a:prstGeom>
                      <a:blipFill>
                        <a:blip r:embed="rId17"/>
                        <a:stretch>
                          <a:fillRect b="-8696"/>
                        </a:stretch>
                      </a:blipFill>
                      <a:ln w="1905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61" name="TextBox 1060">
                        <a:extLst>
                          <a:ext uri="{FF2B5EF4-FFF2-40B4-BE49-F238E27FC236}">
                            <a16:creationId xmlns:a16="http://schemas.microsoft.com/office/drawing/2014/main" id="{77DAB629-6BDC-CA44-F655-6602FCF5D473}"/>
                          </a:ext>
                        </a:extLst>
                      </p:cNvPr>
                      <p:cNvSpPr txBox="1"/>
                      <p:nvPr/>
                    </p:nvSpPr>
                    <p:spPr>
                      <a:xfrm>
                        <a:off x="5704076" y="4644598"/>
                        <a:ext cx="288000" cy="259199"/>
                      </a:xfrm>
                      <a:prstGeom prst="roundRect">
                        <a:avLst>
                          <a:gd name="adj" fmla="val 29207"/>
                        </a:avLst>
                      </a:prstGeom>
                      <a:solidFill>
                        <a:srgbClr val="E2F0D9"/>
                      </a:solidFill>
                      <a:ln w="19050">
                        <a:solidFill>
                          <a:srgbClr val="FF0000"/>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61" name="TextBox 1060">
                        <a:extLst>
                          <a:ext uri="{FF2B5EF4-FFF2-40B4-BE49-F238E27FC236}">
                            <a16:creationId xmlns:a16="http://schemas.microsoft.com/office/drawing/2014/main" id="{77DAB629-6BDC-CA44-F655-6602FCF5D473}"/>
                          </a:ext>
                        </a:extLst>
                      </p:cNvPr>
                      <p:cNvSpPr txBox="1">
                        <a:spLocks noRot="1" noChangeAspect="1" noMove="1" noResize="1" noEditPoints="1" noAdjustHandles="1" noChangeArrowheads="1" noChangeShapeType="1" noTextEdit="1"/>
                      </p:cNvSpPr>
                      <p:nvPr/>
                    </p:nvSpPr>
                    <p:spPr>
                      <a:xfrm>
                        <a:off x="5704076" y="4644598"/>
                        <a:ext cx="288000" cy="259199"/>
                      </a:xfrm>
                      <a:prstGeom prst="roundRect">
                        <a:avLst>
                          <a:gd name="adj" fmla="val 29207"/>
                        </a:avLst>
                      </a:prstGeom>
                      <a:blipFill>
                        <a:blip r:embed="rId18"/>
                        <a:stretch>
                          <a:fillRect l="-2000" b="-8696"/>
                        </a:stretch>
                      </a:blipFill>
                      <a:ln w="19050">
                        <a:solidFill>
                          <a:srgbClr val="FF0000"/>
                        </a:solidFill>
                      </a:ln>
                    </p:spPr>
                    <p:txBody>
                      <a:bodyPr/>
                      <a:lstStyle/>
                      <a:p>
                        <a:r>
                          <a:rPr lang="en-NZ">
                            <a:noFill/>
                          </a:rPr>
                          <a:t> </a:t>
                        </a:r>
                      </a:p>
                    </p:txBody>
                  </p:sp>
                </mc:Fallback>
              </mc:AlternateContent>
            </p:grpSp>
            <p:cxnSp>
              <p:nvCxnSpPr>
                <p:cNvPr id="1063" name="Connector: Elbow 1062">
                  <a:extLst>
                    <a:ext uri="{FF2B5EF4-FFF2-40B4-BE49-F238E27FC236}">
                      <a16:creationId xmlns:a16="http://schemas.microsoft.com/office/drawing/2014/main" id="{5119FEDA-BE51-7C9E-075E-9A0D58A07E90}"/>
                    </a:ext>
                  </a:extLst>
                </p:cNvPr>
                <p:cNvCxnSpPr>
                  <a:stCxn id="1061" idx="3"/>
                  <a:endCxn id="1025" idx="1"/>
                </p:cNvCxnSpPr>
                <p:nvPr/>
              </p:nvCxnSpPr>
              <p:spPr>
                <a:xfrm>
                  <a:off x="5992076" y="4774198"/>
                  <a:ext cx="354221" cy="170156"/>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64" name="Connector: Elbow 1063">
                  <a:extLst>
                    <a:ext uri="{FF2B5EF4-FFF2-40B4-BE49-F238E27FC236}">
                      <a16:creationId xmlns:a16="http://schemas.microsoft.com/office/drawing/2014/main" id="{1C7B0C39-B784-AC21-00EB-24C625934BFB}"/>
                    </a:ext>
                  </a:extLst>
                </p:cNvPr>
                <p:cNvCxnSpPr>
                  <a:cxnSpLocks/>
                  <a:stCxn id="1042" idx="3"/>
                  <a:endCxn id="1025" idx="1"/>
                </p:cNvCxnSpPr>
                <p:nvPr/>
              </p:nvCxnSpPr>
              <p:spPr>
                <a:xfrm flipV="1">
                  <a:off x="5996705" y="4944354"/>
                  <a:ext cx="349592" cy="17145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075" name="Group 1074">
                  <a:extLst>
                    <a:ext uri="{FF2B5EF4-FFF2-40B4-BE49-F238E27FC236}">
                      <a16:creationId xmlns:a16="http://schemas.microsoft.com/office/drawing/2014/main" id="{3AC362D2-925B-51E5-0A41-7B2A0E5D54C1}"/>
                    </a:ext>
                  </a:extLst>
                </p:cNvPr>
                <p:cNvGrpSpPr/>
                <p:nvPr/>
              </p:nvGrpSpPr>
              <p:grpSpPr>
                <a:xfrm>
                  <a:off x="8281300" y="4644598"/>
                  <a:ext cx="288000" cy="600806"/>
                  <a:chOff x="8281300" y="4644598"/>
                  <a:chExt cx="288000" cy="600806"/>
                </a:xfrm>
              </p:grpSpPr>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E96F90F9-9AF5-1E3C-597E-6DFBDD636599}"/>
                          </a:ext>
                        </a:extLst>
                      </p:cNvPr>
                      <p:cNvSpPr txBox="1"/>
                      <p:nvPr/>
                    </p:nvSpPr>
                    <p:spPr>
                      <a:xfrm>
                        <a:off x="8281300" y="4644598"/>
                        <a:ext cx="288000" cy="259199"/>
                      </a:xfrm>
                      <a:prstGeom prst="roundRect">
                        <a:avLst>
                          <a:gd name="adj" fmla="val 29207"/>
                        </a:avLst>
                      </a:prstGeom>
                      <a:solidFill>
                        <a:srgbClr val="E2F0D9"/>
                      </a:solidFill>
                      <a:ln w="19050">
                        <a:solidFill>
                          <a:srgbClr val="FF0000"/>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49" name="TextBox 1048">
                        <a:extLst>
                          <a:ext uri="{FF2B5EF4-FFF2-40B4-BE49-F238E27FC236}">
                            <a16:creationId xmlns:a16="http://schemas.microsoft.com/office/drawing/2014/main" id="{E96F90F9-9AF5-1E3C-597E-6DFBDD636599}"/>
                          </a:ext>
                        </a:extLst>
                      </p:cNvPr>
                      <p:cNvSpPr txBox="1">
                        <a:spLocks noRot="1" noChangeAspect="1" noMove="1" noResize="1" noEditPoints="1" noAdjustHandles="1" noChangeArrowheads="1" noChangeShapeType="1" noTextEdit="1"/>
                      </p:cNvSpPr>
                      <p:nvPr/>
                    </p:nvSpPr>
                    <p:spPr>
                      <a:xfrm>
                        <a:off x="8281300" y="4644598"/>
                        <a:ext cx="288000" cy="259199"/>
                      </a:xfrm>
                      <a:prstGeom prst="roundRect">
                        <a:avLst>
                          <a:gd name="adj" fmla="val 29207"/>
                        </a:avLst>
                      </a:prstGeom>
                      <a:blipFill>
                        <a:blip r:embed="rId19"/>
                        <a:stretch>
                          <a:fillRect b="-8696"/>
                        </a:stretch>
                      </a:blipFill>
                      <a:ln w="1905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67" name="TextBox 1066">
                        <a:extLst>
                          <a:ext uri="{FF2B5EF4-FFF2-40B4-BE49-F238E27FC236}">
                            <a16:creationId xmlns:a16="http://schemas.microsoft.com/office/drawing/2014/main" id="{15B20A6F-BDA9-A40F-9E5C-BFC94D251711}"/>
                          </a:ext>
                        </a:extLst>
                      </p:cNvPr>
                      <p:cNvSpPr txBox="1"/>
                      <p:nvPr/>
                    </p:nvSpPr>
                    <p:spPr>
                      <a:xfrm>
                        <a:off x="8281300" y="4986205"/>
                        <a:ext cx="288000" cy="259199"/>
                      </a:xfrm>
                      <a:prstGeom prst="roundRect">
                        <a:avLst>
                          <a:gd name="adj" fmla="val 29207"/>
                        </a:avLst>
                      </a:prstGeom>
                      <a:solidFill>
                        <a:srgbClr val="E2F0D9"/>
                      </a:solidFill>
                      <a:ln w="19050">
                        <a:solidFill>
                          <a:srgbClr val="FF0000"/>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67" name="TextBox 1066">
                        <a:extLst>
                          <a:ext uri="{FF2B5EF4-FFF2-40B4-BE49-F238E27FC236}">
                            <a16:creationId xmlns:a16="http://schemas.microsoft.com/office/drawing/2014/main" id="{15B20A6F-BDA9-A40F-9E5C-BFC94D251711}"/>
                          </a:ext>
                        </a:extLst>
                      </p:cNvPr>
                      <p:cNvSpPr txBox="1">
                        <a:spLocks noRot="1" noChangeAspect="1" noMove="1" noResize="1" noEditPoints="1" noAdjustHandles="1" noChangeArrowheads="1" noChangeShapeType="1" noTextEdit="1"/>
                      </p:cNvSpPr>
                      <p:nvPr/>
                    </p:nvSpPr>
                    <p:spPr>
                      <a:xfrm>
                        <a:off x="8281300" y="4986205"/>
                        <a:ext cx="288000" cy="259199"/>
                      </a:xfrm>
                      <a:prstGeom prst="roundRect">
                        <a:avLst>
                          <a:gd name="adj" fmla="val 29207"/>
                        </a:avLst>
                      </a:prstGeom>
                      <a:blipFill>
                        <a:blip r:embed="rId20"/>
                        <a:stretch>
                          <a:fillRect b="-8696"/>
                        </a:stretch>
                      </a:blipFill>
                      <a:ln w="19050">
                        <a:solidFill>
                          <a:srgbClr val="FF0000"/>
                        </a:solidFill>
                      </a:ln>
                    </p:spPr>
                    <p:txBody>
                      <a:bodyPr/>
                      <a:lstStyle/>
                      <a:p>
                        <a:r>
                          <a:rPr lang="en-NZ">
                            <a:noFill/>
                          </a:rPr>
                          <a:t> </a:t>
                        </a:r>
                      </a:p>
                    </p:txBody>
                  </p:sp>
                </mc:Fallback>
              </mc:AlternateContent>
            </p:grpSp>
            <p:cxnSp>
              <p:nvCxnSpPr>
                <p:cNvPr id="1068" name="Connector: Elbow 1067">
                  <a:extLst>
                    <a:ext uri="{FF2B5EF4-FFF2-40B4-BE49-F238E27FC236}">
                      <a16:creationId xmlns:a16="http://schemas.microsoft.com/office/drawing/2014/main" id="{4C218DDB-7D0D-F4FF-3AE8-1A8D345EA091}"/>
                    </a:ext>
                  </a:extLst>
                </p:cNvPr>
                <p:cNvCxnSpPr>
                  <a:cxnSpLocks/>
                  <a:stCxn id="1046" idx="3"/>
                  <a:endCxn id="1049" idx="1"/>
                </p:cNvCxnSpPr>
                <p:nvPr/>
              </p:nvCxnSpPr>
              <p:spPr>
                <a:xfrm flipV="1">
                  <a:off x="7918409" y="4774198"/>
                  <a:ext cx="362891" cy="170156"/>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71" name="Connector: Elbow 1070">
                  <a:extLst>
                    <a:ext uri="{FF2B5EF4-FFF2-40B4-BE49-F238E27FC236}">
                      <a16:creationId xmlns:a16="http://schemas.microsoft.com/office/drawing/2014/main" id="{34C1EDAF-3C69-C99F-2DF0-A06D20E581CB}"/>
                    </a:ext>
                  </a:extLst>
                </p:cNvPr>
                <p:cNvCxnSpPr>
                  <a:cxnSpLocks/>
                  <a:stCxn id="1046" idx="3"/>
                  <a:endCxn id="1067" idx="1"/>
                </p:cNvCxnSpPr>
                <p:nvPr/>
              </p:nvCxnSpPr>
              <p:spPr>
                <a:xfrm>
                  <a:off x="7918409" y="4944354"/>
                  <a:ext cx="362891" cy="17145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094" name="Group 1093">
                <a:extLst>
                  <a:ext uri="{FF2B5EF4-FFF2-40B4-BE49-F238E27FC236}">
                    <a16:creationId xmlns:a16="http://schemas.microsoft.com/office/drawing/2014/main" id="{791D679E-35F4-45A5-54DB-C06C1A628A61}"/>
                  </a:ext>
                </a:extLst>
              </p:cNvPr>
              <p:cNvGrpSpPr/>
              <p:nvPr/>
            </p:nvGrpSpPr>
            <p:grpSpPr>
              <a:xfrm>
                <a:off x="9344206" y="4628931"/>
                <a:ext cx="1699683" cy="600806"/>
                <a:chOff x="9344206" y="4613265"/>
                <a:chExt cx="1699683" cy="600806"/>
              </a:xfrm>
            </p:grpSpPr>
            <mc:AlternateContent xmlns:mc="http://schemas.openxmlformats.org/markup-compatibility/2006" xmlns:a14="http://schemas.microsoft.com/office/drawing/2010/main">
              <mc:Choice Requires="a14">
                <p:sp>
                  <p:nvSpPr>
                    <p:cNvPr id="1041" name="TextBox 21">
                      <a:extLst>
                        <a:ext uri="{FF2B5EF4-FFF2-40B4-BE49-F238E27FC236}">
                          <a16:creationId xmlns:a16="http://schemas.microsoft.com/office/drawing/2014/main" id="{8E32AFFC-1DB3-56D1-D1F9-621C3912563B}"/>
                        </a:ext>
                      </a:extLst>
                    </p:cNvPr>
                    <p:cNvSpPr txBox="1"/>
                    <p:nvPr/>
                  </p:nvSpPr>
                  <p:spPr>
                    <a:xfrm>
                      <a:off x="10003779" y="4769668"/>
                      <a:ext cx="396000" cy="288000"/>
                    </a:xfrm>
                    <a:prstGeom prst="roundRect">
                      <a:avLst>
                        <a:gd name="adj" fmla="val 18872"/>
                      </a:avLst>
                    </a:prstGeom>
                    <a:solidFill>
                      <a:schemeClr val="accent4">
                        <a:lumMod val="60000"/>
                        <a:lumOff val="40000"/>
                      </a:schemeClr>
                    </a:solidFill>
                    <a:ln w="19050">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4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a:rPr kumimoji="0" lang="en-NZ" sz="14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𝒗</m:t>
                                </m:r>
                              </m:e>
                              <m:sub>
                                <m:r>
                                  <a:rPr kumimoji="0" lang="en-NZ" sz="14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𝑹𝒙</m:t>
                                </m:r>
                              </m:sub>
                            </m:sSub>
                          </m:oMath>
                        </m:oMathPara>
                      </a14:m>
                      <a:endParaRPr kumimoji="0" lang="en-NZ" sz="1400" b="1" i="1"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41" name="TextBox 21">
                      <a:extLst>
                        <a:ext uri="{FF2B5EF4-FFF2-40B4-BE49-F238E27FC236}">
                          <a16:creationId xmlns:a16="http://schemas.microsoft.com/office/drawing/2014/main" id="{8E32AFFC-1DB3-56D1-D1F9-621C3912563B}"/>
                        </a:ext>
                      </a:extLst>
                    </p:cNvPr>
                    <p:cNvSpPr txBox="1">
                      <a:spLocks noRot="1" noChangeAspect="1" noMove="1" noResize="1" noEditPoints="1" noAdjustHandles="1" noChangeArrowheads="1" noChangeShapeType="1" noTextEdit="1"/>
                    </p:cNvSpPr>
                    <p:nvPr/>
                  </p:nvSpPr>
                  <p:spPr>
                    <a:xfrm>
                      <a:off x="10003779" y="4769668"/>
                      <a:ext cx="396000" cy="288000"/>
                    </a:xfrm>
                    <a:prstGeom prst="roundRect">
                      <a:avLst>
                        <a:gd name="adj" fmla="val 18872"/>
                      </a:avLst>
                    </a:prstGeom>
                    <a:blipFill>
                      <a:blip r:embed="rId21"/>
                      <a:stretch>
                        <a:fillRect/>
                      </a:stretch>
                    </a:blipFill>
                    <a:ln w="19050">
                      <a:solidFill>
                        <a:schemeClr val="tx1"/>
                      </a:solidFill>
                    </a:ln>
                  </p:spPr>
                  <p:txBody>
                    <a:bodyPr/>
                    <a:lstStyle/>
                    <a:p>
                      <a:r>
                        <a:rPr lang="en-NZ">
                          <a:noFill/>
                        </a:rPr>
                        <a:t> </a:t>
                      </a:r>
                    </a:p>
                  </p:txBody>
                </p:sp>
              </mc:Fallback>
            </mc:AlternateContent>
            <p:grpSp>
              <p:nvGrpSpPr>
                <p:cNvPr id="1076" name="Group 1075">
                  <a:extLst>
                    <a:ext uri="{FF2B5EF4-FFF2-40B4-BE49-F238E27FC236}">
                      <a16:creationId xmlns:a16="http://schemas.microsoft.com/office/drawing/2014/main" id="{363A93A2-78A1-D3AC-AC6D-1CCA20BF379B}"/>
                    </a:ext>
                  </a:extLst>
                </p:cNvPr>
                <p:cNvGrpSpPr/>
                <p:nvPr/>
              </p:nvGrpSpPr>
              <p:grpSpPr>
                <a:xfrm>
                  <a:off x="9344206" y="4613265"/>
                  <a:ext cx="292629" cy="600806"/>
                  <a:chOff x="5704076" y="4644598"/>
                  <a:chExt cx="292629" cy="600806"/>
                </a:xfrm>
              </p:grpSpPr>
              <mc:AlternateContent xmlns:mc="http://schemas.openxmlformats.org/markup-compatibility/2006" xmlns:a14="http://schemas.microsoft.com/office/drawing/2010/main">
                <mc:Choice Requires="a14">
                  <p:sp>
                    <p:nvSpPr>
                      <p:cNvPr id="1077" name="TextBox 1076">
                        <a:extLst>
                          <a:ext uri="{FF2B5EF4-FFF2-40B4-BE49-F238E27FC236}">
                            <a16:creationId xmlns:a16="http://schemas.microsoft.com/office/drawing/2014/main" id="{1574C205-C417-CB08-73D1-6F9080C978A3}"/>
                          </a:ext>
                        </a:extLst>
                      </p:cNvPr>
                      <p:cNvSpPr txBox="1"/>
                      <p:nvPr/>
                    </p:nvSpPr>
                    <p:spPr>
                      <a:xfrm>
                        <a:off x="5708705" y="4986205"/>
                        <a:ext cx="288000" cy="259199"/>
                      </a:xfrm>
                      <a:prstGeom prst="roundRect">
                        <a:avLst>
                          <a:gd name="adj" fmla="val 29207"/>
                        </a:avLst>
                      </a:prstGeom>
                      <a:solidFill>
                        <a:srgbClr val="E2F0D9"/>
                      </a:solidFill>
                      <a:ln w="19050">
                        <a:solidFill>
                          <a:srgbClr val="FF0000"/>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77" name="TextBox 1076">
                        <a:extLst>
                          <a:ext uri="{FF2B5EF4-FFF2-40B4-BE49-F238E27FC236}">
                            <a16:creationId xmlns:a16="http://schemas.microsoft.com/office/drawing/2014/main" id="{1574C205-C417-CB08-73D1-6F9080C978A3}"/>
                          </a:ext>
                        </a:extLst>
                      </p:cNvPr>
                      <p:cNvSpPr txBox="1">
                        <a:spLocks noRot="1" noChangeAspect="1" noMove="1" noResize="1" noEditPoints="1" noAdjustHandles="1" noChangeArrowheads="1" noChangeShapeType="1" noTextEdit="1"/>
                      </p:cNvSpPr>
                      <p:nvPr/>
                    </p:nvSpPr>
                    <p:spPr>
                      <a:xfrm>
                        <a:off x="5708705" y="4986205"/>
                        <a:ext cx="288000" cy="259199"/>
                      </a:xfrm>
                      <a:prstGeom prst="roundRect">
                        <a:avLst>
                          <a:gd name="adj" fmla="val 29207"/>
                        </a:avLst>
                      </a:prstGeom>
                      <a:blipFill>
                        <a:blip r:embed="rId22"/>
                        <a:stretch>
                          <a:fillRect l="-2000" b="-8696"/>
                        </a:stretch>
                      </a:blipFill>
                      <a:ln w="1905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78" name="TextBox 1077">
                        <a:extLst>
                          <a:ext uri="{FF2B5EF4-FFF2-40B4-BE49-F238E27FC236}">
                            <a16:creationId xmlns:a16="http://schemas.microsoft.com/office/drawing/2014/main" id="{1176BE43-B812-4B45-826F-B7C3585304CA}"/>
                          </a:ext>
                        </a:extLst>
                      </p:cNvPr>
                      <p:cNvSpPr txBox="1"/>
                      <p:nvPr/>
                    </p:nvSpPr>
                    <p:spPr>
                      <a:xfrm>
                        <a:off x="5704076" y="4644598"/>
                        <a:ext cx="288000" cy="259199"/>
                      </a:xfrm>
                      <a:prstGeom prst="roundRect">
                        <a:avLst>
                          <a:gd name="adj" fmla="val 29207"/>
                        </a:avLst>
                      </a:prstGeom>
                      <a:solidFill>
                        <a:srgbClr val="E2F0D9"/>
                      </a:solidFill>
                      <a:ln w="19050">
                        <a:solidFill>
                          <a:srgbClr val="FF0000"/>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78" name="TextBox 1077">
                        <a:extLst>
                          <a:ext uri="{FF2B5EF4-FFF2-40B4-BE49-F238E27FC236}">
                            <a16:creationId xmlns:a16="http://schemas.microsoft.com/office/drawing/2014/main" id="{1176BE43-B812-4B45-826F-B7C3585304CA}"/>
                          </a:ext>
                        </a:extLst>
                      </p:cNvPr>
                      <p:cNvSpPr txBox="1">
                        <a:spLocks noRot="1" noChangeAspect="1" noMove="1" noResize="1" noEditPoints="1" noAdjustHandles="1" noChangeArrowheads="1" noChangeShapeType="1" noTextEdit="1"/>
                      </p:cNvSpPr>
                      <p:nvPr/>
                    </p:nvSpPr>
                    <p:spPr>
                      <a:xfrm>
                        <a:off x="5704076" y="4644598"/>
                        <a:ext cx="288000" cy="259199"/>
                      </a:xfrm>
                      <a:prstGeom prst="roundRect">
                        <a:avLst>
                          <a:gd name="adj" fmla="val 29207"/>
                        </a:avLst>
                      </a:prstGeom>
                      <a:blipFill>
                        <a:blip r:embed="rId23"/>
                        <a:stretch>
                          <a:fillRect l="-2000" b="-8696"/>
                        </a:stretch>
                      </a:blipFill>
                      <a:ln w="19050">
                        <a:solidFill>
                          <a:srgbClr val="FF0000"/>
                        </a:solidFill>
                      </a:ln>
                    </p:spPr>
                    <p:txBody>
                      <a:bodyPr/>
                      <a:lstStyle/>
                      <a:p>
                        <a:r>
                          <a:rPr lang="en-NZ">
                            <a:noFill/>
                          </a:rPr>
                          <a:t> </a:t>
                        </a:r>
                      </a:p>
                    </p:txBody>
                  </p:sp>
                </mc:Fallback>
              </mc:AlternateContent>
            </p:grpSp>
            <p:grpSp>
              <p:nvGrpSpPr>
                <p:cNvPr id="1079" name="Group 1078">
                  <a:extLst>
                    <a:ext uri="{FF2B5EF4-FFF2-40B4-BE49-F238E27FC236}">
                      <a16:creationId xmlns:a16="http://schemas.microsoft.com/office/drawing/2014/main" id="{29988E7E-0A64-4F0F-5E61-CD1DAC433EA5}"/>
                    </a:ext>
                  </a:extLst>
                </p:cNvPr>
                <p:cNvGrpSpPr/>
                <p:nvPr/>
              </p:nvGrpSpPr>
              <p:grpSpPr>
                <a:xfrm>
                  <a:off x="10755889" y="4613265"/>
                  <a:ext cx="288000" cy="600806"/>
                  <a:chOff x="8351150" y="4644598"/>
                  <a:chExt cx="288000" cy="600806"/>
                </a:xfrm>
              </p:grpSpPr>
              <mc:AlternateContent xmlns:mc="http://schemas.openxmlformats.org/markup-compatibility/2006" xmlns:a14="http://schemas.microsoft.com/office/drawing/2010/main">
                <mc:Choice Requires="a14">
                  <p:sp>
                    <p:nvSpPr>
                      <p:cNvPr id="1080" name="TextBox 1079">
                        <a:extLst>
                          <a:ext uri="{FF2B5EF4-FFF2-40B4-BE49-F238E27FC236}">
                            <a16:creationId xmlns:a16="http://schemas.microsoft.com/office/drawing/2014/main" id="{F0B427DB-040D-9313-8BAC-47399CE07345}"/>
                          </a:ext>
                        </a:extLst>
                      </p:cNvPr>
                      <p:cNvSpPr txBox="1"/>
                      <p:nvPr/>
                    </p:nvSpPr>
                    <p:spPr>
                      <a:xfrm>
                        <a:off x="8351150" y="4644598"/>
                        <a:ext cx="288000" cy="259199"/>
                      </a:xfrm>
                      <a:prstGeom prst="roundRect">
                        <a:avLst>
                          <a:gd name="adj" fmla="val 29207"/>
                        </a:avLst>
                      </a:prstGeom>
                      <a:solidFill>
                        <a:srgbClr val="E2F0D9"/>
                      </a:solidFill>
                      <a:ln w="19050">
                        <a:solidFill>
                          <a:srgbClr val="FF0000"/>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80" name="TextBox 1079">
                        <a:extLst>
                          <a:ext uri="{FF2B5EF4-FFF2-40B4-BE49-F238E27FC236}">
                            <a16:creationId xmlns:a16="http://schemas.microsoft.com/office/drawing/2014/main" id="{F0B427DB-040D-9313-8BAC-47399CE07345}"/>
                          </a:ext>
                        </a:extLst>
                      </p:cNvPr>
                      <p:cNvSpPr txBox="1">
                        <a:spLocks noRot="1" noChangeAspect="1" noMove="1" noResize="1" noEditPoints="1" noAdjustHandles="1" noChangeArrowheads="1" noChangeShapeType="1" noTextEdit="1"/>
                      </p:cNvSpPr>
                      <p:nvPr/>
                    </p:nvSpPr>
                    <p:spPr>
                      <a:xfrm>
                        <a:off x="8351150" y="4644598"/>
                        <a:ext cx="288000" cy="259199"/>
                      </a:xfrm>
                      <a:prstGeom prst="roundRect">
                        <a:avLst>
                          <a:gd name="adj" fmla="val 29207"/>
                        </a:avLst>
                      </a:prstGeom>
                      <a:blipFill>
                        <a:blip r:embed="rId19"/>
                        <a:stretch>
                          <a:fillRect b="-8696"/>
                        </a:stretch>
                      </a:blipFill>
                      <a:ln w="1905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81" name="TextBox 1080">
                        <a:extLst>
                          <a:ext uri="{FF2B5EF4-FFF2-40B4-BE49-F238E27FC236}">
                            <a16:creationId xmlns:a16="http://schemas.microsoft.com/office/drawing/2014/main" id="{7579B0F7-DEB8-8602-76CE-121D4AEB29B3}"/>
                          </a:ext>
                        </a:extLst>
                      </p:cNvPr>
                      <p:cNvSpPr txBox="1"/>
                      <p:nvPr/>
                    </p:nvSpPr>
                    <p:spPr>
                      <a:xfrm>
                        <a:off x="8351150" y="4986205"/>
                        <a:ext cx="288000" cy="259199"/>
                      </a:xfrm>
                      <a:prstGeom prst="roundRect">
                        <a:avLst>
                          <a:gd name="adj" fmla="val 29207"/>
                        </a:avLst>
                      </a:prstGeom>
                      <a:solidFill>
                        <a:srgbClr val="E2F0D9"/>
                      </a:solidFill>
                      <a:ln w="19050">
                        <a:solidFill>
                          <a:srgbClr val="FF0000"/>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81" name="TextBox 1080">
                        <a:extLst>
                          <a:ext uri="{FF2B5EF4-FFF2-40B4-BE49-F238E27FC236}">
                            <a16:creationId xmlns:a16="http://schemas.microsoft.com/office/drawing/2014/main" id="{7579B0F7-DEB8-8602-76CE-121D4AEB29B3}"/>
                          </a:ext>
                        </a:extLst>
                      </p:cNvPr>
                      <p:cNvSpPr txBox="1">
                        <a:spLocks noRot="1" noChangeAspect="1" noMove="1" noResize="1" noEditPoints="1" noAdjustHandles="1" noChangeArrowheads="1" noChangeShapeType="1" noTextEdit="1"/>
                      </p:cNvSpPr>
                      <p:nvPr/>
                    </p:nvSpPr>
                    <p:spPr>
                      <a:xfrm>
                        <a:off x="8351150" y="4986205"/>
                        <a:ext cx="288000" cy="259199"/>
                      </a:xfrm>
                      <a:prstGeom prst="roundRect">
                        <a:avLst>
                          <a:gd name="adj" fmla="val 29207"/>
                        </a:avLst>
                      </a:prstGeom>
                      <a:blipFill>
                        <a:blip r:embed="rId20"/>
                        <a:stretch>
                          <a:fillRect b="-8696"/>
                        </a:stretch>
                      </a:blipFill>
                      <a:ln w="19050">
                        <a:solidFill>
                          <a:srgbClr val="FF0000"/>
                        </a:solidFill>
                      </a:ln>
                    </p:spPr>
                    <p:txBody>
                      <a:bodyPr/>
                      <a:lstStyle/>
                      <a:p>
                        <a:r>
                          <a:rPr lang="en-NZ">
                            <a:noFill/>
                          </a:rPr>
                          <a:t> </a:t>
                        </a:r>
                      </a:p>
                    </p:txBody>
                  </p:sp>
                </mc:Fallback>
              </mc:AlternateContent>
            </p:grpSp>
            <p:cxnSp>
              <p:nvCxnSpPr>
                <p:cNvPr id="1082" name="Connector: Elbow 1081">
                  <a:extLst>
                    <a:ext uri="{FF2B5EF4-FFF2-40B4-BE49-F238E27FC236}">
                      <a16:creationId xmlns:a16="http://schemas.microsoft.com/office/drawing/2014/main" id="{CC00533B-9CEC-1F8D-9B81-8AB6BA85371A}"/>
                    </a:ext>
                  </a:extLst>
                </p:cNvPr>
                <p:cNvCxnSpPr>
                  <a:cxnSpLocks/>
                  <a:stCxn id="1078" idx="3"/>
                  <a:endCxn id="1041" idx="1"/>
                </p:cNvCxnSpPr>
                <p:nvPr/>
              </p:nvCxnSpPr>
              <p:spPr>
                <a:xfrm>
                  <a:off x="9632206" y="4742865"/>
                  <a:ext cx="371573" cy="170803"/>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83" name="Connector: Elbow 1082">
                  <a:extLst>
                    <a:ext uri="{FF2B5EF4-FFF2-40B4-BE49-F238E27FC236}">
                      <a16:creationId xmlns:a16="http://schemas.microsoft.com/office/drawing/2014/main" id="{46CEC5C3-E5CF-34CC-3BDD-EEFBC77BD8E7}"/>
                    </a:ext>
                  </a:extLst>
                </p:cNvPr>
                <p:cNvCxnSpPr>
                  <a:cxnSpLocks/>
                  <a:stCxn id="1077" idx="3"/>
                  <a:endCxn id="1041" idx="1"/>
                </p:cNvCxnSpPr>
                <p:nvPr/>
              </p:nvCxnSpPr>
              <p:spPr>
                <a:xfrm flipV="1">
                  <a:off x="9636835" y="4913668"/>
                  <a:ext cx="366944" cy="170804"/>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84" name="Connector: Elbow 1083">
                  <a:extLst>
                    <a:ext uri="{FF2B5EF4-FFF2-40B4-BE49-F238E27FC236}">
                      <a16:creationId xmlns:a16="http://schemas.microsoft.com/office/drawing/2014/main" id="{A39ECB8F-8BAE-7A3E-7521-D41E333D5CC7}"/>
                    </a:ext>
                  </a:extLst>
                </p:cNvPr>
                <p:cNvCxnSpPr>
                  <a:cxnSpLocks/>
                  <a:stCxn id="1041" idx="3"/>
                  <a:endCxn id="1080" idx="1"/>
                </p:cNvCxnSpPr>
                <p:nvPr/>
              </p:nvCxnSpPr>
              <p:spPr>
                <a:xfrm flipV="1">
                  <a:off x="10399779" y="4742865"/>
                  <a:ext cx="356110" cy="170803"/>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85" name="Connector: Elbow 1084">
                  <a:extLst>
                    <a:ext uri="{FF2B5EF4-FFF2-40B4-BE49-F238E27FC236}">
                      <a16:creationId xmlns:a16="http://schemas.microsoft.com/office/drawing/2014/main" id="{8EF2D02A-61C6-AB9E-8A19-B694504CF89B}"/>
                    </a:ext>
                  </a:extLst>
                </p:cNvPr>
                <p:cNvCxnSpPr>
                  <a:cxnSpLocks/>
                  <a:stCxn id="1041" idx="3"/>
                  <a:endCxn id="1081" idx="1"/>
                </p:cNvCxnSpPr>
                <p:nvPr/>
              </p:nvCxnSpPr>
              <p:spPr>
                <a:xfrm>
                  <a:off x="10399779" y="4913668"/>
                  <a:ext cx="356110" cy="170804"/>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grpSp>
        </p:grpSp>
      </p:grpSp>
      <p:sp>
        <p:nvSpPr>
          <p:cNvPr id="55" name="Rectangle 54">
            <a:extLst>
              <a:ext uri="{FF2B5EF4-FFF2-40B4-BE49-F238E27FC236}">
                <a16:creationId xmlns:a16="http://schemas.microsoft.com/office/drawing/2014/main" id="{74BBED78-AF01-A2E9-D358-2014134F881B}"/>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105170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D05C898-D51C-8D9F-927D-C40F5EC16D6D}"/>
              </a:ext>
            </a:extLst>
          </p:cNvPr>
          <p:cNvSpPr txBox="1"/>
          <p:nvPr/>
        </p:nvSpPr>
        <p:spPr>
          <a:xfrm>
            <a:off x="339828" y="192355"/>
            <a:ext cx="703252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rPr>
              <a:t>Examples ..</a:t>
            </a:r>
          </a:p>
        </p:txBody>
      </p:sp>
      <p:grpSp>
        <p:nvGrpSpPr>
          <p:cNvPr id="196" name="Group 195">
            <a:extLst>
              <a:ext uri="{FF2B5EF4-FFF2-40B4-BE49-F238E27FC236}">
                <a16:creationId xmlns:a16="http://schemas.microsoft.com/office/drawing/2014/main" id="{9D10BAE0-FBC1-7023-D9B4-2038E7B53464}"/>
              </a:ext>
            </a:extLst>
          </p:cNvPr>
          <p:cNvGrpSpPr/>
          <p:nvPr/>
        </p:nvGrpSpPr>
        <p:grpSpPr>
          <a:xfrm>
            <a:off x="452592" y="4264634"/>
            <a:ext cx="9578911" cy="878113"/>
            <a:chOff x="452592" y="1187739"/>
            <a:chExt cx="9578911" cy="878113"/>
          </a:xfrm>
        </p:grpSpPr>
        <p:pic>
          <p:nvPicPr>
            <p:cNvPr id="18" name="Picture 17">
              <a:extLst>
                <a:ext uri="{FF2B5EF4-FFF2-40B4-BE49-F238E27FC236}">
                  <a16:creationId xmlns:a16="http://schemas.microsoft.com/office/drawing/2014/main" id="{B3560939-7D38-7D29-9B14-1E13B4AAE796}"/>
                </a:ext>
              </a:extLst>
            </p:cNvPr>
            <p:cNvPicPr>
              <a:picLocks noChangeAspect="1"/>
            </p:cNvPicPr>
            <p:nvPr/>
          </p:nvPicPr>
          <p:blipFill>
            <a:blip r:embed="rId2"/>
            <a:stretch>
              <a:fillRect/>
            </a:stretch>
          </p:blipFill>
          <p:spPr>
            <a:xfrm>
              <a:off x="452592" y="1187739"/>
              <a:ext cx="3800432" cy="878113"/>
            </a:xfrm>
            <a:prstGeom prst="rect">
              <a:avLst/>
            </a:prstGeom>
          </p:spPr>
        </p:pic>
        <p:sp>
          <p:nvSpPr>
            <p:cNvPr id="20" name="TextBox 19">
              <a:extLst>
                <a:ext uri="{FF2B5EF4-FFF2-40B4-BE49-F238E27FC236}">
                  <a16:creationId xmlns:a16="http://schemas.microsoft.com/office/drawing/2014/main" id="{9A5CE1B4-6C7C-8589-4D8D-A43B475B0264}"/>
                </a:ext>
              </a:extLst>
            </p:cNvPr>
            <p:cNvSpPr txBox="1"/>
            <p:nvPr/>
          </p:nvSpPr>
          <p:spPr>
            <a:xfrm>
              <a:off x="5557099" y="1442129"/>
              <a:ext cx="10820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becomes </a:t>
              </a:r>
            </a:p>
          </p:txBody>
        </p:sp>
        <p:grpSp>
          <p:nvGrpSpPr>
            <p:cNvPr id="42" name="Group 41">
              <a:extLst>
                <a:ext uri="{FF2B5EF4-FFF2-40B4-BE49-F238E27FC236}">
                  <a16:creationId xmlns:a16="http://schemas.microsoft.com/office/drawing/2014/main" id="{D2C27A13-6A0D-6836-E50E-859DA91EA706}"/>
                </a:ext>
              </a:extLst>
            </p:cNvPr>
            <p:cNvGrpSpPr/>
            <p:nvPr/>
          </p:nvGrpSpPr>
          <p:grpSpPr>
            <a:xfrm>
              <a:off x="7431201" y="1446795"/>
              <a:ext cx="2600302" cy="360000"/>
              <a:chOff x="5963908" y="1703555"/>
              <a:chExt cx="2600302" cy="360000"/>
            </a:xfrm>
          </p:grpSpPr>
          <p:sp>
            <p:nvSpPr>
              <p:cNvPr id="21" name="TextBox 246">
                <a:extLst>
                  <a:ext uri="{FF2B5EF4-FFF2-40B4-BE49-F238E27FC236}">
                    <a16:creationId xmlns:a16="http://schemas.microsoft.com/office/drawing/2014/main" id="{E869AFC6-21A3-D612-BB63-054CB1C01EFF}"/>
                  </a:ext>
                </a:extLst>
              </p:cNvPr>
              <p:cNvSpPr txBox="1"/>
              <p:nvPr/>
            </p:nvSpPr>
            <p:spPr>
              <a:xfrm flipH="1">
                <a:off x="6984999" y="1703555"/>
                <a:ext cx="540000" cy="360000"/>
              </a:xfrm>
              <a:prstGeom prst="roundRect">
                <a:avLst/>
              </a:prstGeom>
              <a:solidFill>
                <a:srgbClr val="FFD966"/>
              </a:solidFill>
              <a:ln w="19050">
                <a:solidFill>
                  <a:schemeClr val="tx1"/>
                </a:solidFill>
              </a:ln>
            </p:spPr>
            <p:txBody>
              <a:bodyPr wrap="none" lIns="36000" tIns="0" rIns="3600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2000" b="0" i="1"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Rx</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32A143C-7464-1C9E-2AF6-E8CEAA3AFCF3}"/>
                      </a:ext>
                    </a:extLst>
                  </p:cNvPr>
                  <p:cNvSpPr txBox="1"/>
                  <p:nvPr/>
                </p:nvSpPr>
                <p:spPr>
                  <a:xfrm>
                    <a:off x="5963908" y="1706212"/>
                    <a:ext cx="360000" cy="354687"/>
                  </a:xfrm>
                  <a:prstGeom prst="roundRect">
                    <a:avLst>
                      <a:gd name="adj" fmla="val 38026"/>
                    </a:avLst>
                  </a:prstGeom>
                  <a:solidFill>
                    <a:srgbClr val="E2F0D9"/>
                  </a:solidFill>
                  <a:ln w="19050">
                    <a:solidFill>
                      <a:srgbClr val="FF0000"/>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2" name="TextBox 21">
                    <a:extLst>
                      <a:ext uri="{FF2B5EF4-FFF2-40B4-BE49-F238E27FC236}">
                        <a16:creationId xmlns:a16="http://schemas.microsoft.com/office/drawing/2014/main" id="{332A143C-7464-1C9E-2AF6-E8CEAA3AFCF3}"/>
                      </a:ext>
                    </a:extLst>
                  </p:cNvPr>
                  <p:cNvSpPr txBox="1">
                    <a:spLocks noRot="1" noChangeAspect="1" noMove="1" noResize="1" noEditPoints="1" noAdjustHandles="1" noChangeArrowheads="1" noChangeShapeType="1" noTextEdit="1"/>
                  </p:cNvSpPr>
                  <p:nvPr/>
                </p:nvSpPr>
                <p:spPr>
                  <a:xfrm>
                    <a:off x="5963908" y="1706212"/>
                    <a:ext cx="360000" cy="354687"/>
                  </a:xfrm>
                  <a:prstGeom prst="roundRect">
                    <a:avLst>
                      <a:gd name="adj" fmla="val 38026"/>
                    </a:avLst>
                  </a:prstGeom>
                  <a:blipFill>
                    <a:blip r:embed="rId3"/>
                    <a:stretch>
                      <a:fillRect l="-3226" b="-4918"/>
                    </a:stretch>
                  </a:blipFill>
                  <a:ln w="1905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E4B2BE4-E067-C391-F86F-10BEB8952798}"/>
                      </a:ext>
                    </a:extLst>
                  </p:cNvPr>
                  <p:cNvSpPr txBox="1"/>
                  <p:nvPr/>
                </p:nvSpPr>
                <p:spPr>
                  <a:xfrm>
                    <a:off x="8204210" y="1706212"/>
                    <a:ext cx="360000" cy="354687"/>
                  </a:xfrm>
                  <a:prstGeom prst="roundRect">
                    <a:avLst>
                      <a:gd name="adj" fmla="val 38026"/>
                    </a:avLst>
                  </a:prstGeom>
                  <a:solidFill>
                    <a:srgbClr val="E2F0D9"/>
                  </a:solidFill>
                  <a:ln w="19050">
                    <a:solidFill>
                      <a:srgbClr val="FF0000"/>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6" name="TextBox 25">
                    <a:extLst>
                      <a:ext uri="{FF2B5EF4-FFF2-40B4-BE49-F238E27FC236}">
                        <a16:creationId xmlns:a16="http://schemas.microsoft.com/office/drawing/2014/main" id="{1E4B2BE4-E067-C391-F86F-10BEB8952798}"/>
                      </a:ext>
                    </a:extLst>
                  </p:cNvPr>
                  <p:cNvSpPr txBox="1">
                    <a:spLocks noRot="1" noChangeAspect="1" noMove="1" noResize="1" noEditPoints="1" noAdjustHandles="1" noChangeArrowheads="1" noChangeShapeType="1" noTextEdit="1"/>
                  </p:cNvSpPr>
                  <p:nvPr/>
                </p:nvSpPr>
                <p:spPr>
                  <a:xfrm>
                    <a:off x="8204210" y="1706212"/>
                    <a:ext cx="360000" cy="354687"/>
                  </a:xfrm>
                  <a:prstGeom prst="roundRect">
                    <a:avLst>
                      <a:gd name="adj" fmla="val 38026"/>
                    </a:avLst>
                  </a:prstGeom>
                  <a:blipFill>
                    <a:blip r:embed="rId4"/>
                    <a:stretch>
                      <a:fillRect l="-4839" b="-4918"/>
                    </a:stretch>
                  </a:blipFill>
                  <a:ln w="19050">
                    <a:solidFill>
                      <a:srgbClr val="FF0000"/>
                    </a:solidFill>
                  </a:ln>
                </p:spPr>
                <p:txBody>
                  <a:bodyPr/>
                  <a:lstStyle/>
                  <a:p>
                    <a:r>
                      <a:rPr lang="en-NZ">
                        <a:noFill/>
                      </a:rPr>
                      <a:t> </a:t>
                    </a:r>
                  </a:p>
                </p:txBody>
              </p:sp>
            </mc:Fallback>
          </mc:AlternateContent>
          <p:cxnSp>
            <p:nvCxnSpPr>
              <p:cNvPr id="30" name="Straight Arrow Connector 29">
                <a:extLst>
                  <a:ext uri="{FF2B5EF4-FFF2-40B4-BE49-F238E27FC236}">
                    <a16:creationId xmlns:a16="http://schemas.microsoft.com/office/drawing/2014/main" id="{7D01A513-E659-1038-43D9-EE49E70C5691}"/>
                  </a:ext>
                </a:extLst>
              </p:cNvPr>
              <p:cNvCxnSpPr>
                <a:cxnSpLocks/>
                <a:stCxn id="22" idx="3"/>
                <a:endCxn id="21" idx="3"/>
              </p:cNvCxnSpPr>
              <p:nvPr/>
            </p:nvCxnSpPr>
            <p:spPr bwMode="auto">
              <a:xfrm flipV="1">
                <a:off x="6323908" y="1883555"/>
                <a:ext cx="661091" cy="1"/>
              </a:xfrm>
              <a:prstGeom prst="straightConnector1">
                <a:avLst/>
              </a:prstGeom>
              <a:solidFill>
                <a:schemeClr val="accent1"/>
              </a:solidFill>
              <a:ln w="28575" cap="flat" cmpd="sng" algn="ctr">
                <a:solidFill>
                  <a:schemeClr val="accent1"/>
                </a:solidFill>
                <a:prstDash val="solid"/>
                <a:round/>
                <a:headEnd type="none" w="med" len="med"/>
                <a:tailEnd type="triangle" w="med" len="med"/>
              </a:ln>
              <a:effectLst/>
            </p:spPr>
          </p:cxnSp>
          <p:cxnSp>
            <p:nvCxnSpPr>
              <p:cNvPr id="33" name="Straight Arrow Connector 32">
                <a:extLst>
                  <a:ext uri="{FF2B5EF4-FFF2-40B4-BE49-F238E27FC236}">
                    <a16:creationId xmlns:a16="http://schemas.microsoft.com/office/drawing/2014/main" id="{971DC19C-E9DC-AD39-C733-D2E726774732}"/>
                  </a:ext>
                </a:extLst>
              </p:cNvPr>
              <p:cNvCxnSpPr>
                <a:cxnSpLocks/>
                <a:stCxn id="21" idx="1"/>
                <a:endCxn id="26" idx="1"/>
              </p:cNvCxnSpPr>
              <p:nvPr/>
            </p:nvCxnSpPr>
            <p:spPr bwMode="auto">
              <a:xfrm>
                <a:off x="7524999" y="1883555"/>
                <a:ext cx="679211" cy="1"/>
              </a:xfrm>
              <a:prstGeom prst="straightConnector1">
                <a:avLst/>
              </a:prstGeom>
              <a:solidFill>
                <a:schemeClr val="accent1"/>
              </a:solidFill>
              <a:ln w="28575" cap="flat" cmpd="sng" algn="ctr">
                <a:solidFill>
                  <a:schemeClr val="accent1"/>
                </a:solidFill>
                <a:prstDash val="solid"/>
                <a:round/>
                <a:headEnd type="none" w="med" len="med"/>
                <a:tailEnd type="triangle" w="med" len="med"/>
              </a:ln>
              <a:effectLst/>
            </p:spPr>
          </p:cxnSp>
        </p:grpSp>
      </p:grpSp>
      <p:grpSp>
        <p:nvGrpSpPr>
          <p:cNvPr id="282" name="Group 281">
            <a:extLst>
              <a:ext uri="{FF2B5EF4-FFF2-40B4-BE49-F238E27FC236}">
                <a16:creationId xmlns:a16="http://schemas.microsoft.com/office/drawing/2014/main" id="{810769F0-1D0E-A8AC-4F83-69CE55226D95}"/>
              </a:ext>
            </a:extLst>
          </p:cNvPr>
          <p:cNvGrpSpPr/>
          <p:nvPr/>
        </p:nvGrpSpPr>
        <p:grpSpPr>
          <a:xfrm>
            <a:off x="674427" y="801972"/>
            <a:ext cx="10535649" cy="1189269"/>
            <a:chOff x="674427" y="922470"/>
            <a:chExt cx="10535649" cy="1189269"/>
          </a:xfrm>
        </p:grpSpPr>
        <p:grpSp>
          <p:nvGrpSpPr>
            <p:cNvPr id="268" name="Group 267">
              <a:extLst>
                <a:ext uri="{FF2B5EF4-FFF2-40B4-BE49-F238E27FC236}">
                  <a16:creationId xmlns:a16="http://schemas.microsoft.com/office/drawing/2014/main" id="{FA59F813-2A79-71BA-EFE8-AA355AED1115}"/>
                </a:ext>
              </a:extLst>
            </p:cNvPr>
            <p:cNvGrpSpPr/>
            <p:nvPr/>
          </p:nvGrpSpPr>
          <p:grpSpPr>
            <a:xfrm>
              <a:off x="674427" y="1072439"/>
              <a:ext cx="4882672" cy="889331"/>
              <a:chOff x="674427" y="1028329"/>
              <a:chExt cx="4882672" cy="889331"/>
            </a:xfrm>
          </p:grpSpPr>
          <p:pic>
            <p:nvPicPr>
              <p:cNvPr id="180" name="Picture 179">
                <a:extLst>
                  <a:ext uri="{FF2B5EF4-FFF2-40B4-BE49-F238E27FC236}">
                    <a16:creationId xmlns:a16="http://schemas.microsoft.com/office/drawing/2014/main" id="{0D3F4D73-2516-30F4-1CCC-2BFB36744F32}"/>
                  </a:ext>
                </a:extLst>
              </p:cNvPr>
              <p:cNvPicPr>
                <a:picLocks noChangeAspect="1"/>
              </p:cNvPicPr>
              <p:nvPr/>
            </p:nvPicPr>
            <p:blipFill>
              <a:blip r:embed="rId5"/>
              <a:stretch>
                <a:fillRect/>
              </a:stretch>
            </p:blipFill>
            <p:spPr>
              <a:xfrm>
                <a:off x="674427" y="1028329"/>
                <a:ext cx="2106311" cy="889331"/>
              </a:xfrm>
              <a:prstGeom prst="rect">
                <a:avLst/>
              </a:prstGeom>
            </p:spPr>
          </p:pic>
          <p:grpSp>
            <p:nvGrpSpPr>
              <p:cNvPr id="194" name="Group 193">
                <a:extLst>
                  <a:ext uri="{FF2B5EF4-FFF2-40B4-BE49-F238E27FC236}">
                    <a16:creationId xmlns:a16="http://schemas.microsoft.com/office/drawing/2014/main" id="{804D4F03-04D3-06EE-8939-773A56E6DC95}"/>
                  </a:ext>
                </a:extLst>
              </p:cNvPr>
              <p:cNvGrpSpPr/>
              <p:nvPr/>
            </p:nvGrpSpPr>
            <p:grpSpPr>
              <a:xfrm>
                <a:off x="4362393" y="1295651"/>
                <a:ext cx="1194706" cy="354687"/>
                <a:chOff x="4184561" y="5697296"/>
                <a:chExt cx="1194706" cy="354687"/>
              </a:xfrm>
            </p:grpSpPr>
            <p:cxnSp>
              <p:nvCxnSpPr>
                <p:cNvPr id="149" name="Straight Arrow Connector 148">
                  <a:extLst>
                    <a:ext uri="{FF2B5EF4-FFF2-40B4-BE49-F238E27FC236}">
                      <a16:creationId xmlns:a16="http://schemas.microsoft.com/office/drawing/2014/main" id="{F92B1DB8-C1BD-118D-D369-B33D4DCEFF7C}"/>
                    </a:ext>
                  </a:extLst>
                </p:cNvPr>
                <p:cNvCxnSpPr>
                  <a:cxnSpLocks/>
                  <a:stCxn id="190" idx="3"/>
                  <a:endCxn id="191" idx="1"/>
                </p:cNvCxnSpPr>
                <p:nvPr/>
              </p:nvCxnSpPr>
              <p:spPr>
                <a:xfrm>
                  <a:off x="4544561" y="5874640"/>
                  <a:ext cx="474706"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7B27FB8A-7517-E84B-B736-9D223D61F218}"/>
                        </a:ext>
                      </a:extLst>
                    </p:cNvPr>
                    <p:cNvSpPr txBox="1"/>
                    <p:nvPr/>
                  </p:nvSpPr>
                  <p:spPr>
                    <a:xfrm>
                      <a:off x="4184561" y="5697296"/>
                      <a:ext cx="360000" cy="354687"/>
                    </a:xfrm>
                    <a:prstGeom prst="roundRect">
                      <a:avLst>
                        <a:gd name="adj" fmla="val 38026"/>
                      </a:avLst>
                    </a:prstGeom>
                    <a:solidFill>
                      <a:srgbClr val="E2F0D9"/>
                    </a:solidFill>
                    <a:ln w="19050">
                      <a:solidFill>
                        <a:srgbClr val="FF0000"/>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90" name="TextBox 189">
                      <a:extLst>
                        <a:ext uri="{FF2B5EF4-FFF2-40B4-BE49-F238E27FC236}">
                          <a16:creationId xmlns:a16="http://schemas.microsoft.com/office/drawing/2014/main" id="{7B27FB8A-7517-E84B-B736-9D223D61F218}"/>
                        </a:ext>
                      </a:extLst>
                    </p:cNvPr>
                    <p:cNvSpPr txBox="1">
                      <a:spLocks noRot="1" noChangeAspect="1" noMove="1" noResize="1" noEditPoints="1" noAdjustHandles="1" noChangeArrowheads="1" noChangeShapeType="1" noTextEdit="1"/>
                    </p:cNvSpPr>
                    <p:nvPr/>
                  </p:nvSpPr>
                  <p:spPr>
                    <a:xfrm>
                      <a:off x="4184561" y="5697296"/>
                      <a:ext cx="360000" cy="354687"/>
                    </a:xfrm>
                    <a:prstGeom prst="roundRect">
                      <a:avLst>
                        <a:gd name="adj" fmla="val 38026"/>
                      </a:avLst>
                    </a:prstGeom>
                    <a:blipFill>
                      <a:blip r:embed="rId15"/>
                      <a:stretch>
                        <a:fillRect l="-4839" b="-6557"/>
                      </a:stretch>
                    </a:blipFill>
                    <a:ln w="1905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96509CC9-0387-B1A5-46AC-234AA41490CF}"/>
                        </a:ext>
                      </a:extLst>
                    </p:cNvPr>
                    <p:cNvSpPr txBox="1"/>
                    <p:nvPr/>
                  </p:nvSpPr>
                  <p:spPr>
                    <a:xfrm>
                      <a:off x="5019267" y="5697296"/>
                      <a:ext cx="360000" cy="354687"/>
                    </a:xfrm>
                    <a:prstGeom prst="roundRect">
                      <a:avLst>
                        <a:gd name="adj" fmla="val 38026"/>
                      </a:avLst>
                    </a:prstGeom>
                    <a:solidFill>
                      <a:srgbClr val="E2F0D9"/>
                    </a:solidFill>
                    <a:ln w="19050">
                      <a:solidFill>
                        <a:schemeClr val="accent6">
                          <a:lumMod val="75000"/>
                        </a:schemeClr>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91" name="TextBox 190">
                      <a:extLst>
                        <a:ext uri="{FF2B5EF4-FFF2-40B4-BE49-F238E27FC236}">
                          <a16:creationId xmlns:a16="http://schemas.microsoft.com/office/drawing/2014/main" id="{96509CC9-0387-B1A5-46AC-234AA41490CF}"/>
                        </a:ext>
                      </a:extLst>
                    </p:cNvPr>
                    <p:cNvSpPr txBox="1">
                      <a:spLocks noRot="1" noChangeAspect="1" noMove="1" noResize="1" noEditPoints="1" noAdjustHandles="1" noChangeArrowheads="1" noChangeShapeType="1" noTextEdit="1"/>
                    </p:cNvSpPr>
                    <p:nvPr/>
                  </p:nvSpPr>
                  <p:spPr>
                    <a:xfrm>
                      <a:off x="5019267" y="5697296"/>
                      <a:ext cx="360000" cy="354687"/>
                    </a:xfrm>
                    <a:prstGeom prst="roundRect">
                      <a:avLst>
                        <a:gd name="adj" fmla="val 38026"/>
                      </a:avLst>
                    </a:prstGeom>
                    <a:blipFill>
                      <a:blip r:embed="rId16"/>
                      <a:stretch>
                        <a:fillRect/>
                      </a:stretch>
                    </a:blipFill>
                    <a:ln w="19050">
                      <a:solidFill>
                        <a:schemeClr val="accent6">
                          <a:lumMod val="75000"/>
                        </a:schemeClr>
                      </a:solidFill>
                    </a:ln>
                  </p:spPr>
                  <p:txBody>
                    <a:bodyPr/>
                    <a:lstStyle/>
                    <a:p>
                      <a:r>
                        <a:rPr lang="en-NZ">
                          <a:noFill/>
                        </a:rPr>
                        <a:t> </a:t>
                      </a:r>
                    </a:p>
                  </p:txBody>
                </p:sp>
              </mc:Fallback>
            </mc:AlternateContent>
          </p:grpSp>
          <p:sp>
            <p:nvSpPr>
              <p:cNvPr id="195" name="TextBox 194">
                <a:extLst>
                  <a:ext uri="{FF2B5EF4-FFF2-40B4-BE49-F238E27FC236}">
                    <a16:creationId xmlns:a16="http://schemas.microsoft.com/office/drawing/2014/main" id="{28943CFE-64A2-85B4-D674-33AF900C9A32}"/>
                  </a:ext>
                </a:extLst>
              </p:cNvPr>
              <p:cNvSpPr txBox="1"/>
              <p:nvPr/>
            </p:nvSpPr>
            <p:spPr>
              <a:xfrm>
                <a:off x="3071299" y="1288328"/>
                <a:ext cx="10820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becomes </a:t>
                </a:r>
              </a:p>
            </p:txBody>
          </p:sp>
        </p:grpSp>
        <p:grpSp>
          <p:nvGrpSpPr>
            <p:cNvPr id="267" name="Group 266">
              <a:extLst>
                <a:ext uri="{FF2B5EF4-FFF2-40B4-BE49-F238E27FC236}">
                  <a16:creationId xmlns:a16="http://schemas.microsoft.com/office/drawing/2014/main" id="{9B4112D3-CC9D-5C8E-B410-89952E0A2A54}"/>
                </a:ext>
              </a:extLst>
            </p:cNvPr>
            <p:cNvGrpSpPr/>
            <p:nvPr/>
          </p:nvGrpSpPr>
          <p:grpSpPr>
            <a:xfrm>
              <a:off x="6634903" y="922470"/>
              <a:ext cx="4575173" cy="1189269"/>
              <a:chOff x="6634903" y="922470"/>
              <a:chExt cx="4575173" cy="1189269"/>
            </a:xfrm>
          </p:grpSpPr>
          <p:pic>
            <p:nvPicPr>
              <p:cNvPr id="261" name="Picture 260">
                <a:extLst>
                  <a:ext uri="{FF2B5EF4-FFF2-40B4-BE49-F238E27FC236}">
                    <a16:creationId xmlns:a16="http://schemas.microsoft.com/office/drawing/2014/main" id="{DD6AE9F6-2386-E811-A3CF-539EF51B0F69}"/>
                  </a:ext>
                </a:extLst>
              </p:cNvPr>
              <p:cNvPicPr>
                <a:picLocks noChangeAspect="1"/>
              </p:cNvPicPr>
              <p:nvPr/>
            </p:nvPicPr>
            <p:blipFill>
              <a:blip r:embed="rId17"/>
              <a:stretch>
                <a:fillRect/>
              </a:stretch>
            </p:blipFill>
            <p:spPr>
              <a:xfrm>
                <a:off x="6634903" y="922470"/>
                <a:ext cx="1769039" cy="1189269"/>
              </a:xfrm>
              <a:prstGeom prst="rect">
                <a:avLst/>
              </a:prstGeom>
            </p:spPr>
          </p:pic>
          <p:sp>
            <p:nvSpPr>
              <p:cNvPr id="262" name="TextBox 261">
                <a:extLst>
                  <a:ext uri="{FF2B5EF4-FFF2-40B4-BE49-F238E27FC236}">
                    <a16:creationId xmlns:a16="http://schemas.microsoft.com/office/drawing/2014/main" id="{39E0BABF-155B-9783-45B0-97E49F3478E9}"/>
                  </a:ext>
                </a:extLst>
              </p:cNvPr>
              <p:cNvSpPr txBox="1"/>
              <p:nvPr/>
            </p:nvSpPr>
            <p:spPr>
              <a:xfrm>
                <a:off x="8738452" y="1332438"/>
                <a:ext cx="10820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becomes </a:t>
                </a:r>
              </a:p>
            </p:txBody>
          </p:sp>
          <p:grpSp>
            <p:nvGrpSpPr>
              <p:cNvPr id="263" name="Group 262">
                <a:extLst>
                  <a:ext uri="{FF2B5EF4-FFF2-40B4-BE49-F238E27FC236}">
                    <a16:creationId xmlns:a16="http://schemas.microsoft.com/office/drawing/2014/main" id="{7745F11A-C652-56B0-48AE-E90E8EF545D3}"/>
                  </a:ext>
                </a:extLst>
              </p:cNvPr>
              <p:cNvGrpSpPr/>
              <p:nvPr/>
            </p:nvGrpSpPr>
            <p:grpSpPr>
              <a:xfrm>
                <a:off x="10015370" y="1339761"/>
                <a:ext cx="1194706" cy="354687"/>
                <a:chOff x="4184561" y="5697296"/>
                <a:chExt cx="1194706" cy="354687"/>
              </a:xfrm>
            </p:grpSpPr>
            <p:cxnSp>
              <p:nvCxnSpPr>
                <p:cNvPr id="264" name="Straight Arrow Connector 263">
                  <a:extLst>
                    <a:ext uri="{FF2B5EF4-FFF2-40B4-BE49-F238E27FC236}">
                      <a16:creationId xmlns:a16="http://schemas.microsoft.com/office/drawing/2014/main" id="{0DC06F8D-C4D6-444F-02DA-2F913BDB87F9}"/>
                    </a:ext>
                  </a:extLst>
                </p:cNvPr>
                <p:cNvCxnSpPr>
                  <a:cxnSpLocks/>
                  <a:stCxn id="265" idx="3"/>
                  <a:endCxn id="266" idx="1"/>
                </p:cNvCxnSpPr>
                <p:nvPr/>
              </p:nvCxnSpPr>
              <p:spPr>
                <a:xfrm>
                  <a:off x="4544561" y="5874640"/>
                  <a:ext cx="474706"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5" name="TextBox 264">
                      <a:extLst>
                        <a:ext uri="{FF2B5EF4-FFF2-40B4-BE49-F238E27FC236}">
                          <a16:creationId xmlns:a16="http://schemas.microsoft.com/office/drawing/2014/main" id="{F7820AD6-7F35-DFA5-1C0D-E3E8ECF62D3F}"/>
                        </a:ext>
                      </a:extLst>
                    </p:cNvPr>
                    <p:cNvSpPr txBox="1"/>
                    <p:nvPr/>
                  </p:nvSpPr>
                  <p:spPr>
                    <a:xfrm>
                      <a:off x="4184561" y="5697296"/>
                      <a:ext cx="360000" cy="354687"/>
                    </a:xfrm>
                    <a:prstGeom prst="roundRect">
                      <a:avLst>
                        <a:gd name="adj" fmla="val 38026"/>
                      </a:avLst>
                    </a:prstGeom>
                    <a:solidFill>
                      <a:srgbClr val="E2F0D9"/>
                    </a:solidFill>
                    <a:ln w="19050">
                      <a:solidFill>
                        <a:srgbClr val="FF0000"/>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𝑚</m:t>
                                </m:r>
                              </m:sup>
                            </m:sSubSup>
                          </m:oMath>
                        </m:oMathPara>
                      </a14:m>
                      <a:endParaRPr kumimoji="0" lang="en-NZ"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65" name="TextBox 264">
                      <a:extLst>
                        <a:ext uri="{FF2B5EF4-FFF2-40B4-BE49-F238E27FC236}">
                          <a16:creationId xmlns:a16="http://schemas.microsoft.com/office/drawing/2014/main" id="{F7820AD6-7F35-DFA5-1C0D-E3E8ECF62D3F}"/>
                        </a:ext>
                      </a:extLst>
                    </p:cNvPr>
                    <p:cNvSpPr txBox="1">
                      <a:spLocks noRot="1" noChangeAspect="1" noMove="1" noResize="1" noEditPoints="1" noAdjustHandles="1" noChangeArrowheads="1" noChangeShapeType="1" noTextEdit="1"/>
                    </p:cNvSpPr>
                    <p:nvPr/>
                  </p:nvSpPr>
                  <p:spPr>
                    <a:xfrm>
                      <a:off x="4184561" y="5697296"/>
                      <a:ext cx="360000" cy="354687"/>
                    </a:xfrm>
                    <a:prstGeom prst="roundRect">
                      <a:avLst>
                        <a:gd name="adj" fmla="val 38026"/>
                      </a:avLst>
                    </a:prstGeom>
                    <a:blipFill>
                      <a:blip r:embed="rId18"/>
                      <a:stretch>
                        <a:fillRect l="-11290" b="-6557"/>
                      </a:stretch>
                    </a:blipFill>
                    <a:ln w="1905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66" name="TextBox 265">
                      <a:extLst>
                        <a:ext uri="{FF2B5EF4-FFF2-40B4-BE49-F238E27FC236}">
                          <a16:creationId xmlns:a16="http://schemas.microsoft.com/office/drawing/2014/main" id="{817B4126-727E-5B4C-D3E8-9A40058F5B41}"/>
                        </a:ext>
                      </a:extLst>
                    </p:cNvPr>
                    <p:cNvSpPr txBox="1"/>
                    <p:nvPr/>
                  </p:nvSpPr>
                  <p:spPr>
                    <a:xfrm>
                      <a:off x="5019267" y="5697296"/>
                      <a:ext cx="360000" cy="354687"/>
                    </a:xfrm>
                    <a:prstGeom prst="roundRect">
                      <a:avLst>
                        <a:gd name="adj" fmla="val 38026"/>
                      </a:avLst>
                    </a:prstGeom>
                    <a:solidFill>
                      <a:srgbClr val="E2F0D9"/>
                    </a:solidFill>
                    <a:ln w="19050">
                      <a:solidFill>
                        <a:schemeClr val="accent6">
                          <a:lumMod val="75000"/>
                        </a:schemeClr>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𝑚</m:t>
                                </m:r>
                              </m:sup>
                            </m:sSubSup>
                          </m:oMath>
                        </m:oMathPara>
                      </a14:m>
                      <a:endParaRPr kumimoji="0" lang="en-NZ"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66" name="TextBox 265">
                      <a:extLst>
                        <a:ext uri="{FF2B5EF4-FFF2-40B4-BE49-F238E27FC236}">
                          <a16:creationId xmlns:a16="http://schemas.microsoft.com/office/drawing/2014/main" id="{817B4126-727E-5B4C-D3E8-9A40058F5B41}"/>
                        </a:ext>
                      </a:extLst>
                    </p:cNvPr>
                    <p:cNvSpPr txBox="1">
                      <a:spLocks noRot="1" noChangeAspect="1" noMove="1" noResize="1" noEditPoints="1" noAdjustHandles="1" noChangeArrowheads="1" noChangeShapeType="1" noTextEdit="1"/>
                    </p:cNvSpPr>
                    <p:nvPr/>
                  </p:nvSpPr>
                  <p:spPr>
                    <a:xfrm>
                      <a:off x="5019267" y="5697296"/>
                      <a:ext cx="360000" cy="354687"/>
                    </a:xfrm>
                    <a:prstGeom prst="roundRect">
                      <a:avLst>
                        <a:gd name="adj" fmla="val 38026"/>
                      </a:avLst>
                    </a:prstGeom>
                    <a:blipFill>
                      <a:blip r:embed="rId19"/>
                      <a:stretch>
                        <a:fillRect l="-4839" r="-3226"/>
                      </a:stretch>
                    </a:blipFill>
                    <a:ln w="19050">
                      <a:solidFill>
                        <a:schemeClr val="accent6">
                          <a:lumMod val="75000"/>
                        </a:schemeClr>
                      </a:solidFill>
                    </a:ln>
                  </p:spPr>
                  <p:txBody>
                    <a:bodyPr/>
                    <a:lstStyle/>
                    <a:p>
                      <a:r>
                        <a:rPr lang="en-NZ">
                          <a:noFill/>
                        </a:rPr>
                        <a:t> </a:t>
                      </a:r>
                    </a:p>
                  </p:txBody>
                </p:sp>
              </mc:Fallback>
            </mc:AlternateContent>
          </p:grpSp>
        </p:grpSp>
      </p:grpSp>
      <p:grpSp>
        <p:nvGrpSpPr>
          <p:cNvPr id="281" name="Group 280">
            <a:extLst>
              <a:ext uri="{FF2B5EF4-FFF2-40B4-BE49-F238E27FC236}">
                <a16:creationId xmlns:a16="http://schemas.microsoft.com/office/drawing/2014/main" id="{5A806808-9B2E-0002-F92A-2995D3C420B4}"/>
              </a:ext>
            </a:extLst>
          </p:cNvPr>
          <p:cNvGrpSpPr/>
          <p:nvPr/>
        </p:nvGrpSpPr>
        <p:grpSpPr>
          <a:xfrm>
            <a:off x="529447" y="2235240"/>
            <a:ext cx="10320629" cy="1785395"/>
            <a:chOff x="529447" y="2065235"/>
            <a:chExt cx="10320629" cy="1785395"/>
          </a:xfrm>
        </p:grpSpPr>
        <p:pic>
          <p:nvPicPr>
            <p:cNvPr id="269" name="Picture 268">
              <a:extLst>
                <a:ext uri="{FF2B5EF4-FFF2-40B4-BE49-F238E27FC236}">
                  <a16:creationId xmlns:a16="http://schemas.microsoft.com/office/drawing/2014/main" id="{CA93B48C-5BF9-28A2-EE42-D1C57224C147}"/>
                </a:ext>
              </a:extLst>
            </p:cNvPr>
            <p:cNvPicPr>
              <a:picLocks noChangeAspect="1"/>
            </p:cNvPicPr>
            <p:nvPr/>
          </p:nvPicPr>
          <p:blipFill>
            <a:blip r:embed="rId20"/>
            <a:stretch>
              <a:fillRect/>
            </a:stretch>
          </p:blipFill>
          <p:spPr>
            <a:xfrm>
              <a:off x="529447" y="2065235"/>
              <a:ext cx="3419980" cy="1785395"/>
            </a:xfrm>
            <a:prstGeom prst="rect">
              <a:avLst/>
            </a:prstGeom>
          </p:spPr>
        </p:pic>
        <p:sp>
          <p:nvSpPr>
            <p:cNvPr id="270" name="TextBox 269">
              <a:extLst>
                <a:ext uri="{FF2B5EF4-FFF2-40B4-BE49-F238E27FC236}">
                  <a16:creationId xmlns:a16="http://schemas.microsoft.com/office/drawing/2014/main" id="{296AA4FE-70DB-D99C-6240-39415F07B7A0}"/>
                </a:ext>
              </a:extLst>
            </p:cNvPr>
            <p:cNvSpPr txBox="1"/>
            <p:nvPr/>
          </p:nvSpPr>
          <p:spPr>
            <a:xfrm>
              <a:off x="5552876" y="2773266"/>
              <a:ext cx="10820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becomes </a:t>
              </a:r>
            </a:p>
          </p:txBody>
        </p:sp>
        <p:grpSp>
          <p:nvGrpSpPr>
            <p:cNvPr id="271" name="Group 270">
              <a:extLst>
                <a:ext uri="{FF2B5EF4-FFF2-40B4-BE49-F238E27FC236}">
                  <a16:creationId xmlns:a16="http://schemas.microsoft.com/office/drawing/2014/main" id="{8A4B4AA0-03F3-ED4A-6458-8446888219E0}"/>
                </a:ext>
              </a:extLst>
            </p:cNvPr>
            <p:cNvGrpSpPr/>
            <p:nvPr/>
          </p:nvGrpSpPr>
          <p:grpSpPr>
            <a:xfrm>
              <a:off x="7294425" y="2773266"/>
              <a:ext cx="3555651" cy="369332"/>
              <a:chOff x="7298183" y="3410749"/>
              <a:chExt cx="3555651" cy="369332"/>
            </a:xfrm>
          </p:grpSpPr>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8CD1F830-8A31-FF40-D1C6-4BDB381056EB}"/>
                      </a:ext>
                    </a:extLst>
                  </p:cNvPr>
                  <p:cNvSpPr txBox="1"/>
                  <p:nvPr/>
                </p:nvSpPr>
                <p:spPr>
                  <a:xfrm>
                    <a:off x="10493834" y="3413515"/>
                    <a:ext cx="360000" cy="363801"/>
                  </a:xfrm>
                  <a:prstGeom prst="roundRect">
                    <a:avLst>
                      <a:gd name="adj" fmla="val 38026"/>
                    </a:avLst>
                  </a:prstGeom>
                  <a:solidFill>
                    <a:srgbClr val="E2F0D9"/>
                  </a:solidFill>
                  <a:ln w="19050">
                    <a:solidFill>
                      <a:srgbClr val="FF0000"/>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𝐶</m:t>
                              </m:r>
                            </m:sub>
                            <m:sup>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𝑚</m:t>
                              </m:r>
                            </m:sup>
                          </m:sSubSup>
                        </m:oMath>
                      </m:oMathPara>
                    </a14:m>
                    <a:endParaRPr kumimoji="0" lang="en-NZ"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72" name="TextBox 271">
                    <a:extLst>
                      <a:ext uri="{FF2B5EF4-FFF2-40B4-BE49-F238E27FC236}">
                        <a16:creationId xmlns:a16="http://schemas.microsoft.com/office/drawing/2014/main" id="{8CD1F830-8A31-FF40-D1C6-4BDB381056EB}"/>
                      </a:ext>
                    </a:extLst>
                  </p:cNvPr>
                  <p:cNvSpPr txBox="1">
                    <a:spLocks noRot="1" noChangeAspect="1" noMove="1" noResize="1" noEditPoints="1" noAdjustHandles="1" noChangeArrowheads="1" noChangeShapeType="1" noTextEdit="1"/>
                  </p:cNvSpPr>
                  <p:nvPr/>
                </p:nvSpPr>
                <p:spPr>
                  <a:xfrm>
                    <a:off x="10493834" y="3413515"/>
                    <a:ext cx="360000" cy="363801"/>
                  </a:xfrm>
                  <a:prstGeom prst="roundRect">
                    <a:avLst>
                      <a:gd name="adj" fmla="val 38026"/>
                    </a:avLst>
                  </a:prstGeom>
                  <a:blipFill>
                    <a:blip r:embed="rId21"/>
                    <a:stretch>
                      <a:fillRect l="-11290" b="-4762"/>
                    </a:stretch>
                  </a:blipFill>
                  <a:ln w="1905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50AB67D1-E0AD-FB7E-6724-587EFE8B044E}"/>
                      </a:ext>
                    </a:extLst>
                  </p:cNvPr>
                  <p:cNvSpPr txBox="1"/>
                  <p:nvPr/>
                </p:nvSpPr>
                <p:spPr>
                  <a:xfrm>
                    <a:off x="8167127" y="3415415"/>
                    <a:ext cx="360000" cy="360000"/>
                  </a:xfrm>
                  <a:prstGeom prst="roundRect">
                    <a:avLst>
                      <a:gd name="adj" fmla="val 38026"/>
                    </a:avLst>
                  </a:prstGeom>
                  <a:solidFill>
                    <a:srgbClr val="E2F0D9"/>
                  </a:solidFill>
                  <a:ln w="19050">
                    <a:solidFill>
                      <a:schemeClr val="accent6">
                        <a:lumMod val="75000"/>
                      </a:schemeClr>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73" name="TextBox 272">
                    <a:extLst>
                      <a:ext uri="{FF2B5EF4-FFF2-40B4-BE49-F238E27FC236}">
                        <a16:creationId xmlns:a16="http://schemas.microsoft.com/office/drawing/2014/main" id="{50AB67D1-E0AD-FB7E-6724-587EFE8B044E}"/>
                      </a:ext>
                    </a:extLst>
                  </p:cNvPr>
                  <p:cNvSpPr txBox="1">
                    <a:spLocks noRot="1" noChangeAspect="1" noMove="1" noResize="1" noEditPoints="1" noAdjustHandles="1" noChangeArrowheads="1" noChangeShapeType="1" noTextEdit="1"/>
                  </p:cNvSpPr>
                  <p:nvPr/>
                </p:nvSpPr>
                <p:spPr>
                  <a:xfrm>
                    <a:off x="8167127" y="3415415"/>
                    <a:ext cx="360000" cy="360000"/>
                  </a:xfrm>
                  <a:prstGeom prst="roundRect">
                    <a:avLst>
                      <a:gd name="adj" fmla="val 38026"/>
                    </a:avLst>
                  </a:prstGeom>
                  <a:blipFill>
                    <a:blip r:embed="rId22"/>
                    <a:stretch>
                      <a:fillRect/>
                    </a:stretch>
                  </a:blipFill>
                  <a:ln w="19050">
                    <a:solidFill>
                      <a:schemeClr val="accent6">
                        <a:lumMod val="75000"/>
                      </a:schemeClr>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16E705F3-BC1A-EFCC-13A8-C105531269C2}"/>
                      </a:ext>
                    </a:extLst>
                  </p:cNvPr>
                  <p:cNvSpPr txBox="1"/>
                  <p:nvPr/>
                </p:nvSpPr>
                <p:spPr>
                  <a:xfrm>
                    <a:off x="9749104" y="3415415"/>
                    <a:ext cx="360000" cy="360000"/>
                  </a:xfrm>
                  <a:prstGeom prst="roundRect">
                    <a:avLst>
                      <a:gd name="adj" fmla="val 38026"/>
                    </a:avLst>
                  </a:prstGeom>
                  <a:solidFill>
                    <a:srgbClr val="E2F0D9"/>
                  </a:solidFill>
                  <a:ln w="19050">
                    <a:solidFill>
                      <a:schemeClr val="accent6">
                        <a:lumMod val="75000"/>
                      </a:schemeClr>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b>
                            <m:sup>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𝑚</m:t>
                              </m:r>
                            </m:sup>
                          </m:sSubSup>
                        </m:oMath>
                      </m:oMathPara>
                    </a14:m>
                    <a:endParaRPr kumimoji="0" lang="en-NZ"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74" name="TextBox 273">
                    <a:extLst>
                      <a:ext uri="{FF2B5EF4-FFF2-40B4-BE49-F238E27FC236}">
                        <a16:creationId xmlns:a16="http://schemas.microsoft.com/office/drawing/2014/main" id="{16E705F3-BC1A-EFCC-13A8-C105531269C2}"/>
                      </a:ext>
                    </a:extLst>
                  </p:cNvPr>
                  <p:cNvSpPr txBox="1">
                    <a:spLocks noRot="1" noChangeAspect="1" noMove="1" noResize="1" noEditPoints="1" noAdjustHandles="1" noChangeArrowheads="1" noChangeShapeType="1" noTextEdit="1"/>
                  </p:cNvSpPr>
                  <p:nvPr/>
                </p:nvSpPr>
                <p:spPr>
                  <a:xfrm>
                    <a:off x="9749104" y="3415415"/>
                    <a:ext cx="360000" cy="360000"/>
                  </a:xfrm>
                  <a:prstGeom prst="roundRect">
                    <a:avLst>
                      <a:gd name="adj" fmla="val 38026"/>
                    </a:avLst>
                  </a:prstGeom>
                  <a:blipFill>
                    <a:blip r:embed="rId23"/>
                    <a:stretch>
                      <a:fillRect l="-4839" r="-3226"/>
                    </a:stretch>
                  </a:blipFill>
                  <a:ln w="19050">
                    <a:solidFill>
                      <a:schemeClr val="accent6">
                        <a:lumMod val="75000"/>
                      </a:schemeClr>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20B111B1-36A8-919B-E294-B7786FB5094E}"/>
                      </a:ext>
                    </a:extLst>
                  </p:cNvPr>
                  <p:cNvSpPr txBox="1"/>
                  <p:nvPr/>
                </p:nvSpPr>
                <p:spPr>
                  <a:xfrm>
                    <a:off x="8911857" y="3415415"/>
                    <a:ext cx="416082" cy="360000"/>
                  </a:xfrm>
                  <a:prstGeom prst="roundRect">
                    <a:avLst>
                      <a:gd name="adj" fmla="val 25340"/>
                    </a:avLst>
                  </a:prstGeom>
                  <a:solidFill>
                    <a:srgbClr val="CC99FF"/>
                  </a:solidFill>
                </p:spPr>
                <p:txBody>
                  <a:bodyPr wrap="non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𝐵𝑙</m:t>
                          </m:r>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75" name="TextBox 274">
                    <a:extLst>
                      <a:ext uri="{FF2B5EF4-FFF2-40B4-BE49-F238E27FC236}">
                        <a16:creationId xmlns:a16="http://schemas.microsoft.com/office/drawing/2014/main" id="{20B111B1-36A8-919B-E294-B7786FB5094E}"/>
                      </a:ext>
                    </a:extLst>
                  </p:cNvPr>
                  <p:cNvSpPr txBox="1">
                    <a:spLocks noRot="1" noChangeAspect="1" noMove="1" noResize="1" noEditPoints="1" noAdjustHandles="1" noChangeArrowheads="1" noChangeShapeType="1" noTextEdit="1"/>
                  </p:cNvSpPr>
                  <p:nvPr/>
                </p:nvSpPr>
                <p:spPr>
                  <a:xfrm>
                    <a:off x="8911857" y="3415415"/>
                    <a:ext cx="416082" cy="360000"/>
                  </a:xfrm>
                  <a:prstGeom prst="roundRect">
                    <a:avLst>
                      <a:gd name="adj" fmla="val 25340"/>
                    </a:avLst>
                  </a:prstGeom>
                  <a:blipFill>
                    <a:blip r:embed="rId24"/>
                    <a:stretch>
                      <a:fillRect/>
                    </a:stretch>
                  </a:blipFill>
                </p:spPr>
                <p:txBody>
                  <a:bodyPr/>
                  <a:lstStyle/>
                  <a:p>
                    <a:r>
                      <a:rPr lang="en-NZ">
                        <a:noFill/>
                      </a:rPr>
                      <a:t> </a:t>
                    </a:r>
                  </a:p>
                </p:txBody>
              </p:sp>
            </mc:Fallback>
          </mc:AlternateContent>
          <p:cxnSp>
            <p:nvCxnSpPr>
              <p:cNvPr id="276" name="Straight Arrow Connector 275">
                <a:extLst>
                  <a:ext uri="{FF2B5EF4-FFF2-40B4-BE49-F238E27FC236}">
                    <a16:creationId xmlns:a16="http://schemas.microsoft.com/office/drawing/2014/main" id="{9687EE87-3C4A-0F6A-1F39-2FBF40CCAFDB}"/>
                  </a:ext>
                </a:extLst>
              </p:cNvPr>
              <p:cNvCxnSpPr>
                <a:cxnSpLocks/>
                <a:stCxn id="273" idx="3"/>
                <a:endCxn id="275" idx="1"/>
              </p:cNvCxnSpPr>
              <p:nvPr/>
            </p:nvCxnSpPr>
            <p:spPr>
              <a:xfrm>
                <a:off x="8527127" y="3595415"/>
                <a:ext cx="384730"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566133FF-9328-B985-182D-F87ACF1B13DE}"/>
                  </a:ext>
                </a:extLst>
              </p:cNvPr>
              <p:cNvCxnSpPr>
                <a:cxnSpLocks/>
                <a:stCxn id="275" idx="3"/>
                <a:endCxn id="274" idx="1"/>
              </p:cNvCxnSpPr>
              <p:nvPr/>
            </p:nvCxnSpPr>
            <p:spPr>
              <a:xfrm>
                <a:off x="9327939" y="3595415"/>
                <a:ext cx="421165"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F8D095BD-3191-3131-A331-934F0281719E}"/>
                  </a:ext>
                </a:extLst>
              </p:cNvPr>
              <p:cNvCxnSpPr>
                <a:cxnSpLocks/>
                <a:stCxn id="274" idx="3"/>
                <a:endCxn id="272" idx="1"/>
              </p:cNvCxnSpPr>
              <p:nvPr/>
            </p:nvCxnSpPr>
            <p:spPr>
              <a:xfrm>
                <a:off x="10109104" y="3595415"/>
                <a:ext cx="384730" cy="1"/>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7E943310-B43D-F77F-C41B-6CE3E9DF6E9B}"/>
                  </a:ext>
                </a:extLst>
              </p:cNvPr>
              <p:cNvCxnSpPr>
                <a:cxnSpLocks/>
                <a:stCxn id="280" idx="3"/>
                <a:endCxn id="273" idx="1"/>
              </p:cNvCxnSpPr>
              <p:nvPr/>
            </p:nvCxnSpPr>
            <p:spPr>
              <a:xfrm>
                <a:off x="7802183" y="3595415"/>
                <a:ext cx="364944"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0" name="TextBox 39">
                    <a:extLst>
                      <a:ext uri="{FF2B5EF4-FFF2-40B4-BE49-F238E27FC236}">
                        <a16:creationId xmlns:a16="http://schemas.microsoft.com/office/drawing/2014/main" id="{2E154030-0A77-72A8-76A7-28A0D1C54591}"/>
                      </a:ext>
                    </a:extLst>
                  </p:cNvPr>
                  <p:cNvSpPr txBox="1"/>
                  <p:nvPr/>
                </p:nvSpPr>
                <p:spPr>
                  <a:xfrm>
                    <a:off x="7298183" y="3410749"/>
                    <a:ext cx="5040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𝒖</m:t>
                              </m:r>
                            </m:e>
                            <m:sub>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𝒊𝒏</m:t>
                              </m:r>
                            </m:sub>
                            <m:sup>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𝒆</m:t>
                              </m:r>
                            </m:sup>
                          </m:sSubSup>
                        </m:oMath>
                      </m:oMathPara>
                    </a14:m>
                    <a:endParaRPr kumimoji="0" lang="en-NZ" sz="18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80" name="TextBox 39">
                    <a:extLst>
                      <a:ext uri="{FF2B5EF4-FFF2-40B4-BE49-F238E27FC236}">
                        <a16:creationId xmlns:a16="http://schemas.microsoft.com/office/drawing/2014/main" id="{2E154030-0A77-72A8-76A7-28A0D1C54591}"/>
                      </a:ext>
                    </a:extLst>
                  </p:cNvPr>
                  <p:cNvSpPr txBox="1">
                    <a:spLocks noRot="1" noChangeAspect="1" noMove="1" noResize="1" noEditPoints="1" noAdjustHandles="1" noChangeArrowheads="1" noChangeShapeType="1" noTextEdit="1"/>
                  </p:cNvSpPr>
                  <p:nvPr/>
                </p:nvSpPr>
                <p:spPr>
                  <a:xfrm>
                    <a:off x="7298183" y="3410749"/>
                    <a:ext cx="504000" cy="369332"/>
                  </a:xfrm>
                  <a:prstGeom prst="rect">
                    <a:avLst/>
                  </a:prstGeom>
                  <a:blipFill>
                    <a:blip r:embed="rId25"/>
                    <a:stretch>
                      <a:fillRect b="-3333"/>
                    </a:stretch>
                  </a:blipFill>
                </p:spPr>
                <p:txBody>
                  <a:bodyPr/>
                  <a:lstStyle/>
                  <a:p>
                    <a:r>
                      <a:rPr lang="en-NZ">
                        <a:noFill/>
                      </a:rPr>
                      <a:t> </a:t>
                    </a:r>
                  </a:p>
                </p:txBody>
              </p:sp>
            </mc:Fallback>
          </mc:AlternateContent>
        </p:grpSp>
      </p:grpSp>
      <p:grpSp>
        <p:nvGrpSpPr>
          <p:cNvPr id="31" name="Group 30">
            <a:extLst>
              <a:ext uri="{FF2B5EF4-FFF2-40B4-BE49-F238E27FC236}">
                <a16:creationId xmlns:a16="http://schemas.microsoft.com/office/drawing/2014/main" id="{D6F1A121-FBC9-FBD1-7A11-9D805F091695}"/>
              </a:ext>
            </a:extLst>
          </p:cNvPr>
          <p:cNvGrpSpPr/>
          <p:nvPr/>
        </p:nvGrpSpPr>
        <p:grpSpPr>
          <a:xfrm>
            <a:off x="452591" y="5386745"/>
            <a:ext cx="9643273" cy="1224584"/>
            <a:chOff x="452591" y="5386745"/>
            <a:chExt cx="9643273" cy="1224584"/>
          </a:xfrm>
        </p:grpSpPr>
        <p:pic>
          <p:nvPicPr>
            <p:cNvPr id="78" name="Picture 77">
              <a:extLst>
                <a:ext uri="{FF2B5EF4-FFF2-40B4-BE49-F238E27FC236}">
                  <a16:creationId xmlns:a16="http://schemas.microsoft.com/office/drawing/2014/main" id="{9DAD9C9E-08A3-6A26-38E4-09E023767103}"/>
                </a:ext>
              </a:extLst>
            </p:cNvPr>
            <p:cNvPicPr>
              <a:picLocks noChangeAspect="1"/>
            </p:cNvPicPr>
            <p:nvPr/>
          </p:nvPicPr>
          <p:blipFill>
            <a:blip r:embed="rId26"/>
            <a:stretch>
              <a:fillRect/>
            </a:stretch>
          </p:blipFill>
          <p:spPr>
            <a:xfrm>
              <a:off x="452591" y="5386745"/>
              <a:ext cx="3800432" cy="1224584"/>
            </a:xfrm>
            <a:prstGeom prst="rect">
              <a:avLst/>
            </a:prstGeom>
          </p:spPr>
        </p:pic>
        <p:sp>
          <p:nvSpPr>
            <p:cNvPr id="103" name="TextBox 102">
              <a:extLst>
                <a:ext uri="{FF2B5EF4-FFF2-40B4-BE49-F238E27FC236}">
                  <a16:creationId xmlns:a16="http://schemas.microsoft.com/office/drawing/2014/main" id="{1A1B95ED-4E00-7190-142E-557EC4753505}"/>
                </a:ext>
              </a:extLst>
            </p:cNvPr>
            <p:cNvSpPr txBox="1"/>
            <p:nvPr/>
          </p:nvSpPr>
          <p:spPr>
            <a:xfrm>
              <a:off x="5557099" y="5814371"/>
              <a:ext cx="10820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becomes </a:t>
              </a:r>
            </a:p>
          </p:txBody>
        </p:sp>
        <p:grpSp>
          <p:nvGrpSpPr>
            <p:cNvPr id="27" name="Group 26">
              <a:extLst>
                <a:ext uri="{FF2B5EF4-FFF2-40B4-BE49-F238E27FC236}">
                  <a16:creationId xmlns:a16="http://schemas.microsoft.com/office/drawing/2014/main" id="{6A974CB4-EE69-790E-B5D5-DC853AB85C9E}"/>
                </a:ext>
              </a:extLst>
            </p:cNvPr>
            <p:cNvGrpSpPr/>
            <p:nvPr/>
          </p:nvGrpSpPr>
          <p:grpSpPr>
            <a:xfrm>
              <a:off x="7431270" y="5563078"/>
              <a:ext cx="2664594" cy="871919"/>
              <a:chOff x="7431270" y="5563078"/>
              <a:chExt cx="2664594" cy="871919"/>
            </a:xfrm>
          </p:grpSpPr>
          <p:sp>
            <p:nvSpPr>
              <p:cNvPr id="81" name="TextBox 246">
                <a:extLst>
                  <a:ext uri="{FF2B5EF4-FFF2-40B4-BE49-F238E27FC236}">
                    <a16:creationId xmlns:a16="http://schemas.microsoft.com/office/drawing/2014/main" id="{B67EA5B7-5DDF-7367-5C52-781078776419}"/>
                  </a:ext>
                </a:extLst>
              </p:cNvPr>
              <p:cNvSpPr txBox="1"/>
              <p:nvPr/>
            </p:nvSpPr>
            <p:spPr>
              <a:xfrm flipH="1">
                <a:off x="8459473" y="5819037"/>
                <a:ext cx="540000" cy="360000"/>
              </a:xfrm>
              <a:prstGeom prst="roundRect">
                <a:avLst/>
              </a:prstGeom>
              <a:solidFill>
                <a:srgbClr val="FFD966"/>
              </a:solidFill>
              <a:ln w="19050">
                <a:solidFill>
                  <a:schemeClr val="tx1"/>
                </a:solidFill>
              </a:ln>
            </p:spPr>
            <p:txBody>
              <a:bodyPr wrap="none" lIns="36000" tIns="0" rIns="3600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2000" b="0" i="1"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Rx</a:t>
                </a:r>
              </a:p>
            </p:txBody>
          </p:sp>
          <p:grpSp>
            <p:nvGrpSpPr>
              <p:cNvPr id="90" name="Group 89">
                <a:extLst>
                  <a:ext uri="{FF2B5EF4-FFF2-40B4-BE49-F238E27FC236}">
                    <a16:creationId xmlns:a16="http://schemas.microsoft.com/office/drawing/2014/main" id="{0689C4C4-74C4-4052-D5EA-94C17D292198}"/>
                  </a:ext>
                </a:extLst>
              </p:cNvPr>
              <p:cNvGrpSpPr/>
              <p:nvPr/>
            </p:nvGrpSpPr>
            <p:grpSpPr>
              <a:xfrm>
                <a:off x="7431270" y="5563078"/>
                <a:ext cx="360000" cy="871919"/>
                <a:chOff x="6926847" y="3071656"/>
                <a:chExt cx="360000" cy="871919"/>
              </a:xfrm>
            </p:grpSpPr>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3B1C52B-ECE1-B926-E2C7-78345A2276DD}"/>
                        </a:ext>
                      </a:extLst>
                    </p:cNvPr>
                    <p:cNvSpPr txBox="1"/>
                    <p:nvPr/>
                  </p:nvSpPr>
                  <p:spPr>
                    <a:xfrm>
                      <a:off x="6926847" y="3588888"/>
                      <a:ext cx="360000" cy="354687"/>
                    </a:xfrm>
                    <a:prstGeom prst="roundRect">
                      <a:avLst>
                        <a:gd name="adj" fmla="val 38026"/>
                      </a:avLst>
                    </a:prstGeom>
                    <a:solidFill>
                      <a:srgbClr val="E2F0D9"/>
                    </a:solidFill>
                    <a:ln w="19050">
                      <a:solidFill>
                        <a:srgbClr val="FF0000"/>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2" name="TextBox 81">
                      <a:extLst>
                        <a:ext uri="{FF2B5EF4-FFF2-40B4-BE49-F238E27FC236}">
                          <a16:creationId xmlns:a16="http://schemas.microsoft.com/office/drawing/2014/main" id="{93B1C52B-ECE1-B926-E2C7-78345A2276DD}"/>
                        </a:ext>
                      </a:extLst>
                    </p:cNvPr>
                    <p:cNvSpPr txBox="1">
                      <a:spLocks noRot="1" noChangeAspect="1" noMove="1" noResize="1" noEditPoints="1" noAdjustHandles="1" noChangeArrowheads="1" noChangeShapeType="1" noTextEdit="1"/>
                    </p:cNvSpPr>
                    <p:nvPr/>
                  </p:nvSpPr>
                  <p:spPr>
                    <a:xfrm>
                      <a:off x="6926847" y="3588888"/>
                      <a:ext cx="360000" cy="354687"/>
                    </a:xfrm>
                    <a:prstGeom prst="roundRect">
                      <a:avLst>
                        <a:gd name="adj" fmla="val 38026"/>
                      </a:avLst>
                    </a:prstGeom>
                    <a:blipFill>
                      <a:blip r:embed="rId10"/>
                      <a:stretch>
                        <a:fillRect l="-3226" b="-4839"/>
                      </a:stretch>
                    </a:blipFill>
                    <a:ln w="1905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AB47389D-B700-D175-F9BC-5D49FC7C9BCF}"/>
                        </a:ext>
                      </a:extLst>
                    </p:cNvPr>
                    <p:cNvSpPr txBox="1"/>
                    <p:nvPr/>
                  </p:nvSpPr>
                  <p:spPr>
                    <a:xfrm>
                      <a:off x="6926847" y="3071656"/>
                      <a:ext cx="360000" cy="354687"/>
                    </a:xfrm>
                    <a:prstGeom prst="roundRect">
                      <a:avLst>
                        <a:gd name="adj" fmla="val 38026"/>
                      </a:avLst>
                    </a:prstGeom>
                    <a:solidFill>
                      <a:srgbClr val="E2F0D9"/>
                    </a:solidFill>
                    <a:ln w="19050">
                      <a:solidFill>
                        <a:srgbClr val="FF0000"/>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8" name="TextBox 87">
                      <a:extLst>
                        <a:ext uri="{FF2B5EF4-FFF2-40B4-BE49-F238E27FC236}">
                          <a16:creationId xmlns:a16="http://schemas.microsoft.com/office/drawing/2014/main" id="{AB47389D-B700-D175-F9BC-5D49FC7C9BCF}"/>
                        </a:ext>
                      </a:extLst>
                    </p:cNvPr>
                    <p:cNvSpPr txBox="1">
                      <a:spLocks noRot="1" noChangeAspect="1" noMove="1" noResize="1" noEditPoints="1" noAdjustHandles="1" noChangeArrowheads="1" noChangeShapeType="1" noTextEdit="1"/>
                    </p:cNvSpPr>
                    <p:nvPr/>
                  </p:nvSpPr>
                  <p:spPr>
                    <a:xfrm>
                      <a:off x="6926847" y="3071656"/>
                      <a:ext cx="360000" cy="354687"/>
                    </a:xfrm>
                    <a:prstGeom prst="roundRect">
                      <a:avLst>
                        <a:gd name="adj" fmla="val 38026"/>
                      </a:avLst>
                    </a:prstGeom>
                    <a:blipFill>
                      <a:blip r:embed="rId11"/>
                      <a:stretch>
                        <a:fillRect l="-3226" b="-4918"/>
                      </a:stretch>
                    </a:blipFill>
                    <a:ln w="19050">
                      <a:solidFill>
                        <a:srgbClr val="FF0000"/>
                      </a:solidFill>
                    </a:ln>
                  </p:spPr>
                  <p:txBody>
                    <a:bodyPr/>
                    <a:lstStyle/>
                    <a:p>
                      <a:r>
                        <a:rPr lang="en-NZ">
                          <a:noFill/>
                        </a:rPr>
                        <a:t> </a:t>
                      </a:r>
                    </a:p>
                  </p:txBody>
                </p:sp>
              </mc:Fallback>
            </mc:AlternateContent>
          </p:grpSp>
          <p:grpSp>
            <p:nvGrpSpPr>
              <p:cNvPr id="91" name="Group 90">
                <a:extLst>
                  <a:ext uri="{FF2B5EF4-FFF2-40B4-BE49-F238E27FC236}">
                    <a16:creationId xmlns:a16="http://schemas.microsoft.com/office/drawing/2014/main" id="{1AA333FB-C95E-B72C-F401-628C3F5A82CC}"/>
                  </a:ext>
                </a:extLst>
              </p:cNvPr>
              <p:cNvGrpSpPr/>
              <p:nvPr/>
            </p:nvGrpSpPr>
            <p:grpSpPr>
              <a:xfrm>
                <a:off x="9735864" y="5563078"/>
                <a:ext cx="360000" cy="871919"/>
                <a:chOff x="6926847" y="3071656"/>
                <a:chExt cx="360000" cy="871919"/>
              </a:xfrm>
            </p:grpSpPr>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3EA80CE1-55E9-588F-2DEE-55F0318C324B}"/>
                        </a:ext>
                      </a:extLst>
                    </p:cNvPr>
                    <p:cNvSpPr txBox="1"/>
                    <p:nvPr/>
                  </p:nvSpPr>
                  <p:spPr>
                    <a:xfrm>
                      <a:off x="6926847" y="3588888"/>
                      <a:ext cx="360000" cy="354687"/>
                    </a:xfrm>
                    <a:prstGeom prst="roundRect">
                      <a:avLst>
                        <a:gd name="adj" fmla="val 38026"/>
                      </a:avLst>
                    </a:prstGeom>
                    <a:solidFill>
                      <a:srgbClr val="E2F0D9"/>
                    </a:solidFill>
                    <a:ln w="19050">
                      <a:solidFill>
                        <a:srgbClr val="FF0000"/>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2" name="TextBox 91">
                      <a:extLst>
                        <a:ext uri="{FF2B5EF4-FFF2-40B4-BE49-F238E27FC236}">
                          <a16:creationId xmlns:a16="http://schemas.microsoft.com/office/drawing/2014/main" id="{3EA80CE1-55E9-588F-2DEE-55F0318C324B}"/>
                        </a:ext>
                      </a:extLst>
                    </p:cNvPr>
                    <p:cNvSpPr txBox="1">
                      <a:spLocks noRot="1" noChangeAspect="1" noMove="1" noResize="1" noEditPoints="1" noAdjustHandles="1" noChangeArrowheads="1" noChangeShapeType="1" noTextEdit="1"/>
                    </p:cNvSpPr>
                    <p:nvPr/>
                  </p:nvSpPr>
                  <p:spPr>
                    <a:xfrm>
                      <a:off x="6926847" y="3588888"/>
                      <a:ext cx="360000" cy="354687"/>
                    </a:xfrm>
                    <a:prstGeom prst="roundRect">
                      <a:avLst>
                        <a:gd name="adj" fmla="val 38026"/>
                      </a:avLst>
                    </a:prstGeom>
                    <a:blipFill>
                      <a:blip r:embed="rId12"/>
                      <a:stretch>
                        <a:fillRect l="-3226" b="-4839"/>
                      </a:stretch>
                    </a:blipFill>
                    <a:ln w="1905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9EC10FFB-0B7F-2E32-8023-E3FB8D9096AC}"/>
                        </a:ext>
                      </a:extLst>
                    </p:cNvPr>
                    <p:cNvSpPr txBox="1"/>
                    <p:nvPr/>
                  </p:nvSpPr>
                  <p:spPr>
                    <a:xfrm>
                      <a:off x="6926847" y="3071656"/>
                      <a:ext cx="360000" cy="354687"/>
                    </a:xfrm>
                    <a:prstGeom prst="roundRect">
                      <a:avLst>
                        <a:gd name="adj" fmla="val 38026"/>
                      </a:avLst>
                    </a:prstGeom>
                    <a:solidFill>
                      <a:srgbClr val="E2F0D9"/>
                    </a:solidFill>
                    <a:ln w="19050">
                      <a:solidFill>
                        <a:srgbClr val="FF0000"/>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3" name="TextBox 92">
                      <a:extLst>
                        <a:ext uri="{FF2B5EF4-FFF2-40B4-BE49-F238E27FC236}">
                          <a16:creationId xmlns:a16="http://schemas.microsoft.com/office/drawing/2014/main" id="{9EC10FFB-0B7F-2E32-8023-E3FB8D9096AC}"/>
                        </a:ext>
                      </a:extLst>
                    </p:cNvPr>
                    <p:cNvSpPr txBox="1">
                      <a:spLocks noRot="1" noChangeAspect="1" noMove="1" noResize="1" noEditPoints="1" noAdjustHandles="1" noChangeArrowheads="1" noChangeShapeType="1" noTextEdit="1"/>
                    </p:cNvSpPr>
                    <p:nvPr/>
                  </p:nvSpPr>
                  <p:spPr>
                    <a:xfrm>
                      <a:off x="6926847" y="3071656"/>
                      <a:ext cx="360000" cy="354687"/>
                    </a:xfrm>
                    <a:prstGeom prst="roundRect">
                      <a:avLst>
                        <a:gd name="adj" fmla="val 38026"/>
                      </a:avLst>
                    </a:prstGeom>
                    <a:blipFill>
                      <a:blip r:embed="rId13"/>
                      <a:stretch>
                        <a:fillRect l="-3226" b="-4918"/>
                      </a:stretch>
                    </a:blipFill>
                    <a:ln w="19050">
                      <a:solidFill>
                        <a:srgbClr val="FF0000"/>
                      </a:solidFill>
                    </a:ln>
                  </p:spPr>
                  <p:txBody>
                    <a:bodyPr/>
                    <a:lstStyle/>
                    <a:p>
                      <a:r>
                        <a:rPr lang="en-NZ">
                          <a:noFill/>
                        </a:rPr>
                        <a:t> </a:t>
                      </a:r>
                    </a:p>
                  </p:txBody>
                </p:sp>
              </mc:Fallback>
            </mc:AlternateContent>
          </p:grpSp>
          <p:cxnSp>
            <p:nvCxnSpPr>
              <p:cNvPr id="6" name="Connector: Elbow 5">
                <a:extLst>
                  <a:ext uri="{FF2B5EF4-FFF2-40B4-BE49-F238E27FC236}">
                    <a16:creationId xmlns:a16="http://schemas.microsoft.com/office/drawing/2014/main" id="{3611BFA4-A2DE-AF78-37D9-043E40E16BC7}"/>
                  </a:ext>
                </a:extLst>
              </p:cNvPr>
              <p:cNvCxnSpPr>
                <a:cxnSpLocks/>
                <a:stCxn id="88" idx="3"/>
                <a:endCxn id="81" idx="3"/>
              </p:cNvCxnSpPr>
              <p:nvPr/>
            </p:nvCxnSpPr>
            <p:spPr>
              <a:xfrm>
                <a:off x="7791270" y="5740422"/>
                <a:ext cx="668203" cy="25861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901DADBC-2DF7-04A3-9D07-8FF576DCD344}"/>
                  </a:ext>
                </a:extLst>
              </p:cNvPr>
              <p:cNvCxnSpPr>
                <a:cxnSpLocks/>
                <a:stCxn id="82" idx="3"/>
                <a:endCxn id="81" idx="3"/>
              </p:cNvCxnSpPr>
              <p:nvPr/>
            </p:nvCxnSpPr>
            <p:spPr>
              <a:xfrm flipV="1">
                <a:off x="7791270" y="5999037"/>
                <a:ext cx="668203" cy="25861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0E51101A-4775-D161-25FF-51D6161FA7A0}"/>
                  </a:ext>
                </a:extLst>
              </p:cNvPr>
              <p:cNvCxnSpPr>
                <a:cxnSpLocks/>
                <a:stCxn id="81" idx="1"/>
                <a:endCxn id="92" idx="1"/>
              </p:cNvCxnSpPr>
              <p:nvPr/>
            </p:nvCxnSpPr>
            <p:spPr>
              <a:xfrm>
                <a:off x="8999473" y="5999037"/>
                <a:ext cx="736391" cy="25861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93104036-6028-AD62-6EEE-EC1A362B4C83}"/>
                  </a:ext>
                </a:extLst>
              </p:cNvPr>
              <p:cNvCxnSpPr>
                <a:cxnSpLocks/>
                <a:stCxn id="81" idx="1"/>
                <a:endCxn id="93" idx="1"/>
              </p:cNvCxnSpPr>
              <p:nvPr/>
            </p:nvCxnSpPr>
            <p:spPr>
              <a:xfrm flipV="1">
                <a:off x="8999473" y="5740422"/>
                <a:ext cx="736391" cy="25861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773741-195C-ADD0-E69C-6D7775915449}"/>
                  </a:ext>
                </a:extLst>
              </p:cNvPr>
              <p:cNvSpPr txBox="1">
                <a:spLocks/>
              </p:cNvSpPr>
              <p:nvPr/>
            </p:nvSpPr>
            <p:spPr>
              <a:xfrm>
                <a:off x="7845270" y="6171626"/>
                <a:ext cx="216000" cy="180000"/>
              </a:xfrm>
              <a:prstGeom prst="ellipse">
                <a:avLst/>
              </a:prstGeom>
              <a:solidFill>
                <a:srgbClr val="0070C0"/>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0" i="0" u="none" strike="noStrike" kern="0" cap="none" spc="0" normalizeH="0" baseline="0" noProof="0" dirty="0">
                    <a:ln>
                      <a:noFill/>
                    </a:ln>
                    <a:solidFill>
                      <a:prstClr val="white"/>
                    </a:solidFill>
                    <a:effectLst/>
                    <a:uLnTx/>
                    <a:uFillTx/>
                    <a:latin typeface="Calibri" panose="020F0502020204030204"/>
                    <a:ea typeface="+mn-ea"/>
                    <a:cs typeface="+mn-cs"/>
                  </a:rPr>
                  <a:t>2</a:t>
                </a:r>
              </a:p>
            </p:txBody>
          </p:sp>
          <p:sp>
            <p:nvSpPr>
              <p:cNvPr id="3" name="TextBox 2">
                <a:extLst>
                  <a:ext uri="{FF2B5EF4-FFF2-40B4-BE49-F238E27FC236}">
                    <a16:creationId xmlns:a16="http://schemas.microsoft.com/office/drawing/2014/main" id="{3DE2968B-DB64-4F80-C501-E26CAE6EB78C}"/>
                  </a:ext>
                </a:extLst>
              </p:cNvPr>
              <p:cNvSpPr txBox="1">
                <a:spLocks/>
              </p:cNvSpPr>
              <p:nvPr/>
            </p:nvSpPr>
            <p:spPr>
              <a:xfrm>
                <a:off x="9401161" y="6171626"/>
                <a:ext cx="216000" cy="180000"/>
              </a:xfrm>
              <a:prstGeom prst="ellipse">
                <a:avLst/>
              </a:prstGeom>
              <a:solidFill>
                <a:srgbClr val="0070C0"/>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0" i="0" u="none" strike="noStrike" kern="0" cap="none" spc="0" normalizeH="0" baseline="0" noProof="0" dirty="0">
                    <a:ln>
                      <a:noFill/>
                    </a:ln>
                    <a:solidFill>
                      <a:prstClr val="white"/>
                    </a:solidFill>
                    <a:effectLst/>
                    <a:uLnTx/>
                    <a:uFillTx/>
                    <a:latin typeface="Calibri" panose="020F0502020204030204"/>
                    <a:ea typeface="+mn-ea"/>
                    <a:cs typeface="+mn-cs"/>
                  </a:rPr>
                  <a:t>2</a:t>
                </a:r>
              </a:p>
            </p:txBody>
          </p:sp>
        </p:grpSp>
      </p:grpSp>
      <p:sp>
        <p:nvSpPr>
          <p:cNvPr id="4" name="Rectangle 3">
            <a:extLst>
              <a:ext uri="{FF2B5EF4-FFF2-40B4-BE49-F238E27FC236}">
                <a16:creationId xmlns:a16="http://schemas.microsoft.com/office/drawing/2014/main" id="{2EED7F44-4F89-80D0-8FEA-E6A2D59DF7C4}"/>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121954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ACEC2-6F23-33E9-45C1-B29D3C17B65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7935C0C-EDB9-2B6B-DC31-537156A31D25}"/>
              </a:ext>
            </a:extLst>
          </p:cNvPr>
          <p:cNvSpPr txBox="1"/>
          <p:nvPr/>
        </p:nvSpPr>
        <p:spPr>
          <a:xfrm>
            <a:off x="574157" y="134237"/>
            <a:ext cx="11573393" cy="1938992"/>
          </a:xfrm>
          <a:prstGeom prst="rect">
            <a:avLst/>
          </a:prstGeom>
          <a:noFill/>
        </p:spPr>
        <p:txBody>
          <a:bodyPr wrap="square" rtlCol="0">
            <a:spAutoFit/>
          </a:bodyPr>
          <a:lstStyle/>
          <a:p>
            <a:pPr marL="342900" indent="-342900">
              <a:buFont typeface="+mj-lt"/>
              <a:buAutoNum type="arabicPeriod"/>
            </a:pPr>
            <a:r>
              <a:rPr lang="en-NZ" sz="2800" b="1" kern="100" dirty="0">
                <a:solidFill>
                  <a:schemeClr val="bg1">
                    <a:lumMod val="75000"/>
                  </a:schemeClr>
                </a:solidFill>
                <a:latin typeface="Calibri" panose="020F0502020204030204" pitchFamily="34" charset="0"/>
                <a:ea typeface="Calibri" panose="020F0502020204030204" pitchFamily="34" charset="0"/>
                <a:cs typeface="Times New Roman" panose="02020603050405020304" pitchFamily="18" charset="0"/>
              </a:rPr>
              <a:t>Units, </a:t>
            </a:r>
            <a:r>
              <a:rPr lang="en-GB" sz="2800" b="1" kern="100" dirty="0">
                <a:solidFill>
                  <a:schemeClr val="bg1">
                    <a:lumMod val="75000"/>
                  </a:schemeClr>
                </a:solidFill>
                <a:latin typeface="Calibri" panose="020F0502020204030204" pitchFamily="34" charset="0"/>
                <a:ea typeface="Calibri" panose="020F0502020204030204" pitchFamily="34" charset="0"/>
                <a:cs typeface="Times New Roman" panose="02020603050405020304" pitchFamily="18" charset="0"/>
              </a:rPr>
              <a:t>p</a:t>
            </a:r>
            <a:r>
              <a:rPr lang="en-GB" sz="2800" b="1" dirty="0">
                <a:solidFill>
                  <a:schemeClr val="bg1">
                    <a:lumMod val="75000"/>
                  </a:schemeClr>
                </a:solidFill>
              </a:rPr>
              <a:t>hysical laws and bond graphs</a:t>
            </a:r>
          </a:p>
          <a:p>
            <a:pPr marL="342900" indent="-342900">
              <a:buFont typeface="+mj-lt"/>
              <a:buAutoNum type="arabicPeriod"/>
            </a:pPr>
            <a:r>
              <a:rPr lang="en-GB" sz="2800" b="1" dirty="0">
                <a:solidFill>
                  <a:schemeClr val="bg1">
                    <a:lumMod val="75000"/>
                  </a:schemeClr>
                </a:solidFill>
              </a:rPr>
              <a:t>Simple bond graph models</a:t>
            </a:r>
          </a:p>
          <a:p>
            <a:pPr marL="342900" indent="-342900">
              <a:buFont typeface="+mj-lt"/>
              <a:buAutoNum type="arabicPeriod"/>
            </a:pPr>
            <a:r>
              <a:rPr lang="en-GB" sz="3600" b="1" dirty="0">
                <a:solidFill>
                  <a:srgbClr val="EF1E7A"/>
                </a:solidFill>
              </a:rPr>
              <a:t>Enzyme-</a:t>
            </a:r>
            <a:r>
              <a:rPr lang="en-GB" sz="3600" b="1" dirty="0" err="1">
                <a:solidFill>
                  <a:srgbClr val="EF1E7A"/>
                </a:solidFill>
              </a:rPr>
              <a:t>catalyzed</a:t>
            </a:r>
            <a:r>
              <a:rPr lang="en-GB" sz="3600" b="1" dirty="0">
                <a:solidFill>
                  <a:srgbClr val="EF1E7A"/>
                </a:solidFill>
              </a:rPr>
              <a:t> reactions</a:t>
            </a:r>
            <a:r>
              <a:rPr lang="en-GB" sz="2800" b="1" dirty="0">
                <a:solidFill>
                  <a:srgbClr val="EF1E7A"/>
                </a:solidFill>
              </a:rPr>
              <a:t> </a:t>
            </a:r>
            <a:r>
              <a:rPr lang="en-GB" sz="2400" b="1" dirty="0">
                <a:solidFill>
                  <a:srgbClr val="EF1E7A"/>
                </a:solidFill>
              </a:rPr>
              <a:t>(including SLC transporters &amp; ATPase pumps)</a:t>
            </a:r>
          </a:p>
          <a:p>
            <a:pPr marL="342900" indent="-342900">
              <a:buFont typeface="+mj-lt"/>
              <a:buAutoNum type="arabicPeriod"/>
            </a:pPr>
            <a:r>
              <a:rPr lang="en-NZ" sz="2800" b="1" dirty="0">
                <a:solidFill>
                  <a:schemeClr val="bg1">
                    <a:lumMod val="75000"/>
                  </a:schemeClr>
                </a:solidFill>
              </a:rPr>
              <a:t>Cellular mechanisms: intracellular homeostasis </a:t>
            </a:r>
          </a:p>
        </p:txBody>
      </p:sp>
      <p:sp>
        <p:nvSpPr>
          <p:cNvPr id="3" name="Rectangle 2">
            <a:extLst>
              <a:ext uri="{FF2B5EF4-FFF2-40B4-BE49-F238E27FC236}">
                <a16:creationId xmlns:a16="http://schemas.microsoft.com/office/drawing/2014/main" id="{8747D175-CCC7-48E1-E157-785035A94209}"/>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4216348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F97EBDC-12CC-F238-FDBB-E28D3B28DC53}"/>
              </a:ext>
            </a:extLst>
          </p:cNvPr>
          <p:cNvSpPr txBox="1"/>
          <p:nvPr/>
        </p:nvSpPr>
        <p:spPr>
          <a:xfrm>
            <a:off x="230143" y="152509"/>
            <a:ext cx="454800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1" u="sng" strike="noStrike" kern="1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An enzyme-catalysed reaction</a:t>
            </a:r>
            <a:endParaRPr kumimoji="0" lang="en-NZ" sz="2400" b="0" i="0" u="sng" strike="noStrike" kern="1200" cap="none" spc="0" normalizeH="0" baseline="0" noProof="0" dirty="0">
              <a:ln>
                <a:noFill/>
              </a:ln>
              <a:solidFill>
                <a:srgbClr val="7030A0"/>
              </a:solidFill>
              <a:effectLst/>
              <a:uLnTx/>
              <a:uFillTx/>
              <a:latin typeface="Calibri" panose="020F0502020204030204"/>
              <a:ea typeface="+mn-ea"/>
              <a:cs typeface="+mn-cs"/>
            </a:endParaRPr>
          </a:p>
        </p:txBody>
      </p:sp>
      <p:grpSp>
        <p:nvGrpSpPr>
          <p:cNvPr id="104" name="Group 103">
            <a:extLst>
              <a:ext uri="{FF2B5EF4-FFF2-40B4-BE49-F238E27FC236}">
                <a16:creationId xmlns:a16="http://schemas.microsoft.com/office/drawing/2014/main" id="{124B09B4-C2DB-1ABA-5BD8-F15DA7ABCFF8}"/>
              </a:ext>
            </a:extLst>
          </p:cNvPr>
          <p:cNvGrpSpPr/>
          <p:nvPr/>
        </p:nvGrpSpPr>
        <p:grpSpPr>
          <a:xfrm>
            <a:off x="5281171" y="-24378"/>
            <a:ext cx="3233488" cy="840305"/>
            <a:chOff x="5431028" y="66249"/>
            <a:chExt cx="3233488" cy="840305"/>
          </a:xfrm>
        </p:grpSpPr>
        <p:grpSp>
          <p:nvGrpSpPr>
            <p:cNvPr id="102" name="Group 101">
              <a:extLst>
                <a:ext uri="{FF2B5EF4-FFF2-40B4-BE49-F238E27FC236}">
                  <a16:creationId xmlns:a16="http://schemas.microsoft.com/office/drawing/2014/main" id="{A6A653F1-30C5-602C-EABC-2C6FDB408BFF}"/>
                </a:ext>
              </a:extLst>
            </p:cNvPr>
            <p:cNvGrpSpPr/>
            <p:nvPr/>
          </p:nvGrpSpPr>
          <p:grpSpPr>
            <a:xfrm>
              <a:off x="6305935" y="66505"/>
              <a:ext cx="467179" cy="840049"/>
              <a:chOff x="6305935" y="66505"/>
              <a:chExt cx="467179" cy="840049"/>
            </a:xfrm>
          </p:grpSpPr>
          <mc:AlternateContent xmlns:mc="http://schemas.openxmlformats.org/markup-compatibility/2006" xmlns:a14="http://schemas.microsoft.com/office/drawing/2010/main">
            <mc:Choice Requires="a14">
              <p:sp>
                <p:nvSpPr>
                  <p:cNvPr id="85" name="TextBox 12">
                    <a:extLst>
                      <a:ext uri="{FF2B5EF4-FFF2-40B4-BE49-F238E27FC236}">
                        <a16:creationId xmlns:a16="http://schemas.microsoft.com/office/drawing/2014/main" id="{474729F1-F589-9E2D-4735-9DA1F31B490C}"/>
                      </a:ext>
                    </a:extLst>
                  </p:cNvPr>
                  <p:cNvSpPr txBox="1"/>
                  <p:nvPr/>
                </p:nvSpPr>
                <p:spPr>
                  <a:xfrm>
                    <a:off x="6305935" y="66505"/>
                    <a:ext cx="467179" cy="39049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SupPr>
                            <m:e>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𝐴</m:t>
                              </m:r>
                            </m:e>
                            <m:sub>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1</m:t>
                              </m:r>
                            </m:sub>
                            <m:sup>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𝑓</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5" name="TextBox 12">
                    <a:extLst>
                      <a:ext uri="{FF2B5EF4-FFF2-40B4-BE49-F238E27FC236}">
                        <a16:creationId xmlns:a16="http://schemas.microsoft.com/office/drawing/2014/main" id="{474729F1-F589-9E2D-4735-9DA1F31B490C}"/>
                      </a:ext>
                    </a:extLst>
                  </p:cNvPr>
                  <p:cNvSpPr txBox="1">
                    <a:spLocks noRot="1" noChangeAspect="1" noMove="1" noResize="1" noEditPoints="1" noAdjustHandles="1" noChangeArrowheads="1" noChangeShapeType="1" noTextEdit="1"/>
                  </p:cNvSpPr>
                  <p:nvPr/>
                </p:nvSpPr>
                <p:spPr>
                  <a:xfrm>
                    <a:off x="6305935" y="66505"/>
                    <a:ext cx="467179" cy="390492"/>
                  </a:xfrm>
                  <a:prstGeom prst="rect">
                    <a:avLst/>
                  </a:prstGeom>
                  <a:blipFill>
                    <a:blip r:embed="rId17"/>
                    <a:stretch>
                      <a:fillRect b="-156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2" name="TextBox 12">
                    <a:extLst>
                      <a:ext uri="{FF2B5EF4-FFF2-40B4-BE49-F238E27FC236}">
                        <a16:creationId xmlns:a16="http://schemas.microsoft.com/office/drawing/2014/main" id="{167FE1C2-C5C4-E1DC-D3E3-DE19DE1A97BE}"/>
                      </a:ext>
                    </a:extLst>
                  </p:cNvPr>
                  <p:cNvSpPr txBox="1"/>
                  <p:nvPr/>
                </p:nvSpPr>
                <p:spPr>
                  <a:xfrm>
                    <a:off x="6305935" y="568000"/>
                    <a:ext cx="451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SupPr>
                            <m:e>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𝐴</m:t>
                              </m:r>
                            </m:e>
                            <m:sub>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1</m:t>
                              </m:r>
                            </m:sub>
                            <m:sup>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𝑟</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2" name="TextBox 12">
                    <a:extLst>
                      <a:ext uri="{FF2B5EF4-FFF2-40B4-BE49-F238E27FC236}">
                        <a16:creationId xmlns:a16="http://schemas.microsoft.com/office/drawing/2014/main" id="{167FE1C2-C5C4-E1DC-D3E3-DE19DE1A97BE}"/>
                      </a:ext>
                    </a:extLst>
                  </p:cNvPr>
                  <p:cNvSpPr txBox="1">
                    <a:spLocks noRot="1" noChangeAspect="1" noMove="1" noResize="1" noEditPoints="1" noAdjustHandles="1" noChangeArrowheads="1" noChangeShapeType="1" noTextEdit="1"/>
                  </p:cNvSpPr>
                  <p:nvPr/>
                </p:nvSpPr>
                <p:spPr>
                  <a:xfrm>
                    <a:off x="6305935" y="568000"/>
                    <a:ext cx="451341" cy="338554"/>
                  </a:xfrm>
                  <a:prstGeom prst="rect">
                    <a:avLst/>
                  </a:prstGeom>
                  <a:blipFill>
                    <a:blip r:embed="rId18"/>
                    <a:stretch>
                      <a:fillRect/>
                    </a:stretch>
                  </a:blipFill>
                </p:spPr>
                <p:txBody>
                  <a:bodyPr/>
                  <a:lstStyle/>
                  <a:p>
                    <a:r>
                      <a:rPr lang="en-NZ">
                        <a:noFill/>
                      </a:rPr>
                      <a:t> </a:t>
                    </a:r>
                  </a:p>
                </p:txBody>
              </p:sp>
            </mc:Fallback>
          </mc:AlternateContent>
        </p:grpSp>
        <p:grpSp>
          <p:nvGrpSpPr>
            <p:cNvPr id="103" name="Group 102">
              <a:extLst>
                <a:ext uri="{FF2B5EF4-FFF2-40B4-BE49-F238E27FC236}">
                  <a16:creationId xmlns:a16="http://schemas.microsoft.com/office/drawing/2014/main" id="{482D4680-CAC3-F2EA-3DEC-7B29E363E69E}"/>
                </a:ext>
              </a:extLst>
            </p:cNvPr>
            <p:cNvGrpSpPr/>
            <p:nvPr/>
          </p:nvGrpSpPr>
          <p:grpSpPr>
            <a:xfrm>
              <a:off x="7350347" y="66249"/>
              <a:ext cx="467179" cy="840305"/>
              <a:chOff x="7350347" y="66249"/>
              <a:chExt cx="467179" cy="840305"/>
            </a:xfrm>
          </p:grpSpPr>
          <mc:AlternateContent xmlns:mc="http://schemas.openxmlformats.org/markup-compatibility/2006" xmlns:a14="http://schemas.microsoft.com/office/drawing/2010/main">
            <mc:Choice Requires="a14">
              <p:sp>
                <p:nvSpPr>
                  <p:cNvPr id="95" name="TextBox 12">
                    <a:extLst>
                      <a:ext uri="{FF2B5EF4-FFF2-40B4-BE49-F238E27FC236}">
                        <a16:creationId xmlns:a16="http://schemas.microsoft.com/office/drawing/2014/main" id="{98D7B497-5CBF-7591-F988-CD292CBF1ABA}"/>
                      </a:ext>
                    </a:extLst>
                  </p:cNvPr>
                  <p:cNvSpPr txBox="1"/>
                  <p:nvPr/>
                </p:nvSpPr>
                <p:spPr>
                  <a:xfrm>
                    <a:off x="7350347" y="66249"/>
                    <a:ext cx="467179" cy="3907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SupPr>
                            <m:e>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𝐴</m:t>
                              </m:r>
                            </m:e>
                            <m:sub>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2</m:t>
                              </m:r>
                            </m:sub>
                            <m:sup>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𝑓</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5" name="TextBox 12">
                    <a:extLst>
                      <a:ext uri="{FF2B5EF4-FFF2-40B4-BE49-F238E27FC236}">
                        <a16:creationId xmlns:a16="http://schemas.microsoft.com/office/drawing/2014/main" id="{98D7B497-5CBF-7591-F988-CD292CBF1ABA}"/>
                      </a:ext>
                    </a:extLst>
                  </p:cNvPr>
                  <p:cNvSpPr txBox="1">
                    <a:spLocks noRot="1" noChangeAspect="1" noMove="1" noResize="1" noEditPoints="1" noAdjustHandles="1" noChangeArrowheads="1" noChangeShapeType="1" noTextEdit="1"/>
                  </p:cNvSpPr>
                  <p:nvPr/>
                </p:nvSpPr>
                <p:spPr>
                  <a:xfrm>
                    <a:off x="7350347" y="66249"/>
                    <a:ext cx="467179" cy="390748"/>
                  </a:xfrm>
                  <a:prstGeom prst="rect">
                    <a:avLst/>
                  </a:prstGeom>
                  <a:blipFill>
                    <a:blip r:embed="rId19"/>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6" name="TextBox 12">
                    <a:extLst>
                      <a:ext uri="{FF2B5EF4-FFF2-40B4-BE49-F238E27FC236}">
                        <a16:creationId xmlns:a16="http://schemas.microsoft.com/office/drawing/2014/main" id="{E84B254A-6ED7-F07E-DB51-E90A1087CDA7}"/>
                      </a:ext>
                    </a:extLst>
                  </p:cNvPr>
                  <p:cNvSpPr txBox="1"/>
                  <p:nvPr/>
                </p:nvSpPr>
                <p:spPr>
                  <a:xfrm>
                    <a:off x="7350347" y="568000"/>
                    <a:ext cx="45608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SupPr>
                            <m:e>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𝐴</m:t>
                              </m:r>
                            </m:e>
                            <m:sub>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2</m:t>
                              </m:r>
                            </m:sub>
                            <m:sup>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𝑟</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6" name="TextBox 12">
                    <a:extLst>
                      <a:ext uri="{FF2B5EF4-FFF2-40B4-BE49-F238E27FC236}">
                        <a16:creationId xmlns:a16="http://schemas.microsoft.com/office/drawing/2014/main" id="{E84B254A-6ED7-F07E-DB51-E90A1087CDA7}"/>
                      </a:ext>
                    </a:extLst>
                  </p:cNvPr>
                  <p:cNvSpPr txBox="1">
                    <a:spLocks noRot="1" noChangeAspect="1" noMove="1" noResize="1" noEditPoints="1" noAdjustHandles="1" noChangeArrowheads="1" noChangeShapeType="1" noTextEdit="1"/>
                  </p:cNvSpPr>
                  <p:nvPr/>
                </p:nvSpPr>
                <p:spPr>
                  <a:xfrm>
                    <a:off x="7350347" y="568000"/>
                    <a:ext cx="456087" cy="338554"/>
                  </a:xfrm>
                  <a:prstGeom prst="rect">
                    <a:avLst/>
                  </a:prstGeom>
                  <a:blipFill>
                    <a:blip r:embed="rId20"/>
                    <a:stretch>
                      <a:fillRect/>
                    </a:stretch>
                  </a:blipFill>
                </p:spPr>
                <p:txBody>
                  <a:bodyPr/>
                  <a:lstStyle/>
                  <a:p>
                    <a:r>
                      <a:rPr lang="en-NZ">
                        <a:noFill/>
                      </a:rPr>
                      <a:t> </a:t>
                    </a:r>
                  </a:p>
                </p:txBody>
              </p:sp>
            </mc:Fallback>
          </mc:AlternateContent>
        </p:grpSp>
        <p:grpSp>
          <p:nvGrpSpPr>
            <p:cNvPr id="101" name="Group 100">
              <a:extLst>
                <a:ext uri="{FF2B5EF4-FFF2-40B4-BE49-F238E27FC236}">
                  <a16:creationId xmlns:a16="http://schemas.microsoft.com/office/drawing/2014/main" id="{4C4385DA-171A-E65E-6EB6-89C2EA2D2F50}"/>
                </a:ext>
              </a:extLst>
            </p:cNvPr>
            <p:cNvGrpSpPr/>
            <p:nvPr/>
          </p:nvGrpSpPr>
          <p:grpSpPr>
            <a:xfrm>
              <a:off x="5431028" y="293169"/>
              <a:ext cx="3233488" cy="346922"/>
              <a:chOff x="5431028" y="293169"/>
              <a:chExt cx="3233488" cy="346922"/>
            </a:xfrm>
          </p:grpSpPr>
          <p:grpSp>
            <p:nvGrpSpPr>
              <p:cNvPr id="87" name="Group 86">
                <a:extLst>
                  <a:ext uri="{FF2B5EF4-FFF2-40B4-BE49-F238E27FC236}">
                    <a16:creationId xmlns:a16="http://schemas.microsoft.com/office/drawing/2014/main" id="{03E50E89-06F1-1CB1-5541-8C84558DF262}"/>
                  </a:ext>
                </a:extLst>
              </p:cNvPr>
              <p:cNvGrpSpPr/>
              <p:nvPr/>
            </p:nvGrpSpPr>
            <p:grpSpPr>
              <a:xfrm>
                <a:off x="6305650" y="449170"/>
                <a:ext cx="467464" cy="100675"/>
                <a:chOff x="1283736" y="2028713"/>
                <a:chExt cx="467464" cy="100675"/>
              </a:xfrm>
            </p:grpSpPr>
            <p:cxnSp>
              <p:nvCxnSpPr>
                <p:cNvPr id="90" name="Straight Arrow Connector 89">
                  <a:extLst>
                    <a:ext uri="{FF2B5EF4-FFF2-40B4-BE49-F238E27FC236}">
                      <a16:creationId xmlns:a16="http://schemas.microsoft.com/office/drawing/2014/main" id="{C1EA0DD8-3305-C21B-4C32-D5FDFD303E65}"/>
                    </a:ext>
                  </a:extLst>
                </p:cNvPr>
                <p:cNvCxnSpPr>
                  <a:cxnSpLocks/>
                </p:cNvCxnSpPr>
                <p:nvPr/>
              </p:nvCxnSpPr>
              <p:spPr>
                <a:xfrm>
                  <a:off x="1283736" y="2028713"/>
                  <a:ext cx="46746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B4588166-4D73-8403-8758-C8EE1DD55145}"/>
                    </a:ext>
                  </a:extLst>
                </p:cNvPr>
                <p:cNvCxnSpPr>
                  <a:cxnSpLocks/>
                </p:cNvCxnSpPr>
                <p:nvPr/>
              </p:nvCxnSpPr>
              <p:spPr>
                <a:xfrm>
                  <a:off x="1283736" y="2129388"/>
                  <a:ext cx="467464" cy="0"/>
                </a:xfrm>
                <a:prstGeom prst="straightConnector1">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8" name="TextBox 10">
                    <a:extLst>
                      <a:ext uri="{FF2B5EF4-FFF2-40B4-BE49-F238E27FC236}">
                        <a16:creationId xmlns:a16="http://schemas.microsoft.com/office/drawing/2014/main" id="{30778102-0500-2DFC-F57F-8929DC9961AF}"/>
                      </a:ext>
                    </a:extLst>
                  </p:cNvPr>
                  <p:cNvSpPr txBox="1"/>
                  <p:nvPr/>
                </p:nvSpPr>
                <p:spPr>
                  <a:xfrm>
                    <a:off x="5431028" y="293169"/>
                    <a:ext cx="782009" cy="34413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𝟏</m:t>
                            </m:r>
                          </m:sup>
                        </m:sSubSup>
                      </m:oMath>
                    </a14:m>
                    <a:r>
                      <a:rPr kumimoji="0" lang="en-NZ" sz="1600" b="0" i="0"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𝟑</m:t>
                            </m:r>
                          </m:sup>
                        </m:sSubSup>
                      </m:oMath>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8" name="TextBox 10">
                    <a:extLst>
                      <a:ext uri="{FF2B5EF4-FFF2-40B4-BE49-F238E27FC236}">
                        <a16:creationId xmlns:a16="http://schemas.microsoft.com/office/drawing/2014/main" id="{30778102-0500-2DFC-F57F-8929DC9961AF}"/>
                      </a:ext>
                    </a:extLst>
                  </p:cNvPr>
                  <p:cNvSpPr txBox="1">
                    <a:spLocks noRot="1" noChangeAspect="1" noMove="1" noResize="1" noEditPoints="1" noAdjustHandles="1" noChangeArrowheads="1" noChangeShapeType="1" noTextEdit="1"/>
                  </p:cNvSpPr>
                  <p:nvPr/>
                </p:nvSpPr>
                <p:spPr>
                  <a:xfrm>
                    <a:off x="5431028" y="293169"/>
                    <a:ext cx="782009" cy="344133"/>
                  </a:xfrm>
                  <a:prstGeom prst="rect">
                    <a:avLst/>
                  </a:prstGeom>
                  <a:blipFill>
                    <a:blip r:embed="rId21"/>
                    <a:stretch>
                      <a:fillRect t="-7018" b="-17544"/>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9" name="TextBox 11">
                    <a:extLst>
                      <a:ext uri="{FF2B5EF4-FFF2-40B4-BE49-F238E27FC236}">
                        <a16:creationId xmlns:a16="http://schemas.microsoft.com/office/drawing/2014/main" id="{AA750ED7-37CC-9AAB-BA1B-92CB86A2A738}"/>
                      </a:ext>
                    </a:extLst>
                  </p:cNvPr>
                  <p:cNvSpPr txBox="1"/>
                  <p:nvPr/>
                </p:nvSpPr>
                <p:spPr>
                  <a:xfrm>
                    <a:off x="7882507" y="295958"/>
                    <a:ext cx="782009" cy="34413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𝟐</m:t>
                            </m:r>
                          </m:sup>
                        </m:sSubSup>
                      </m:oMath>
                    </a14:m>
                    <a:r>
                      <a:rPr kumimoji="0" lang="en-NZ" sz="1600" b="0" i="0"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𝟑</m:t>
                            </m:r>
                          </m:sup>
                        </m:sSubSup>
                      </m:oMath>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9" name="TextBox 11">
                    <a:extLst>
                      <a:ext uri="{FF2B5EF4-FFF2-40B4-BE49-F238E27FC236}">
                        <a16:creationId xmlns:a16="http://schemas.microsoft.com/office/drawing/2014/main" id="{AA750ED7-37CC-9AAB-BA1B-92CB86A2A738}"/>
                      </a:ext>
                    </a:extLst>
                  </p:cNvPr>
                  <p:cNvSpPr txBox="1">
                    <a:spLocks noRot="1" noChangeAspect="1" noMove="1" noResize="1" noEditPoints="1" noAdjustHandles="1" noChangeArrowheads="1" noChangeShapeType="1" noTextEdit="1"/>
                  </p:cNvSpPr>
                  <p:nvPr/>
                </p:nvSpPr>
                <p:spPr>
                  <a:xfrm>
                    <a:off x="7882507" y="295958"/>
                    <a:ext cx="782009" cy="344133"/>
                  </a:xfrm>
                  <a:prstGeom prst="rect">
                    <a:avLst/>
                  </a:prstGeom>
                  <a:blipFill>
                    <a:blip r:embed="rId22"/>
                    <a:stretch>
                      <a:fillRect t="-7143" b="-19643"/>
                    </a:stretch>
                  </a:blipFill>
                </p:spPr>
                <p:txBody>
                  <a:bodyPr/>
                  <a:lstStyle/>
                  <a:p>
                    <a:r>
                      <a:rPr lang="en-NZ">
                        <a:noFill/>
                      </a:rPr>
                      <a:t> </a:t>
                    </a:r>
                  </a:p>
                </p:txBody>
              </p:sp>
            </mc:Fallback>
          </mc:AlternateContent>
          <p:grpSp>
            <p:nvGrpSpPr>
              <p:cNvPr id="97" name="Group 96">
                <a:extLst>
                  <a:ext uri="{FF2B5EF4-FFF2-40B4-BE49-F238E27FC236}">
                    <a16:creationId xmlns:a16="http://schemas.microsoft.com/office/drawing/2014/main" id="{1224C5C3-072D-7564-523F-7AB47E6EAD55}"/>
                  </a:ext>
                </a:extLst>
              </p:cNvPr>
              <p:cNvGrpSpPr/>
              <p:nvPr/>
            </p:nvGrpSpPr>
            <p:grpSpPr>
              <a:xfrm>
                <a:off x="7374640" y="449170"/>
                <a:ext cx="467464" cy="100675"/>
                <a:chOff x="1283736" y="2028713"/>
                <a:chExt cx="467464" cy="100675"/>
              </a:xfrm>
            </p:grpSpPr>
            <p:cxnSp>
              <p:nvCxnSpPr>
                <p:cNvPr id="98" name="Straight Arrow Connector 97">
                  <a:extLst>
                    <a:ext uri="{FF2B5EF4-FFF2-40B4-BE49-F238E27FC236}">
                      <a16:creationId xmlns:a16="http://schemas.microsoft.com/office/drawing/2014/main" id="{FD50EF6B-B24B-CCA1-02EF-CFADB36212DE}"/>
                    </a:ext>
                  </a:extLst>
                </p:cNvPr>
                <p:cNvCxnSpPr>
                  <a:cxnSpLocks/>
                </p:cNvCxnSpPr>
                <p:nvPr/>
              </p:nvCxnSpPr>
              <p:spPr>
                <a:xfrm>
                  <a:off x="1283736" y="2028713"/>
                  <a:ext cx="46746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D9D8F5E2-A1DC-3AB0-5019-05922092D249}"/>
                    </a:ext>
                  </a:extLst>
                </p:cNvPr>
                <p:cNvCxnSpPr>
                  <a:cxnSpLocks/>
                </p:cNvCxnSpPr>
                <p:nvPr/>
              </p:nvCxnSpPr>
              <p:spPr>
                <a:xfrm>
                  <a:off x="1283736" y="2129388"/>
                  <a:ext cx="467464" cy="0"/>
                </a:xfrm>
                <a:prstGeom prst="straightConnector1">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0" name="TextBox 10">
                    <a:extLst>
                      <a:ext uri="{FF2B5EF4-FFF2-40B4-BE49-F238E27FC236}">
                        <a16:creationId xmlns:a16="http://schemas.microsoft.com/office/drawing/2014/main" id="{5EBFA500-2AA0-A2B2-6C43-CE2B566EEB52}"/>
                      </a:ext>
                    </a:extLst>
                  </p:cNvPr>
                  <p:cNvSpPr txBox="1"/>
                  <p:nvPr/>
                </p:nvSpPr>
                <p:spPr>
                  <a:xfrm>
                    <a:off x="6813517" y="296375"/>
                    <a:ext cx="452880" cy="34349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𝟒</m:t>
                              </m:r>
                            </m:sup>
                          </m:sSubSup>
                        </m:oMath>
                      </m:oMathPara>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0" name="TextBox 10">
                    <a:extLst>
                      <a:ext uri="{FF2B5EF4-FFF2-40B4-BE49-F238E27FC236}">
                        <a16:creationId xmlns:a16="http://schemas.microsoft.com/office/drawing/2014/main" id="{5EBFA500-2AA0-A2B2-6C43-CE2B566EEB52}"/>
                      </a:ext>
                    </a:extLst>
                  </p:cNvPr>
                  <p:cNvSpPr txBox="1">
                    <a:spLocks noRot="1" noChangeAspect="1" noMove="1" noResize="1" noEditPoints="1" noAdjustHandles="1" noChangeArrowheads="1" noChangeShapeType="1" noTextEdit="1"/>
                  </p:cNvSpPr>
                  <p:nvPr/>
                </p:nvSpPr>
                <p:spPr>
                  <a:xfrm>
                    <a:off x="6813517" y="296375"/>
                    <a:ext cx="452880" cy="343492"/>
                  </a:xfrm>
                  <a:prstGeom prst="rect">
                    <a:avLst/>
                  </a:prstGeom>
                  <a:blipFill>
                    <a:blip r:embed="rId23"/>
                    <a:stretch>
                      <a:fillRect b="-3571"/>
                    </a:stretch>
                  </a:blipFill>
                </p:spPr>
                <p:txBody>
                  <a:bodyPr/>
                  <a:lstStyle/>
                  <a:p>
                    <a:r>
                      <a:rPr lang="en-NZ">
                        <a:noFill/>
                      </a:rPr>
                      <a:t> </a:t>
                    </a:r>
                  </a:p>
                </p:txBody>
              </p:sp>
            </mc:Fallback>
          </mc:AlternateContent>
        </p:gr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A628268-FFF7-19CC-753A-5CC9AEC36F88}"/>
                  </a:ext>
                </a:extLst>
              </p:cNvPr>
              <p:cNvSpPr txBox="1"/>
              <p:nvPr/>
            </p:nvSpPr>
            <p:spPr>
              <a:xfrm>
                <a:off x="203889" y="3390904"/>
                <a:ext cx="9124229" cy="77014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Mass conservation at the 0:nodes: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oMath>
                </a14:m>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f>
                      <m:f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𝑑</m:t>
                        </m:r>
                      </m:num>
                      <m:den>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𝑑𝑡</m:t>
                        </m:r>
                      </m:den>
                    </m:f>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a14:m>
                <a:r>
                  <a:rPr kumimoji="0" lang="en-NZ"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oMath>
                </a14:m>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f>
                      <m:f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𝑑</m:t>
                        </m:r>
                      </m:num>
                      <m:den>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𝑑𝑡</m:t>
                        </m:r>
                      </m:den>
                    </m:f>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a14:m>
                <a:r>
                  <a:rPr kumimoji="0" lang="en-NZ"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oMath>
                </a14:m>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f>
                      <m:f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𝑑</m:t>
                        </m:r>
                      </m:num>
                      <m:den>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𝑑𝑡</m:t>
                        </m:r>
                      </m:den>
                    </m:f>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a14:m>
                <a:r>
                  <a:rPr kumimoji="0" lang="en-NZ"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oMath>
                </a14:m>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f>
                      <m:f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𝑑</m:t>
                        </m:r>
                      </m:num>
                      <m:den>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𝑑𝑡</m:t>
                        </m:r>
                      </m:den>
                    </m:f>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a14:m>
                <a:r>
                  <a:rPr kumimoji="0" lang="en-NZ"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8" name="TextBox 37">
                <a:extLst>
                  <a:ext uri="{FF2B5EF4-FFF2-40B4-BE49-F238E27FC236}">
                    <a16:creationId xmlns:a16="http://schemas.microsoft.com/office/drawing/2014/main" id="{BA628268-FFF7-19CC-753A-5CC9AEC36F88}"/>
                  </a:ext>
                </a:extLst>
              </p:cNvPr>
              <p:cNvSpPr txBox="1">
                <a:spLocks noRot="1" noChangeAspect="1" noMove="1" noResize="1" noEditPoints="1" noAdjustHandles="1" noChangeArrowheads="1" noChangeShapeType="1" noTextEdit="1"/>
              </p:cNvSpPr>
              <p:nvPr/>
            </p:nvSpPr>
            <p:spPr>
              <a:xfrm>
                <a:off x="203889" y="3390904"/>
                <a:ext cx="9124229" cy="770147"/>
              </a:xfrm>
              <a:prstGeom prst="rect">
                <a:avLst/>
              </a:prstGeom>
              <a:blipFill>
                <a:blip r:embed="rId24"/>
                <a:stretch>
                  <a:fillRect l="-334" t="-2362" b="-2362"/>
                </a:stretch>
              </a:blipFill>
            </p:spPr>
            <p:txBody>
              <a:bodyPr/>
              <a:lstStyle/>
              <a:p>
                <a:r>
                  <a:rPr lang="en-NZ">
                    <a:noFill/>
                  </a:rPr>
                  <a:t> </a:t>
                </a:r>
              </a:p>
            </p:txBody>
          </p:sp>
        </mc:Fallback>
      </mc:AlternateContent>
      <p:grpSp>
        <p:nvGrpSpPr>
          <p:cNvPr id="2" name="Group 1">
            <a:extLst>
              <a:ext uri="{FF2B5EF4-FFF2-40B4-BE49-F238E27FC236}">
                <a16:creationId xmlns:a16="http://schemas.microsoft.com/office/drawing/2014/main" id="{DB490950-87A6-4313-9CC5-74541D1F5151}"/>
              </a:ext>
            </a:extLst>
          </p:cNvPr>
          <p:cNvGrpSpPr/>
          <p:nvPr/>
        </p:nvGrpSpPr>
        <p:grpSpPr>
          <a:xfrm>
            <a:off x="203889" y="1342730"/>
            <a:ext cx="8641090" cy="3320566"/>
            <a:chOff x="203889" y="1605001"/>
            <a:chExt cx="8641090" cy="3320566"/>
          </a:xfrm>
        </p:grpSpPr>
        <p:grpSp>
          <p:nvGrpSpPr>
            <p:cNvPr id="167" name="Group 166">
              <a:extLst>
                <a:ext uri="{FF2B5EF4-FFF2-40B4-BE49-F238E27FC236}">
                  <a16:creationId xmlns:a16="http://schemas.microsoft.com/office/drawing/2014/main" id="{6BB4C9B3-643A-DF92-36A8-3145608DC27A}"/>
                </a:ext>
              </a:extLst>
            </p:cNvPr>
            <p:cNvGrpSpPr/>
            <p:nvPr/>
          </p:nvGrpSpPr>
          <p:grpSpPr>
            <a:xfrm>
              <a:off x="4969812" y="1605001"/>
              <a:ext cx="3875167" cy="334954"/>
              <a:chOff x="4432294" y="1605001"/>
              <a:chExt cx="3875167" cy="334954"/>
            </a:xfrm>
          </p:grpSpPr>
          <p:grpSp>
            <p:nvGrpSpPr>
              <p:cNvPr id="10" name="Group 9">
                <a:extLst>
                  <a:ext uri="{FF2B5EF4-FFF2-40B4-BE49-F238E27FC236}">
                    <a16:creationId xmlns:a16="http://schemas.microsoft.com/office/drawing/2014/main" id="{4CDE8FC7-788D-5A95-C01E-8F3AC3BA9497}"/>
                  </a:ext>
                </a:extLst>
              </p:cNvPr>
              <p:cNvGrpSpPr/>
              <p:nvPr/>
            </p:nvGrpSpPr>
            <p:grpSpPr>
              <a:xfrm>
                <a:off x="4432294" y="1605001"/>
                <a:ext cx="1182105" cy="334954"/>
                <a:chOff x="7253458" y="916197"/>
                <a:chExt cx="1182105" cy="334954"/>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BAA1B1-24AE-CE1F-8C4C-01F6AEC91D0F}"/>
                        </a:ext>
                      </a:extLst>
                    </p:cNvPr>
                    <p:cNvSpPr txBox="1"/>
                    <p:nvPr/>
                  </p:nvSpPr>
                  <p:spPr>
                    <a:xfrm>
                      <a:off x="7253458" y="916197"/>
                      <a:ext cx="461656" cy="334954"/>
                    </a:xfrm>
                    <a:prstGeom prst="rect">
                      <a:avLst/>
                    </a:prstGeom>
                    <a:noFill/>
                  </p:spPr>
                  <p:txBody>
                    <a:bodyPr wrap="none" lIns="36000" tIns="36000" rIns="36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𝑅𝑥</m:t>
                                </m:r>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m:t>
                                </m:r>
                              </m:sub>
                              <m:sup>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𝑓</m:t>
                                </m:r>
                              </m:sup>
                            </m:sSubSup>
                          </m:oMath>
                        </m:oMathPara>
                      </a14:m>
                      <a:endParaRPr kumimoji="0" lang="en-NZ"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85BAA1B1-24AE-CE1F-8C4C-01F6AEC91D0F}"/>
                        </a:ext>
                      </a:extLst>
                    </p:cNvPr>
                    <p:cNvSpPr txBox="1">
                      <a:spLocks noRot="1" noChangeAspect="1" noMove="1" noResize="1" noEditPoints="1" noAdjustHandles="1" noChangeArrowheads="1" noChangeShapeType="1" noTextEdit="1"/>
                    </p:cNvSpPr>
                    <p:nvPr/>
                  </p:nvSpPr>
                  <p:spPr>
                    <a:xfrm>
                      <a:off x="7253458" y="916197"/>
                      <a:ext cx="461656" cy="334954"/>
                    </a:xfrm>
                    <a:prstGeom prst="rect">
                      <a:avLst/>
                    </a:prstGeom>
                    <a:blipFill>
                      <a:blip r:embed="rId25"/>
                      <a:stretch>
                        <a:fillRect b="-181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9DC17E8-D477-FB93-AA8F-EB7DCF624B7D}"/>
                        </a:ext>
                      </a:extLst>
                    </p:cNvPr>
                    <p:cNvSpPr txBox="1"/>
                    <p:nvPr/>
                  </p:nvSpPr>
                  <p:spPr>
                    <a:xfrm>
                      <a:off x="7973907" y="963004"/>
                      <a:ext cx="461656" cy="288147"/>
                    </a:xfrm>
                    <a:prstGeom prst="rect">
                      <a:avLst/>
                    </a:prstGeom>
                    <a:noFill/>
                  </p:spPr>
                  <p:txBody>
                    <a:bodyPr wrap="none" lIns="36000" tIns="36000" rIns="36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𝑅𝑥</m:t>
                                </m:r>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m:t>
                                </m:r>
                              </m:sub>
                              <m:sup>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𝑟</m:t>
                                </m:r>
                              </m:sup>
                            </m:sSubSup>
                          </m:oMath>
                        </m:oMathPara>
                      </a14:m>
                      <a:endParaRPr kumimoji="0" lang="en-NZ"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09DC17E8-D477-FB93-AA8F-EB7DCF624B7D}"/>
                        </a:ext>
                      </a:extLst>
                    </p:cNvPr>
                    <p:cNvSpPr txBox="1">
                      <a:spLocks noRot="1" noChangeAspect="1" noMove="1" noResize="1" noEditPoints="1" noAdjustHandles="1" noChangeArrowheads="1" noChangeShapeType="1" noTextEdit="1"/>
                    </p:cNvSpPr>
                    <p:nvPr/>
                  </p:nvSpPr>
                  <p:spPr>
                    <a:xfrm>
                      <a:off x="7973907" y="963004"/>
                      <a:ext cx="461656" cy="288147"/>
                    </a:xfrm>
                    <a:prstGeom prst="rect">
                      <a:avLst/>
                    </a:prstGeom>
                    <a:blipFill>
                      <a:blip r:embed="rId26"/>
                      <a:stretch>
                        <a:fillRect/>
                      </a:stretch>
                    </a:blipFill>
                  </p:spPr>
                  <p:txBody>
                    <a:bodyPr/>
                    <a:lstStyle/>
                    <a:p>
                      <a:r>
                        <a:rPr lang="en-NZ">
                          <a:noFill/>
                        </a:rPr>
                        <a:t> </a:t>
                      </a:r>
                    </a:p>
                  </p:txBody>
                </p:sp>
              </mc:Fallback>
            </mc:AlternateContent>
          </p:grpSp>
          <p:grpSp>
            <p:nvGrpSpPr>
              <p:cNvPr id="12" name="Group 11">
                <a:extLst>
                  <a:ext uri="{FF2B5EF4-FFF2-40B4-BE49-F238E27FC236}">
                    <a16:creationId xmlns:a16="http://schemas.microsoft.com/office/drawing/2014/main" id="{5A72E3F1-F642-4B6B-8C4A-2E811C1B51CE}"/>
                  </a:ext>
                </a:extLst>
              </p:cNvPr>
              <p:cNvGrpSpPr/>
              <p:nvPr/>
            </p:nvGrpSpPr>
            <p:grpSpPr>
              <a:xfrm>
                <a:off x="7145089" y="1605001"/>
                <a:ext cx="1162372" cy="334954"/>
                <a:chOff x="7387040" y="916197"/>
                <a:chExt cx="1162372" cy="334954"/>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AA0B72C-8F1B-3DCC-2835-20B111FCAFEC}"/>
                        </a:ext>
                      </a:extLst>
                    </p:cNvPr>
                    <p:cNvSpPr txBox="1"/>
                    <p:nvPr/>
                  </p:nvSpPr>
                  <p:spPr>
                    <a:xfrm>
                      <a:off x="7387040" y="916197"/>
                      <a:ext cx="461656" cy="334954"/>
                    </a:xfrm>
                    <a:prstGeom prst="rect">
                      <a:avLst/>
                    </a:prstGeom>
                    <a:noFill/>
                  </p:spPr>
                  <p:txBody>
                    <a:bodyPr wrap="none" lIns="36000" tIns="36000" rIns="36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𝑅𝑥</m:t>
                                </m:r>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2</m:t>
                                </m:r>
                              </m:sub>
                              <m:sup>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𝑓</m:t>
                                </m:r>
                              </m:sup>
                            </m:sSubSup>
                          </m:oMath>
                        </m:oMathPara>
                      </a14:m>
                      <a:endParaRPr kumimoji="0" lang="en-NZ"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18" name="TextBox 17">
                      <a:extLst>
                        <a:ext uri="{FF2B5EF4-FFF2-40B4-BE49-F238E27FC236}">
                          <a16:creationId xmlns:a16="http://schemas.microsoft.com/office/drawing/2014/main" id="{1AA0B72C-8F1B-3DCC-2835-20B111FCAFEC}"/>
                        </a:ext>
                      </a:extLst>
                    </p:cNvPr>
                    <p:cNvSpPr txBox="1">
                      <a:spLocks noRot="1" noChangeAspect="1" noMove="1" noResize="1" noEditPoints="1" noAdjustHandles="1" noChangeArrowheads="1" noChangeShapeType="1" noTextEdit="1"/>
                    </p:cNvSpPr>
                    <p:nvPr/>
                  </p:nvSpPr>
                  <p:spPr>
                    <a:xfrm>
                      <a:off x="7387040" y="916197"/>
                      <a:ext cx="461656" cy="334954"/>
                    </a:xfrm>
                    <a:prstGeom prst="rect">
                      <a:avLst/>
                    </a:prstGeom>
                    <a:blipFill>
                      <a:blip r:embed="rId27"/>
                      <a:stretch>
                        <a:fillRect b="-181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39D5912-1784-4B41-589C-5AEE35A57EBD}"/>
                        </a:ext>
                      </a:extLst>
                    </p:cNvPr>
                    <p:cNvSpPr txBox="1"/>
                    <p:nvPr/>
                  </p:nvSpPr>
                  <p:spPr>
                    <a:xfrm>
                      <a:off x="8087756" y="963004"/>
                      <a:ext cx="461656" cy="288147"/>
                    </a:xfrm>
                    <a:prstGeom prst="rect">
                      <a:avLst/>
                    </a:prstGeom>
                    <a:noFill/>
                  </p:spPr>
                  <p:txBody>
                    <a:bodyPr wrap="none" lIns="36000" tIns="36000" rIns="36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𝑅𝑥</m:t>
                                </m:r>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2</m:t>
                                </m:r>
                              </m:sub>
                              <m:sup>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𝑟</m:t>
                                </m:r>
                              </m:sup>
                            </m:sSubSup>
                          </m:oMath>
                        </m:oMathPara>
                      </a14:m>
                      <a:endParaRPr kumimoji="0" lang="en-NZ"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20" name="TextBox 19">
                      <a:extLst>
                        <a:ext uri="{FF2B5EF4-FFF2-40B4-BE49-F238E27FC236}">
                          <a16:creationId xmlns:a16="http://schemas.microsoft.com/office/drawing/2014/main" id="{539D5912-1784-4B41-589C-5AEE35A57EBD}"/>
                        </a:ext>
                      </a:extLst>
                    </p:cNvPr>
                    <p:cNvSpPr txBox="1">
                      <a:spLocks noRot="1" noChangeAspect="1" noMove="1" noResize="1" noEditPoints="1" noAdjustHandles="1" noChangeArrowheads="1" noChangeShapeType="1" noTextEdit="1"/>
                    </p:cNvSpPr>
                    <p:nvPr/>
                  </p:nvSpPr>
                  <p:spPr>
                    <a:xfrm>
                      <a:off x="8087756" y="963004"/>
                      <a:ext cx="461656" cy="288147"/>
                    </a:xfrm>
                    <a:prstGeom prst="rect">
                      <a:avLst/>
                    </a:prstGeom>
                    <a:blipFill>
                      <a:blip r:embed="rId28"/>
                      <a:stretch>
                        <a:fillRect/>
                      </a:stretch>
                    </a:blipFill>
                  </p:spPr>
                  <p:txBody>
                    <a:bodyPr/>
                    <a:lstStyle/>
                    <a:p>
                      <a:r>
                        <a:rPr lang="en-NZ">
                          <a:noFill/>
                        </a:rPr>
                        <a:t> </a:t>
                      </a:r>
                    </a:p>
                  </p:txBody>
                </p:sp>
              </mc:Fallback>
            </mc:AlternateContent>
          </p:gr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ECD4091-23A4-56BA-94CF-5A9C138FB9F3}"/>
                    </a:ext>
                  </a:extLst>
                </p:cNvPr>
                <p:cNvSpPr txBox="1"/>
                <p:nvPr/>
              </p:nvSpPr>
              <p:spPr>
                <a:xfrm>
                  <a:off x="203889" y="4533472"/>
                  <a:ext cx="7094122" cy="3920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
                        <m:sSubPr>
                          <m:ctrlP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ctrlPr>
                        </m:sSubPr>
                        <m:e>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𝑣</m:t>
                          </m:r>
                        </m:e>
                        <m:sub>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𝑅𝑥</m:t>
                          </m:r>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1</m:t>
                          </m:r>
                        </m:sub>
                      </m:sSub>
                    </m:oMath>
                  </a14:m>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𝑓</m:t>
                          </m:r>
                        </m:sup>
                      </m:sSub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oMath>
                  </a14:m>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ctrlPr>
                        </m:sSubPr>
                        <m:e>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𝑣</m:t>
                          </m:r>
                        </m:e>
                        <m:sub>
                          <m:r>
                            <a:rPr kumimoji="0" lang="en-NZ" sz="1600" b="0"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𝑅𝑥</m:t>
                          </m:r>
                          <m:r>
                            <a:rPr kumimoji="0" lang="en-NZ" sz="1600" b="0"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2</m:t>
                          </m:r>
                        </m:sub>
                      </m:sSub>
                    </m:oMath>
                  </a14:m>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𝑓</m:t>
                          </m:r>
                        </m:sup>
                      </m:sSub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1ECD4091-23A4-56BA-94CF-5A9C138FB9F3}"/>
                    </a:ext>
                  </a:extLst>
                </p:cNvPr>
                <p:cNvSpPr txBox="1">
                  <a:spLocks noRot="1" noChangeAspect="1" noMove="1" noResize="1" noEditPoints="1" noAdjustHandles="1" noChangeArrowheads="1" noChangeShapeType="1" noTextEdit="1"/>
                </p:cNvSpPr>
                <p:nvPr/>
              </p:nvSpPr>
              <p:spPr>
                <a:xfrm>
                  <a:off x="203889" y="4533472"/>
                  <a:ext cx="7094122" cy="392095"/>
                </a:xfrm>
                <a:prstGeom prst="rect">
                  <a:avLst/>
                </a:prstGeom>
                <a:blipFill>
                  <a:blip r:embed="rId29"/>
                  <a:stretch>
                    <a:fillRect l="-430" b="-18750"/>
                  </a:stretch>
                </a:blipFill>
              </p:spPr>
              <p:txBody>
                <a:bodyPr/>
                <a:lstStyle/>
                <a:p>
                  <a:r>
                    <a:rPr lang="en-NZ">
                      <a:noFill/>
                    </a:rPr>
                    <a:t> </a:t>
                  </a:r>
                </a:p>
              </p:txBody>
            </p:sp>
          </mc:Fallback>
        </mc:AlternateContent>
      </p:grpSp>
      <p:grpSp>
        <p:nvGrpSpPr>
          <p:cNvPr id="7" name="Group 6">
            <a:extLst>
              <a:ext uri="{FF2B5EF4-FFF2-40B4-BE49-F238E27FC236}">
                <a16:creationId xmlns:a16="http://schemas.microsoft.com/office/drawing/2014/main" id="{669CB0E4-9259-0AD0-D5B2-0DDE3F859A16}"/>
              </a:ext>
            </a:extLst>
          </p:cNvPr>
          <p:cNvGrpSpPr/>
          <p:nvPr/>
        </p:nvGrpSpPr>
        <p:grpSpPr>
          <a:xfrm>
            <a:off x="38079" y="4724517"/>
            <a:ext cx="10381828" cy="1290960"/>
            <a:chOff x="38079" y="4724517"/>
            <a:chExt cx="10381828" cy="1290960"/>
          </a:xfrm>
        </p:grpSpPr>
        <p:grpSp>
          <p:nvGrpSpPr>
            <p:cNvPr id="26" name="Group 25">
              <a:extLst>
                <a:ext uri="{FF2B5EF4-FFF2-40B4-BE49-F238E27FC236}">
                  <a16:creationId xmlns:a16="http://schemas.microsoft.com/office/drawing/2014/main" id="{737C128E-3ADC-ADB1-F144-50B126466F52}"/>
                </a:ext>
              </a:extLst>
            </p:cNvPr>
            <p:cNvGrpSpPr/>
            <p:nvPr/>
          </p:nvGrpSpPr>
          <p:grpSpPr>
            <a:xfrm>
              <a:off x="2588742" y="4724517"/>
              <a:ext cx="7506907" cy="437102"/>
              <a:chOff x="2755558" y="4996794"/>
              <a:chExt cx="7506907" cy="437102"/>
            </a:xfrm>
          </p:grpSpPr>
          <p:sp>
            <p:nvSpPr>
              <p:cNvPr id="24" name="Freeform: Shape 23">
                <a:extLst>
                  <a:ext uri="{FF2B5EF4-FFF2-40B4-BE49-F238E27FC236}">
                    <a16:creationId xmlns:a16="http://schemas.microsoft.com/office/drawing/2014/main" id="{1B0E56F9-EE65-900C-2543-7675586A4514}"/>
                  </a:ext>
                </a:extLst>
              </p:cNvPr>
              <p:cNvSpPr/>
              <p:nvPr/>
            </p:nvSpPr>
            <p:spPr>
              <a:xfrm>
                <a:off x="2755558" y="5198304"/>
                <a:ext cx="2389786" cy="235592"/>
              </a:xfrm>
              <a:custGeom>
                <a:avLst/>
                <a:gdLst>
                  <a:gd name="connsiteX0" fmla="*/ 0 w 2143897"/>
                  <a:gd name="connsiteY0" fmla="*/ 216243 h 216243"/>
                  <a:gd name="connsiteX1" fmla="*/ 2143897 w 2143897"/>
                  <a:gd name="connsiteY1" fmla="*/ 0 h 216243"/>
                  <a:gd name="connsiteX0" fmla="*/ 0 w 2143897"/>
                  <a:gd name="connsiteY0" fmla="*/ 216243 h 216243"/>
                  <a:gd name="connsiteX1" fmla="*/ 2143897 w 2143897"/>
                  <a:gd name="connsiteY1" fmla="*/ 0 h 216243"/>
                  <a:gd name="connsiteX0" fmla="*/ 0 w 2143897"/>
                  <a:gd name="connsiteY0" fmla="*/ 257959 h 257959"/>
                  <a:gd name="connsiteX1" fmla="*/ 2143897 w 2143897"/>
                  <a:gd name="connsiteY1" fmla="*/ 41716 h 257959"/>
                  <a:gd name="connsiteX0" fmla="*/ 0 w 2389786"/>
                  <a:gd name="connsiteY0" fmla="*/ 107149 h 190584"/>
                  <a:gd name="connsiteX1" fmla="*/ 2389786 w 2389786"/>
                  <a:gd name="connsiteY1" fmla="*/ 190584 h 190584"/>
                  <a:gd name="connsiteX0" fmla="*/ 0 w 2389786"/>
                  <a:gd name="connsiteY0" fmla="*/ 152157 h 235592"/>
                  <a:gd name="connsiteX1" fmla="*/ 2389786 w 2389786"/>
                  <a:gd name="connsiteY1" fmla="*/ 235592 h 235592"/>
                </a:gdLst>
                <a:ahLst/>
                <a:cxnLst>
                  <a:cxn ang="0">
                    <a:pos x="connsiteX0" y="connsiteY0"/>
                  </a:cxn>
                  <a:cxn ang="0">
                    <a:pos x="connsiteX1" y="connsiteY1"/>
                  </a:cxn>
                </a:cxnLst>
                <a:rect l="l" t="t" r="r" b="b"/>
                <a:pathLst>
                  <a:path w="2389786" h="235592">
                    <a:moveTo>
                      <a:pt x="0" y="152157"/>
                    </a:moveTo>
                    <a:cubicBezTo>
                      <a:pt x="730000" y="-88973"/>
                      <a:pt x="1682838" y="-30424"/>
                      <a:pt x="2389786" y="235592"/>
                    </a:cubicBezTo>
                  </a:path>
                </a:pathLst>
              </a:custGeom>
              <a:noFill/>
              <a:ln w="19050">
                <a:solidFill>
                  <a:srgbClr val="FF0000"/>
                </a:solidFill>
                <a:prstDash val="sysDot"/>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8981EA8-D274-6CB1-6BD6-7D4D0EC8AF04}"/>
                      </a:ext>
                    </a:extLst>
                  </p:cNvPr>
                  <p:cNvSpPr txBox="1"/>
                  <p:nvPr/>
                </p:nvSpPr>
                <p:spPr>
                  <a:xfrm>
                    <a:off x="4890032" y="4996794"/>
                    <a:ext cx="5372433" cy="42960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Substitute for </a:t>
                    </a:r>
                    <a14:m>
                      <m:oMath xmlns:m="http://schemas.openxmlformats.org/officeDocument/2006/math">
                        <m:sSubSup>
                          <m:sSubSup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𝑢</m:t>
                            </m:r>
                          </m:e>
                          <m:sub>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𝑅𝑥</m:t>
                            </m:r>
                          </m:sub>
                          <m:sup>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𝑓</m:t>
                            </m:r>
                          </m:sup>
                        </m:sSubSup>
                      </m:oMath>
                    </a14:m>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 &amp; </a:t>
                    </a:r>
                    <a14:m>
                      <m:oMath xmlns:m="http://schemas.openxmlformats.org/officeDocument/2006/math">
                        <m:sSubSup>
                          <m:sSubSupPr>
                            <m:ctrlP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𝑅𝑥</m:t>
                            </m:r>
                          </m:sub>
                          <m:sup>
                            <m: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𝑟</m:t>
                            </m:r>
                          </m:sup>
                        </m:sSubSup>
                      </m:oMath>
                    </a14:m>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 and use Boltzmann equations </a:t>
                    </a:r>
                  </a:p>
                </p:txBody>
              </p:sp>
            </mc:Choice>
            <mc:Fallback xmlns="">
              <p:sp>
                <p:nvSpPr>
                  <p:cNvPr id="25" name="TextBox 24">
                    <a:extLst>
                      <a:ext uri="{FF2B5EF4-FFF2-40B4-BE49-F238E27FC236}">
                        <a16:creationId xmlns:a16="http://schemas.microsoft.com/office/drawing/2014/main" id="{88981EA8-D274-6CB1-6BD6-7D4D0EC8AF04}"/>
                      </a:ext>
                    </a:extLst>
                  </p:cNvPr>
                  <p:cNvSpPr txBox="1">
                    <a:spLocks noRot="1" noChangeAspect="1" noMove="1" noResize="1" noEditPoints="1" noAdjustHandles="1" noChangeArrowheads="1" noChangeShapeType="1" noTextEdit="1"/>
                  </p:cNvSpPr>
                  <p:nvPr/>
                </p:nvSpPr>
                <p:spPr>
                  <a:xfrm>
                    <a:off x="4890032" y="4996794"/>
                    <a:ext cx="5372433" cy="429605"/>
                  </a:xfrm>
                  <a:prstGeom prst="rect">
                    <a:avLst/>
                  </a:prstGeom>
                  <a:blipFill>
                    <a:blip r:embed="rId30"/>
                    <a:stretch>
                      <a:fillRect l="-1022" b="-21429"/>
                    </a:stretch>
                  </a:blipFill>
                </p:spPr>
                <p:txBody>
                  <a:bodyPr/>
                  <a:lstStyle/>
                  <a:p>
                    <a:r>
                      <a:rPr lang="en-NZ">
                        <a:noFill/>
                      </a:rPr>
                      <a:t> </a:t>
                    </a:r>
                  </a:p>
                </p:txBody>
              </p:sp>
            </mc:Fallback>
          </mc:AlternateContent>
        </p:grpSp>
        <p:grpSp>
          <p:nvGrpSpPr>
            <p:cNvPr id="3" name="Group 2">
              <a:extLst>
                <a:ext uri="{FF2B5EF4-FFF2-40B4-BE49-F238E27FC236}">
                  <a16:creationId xmlns:a16="http://schemas.microsoft.com/office/drawing/2014/main" id="{EF032185-11D1-683D-BE2B-02FB16EF2C2A}"/>
                </a:ext>
              </a:extLst>
            </p:cNvPr>
            <p:cNvGrpSpPr/>
            <p:nvPr/>
          </p:nvGrpSpPr>
          <p:grpSpPr>
            <a:xfrm>
              <a:off x="38079" y="5199130"/>
              <a:ext cx="10381828" cy="816347"/>
              <a:chOff x="38079" y="5199130"/>
              <a:chExt cx="10381828" cy="816347"/>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C5EF2CA-4D4F-1DF2-29DD-3A5D00CB6CB8}"/>
                      </a:ext>
                    </a:extLst>
                  </p:cNvPr>
                  <p:cNvSpPr txBox="1"/>
                  <p:nvPr/>
                </p:nvSpPr>
                <p:spPr>
                  <a:xfrm>
                    <a:off x="38079" y="5199130"/>
                    <a:ext cx="8055410" cy="48038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14:m>
                      <m:oMath xmlns:m="http://schemas.openxmlformats.org/officeDocument/2006/math">
                        <m:sSub>
                          <m:sSubPr>
                            <m:ctrlPr>
                              <a:rPr kumimoji="0" lang="en-NZ" sz="1600" b="0" i="1" u="none" strike="noStrike" kern="1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ctrlPr>
                          </m:sSubPr>
                          <m:e>
                            <m:r>
                              <a:rPr kumimoji="0" lang="en-NZ" sz="1600" b="0" i="1" u="none" strike="noStrike" kern="1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t>𝑅𝑥</m:t>
                            </m:r>
                          </m:e>
                          <m:sub>
                            <m:r>
                              <a:rPr kumimoji="0" lang="en-NZ" sz="1600" b="0" i="1" u="none" strike="noStrike" kern="1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t>1</m:t>
                            </m:r>
                          </m:sub>
                        </m:sSub>
                      </m:oMath>
                    </a14:m>
                    <a:r>
                      <a:rPr kumimoji="0" lang="en-NZ"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𝒗</m:t>
                            </m:r>
                          </m:e>
                          <m:sub>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𝑹𝒙</m:t>
                            </m:r>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𝟏</m:t>
                            </m:r>
                          </m:sub>
                        </m:sSub>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mn-cs"/>
                              </a:rPr>
                            </m:ctrlPr>
                          </m:sSubPr>
                          <m:e>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𝜅</m:t>
                            </m:r>
                          </m:e>
                          <m:sub>
                            <m: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dPr>
                          <m:e>
                            <m:sSup>
                              <m:s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𝑒</m:t>
                                </m:r>
                              </m:e>
                              <m:sup>
                                <m:f>
                                  <m:fPr>
                                    <m:type m:val="lin"/>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Sup>
                                      <m:sSubSupPr>
                                        <m:ctrlP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up>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𝑓</m:t>
                                        </m:r>
                                      </m:sup>
                                    </m:sSubSup>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𝑅𝑇</m:t>
                                    </m:r>
                                  </m:den>
                                </m:f>
                              </m:sup>
                            </m:s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𝑒</m:t>
                                </m:r>
                              </m:e>
                              <m:sup>
                                <m:f>
                                  <m:fPr>
                                    <m:type m:val="lin"/>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Sup>
                                      <m:sSubSupPr>
                                        <m:ctrlP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up>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𝑅𝑇</m:t>
                                    </m:r>
                                  </m:den>
                                </m:f>
                              </m:sup>
                            </m:sSup>
                          </m:e>
                        </m:d>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mn-cs"/>
                              </a:rPr>
                            </m:ctrlPr>
                          </m:sSubPr>
                          <m:e>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𝜅</m:t>
                            </m:r>
                          </m:e>
                          <m:sub>
                            <m: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dPr>
                          <m:e>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p>
                            </m:sSubSup>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𝒄</m:t>
                                </m:r>
                              </m:sub>
                              <m:sup>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p>
                            </m:sSubSup>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3</m:t>
                                </m:r>
                              </m:sup>
                            </m:sSubSup>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𝒄</m:t>
                                </m:r>
                              </m:sub>
                              <m:sup>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𝟑</m:t>
                                </m:r>
                              </m:sup>
                            </m:sSub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sup>
                            </m:sSubSup>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𝒄</m:t>
                                </m:r>
                              </m:sub>
                              <m:sup>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𝟒</m:t>
                                </m:r>
                              </m:sup>
                            </m:sSubSup>
                          </m:e>
                        </m:d>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 </m:t>
                            </m:r>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𝐴</m:t>
                            </m:r>
                          </m:e>
                          <m:sub>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𝑓</m:t>
                            </m:r>
                          </m:sup>
                        </m:sSubSup>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𝒄</m:t>
                            </m:r>
                          </m:sub>
                          <m:sup>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p>
                        </m:sSubSup>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𝒄</m:t>
                            </m:r>
                          </m:sub>
                          <m:sup>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𝟑</m:t>
                            </m:r>
                          </m:sup>
                        </m:sSub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mn-cs"/>
                              </a:rPr>
                              <m:t>𝐴</m:t>
                            </m:r>
                          </m:e>
                          <m:sub>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𝒄</m:t>
                            </m:r>
                          </m:sub>
                          <m:sup>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𝟒</m:t>
                            </m:r>
                          </m:sup>
                        </m:sSubSup>
                      </m:oMath>
                    </a14:m>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0" name="TextBox 39">
                    <a:extLst>
                      <a:ext uri="{FF2B5EF4-FFF2-40B4-BE49-F238E27FC236}">
                        <a16:creationId xmlns:a16="http://schemas.microsoft.com/office/drawing/2014/main" id="{2C5EF2CA-4D4F-1DF2-29DD-3A5D00CB6CB8}"/>
                      </a:ext>
                    </a:extLst>
                  </p:cNvPr>
                  <p:cNvSpPr txBox="1">
                    <a:spLocks noRot="1" noChangeAspect="1" noMove="1" noResize="1" noEditPoints="1" noAdjustHandles="1" noChangeArrowheads="1" noChangeShapeType="1" noTextEdit="1"/>
                  </p:cNvSpPr>
                  <p:nvPr/>
                </p:nvSpPr>
                <p:spPr>
                  <a:xfrm>
                    <a:off x="38079" y="5199130"/>
                    <a:ext cx="8055410" cy="480388"/>
                  </a:xfrm>
                  <a:prstGeom prst="rect">
                    <a:avLst/>
                  </a:prstGeom>
                  <a:blipFill>
                    <a:blip r:embed="rId31"/>
                    <a:stretch>
                      <a:fillRect l="-378" t="-60759" b="-7974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1070AF8-4DC8-3E2F-1814-95C6A202FDD1}"/>
                      </a:ext>
                    </a:extLst>
                  </p:cNvPr>
                  <p:cNvSpPr txBox="1"/>
                  <p:nvPr/>
                </p:nvSpPr>
                <p:spPr>
                  <a:xfrm>
                    <a:off x="5519777" y="5624985"/>
                    <a:ext cx="4900130" cy="3904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where </a:t>
                    </a:r>
                    <a14:m>
                      <m:oMath xmlns:m="http://schemas.openxmlformats.org/officeDocument/2006/math">
                        <m:sSubSup>
                          <m:sSubSupPr>
                            <m:ctrlP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mn-cs"/>
                              </a:rPr>
                              <m:t>𝐴</m:t>
                            </m:r>
                          </m:e>
                          <m:sub>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up>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𝑓</m:t>
                            </m:r>
                          </m:sup>
                        </m:sSubSup>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 </m:t>
                        </m:r>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mn-cs"/>
                              </a:rPr>
                            </m:ctrlPr>
                          </m:sSubPr>
                          <m:e>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𝜅</m:t>
                            </m:r>
                          </m:e>
                          <m:sub>
                            <m: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Sub>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p>
                        </m:sSubSup>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3</m:t>
                            </m:r>
                          </m:sup>
                        </m:sSubSup>
                      </m:oMath>
                    </a14:m>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NZ" sz="1600" b="0" i="0" u="none" strike="noStrike" kern="1200" cap="none" spc="0" normalizeH="0" baseline="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(mol</a:t>
                    </a:r>
                    <a:r>
                      <a:rPr kumimoji="0" lang="en-NZ" sz="1600" b="0" i="0" u="none" strike="noStrike" kern="1200" cap="none" spc="0" normalizeH="0" baseline="3000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-1</a:t>
                    </a:r>
                    <a:r>
                      <a:rPr kumimoji="0" lang="en-NZ" sz="1600" b="0" i="0" u="none" strike="noStrike" kern="1200" cap="none" spc="0" normalizeH="0" baseline="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.s</a:t>
                    </a:r>
                    <a:r>
                      <a:rPr kumimoji="0" lang="en-NZ" sz="1600" b="0" i="0" u="none" strike="noStrike" kern="1200" cap="none" spc="0" normalizeH="0" baseline="3000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-1</a:t>
                    </a:r>
                    <a:r>
                      <a:rPr kumimoji="0" lang="en-NZ" sz="1600" b="0" i="0" u="none" strike="noStrike" kern="1200" cap="none" spc="0" normalizeH="0" baseline="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mn-cs"/>
                              </a:rPr>
                              <m:t>𝐴</m:t>
                            </m:r>
                          </m:e>
                          <m:sub>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up>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mn-cs"/>
                              </a:rPr>
                            </m:ctrlPr>
                          </m:sSubPr>
                          <m:e>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𝜅</m:t>
                            </m:r>
                          </m:e>
                          <m:sub>
                            <m: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Sub>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NZ" sz="1600" b="0" i="0" u="none" strike="noStrike" kern="1200" cap="none" spc="0" normalizeH="0" baseline="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(s</a:t>
                    </a:r>
                    <a:r>
                      <a:rPr kumimoji="0" lang="en-NZ" sz="1600" b="0" i="0" u="none" strike="noStrike" kern="1200" cap="none" spc="0" normalizeH="0" baseline="3000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-1</a:t>
                    </a:r>
                    <a:r>
                      <a:rPr kumimoji="0" lang="en-NZ" sz="1600" b="0" i="0" u="none" strike="noStrike" kern="1200" cap="none" spc="0" normalizeH="0" baseline="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1" name="TextBox 40">
                    <a:extLst>
                      <a:ext uri="{FF2B5EF4-FFF2-40B4-BE49-F238E27FC236}">
                        <a16:creationId xmlns:a16="http://schemas.microsoft.com/office/drawing/2014/main" id="{01070AF8-4DC8-3E2F-1814-95C6A202FDD1}"/>
                      </a:ext>
                    </a:extLst>
                  </p:cNvPr>
                  <p:cNvSpPr txBox="1">
                    <a:spLocks noRot="1" noChangeAspect="1" noMove="1" noResize="1" noEditPoints="1" noAdjustHandles="1" noChangeArrowheads="1" noChangeShapeType="1" noTextEdit="1"/>
                  </p:cNvSpPr>
                  <p:nvPr/>
                </p:nvSpPr>
                <p:spPr>
                  <a:xfrm>
                    <a:off x="5519777" y="5624985"/>
                    <a:ext cx="4900130" cy="390492"/>
                  </a:xfrm>
                  <a:prstGeom prst="rect">
                    <a:avLst/>
                  </a:prstGeom>
                  <a:blipFill>
                    <a:blip r:embed="rId32"/>
                    <a:stretch>
                      <a:fillRect l="-622" b="-18750"/>
                    </a:stretch>
                  </a:blipFill>
                </p:spPr>
                <p:txBody>
                  <a:bodyPr/>
                  <a:lstStyle/>
                  <a:p>
                    <a:r>
                      <a:rPr lang="en-NZ">
                        <a:noFill/>
                      </a:rPr>
                      <a:t> </a:t>
                    </a:r>
                  </a:p>
                </p:txBody>
              </p:sp>
            </mc:Fallback>
          </mc:AlternateContent>
        </p:grpSp>
      </p:grpSp>
      <p:grpSp>
        <p:nvGrpSpPr>
          <p:cNvPr id="5" name="Group 4">
            <a:extLst>
              <a:ext uri="{FF2B5EF4-FFF2-40B4-BE49-F238E27FC236}">
                <a16:creationId xmlns:a16="http://schemas.microsoft.com/office/drawing/2014/main" id="{6D188807-2B3D-4AEC-1C1D-3BB08E50D677}"/>
              </a:ext>
            </a:extLst>
          </p:cNvPr>
          <p:cNvGrpSpPr/>
          <p:nvPr/>
        </p:nvGrpSpPr>
        <p:grpSpPr>
          <a:xfrm>
            <a:off x="38079" y="6000961"/>
            <a:ext cx="10750423" cy="817109"/>
            <a:chOff x="38079" y="6000961"/>
            <a:chExt cx="10750423" cy="817109"/>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2352199-3F51-0565-78A8-A9222B88C85E}"/>
                    </a:ext>
                  </a:extLst>
                </p:cNvPr>
                <p:cNvSpPr txBox="1"/>
                <p:nvPr/>
              </p:nvSpPr>
              <p:spPr>
                <a:xfrm>
                  <a:off x="38079" y="6000961"/>
                  <a:ext cx="8234754" cy="4791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14:m>
                    <m:oMath xmlns:m="http://schemas.openxmlformats.org/officeDocument/2006/math">
                      <m:sSub>
                        <m:sSubPr>
                          <m:ctrlPr>
                            <a:rPr kumimoji="0" lang="en-NZ" sz="1600" b="0" i="1" u="none" strike="noStrike" kern="100" cap="none" spc="0" normalizeH="0" baseline="0" noProof="0" smtClean="0">
                              <a:ln>
                                <a:noFill/>
                              </a:ln>
                              <a:solidFill>
                                <a:srgbClr val="7030A0"/>
                              </a:solidFill>
                              <a:effectLst/>
                              <a:uLnTx/>
                              <a:uFillTx/>
                              <a:latin typeface="Cambria Math" panose="02040503050406030204" pitchFamily="18" charset="0"/>
                              <a:ea typeface="+mn-ea"/>
                              <a:cs typeface="Times New Roman" panose="02020603050405020304" pitchFamily="18" charset="0"/>
                            </a:rPr>
                          </m:ctrlPr>
                        </m:sSubPr>
                        <m:e>
                          <m:r>
                            <a:rPr kumimoji="0" lang="en-NZ" sz="1600" b="0" i="1" u="none" strike="noStrike" kern="1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t>𝑅𝑥</m:t>
                          </m:r>
                        </m:e>
                        <m:sub>
                          <m:r>
                            <a:rPr kumimoji="0" lang="en-NZ" sz="1600" b="0" i="1" u="none" strike="noStrike" kern="100" cap="none" spc="0" normalizeH="0" baseline="0" noProof="0" smtClean="0">
                              <a:ln>
                                <a:noFill/>
                              </a:ln>
                              <a:solidFill>
                                <a:srgbClr val="7030A0"/>
                              </a:solidFill>
                              <a:effectLst/>
                              <a:uLnTx/>
                              <a:uFillTx/>
                              <a:latin typeface="Cambria Math" panose="02040503050406030204" pitchFamily="18" charset="0"/>
                              <a:ea typeface="+mn-ea"/>
                              <a:cs typeface="Times New Roman" panose="02020603050405020304" pitchFamily="18" charset="0"/>
                            </a:rPr>
                            <m:t>2</m:t>
                          </m:r>
                        </m:sub>
                      </m:sSub>
                    </m:oMath>
                  </a14:m>
                  <a:r>
                    <a:rPr kumimoji="0" lang="en-NZ"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14:m>
                    <m:oMath xmlns:m="http://schemas.openxmlformats.org/officeDocument/2006/math">
                      <m:r>
                        <a:rPr kumimoji="0" lang="en-NZ"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𝑹𝒙</m:t>
                          </m:r>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𝟐</m:t>
                          </m:r>
                        </m:sub>
                      </m:sSub>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mn-cs"/>
                            </a:rPr>
                          </m:ctrlPr>
                        </m:sSubPr>
                        <m:e>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𝜅</m:t>
                          </m:r>
                        </m:e>
                        <m:sub>
                          <m: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dPr>
                        <m:e>
                          <m:sSup>
                            <m:s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𝑒</m:t>
                              </m:r>
                            </m:e>
                            <m:sup>
                              <m:f>
                                <m:fPr>
                                  <m:type m:val="lin"/>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Sup>
                                    <m:sSubSupPr>
                                      <m:ctrlP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up>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𝑓</m:t>
                                      </m:r>
                                    </m:sup>
                                  </m:sSubSup>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𝑅𝑇</m:t>
                                  </m:r>
                                </m:den>
                              </m:f>
                            </m:sup>
                          </m:s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𝑒</m:t>
                              </m:r>
                            </m:e>
                            <m:sup>
                              <m:f>
                                <m:fPr>
                                  <m:type m:val="lin"/>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Sup>
                                    <m:sSubSupPr>
                                      <m:ctrlP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up>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num>
                                <m:den>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𝑅𝑇</m:t>
                                  </m:r>
                                </m:den>
                              </m:f>
                            </m:sup>
                          </m:sSup>
                        </m:e>
                      </m:d>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mn-cs"/>
                            </a:rPr>
                          </m:ctrlPr>
                        </m:sSubPr>
                        <m:e>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𝜅</m:t>
                          </m:r>
                        </m:e>
                        <m:sub>
                          <m: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dPr>
                        <m:e>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sup>
                          </m:sSubSup>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𝒄</m:t>
                              </m:r>
                            </m:sub>
                            <m:sup>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𝟒</m:t>
                              </m:r>
                            </m:sup>
                          </m:sSub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p>
                          </m:sSubSup>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𝒄</m:t>
                              </m:r>
                            </m:sub>
                            <m:sup>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p>
                          </m:sSubSup>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3</m:t>
                              </m:r>
                            </m:sup>
                          </m:sSubSup>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𝒄</m:t>
                              </m:r>
                            </m:sub>
                            <m:sup>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𝟑</m:t>
                              </m:r>
                            </m:sup>
                          </m:sSubSup>
                        </m:e>
                      </m:d>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mn-cs"/>
                            </a:rPr>
                            <m:t>𝐴</m:t>
                          </m:r>
                        </m:e>
                        <m:sub>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𝑓</m:t>
                          </m:r>
                        </m:sup>
                      </m:sSubSup>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𝒄</m:t>
                          </m:r>
                        </m:sub>
                        <m:sup>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𝟒</m:t>
                          </m:r>
                        </m:sup>
                      </m:sSub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SupPr>
                        <m:e>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mn-cs"/>
                            </a:rPr>
                            <m:t>𝐴</m:t>
                          </m:r>
                        </m:e>
                        <m:sub>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𝒄</m:t>
                          </m:r>
                        </m:sub>
                        <m:sup>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p>
                      </m:sSubSup>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𝒄</m:t>
                          </m:r>
                        </m:sub>
                        <m:sup>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𝟑</m:t>
                          </m:r>
                        </m:sup>
                      </m:sSubSup>
                    </m:oMath>
                  </a14:m>
                  <a:endParaRPr kumimoji="0" lang="en-NZ"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3" name="TextBox 42">
                  <a:extLst>
                    <a:ext uri="{FF2B5EF4-FFF2-40B4-BE49-F238E27FC236}">
                      <a16:creationId xmlns:a16="http://schemas.microsoft.com/office/drawing/2014/main" id="{D2352199-3F51-0565-78A8-A9222B88C85E}"/>
                    </a:ext>
                  </a:extLst>
                </p:cNvPr>
                <p:cNvSpPr txBox="1">
                  <a:spLocks noRot="1" noChangeAspect="1" noMove="1" noResize="1" noEditPoints="1" noAdjustHandles="1" noChangeArrowheads="1" noChangeShapeType="1" noTextEdit="1"/>
                </p:cNvSpPr>
                <p:nvPr/>
              </p:nvSpPr>
              <p:spPr>
                <a:xfrm>
                  <a:off x="38079" y="6000961"/>
                  <a:ext cx="8234754" cy="479106"/>
                </a:xfrm>
                <a:prstGeom prst="rect">
                  <a:avLst/>
                </a:prstGeom>
                <a:blipFill>
                  <a:blip r:embed="rId33"/>
                  <a:stretch>
                    <a:fillRect l="-370" t="-60759" b="-7974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DAD2D3A-7FB0-2D38-3246-6F05E67E8B71}"/>
                    </a:ext>
                  </a:extLst>
                </p:cNvPr>
                <p:cNvSpPr txBox="1"/>
                <p:nvPr/>
              </p:nvSpPr>
              <p:spPr>
                <a:xfrm>
                  <a:off x="5519776" y="6427322"/>
                  <a:ext cx="5268726" cy="3907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where </a:t>
                  </a:r>
                  <a14:m>
                    <m:oMath xmlns:m="http://schemas.openxmlformats.org/officeDocument/2006/math">
                      <m:sSubSup>
                        <m:sSubSupPr>
                          <m:ctrlP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𝐴</m:t>
                          </m:r>
                        </m:e>
                        <m:sub>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up>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𝑓</m:t>
                          </m:r>
                        </m:sup>
                      </m:sSub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 =</m:t>
                      </m:r>
                      <m:sSub>
                        <m:sSubPr>
                          <m:ctrlP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𝜅</m:t>
                          </m:r>
                        </m:e>
                        <m:sub>
                          <m: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Sub>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𝐾</m:t>
                          </m:r>
                        </m:e>
                        <m:sub>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sup>
                      </m:sSubSup>
                    </m:oMath>
                  </a14:m>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NZ" sz="1600" b="0" i="0" u="none" strike="noStrike" kern="1200" cap="none" spc="0" normalizeH="0" baseline="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(s</a:t>
                  </a:r>
                  <a:r>
                    <a:rPr kumimoji="0" lang="en-NZ" sz="1600" b="0" i="0" u="none" strike="noStrike" kern="1200" cap="none" spc="0" normalizeH="0" baseline="3000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-1</a:t>
                  </a:r>
                  <a:r>
                    <a:rPr kumimoji="0" lang="en-NZ" sz="1600" b="0" i="0" u="none" strike="noStrike" kern="1200" cap="none" spc="0" normalizeH="0" baseline="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r>
                    <a:rPr kumimoji="0" lang="en-NZ"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and  </a:t>
                  </a:r>
                  <a14:m>
                    <m:oMath xmlns:m="http://schemas.openxmlformats.org/officeDocument/2006/math">
                      <m:sSubSup>
                        <m:sSubSupPr>
                          <m:ctrlP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𝐴</m:t>
                          </m:r>
                        </m:e>
                        <m:sub>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up>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r>
                        <a:rPr kumimoji="0" lang="en-NZ" sz="16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𝜅</m:t>
                          </m:r>
                        </m:e>
                        <m:sub>
                          <m: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r>
                            <a:rPr kumimoji="0" lang="en-NZ" sz="1600" b="0"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Sub>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𝐾</m:t>
                          </m:r>
                        </m:e>
                        <m:sub>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p>
                      </m:sSubSup>
                      <m:sSubSup>
                        <m:sSubSup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𝐾</m:t>
                          </m:r>
                        </m:e>
                        <m:sub>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3</m:t>
                          </m:r>
                        </m:sup>
                      </m:sSubSup>
                    </m:oMath>
                  </a14:m>
                  <a:r>
                    <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NZ" sz="1600" b="0" i="0" u="none" strike="noStrike" kern="1200" cap="none" spc="0" normalizeH="0" baseline="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(mol</a:t>
                  </a:r>
                  <a:r>
                    <a:rPr kumimoji="0" lang="en-NZ" sz="1600" b="0" i="0" u="none" strike="noStrike" kern="1200" cap="none" spc="0" normalizeH="0" baseline="3000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-1</a:t>
                  </a:r>
                  <a:r>
                    <a:rPr kumimoji="0" lang="en-NZ" sz="1600" b="0" i="0" u="none" strike="noStrike" kern="1200" cap="none" spc="0" normalizeH="0" baseline="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.s</a:t>
                  </a:r>
                  <a:r>
                    <a:rPr kumimoji="0" lang="en-NZ" sz="1600" b="0" i="0" u="none" strike="noStrike" kern="1200" cap="none" spc="0" normalizeH="0" baseline="3000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-1</a:t>
                  </a:r>
                  <a:r>
                    <a:rPr kumimoji="0" lang="en-NZ" sz="1600" b="0" i="0" u="none" strike="noStrike" kern="1200" cap="none" spc="0" normalizeH="0" baseline="0" noProof="0" dirty="0">
                      <a:ln>
                        <a:noFill/>
                      </a:ln>
                      <a:solidFill>
                        <a:srgbClr val="0070C0"/>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4" name="TextBox 43">
                  <a:extLst>
                    <a:ext uri="{FF2B5EF4-FFF2-40B4-BE49-F238E27FC236}">
                      <a16:creationId xmlns:a16="http://schemas.microsoft.com/office/drawing/2014/main" id="{7DAD2D3A-7FB0-2D38-3246-6F05E67E8B71}"/>
                    </a:ext>
                  </a:extLst>
                </p:cNvPr>
                <p:cNvSpPr txBox="1">
                  <a:spLocks noRot="1" noChangeAspect="1" noMove="1" noResize="1" noEditPoints="1" noAdjustHandles="1" noChangeArrowheads="1" noChangeShapeType="1" noTextEdit="1"/>
                </p:cNvSpPr>
                <p:nvPr/>
              </p:nvSpPr>
              <p:spPr>
                <a:xfrm>
                  <a:off x="5519776" y="6427322"/>
                  <a:ext cx="5268726" cy="390748"/>
                </a:xfrm>
                <a:prstGeom prst="rect">
                  <a:avLst/>
                </a:prstGeom>
                <a:blipFill>
                  <a:blip r:embed="rId34"/>
                  <a:stretch>
                    <a:fillRect l="-578" b="-18750"/>
                  </a:stretch>
                </a:blipFill>
              </p:spPr>
              <p:txBody>
                <a:bodyPr/>
                <a:lstStyle/>
                <a:p>
                  <a:r>
                    <a:rPr lang="en-NZ">
                      <a:noFill/>
                    </a:rPr>
                    <a:t> </a:t>
                  </a:r>
                </a:p>
              </p:txBody>
            </p:sp>
          </mc:Fallback>
        </mc:AlternateContent>
      </p:grpSp>
      <p:grpSp>
        <p:nvGrpSpPr>
          <p:cNvPr id="11" name="Group 10">
            <a:extLst>
              <a:ext uri="{FF2B5EF4-FFF2-40B4-BE49-F238E27FC236}">
                <a16:creationId xmlns:a16="http://schemas.microsoft.com/office/drawing/2014/main" id="{5674AC9E-1A46-6B10-4236-7E711017F32E}"/>
              </a:ext>
            </a:extLst>
          </p:cNvPr>
          <p:cNvGrpSpPr/>
          <p:nvPr/>
        </p:nvGrpSpPr>
        <p:grpSpPr>
          <a:xfrm>
            <a:off x="263022" y="962364"/>
            <a:ext cx="9782076" cy="2536446"/>
            <a:chOff x="263022" y="962364"/>
            <a:chExt cx="9782076" cy="2536446"/>
          </a:xfrm>
        </p:grpSpPr>
        <p:grpSp>
          <p:nvGrpSpPr>
            <p:cNvPr id="165" name="Group 164">
              <a:extLst>
                <a:ext uri="{FF2B5EF4-FFF2-40B4-BE49-F238E27FC236}">
                  <a16:creationId xmlns:a16="http://schemas.microsoft.com/office/drawing/2014/main" id="{D3712B47-6841-1D75-8C7D-F23FB07CA914}"/>
                </a:ext>
              </a:extLst>
            </p:cNvPr>
            <p:cNvGrpSpPr/>
            <p:nvPr/>
          </p:nvGrpSpPr>
          <p:grpSpPr>
            <a:xfrm>
              <a:off x="3796902" y="962364"/>
              <a:ext cx="6248196" cy="2536446"/>
              <a:chOff x="5744633" y="877439"/>
              <a:chExt cx="6248196" cy="2536446"/>
            </a:xfrm>
          </p:grpSpPr>
          <p:grpSp>
            <p:nvGrpSpPr>
              <p:cNvPr id="152" name="Group 151">
                <a:extLst>
                  <a:ext uri="{FF2B5EF4-FFF2-40B4-BE49-F238E27FC236}">
                    <a16:creationId xmlns:a16="http://schemas.microsoft.com/office/drawing/2014/main" id="{59357FAA-CE41-BF02-892D-DDE06731590D}"/>
                  </a:ext>
                </a:extLst>
              </p:cNvPr>
              <p:cNvGrpSpPr/>
              <p:nvPr/>
            </p:nvGrpSpPr>
            <p:grpSpPr>
              <a:xfrm>
                <a:off x="6972944" y="1931844"/>
                <a:ext cx="3700471" cy="620819"/>
                <a:chOff x="6902968" y="2295311"/>
                <a:chExt cx="3700471" cy="620819"/>
              </a:xfrm>
            </p:grpSpPr>
            <p:cxnSp>
              <p:nvCxnSpPr>
                <p:cNvPr id="110" name="Straight Arrow Connector 109">
                  <a:extLst>
                    <a:ext uri="{FF2B5EF4-FFF2-40B4-BE49-F238E27FC236}">
                      <a16:creationId xmlns:a16="http://schemas.microsoft.com/office/drawing/2014/main" id="{6754EFC1-F549-5081-376E-0C1A03C614A4}"/>
                    </a:ext>
                  </a:extLst>
                </p:cNvPr>
                <p:cNvCxnSpPr>
                  <a:cxnSpLocks/>
                </p:cNvCxnSpPr>
                <p:nvPr/>
              </p:nvCxnSpPr>
              <p:spPr bwMode="auto">
                <a:xfrm>
                  <a:off x="6902968" y="2295311"/>
                  <a:ext cx="1623038" cy="620819"/>
                </a:xfrm>
                <a:prstGeom prst="straightConnector1">
                  <a:avLst/>
                </a:prstGeom>
                <a:solidFill>
                  <a:schemeClr val="accent1"/>
                </a:solidFill>
                <a:ln w="28575" cap="flat" cmpd="sng" algn="ctr">
                  <a:solidFill>
                    <a:schemeClr val="accent1"/>
                  </a:solidFill>
                  <a:prstDash val="solid"/>
                  <a:round/>
                  <a:headEnd type="triangle" w="med" len="med"/>
                  <a:tailEnd type="none" w="med" len="med"/>
                </a:ln>
                <a:effectLst/>
              </p:spPr>
            </p:cxnSp>
            <p:cxnSp>
              <p:nvCxnSpPr>
                <p:cNvPr id="112" name="Straight Arrow Connector 111">
                  <a:extLst>
                    <a:ext uri="{FF2B5EF4-FFF2-40B4-BE49-F238E27FC236}">
                      <a16:creationId xmlns:a16="http://schemas.microsoft.com/office/drawing/2014/main" id="{5ED6822E-09A8-97BC-CD65-19D5C17161C2}"/>
                    </a:ext>
                  </a:extLst>
                </p:cNvPr>
                <p:cNvCxnSpPr>
                  <a:cxnSpLocks/>
                </p:cNvCxnSpPr>
                <p:nvPr/>
              </p:nvCxnSpPr>
              <p:spPr bwMode="auto">
                <a:xfrm flipH="1">
                  <a:off x="9078245" y="2295311"/>
                  <a:ext cx="1525194" cy="588770"/>
                </a:xfrm>
                <a:prstGeom prst="straightConnector1">
                  <a:avLst/>
                </a:prstGeom>
                <a:solidFill>
                  <a:schemeClr val="accent1"/>
                </a:solidFill>
                <a:ln w="28575" cap="flat" cmpd="sng" algn="ctr">
                  <a:solidFill>
                    <a:schemeClr val="accent1"/>
                  </a:solidFill>
                  <a:prstDash val="solid"/>
                  <a:round/>
                  <a:headEnd type="none" w="med" len="med"/>
                  <a:tailEnd type="triangle" w="med" len="med"/>
                </a:ln>
                <a:effectLst/>
              </p:spPr>
            </p:cxnSp>
          </p:grpSp>
          <p:grpSp>
            <p:nvGrpSpPr>
              <p:cNvPr id="106" name="Group 105">
                <a:extLst>
                  <a:ext uri="{FF2B5EF4-FFF2-40B4-BE49-F238E27FC236}">
                    <a16:creationId xmlns:a16="http://schemas.microsoft.com/office/drawing/2014/main" id="{B52D8C63-B64C-45DF-9DAD-D5F01EF18458}"/>
                  </a:ext>
                </a:extLst>
              </p:cNvPr>
              <p:cNvGrpSpPr/>
              <p:nvPr/>
            </p:nvGrpSpPr>
            <p:grpSpPr>
              <a:xfrm>
                <a:off x="5744633" y="882347"/>
                <a:ext cx="560465" cy="1034447"/>
                <a:chOff x="1743373" y="1725272"/>
                <a:chExt cx="560465" cy="1034447"/>
              </a:xfrm>
            </p:grpSpPr>
            <mc:AlternateContent xmlns:mc="http://schemas.openxmlformats.org/markup-compatibility/2006" xmlns:a14="http://schemas.microsoft.com/office/drawing/2010/main">
              <mc:Choice Requires="a14">
                <p:sp>
                  <p:nvSpPr>
                    <p:cNvPr id="136" name="TextBox 39">
                      <a:extLst>
                        <a:ext uri="{FF2B5EF4-FFF2-40B4-BE49-F238E27FC236}">
                          <a16:creationId xmlns:a16="http://schemas.microsoft.com/office/drawing/2014/main" id="{12DE6391-1BA9-20BD-247B-DD12C36BB242}"/>
                        </a:ext>
                      </a:extLst>
                    </p:cNvPr>
                    <p:cNvSpPr txBox="1"/>
                    <p:nvPr/>
                  </p:nvSpPr>
                  <p:spPr>
                    <a:xfrm>
                      <a:off x="1843265" y="2415586"/>
                      <a:ext cx="360000" cy="344133"/>
                    </a:xfrm>
                    <a:prstGeom prst="rect">
                      <a:avLst/>
                    </a:prstGeom>
                    <a:solidFill>
                      <a:srgbClr val="FBE4D5"/>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𝒖</m:t>
                                </m:r>
                              </m:e>
                              <m:sub>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𝟏</m:t>
                                </m:r>
                              </m:sup>
                            </m:sSubSup>
                          </m:oMath>
                        </m:oMathPara>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36" name="TextBox 39">
                      <a:extLst>
                        <a:ext uri="{FF2B5EF4-FFF2-40B4-BE49-F238E27FC236}">
                          <a16:creationId xmlns:a16="http://schemas.microsoft.com/office/drawing/2014/main" id="{12DE6391-1BA9-20BD-247B-DD12C36BB242}"/>
                        </a:ext>
                      </a:extLst>
                    </p:cNvPr>
                    <p:cNvSpPr txBox="1">
                      <a:spLocks noRot="1" noChangeAspect="1" noMove="1" noResize="1" noEditPoints="1" noAdjustHandles="1" noChangeArrowheads="1" noChangeShapeType="1" noTextEdit="1"/>
                    </p:cNvSpPr>
                    <p:nvPr/>
                  </p:nvSpPr>
                  <p:spPr>
                    <a:xfrm>
                      <a:off x="1843265" y="2415586"/>
                      <a:ext cx="360000" cy="344133"/>
                    </a:xfrm>
                    <a:prstGeom prst="rect">
                      <a:avLst/>
                    </a:prstGeom>
                    <a:blipFill>
                      <a:blip r:embed="rId3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7" name="TextBox 34">
                      <a:extLst>
                        <a:ext uri="{FF2B5EF4-FFF2-40B4-BE49-F238E27FC236}">
                          <a16:creationId xmlns:a16="http://schemas.microsoft.com/office/drawing/2014/main" id="{12C4B91B-BF48-146E-AAE0-EF60E411DAF7}"/>
                        </a:ext>
                      </a:extLst>
                    </p:cNvPr>
                    <p:cNvSpPr txBox="1"/>
                    <p:nvPr/>
                  </p:nvSpPr>
                  <p:spPr>
                    <a:xfrm>
                      <a:off x="1743373" y="1725272"/>
                      <a:ext cx="560465" cy="334318"/>
                    </a:xfrm>
                    <a:prstGeom prst="rect">
                      <a:avLst/>
                    </a:prstGeom>
                    <a:solidFill>
                      <a:srgbClr val="E2EFD9"/>
                    </a:solidFill>
                  </p:spPr>
                  <p:txBody>
                    <a:bodyPr wrap="none" lIns="36000" tIns="36000" rIns="36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𝟏</m:t>
                                </m:r>
                              </m:sup>
                            </m:sSubSup>
                          </m:oMath>
                        </m:oMathPara>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37" name="TextBox 34">
                      <a:extLst>
                        <a:ext uri="{FF2B5EF4-FFF2-40B4-BE49-F238E27FC236}">
                          <a16:creationId xmlns:a16="http://schemas.microsoft.com/office/drawing/2014/main" id="{12C4B91B-BF48-146E-AAE0-EF60E411DAF7}"/>
                        </a:ext>
                      </a:extLst>
                    </p:cNvPr>
                    <p:cNvSpPr txBox="1">
                      <a:spLocks noRot="1" noChangeAspect="1" noMove="1" noResize="1" noEditPoints="1" noAdjustHandles="1" noChangeArrowheads="1" noChangeShapeType="1" noTextEdit="1"/>
                    </p:cNvSpPr>
                    <p:nvPr/>
                  </p:nvSpPr>
                  <p:spPr>
                    <a:xfrm>
                      <a:off x="1743373" y="1725272"/>
                      <a:ext cx="560465" cy="334318"/>
                    </a:xfrm>
                    <a:prstGeom prst="rect">
                      <a:avLst/>
                    </a:prstGeom>
                    <a:blipFill>
                      <a:blip r:embed="rId36"/>
                      <a:stretch>
                        <a:fillRect l="-2174" b="-5455"/>
                      </a:stretch>
                    </a:blipFill>
                  </p:spPr>
                  <p:txBody>
                    <a:bodyPr/>
                    <a:lstStyle/>
                    <a:p>
                      <a:r>
                        <a:rPr lang="en-NZ">
                          <a:noFill/>
                        </a:rPr>
                        <a:t> </a:t>
                      </a:r>
                    </a:p>
                  </p:txBody>
                </p:sp>
              </mc:Fallback>
            </mc:AlternateContent>
            <p:cxnSp>
              <p:nvCxnSpPr>
                <p:cNvPr id="138" name="Straight Arrow Connector 137">
                  <a:extLst>
                    <a:ext uri="{FF2B5EF4-FFF2-40B4-BE49-F238E27FC236}">
                      <a16:creationId xmlns:a16="http://schemas.microsoft.com/office/drawing/2014/main" id="{05163270-9520-4F7B-D612-87182F7C00ED}"/>
                    </a:ext>
                  </a:extLst>
                </p:cNvPr>
                <p:cNvCxnSpPr>
                  <a:cxnSpLocks/>
                  <a:stCxn id="136" idx="0"/>
                  <a:endCxn id="137" idx="2"/>
                </p:cNvCxnSpPr>
                <p:nvPr/>
              </p:nvCxnSpPr>
              <p:spPr>
                <a:xfrm flipV="1">
                  <a:off x="2023265" y="2059590"/>
                  <a:ext cx="341" cy="355996"/>
                </a:xfrm>
                <a:prstGeom prst="straightConnector1">
                  <a:avLst/>
                </a:prstGeom>
                <a:ln w="28575">
                  <a:solidFill>
                    <a:schemeClr val="accent1"/>
                  </a:solidFill>
                  <a:headEnd w="sm" len="sm"/>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2FFAC2C6-FB93-23BF-51B8-96665EE497A6}"/>
                  </a:ext>
                </a:extLst>
              </p:cNvPr>
              <p:cNvGrpSpPr/>
              <p:nvPr/>
            </p:nvGrpSpPr>
            <p:grpSpPr>
              <a:xfrm>
                <a:off x="8603602" y="878080"/>
                <a:ext cx="568149" cy="2535805"/>
                <a:chOff x="8576787" y="878080"/>
                <a:chExt cx="568149" cy="2535805"/>
              </a:xfrm>
            </p:grpSpPr>
            <p:grpSp>
              <p:nvGrpSpPr>
                <p:cNvPr id="111" name="Group 110">
                  <a:extLst>
                    <a:ext uri="{FF2B5EF4-FFF2-40B4-BE49-F238E27FC236}">
                      <a16:creationId xmlns:a16="http://schemas.microsoft.com/office/drawing/2014/main" id="{A610E0E1-39A6-621F-09FC-182F84E7C7B7}"/>
                    </a:ext>
                  </a:extLst>
                </p:cNvPr>
                <p:cNvGrpSpPr/>
                <p:nvPr/>
              </p:nvGrpSpPr>
              <p:grpSpPr>
                <a:xfrm>
                  <a:off x="8576787" y="2398306"/>
                  <a:ext cx="560465" cy="1015579"/>
                  <a:chOff x="1987917" y="1029288"/>
                  <a:chExt cx="560465" cy="1015579"/>
                </a:xfrm>
              </p:grpSpPr>
              <mc:AlternateContent xmlns:mc="http://schemas.openxmlformats.org/markup-compatibility/2006" xmlns:a14="http://schemas.microsoft.com/office/drawing/2010/main">
                <mc:Choice Requires="a14">
                  <p:sp>
                    <p:nvSpPr>
                      <p:cNvPr id="116" name="TextBox 39">
                        <a:extLst>
                          <a:ext uri="{FF2B5EF4-FFF2-40B4-BE49-F238E27FC236}">
                            <a16:creationId xmlns:a16="http://schemas.microsoft.com/office/drawing/2014/main" id="{E378C835-4A29-5666-A6F9-333DDC776E79}"/>
                          </a:ext>
                        </a:extLst>
                      </p:cNvPr>
                      <p:cNvSpPr txBox="1"/>
                      <p:nvPr/>
                    </p:nvSpPr>
                    <p:spPr>
                      <a:xfrm>
                        <a:off x="2072441" y="1029288"/>
                        <a:ext cx="396000" cy="344133"/>
                      </a:xfrm>
                      <a:prstGeom prst="rect">
                        <a:avLst/>
                      </a:prstGeom>
                      <a:solidFill>
                        <a:srgbClr val="FBE4D5"/>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𝒖</m:t>
                                  </m:r>
                                </m:e>
                                <m:sub>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𝟑</m:t>
                                  </m:r>
                                </m:sup>
                              </m:sSubSup>
                            </m:oMath>
                          </m:oMathPara>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16" name="TextBox 39">
                        <a:extLst>
                          <a:ext uri="{FF2B5EF4-FFF2-40B4-BE49-F238E27FC236}">
                            <a16:creationId xmlns:a16="http://schemas.microsoft.com/office/drawing/2014/main" id="{E378C835-4A29-5666-A6F9-333DDC776E79}"/>
                          </a:ext>
                        </a:extLst>
                      </p:cNvPr>
                      <p:cNvSpPr txBox="1">
                        <a:spLocks noRot="1" noChangeAspect="1" noMove="1" noResize="1" noEditPoints="1" noAdjustHandles="1" noChangeArrowheads="1" noChangeShapeType="1" noTextEdit="1"/>
                      </p:cNvSpPr>
                      <p:nvPr/>
                    </p:nvSpPr>
                    <p:spPr>
                      <a:xfrm>
                        <a:off x="2072441" y="1029288"/>
                        <a:ext cx="396000" cy="344133"/>
                      </a:xfrm>
                      <a:prstGeom prst="rect">
                        <a:avLst/>
                      </a:prstGeom>
                      <a:blipFill>
                        <a:blip r:embed="rId37"/>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7" name="TextBox 34">
                        <a:extLst>
                          <a:ext uri="{FF2B5EF4-FFF2-40B4-BE49-F238E27FC236}">
                            <a16:creationId xmlns:a16="http://schemas.microsoft.com/office/drawing/2014/main" id="{DA36C2FA-AC96-111B-119F-D7AF5317F26E}"/>
                          </a:ext>
                        </a:extLst>
                      </p:cNvPr>
                      <p:cNvSpPr txBox="1"/>
                      <p:nvPr/>
                    </p:nvSpPr>
                    <p:spPr>
                      <a:xfrm>
                        <a:off x="1987917" y="1720364"/>
                        <a:ext cx="560465" cy="324503"/>
                      </a:xfrm>
                      <a:prstGeom prst="rect">
                        <a:avLst/>
                      </a:prstGeom>
                      <a:solidFill>
                        <a:srgbClr val="E2EFD9"/>
                      </a:solidFill>
                    </p:spPr>
                    <p:txBody>
                      <a:bodyPr wrap="non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𝟑</m:t>
                                  </m:r>
                                </m:sup>
                              </m:sSubSup>
                            </m:oMath>
                          </m:oMathPara>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17" name="TextBox 34">
                        <a:extLst>
                          <a:ext uri="{FF2B5EF4-FFF2-40B4-BE49-F238E27FC236}">
                            <a16:creationId xmlns:a16="http://schemas.microsoft.com/office/drawing/2014/main" id="{DA36C2FA-AC96-111B-119F-D7AF5317F26E}"/>
                          </a:ext>
                        </a:extLst>
                      </p:cNvPr>
                      <p:cNvSpPr txBox="1">
                        <a:spLocks noRot="1" noChangeAspect="1" noMove="1" noResize="1" noEditPoints="1" noAdjustHandles="1" noChangeArrowheads="1" noChangeShapeType="1" noTextEdit="1"/>
                      </p:cNvSpPr>
                      <p:nvPr/>
                    </p:nvSpPr>
                    <p:spPr>
                      <a:xfrm>
                        <a:off x="1987917" y="1720364"/>
                        <a:ext cx="560465" cy="324503"/>
                      </a:xfrm>
                      <a:prstGeom prst="rect">
                        <a:avLst/>
                      </a:prstGeom>
                      <a:blipFill>
                        <a:blip r:embed="rId38"/>
                        <a:stretch>
                          <a:fillRect l="-2174" b="-7547"/>
                        </a:stretch>
                      </a:blipFill>
                    </p:spPr>
                    <p:txBody>
                      <a:bodyPr/>
                      <a:lstStyle/>
                      <a:p>
                        <a:r>
                          <a:rPr lang="en-NZ">
                            <a:noFill/>
                          </a:rPr>
                          <a:t> </a:t>
                        </a:r>
                      </a:p>
                    </p:txBody>
                  </p:sp>
                </mc:Fallback>
              </mc:AlternateContent>
              <p:cxnSp>
                <p:nvCxnSpPr>
                  <p:cNvPr id="118" name="Straight Arrow Connector 117">
                    <a:extLst>
                      <a:ext uri="{FF2B5EF4-FFF2-40B4-BE49-F238E27FC236}">
                        <a16:creationId xmlns:a16="http://schemas.microsoft.com/office/drawing/2014/main" id="{32135E5B-E2CF-7932-07ED-A4C812577EF7}"/>
                      </a:ext>
                    </a:extLst>
                  </p:cNvPr>
                  <p:cNvCxnSpPr>
                    <a:cxnSpLocks/>
                    <a:stCxn id="116" idx="2"/>
                    <a:endCxn id="117" idx="0"/>
                  </p:cNvCxnSpPr>
                  <p:nvPr/>
                </p:nvCxnSpPr>
                <p:spPr>
                  <a:xfrm flipH="1">
                    <a:off x="2268150" y="1373421"/>
                    <a:ext cx="0" cy="346943"/>
                  </a:xfrm>
                  <a:prstGeom prst="straightConnector1">
                    <a:avLst/>
                  </a:prstGeom>
                  <a:ln w="28575">
                    <a:solidFill>
                      <a:schemeClr val="accent1"/>
                    </a:solidFill>
                    <a:headEnd w="sm" len="sm"/>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CC309EC4-414C-A92A-A9FD-391E98F2266F}"/>
                    </a:ext>
                  </a:extLst>
                </p:cNvPr>
                <p:cNvGrpSpPr/>
                <p:nvPr/>
              </p:nvGrpSpPr>
              <p:grpSpPr>
                <a:xfrm>
                  <a:off x="8584471" y="878080"/>
                  <a:ext cx="560465" cy="1038393"/>
                  <a:chOff x="1995601" y="1720364"/>
                  <a:chExt cx="560465" cy="1038393"/>
                </a:xfrm>
              </p:grpSpPr>
              <mc:AlternateContent xmlns:mc="http://schemas.openxmlformats.org/markup-compatibility/2006" xmlns:a14="http://schemas.microsoft.com/office/drawing/2010/main">
                <mc:Choice Requires="a14">
                  <p:sp>
                    <p:nvSpPr>
                      <p:cNvPr id="133" name="TextBox 39">
                        <a:extLst>
                          <a:ext uri="{FF2B5EF4-FFF2-40B4-BE49-F238E27FC236}">
                            <a16:creationId xmlns:a16="http://schemas.microsoft.com/office/drawing/2014/main" id="{1F8D5705-9A17-79D5-5A8D-66CA8995D13D}"/>
                          </a:ext>
                        </a:extLst>
                      </p:cNvPr>
                      <p:cNvSpPr txBox="1"/>
                      <p:nvPr/>
                    </p:nvSpPr>
                    <p:spPr>
                      <a:xfrm>
                        <a:off x="2072441" y="2415265"/>
                        <a:ext cx="396000" cy="343492"/>
                      </a:xfrm>
                      <a:prstGeom prst="rect">
                        <a:avLst/>
                      </a:prstGeom>
                      <a:solidFill>
                        <a:srgbClr val="FBE4D5"/>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𝒖</m:t>
                                  </m:r>
                                </m:e>
                                <m:sub>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𝟒</m:t>
                                  </m:r>
                                </m:sup>
                              </m:sSubSup>
                            </m:oMath>
                          </m:oMathPara>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33" name="TextBox 39">
                        <a:extLst>
                          <a:ext uri="{FF2B5EF4-FFF2-40B4-BE49-F238E27FC236}">
                            <a16:creationId xmlns:a16="http://schemas.microsoft.com/office/drawing/2014/main" id="{1F8D5705-9A17-79D5-5A8D-66CA8995D13D}"/>
                          </a:ext>
                        </a:extLst>
                      </p:cNvPr>
                      <p:cNvSpPr txBox="1">
                        <a:spLocks noRot="1" noChangeAspect="1" noMove="1" noResize="1" noEditPoints="1" noAdjustHandles="1" noChangeArrowheads="1" noChangeShapeType="1" noTextEdit="1"/>
                      </p:cNvSpPr>
                      <p:nvPr/>
                    </p:nvSpPr>
                    <p:spPr>
                      <a:xfrm>
                        <a:off x="2072441" y="2415265"/>
                        <a:ext cx="396000" cy="343492"/>
                      </a:xfrm>
                      <a:prstGeom prst="rect">
                        <a:avLst/>
                      </a:prstGeom>
                      <a:blipFill>
                        <a:blip r:embed="rId39"/>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4" name="TextBox 34">
                        <a:extLst>
                          <a:ext uri="{FF2B5EF4-FFF2-40B4-BE49-F238E27FC236}">
                            <a16:creationId xmlns:a16="http://schemas.microsoft.com/office/drawing/2014/main" id="{A33B9108-7B5F-B2F0-DBE1-DF0B65D30673}"/>
                          </a:ext>
                        </a:extLst>
                      </p:cNvPr>
                      <p:cNvSpPr txBox="1"/>
                      <p:nvPr/>
                    </p:nvSpPr>
                    <p:spPr>
                      <a:xfrm>
                        <a:off x="1995601" y="1720364"/>
                        <a:ext cx="560465" cy="333677"/>
                      </a:xfrm>
                      <a:prstGeom prst="rect">
                        <a:avLst/>
                      </a:prstGeom>
                      <a:solidFill>
                        <a:srgbClr val="E2EFD9"/>
                      </a:solidFill>
                    </p:spPr>
                    <p:txBody>
                      <a:bodyPr wrap="non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𝟒</m:t>
                                  </m:r>
                                </m:sup>
                              </m:sSubSup>
                            </m:oMath>
                          </m:oMathPara>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34" name="TextBox 34">
                        <a:extLst>
                          <a:ext uri="{FF2B5EF4-FFF2-40B4-BE49-F238E27FC236}">
                            <a16:creationId xmlns:a16="http://schemas.microsoft.com/office/drawing/2014/main" id="{A33B9108-7B5F-B2F0-DBE1-DF0B65D30673}"/>
                          </a:ext>
                        </a:extLst>
                      </p:cNvPr>
                      <p:cNvSpPr txBox="1">
                        <a:spLocks noRot="1" noChangeAspect="1" noMove="1" noResize="1" noEditPoints="1" noAdjustHandles="1" noChangeArrowheads="1" noChangeShapeType="1" noTextEdit="1"/>
                      </p:cNvSpPr>
                      <p:nvPr/>
                    </p:nvSpPr>
                    <p:spPr>
                      <a:xfrm>
                        <a:off x="1995601" y="1720364"/>
                        <a:ext cx="560465" cy="333677"/>
                      </a:xfrm>
                      <a:prstGeom prst="rect">
                        <a:avLst/>
                      </a:prstGeom>
                      <a:blipFill>
                        <a:blip r:embed="rId40"/>
                        <a:stretch>
                          <a:fillRect l="-1087" b="-3636"/>
                        </a:stretch>
                      </a:blipFill>
                    </p:spPr>
                    <p:txBody>
                      <a:bodyPr/>
                      <a:lstStyle/>
                      <a:p>
                        <a:r>
                          <a:rPr lang="en-NZ">
                            <a:noFill/>
                          </a:rPr>
                          <a:t> </a:t>
                        </a:r>
                      </a:p>
                    </p:txBody>
                  </p:sp>
                </mc:Fallback>
              </mc:AlternateContent>
              <p:cxnSp>
                <p:nvCxnSpPr>
                  <p:cNvPr id="135" name="Straight Arrow Connector 134">
                    <a:extLst>
                      <a:ext uri="{FF2B5EF4-FFF2-40B4-BE49-F238E27FC236}">
                        <a16:creationId xmlns:a16="http://schemas.microsoft.com/office/drawing/2014/main" id="{54701D0B-89D2-FC34-53EE-ECF81AD5B23F}"/>
                      </a:ext>
                    </a:extLst>
                  </p:cNvPr>
                  <p:cNvCxnSpPr>
                    <a:cxnSpLocks/>
                    <a:stCxn id="133" idx="0"/>
                    <a:endCxn id="134" idx="2"/>
                  </p:cNvCxnSpPr>
                  <p:nvPr/>
                </p:nvCxnSpPr>
                <p:spPr>
                  <a:xfrm flipV="1">
                    <a:off x="2270441" y="2054041"/>
                    <a:ext cx="0" cy="361224"/>
                  </a:xfrm>
                  <a:prstGeom prst="straightConnector1">
                    <a:avLst/>
                  </a:prstGeom>
                  <a:ln w="28575">
                    <a:solidFill>
                      <a:schemeClr val="accent1"/>
                    </a:solidFill>
                    <a:headEnd w="sm" len="sm"/>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09" name="Group 108">
                <a:extLst>
                  <a:ext uri="{FF2B5EF4-FFF2-40B4-BE49-F238E27FC236}">
                    <a16:creationId xmlns:a16="http://schemas.microsoft.com/office/drawing/2014/main" id="{5306141F-265E-CB02-F571-A3D3E951732E}"/>
                  </a:ext>
                </a:extLst>
              </p:cNvPr>
              <p:cNvGrpSpPr/>
              <p:nvPr/>
            </p:nvGrpSpPr>
            <p:grpSpPr>
              <a:xfrm>
                <a:off x="11432364" y="877439"/>
                <a:ext cx="560465" cy="1039355"/>
                <a:chOff x="2161446" y="1720364"/>
                <a:chExt cx="560465" cy="1039355"/>
              </a:xfrm>
            </p:grpSpPr>
            <mc:AlternateContent xmlns:mc="http://schemas.openxmlformats.org/markup-compatibility/2006" xmlns:a14="http://schemas.microsoft.com/office/drawing/2010/main">
              <mc:Choice Requires="a14">
                <p:sp>
                  <p:nvSpPr>
                    <p:cNvPr id="119" name="TextBox 39">
                      <a:extLst>
                        <a:ext uri="{FF2B5EF4-FFF2-40B4-BE49-F238E27FC236}">
                          <a16:creationId xmlns:a16="http://schemas.microsoft.com/office/drawing/2014/main" id="{6978B4F0-764F-4935-ADDE-3C0C168BD5E7}"/>
                        </a:ext>
                      </a:extLst>
                    </p:cNvPr>
                    <p:cNvSpPr txBox="1"/>
                    <p:nvPr/>
                  </p:nvSpPr>
                  <p:spPr>
                    <a:xfrm>
                      <a:off x="2238286" y="2415586"/>
                      <a:ext cx="396000" cy="344133"/>
                    </a:xfrm>
                    <a:prstGeom prst="rect">
                      <a:avLst/>
                    </a:prstGeom>
                    <a:solidFill>
                      <a:srgbClr val="FBE4D5"/>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𝒖</m:t>
                                </m:r>
                              </m:e>
                              <m:sub>
                                <m:r>
                                  <a:rPr kumimoji="0" lang="en-NZ" sz="1600" b="1"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𝟐</m:t>
                                </m:r>
                              </m:sup>
                            </m:sSubSup>
                          </m:oMath>
                        </m:oMathPara>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19" name="TextBox 39">
                      <a:extLst>
                        <a:ext uri="{FF2B5EF4-FFF2-40B4-BE49-F238E27FC236}">
                          <a16:creationId xmlns:a16="http://schemas.microsoft.com/office/drawing/2014/main" id="{6978B4F0-764F-4935-ADDE-3C0C168BD5E7}"/>
                        </a:ext>
                      </a:extLst>
                    </p:cNvPr>
                    <p:cNvSpPr txBox="1">
                      <a:spLocks noRot="1" noChangeAspect="1" noMove="1" noResize="1" noEditPoints="1" noAdjustHandles="1" noChangeArrowheads="1" noChangeShapeType="1" noTextEdit="1"/>
                    </p:cNvSpPr>
                    <p:nvPr/>
                  </p:nvSpPr>
                  <p:spPr>
                    <a:xfrm>
                      <a:off x="2238286" y="2415586"/>
                      <a:ext cx="396000" cy="344133"/>
                    </a:xfrm>
                    <a:prstGeom prst="rect">
                      <a:avLst/>
                    </a:prstGeom>
                    <a:blipFill>
                      <a:blip r:embed="rId41"/>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0" name="TextBox 34">
                      <a:extLst>
                        <a:ext uri="{FF2B5EF4-FFF2-40B4-BE49-F238E27FC236}">
                          <a16:creationId xmlns:a16="http://schemas.microsoft.com/office/drawing/2014/main" id="{3B645ABB-9111-79F1-B9DB-B2132841E911}"/>
                        </a:ext>
                      </a:extLst>
                    </p:cNvPr>
                    <p:cNvSpPr txBox="1"/>
                    <p:nvPr/>
                  </p:nvSpPr>
                  <p:spPr>
                    <a:xfrm>
                      <a:off x="2161446" y="1720364"/>
                      <a:ext cx="560465" cy="334318"/>
                    </a:xfrm>
                    <a:prstGeom prst="rect">
                      <a:avLst/>
                    </a:prstGeom>
                    <a:solidFill>
                      <a:srgbClr val="E2EFD9"/>
                    </a:solidFill>
                  </p:spPr>
                  <p:txBody>
                    <a:bodyPr wrap="non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𝐶</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𝟐</m:t>
                                </m:r>
                              </m:sup>
                            </m:sSubSup>
                          </m:oMath>
                        </m:oMathPara>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20" name="TextBox 34">
                      <a:extLst>
                        <a:ext uri="{FF2B5EF4-FFF2-40B4-BE49-F238E27FC236}">
                          <a16:creationId xmlns:a16="http://schemas.microsoft.com/office/drawing/2014/main" id="{3B645ABB-9111-79F1-B9DB-B2132841E911}"/>
                        </a:ext>
                      </a:extLst>
                    </p:cNvPr>
                    <p:cNvSpPr txBox="1">
                      <a:spLocks noRot="1" noChangeAspect="1" noMove="1" noResize="1" noEditPoints="1" noAdjustHandles="1" noChangeArrowheads="1" noChangeShapeType="1" noTextEdit="1"/>
                    </p:cNvSpPr>
                    <p:nvPr/>
                  </p:nvSpPr>
                  <p:spPr>
                    <a:xfrm>
                      <a:off x="2161446" y="1720364"/>
                      <a:ext cx="560465" cy="334318"/>
                    </a:xfrm>
                    <a:prstGeom prst="rect">
                      <a:avLst/>
                    </a:prstGeom>
                    <a:blipFill>
                      <a:blip r:embed="rId42"/>
                      <a:stretch>
                        <a:fillRect l="-2174" b="-3636"/>
                      </a:stretch>
                    </a:blipFill>
                  </p:spPr>
                  <p:txBody>
                    <a:bodyPr/>
                    <a:lstStyle/>
                    <a:p>
                      <a:r>
                        <a:rPr lang="en-NZ">
                          <a:noFill/>
                        </a:rPr>
                        <a:t> </a:t>
                      </a:r>
                    </a:p>
                  </p:txBody>
                </p:sp>
              </mc:Fallback>
            </mc:AlternateContent>
            <p:cxnSp>
              <p:nvCxnSpPr>
                <p:cNvPr id="121" name="Straight Arrow Connector 120">
                  <a:extLst>
                    <a:ext uri="{FF2B5EF4-FFF2-40B4-BE49-F238E27FC236}">
                      <a16:creationId xmlns:a16="http://schemas.microsoft.com/office/drawing/2014/main" id="{DFD67E4B-2E81-491F-902C-4BA436919AD0}"/>
                    </a:ext>
                  </a:extLst>
                </p:cNvPr>
                <p:cNvCxnSpPr>
                  <a:cxnSpLocks/>
                  <a:stCxn id="119" idx="0"/>
                  <a:endCxn id="120" idx="2"/>
                </p:cNvCxnSpPr>
                <p:nvPr/>
              </p:nvCxnSpPr>
              <p:spPr>
                <a:xfrm flipV="1">
                  <a:off x="2436286" y="2054682"/>
                  <a:ext cx="0" cy="360904"/>
                </a:xfrm>
                <a:prstGeom prst="straightConnector1">
                  <a:avLst/>
                </a:prstGeom>
                <a:ln w="28575">
                  <a:solidFill>
                    <a:schemeClr val="accent1"/>
                  </a:solidFill>
                  <a:headEnd w="sm" len="sm"/>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736FAE60-9717-4C23-8AE9-DDFF482256CB}"/>
                  </a:ext>
                </a:extLst>
              </p:cNvPr>
              <p:cNvGrpSpPr/>
              <p:nvPr/>
            </p:nvGrpSpPr>
            <p:grpSpPr>
              <a:xfrm>
                <a:off x="6204525" y="1564727"/>
                <a:ext cx="5304679" cy="360000"/>
                <a:chOff x="6204525" y="1564727"/>
                <a:chExt cx="5304679" cy="360000"/>
              </a:xfrm>
            </p:grpSpPr>
            <mc:AlternateContent xmlns:mc="http://schemas.openxmlformats.org/markup-compatibility/2006" xmlns:a14="http://schemas.microsoft.com/office/drawing/2010/main">
              <mc:Choice Requires="a14">
                <p:sp>
                  <p:nvSpPr>
                    <p:cNvPr id="123" name="Text Box 211">
                      <a:extLst>
                        <a:ext uri="{FF2B5EF4-FFF2-40B4-BE49-F238E27FC236}">
                          <a16:creationId xmlns:a16="http://schemas.microsoft.com/office/drawing/2014/main" id="{7E1E32C7-6D05-C592-0B86-5161D85C9629}"/>
                        </a:ext>
                      </a:extLst>
                    </p:cNvPr>
                    <p:cNvSpPr txBox="1"/>
                    <p:nvPr/>
                  </p:nvSpPr>
                  <p:spPr>
                    <a:xfrm>
                      <a:off x="6504944" y="1564727"/>
                      <a:ext cx="468000" cy="360000"/>
                    </a:xfrm>
                    <a:prstGeom prst="rect">
                      <a:avLst/>
                    </a:prstGeom>
                    <a:solidFill>
                      <a:srgbClr val="E2EFD9"/>
                    </a:solidFill>
                    <a:ln w="6350">
                      <a:noFill/>
                    </a:ln>
                  </p:spPr>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NZ" sz="16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 </m:t>
                            </m:r>
                            <m:sSub>
                              <m:sSubPr>
                                <m:ctrlPr>
                                  <a:rPr kumimoji="0" lang="en-NZ" sz="16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ctrlPr>
                              </m:sSubPr>
                              <m:e>
                                <m:r>
                                  <a:rPr kumimoji="0" lang="en-NZ" sz="16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𝒗</m:t>
                                </m:r>
                              </m:e>
                              <m:sub>
                                <m:r>
                                  <a:rPr kumimoji="0" lang="en-NZ" sz="16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𝑹𝒙</m:t>
                                </m:r>
                                <m:r>
                                  <a:rPr kumimoji="0" lang="en-NZ" sz="16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𝟏</m:t>
                                </m:r>
                              </m:sub>
                            </m:sSub>
                          </m:oMath>
                        </m:oMathPara>
                      </a14:m>
                      <a:endParaRPr kumimoji="0" lang="en-NZ" sz="1600" b="1" i="0" u="none" strike="noStrike" kern="1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23" name="Text Box 211">
                      <a:extLst>
                        <a:ext uri="{FF2B5EF4-FFF2-40B4-BE49-F238E27FC236}">
                          <a16:creationId xmlns:a16="http://schemas.microsoft.com/office/drawing/2014/main" id="{7E1E32C7-6D05-C592-0B86-5161D85C9629}"/>
                        </a:ext>
                      </a:extLst>
                    </p:cNvPr>
                    <p:cNvSpPr txBox="1">
                      <a:spLocks noRot="1" noChangeAspect="1" noMove="1" noResize="1" noEditPoints="1" noAdjustHandles="1" noChangeArrowheads="1" noChangeShapeType="1" noTextEdit="1"/>
                    </p:cNvSpPr>
                    <p:nvPr/>
                  </p:nvSpPr>
                  <p:spPr>
                    <a:xfrm>
                      <a:off x="6504944" y="1564727"/>
                      <a:ext cx="468000" cy="360000"/>
                    </a:xfrm>
                    <a:prstGeom prst="rect">
                      <a:avLst/>
                    </a:prstGeom>
                    <a:blipFill>
                      <a:blip r:embed="rId43"/>
                      <a:stretch>
                        <a:fillRect l="-6579" r="-1316"/>
                      </a:stretch>
                    </a:blipFill>
                    <a:ln w="6350">
                      <a:noFill/>
                    </a:ln>
                  </p:spPr>
                  <p:txBody>
                    <a:bodyPr/>
                    <a:lstStyle/>
                    <a:p>
                      <a:r>
                        <a:rPr lang="en-NZ">
                          <a:noFill/>
                        </a:rPr>
                        <a:t> </a:t>
                      </a:r>
                    </a:p>
                  </p:txBody>
                </p:sp>
              </mc:Fallback>
            </mc:AlternateContent>
            <p:cxnSp>
              <p:nvCxnSpPr>
                <p:cNvPr id="131" name="Straight Arrow Connector 130">
                  <a:extLst>
                    <a:ext uri="{FF2B5EF4-FFF2-40B4-BE49-F238E27FC236}">
                      <a16:creationId xmlns:a16="http://schemas.microsoft.com/office/drawing/2014/main" id="{A90E816D-6986-5CA6-C456-39A9353B7F35}"/>
                    </a:ext>
                  </a:extLst>
                </p:cNvPr>
                <p:cNvCxnSpPr>
                  <a:cxnSpLocks/>
                  <a:stCxn id="136" idx="3"/>
                  <a:endCxn id="123" idx="1"/>
                </p:cNvCxnSpPr>
                <p:nvPr/>
              </p:nvCxnSpPr>
              <p:spPr bwMode="auto">
                <a:xfrm flipV="1">
                  <a:off x="6204525" y="1744727"/>
                  <a:ext cx="300419" cy="1"/>
                </a:xfrm>
                <a:prstGeom prst="straightConnector1">
                  <a:avLst/>
                </a:prstGeom>
                <a:solidFill>
                  <a:schemeClr val="accent1"/>
                </a:solidFill>
                <a:ln w="28575" cap="flat" cmpd="sng" algn="ctr">
                  <a:solidFill>
                    <a:schemeClr val="accent1"/>
                  </a:solidFill>
                  <a:prstDash val="solid"/>
                  <a:round/>
                  <a:headEnd type="none" w="med" len="med"/>
                  <a:tailEnd type="triangle" w="med" len="med"/>
                </a:ln>
                <a:effectLst/>
              </p:spPr>
            </p:cxnSp>
            <p:cxnSp>
              <p:nvCxnSpPr>
                <p:cNvPr id="129" name="Straight Arrow Connector 128">
                  <a:extLst>
                    <a:ext uri="{FF2B5EF4-FFF2-40B4-BE49-F238E27FC236}">
                      <a16:creationId xmlns:a16="http://schemas.microsoft.com/office/drawing/2014/main" id="{F8376FBE-C375-A3F3-4CCD-96BB7EC84849}"/>
                    </a:ext>
                  </a:extLst>
                </p:cNvPr>
                <p:cNvCxnSpPr>
                  <a:cxnSpLocks/>
                  <a:stCxn id="141" idx="3"/>
                  <a:endCxn id="119" idx="1"/>
                </p:cNvCxnSpPr>
                <p:nvPr/>
              </p:nvCxnSpPr>
              <p:spPr bwMode="auto">
                <a:xfrm>
                  <a:off x="11214565" y="1744727"/>
                  <a:ext cx="294639" cy="1"/>
                </a:xfrm>
                <a:prstGeom prst="straightConnector1">
                  <a:avLst/>
                </a:prstGeom>
                <a:solidFill>
                  <a:schemeClr val="accent1"/>
                </a:solidFill>
                <a:ln w="28575" cap="flat" cmpd="sng" algn="ctr">
                  <a:solidFill>
                    <a:schemeClr val="accent1"/>
                  </a:solidFill>
                  <a:prstDash val="solid"/>
                  <a:round/>
                  <a:headEnd type="none" w="med" len="med"/>
                  <a:tailEnd type="triangle" w="med" len="med"/>
                </a:ln>
                <a:effectLst/>
              </p:spPr>
            </p:cxnSp>
            <mc:AlternateContent xmlns:mc="http://schemas.openxmlformats.org/markup-compatibility/2006" xmlns:a14="http://schemas.microsoft.com/office/drawing/2010/main">
              <mc:Choice Requires="a14">
                <p:sp>
                  <p:nvSpPr>
                    <p:cNvPr id="141" name="Text Box 211">
                      <a:extLst>
                        <a:ext uri="{FF2B5EF4-FFF2-40B4-BE49-F238E27FC236}">
                          <a16:creationId xmlns:a16="http://schemas.microsoft.com/office/drawing/2014/main" id="{913F70F4-5E22-323B-F483-DE598330A99E}"/>
                        </a:ext>
                      </a:extLst>
                    </p:cNvPr>
                    <p:cNvSpPr txBox="1"/>
                    <p:nvPr/>
                  </p:nvSpPr>
                  <p:spPr>
                    <a:xfrm>
                      <a:off x="10746565" y="1564727"/>
                      <a:ext cx="468000" cy="360000"/>
                    </a:xfrm>
                    <a:prstGeom prst="rect">
                      <a:avLst/>
                    </a:prstGeom>
                    <a:solidFill>
                      <a:srgbClr val="E2EFD9"/>
                    </a:solidFill>
                    <a:ln w="6350">
                      <a:noFill/>
                    </a:ln>
                  </p:spPr>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NZ" sz="16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ctrlPr>
                              </m:sSubPr>
                              <m:e>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𝒗</m:t>
                                </m:r>
                              </m:e>
                              <m:sub>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𝑹𝒙</m:t>
                                </m:r>
                                <m:r>
                                  <a:rPr kumimoji="0" lang="en-NZ" sz="16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𝟐</m:t>
                                </m:r>
                              </m:sub>
                            </m:sSub>
                          </m:oMath>
                        </m:oMathPara>
                      </a14:m>
                      <a:endParaRPr kumimoji="0" lang="en-NZ" sz="1600" b="1" i="0" u="none" strike="noStrike" kern="1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41" name="Text Box 211">
                      <a:extLst>
                        <a:ext uri="{FF2B5EF4-FFF2-40B4-BE49-F238E27FC236}">
                          <a16:creationId xmlns:a16="http://schemas.microsoft.com/office/drawing/2014/main" id="{913F70F4-5E22-323B-F483-DE598330A99E}"/>
                        </a:ext>
                      </a:extLst>
                    </p:cNvPr>
                    <p:cNvSpPr txBox="1">
                      <a:spLocks noRot="1" noChangeAspect="1" noMove="1" noResize="1" noEditPoints="1" noAdjustHandles="1" noChangeArrowheads="1" noChangeShapeType="1" noTextEdit="1"/>
                    </p:cNvSpPr>
                    <p:nvPr/>
                  </p:nvSpPr>
                  <p:spPr>
                    <a:xfrm>
                      <a:off x="10746565" y="1564727"/>
                      <a:ext cx="468000" cy="360000"/>
                    </a:xfrm>
                    <a:prstGeom prst="rect">
                      <a:avLst/>
                    </a:prstGeom>
                    <a:blipFill>
                      <a:blip r:embed="rId44"/>
                      <a:stretch>
                        <a:fillRect l="-9091"/>
                      </a:stretch>
                    </a:blipFill>
                    <a:ln w="6350">
                      <a:noFill/>
                    </a:ln>
                  </p:spPr>
                  <p:txBody>
                    <a:bodyPr/>
                    <a:lstStyle/>
                    <a:p>
                      <a:r>
                        <a:rPr lang="en-NZ">
                          <a:noFill/>
                        </a:rPr>
                        <a:t> </a:t>
                      </a:r>
                    </a:p>
                  </p:txBody>
                </p:sp>
              </mc:Fallback>
            </mc:AlternateContent>
            <p:cxnSp>
              <p:nvCxnSpPr>
                <p:cNvPr id="125" name="Straight Arrow Connector 124">
                  <a:extLst>
                    <a:ext uri="{FF2B5EF4-FFF2-40B4-BE49-F238E27FC236}">
                      <a16:creationId xmlns:a16="http://schemas.microsoft.com/office/drawing/2014/main" id="{C215545E-81CB-6906-FC85-E9F097D0E515}"/>
                    </a:ext>
                  </a:extLst>
                </p:cNvPr>
                <p:cNvCxnSpPr>
                  <a:cxnSpLocks/>
                  <a:stCxn id="123" idx="3"/>
                  <a:endCxn id="156" idx="1"/>
                </p:cNvCxnSpPr>
                <p:nvPr/>
              </p:nvCxnSpPr>
              <p:spPr bwMode="auto">
                <a:xfrm>
                  <a:off x="6972944" y="1744727"/>
                  <a:ext cx="1018790" cy="0"/>
                </a:xfrm>
                <a:prstGeom prst="straightConnector1">
                  <a:avLst/>
                </a:prstGeom>
                <a:solidFill>
                  <a:schemeClr val="accent1"/>
                </a:solidFill>
                <a:ln w="28575" cap="flat" cmpd="sng" algn="ctr">
                  <a:solidFill>
                    <a:schemeClr val="accent1"/>
                  </a:solidFill>
                  <a:prstDash val="solid"/>
                  <a:round/>
                  <a:headEnd type="none" w="med" len="med"/>
                  <a:tailEnd type="triangle" w="med" len="med"/>
                </a:ln>
                <a:effectLst/>
              </p:spPr>
            </p:cxnSp>
            <mc:AlternateContent xmlns:mc="http://schemas.openxmlformats.org/markup-compatibility/2006" xmlns:a14="http://schemas.microsoft.com/office/drawing/2010/main">
              <mc:Choice Requires="a14">
                <p:sp>
                  <p:nvSpPr>
                    <p:cNvPr id="122" name="TextBox 246">
                      <a:extLst>
                        <a:ext uri="{FF2B5EF4-FFF2-40B4-BE49-F238E27FC236}">
                          <a16:creationId xmlns:a16="http://schemas.microsoft.com/office/drawing/2014/main" id="{D50D0DA6-0222-09DB-79D8-A55DC9E6FDD6}"/>
                        </a:ext>
                      </a:extLst>
                    </p:cNvPr>
                    <p:cNvSpPr txBox="1"/>
                    <p:nvPr/>
                  </p:nvSpPr>
                  <p:spPr>
                    <a:xfrm flipH="1">
                      <a:off x="7325711" y="1564727"/>
                      <a:ext cx="396000" cy="360000"/>
                    </a:xfrm>
                    <a:prstGeom prst="roundRect">
                      <a:avLst/>
                    </a:prstGeom>
                    <a:solidFill>
                      <a:srgbClr val="FFD966"/>
                    </a:solidFill>
                  </p:spPr>
                  <p:txBody>
                    <a:bodyPr wrap="none" lIns="7200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NZ" sz="1600" b="0" i="1" u="none" strike="noStrike" kern="1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ctrlPr>
                              </m:sSubPr>
                              <m:e>
                                <m:r>
                                  <a:rPr kumimoji="0" lang="en-NZ" sz="1600" b="0" i="1" u="none" strike="noStrike" kern="1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t>𝑅𝑥</m:t>
                                </m:r>
                              </m:e>
                              <m:sub>
                                <m:r>
                                  <a:rPr kumimoji="0" lang="en-NZ" sz="1600" b="0" i="1" u="none" strike="noStrike" kern="1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t>1</m:t>
                                </m:r>
                              </m:sub>
                            </m:sSub>
                          </m:oMath>
                        </m:oMathPara>
                      </a14:m>
                      <a:endParaRPr kumimoji="0" lang="en-NZ" sz="1600" b="0" i="1"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22" name="TextBox 246">
                      <a:extLst>
                        <a:ext uri="{FF2B5EF4-FFF2-40B4-BE49-F238E27FC236}">
                          <a16:creationId xmlns:a16="http://schemas.microsoft.com/office/drawing/2014/main" id="{D50D0DA6-0222-09DB-79D8-A55DC9E6FDD6}"/>
                        </a:ext>
                      </a:extLst>
                    </p:cNvPr>
                    <p:cNvSpPr txBox="1">
                      <a:spLocks noRot="1" noChangeAspect="1" noMove="1" noResize="1" noEditPoints="1" noAdjustHandles="1" noChangeArrowheads="1" noChangeShapeType="1" noTextEdit="1"/>
                    </p:cNvSpPr>
                    <p:nvPr/>
                  </p:nvSpPr>
                  <p:spPr>
                    <a:xfrm flipH="1">
                      <a:off x="7325711" y="1564727"/>
                      <a:ext cx="396000" cy="360000"/>
                    </a:xfrm>
                    <a:prstGeom prst="roundRect">
                      <a:avLst/>
                    </a:prstGeom>
                    <a:blipFill>
                      <a:blip r:embed="rId45"/>
                      <a:stretch>
                        <a:fillRect l="-4615" r="-4615"/>
                      </a:stretch>
                    </a:blipFill>
                  </p:spPr>
                  <p:txBody>
                    <a:bodyPr/>
                    <a:lstStyle/>
                    <a:p>
                      <a:r>
                        <a:rPr lang="en-NZ">
                          <a:noFill/>
                        </a:rPr>
                        <a:t> </a:t>
                      </a:r>
                    </a:p>
                  </p:txBody>
                </p:sp>
              </mc:Fallback>
            </mc:AlternateContent>
            <p:cxnSp>
              <p:nvCxnSpPr>
                <p:cNvPr id="142" name="Straight Arrow Connector 141">
                  <a:extLst>
                    <a:ext uri="{FF2B5EF4-FFF2-40B4-BE49-F238E27FC236}">
                      <a16:creationId xmlns:a16="http://schemas.microsoft.com/office/drawing/2014/main" id="{194773C1-43E1-073A-52F4-C8A504D23582}"/>
                    </a:ext>
                  </a:extLst>
                </p:cNvPr>
                <p:cNvCxnSpPr>
                  <a:cxnSpLocks/>
                  <a:stCxn id="159" idx="3"/>
                  <a:endCxn id="141" idx="1"/>
                </p:cNvCxnSpPr>
                <p:nvPr/>
              </p:nvCxnSpPr>
              <p:spPr bwMode="auto">
                <a:xfrm>
                  <a:off x="9786683" y="1744727"/>
                  <a:ext cx="959882" cy="0"/>
                </a:xfrm>
                <a:prstGeom prst="straightConnector1">
                  <a:avLst/>
                </a:prstGeom>
                <a:solidFill>
                  <a:schemeClr val="accent1"/>
                </a:solidFill>
                <a:ln w="28575" cap="flat" cmpd="sng" algn="ctr">
                  <a:solidFill>
                    <a:schemeClr val="accent1"/>
                  </a:solidFill>
                  <a:prstDash val="solid"/>
                  <a:round/>
                  <a:headEnd type="none" w="med" len="med"/>
                  <a:tailEnd type="triangle" w="med" len="med"/>
                </a:ln>
                <a:effectLst/>
              </p:spPr>
            </p:cxnSp>
            <mc:AlternateContent xmlns:mc="http://schemas.openxmlformats.org/markup-compatibility/2006" xmlns:a14="http://schemas.microsoft.com/office/drawing/2010/main">
              <mc:Choice Requires="a14">
                <p:sp>
                  <p:nvSpPr>
                    <p:cNvPr id="143" name="TextBox 246">
                      <a:extLst>
                        <a:ext uri="{FF2B5EF4-FFF2-40B4-BE49-F238E27FC236}">
                          <a16:creationId xmlns:a16="http://schemas.microsoft.com/office/drawing/2014/main" id="{0441191D-FD7F-0C41-36F0-F18AB9CD49FE}"/>
                        </a:ext>
                      </a:extLst>
                    </p:cNvPr>
                    <p:cNvSpPr txBox="1"/>
                    <p:nvPr/>
                  </p:nvSpPr>
                  <p:spPr>
                    <a:xfrm flipH="1">
                      <a:off x="10034399" y="1564727"/>
                      <a:ext cx="396000" cy="360000"/>
                    </a:xfrm>
                    <a:prstGeom prst="roundRect">
                      <a:avLst/>
                    </a:prstGeom>
                    <a:solidFill>
                      <a:srgbClr val="FFD966"/>
                    </a:solidFill>
                  </p:spPr>
                  <p:txBody>
                    <a:bodyPr wrap="none" lIns="7200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600" b="0" i="1" u="none" strike="noStrike" kern="100" cap="none" spc="0" normalizeH="0" baseline="0" noProof="0" smtClean="0">
                                    <a:ln>
                                      <a:noFill/>
                                    </a:ln>
                                    <a:solidFill>
                                      <a:srgbClr val="7030A0"/>
                                    </a:solidFill>
                                    <a:effectLst/>
                                    <a:uLnTx/>
                                    <a:uFillTx/>
                                    <a:latin typeface="Cambria Math" panose="02040503050406030204" pitchFamily="18" charset="0"/>
                                    <a:ea typeface="+mn-ea"/>
                                    <a:cs typeface="Times New Roman" panose="02020603050405020304" pitchFamily="18" charset="0"/>
                                  </a:rPr>
                                </m:ctrlPr>
                              </m:sSubPr>
                              <m:e>
                                <m:r>
                                  <a:rPr kumimoji="0" lang="en-NZ" sz="1600" b="0" i="1" u="none" strike="noStrike" kern="1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t>𝑅𝑥</m:t>
                                </m:r>
                              </m:e>
                              <m:sub>
                                <m:r>
                                  <a:rPr kumimoji="0" lang="en-NZ" sz="1600" b="0" i="1" u="none" strike="noStrike" kern="100" cap="none" spc="0" normalizeH="0" baseline="0" noProof="0" smtClean="0">
                                    <a:ln>
                                      <a:noFill/>
                                    </a:ln>
                                    <a:solidFill>
                                      <a:srgbClr val="7030A0"/>
                                    </a:solidFill>
                                    <a:effectLst/>
                                    <a:uLnTx/>
                                    <a:uFillTx/>
                                    <a:latin typeface="Cambria Math" panose="02040503050406030204" pitchFamily="18" charset="0"/>
                                    <a:ea typeface="+mn-ea"/>
                                    <a:cs typeface="Times New Roman" panose="02020603050405020304" pitchFamily="18" charset="0"/>
                                  </a:rPr>
                                  <m:t>2</m:t>
                                </m:r>
                              </m:sub>
                            </m:sSub>
                          </m:oMath>
                        </m:oMathPara>
                      </a14:m>
                      <a:endParaRPr kumimoji="0" lang="en-NZ" sz="1600" b="0" i="1"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43" name="TextBox 246">
                      <a:extLst>
                        <a:ext uri="{FF2B5EF4-FFF2-40B4-BE49-F238E27FC236}">
                          <a16:creationId xmlns:a16="http://schemas.microsoft.com/office/drawing/2014/main" id="{0441191D-FD7F-0C41-36F0-F18AB9CD49FE}"/>
                        </a:ext>
                      </a:extLst>
                    </p:cNvPr>
                    <p:cNvSpPr txBox="1">
                      <a:spLocks noRot="1" noChangeAspect="1" noMove="1" noResize="1" noEditPoints="1" noAdjustHandles="1" noChangeArrowheads="1" noChangeShapeType="1" noTextEdit="1"/>
                    </p:cNvSpPr>
                    <p:nvPr/>
                  </p:nvSpPr>
                  <p:spPr>
                    <a:xfrm flipH="1">
                      <a:off x="10034399" y="1564727"/>
                      <a:ext cx="396000" cy="360000"/>
                    </a:xfrm>
                    <a:prstGeom prst="roundRect">
                      <a:avLst/>
                    </a:prstGeom>
                    <a:blipFill>
                      <a:blip r:embed="rId46"/>
                      <a:stretch>
                        <a:fillRect l="-6154" r="-4615"/>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56" name="Text Box 211">
                      <a:extLst>
                        <a:ext uri="{FF2B5EF4-FFF2-40B4-BE49-F238E27FC236}">
                          <a16:creationId xmlns:a16="http://schemas.microsoft.com/office/drawing/2014/main" id="{72DC948A-06D0-CDF4-815D-0931FD8AF910}"/>
                        </a:ext>
                      </a:extLst>
                    </p:cNvPr>
                    <p:cNvSpPr txBox="1"/>
                    <p:nvPr/>
                  </p:nvSpPr>
                  <p:spPr>
                    <a:xfrm>
                      <a:off x="7991734" y="1564727"/>
                      <a:ext cx="468000" cy="360000"/>
                    </a:xfrm>
                    <a:prstGeom prst="rect">
                      <a:avLst/>
                    </a:prstGeom>
                    <a:solidFill>
                      <a:srgbClr val="E2EFD9"/>
                    </a:solidFill>
                    <a:ln w="6350">
                      <a:noFill/>
                    </a:ln>
                  </p:spPr>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ctrlPr>
                              </m:sSubPr>
                              <m:e>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𝒗</m:t>
                                </m:r>
                              </m:e>
                              <m:sub>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𝑹𝒙</m:t>
                                </m:r>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𝟏</m:t>
                                </m:r>
                              </m:sub>
                            </m:sSub>
                          </m:oMath>
                        </m:oMathPara>
                      </a14:m>
                      <a:endParaRPr kumimoji="0" lang="en-NZ" sz="1600" b="1" i="0" u="none" strike="noStrike" kern="1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56" name="Text Box 211">
                      <a:extLst>
                        <a:ext uri="{FF2B5EF4-FFF2-40B4-BE49-F238E27FC236}">
                          <a16:creationId xmlns:a16="http://schemas.microsoft.com/office/drawing/2014/main" id="{72DC948A-06D0-CDF4-815D-0931FD8AF910}"/>
                        </a:ext>
                      </a:extLst>
                    </p:cNvPr>
                    <p:cNvSpPr txBox="1">
                      <a:spLocks noRot="1" noChangeAspect="1" noMove="1" noResize="1" noEditPoints="1" noAdjustHandles="1" noChangeArrowheads="1" noChangeShapeType="1" noTextEdit="1"/>
                    </p:cNvSpPr>
                    <p:nvPr/>
                  </p:nvSpPr>
                  <p:spPr>
                    <a:xfrm>
                      <a:off x="7991734" y="1564727"/>
                      <a:ext cx="468000" cy="360000"/>
                    </a:xfrm>
                    <a:prstGeom prst="rect">
                      <a:avLst/>
                    </a:prstGeom>
                    <a:blipFill>
                      <a:blip r:embed="rId47"/>
                      <a:stretch>
                        <a:fillRect l="-9091"/>
                      </a:stretch>
                    </a:blipFill>
                    <a:ln w="6350">
                      <a:noFill/>
                    </a:ln>
                  </p:spPr>
                  <p:txBody>
                    <a:bodyPr/>
                    <a:lstStyle/>
                    <a:p>
                      <a:r>
                        <a:rPr lang="en-NZ">
                          <a:noFill/>
                        </a:rPr>
                        <a:t> </a:t>
                      </a:r>
                    </a:p>
                  </p:txBody>
                </p:sp>
              </mc:Fallback>
            </mc:AlternateContent>
            <p:cxnSp>
              <p:nvCxnSpPr>
                <p:cNvPr id="158" name="Straight Arrow Connector 157">
                  <a:extLst>
                    <a:ext uri="{FF2B5EF4-FFF2-40B4-BE49-F238E27FC236}">
                      <a16:creationId xmlns:a16="http://schemas.microsoft.com/office/drawing/2014/main" id="{49EB76B3-ADC8-920A-99FC-DAF183735148}"/>
                    </a:ext>
                  </a:extLst>
                </p:cNvPr>
                <p:cNvCxnSpPr>
                  <a:cxnSpLocks/>
                  <a:stCxn id="156" idx="3"/>
                  <a:endCxn id="133" idx="1"/>
                </p:cNvCxnSpPr>
                <p:nvPr/>
              </p:nvCxnSpPr>
              <p:spPr bwMode="auto">
                <a:xfrm>
                  <a:off x="8459734" y="1744727"/>
                  <a:ext cx="228392" cy="0"/>
                </a:xfrm>
                <a:prstGeom prst="straightConnector1">
                  <a:avLst/>
                </a:prstGeom>
                <a:solidFill>
                  <a:schemeClr val="accent1"/>
                </a:solidFill>
                <a:ln w="28575" cap="flat" cmpd="sng" algn="ctr">
                  <a:solidFill>
                    <a:schemeClr val="accent1"/>
                  </a:solidFill>
                  <a:prstDash val="solid"/>
                  <a:round/>
                  <a:headEnd type="none" w="med" len="med"/>
                  <a:tailEnd type="triangle" w="med" len="med"/>
                </a:ln>
                <a:effectLst/>
              </p:spPr>
            </p:cxnSp>
            <mc:AlternateContent xmlns:mc="http://schemas.openxmlformats.org/markup-compatibility/2006" xmlns:a14="http://schemas.microsoft.com/office/drawing/2010/main">
              <mc:Choice Requires="a14">
                <p:sp>
                  <p:nvSpPr>
                    <p:cNvPr id="159" name="Text Box 211">
                      <a:extLst>
                        <a:ext uri="{FF2B5EF4-FFF2-40B4-BE49-F238E27FC236}">
                          <a16:creationId xmlns:a16="http://schemas.microsoft.com/office/drawing/2014/main" id="{A08D4A30-67F8-4F36-40C9-06EC61AEEEFC}"/>
                        </a:ext>
                      </a:extLst>
                    </p:cNvPr>
                    <p:cNvSpPr txBox="1"/>
                    <p:nvPr/>
                  </p:nvSpPr>
                  <p:spPr>
                    <a:xfrm>
                      <a:off x="9318683" y="1564727"/>
                      <a:ext cx="468000" cy="360000"/>
                    </a:xfrm>
                    <a:prstGeom prst="rect">
                      <a:avLst/>
                    </a:prstGeom>
                    <a:solidFill>
                      <a:srgbClr val="E2EFD9"/>
                    </a:solidFill>
                    <a:ln w="6350">
                      <a:noFill/>
                    </a:ln>
                  </p:spPr>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NZ" sz="16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ctrlPr>
                              </m:sSubPr>
                              <m:e>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𝒗</m:t>
                                </m:r>
                              </m:e>
                              <m:sub>
                                <m:r>
                                  <a:rPr kumimoji="0" lang="en-NZ" sz="16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𝑹𝒙</m:t>
                                </m:r>
                                <m:r>
                                  <a:rPr kumimoji="0" lang="en-NZ" sz="1600" b="1" i="1" u="none" strike="noStrike" kern="1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𝟐</m:t>
                                </m:r>
                              </m:sub>
                            </m:sSub>
                          </m:oMath>
                        </m:oMathPara>
                      </a14:m>
                      <a:endParaRPr kumimoji="0" lang="en-NZ" sz="1600" b="1" i="0" u="none" strike="noStrike" kern="1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59" name="Text Box 211">
                      <a:extLst>
                        <a:ext uri="{FF2B5EF4-FFF2-40B4-BE49-F238E27FC236}">
                          <a16:creationId xmlns:a16="http://schemas.microsoft.com/office/drawing/2014/main" id="{A08D4A30-67F8-4F36-40C9-06EC61AEEEFC}"/>
                        </a:ext>
                      </a:extLst>
                    </p:cNvPr>
                    <p:cNvSpPr txBox="1">
                      <a:spLocks noRot="1" noChangeAspect="1" noMove="1" noResize="1" noEditPoints="1" noAdjustHandles="1" noChangeArrowheads="1" noChangeShapeType="1" noTextEdit="1"/>
                    </p:cNvSpPr>
                    <p:nvPr/>
                  </p:nvSpPr>
                  <p:spPr>
                    <a:xfrm>
                      <a:off x="9318683" y="1564727"/>
                      <a:ext cx="468000" cy="360000"/>
                    </a:xfrm>
                    <a:prstGeom prst="rect">
                      <a:avLst/>
                    </a:prstGeom>
                    <a:blipFill>
                      <a:blip r:embed="rId48"/>
                      <a:stretch>
                        <a:fillRect l="-9091"/>
                      </a:stretch>
                    </a:blipFill>
                    <a:ln w="6350">
                      <a:noFill/>
                    </a:ln>
                  </p:spPr>
                  <p:txBody>
                    <a:bodyPr/>
                    <a:lstStyle/>
                    <a:p>
                      <a:r>
                        <a:rPr lang="en-NZ">
                          <a:noFill/>
                        </a:rPr>
                        <a:t> </a:t>
                      </a:r>
                    </a:p>
                  </p:txBody>
                </p:sp>
              </mc:Fallback>
            </mc:AlternateContent>
            <p:cxnSp>
              <p:nvCxnSpPr>
                <p:cNvPr id="160" name="Straight Arrow Connector 159">
                  <a:extLst>
                    <a:ext uri="{FF2B5EF4-FFF2-40B4-BE49-F238E27FC236}">
                      <a16:creationId xmlns:a16="http://schemas.microsoft.com/office/drawing/2014/main" id="{5580037B-53F5-35C7-36EF-78D5B5040369}"/>
                    </a:ext>
                  </a:extLst>
                </p:cNvPr>
                <p:cNvCxnSpPr>
                  <a:cxnSpLocks/>
                  <a:stCxn id="133" idx="3"/>
                  <a:endCxn id="159" idx="1"/>
                </p:cNvCxnSpPr>
                <p:nvPr/>
              </p:nvCxnSpPr>
              <p:spPr bwMode="auto">
                <a:xfrm>
                  <a:off x="9084126" y="1744727"/>
                  <a:ext cx="234557" cy="0"/>
                </a:xfrm>
                <a:prstGeom prst="straightConnector1">
                  <a:avLst/>
                </a:prstGeom>
                <a:solidFill>
                  <a:schemeClr val="accent1"/>
                </a:solidFill>
                <a:ln w="28575" cap="flat" cmpd="sng" algn="ctr">
                  <a:solidFill>
                    <a:schemeClr val="accent1"/>
                  </a:solidFill>
                  <a:prstDash val="solid"/>
                  <a:round/>
                  <a:headEnd type="none" w="med" len="med"/>
                  <a:tailEnd type="triangle" w="med" len="med"/>
                </a:ln>
                <a:effectLst/>
              </p:spPr>
            </p:cxnSp>
          </p:gr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E5CA7A-B144-C8C2-2B6E-A15EA1AEC9BB}"/>
                    </a:ext>
                  </a:extLst>
                </p:cNvPr>
                <p:cNvSpPr txBox="1"/>
                <p:nvPr/>
              </p:nvSpPr>
              <p:spPr>
                <a:xfrm>
                  <a:off x="263022" y="2887173"/>
                  <a:ext cx="61187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𝐸</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m:t>
                          </m:r>
                        </m:sub>
                      </m:sSub>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where </a:t>
                  </a:r>
                  <a14:m>
                    <m:oMath xmlns:m="http://schemas.openxmlformats.org/officeDocument/2006/math">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𝐸</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0</m:t>
                          </m:r>
                        </m:sub>
                      </m:sSub>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is the initial (fixed) quantity of enzyme</a:t>
                  </a:r>
                </a:p>
              </p:txBody>
            </p:sp>
          </mc:Choice>
          <mc:Fallback xmlns="">
            <p:sp>
              <p:nvSpPr>
                <p:cNvPr id="9" name="TextBox 8">
                  <a:extLst>
                    <a:ext uri="{FF2B5EF4-FFF2-40B4-BE49-F238E27FC236}">
                      <a16:creationId xmlns:a16="http://schemas.microsoft.com/office/drawing/2014/main" id="{CEE5CA7A-B144-C8C2-2B6E-A15EA1AEC9BB}"/>
                    </a:ext>
                  </a:extLst>
                </p:cNvPr>
                <p:cNvSpPr txBox="1">
                  <a:spLocks noRot="1" noChangeAspect="1" noMove="1" noResize="1" noEditPoints="1" noAdjustHandles="1" noChangeArrowheads="1" noChangeShapeType="1" noTextEdit="1"/>
                </p:cNvSpPr>
                <p:nvPr/>
              </p:nvSpPr>
              <p:spPr>
                <a:xfrm>
                  <a:off x="263022" y="2887173"/>
                  <a:ext cx="6118726" cy="369332"/>
                </a:xfrm>
                <a:prstGeom prst="rect">
                  <a:avLst/>
                </a:prstGeom>
                <a:blipFill>
                  <a:blip r:embed="rId49"/>
                  <a:stretch>
                    <a:fillRect t="-10000" b="-26667"/>
                  </a:stretch>
                </a:blipFill>
              </p:spPr>
              <p:txBody>
                <a:bodyPr/>
                <a:lstStyle/>
                <a:p>
                  <a:r>
                    <a:rPr lang="en-NZ">
                      <a:noFill/>
                    </a:rPr>
                    <a:t> </a:t>
                  </a:r>
                </a:p>
              </p:txBody>
            </p:sp>
          </mc:Fallback>
        </mc:AlternateContent>
      </p:grpSp>
      <p:sp>
        <p:nvSpPr>
          <p:cNvPr id="13" name="Rectangle 12">
            <a:extLst>
              <a:ext uri="{FF2B5EF4-FFF2-40B4-BE49-F238E27FC236}">
                <a16:creationId xmlns:a16="http://schemas.microsoft.com/office/drawing/2014/main" id="{116D42C7-1390-21AC-2A54-FFA664B7E186}"/>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117208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FD08B5F7-00E7-1ACE-76B1-8626422A3BA1}"/>
              </a:ext>
            </a:extLst>
          </p:cNvPr>
          <p:cNvGrpSpPr/>
          <p:nvPr/>
        </p:nvGrpSpPr>
        <p:grpSpPr>
          <a:xfrm>
            <a:off x="236863" y="680138"/>
            <a:ext cx="6137433" cy="899493"/>
            <a:chOff x="236863" y="680138"/>
            <a:chExt cx="6137433" cy="899493"/>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D0F0B59-79F0-2289-F8AF-FB0E590B7BDA}"/>
                    </a:ext>
                  </a:extLst>
                </p:cNvPr>
                <p:cNvSpPr txBox="1"/>
                <p:nvPr/>
              </p:nvSpPr>
              <p:spPr>
                <a:xfrm>
                  <a:off x="236863" y="680138"/>
                  <a:ext cx="59296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14:m>
                    <m:oMath xmlns:m="http://schemas.openxmlformats.org/officeDocument/2006/math">
                      <m:sSub>
                        <m:sSubPr>
                          <m:ctrlPr>
                            <a:rPr kumimoji="0" lang="en-NZ" sz="1800" b="0" i="1" u="none" strike="noStrike" kern="1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ctrlPr>
                        </m:sSubPr>
                        <m:e>
                          <m:r>
                            <a:rPr kumimoji="0" lang="en-NZ" sz="1800" b="0" i="1" u="none" strike="noStrike" kern="1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t>𝑅𝑥</m:t>
                          </m:r>
                        </m:e>
                        <m:sub>
                          <m:r>
                            <a:rPr kumimoji="0" lang="en-NZ" sz="1800" b="0" i="1" u="none" strike="noStrike" kern="1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t>1</m:t>
                          </m:r>
                        </m:sub>
                      </m:sSub>
                    </m:oMath>
                  </a14:m>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NZ"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𝜅</m:t>
                          </m:r>
                        </m:e>
                        <m:sub>
                          <m: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dPr>
                        <m:e>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p>
                          </m:sSubSup>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p>
                          </m:sSubSup>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3</m:t>
                              </m:r>
                            </m:sup>
                          </m:sSubSup>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3</m:t>
                              </m:r>
                            </m:sup>
                          </m:sSubSup>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sup>
                          </m:sSubSup>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sup>
                          </m:sSubSup>
                        </m:e>
                      </m:d>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𝜅</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𝑞</m:t>
                                  </m:r>
                                </m:e>
                              </m:acc>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p>
                          </m:sSubSup>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𝑞</m:t>
                                  </m:r>
                                </m:e>
                              </m:acc>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3</m:t>
                              </m:r>
                            </m:sup>
                          </m:sSubSup>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𝑞</m:t>
                                  </m:r>
                                </m:e>
                              </m:acc>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sup>
                          </m:sSubSup>
                        </m:e>
                      </m:d>
                    </m:oMath>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6D0F0B59-79F0-2289-F8AF-FB0E590B7BDA}"/>
                    </a:ext>
                  </a:extLst>
                </p:cNvPr>
                <p:cNvSpPr txBox="1">
                  <a:spLocks noRot="1" noChangeAspect="1" noMove="1" noResize="1" noEditPoints="1" noAdjustHandles="1" noChangeArrowheads="1" noChangeShapeType="1" noTextEdit="1"/>
                </p:cNvSpPr>
                <p:nvPr/>
              </p:nvSpPr>
              <p:spPr>
                <a:xfrm>
                  <a:off x="236863" y="680138"/>
                  <a:ext cx="5929637" cy="369332"/>
                </a:xfrm>
                <a:prstGeom prst="rect">
                  <a:avLst/>
                </a:prstGeom>
                <a:blipFill>
                  <a:blip r:embed="rId2"/>
                  <a:stretch>
                    <a:fillRect l="-925" t="-10000" b="-2666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FFEAAC3-62C6-6DF1-1828-E901406503B3}"/>
                    </a:ext>
                  </a:extLst>
                </p:cNvPr>
                <p:cNvSpPr txBox="1"/>
                <p:nvPr/>
              </p:nvSpPr>
              <p:spPr>
                <a:xfrm>
                  <a:off x="236863" y="1210299"/>
                  <a:ext cx="61374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14:m>
                    <m:oMath xmlns:m="http://schemas.openxmlformats.org/officeDocument/2006/math">
                      <m:sSub>
                        <m:sSubPr>
                          <m:ctrlPr>
                            <a:rPr kumimoji="0" lang="en-NZ" sz="1800" b="0" i="1" u="none" strike="noStrike" kern="100" cap="none" spc="0" normalizeH="0" baseline="0" noProof="0" smtClean="0">
                              <a:ln>
                                <a:noFill/>
                              </a:ln>
                              <a:solidFill>
                                <a:srgbClr val="7030A0"/>
                              </a:solidFill>
                              <a:effectLst/>
                              <a:uLnTx/>
                              <a:uFillTx/>
                              <a:latin typeface="Cambria Math" panose="02040503050406030204" pitchFamily="18" charset="0"/>
                              <a:ea typeface="+mn-ea"/>
                              <a:cs typeface="Times New Roman" panose="02020603050405020304" pitchFamily="18" charset="0"/>
                            </a:rPr>
                          </m:ctrlPr>
                        </m:sSubPr>
                        <m:e>
                          <m:r>
                            <a:rPr kumimoji="0" lang="en-NZ" sz="1800" b="0" i="1" u="none" strike="noStrike" kern="100" cap="none" spc="0" normalizeH="0" baseline="0" noProof="0">
                              <a:ln>
                                <a:noFill/>
                              </a:ln>
                              <a:solidFill>
                                <a:srgbClr val="7030A0"/>
                              </a:solidFill>
                              <a:effectLst/>
                              <a:uLnTx/>
                              <a:uFillTx/>
                              <a:latin typeface="Cambria Math" panose="02040503050406030204" pitchFamily="18" charset="0"/>
                              <a:ea typeface="+mn-ea"/>
                              <a:cs typeface="Times New Roman" panose="02020603050405020304" pitchFamily="18" charset="0"/>
                            </a:rPr>
                            <m:t>𝑅𝑥</m:t>
                          </m:r>
                        </m:e>
                        <m:sub>
                          <m:r>
                            <a:rPr kumimoji="0" lang="en-NZ" sz="1800" b="0" i="1" u="none" strike="noStrike" kern="100" cap="none" spc="0" normalizeH="0" baseline="0" noProof="0" smtClean="0">
                              <a:ln>
                                <a:noFill/>
                              </a:ln>
                              <a:solidFill>
                                <a:srgbClr val="7030A0"/>
                              </a:solidFill>
                              <a:effectLst/>
                              <a:uLnTx/>
                              <a:uFillTx/>
                              <a:latin typeface="Cambria Math" panose="02040503050406030204" pitchFamily="18" charset="0"/>
                              <a:ea typeface="+mn-ea"/>
                              <a:cs typeface="Times New Roman" panose="02020603050405020304" pitchFamily="18" charset="0"/>
                            </a:rPr>
                            <m:t>2</m:t>
                          </m:r>
                        </m:sub>
                      </m:sSub>
                    </m:oMath>
                  </a14:m>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14:m>
                    <m:oMath xmlns:m="http://schemas.openxmlformats.org/officeDocument/2006/math">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𝜅</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dPr>
                        <m:e>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sup>
                          </m:sSubSup>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sup>
                          </m:sSubSup>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p>
                          </m:sSubSup>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p>
                          </m:sSubSup>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3</m:t>
                              </m:r>
                            </m:sup>
                          </m:sSubSup>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3</m:t>
                              </m:r>
                            </m:sup>
                          </m:sSubSup>
                        </m:e>
                      </m:d>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𝜅</m:t>
                          </m:r>
                        </m:e>
                        <m:sub>
                          <m: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dPr>
                        <m:e>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accPr>
                                <m:e>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𝑞</m:t>
                                  </m:r>
                                </m:e>
                              </m:acc>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sup>
                          </m:sSubSup>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accPr>
                                <m:e>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𝑞</m:t>
                                  </m:r>
                                </m:e>
                              </m:acc>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p>
                          </m:sSubSup>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accPr>
                                <m:e>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𝑞</m:t>
                                  </m:r>
                                </m:e>
                              </m:acc>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3</m:t>
                              </m:r>
                            </m:sup>
                          </m:sSubSup>
                        </m:e>
                      </m:d>
                    </m:oMath>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a:extLst>
                    <a:ext uri="{FF2B5EF4-FFF2-40B4-BE49-F238E27FC236}">
                      <a16:creationId xmlns:a16="http://schemas.microsoft.com/office/drawing/2014/main" id="{5FFEAAC3-62C6-6DF1-1828-E901406503B3}"/>
                    </a:ext>
                  </a:extLst>
                </p:cNvPr>
                <p:cNvSpPr txBox="1">
                  <a:spLocks noRot="1" noChangeAspect="1" noMove="1" noResize="1" noEditPoints="1" noAdjustHandles="1" noChangeArrowheads="1" noChangeShapeType="1" noTextEdit="1"/>
                </p:cNvSpPr>
                <p:nvPr/>
              </p:nvSpPr>
              <p:spPr>
                <a:xfrm>
                  <a:off x="236863" y="1210299"/>
                  <a:ext cx="6137433" cy="369332"/>
                </a:xfrm>
                <a:prstGeom prst="rect">
                  <a:avLst/>
                </a:prstGeom>
                <a:blipFill>
                  <a:blip r:embed="rId3"/>
                  <a:stretch>
                    <a:fillRect l="-894" t="-10000" b="-26667"/>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0F63292-CF0F-158D-CF9F-5045138A84A5}"/>
                  </a:ext>
                </a:extLst>
              </p:cNvPr>
              <p:cNvSpPr txBox="1"/>
              <p:nvPr/>
            </p:nvSpPr>
            <p:spPr>
              <a:xfrm>
                <a:off x="221949" y="1824481"/>
                <a:ext cx="12018739" cy="8452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rPr>
                  <a:t>Briggs-Haldane assumption </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is that the amount of enzyme (</a:t>
                </a:r>
                <a14:m>
                  <m:oMath xmlns:m="http://schemas.openxmlformats.org/officeDocument/2006/math">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is much less than the amounts of substrate (</a:t>
                </a:r>
                <a14:m>
                  <m:oMath xmlns:m="http://schemas.openxmlformats.org/officeDocument/2006/math">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r>
                      <a:rPr kumimoji="0" lang="en-NZ" sz="1800" b="0" i="0"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 </m:t>
                    </m:r>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&amp; </m:t>
                    </m:r>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so </a:t>
                </a:r>
                <a:r>
                  <a:rPr kumimoji="0" lang="en-NZ" sz="1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that the unbound enzyme </a:t>
                </a:r>
                <a14:m>
                  <m:oMath xmlns:m="http://schemas.openxmlformats.org/officeDocument/2006/math">
                    <m:sSubSup>
                      <m:sSubSupPr>
                        <m:ctrlP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3</m:t>
                        </m:r>
                      </m:sup>
                    </m:sSubSup>
                  </m:oMath>
                </a14:m>
                <a:r>
                  <a:rPr kumimoji="0" lang="en-NZ" sz="1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and the complex </a:t>
                </a:r>
                <a14:m>
                  <m:oMath xmlns:m="http://schemas.openxmlformats.org/officeDocument/2006/math">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sup>
                    </m:sSubSup>
                  </m:oMath>
                </a14:m>
                <a:r>
                  <a:rPr kumimoji="0" lang="en-NZ" sz="1800" b="0" i="0" u="none" strike="noStrike" kern="1200" cap="none" spc="0" normalizeH="0" baseline="0" noProof="0" dirty="0">
                    <a:ln>
                      <a:noFill/>
                    </a:ln>
                    <a:solidFill>
                      <a:srgbClr val="00B05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NZ" sz="1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therefore quickly reach a steady state </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r>
                <a14:m>
                  <m:oMath xmlns:m="http://schemas.openxmlformats.org/officeDocument/2006/math">
                    <m:f>
                      <m:fPr>
                        <m:ctrlP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𝑑</m:t>
                        </m:r>
                      </m:num>
                      <m:den>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𝑑𝑡</m:t>
                        </m:r>
                      </m:den>
                    </m:f>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f>
                      <m:f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𝑑</m:t>
                        </m:r>
                      </m:num>
                      <m:den>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𝑑𝑡</m:t>
                        </m:r>
                      </m:den>
                    </m:f>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mc:Choice>
        <mc:Fallback xmlns="">
          <p:sp>
            <p:nvSpPr>
              <p:cNvPr id="13" name="TextBox 12">
                <a:extLst>
                  <a:ext uri="{FF2B5EF4-FFF2-40B4-BE49-F238E27FC236}">
                    <a16:creationId xmlns:a16="http://schemas.microsoft.com/office/drawing/2014/main" id="{B0F63292-CF0F-158D-CF9F-5045138A84A5}"/>
                  </a:ext>
                </a:extLst>
              </p:cNvPr>
              <p:cNvSpPr txBox="1">
                <a:spLocks noRot="1" noChangeAspect="1" noMove="1" noResize="1" noEditPoints="1" noAdjustHandles="1" noChangeArrowheads="1" noChangeShapeType="1" noTextEdit="1"/>
              </p:cNvSpPr>
              <p:nvPr/>
            </p:nvSpPr>
            <p:spPr>
              <a:xfrm>
                <a:off x="221949" y="1824481"/>
                <a:ext cx="12018739" cy="845231"/>
              </a:xfrm>
              <a:prstGeom prst="rect">
                <a:avLst/>
              </a:prstGeom>
              <a:blipFill>
                <a:blip r:embed="rId5"/>
                <a:stretch>
                  <a:fillRect l="-406" t="-3597" b="-359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27189ED-B1F5-CAA5-7270-07943D322CB4}"/>
                  </a:ext>
                </a:extLst>
              </p:cNvPr>
              <p:cNvSpPr txBox="1"/>
              <p:nvPr/>
            </p:nvSpPr>
            <p:spPr>
              <a:xfrm>
                <a:off x="1073770" y="4547270"/>
                <a:ext cx="5221014" cy="7092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𝑣</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Sub>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2</m:t>
                        </m:r>
                      </m:sub>
                    </m:sSub>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𝑅𝑥</m:t>
                            </m:r>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d>
                          <m:d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accPr>
                                  <m:e>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𝑞</m:t>
                                    </m:r>
                                  </m:e>
                                </m:acc>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srgbClr val="00B050"/>
                                    </a:solidFill>
                                    <a:effectLst/>
                                    <a:uLnTx/>
                                    <a:uFillTx/>
                                    <a:latin typeface="Cambria Math" panose="02040503050406030204" pitchFamily="18" charset="0"/>
                                    <a:ea typeface="+mn-ea"/>
                                    <a:cs typeface="+mn-cs"/>
                                  </a:rPr>
                                  <m:t>1</m:t>
                                </m:r>
                              </m:sup>
                            </m:sSub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accPr>
                                  <m:e>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𝑞</m:t>
                                    </m:r>
                                  </m:e>
                                </m:acc>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srgbClr val="00B050"/>
                                    </a:solidFill>
                                    <a:effectLst/>
                                    <a:uLnTx/>
                                    <a:uFillTx/>
                                    <a:latin typeface="Cambria Math" panose="02040503050406030204" pitchFamily="18" charset="0"/>
                                    <a:ea typeface="+mn-ea"/>
                                    <a:cs typeface="+mn-cs"/>
                                  </a:rPr>
                                  <m:t>2</m:t>
                                </m:r>
                              </m:sup>
                            </m:sSubSup>
                          </m:e>
                        </m:d>
                      </m:num>
                      <m:den>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𝑅𝑥</m:t>
                                </m:r>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num>
                          <m:den>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p>
                            </m:sSubSup>
                          </m:den>
                        </m:f>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num>
                          <m:den>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4</m:t>
                                </m:r>
                              </m:sup>
                            </m:sSubSup>
                          </m:den>
                        </m:f>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accPr>
                              <m:e>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𝑞</m:t>
                                </m:r>
                              </m:e>
                            </m:acc>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srgbClr val="00B050"/>
                                </a:solidFill>
                                <a:effectLst/>
                                <a:uLnTx/>
                                <a:uFillTx/>
                                <a:latin typeface="Cambria Math" panose="02040503050406030204" pitchFamily="18" charset="0"/>
                                <a:ea typeface="+mn-ea"/>
                                <a:cs typeface="+mn-cs"/>
                              </a:rPr>
                              <m:t>1</m:t>
                            </m:r>
                          </m:sup>
                        </m:sSubSup>
                        <m:r>
                          <a:rPr kumimoji="0" lang="en-NZ" sz="1800" b="0"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 </m:t>
                        </m:r>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num>
                          <m:den>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4</m:t>
                                </m:r>
                              </m:sup>
                            </m:sSubSup>
                          </m:den>
                        </m:f>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accPr>
                              <m:e>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𝑞</m:t>
                                </m:r>
                              </m:e>
                            </m:acc>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srgbClr val="00B050"/>
                                </a:solidFill>
                                <a:effectLst/>
                                <a:uLnTx/>
                                <a:uFillTx/>
                                <a:latin typeface="Cambria Math" panose="02040503050406030204" pitchFamily="18" charset="0"/>
                                <a:ea typeface="+mn-ea"/>
                                <a:cs typeface="+mn-cs"/>
                              </a:rPr>
                              <m:t>2</m:t>
                            </m:r>
                          </m:sup>
                        </m:sSubSup>
                      </m:den>
                    </m:f>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4" name="TextBox 13">
                <a:extLst>
                  <a:ext uri="{FF2B5EF4-FFF2-40B4-BE49-F238E27FC236}">
                    <a16:creationId xmlns:a16="http://schemas.microsoft.com/office/drawing/2014/main" id="{027189ED-B1F5-CAA5-7270-07943D322CB4}"/>
                  </a:ext>
                </a:extLst>
              </p:cNvPr>
              <p:cNvSpPr txBox="1">
                <a:spLocks noRot="1" noChangeAspect="1" noMove="1" noResize="1" noEditPoints="1" noAdjustHandles="1" noChangeArrowheads="1" noChangeShapeType="1" noTextEdit="1"/>
              </p:cNvSpPr>
              <p:nvPr/>
            </p:nvSpPr>
            <p:spPr>
              <a:xfrm>
                <a:off x="1073770" y="4547270"/>
                <a:ext cx="5221014" cy="709297"/>
              </a:xfrm>
              <a:prstGeom prst="rect">
                <a:avLst/>
              </a:prstGeom>
              <a:blipFill>
                <a:blip r:embed="rId6"/>
                <a:stretch>
                  <a:fillRect/>
                </a:stretch>
              </a:blipFill>
            </p:spPr>
            <p:txBody>
              <a:bodyPr/>
              <a:lstStyle/>
              <a:p>
                <a:r>
                  <a:rPr lang="en-NZ">
                    <a:noFill/>
                  </a:rPr>
                  <a:t> </a:t>
                </a:r>
              </a:p>
            </p:txBody>
          </p:sp>
        </mc:Fallback>
      </mc:AlternateContent>
      <p:grpSp>
        <p:nvGrpSpPr>
          <p:cNvPr id="16" name="Group 15">
            <a:extLst>
              <a:ext uri="{FF2B5EF4-FFF2-40B4-BE49-F238E27FC236}">
                <a16:creationId xmlns:a16="http://schemas.microsoft.com/office/drawing/2014/main" id="{620C6EC8-A3C3-0302-A7E0-4D585FBE27D0}"/>
              </a:ext>
            </a:extLst>
          </p:cNvPr>
          <p:cNvGrpSpPr/>
          <p:nvPr/>
        </p:nvGrpSpPr>
        <p:grpSpPr>
          <a:xfrm>
            <a:off x="236860" y="2793681"/>
            <a:ext cx="10272111" cy="491288"/>
            <a:chOff x="601293" y="2488883"/>
            <a:chExt cx="10272111" cy="491288"/>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FE9643-0121-D97E-B31C-05C5E9CF7A6C}"/>
                    </a:ext>
                  </a:extLst>
                </p:cNvPr>
                <p:cNvSpPr txBox="1"/>
                <p:nvPr/>
              </p:nvSpPr>
              <p:spPr>
                <a:xfrm>
                  <a:off x="1383172" y="2488883"/>
                  <a:ext cx="4540547" cy="4912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𝑑</m:t>
                          </m:r>
                        </m:num>
                        <m:den>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𝑑𝑡</m:t>
                          </m:r>
                        </m:den>
                      </m:f>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1</m:t>
                          </m:r>
                        </m:sub>
                      </m:s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gives </a:t>
                  </a:r>
                  <a14:m>
                    <m:oMath xmlns:m="http://schemas.openxmlformats.org/officeDocument/2006/math">
                      <m:sSub>
                        <m:sSub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0" name="TextBox 9">
                  <a:extLst>
                    <a:ext uri="{FF2B5EF4-FFF2-40B4-BE49-F238E27FC236}">
                      <a16:creationId xmlns:a16="http://schemas.microsoft.com/office/drawing/2014/main" id="{4CFE9643-0121-D97E-B31C-05C5E9CF7A6C}"/>
                    </a:ext>
                  </a:extLst>
                </p:cNvPr>
                <p:cNvSpPr txBox="1">
                  <a:spLocks noRot="1" noChangeAspect="1" noMove="1" noResize="1" noEditPoints="1" noAdjustHandles="1" noChangeArrowheads="1" noChangeShapeType="1" noTextEdit="1"/>
                </p:cNvSpPr>
                <p:nvPr/>
              </p:nvSpPr>
              <p:spPr>
                <a:xfrm>
                  <a:off x="1383172" y="2488883"/>
                  <a:ext cx="4540547" cy="491288"/>
                </a:xfrm>
                <a:prstGeom prst="rect">
                  <a:avLst/>
                </a:prstGeom>
                <a:blipFill>
                  <a:blip r:embed="rId7"/>
                  <a:stretch>
                    <a:fillRect b="-740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CCF8B96-4FC2-113B-0615-8DEE9E6D6C4E}"/>
                    </a:ext>
                  </a:extLst>
                </p:cNvPr>
                <p:cNvSpPr txBox="1"/>
                <p:nvPr/>
              </p:nvSpPr>
              <p:spPr>
                <a:xfrm>
                  <a:off x="5796142" y="2488883"/>
                  <a:ext cx="5077262" cy="4912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000000"/>
                      </a:solidFill>
                      <a:effectLst/>
                      <a:uLnTx/>
                      <a:uFillTx/>
                      <a:latin typeface="Calibri" panose="020F0502020204030204"/>
                      <a:ea typeface="Times New Roman" panose="02020603050405020304" pitchFamily="18" charset="0"/>
                      <a:cs typeface="Times New Roman" panose="02020603050405020304" pitchFamily="18" charset="0"/>
                    </a:rPr>
                    <a:t>and    </a:t>
                  </a:r>
                  <a14:m>
                    <m:oMath xmlns:m="http://schemas.openxmlformats.org/officeDocument/2006/math">
                      <m:f>
                        <m:fPr>
                          <m:ctrlP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𝑑</m:t>
                          </m:r>
                        </m:num>
                        <m:den>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𝑑𝑡</m:t>
                          </m:r>
                        </m:den>
                      </m:f>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1</m:t>
                          </m:r>
                        </m:sub>
                      </m:s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gives </a:t>
                  </a:r>
                  <a14:m>
                    <m:oMath xmlns:m="http://schemas.openxmlformats.org/officeDocument/2006/math">
                      <m:sSub>
                        <m:sSub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b>
                      </m:s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2" name="TextBox 11">
                  <a:extLst>
                    <a:ext uri="{FF2B5EF4-FFF2-40B4-BE49-F238E27FC236}">
                      <a16:creationId xmlns:a16="http://schemas.microsoft.com/office/drawing/2014/main" id="{3CCF8B96-4FC2-113B-0615-8DEE9E6D6C4E}"/>
                    </a:ext>
                  </a:extLst>
                </p:cNvPr>
                <p:cNvSpPr txBox="1">
                  <a:spLocks noRot="1" noChangeAspect="1" noMove="1" noResize="1" noEditPoints="1" noAdjustHandles="1" noChangeArrowheads="1" noChangeShapeType="1" noTextEdit="1"/>
                </p:cNvSpPr>
                <p:nvPr/>
              </p:nvSpPr>
              <p:spPr>
                <a:xfrm>
                  <a:off x="5796142" y="2488883"/>
                  <a:ext cx="5077262" cy="491288"/>
                </a:xfrm>
                <a:prstGeom prst="rect">
                  <a:avLst/>
                </a:prstGeom>
                <a:blipFill>
                  <a:blip r:embed="rId8"/>
                  <a:stretch>
                    <a:fillRect l="-960" b="-7407"/>
                  </a:stretch>
                </a:blipFill>
              </p:spPr>
              <p:txBody>
                <a:bodyPr/>
                <a:lstStyle/>
                <a:p>
                  <a:r>
                    <a:rPr lang="en-NZ">
                      <a:noFill/>
                    </a:rPr>
                    <a:t> </a:t>
                  </a:r>
                </a:p>
              </p:txBody>
            </p:sp>
          </mc:Fallback>
        </mc:AlternateContent>
        <p:sp>
          <p:nvSpPr>
            <p:cNvPr id="15" name="TextBox 14">
              <a:extLst>
                <a:ext uri="{FF2B5EF4-FFF2-40B4-BE49-F238E27FC236}">
                  <a16:creationId xmlns:a16="http://schemas.microsoft.com/office/drawing/2014/main" id="{AB76F3E5-DBDD-8E5F-7967-E68E20CBF930}"/>
                </a:ext>
              </a:extLst>
            </p:cNvPr>
            <p:cNvSpPr txBox="1"/>
            <p:nvPr/>
          </p:nvSpPr>
          <p:spPr>
            <a:xfrm>
              <a:off x="601293" y="2543097"/>
              <a:ext cx="7793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Hence</a:t>
              </a:r>
            </a:p>
          </p:txBody>
        </p:sp>
      </p:grpSp>
      <p:grpSp>
        <p:nvGrpSpPr>
          <p:cNvPr id="26" name="Group 25">
            <a:extLst>
              <a:ext uri="{FF2B5EF4-FFF2-40B4-BE49-F238E27FC236}">
                <a16:creationId xmlns:a16="http://schemas.microsoft.com/office/drawing/2014/main" id="{85DB4320-9B01-0B8A-1A3D-F4E8BA5525FD}"/>
              </a:ext>
            </a:extLst>
          </p:cNvPr>
          <p:cNvGrpSpPr/>
          <p:nvPr/>
        </p:nvGrpSpPr>
        <p:grpSpPr>
          <a:xfrm>
            <a:off x="626550" y="5329099"/>
            <a:ext cx="10158032" cy="967409"/>
            <a:chOff x="626550" y="5718313"/>
            <a:chExt cx="10158032" cy="967409"/>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1DB867A-7678-9AE9-F7FC-7D996C1DAA41}"/>
                    </a:ext>
                  </a:extLst>
                </p:cNvPr>
                <p:cNvSpPr txBox="1"/>
                <p:nvPr/>
              </p:nvSpPr>
              <p:spPr>
                <a:xfrm>
                  <a:off x="3548434" y="5923593"/>
                  <a:ext cx="7236148" cy="56348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where </a:t>
                  </a:r>
                  <a14:m>
                    <m:oMath xmlns:m="http://schemas.openxmlformats.org/officeDocument/2006/math">
                      <m:sSub>
                        <m:sSub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num>
                        <m:den>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den>
                      </m:f>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4</m:t>
                              </m:r>
                            </m:sup>
                          </m:sSubSup>
                        </m:num>
                        <m:den>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p>
                          </m:sSubSup>
                        </m:den>
                      </m:f>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num>
                        <m:den>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den>
                      </m:f>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4</m:t>
                              </m:r>
                            </m:sup>
                          </m:sSubSup>
                        </m:num>
                        <m:den>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p>
                          </m:sSubSup>
                        </m:den>
                      </m:f>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num>
                        <m:den>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den>
                      </m:f>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21" name="TextBox 20">
                  <a:extLst>
                    <a:ext uri="{FF2B5EF4-FFF2-40B4-BE49-F238E27FC236}">
                      <a16:creationId xmlns:a16="http://schemas.microsoft.com/office/drawing/2014/main" id="{91DB867A-7678-9AE9-F7FC-7D996C1DAA41}"/>
                    </a:ext>
                  </a:extLst>
                </p:cNvPr>
                <p:cNvSpPr txBox="1">
                  <a:spLocks noRot="1" noChangeAspect="1" noMove="1" noResize="1" noEditPoints="1" noAdjustHandles="1" noChangeArrowheads="1" noChangeShapeType="1" noTextEdit="1"/>
                </p:cNvSpPr>
                <p:nvPr/>
              </p:nvSpPr>
              <p:spPr>
                <a:xfrm>
                  <a:off x="3548434" y="5923593"/>
                  <a:ext cx="7236148" cy="563488"/>
                </a:xfrm>
                <a:prstGeom prst="rect">
                  <a:avLst/>
                </a:prstGeom>
                <a:blipFill>
                  <a:blip r:embed="rId12"/>
                  <a:stretch>
                    <a:fillRect l="-674"/>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06B82E1-72C5-4555-2535-26B8493998DE}"/>
                    </a:ext>
                  </a:extLst>
                </p:cNvPr>
                <p:cNvSpPr txBox="1"/>
                <p:nvPr/>
              </p:nvSpPr>
              <p:spPr>
                <a:xfrm>
                  <a:off x="626550" y="5834536"/>
                  <a:ext cx="2929822" cy="76597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NZ" sz="1800" b="1" i="0" u="none" strike="noStrike" kern="1200" cap="none" spc="0" normalizeH="0" baseline="0" noProof="0" dirty="0">
                      <a:ln>
                        <a:noFill/>
                      </a:ln>
                      <a:solidFill>
                        <a:srgbClr val="33CC33"/>
                      </a:solidFill>
                      <a:effectLst/>
                      <a:uLnTx/>
                      <a:uFillTx/>
                      <a:latin typeface="Calibri" panose="020F0502020204030204"/>
                      <a:ea typeface="+mn-ea"/>
                      <a:cs typeface="+mn-cs"/>
                    </a:rPr>
                    <a:t> </a:t>
                  </a:r>
                  <a14:m>
                    <m:oMath xmlns:m="http://schemas.openxmlformats.org/officeDocument/2006/math">
                      <m: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𝒗</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accPr>
                                <m:e>
                                  <m: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𝒒</m:t>
                                  </m:r>
                                </m:e>
                              </m:acc>
                            </m:e>
                            <m:sub>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𝟏</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accPr>
                                <m:e>
                                  <m: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𝒒</m:t>
                                  </m:r>
                                </m:e>
                              </m:acc>
                            </m:e>
                            <m:sub>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𝟐</m:t>
                              </m:r>
                            </m:sup>
                          </m:sSubSup>
                        </m:num>
                        <m:den>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accPr>
                                    <m:e>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acc>
                                </m:e>
                                <m:sub>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𝟏</m:t>
                                  </m:r>
                                </m:sup>
                              </m:sSubSup>
                            </m:num>
                            <m:den>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den>
                          </m:f>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accPr>
                                    <m:e>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acc>
                                </m:e>
                                <m:sub>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𝟐</m:t>
                                  </m:r>
                                </m:sup>
                              </m:sSubSup>
                            </m:num>
                            <m:den>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den>
                          </m:f>
                        </m:den>
                      </m:f>
                    </m:oMath>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2" name="TextBox 21">
                  <a:extLst>
                    <a:ext uri="{FF2B5EF4-FFF2-40B4-BE49-F238E27FC236}">
                      <a16:creationId xmlns:a16="http://schemas.microsoft.com/office/drawing/2014/main" id="{A06B82E1-72C5-4555-2535-26B8493998DE}"/>
                    </a:ext>
                  </a:extLst>
                </p:cNvPr>
                <p:cNvSpPr txBox="1">
                  <a:spLocks noRot="1" noChangeAspect="1" noMove="1" noResize="1" noEditPoints="1" noAdjustHandles="1" noChangeArrowheads="1" noChangeShapeType="1" noTextEdit="1"/>
                </p:cNvSpPr>
                <p:nvPr/>
              </p:nvSpPr>
              <p:spPr>
                <a:xfrm>
                  <a:off x="626550" y="5834536"/>
                  <a:ext cx="2929822" cy="765979"/>
                </a:xfrm>
                <a:prstGeom prst="rect">
                  <a:avLst/>
                </a:prstGeom>
                <a:blipFill>
                  <a:blip r:embed="rId13"/>
                  <a:stretch>
                    <a:fillRect l="-1875"/>
                  </a:stretch>
                </a:blipFill>
              </p:spPr>
              <p:txBody>
                <a:bodyPr/>
                <a:lstStyle/>
                <a:p>
                  <a:r>
                    <a:rPr lang="en-NZ">
                      <a:noFill/>
                    </a:rPr>
                    <a:t> </a:t>
                  </a:r>
                </a:p>
              </p:txBody>
            </p:sp>
          </mc:Fallback>
        </mc:AlternateContent>
        <p:sp>
          <p:nvSpPr>
            <p:cNvPr id="23" name="Rectangle 22">
              <a:extLst>
                <a:ext uri="{FF2B5EF4-FFF2-40B4-BE49-F238E27FC236}">
                  <a16:creationId xmlns:a16="http://schemas.microsoft.com/office/drawing/2014/main" id="{AAF70983-F217-5842-126F-99FDE3CFB203}"/>
                </a:ext>
              </a:extLst>
            </p:cNvPr>
            <p:cNvSpPr/>
            <p:nvPr/>
          </p:nvSpPr>
          <p:spPr>
            <a:xfrm>
              <a:off x="1018537" y="5718313"/>
              <a:ext cx="1951729" cy="96740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 name="TextBox 26">
            <a:extLst>
              <a:ext uri="{FF2B5EF4-FFF2-40B4-BE49-F238E27FC236}">
                <a16:creationId xmlns:a16="http://schemas.microsoft.com/office/drawing/2014/main" id="{1279BF95-2F5C-AEF1-F066-E064B7BD7039}"/>
              </a:ext>
            </a:extLst>
          </p:cNvPr>
          <p:cNvSpPr txBox="1"/>
          <p:nvPr/>
        </p:nvSpPr>
        <p:spPr>
          <a:xfrm>
            <a:off x="236860" y="257485"/>
            <a:ext cx="42780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Rewriting using more condensed notation: </a:t>
            </a:r>
          </a:p>
        </p:txBody>
      </p:sp>
      <p:pic>
        <p:nvPicPr>
          <p:cNvPr id="28" name="Picture 27">
            <a:extLst>
              <a:ext uri="{FF2B5EF4-FFF2-40B4-BE49-F238E27FC236}">
                <a16:creationId xmlns:a16="http://schemas.microsoft.com/office/drawing/2014/main" id="{4C03B0AA-D1A3-EB57-2870-18E2D5970FF0}"/>
              </a:ext>
            </a:extLst>
          </p:cNvPr>
          <p:cNvPicPr>
            <a:picLocks noChangeAspect="1"/>
          </p:cNvPicPr>
          <p:nvPr/>
        </p:nvPicPr>
        <p:blipFill>
          <a:blip r:embed="rId14"/>
          <a:stretch>
            <a:fillRect/>
          </a:stretch>
        </p:blipFill>
        <p:spPr>
          <a:xfrm>
            <a:off x="6963671" y="680138"/>
            <a:ext cx="4201002" cy="845231"/>
          </a:xfrm>
          <a:prstGeom prst="rect">
            <a:avLst/>
          </a:prstGeom>
        </p:spPr>
      </p:pic>
      <p:grpSp>
        <p:nvGrpSpPr>
          <p:cNvPr id="7" name="Group 6">
            <a:extLst>
              <a:ext uri="{FF2B5EF4-FFF2-40B4-BE49-F238E27FC236}">
                <a16:creationId xmlns:a16="http://schemas.microsoft.com/office/drawing/2014/main" id="{A7152B43-3EEC-1529-9E2C-FE06D7D5340E}"/>
              </a:ext>
            </a:extLst>
          </p:cNvPr>
          <p:cNvGrpSpPr/>
          <p:nvPr/>
        </p:nvGrpSpPr>
        <p:grpSpPr>
          <a:xfrm>
            <a:off x="221949" y="3493554"/>
            <a:ext cx="11554791" cy="3312550"/>
            <a:chOff x="221949" y="3493554"/>
            <a:chExt cx="11554791" cy="3312550"/>
          </a:xfrm>
        </p:grpSpPr>
        <p:grpSp>
          <p:nvGrpSpPr>
            <p:cNvPr id="25" name="Group 24">
              <a:extLst>
                <a:ext uri="{FF2B5EF4-FFF2-40B4-BE49-F238E27FC236}">
                  <a16:creationId xmlns:a16="http://schemas.microsoft.com/office/drawing/2014/main" id="{6FC727F2-74CC-DF79-195C-4D80C96ED258}"/>
                </a:ext>
              </a:extLst>
            </p:cNvPr>
            <p:cNvGrpSpPr/>
            <p:nvPr/>
          </p:nvGrpSpPr>
          <p:grpSpPr>
            <a:xfrm>
              <a:off x="221949" y="3493554"/>
              <a:ext cx="11554791" cy="1022438"/>
              <a:chOff x="221949" y="3493554"/>
              <a:chExt cx="11340558" cy="1022438"/>
            </a:xfrm>
          </p:grpSpPr>
          <p:grpSp>
            <p:nvGrpSpPr>
              <p:cNvPr id="19" name="Group 18">
                <a:extLst>
                  <a:ext uri="{FF2B5EF4-FFF2-40B4-BE49-F238E27FC236}">
                    <a16:creationId xmlns:a16="http://schemas.microsoft.com/office/drawing/2014/main" id="{56218733-1C41-01AE-18F1-576B8C672D22}"/>
                  </a:ext>
                </a:extLst>
              </p:cNvPr>
              <p:cNvGrpSpPr/>
              <p:nvPr/>
            </p:nvGrpSpPr>
            <p:grpSpPr>
              <a:xfrm>
                <a:off x="221949" y="3493554"/>
                <a:ext cx="11340558" cy="491288"/>
                <a:chOff x="221949" y="3493554"/>
                <a:chExt cx="11340558" cy="491288"/>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396414-6D46-FF1C-916C-A7C266C95ABC}"/>
                        </a:ext>
                      </a:extLst>
                    </p:cNvPr>
                    <p:cNvSpPr txBox="1"/>
                    <p:nvPr/>
                  </p:nvSpPr>
                  <p:spPr>
                    <a:xfrm>
                      <a:off x="3877016" y="3493554"/>
                      <a:ext cx="3689797" cy="4912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𝑑</m:t>
                              </m:r>
                            </m:num>
                            <m:den>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𝑑𝑡</m:t>
                              </m:r>
                            </m:den>
                          </m:f>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1</m:t>
                              </m:r>
                            </m:sub>
                          </m:s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𝜅</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𝑞</m:t>
                                      </m:r>
                                    </m:e>
                                  </m:acc>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p>
                              </m:sSubSup>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𝑞</m:t>
                                      </m:r>
                                    </m:e>
                                  </m:acc>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3</m:t>
                                  </m:r>
                                </m:sup>
                              </m:sSubSup>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𝑞</m:t>
                                      </m:r>
                                    </m:e>
                                  </m:acc>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sup>
                              </m:sSubSup>
                            </m:e>
                          </m:d>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6" name="TextBox 5">
                      <a:extLst>
                        <a:ext uri="{FF2B5EF4-FFF2-40B4-BE49-F238E27FC236}">
                          <a16:creationId xmlns:a16="http://schemas.microsoft.com/office/drawing/2014/main" id="{C7396414-6D46-FF1C-916C-A7C266C95ABC}"/>
                        </a:ext>
                      </a:extLst>
                    </p:cNvPr>
                    <p:cNvSpPr txBox="1">
                      <a:spLocks noRot="1" noChangeAspect="1" noMove="1" noResize="1" noEditPoints="1" noAdjustHandles="1" noChangeArrowheads="1" noChangeShapeType="1" noTextEdit="1"/>
                    </p:cNvSpPr>
                    <p:nvPr/>
                  </p:nvSpPr>
                  <p:spPr>
                    <a:xfrm>
                      <a:off x="3877016" y="3493554"/>
                      <a:ext cx="3689797" cy="491288"/>
                    </a:xfrm>
                    <a:prstGeom prst="rect">
                      <a:avLst/>
                    </a:prstGeom>
                    <a:blipFill>
                      <a:blip r:embed="rId15"/>
                      <a:stretch>
                        <a:fillRect b="-1235"/>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D120F4-8381-B039-3496-4D5127EDAE90}"/>
                        </a:ext>
                      </a:extLst>
                    </p:cNvPr>
                    <p:cNvSpPr txBox="1"/>
                    <p:nvPr/>
                  </p:nvSpPr>
                  <p:spPr>
                    <a:xfrm>
                      <a:off x="7485787" y="3493554"/>
                      <a:ext cx="4076720" cy="4912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000000"/>
                          </a:solidFill>
                          <a:effectLst/>
                          <a:uLnTx/>
                          <a:uFillTx/>
                          <a:latin typeface="Calibri" panose="020F0502020204030204"/>
                          <a:ea typeface="Times New Roman" panose="02020603050405020304" pitchFamily="18" charset="0"/>
                          <a:cs typeface="Times New Roman" panose="02020603050405020304" pitchFamily="18" charset="0"/>
                        </a:rPr>
                        <a:t>and   </a:t>
                      </a:r>
                      <a14:m>
                        <m:oMath xmlns:m="http://schemas.openxmlformats.org/officeDocument/2006/math">
                          <m:f>
                            <m:fPr>
                              <m:ctrlPr>
                                <a:rPr kumimoji="0" lang="en-NZ" sz="1800" b="0" i="1"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Pr>
                            <m:num>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𝑑</m:t>
                              </m:r>
                            </m:num>
                            <m:den>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𝑑𝑡</m:t>
                              </m:r>
                            </m:den>
                          </m:f>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sub>
                          </m:s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sSubPr>
                            <m:e>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𝜅</m:t>
                              </m:r>
                            </m:e>
                            <m:sub>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n-cs"/>
                                </a:rPr>
                              </m:ctrlPr>
                            </m:dPr>
                            <m:e>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𝑞</m:t>
                                      </m:r>
                                    </m:e>
                                  </m:acc>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sup>
                              </m:sSubSup>
                              <m:r>
                                <a:rPr kumimoji="0" lang="en-NZ"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𝑞</m:t>
                                      </m:r>
                                    </m:e>
                                  </m:acc>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p>
                              </m:sSubSup>
                              <m:sSubSup>
                                <m:sSubSupPr>
                                  <m:ctrlP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acc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𝑞</m:t>
                                      </m:r>
                                    </m:e>
                                  </m:acc>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3</m:t>
                                  </m:r>
                                </m:sup>
                              </m:sSubSup>
                            </m:e>
                          </m:d>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8" name="TextBox 7">
                      <a:extLst>
                        <a:ext uri="{FF2B5EF4-FFF2-40B4-BE49-F238E27FC236}">
                          <a16:creationId xmlns:a16="http://schemas.microsoft.com/office/drawing/2014/main" id="{53D120F4-8381-B039-3496-4D5127EDAE90}"/>
                        </a:ext>
                      </a:extLst>
                    </p:cNvPr>
                    <p:cNvSpPr txBox="1">
                      <a:spLocks noRot="1" noChangeAspect="1" noMove="1" noResize="1" noEditPoints="1" noAdjustHandles="1" noChangeArrowheads="1" noChangeShapeType="1" noTextEdit="1"/>
                    </p:cNvSpPr>
                    <p:nvPr/>
                  </p:nvSpPr>
                  <p:spPr>
                    <a:xfrm>
                      <a:off x="7485787" y="3493554"/>
                      <a:ext cx="4076720" cy="491288"/>
                    </a:xfrm>
                    <a:prstGeom prst="rect">
                      <a:avLst/>
                    </a:prstGeom>
                    <a:blipFill>
                      <a:blip r:embed="rId16"/>
                      <a:stretch>
                        <a:fillRect l="-1173" b="-7407"/>
                      </a:stretch>
                    </a:blipFill>
                  </p:spPr>
                  <p:txBody>
                    <a:bodyPr/>
                    <a:lstStyle/>
                    <a:p>
                      <a:r>
                        <a:rPr lang="en-NZ">
                          <a:noFill/>
                        </a:rPr>
                        <a:t> </a:t>
                      </a:r>
                    </a:p>
                  </p:txBody>
                </p:sp>
              </mc:Fallback>
            </mc:AlternateContent>
            <p:sp>
              <p:nvSpPr>
                <p:cNvPr id="17" name="TextBox 16">
                  <a:extLst>
                    <a:ext uri="{FF2B5EF4-FFF2-40B4-BE49-F238E27FC236}">
                      <a16:creationId xmlns:a16="http://schemas.microsoft.com/office/drawing/2014/main" id="{5E7A6359-44CF-8947-713A-F943643B2FC0}"/>
                    </a:ext>
                  </a:extLst>
                </p:cNvPr>
                <p:cNvSpPr txBox="1"/>
                <p:nvPr/>
              </p:nvSpPr>
              <p:spPr>
                <a:xfrm>
                  <a:off x="221949" y="3554532"/>
                  <a:ext cx="3814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The other two mass-balance relations: </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E4E35E3-8ECF-65FA-8989-FDC43787A720}"/>
                      </a:ext>
                    </a:extLst>
                  </p:cNvPr>
                  <p:cNvSpPr txBox="1"/>
                  <p:nvPr/>
                </p:nvSpPr>
                <p:spPr>
                  <a:xfrm>
                    <a:off x="221949" y="4146660"/>
                    <a:ext cx="101944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together with the constraint </a:t>
                    </a:r>
                    <a14:m>
                      <m:oMath xmlns:m="http://schemas.openxmlformats.org/officeDocument/2006/math">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𝐸</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m:t>
                            </m:r>
                          </m:sub>
                        </m:sSub>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can be solved to eliminate </a:t>
                    </a:r>
                    <a14:m>
                      <m:oMath xmlns:m="http://schemas.openxmlformats.org/officeDocument/2006/math">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&amp; </a:t>
                    </a:r>
                    <a14:m>
                      <m:oMath xmlns:m="http://schemas.openxmlformats.org/officeDocument/2006/math">
                        <m:sSubSup>
                          <m:sSubSupPr>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800" b="0"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and give a steady-state flux†: </a:t>
                    </a:r>
                  </a:p>
                </p:txBody>
              </p:sp>
            </mc:Choice>
            <mc:Fallback xmlns="">
              <p:sp>
                <p:nvSpPr>
                  <p:cNvPr id="18" name="TextBox 17">
                    <a:extLst>
                      <a:ext uri="{FF2B5EF4-FFF2-40B4-BE49-F238E27FC236}">
                        <a16:creationId xmlns:a16="http://schemas.microsoft.com/office/drawing/2014/main" id="{7E4E35E3-8ECF-65FA-8989-FDC43787A720}"/>
                      </a:ext>
                    </a:extLst>
                  </p:cNvPr>
                  <p:cNvSpPr txBox="1">
                    <a:spLocks noRot="1" noChangeAspect="1" noMove="1" noResize="1" noEditPoints="1" noAdjustHandles="1" noChangeArrowheads="1" noChangeShapeType="1" noTextEdit="1"/>
                  </p:cNvSpPr>
                  <p:nvPr/>
                </p:nvSpPr>
                <p:spPr>
                  <a:xfrm>
                    <a:off x="221949" y="4146660"/>
                    <a:ext cx="10194457" cy="369332"/>
                  </a:xfrm>
                  <a:prstGeom prst="rect">
                    <a:avLst/>
                  </a:prstGeom>
                  <a:blipFill>
                    <a:blip r:embed="rId17"/>
                    <a:stretch>
                      <a:fillRect l="-469" t="-8197" b="-24590"/>
                    </a:stretch>
                  </a:blipFill>
                </p:spPr>
                <p:txBody>
                  <a:bodyPr/>
                  <a:lstStyle/>
                  <a:p>
                    <a:r>
                      <a:rPr lang="en-NZ">
                        <a:noFill/>
                      </a:rPr>
                      <a:t> </a:t>
                    </a:r>
                  </a:p>
                </p:txBody>
              </p:sp>
            </mc:Fallback>
          </mc:AlternateContent>
        </p:grpSp>
        <p:sp>
          <p:nvSpPr>
            <p:cNvPr id="5" name="TextBox 4">
              <a:extLst>
                <a:ext uri="{FF2B5EF4-FFF2-40B4-BE49-F238E27FC236}">
                  <a16:creationId xmlns:a16="http://schemas.microsoft.com/office/drawing/2014/main" id="{36274385-3588-5679-C319-7032E0D4B4F4}"/>
                </a:ext>
              </a:extLst>
            </p:cNvPr>
            <p:cNvSpPr txBox="1"/>
            <p:nvPr/>
          </p:nvSpPr>
          <p:spPr>
            <a:xfrm>
              <a:off x="236860" y="6498327"/>
              <a:ext cx="857326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800"/>
                </a:spcAft>
                <a:buClr>
                  <a:srgbClr val="000000"/>
                </a:buClr>
                <a:buSzPts val="1000"/>
                <a:buFontTx/>
                <a:buNone/>
                <a:tabLst/>
                <a:defRPr/>
              </a:pP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NZ" sz="1400" b="0" i="0" u="none" strike="noStrike" kern="1200" cap="none" spc="0" normalizeH="0" baseline="0" noProof="0" dirty="0">
                  <a:ln>
                    <a:noFill/>
                  </a:ln>
                  <a:solidFill>
                    <a:srgbClr val="000000"/>
                  </a:solidFill>
                  <a:effectLst/>
                  <a:uLnTx/>
                  <a:uFillTx/>
                  <a:latin typeface="Calibri" panose="020F0502020204030204"/>
                  <a:ea typeface="Times New Roman" panose="02020603050405020304" pitchFamily="18" charset="0"/>
                  <a:cs typeface="+mn-cs"/>
                </a:rPr>
                <a:t>Hunter PJ, Ai W, Nickerson D. (2025). Biophysical J, Vol 124, 2, p316-335. </a:t>
              </a:r>
              <a:r>
                <a:rPr kumimoji="0" lang="en-NZ" sz="1400" b="0" i="0" u="sng" strike="noStrike" kern="1200" cap="none" spc="0" normalizeH="0" baseline="0" noProof="0" dirty="0">
                  <a:ln>
                    <a:noFill/>
                  </a:ln>
                  <a:solidFill>
                    <a:srgbClr val="000000"/>
                  </a:solidFill>
                  <a:effectLst/>
                  <a:uLnTx/>
                  <a:uFillTx/>
                  <a:latin typeface="Calibri" panose="020F0502020204030204"/>
                  <a:ea typeface="Times New Roman" panose="02020603050405020304" pitchFamily="18" charset="0"/>
                  <a:cs typeface="+mn-cs"/>
                  <a:hlinkClick r:id="rId18"/>
                </a:rPr>
                <a:t>https://doi.org/10.1016/j.bpj.2024.12.006</a:t>
              </a:r>
              <a:endParaRPr kumimoji="0" lang="en-NZ" sz="1400" b="0" i="0" u="none" strike="noStrike" kern="1200" cap="none" spc="0" normalizeH="0" baseline="0" noProof="0" dirty="0">
                <a:ln>
                  <a:noFill/>
                </a:ln>
                <a:solidFill>
                  <a:srgbClr val="000000"/>
                </a:solidFill>
                <a:effectLst/>
                <a:uLnTx/>
                <a:uFillTx/>
                <a:latin typeface="Calibri" panose="020F0502020204030204"/>
                <a:ea typeface="Times New Roman" panose="02020603050405020304" pitchFamily="18" charset="0"/>
                <a:cs typeface="+mn-cs"/>
              </a:endParaRPr>
            </a:p>
          </p:txBody>
        </p:sp>
      </p:grpSp>
      <p:sp>
        <p:nvSpPr>
          <p:cNvPr id="4" name="Rectangle 3">
            <a:extLst>
              <a:ext uri="{FF2B5EF4-FFF2-40B4-BE49-F238E27FC236}">
                <a16:creationId xmlns:a16="http://schemas.microsoft.com/office/drawing/2014/main" id="{02825E54-200A-5CF9-A902-A767285192E8}"/>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6068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D1C18F4-EEE7-3424-B184-8256F1ECE517}"/>
                  </a:ext>
                </a:extLst>
              </p:cNvPr>
              <p:cNvSpPr txBox="1"/>
              <p:nvPr/>
            </p:nvSpPr>
            <p:spPr>
              <a:xfrm>
                <a:off x="611528" y="1390533"/>
                <a:ext cx="6444268" cy="488576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𝒗</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accPr>
                              <m:e>
                                <m: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𝒒</m:t>
                                </m:r>
                              </m:e>
                            </m:acc>
                          </m:e>
                          <m:sub>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𝟏</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accPr>
                              <m:e>
                                <m:r>
                                  <a:rPr kumimoji="0" lang="en-NZ" sz="18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𝒒</m:t>
                                </m:r>
                              </m:e>
                            </m:acc>
                          </m:e>
                          <m:sub>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𝟐</m:t>
                            </m:r>
                          </m:sup>
                        </m:sSubSup>
                      </m:num>
                      <m:den>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accPr>
                                  <m:e>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acc>
                              </m:e>
                              <m:sub>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𝟏</m:t>
                                </m:r>
                              </m:sup>
                            </m:sSubSup>
                          </m:num>
                          <m:den>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den>
                        </m:f>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accPr>
                                  <m:e>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acc>
                              </m:e>
                              <m:sub>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𝟐</m:t>
                                </m:r>
                              </m:sup>
                            </m:sSubSup>
                          </m:num>
                          <m:den>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den>
                        </m:f>
                      </m:den>
                    </m:f>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becomes     </a:t>
                </a:r>
                <a14:m>
                  <m:oMath xmlns:m="http://schemas.openxmlformats.org/officeDocument/2006/math">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𝒗</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Sub>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sSubSup>
                              <m:sSubSupPr>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𝟏</m:t>
                                </m:r>
                              </m:sup>
                            </m:sSubSup>
                          </m:e>
                        </m:d>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 </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sSubSup>
                              <m:sSubSupPr>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𝟐</m:t>
                                </m:r>
                              </m:sup>
                            </m:sSubSup>
                          </m:e>
                        </m:d>
                      </m:num>
                      <m:den>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sSubSup>
                                  <m:sSubSupPr>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𝟏</m:t>
                                    </m:r>
                                  </m:sup>
                                </m:sSubSup>
                              </m:e>
                            </m:d>
                          </m:num>
                          <m:den>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den>
                        </m:f>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sSubSup>
                                  <m:sSubSupPr>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𝟐</m:t>
                                    </m:r>
                                  </m:sup>
                                </m:sSubSup>
                              </m:e>
                            </m:d>
                          </m:num>
                          <m:den>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den>
                        </m:f>
                      </m:den>
                    </m:f>
                  </m:oMath>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or</a:t>
                </a:r>
              </a:p>
              <a:p>
                <a:pPr marL="0" marR="0" lvl="0" indent="0" algn="l" defTabSz="914400" rtl="0" eaLnBrk="1" fontAlgn="auto" latinLnBrk="0" hangingPunct="1">
                  <a:lnSpc>
                    <a:spcPct val="100000"/>
                  </a:lnSpc>
                  <a:spcBef>
                    <a:spcPts val="0"/>
                  </a:spcBef>
                  <a:spcAft>
                    <a:spcPts val="0"/>
                  </a:spcAft>
                  <a:buClrTx/>
                  <a:buSzTx/>
                  <a:buFontTx/>
                  <a:buNone/>
                  <a:tabLst>
                    <a:tab pos="1076325" algn="l"/>
                  </a:tabLst>
                  <a:defRPr/>
                </a:pPr>
                <a:r>
                  <a:rPr kumimoji="0" lang="en-NZ" sz="1800" b="1" i="0" u="none" strike="noStrike" kern="1200" cap="none" spc="0" normalizeH="0" baseline="0" noProof="0" dirty="0">
                    <a:ln>
                      <a:noFill/>
                    </a:ln>
                    <a:solidFill>
                      <a:srgbClr val="009E47"/>
                    </a:solidFill>
                    <a:effectLst/>
                    <a:uLnTx/>
                    <a:uFillTx/>
                    <a:latin typeface="Calibri" panose="020F0502020204030204"/>
                    <a:ea typeface="+mn-ea"/>
                    <a:cs typeface="+mn-cs"/>
                  </a:rPr>
                  <a:t>	</a:t>
                </a:r>
                <a14:m>
                  <m:oMath xmlns:m="http://schemas.openxmlformats.org/officeDocument/2006/math">
                    <m:sSubSup>
                      <m:sSubSupPr>
                        <m:ctrlPr>
                          <a:rPr kumimoji="0" lang="en-NZ" sz="1800" b="1" i="1" u="none" strike="noStrike" kern="1200" cap="none" spc="0" normalizeH="0" baseline="0" noProof="0" smtClean="0">
                            <a:ln>
                              <a:noFill/>
                            </a:ln>
                            <a:solidFill>
                              <a:srgbClr val="009E47"/>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smtClean="0">
                            <a:ln>
                              <a:noFill/>
                            </a:ln>
                            <a:solidFill>
                              <a:srgbClr val="009E47"/>
                            </a:solidFill>
                            <a:effectLst/>
                            <a:uLnTx/>
                            <a:uFillTx/>
                            <a:latin typeface="Cambria Math" panose="02040503050406030204" pitchFamily="18" charset="0"/>
                            <a:ea typeface="+mn-ea"/>
                            <a:cs typeface="+mn-cs"/>
                          </a:rPr>
                          <m:t>𝒗</m:t>
                        </m:r>
                      </m:e>
                      <m:sub>
                        <m:r>
                          <a:rPr kumimoji="0" lang="en-NZ" sz="1800" b="1" i="1" u="none" strike="noStrike" kern="1200" cap="none" spc="0" normalizeH="0" baseline="0" noProof="0" smtClean="0">
                            <a:ln>
                              <a:noFill/>
                            </a:ln>
                            <a:solidFill>
                              <a:srgbClr val="009E47"/>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smtClean="0">
                            <a:ln>
                              <a:noFill/>
                            </a:ln>
                            <a:solidFill>
                              <a:srgbClr val="009E47"/>
                            </a:solidFill>
                            <a:effectLst/>
                            <a:uLnTx/>
                            <a:uFillTx/>
                            <a:latin typeface="Cambria Math" panose="02040503050406030204" pitchFamily="18" charset="0"/>
                            <a:ea typeface="+mn-ea"/>
                            <a:cs typeface="+mn-cs"/>
                          </a:rPr>
                          <m:t>𝑹𝒙</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𝑅𝑥</m:t>
                        </m:r>
                      </m:sup>
                    </m:s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d>
                          <m:dPr>
                            <m:begChr m:val="["/>
                            <m:endChr m:val="]"/>
                            <m:ctrlPr>
                              <a:rPr kumimoji="0" lang="en-NZ" sz="1800" b="1" i="1" u="none" strike="noStrike" kern="1200" cap="none" spc="0" normalizeH="0" baseline="0" noProof="0" smtClean="0">
                                <a:ln>
                                  <a:noFill/>
                                </a:ln>
                                <a:solidFill>
                                  <a:srgbClr val="009E47"/>
                                </a:solidFill>
                                <a:effectLst/>
                                <a:uLnTx/>
                                <a:uFillTx/>
                                <a:latin typeface="Cambria Math" panose="02040503050406030204" pitchFamily="18" charset="0"/>
                                <a:ea typeface="+mn-ea"/>
                                <a:cs typeface="+mn-cs"/>
                              </a:rPr>
                            </m:ctrlPr>
                          </m:dPr>
                          <m:e>
                            <m:sSubSup>
                              <m:sSubSupPr>
                                <m:ctrlP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𝟏</m:t>
                                </m:r>
                              </m:sup>
                            </m:sSubSup>
                          </m:e>
                        </m:d>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𝑄</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𝑒𝑞</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NZ" sz="1800" b="1" i="1" u="none" strike="noStrike" kern="1200" cap="none" spc="0" normalizeH="0" baseline="0" noProof="0" smtClean="0">
                                <a:ln>
                                  <a:noFill/>
                                </a:ln>
                                <a:solidFill>
                                  <a:srgbClr val="009E47"/>
                                </a:solidFill>
                                <a:effectLst/>
                                <a:uLnTx/>
                                <a:uFillTx/>
                                <a:latin typeface="Cambria Math" panose="02040503050406030204" pitchFamily="18" charset="0"/>
                                <a:ea typeface="+mn-ea"/>
                                <a:cs typeface="+mn-cs"/>
                              </a:rPr>
                            </m:ctrlPr>
                          </m:dPr>
                          <m:e>
                            <m:sSubSup>
                              <m:sSubSupPr>
                                <m:ctrlP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𝟐</m:t>
                                </m:r>
                              </m:sup>
                            </m:sSubSup>
                          </m:e>
                        </m:d>
                      </m:num>
                      <m:den>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d>
                              <m:dPr>
                                <m:begChr m:val="["/>
                                <m:endChr m:val="]"/>
                                <m:ctrlPr>
                                  <a:rPr kumimoji="0" lang="en-NZ" sz="1800" b="1" i="1" u="none" strike="noStrike" kern="1200" cap="none" spc="0" normalizeH="0" baseline="0" noProof="0" smtClean="0">
                                    <a:ln>
                                      <a:noFill/>
                                    </a:ln>
                                    <a:solidFill>
                                      <a:srgbClr val="009E47"/>
                                    </a:solidFill>
                                    <a:effectLst/>
                                    <a:uLnTx/>
                                    <a:uFillTx/>
                                    <a:latin typeface="Cambria Math" panose="02040503050406030204" pitchFamily="18" charset="0"/>
                                    <a:ea typeface="+mn-ea"/>
                                    <a:cs typeface="+mn-cs"/>
                                  </a:rPr>
                                </m:ctrlPr>
                              </m:dPr>
                              <m:e>
                                <m:sSubSup>
                                  <m:sSubSupPr>
                                    <m:ctrlP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𝟏</m:t>
                                    </m:r>
                                  </m:sup>
                                </m:sSubSup>
                              </m:e>
                            </m:d>
                          </m:num>
                          <m:den>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acc>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den>
                        </m:f>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d>
                              <m:dPr>
                                <m:begChr m:val="["/>
                                <m:endChr m:val="]"/>
                                <m:ctrlPr>
                                  <a:rPr kumimoji="0" lang="en-NZ" sz="1800" b="1" i="1" u="none" strike="noStrike" kern="1200" cap="none" spc="0" normalizeH="0" baseline="0" noProof="0" smtClean="0">
                                    <a:ln>
                                      <a:noFill/>
                                    </a:ln>
                                    <a:solidFill>
                                      <a:srgbClr val="009E47"/>
                                    </a:solidFill>
                                    <a:effectLst/>
                                    <a:uLnTx/>
                                    <a:uFillTx/>
                                    <a:latin typeface="Cambria Math" panose="02040503050406030204" pitchFamily="18" charset="0"/>
                                    <a:ea typeface="+mn-ea"/>
                                    <a:cs typeface="+mn-cs"/>
                                  </a:rPr>
                                </m:ctrlPr>
                              </m:dPr>
                              <m:e>
                                <m:sSubSup>
                                  <m:sSubSupPr>
                                    <m:ctrlP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𝟐</m:t>
                                    </m:r>
                                  </m:sup>
                                </m:sSubSup>
                              </m:e>
                            </m:d>
                          </m:num>
                          <m:den>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acc>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den>
                        </m:f>
                      </m:den>
                    </m:f>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600"/>
                  </a:spcBef>
                  <a:spcAft>
                    <a:spcPts val="0"/>
                  </a:spcAft>
                  <a:buClrTx/>
                  <a:buSzTx/>
                  <a:buFontTx/>
                  <a:buNone/>
                  <a:tabLst>
                    <a:tab pos="1076325" algn="l"/>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where  	</a:t>
                </a:r>
              </a:p>
              <a:p>
                <a:pPr marL="0" marR="0" lvl="0" indent="0" algn="l" defTabSz="914400" rtl="0" eaLnBrk="1" fontAlgn="auto" latinLnBrk="0" hangingPunct="1">
                  <a:lnSpc>
                    <a:spcPct val="100000"/>
                  </a:lnSpc>
                  <a:spcBef>
                    <a:spcPts val="600"/>
                  </a:spcBef>
                  <a:spcAft>
                    <a:spcPts val="0"/>
                  </a:spcAft>
                  <a:buClrTx/>
                  <a:buSzTx/>
                  <a:buFontTx/>
                  <a:buNone/>
                  <a:tabLst>
                    <a:tab pos="1076325" algn="l"/>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𝑄</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𝑒𝑞</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num>
                      <m:den>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den>
                    </m:f>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2400"/>
                  </a:spcBef>
                  <a:spcAft>
                    <a:spcPts val="0"/>
                  </a:spcAft>
                  <a:buClrTx/>
                  <a:buSzTx/>
                  <a:buFontTx/>
                  <a:buNone/>
                  <a:tabLst>
                    <a:tab pos="1076325" algn="l"/>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p>
                      <m:s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𝜅</m:t>
                        </m:r>
                      </m:e>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sup>
                    </m:s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Sub>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num>
                      <m:den>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den>
                    </m:f>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600"/>
                  </a:spcBef>
                  <a:spcAft>
                    <a:spcPts val="0"/>
                  </a:spcAft>
                  <a:buClrTx/>
                  <a:buSzTx/>
                  <a:buFontTx/>
                  <a:buNone/>
                  <a:tabLst>
                    <a:tab pos="1076325" algn="l"/>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acc>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num>
                      <m:den>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Sub>
                      </m:den>
                    </m:f>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4</m:t>
                            </m:r>
                          </m:sup>
                        </m:sSubSup>
                      </m:num>
                      <m:den>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p>
                        </m:sSubSup>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Sub>
                      </m:den>
                    </m:f>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num>
                      <m:den>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den>
                    </m:f>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600"/>
                  </a:spcBef>
                  <a:spcAft>
                    <a:spcPts val="0"/>
                  </a:spcAft>
                  <a:buClrTx/>
                  <a:buSzTx/>
                  <a:buFontTx/>
                  <a:buNone/>
                  <a:tabLst>
                    <a:tab pos="1076325" algn="l"/>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acc>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num>
                      <m:den>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Sub>
                      </m:den>
                    </m:f>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4</m:t>
                            </m:r>
                          </m:sup>
                        </m:sSubSup>
                      </m:num>
                      <m:den>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p>
                        </m:sSubSup>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Sub>
                      </m:den>
                    </m:f>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num>
                      <m:den>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den>
                    </m:f>
                  </m:oMath>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2D1C18F4-EEE7-3424-B184-8256F1ECE517}"/>
                  </a:ext>
                </a:extLst>
              </p:cNvPr>
              <p:cNvSpPr txBox="1">
                <a:spLocks noRot="1" noChangeAspect="1" noMove="1" noResize="1" noEditPoints="1" noAdjustHandles="1" noChangeArrowheads="1" noChangeShapeType="1" noTextEdit="1"/>
              </p:cNvSpPr>
              <p:nvPr/>
            </p:nvSpPr>
            <p:spPr>
              <a:xfrm>
                <a:off x="611528" y="1390533"/>
                <a:ext cx="6444268" cy="4885761"/>
              </a:xfrm>
              <a:prstGeom prst="rect">
                <a:avLst/>
              </a:prstGeom>
              <a:blipFill>
                <a:blip r:embed="rId2"/>
                <a:stretch>
                  <a:fillRect l="-757"/>
                </a:stretch>
              </a:blipFill>
            </p:spPr>
            <p:txBody>
              <a:bodyPr/>
              <a:lstStyle/>
              <a:p>
                <a:r>
                  <a:rPr lang="en-NZ">
                    <a:noFill/>
                  </a:rPr>
                  <a:t> </a:t>
                </a:r>
              </a:p>
            </p:txBody>
          </p:sp>
        </mc:Fallback>
      </mc:AlternateContent>
      <p:grpSp>
        <p:nvGrpSpPr>
          <p:cNvPr id="11" name="Group 10">
            <a:extLst>
              <a:ext uri="{FF2B5EF4-FFF2-40B4-BE49-F238E27FC236}">
                <a16:creationId xmlns:a16="http://schemas.microsoft.com/office/drawing/2014/main" id="{84C81F59-7BF0-128D-4A1C-D0F8D3B71E1C}"/>
              </a:ext>
            </a:extLst>
          </p:cNvPr>
          <p:cNvGrpSpPr/>
          <p:nvPr/>
        </p:nvGrpSpPr>
        <p:grpSpPr>
          <a:xfrm>
            <a:off x="5817141" y="3797922"/>
            <a:ext cx="5657205" cy="2414770"/>
            <a:chOff x="5817141" y="3576990"/>
            <a:chExt cx="5657205" cy="2414770"/>
          </a:xfrm>
        </p:grpSpPr>
        <p:grpSp>
          <p:nvGrpSpPr>
            <p:cNvPr id="9" name="Group 8">
              <a:extLst>
                <a:ext uri="{FF2B5EF4-FFF2-40B4-BE49-F238E27FC236}">
                  <a16:creationId xmlns:a16="http://schemas.microsoft.com/office/drawing/2014/main" id="{0E8D684C-8C9C-5119-E1E9-D76979099CF2}"/>
                </a:ext>
              </a:extLst>
            </p:cNvPr>
            <p:cNvGrpSpPr/>
            <p:nvPr/>
          </p:nvGrpSpPr>
          <p:grpSpPr>
            <a:xfrm>
              <a:off x="5817141" y="3576990"/>
              <a:ext cx="5657205" cy="657784"/>
              <a:chOff x="5817141" y="3576990"/>
              <a:chExt cx="5657205" cy="657784"/>
            </a:xfrm>
          </p:grpSpPr>
          <p:sp>
            <p:nvSpPr>
              <p:cNvPr id="3" name="Right Brace 2">
                <a:extLst>
                  <a:ext uri="{FF2B5EF4-FFF2-40B4-BE49-F238E27FC236}">
                    <a16:creationId xmlns:a16="http://schemas.microsoft.com/office/drawing/2014/main" id="{8E1C637B-137A-C114-EE94-294D91395C0A}"/>
                  </a:ext>
                </a:extLst>
              </p:cNvPr>
              <p:cNvSpPr/>
              <p:nvPr/>
            </p:nvSpPr>
            <p:spPr>
              <a:xfrm>
                <a:off x="5817141" y="3576990"/>
                <a:ext cx="180000" cy="657784"/>
              </a:xfrm>
              <a:prstGeom prst="rightBrace">
                <a:avLst>
                  <a:gd name="adj1" fmla="val 4469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D9B3E33-AEC3-3A4A-7B0F-85F7B5CB0BCC}"/>
                      </a:ext>
                    </a:extLst>
                  </p:cNvPr>
                  <p:cNvSpPr txBox="1"/>
                  <p:nvPr/>
                </p:nvSpPr>
                <p:spPr>
                  <a:xfrm>
                    <a:off x="5997141" y="3721216"/>
                    <a:ext cx="54772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Depends only on thermodynamic constants for </a:t>
                    </a:r>
                    <a14:m>
                      <m:oMath xmlns:m="http://schemas.openxmlformats.org/officeDocument/2006/math">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&amp; </a:t>
                    </a:r>
                    <a14:m>
                      <m:oMath xmlns:m="http://schemas.openxmlformats.org/officeDocument/2006/math">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5" name="TextBox 4">
                    <a:extLst>
                      <a:ext uri="{FF2B5EF4-FFF2-40B4-BE49-F238E27FC236}">
                        <a16:creationId xmlns:a16="http://schemas.microsoft.com/office/drawing/2014/main" id="{1D9B3E33-AEC3-3A4A-7B0F-85F7B5CB0BCC}"/>
                      </a:ext>
                    </a:extLst>
                  </p:cNvPr>
                  <p:cNvSpPr txBox="1">
                    <a:spLocks noRot="1" noChangeAspect="1" noMove="1" noResize="1" noEditPoints="1" noAdjustHandles="1" noChangeArrowheads="1" noChangeShapeType="1" noTextEdit="1"/>
                  </p:cNvSpPr>
                  <p:nvPr/>
                </p:nvSpPr>
                <p:spPr>
                  <a:xfrm>
                    <a:off x="5997141" y="3721216"/>
                    <a:ext cx="5477205" cy="369332"/>
                  </a:xfrm>
                  <a:prstGeom prst="rect">
                    <a:avLst/>
                  </a:prstGeom>
                  <a:blipFill>
                    <a:blip r:embed="rId3"/>
                    <a:stretch>
                      <a:fillRect l="-1002" t="-10000" b="-26667"/>
                    </a:stretch>
                  </a:blipFill>
                </p:spPr>
                <p:txBody>
                  <a:bodyPr/>
                  <a:lstStyle/>
                  <a:p>
                    <a:r>
                      <a:rPr lang="en-NZ">
                        <a:noFill/>
                      </a:rPr>
                      <a:t> </a:t>
                    </a:r>
                  </a:p>
                </p:txBody>
              </p:sp>
            </mc:Fallback>
          </mc:AlternateContent>
        </p:grpSp>
        <p:grpSp>
          <p:nvGrpSpPr>
            <p:cNvPr id="10" name="Group 9">
              <a:extLst>
                <a:ext uri="{FF2B5EF4-FFF2-40B4-BE49-F238E27FC236}">
                  <a16:creationId xmlns:a16="http://schemas.microsoft.com/office/drawing/2014/main" id="{C4733848-7302-DC0B-86E4-763579C26C0F}"/>
                </a:ext>
              </a:extLst>
            </p:cNvPr>
            <p:cNvGrpSpPr/>
            <p:nvPr/>
          </p:nvGrpSpPr>
          <p:grpSpPr>
            <a:xfrm>
              <a:off x="5817141" y="4503429"/>
              <a:ext cx="3973666" cy="1488331"/>
              <a:chOff x="5817141" y="4503429"/>
              <a:chExt cx="3973666" cy="1488331"/>
            </a:xfrm>
          </p:grpSpPr>
          <p:sp>
            <p:nvSpPr>
              <p:cNvPr id="4" name="Right Brace 3">
                <a:extLst>
                  <a:ext uri="{FF2B5EF4-FFF2-40B4-BE49-F238E27FC236}">
                    <a16:creationId xmlns:a16="http://schemas.microsoft.com/office/drawing/2014/main" id="{1827C9F2-3A6D-A638-6056-A2B14D747BD1}"/>
                  </a:ext>
                </a:extLst>
              </p:cNvPr>
              <p:cNvSpPr/>
              <p:nvPr/>
            </p:nvSpPr>
            <p:spPr>
              <a:xfrm>
                <a:off x="5817141" y="4503429"/>
                <a:ext cx="180000" cy="1488331"/>
              </a:xfrm>
              <a:prstGeom prst="rightBrace">
                <a:avLst>
                  <a:gd name="adj1" fmla="val 4469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032B143-D9BE-405F-5211-229B3002A8DC}"/>
                  </a:ext>
                </a:extLst>
              </p:cNvPr>
              <p:cNvSpPr txBox="1"/>
              <p:nvPr/>
            </p:nvSpPr>
            <p:spPr>
              <a:xfrm>
                <a:off x="5997140" y="5062928"/>
                <a:ext cx="37936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Also depends on properties of enzyme</a:t>
                </a:r>
              </a:p>
            </p:txBody>
          </p:sp>
        </p:gr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C4B9F8C-0989-277A-EE46-D20DED11E49F}"/>
                  </a:ext>
                </a:extLst>
              </p:cNvPr>
              <p:cNvSpPr txBox="1"/>
              <p:nvPr/>
            </p:nvSpPr>
            <p:spPr>
              <a:xfrm>
                <a:off x="7685473" y="2531671"/>
                <a:ext cx="3661680" cy="1225464"/>
              </a:xfrm>
              <a:prstGeom prst="rect">
                <a:avLst/>
              </a:prstGeom>
              <a:noFill/>
              <a:ln w="19050">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1076325" algn="l"/>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or  </a:t>
                </a:r>
                <a14:m>
                  <m:oMath xmlns:m="http://schemas.openxmlformats.org/officeDocument/2006/math">
                    <m:sSup>
                      <m:sSupPr>
                        <m:ctrlP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pPr>
                      <m:e>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𝒗</m:t>
                        </m:r>
                      </m:e>
                      <m:sup>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𝑹𝒙</m:t>
                        </m:r>
                      </m:sup>
                    </m:s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p>
                          <m:s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𝜅</m:t>
                            </m:r>
                          </m:e>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sup>
                        </m:sSup>
                      </m:num>
                      <m:den>
                        <m:r>
                          <m:rPr>
                            <m:sty m:val="p"/>
                          </m:rP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Φ</m:t>
                        </m:r>
                        <m:d>
                          <m:dPr>
                            <m:ctrlP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p>
                            </m:sSubSup>
                          </m:e>
                        </m:d>
                      </m:den>
                    </m:f>
                    <m:d>
                      <m:dPr>
                        <m:begChr m:val="{"/>
                        <m:endChr m:val="}"/>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d>
                          <m:dPr>
                            <m:begChr m:val="["/>
                            <m:endChr m:val="]"/>
                            <m:ctrlP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dPr>
                          <m:e>
                            <m:sSubSup>
                              <m:sSubSupPr>
                                <m:ctrlP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𝟏</m:t>
                                </m:r>
                              </m:sup>
                            </m:sSubSup>
                          </m:e>
                        </m:d>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 </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𝑄</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𝑒𝑞</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dPr>
                          <m:e>
                            <m:sSubSup>
                              <m:sSubSupPr>
                                <m:ctrlP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𝟐</m:t>
                                </m:r>
                              </m:sup>
                            </m:sSubSup>
                          </m:e>
                        </m:d>
                      </m:e>
                    </m:d>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1200"/>
                  </a:spcBef>
                  <a:spcAft>
                    <a:spcPts val="0"/>
                  </a:spcAft>
                  <a:buClrTx/>
                  <a:buSzTx/>
                  <a:buFontTx/>
                  <a:buNone/>
                  <a:tabLst>
                    <a:tab pos="1076325" algn="l"/>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where  </a:t>
                </a:r>
                <a14:m>
                  <m:oMath xmlns:m="http://schemas.openxmlformats.org/officeDocument/2006/math">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Φ</m:t>
                    </m:r>
                    <m:d>
                      <m:dPr>
                        <m:ctrl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p>
                        </m:sSubSup>
                      </m:e>
                    </m:d>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d>
                          <m:dPr>
                            <m:begChr m:val="["/>
                            <m:endChr m:val="]"/>
                            <m:ctrlPr>
                              <a:rPr kumimoji="0" lang="en-NZ" sz="1800" b="0"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dPr>
                          <m:e>
                            <m:sSubSup>
                              <m:sSubSupPr>
                                <m:ctrlPr>
                                  <a:rPr kumimoji="0" lang="en-NZ" sz="1800" b="0"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𝑞</m:t>
                                </m:r>
                              </m:e>
                              <m:sub>
                                <m:r>
                                  <a:rPr kumimoji="0" lang="en-NZ" sz="1800" b="0"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srgbClr val="009E47"/>
                                    </a:solidFill>
                                    <a:effectLst/>
                                    <a:uLnTx/>
                                    <a:uFillTx/>
                                    <a:latin typeface="Cambria Math" panose="02040503050406030204" pitchFamily="18" charset="0"/>
                                    <a:ea typeface="+mn-ea"/>
                                    <a:cs typeface="+mn-cs"/>
                                  </a:rPr>
                                  <m:t>1</m:t>
                                </m:r>
                              </m:sup>
                            </m:sSubSup>
                          </m:e>
                        </m:d>
                      </m:num>
                      <m:den>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acc>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den>
                    </m:f>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d>
                          <m:dPr>
                            <m:begChr m:val="["/>
                            <m:endChr m:val="]"/>
                            <m:ctrlPr>
                              <a:rPr kumimoji="0" lang="en-NZ" sz="1800" b="0"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dPr>
                          <m:e>
                            <m:sSubSup>
                              <m:sSubSupPr>
                                <m:ctrlPr>
                                  <a:rPr kumimoji="0" lang="en-NZ" sz="1800" b="0"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𝑞</m:t>
                                </m:r>
                              </m:e>
                              <m:sub>
                                <m:r>
                                  <a:rPr kumimoji="0" lang="en-NZ" sz="1800" b="0"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srgbClr val="009E47"/>
                                    </a:solidFill>
                                    <a:effectLst/>
                                    <a:uLnTx/>
                                    <a:uFillTx/>
                                    <a:latin typeface="Cambria Math" panose="02040503050406030204" pitchFamily="18" charset="0"/>
                                    <a:ea typeface="+mn-ea"/>
                                    <a:cs typeface="+mn-cs"/>
                                  </a:rPr>
                                  <m:t>2</m:t>
                                </m:r>
                              </m:sup>
                            </m:sSubSup>
                          </m:e>
                        </m:d>
                      </m:num>
                      <m:den>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acc>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den>
                    </m:f>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8" name="TextBox 7">
                <a:extLst>
                  <a:ext uri="{FF2B5EF4-FFF2-40B4-BE49-F238E27FC236}">
                    <a16:creationId xmlns:a16="http://schemas.microsoft.com/office/drawing/2014/main" id="{5C4B9F8C-0989-277A-EE46-D20DED11E49F}"/>
                  </a:ext>
                </a:extLst>
              </p:cNvPr>
              <p:cNvSpPr txBox="1">
                <a:spLocks noRot="1" noChangeAspect="1" noMove="1" noResize="1" noEditPoints="1" noAdjustHandles="1" noChangeArrowheads="1" noChangeShapeType="1" noTextEdit="1"/>
              </p:cNvSpPr>
              <p:nvPr/>
            </p:nvSpPr>
            <p:spPr>
              <a:xfrm>
                <a:off x="7685473" y="2531671"/>
                <a:ext cx="3661680" cy="1225464"/>
              </a:xfrm>
              <a:prstGeom prst="rect">
                <a:avLst/>
              </a:prstGeom>
              <a:blipFill>
                <a:blip r:embed="rId4"/>
                <a:stretch>
                  <a:fillRect l="-1327" r="-1990"/>
                </a:stretch>
              </a:blipFill>
              <a:ln w="19050">
                <a:solidFill>
                  <a:srgbClr val="FF0000"/>
                </a:solidFill>
              </a:ln>
            </p:spPr>
            <p:txBody>
              <a:bodyPr/>
              <a:lstStyle/>
              <a:p>
                <a:r>
                  <a:rPr lang="en-NZ">
                    <a:noFill/>
                  </a:rPr>
                  <a:t> </a:t>
                </a:r>
              </a:p>
            </p:txBody>
          </p:sp>
        </mc:Fallback>
      </mc:AlternateContent>
      <p:grpSp>
        <p:nvGrpSpPr>
          <p:cNvPr id="17" name="Group 16">
            <a:extLst>
              <a:ext uri="{FF2B5EF4-FFF2-40B4-BE49-F238E27FC236}">
                <a16:creationId xmlns:a16="http://schemas.microsoft.com/office/drawing/2014/main" id="{D986BB90-443D-C75B-73E6-2A202CF16B3D}"/>
              </a:ext>
            </a:extLst>
          </p:cNvPr>
          <p:cNvGrpSpPr/>
          <p:nvPr/>
        </p:nvGrpSpPr>
        <p:grpSpPr>
          <a:xfrm>
            <a:off x="2651146" y="3698255"/>
            <a:ext cx="3165995" cy="2461638"/>
            <a:chOff x="2651146" y="3698255"/>
            <a:chExt cx="3165995" cy="2461638"/>
          </a:xfrm>
        </p:grpSpPr>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61ABC40-3918-C842-B7F7-2B5F946A5B02}"/>
                    </a:ext>
                  </a:extLst>
                </p:cNvPr>
                <p:cNvSpPr txBox="1"/>
                <p:nvPr/>
              </p:nvSpPr>
              <p:spPr>
                <a:xfrm>
                  <a:off x="2651146" y="3698255"/>
                  <a:ext cx="2242537" cy="87876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d>
                              <m:dPr>
                                <m:begChr m:val=""/>
                                <m:endChr m:val="|"/>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d>
                                      <m:dPr>
                                        <m:begChr m:val="["/>
                                        <m:endChr m:val="]"/>
                                        <m:ctrlP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dPr>
                                      <m:e>
                                        <m:sSubSup>
                                          <m:sSubSupPr>
                                            <m:ctrlP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𝟏</m:t>
                                            </m:r>
                                          </m:sup>
                                        </m:sSubSup>
                                      </m:e>
                                    </m:d>
                                  </m:num>
                                  <m:den>
                                    <m:d>
                                      <m:dPr>
                                        <m:begChr m:val="["/>
                                        <m:endChr m:val="]"/>
                                        <m:ctrlP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dPr>
                                      <m:e>
                                        <m:sSubSup>
                                          <m:sSubSupPr>
                                            <m:ctrlP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𝟐</m:t>
                                            </m:r>
                                          </m:sup>
                                        </m:sSubSup>
                                      </m:e>
                                    </m:d>
                                  </m:den>
                                </m:f>
                              </m:e>
                            </m:d>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𝑎𝑡</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𝑒𝑞𝑢𝑖𝑙𝑖𝑏𝑟𝑖</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𝑢𝑚</m:t>
                            </m:r>
                          </m:sub>
                        </m:sSub>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12" name="TextBox 11">
                  <a:extLst>
                    <a:ext uri="{FF2B5EF4-FFF2-40B4-BE49-F238E27FC236}">
                      <a16:creationId xmlns:a16="http://schemas.microsoft.com/office/drawing/2014/main" id="{461ABC40-3918-C842-B7F7-2B5F946A5B02}"/>
                    </a:ext>
                  </a:extLst>
                </p:cNvPr>
                <p:cNvSpPr txBox="1">
                  <a:spLocks noRot="1" noChangeAspect="1" noMove="1" noResize="1" noEditPoints="1" noAdjustHandles="1" noChangeArrowheads="1" noChangeShapeType="1" noTextEdit="1"/>
                </p:cNvSpPr>
                <p:nvPr/>
              </p:nvSpPr>
              <p:spPr>
                <a:xfrm>
                  <a:off x="2651146" y="3698255"/>
                  <a:ext cx="2242537" cy="878767"/>
                </a:xfrm>
                <a:prstGeom prst="rect">
                  <a:avLst/>
                </a:prstGeom>
                <a:blipFill>
                  <a:blip r:embed="rId5"/>
                  <a:stretch>
                    <a:fillRect/>
                  </a:stretch>
                </a:blipFill>
              </p:spPr>
              <p:txBody>
                <a:bodyPr/>
                <a:lstStyle/>
                <a:p>
                  <a:r>
                    <a:rPr lang="en-NZ">
                      <a:noFill/>
                    </a:rPr>
                    <a:t> </a:t>
                  </a:r>
                </a:p>
              </p:txBody>
            </p:sp>
          </mc:Fallback>
        </mc:AlternateContent>
        <p:grpSp>
          <p:nvGrpSpPr>
            <p:cNvPr id="16" name="Group 15">
              <a:extLst>
                <a:ext uri="{FF2B5EF4-FFF2-40B4-BE49-F238E27FC236}">
                  <a16:creationId xmlns:a16="http://schemas.microsoft.com/office/drawing/2014/main" id="{E5696A2B-BAB6-1BF7-AA83-D41596759DD2}"/>
                </a:ext>
              </a:extLst>
            </p:cNvPr>
            <p:cNvGrpSpPr/>
            <p:nvPr/>
          </p:nvGrpSpPr>
          <p:grpSpPr>
            <a:xfrm>
              <a:off x="4838579" y="5331893"/>
              <a:ext cx="978562" cy="828000"/>
              <a:chOff x="4838579" y="5331893"/>
              <a:chExt cx="978562" cy="828000"/>
            </a:xfrm>
          </p:grpSpPr>
          <p:sp>
            <p:nvSpPr>
              <p:cNvPr id="13" name="Right Brace 12">
                <a:extLst>
                  <a:ext uri="{FF2B5EF4-FFF2-40B4-BE49-F238E27FC236}">
                    <a16:creationId xmlns:a16="http://schemas.microsoft.com/office/drawing/2014/main" id="{D8D8F47D-681C-0791-45F8-11A4547D80B3}"/>
                  </a:ext>
                </a:extLst>
              </p:cNvPr>
              <p:cNvSpPr/>
              <p:nvPr/>
            </p:nvSpPr>
            <p:spPr>
              <a:xfrm>
                <a:off x="4838579" y="5331893"/>
                <a:ext cx="180000" cy="828000"/>
              </a:xfrm>
              <a:prstGeom prst="rightBrace">
                <a:avLst>
                  <a:gd name="adj1" fmla="val 4469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2317B89-1475-4F4F-0B44-A8DFA3633A65}"/>
                      </a:ext>
                    </a:extLst>
                  </p:cNvPr>
                  <p:cNvSpPr txBox="1"/>
                  <p:nvPr/>
                </p:nvSpPr>
                <p:spPr>
                  <a:xfrm>
                    <a:off x="5018578" y="5543402"/>
                    <a:ext cx="798563" cy="40498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Φ</m:t>
                        </m:r>
                        <m:d>
                          <m:dPr>
                            <m:ctrl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p>
                            </m:sSubSup>
                          </m:e>
                        </m:d>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5" name="TextBox 14">
                    <a:extLst>
                      <a:ext uri="{FF2B5EF4-FFF2-40B4-BE49-F238E27FC236}">
                        <a16:creationId xmlns:a16="http://schemas.microsoft.com/office/drawing/2014/main" id="{72317B89-1475-4F4F-0B44-A8DFA3633A65}"/>
                      </a:ext>
                    </a:extLst>
                  </p:cNvPr>
                  <p:cNvSpPr txBox="1">
                    <a:spLocks noRot="1" noChangeAspect="1" noMove="1" noResize="1" noEditPoints="1" noAdjustHandles="1" noChangeArrowheads="1" noChangeShapeType="1" noTextEdit="1"/>
                  </p:cNvSpPr>
                  <p:nvPr/>
                </p:nvSpPr>
                <p:spPr>
                  <a:xfrm>
                    <a:off x="5018578" y="5543402"/>
                    <a:ext cx="798563" cy="404983"/>
                  </a:xfrm>
                  <a:prstGeom prst="rect">
                    <a:avLst/>
                  </a:prstGeom>
                  <a:blipFill>
                    <a:blip r:embed="rId6"/>
                    <a:stretch>
                      <a:fillRect b="-2985"/>
                    </a:stretch>
                  </a:blipFill>
                </p:spPr>
                <p:txBody>
                  <a:bodyPr/>
                  <a:lstStyle/>
                  <a:p>
                    <a:r>
                      <a:rPr lang="en-NZ">
                        <a:noFill/>
                      </a:rPr>
                      <a:t> </a:t>
                    </a:r>
                  </a:p>
                </p:txBody>
              </p:sp>
            </mc:Fallback>
          </mc:AlternateContent>
        </p:grpSp>
      </p:grpSp>
      <p:grpSp>
        <p:nvGrpSpPr>
          <p:cNvPr id="26" name="Group 25">
            <a:extLst>
              <a:ext uri="{FF2B5EF4-FFF2-40B4-BE49-F238E27FC236}">
                <a16:creationId xmlns:a16="http://schemas.microsoft.com/office/drawing/2014/main" id="{6FE16D4F-B254-9F47-B492-042457A7D3A3}"/>
              </a:ext>
            </a:extLst>
          </p:cNvPr>
          <p:cNvGrpSpPr/>
          <p:nvPr/>
        </p:nvGrpSpPr>
        <p:grpSpPr>
          <a:xfrm>
            <a:off x="6945363" y="1733046"/>
            <a:ext cx="2600302" cy="805557"/>
            <a:chOff x="6945363" y="1733046"/>
            <a:chExt cx="2600302" cy="805557"/>
          </a:xfrm>
        </p:grpSpPr>
        <p:grpSp>
          <p:nvGrpSpPr>
            <p:cNvPr id="18" name="Group 17">
              <a:extLst>
                <a:ext uri="{FF2B5EF4-FFF2-40B4-BE49-F238E27FC236}">
                  <a16:creationId xmlns:a16="http://schemas.microsoft.com/office/drawing/2014/main" id="{664910E0-70A6-E65F-7908-E89B530F60F5}"/>
                </a:ext>
              </a:extLst>
            </p:cNvPr>
            <p:cNvGrpSpPr/>
            <p:nvPr/>
          </p:nvGrpSpPr>
          <p:grpSpPr>
            <a:xfrm>
              <a:off x="6945363" y="1733046"/>
              <a:ext cx="2600302" cy="360000"/>
              <a:chOff x="7583601" y="4676090"/>
              <a:chExt cx="2600302" cy="360000"/>
            </a:xfrm>
          </p:grpSpPr>
          <mc:AlternateContent xmlns:mc="http://schemas.openxmlformats.org/markup-compatibility/2006" xmlns:a14="http://schemas.microsoft.com/office/drawing/2010/main">
            <mc:Choice Requires="a14">
              <p:sp>
                <p:nvSpPr>
                  <p:cNvPr id="19" name="TextBox 246">
                    <a:extLst>
                      <a:ext uri="{FF2B5EF4-FFF2-40B4-BE49-F238E27FC236}">
                        <a16:creationId xmlns:a16="http://schemas.microsoft.com/office/drawing/2014/main" id="{8C633ED9-8165-213D-1F0D-DF8E998704A1}"/>
                      </a:ext>
                    </a:extLst>
                  </p:cNvPr>
                  <p:cNvSpPr txBox="1"/>
                  <p:nvPr/>
                </p:nvSpPr>
                <p:spPr>
                  <a:xfrm flipH="1">
                    <a:off x="8604692" y="4676090"/>
                    <a:ext cx="540000" cy="360000"/>
                  </a:xfrm>
                  <a:prstGeom prst="roundRect">
                    <a:avLst/>
                  </a:prstGeom>
                  <a:solidFill>
                    <a:srgbClr val="FFD966"/>
                  </a:solidFill>
                  <a:ln w="19050">
                    <a:solidFill>
                      <a:schemeClr val="tx1"/>
                    </a:solidFill>
                  </a:ln>
                </p:spPr>
                <p:txBody>
                  <a:bodyPr wrap="none" lIns="36000" tIns="0" rIns="3600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2000" b="1"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NZ" sz="2000" b="1"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𝒗</m:t>
                              </m:r>
                            </m:e>
                            <m:sup>
                              <m:r>
                                <a:rPr kumimoji="0" lang="en-NZ" sz="2000" b="1"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𝑹𝒙</m:t>
                              </m:r>
                            </m:sup>
                          </m:sSup>
                        </m:oMath>
                      </m:oMathPara>
                    </a14:m>
                    <a:endParaRPr kumimoji="0" lang="en-NZ" sz="2000" b="1" i="1"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9" name="TextBox 246">
                    <a:extLst>
                      <a:ext uri="{FF2B5EF4-FFF2-40B4-BE49-F238E27FC236}">
                        <a16:creationId xmlns:a16="http://schemas.microsoft.com/office/drawing/2014/main" id="{8C633ED9-8165-213D-1F0D-DF8E998704A1}"/>
                      </a:ext>
                    </a:extLst>
                  </p:cNvPr>
                  <p:cNvSpPr txBox="1">
                    <a:spLocks noRot="1" noChangeAspect="1" noMove="1" noResize="1" noEditPoints="1" noAdjustHandles="1" noChangeArrowheads="1" noChangeShapeType="1" noTextEdit="1"/>
                  </p:cNvSpPr>
                  <p:nvPr/>
                </p:nvSpPr>
                <p:spPr>
                  <a:xfrm flipH="1">
                    <a:off x="8604692" y="4676090"/>
                    <a:ext cx="540000" cy="360000"/>
                  </a:xfrm>
                  <a:prstGeom prst="roundRect">
                    <a:avLst/>
                  </a:prstGeom>
                  <a:blipFill>
                    <a:blip r:embed="rId7"/>
                    <a:stretch>
                      <a:fillRect l="-3297"/>
                    </a:stretch>
                  </a:blipFill>
                  <a:ln w="19050">
                    <a:solidFill>
                      <a:schemeClr val="tx1"/>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FE35084-15A1-9102-F1E5-92F2D12014D5}"/>
                      </a:ext>
                    </a:extLst>
                  </p:cNvPr>
                  <p:cNvSpPr txBox="1"/>
                  <p:nvPr/>
                </p:nvSpPr>
                <p:spPr>
                  <a:xfrm>
                    <a:off x="7583601" y="4678747"/>
                    <a:ext cx="360000" cy="354687"/>
                  </a:xfrm>
                  <a:prstGeom prst="roundRect">
                    <a:avLst>
                      <a:gd name="adj" fmla="val 38026"/>
                    </a:avLst>
                  </a:prstGeom>
                  <a:solidFill>
                    <a:srgbClr val="E2F0D9"/>
                  </a:solidFill>
                  <a:ln w="19050">
                    <a:solidFill>
                      <a:srgbClr val="FF0000"/>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0" name="TextBox 19">
                    <a:extLst>
                      <a:ext uri="{FF2B5EF4-FFF2-40B4-BE49-F238E27FC236}">
                        <a16:creationId xmlns:a16="http://schemas.microsoft.com/office/drawing/2014/main" id="{2FE35084-15A1-9102-F1E5-92F2D12014D5}"/>
                      </a:ext>
                    </a:extLst>
                  </p:cNvPr>
                  <p:cNvSpPr txBox="1">
                    <a:spLocks noRot="1" noChangeAspect="1" noMove="1" noResize="1" noEditPoints="1" noAdjustHandles="1" noChangeArrowheads="1" noChangeShapeType="1" noTextEdit="1"/>
                  </p:cNvSpPr>
                  <p:nvPr/>
                </p:nvSpPr>
                <p:spPr>
                  <a:xfrm>
                    <a:off x="7583601" y="4678747"/>
                    <a:ext cx="360000" cy="354687"/>
                  </a:xfrm>
                  <a:prstGeom prst="roundRect">
                    <a:avLst>
                      <a:gd name="adj" fmla="val 38026"/>
                    </a:avLst>
                  </a:prstGeom>
                  <a:blipFill>
                    <a:blip r:embed="rId8"/>
                    <a:stretch>
                      <a:fillRect l="-3226" b="-4918"/>
                    </a:stretch>
                  </a:blipFill>
                  <a:ln w="1905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E143FC7-DD86-4AFC-5F28-B0DD4C1AE49C}"/>
                      </a:ext>
                    </a:extLst>
                  </p:cNvPr>
                  <p:cNvSpPr txBox="1"/>
                  <p:nvPr/>
                </p:nvSpPr>
                <p:spPr>
                  <a:xfrm>
                    <a:off x="9823903" y="4678747"/>
                    <a:ext cx="360000" cy="354687"/>
                  </a:xfrm>
                  <a:prstGeom prst="roundRect">
                    <a:avLst>
                      <a:gd name="adj" fmla="val 38026"/>
                    </a:avLst>
                  </a:prstGeom>
                  <a:solidFill>
                    <a:srgbClr val="E2F0D9"/>
                  </a:solidFill>
                  <a:ln w="19050">
                    <a:solidFill>
                      <a:srgbClr val="FF0000"/>
                    </a:solidFill>
                  </a:ln>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1" name="TextBox 20">
                    <a:extLst>
                      <a:ext uri="{FF2B5EF4-FFF2-40B4-BE49-F238E27FC236}">
                        <a16:creationId xmlns:a16="http://schemas.microsoft.com/office/drawing/2014/main" id="{7E143FC7-DD86-4AFC-5F28-B0DD4C1AE49C}"/>
                      </a:ext>
                    </a:extLst>
                  </p:cNvPr>
                  <p:cNvSpPr txBox="1">
                    <a:spLocks noRot="1" noChangeAspect="1" noMove="1" noResize="1" noEditPoints="1" noAdjustHandles="1" noChangeArrowheads="1" noChangeShapeType="1" noTextEdit="1"/>
                  </p:cNvSpPr>
                  <p:nvPr/>
                </p:nvSpPr>
                <p:spPr>
                  <a:xfrm>
                    <a:off x="9823903" y="4678747"/>
                    <a:ext cx="360000" cy="354687"/>
                  </a:xfrm>
                  <a:prstGeom prst="roundRect">
                    <a:avLst>
                      <a:gd name="adj" fmla="val 38026"/>
                    </a:avLst>
                  </a:prstGeom>
                  <a:blipFill>
                    <a:blip r:embed="rId9"/>
                    <a:stretch>
                      <a:fillRect l="-4839" b="-4918"/>
                    </a:stretch>
                  </a:blipFill>
                  <a:ln w="19050">
                    <a:solidFill>
                      <a:srgbClr val="FF0000"/>
                    </a:solidFill>
                  </a:ln>
                </p:spPr>
                <p:txBody>
                  <a:bodyPr/>
                  <a:lstStyle/>
                  <a:p>
                    <a:r>
                      <a:rPr lang="en-NZ">
                        <a:noFill/>
                      </a:rPr>
                      <a:t> </a:t>
                    </a:r>
                  </a:p>
                </p:txBody>
              </p:sp>
            </mc:Fallback>
          </mc:AlternateContent>
          <p:cxnSp>
            <p:nvCxnSpPr>
              <p:cNvPr id="22" name="Straight Arrow Connector 21">
                <a:extLst>
                  <a:ext uri="{FF2B5EF4-FFF2-40B4-BE49-F238E27FC236}">
                    <a16:creationId xmlns:a16="http://schemas.microsoft.com/office/drawing/2014/main" id="{BA1703AC-5C15-3B81-730A-F921DAD2A2D4}"/>
                  </a:ext>
                </a:extLst>
              </p:cNvPr>
              <p:cNvCxnSpPr>
                <a:cxnSpLocks/>
                <a:stCxn id="20" idx="3"/>
                <a:endCxn id="19" idx="3"/>
              </p:cNvCxnSpPr>
              <p:nvPr/>
            </p:nvCxnSpPr>
            <p:spPr bwMode="auto">
              <a:xfrm flipV="1">
                <a:off x="7943601" y="4856090"/>
                <a:ext cx="661091" cy="1"/>
              </a:xfrm>
              <a:prstGeom prst="straightConnector1">
                <a:avLst/>
              </a:prstGeom>
              <a:solidFill>
                <a:schemeClr val="accent1"/>
              </a:solidFill>
              <a:ln w="28575" cap="flat" cmpd="sng" algn="ctr">
                <a:solidFill>
                  <a:schemeClr val="accent1"/>
                </a:solidFill>
                <a:prstDash val="solid"/>
                <a:round/>
                <a:headEnd type="none" w="med" len="med"/>
                <a:tailEnd type="triangle" w="med" len="med"/>
              </a:ln>
              <a:effectLst/>
            </p:spPr>
          </p:cxnSp>
          <p:cxnSp>
            <p:nvCxnSpPr>
              <p:cNvPr id="23" name="Straight Arrow Connector 22">
                <a:extLst>
                  <a:ext uri="{FF2B5EF4-FFF2-40B4-BE49-F238E27FC236}">
                    <a16:creationId xmlns:a16="http://schemas.microsoft.com/office/drawing/2014/main" id="{E4FC5985-0380-E272-EC31-CD9128A1722D}"/>
                  </a:ext>
                </a:extLst>
              </p:cNvPr>
              <p:cNvCxnSpPr>
                <a:cxnSpLocks/>
                <a:stCxn id="19" idx="1"/>
                <a:endCxn id="21" idx="1"/>
              </p:cNvCxnSpPr>
              <p:nvPr/>
            </p:nvCxnSpPr>
            <p:spPr bwMode="auto">
              <a:xfrm>
                <a:off x="9144692" y="4856090"/>
                <a:ext cx="679211" cy="1"/>
              </a:xfrm>
              <a:prstGeom prst="straightConnector1">
                <a:avLst/>
              </a:prstGeom>
              <a:solidFill>
                <a:schemeClr val="accent1"/>
              </a:solidFill>
              <a:ln w="28575" cap="flat" cmpd="sng" algn="ctr">
                <a:solidFill>
                  <a:schemeClr val="accent1"/>
                </a:solidFill>
                <a:prstDash val="solid"/>
                <a:round/>
                <a:headEnd type="none" w="med" len="med"/>
                <a:tailEnd type="triangle" w="med" len="med"/>
              </a:ln>
              <a:effectLst/>
            </p:spPr>
          </p:cxnSp>
        </p:grpSp>
        <p:cxnSp>
          <p:nvCxnSpPr>
            <p:cNvPr id="25" name="Straight Arrow Connector 24">
              <a:extLst>
                <a:ext uri="{FF2B5EF4-FFF2-40B4-BE49-F238E27FC236}">
                  <a16:creationId xmlns:a16="http://schemas.microsoft.com/office/drawing/2014/main" id="{54CC9F7C-12F6-E42E-7DDC-64447CFEC215}"/>
                </a:ext>
              </a:extLst>
            </p:cNvPr>
            <p:cNvCxnSpPr/>
            <p:nvPr/>
          </p:nvCxnSpPr>
          <p:spPr>
            <a:xfrm flipV="1">
              <a:off x="8236454" y="2178603"/>
              <a:ext cx="0" cy="360000"/>
            </a:xfrm>
            <a:prstGeom prst="straightConnector1">
              <a:avLst/>
            </a:prstGeom>
            <a:ln w="285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CA37657-DC3A-04BB-BCBE-BF879234858C}"/>
                  </a:ext>
                </a:extLst>
              </p:cNvPr>
              <p:cNvSpPr txBox="1"/>
              <p:nvPr/>
            </p:nvSpPr>
            <p:spPr>
              <a:xfrm>
                <a:off x="643999" y="427049"/>
                <a:ext cx="6505503" cy="9484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Now use </a:t>
                </a:r>
                <a14:m>
                  <m:oMath xmlns:m="http://schemas.openxmlformats.org/officeDocument/2006/math">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acc>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𝟏</m:t>
                        </m:r>
                      </m:sup>
                    </m:sSubSup>
                    <m:r>
                      <a:rPr kumimoji="0" lang="en-NZ"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𝟏</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𝟏</m:t>
                            </m:r>
                          </m:sup>
                        </m:sSubSup>
                      </m:e>
                    </m:d>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&amp; </a:t>
                </a:r>
                <a14:m>
                  <m:oMath xmlns:m="http://schemas.openxmlformats.org/officeDocument/2006/math">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acc>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𝟐</m:t>
                        </m:r>
                      </m:sup>
                    </m:sSubSup>
                    <m:r>
                      <a:rPr kumimoji="0" lang="en-NZ"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𝟐</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sSubSup>
                          <m:sSubSupPr>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𝟐</m:t>
                            </m:r>
                          </m:sup>
                        </m:sSubSup>
                      </m:e>
                    </m:d>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where </a:t>
                </a:r>
                <a14:m>
                  <m:oMath xmlns:m="http://schemas.openxmlformats.org/officeDocument/2006/math">
                    <m:d>
                      <m:dPr>
                        <m:begChr m:val="["/>
                        <m:endChr m:val="]"/>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sSubSup>
                          <m:sSubSupPr>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𝟏</m:t>
                            </m:r>
                          </m:sup>
                        </m:sSubSup>
                      </m:e>
                    </m:d>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&amp; </a:t>
                </a:r>
                <a14:m>
                  <m:oMath xmlns:m="http://schemas.openxmlformats.org/officeDocument/2006/math">
                    <m:d>
                      <m:dPr>
                        <m:begChr m:val="["/>
                        <m:endChr m:val="]"/>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sSubSup>
                          <m:sSubSupPr>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𝟏</m:t>
                            </m:r>
                          </m:sup>
                        </m:sSubSup>
                      </m:e>
                    </m:d>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are the concentrations in compartment </a:t>
                </a:r>
                <a:r>
                  <a:rPr kumimoji="0" lang="en-NZ" sz="1800" b="0" i="1" u="none" strike="noStrike" kern="1200" cap="none" spc="0" normalizeH="0" baseline="0" noProof="0" dirty="0">
                    <a:ln>
                      <a:noFill/>
                    </a:ln>
                    <a:solidFill>
                      <a:prstClr val="black"/>
                    </a:solidFill>
                    <a:effectLst/>
                    <a:uLnTx/>
                    <a:uFillTx/>
                    <a:latin typeface="Calibri" panose="020F0502020204030204"/>
                    <a:ea typeface="+mn-ea"/>
                    <a:cs typeface="+mn-cs"/>
                  </a:rPr>
                  <a:t>c,</a:t>
                </a:r>
              </a:p>
            </p:txBody>
          </p:sp>
        </mc:Choice>
        <mc:Fallback xmlns="">
          <p:sp>
            <p:nvSpPr>
              <p:cNvPr id="28" name="TextBox 27">
                <a:extLst>
                  <a:ext uri="{FF2B5EF4-FFF2-40B4-BE49-F238E27FC236}">
                    <a16:creationId xmlns:a16="http://schemas.microsoft.com/office/drawing/2014/main" id="{ACA37657-DC3A-04BB-BCBE-BF879234858C}"/>
                  </a:ext>
                </a:extLst>
              </p:cNvPr>
              <p:cNvSpPr txBox="1">
                <a:spLocks noRot="1" noChangeAspect="1" noMove="1" noResize="1" noEditPoints="1" noAdjustHandles="1" noChangeArrowheads="1" noChangeShapeType="1" noTextEdit="1"/>
              </p:cNvSpPr>
              <p:nvPr/>
            </p:nvSpPr>
            <p:spPr>
              <a:xfrm>
                <a:off x="643999" y="427049"/>
                <a:ext cx="6505503" cy="948465"/>
              </a:xfrm>
              <a:prstGeom prst="rect">
                <a:avLst/>
              </a:prstGeom>
              <a:blipFill>
                <a:blip r:embed="rId10"/>
                <a:stretch>
                  <a:fillRect l="-843" t="-641" r="-937" b="-7692"/>
                </a:stretch>
              </a:blipFill>
            </p:spPr>
            <p:txBody>
              <a:bodyPr/>
              <a:lstStyle/>
              <a:p>
                <a:r>
                  <a:rPr lang="en-NZ">
                    <a:noFill/>
                  </a:rPr>
                  <a:t> </a:t>
                </a:r>
              </a:p>
            </p:txBody>
          </p:sp>
        </mc:Fallback>
      </mc:AlternateContent>
      <p:sp>
        <p:nvSpPr>
          <p:cNvPr id="7" name="Rectangle 6">
            <a:extLst>
              <a:ext uri="{FF2B5EF4-FFF2-40B4-BE49-F238E27FC236}">
                <a16:creationId xmlns:a16="http://schemas.microsoft.com/office/drawing/2014/main" id="{A68D95B6-983E-BCA0-73A6-111BEA1C9A32}"/>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99688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48EC20F-2F42-6110-AFEF-A6FB6100B3B7}"/>
                  </a:ext>
                </a:extLst>
              </p:cNvPr>
              <p:cNvSpPr txBox="1"/>
              <p:nvPr/>
            </p:nvSpPr>
            <p:spPr>
              <a:xfrm>
                <a:off x="833546" y="1166371"/>
                <a:ext cx="10385143" cy="4070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If </a:t>
                </a:r>
                <a14:m>
                  <m:oMath xmlns:m="http://schemas.openxmlformats.org/officeDocument/2006/math">
                    <m:sSubSup>
                      <m:sSubSupPr>
                        <m:ctrlPr>
                          <a:rPr kumimoji="0" lang="en-NZ" sz="20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𝒒</m:t>
                        </m:r>
                      </m:e>
                      <m:sub>
                        <m:r>
                          <a:rPr kumimoji="0" lang="en-NZ" sz="2000" b="1" i="1" u="none" strike="noStrike" kern="12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𝒄</m:t>
                        </m:r>
                      </m:sub>
                      <m:sup>
                        <m:r>
                          <a:rPr kumimoji="0" lang="en-NZ" sz="2000" b="1" i="1" u="none" strike="noStrike" kern="12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p>
                    </m:sSubSup>
                    <m:r>
                      <a:rPr kumimoji="0" lang="en-NZ"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Sup>
                      <m:sSubSupPr>
                        <m:ctrlPr>
                          <a:rPr kumimoji="0" lang="en-NZ" sz="20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𝒒</m:t>
                        </m:r>
                      </m:e>
                      <m:sub>
                        <m:r>
                          <a:rPr kumimoji="0" lang="en-NZ" sz="2000" b="1" i="1" u="none" strike="noStrike" kern="12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𝒄</m:t>
                        </m:r>
                      </m:sub>
                      <m:sup>
                        <m:r>
                          <a:rPr kumimoji="0" lang="en-NZ" sz="2000" b="1" i="1" u="none" strike="noStrike" kern="1200" cap="none" spc="0" normalizeH="0" baseline="0" noProof="0" smtClean="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p>
                    </m:sSubSup>
                  </m:oMath>
                </a14:m>
                <a:r>
                  <a:rPr kumimoji="0" lang="en-NZ"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the MM assumption puts </a:t>
                </a:r>
                <a14:m>
                  <m:oMath xmlns:m="http://schemas.openxmlformats.org/officeDocument/2006/math">
                    <m:sSubSup>
                      <m:sSubSupPr>
                        <m:ctrlPr>
                          <a:rPr kumimoji="0" lang="en-NZ" sz="20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𝒒</m:t>
                        </m:r>
                      </m:e>
                      <m:sub>
                        <m:r>
                          <a:rPr kumimoji="0" lang="en-NZ" sz="2000" b="1" i="1" u="none" strike="noStrike" kern="12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𝒄</m:t>
                        </m:r>
                      </m:sub>
                      <m:sup>
                        <m:r>
                          <a:rPr kumimoji="0" lang="en-NZ" sz="2000" b="1" i="1" u="none" strike="noStrike" kern="1200" cap="none" spc="0" normalizeH="0" baseline="0" noProof="0">
                            <a:ln>
                              <a:noFill/>
                            </a:ln>
                            <a:solidFill>
                              <a:srgbClr val="33CC33"/>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p>
                    </m:sSubSup>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=0</m:t>
                    </m:r>
                    <m:r>
                      <a:rPr kumimoji="0" lang="en-NZ" sz="2000" b="0" i="0"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oMath>
                </a14:m>
                <a:r>
                  <a:rPr kumimoji="0" lang="en-NZ"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(which violates the laws of thermodynamics!).    </a:t>
                </a:r>
                <a:endPar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 name="TextBox 14">
                <a:extLst>
                  <a:ext uri="{FF2B5EF4-FFF2-40B4-BE49-F238E27FC236}">
                    <a16:creationId xmlns:a16="http://schemas.microsoft.com/office/drawing/2014/main" id="{C48EC20F-2F42-6110-AFEF-A6FB6100B3B7}"/>
                  </a:ext>
                </a:extLst>
              </p:cNvPr>
              <p:cNvSpPr txBox="1">
                <a:spLocks noRot="1" noChangeAspect="1" noMove="1" noResize="1" noEditPoints="1" noAdjustHandles="1" noChangeArrowheads="1" noChangeShapeType="1" noTextEdit="1"/>
              </p:cNvSpPr>
              <p:nvPr/>
            </p:nvSpPr>
            <p:spPr>
              <a:xfrm>
                <a:off x="833546" y="1166371"/>
                <a:ext cx="10385143" cy="407099"/>
              </a:xfrm>
              <a:prstGeom prst="rect">
                <a:avLst/>
              </a:prstGeom>
              <a:blipFill>
                <a:blip r:embed="rId2"/>
                <a:stretch>
                  <a:fillRect l="-646" t="-4478" b="-26866"/>
                </a:stretch>
              </a:blipFill>
            </p:spPr>
            <p:txBody>
              <a:bodyPr/>
              <a:lstStyle/>
              <a:p>
                <a:r>
                  <a:rPr lang="en-NZ">
                    <a:noFill/>
                  </a:rPr>
                  <a:t> </a:t>
                </a:r>
              </a:p>
            </p:txBody>
          </p:sp>
        </mc:Fallback>
      </mc:AlternateContent>
      <p:sp>
        <p:nvSpPr>
          <p:cNvPr id="18" name="TextBox 17">
            <a:extLst>
              <a:ext uri="{FF2B5EF4-FFF2-40B4-BE49-F238E27FC236}">
                <a16:creationId xmlns:a16="http://schemas.microsoft.com/office/drawing/2014/main" id="{41395330-64A9-D3C0-BF1D-47941531A6DE}"/>
              </a:ext>
            </a:extLst>
          </p:cNvPr>
          <p:cNvSpPr txBox="1"/>
          <p:nvPr/>
        </p:nvSpPr>
        <p:spPr>
          <a:xfrm>
            <a:off x="285878" y="239356"/>
            <a:ext cx="36138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7030A0"/>
                </a:solidFill>
                <a:effectLst/>
                <a:uLnTx/>
                <a:uFillTx/>
                <a:latin typeface="Calibri" panose="020F0502020204030204"/>
                <a:ea typeface="+mn-ea"/>
                <a:cs typeface="+mn-cs"/>
              </a:rPr>
              <a:t>Michaelis-Menten (MM)</a:t>
            </a:r>
          </a:p>
        </p:txBody>
      </p:sp>
      <p:grpSp>
        <p:nvGrpSpPr>
          <p:cNvPr id="26" name="Group 25">
            <a:extLst>
              <a:ext uri="{FF2B5EF4-FFF2-40B4-BE49-F238E27FC236}">
                <a16:creationId xmlns:a16="http://schemas.microsoft.com/office/drawing/2014/main" id="{E7F9EA32-F24C-B67A-C6F2-3CD6B394287D}"/>
              </a:ext>
            </a:extLst>
          </p:cNvPr>
          <p:cNvGrpSpPr/>
          <p:nvPr/>
        </p:nvGrpSpPr>
        <p:grpSpPr>
          <a:xfrm>
            <a:off x="4479256" y="105908"/>
            <a:ext cx="3233488" cy="840305"/>
            <a:chOff x="5431028" y="66249"/>
            <a:chExt cx="3233488" cy="840305"/>
          </a:xfrm>
        </p:grpSpPr>
        <p:grpSp>
          <p:nvGrpSpPr>
            <p:cNvPr id="31" name="Group 30">
              <a:extLst>
                <a:ext uri="{FF2B5EF4-FFF2-40B4-BE49-F238E27FC236}">
                  <a16:creationId xmlns:a16="http://schemas.microsoft.com/office/drawing/2014/main" id="{0791C414-7C4D-771C-67A4-4BF4EA35A2FB}"/>
                </a:ext>
              </a:extLst>
            </p:cNvPr>
            <p:cNvGrpSpPr/>
            <p:nvPr/>
          </p:nvGrpSpPr>
          <p:grpSpPr>
            <a:xfrm>
              <a:off x="6305935" y="66505"/>
              <a:ext cx="467179" cy="840049"/>
              <a:chOff x="6305935" y="66505"/>
              <a:chExt cx="467179" cy="840049"/>
            </a:xfrm>
          </p:grpSpPr>
          <mc:AlternateContent xmlns:mc="http://schemas.openxmlformats.org/markup-compatibility/2006" xmlns:a14="http://schemas.microsoft.com/office/drawing/2010/main">
            <mc:Choice Requires="a14">
              <p:sp>
                <p:nvSpPr>
                  <p:cNvPr id="49" name="TextBox 12">
                    <a:extLst>
                      <a:ext uri="{FF2B5EF4-FFF2-40B4-BE49-F238E27FC236}">
                        <a16:creationId xmlns:a16="http://schemas.microsoft.com/office/drawing/2014/main" id="{9A6F4B8A-1FB8-1079-0E23-671984920C61}"/>
                      </a:ext>
                    </a:extLst>
                  </p:cNvPr>
                  <p:cNvSpPr txBox="1"/>
                  <p:nvPr/>
                </p:nvSpPr>
                <p:spPr>
                  <a:xfrm>
                    <a:off x="6305935" y="66505"/>
                    <a:ext cx="467179" cy="39049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SupPr>
                            <m:e>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𝐴</m:t>
                              </m:r>
                            </m:e>
                            <m:sub>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1</m:t>
                              </m:r>
                            </m:sub>
                            <m:sup>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𝑓</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5" name="TextBox 12">
                    <a:extLst>
                      <a:ext uri="{FF2B5EF4-FFF2-40B4-BE49-F238E27FC236}">
                        <a16:creationId xmlns:a16="http://schemas.microsoft.com/office/drawing/2014/main" id="{474729F1-F589-9E2D-4735-9DA1F31B490C}"/>
                      </a:ext>
                    </a:extLst>
                  </p:cNvPr>
                  <p:cNvSpPr txBox="1">
                    <a:spLocks noRot="1" noChangeAspect="1" noMove="1" noResize="1" noEditPoints="1" noAdjustHandles="1" noChangeArrowheads="1" noChangeShapeType="1" noTextEdit="1"/>
                  </p:cNvSpPr>
                  <p:nvPr/>
                </p:nvSpPr>
                <p:spPr>
                  <a:xfrm>
                    <a:off x="6305935" y="66505"/>
                    <a:ext cx="467179" cy="390492"/>
                  </a:xfrm>
                  <a:prstGeom prst="rect">
                    <a:avLst/>
                  </a:prstGeom>
                  <a:blipFill>
                    <a:blip r:embed="rId18"/>
                    <a:stretch>
                      <a:fillRect b="-156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0" name="TextBox 12">
                    <a:extLst>
                      <a:ext uri="{FF2B5EF4-FFF2-40B4-BE49-F238E27FC236}">
                        <a16:creationId xmlns:a16="http://schemas.microsoft.com/office/drawing/2014/main" id="{9969E57A-775C-562C-1D14-43A4E62E254F}"/>
                      </a:ext>
                    </a:extLst>
                  </p:cNvPr>
                  <p:cNvSpPr txBox="1"/>
                  <p:nvPr/>
                </p:nvSpPr>
                <p:spPr>
                  <a:xfrm>
                    <a:off x="6305935" y="568000"/>
                    <a:ext cx="451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SupPr>
                            <m:e>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𝐴</m:t>
                              </m:r>
                            </m:e>
                            <m:sub>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1</m:t>
                              </m:r>
                            </m:sub>
                            <m:sup>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𝑟</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2" name="TextBox 12">
                    <a:extLst>
                      <a:ext uri="{FF2B5EF4-FFF2-40B4-BE49-F238E27FC236}">
                        <a16:creationId xmlns:a16="http://schemas.microsoft.com/office/drawing/2014/main" id="{167FE1C2-C5C4-E1DC-D3E3-DE19DE1A97BE}"/>
                      </a:ext>
                    </a:extLst>
                  </p:cNvPr>
                  <p:cNvSpPr txBox="1">
                    <a:spLocks noRot="1" noChangeAspect="1" noMove="1" noResize="1" noEditPoints="1" noAdjustHandles="1" noChangeArrowheads="1" noChangeShapeType="1" noTextEdit="1"/>
                  </p:cNvSpPr>
                  <p:nvPr/>
                </p:nvSpPr>
                <p:spPr>
                  <a:xfrm>
                    <a:off x="6305935" y="568000"/>
                    <a:ext cx="451341" cy="338554"/>
                  </a:xfrm>
                  <a:prstGeom prst="rect">
                    <a:avLst/>
                  </a:prstGeom>
                  <a:blipFill>
                    <a:blip r:embed="rId19"/>
                    <a:stretch>
                      <a:fillRect/>
                    </a:stretch>
                  </a:blipFill>
                </p:spPr>
                <p:txBody>
                  <a:bodyPr/>
                  <a:lstStyle/>
                  <a:p>
                    <a:r>
                      <a:rPr lang="en-NZ">
                        <a:noFill/>
                      </a:rPr>
                      <a:t> </a:t>
                    </a:r>
                  </a:p>
                </p:txBody>
              </p:sp>
            </mc:Fallback>
          </mc:AlternateContent>
        </p:grpSp>
        <p:grpSp>
          <p:nvGrpSpPr>
            <p:cNvPr id="36" name="Group 35">
              <a:extLst>
                <a:ext uri="{FF2B5EF4-FFF2-40B4-BE49-F238E27FC236}">
                  <a16:creationId xmlns:a16="http://schemas.microsoft.com/office/drawing/2014/main" id="{690C46F2-28CF-603B-7D29-4AAFA6592159}"/>
                </a:ext>
              </a:extLst>
            </p:cNvPr>
            <p:cNvGrpSpPr/>
            <p:nvPr/>
          </p:nvGrpSpPr>
          <p:grpSpPr>
            <a:xfrm>
              <a:off x="7350347" y="66249"/>
              <a:ext cx="467179" cy="840305"/>
              <a:chOff x="7350347" y="66249"/>
              <a:chExt cx="467179" cy="840305"/>
            </a:xfrm>
          </p:grpSpPr>
          <mc:AlternateContent xmlns:mc="http://schemas.openxmlformats.org/markup-compatibility/2006" xmlns:a14="http://schemas.microsoft.com/office/drawing/2010/main">
            <mc:Choice Requires="a14">
              <p:sp>
                <p:nvSpPr>
                  <p:cNvPr id="47" name="TextBox 12">
                    <a:extLst>
                      <a:ext uri="{FF2B5EF4-FFF2-40B4-BE49-F238E27FC236}">
                        <a16:creationId xmlns:a16="http://schemas.microsoft.com/office/drawing/2014/main" id="{BDFA2AE7-7A9C-53F6-D896-C9EA9F047B85}"/>
                      </a:ext>
                    </a:extLst>
                  </p:cNvPr>
                  <p:cNvSpPr txBox="1"/>
                  <p:nvPr/>
                </p:nvSpPr>
                <p:spPr>
                  <a:xfrm>
                    <a:off x="7350347" y="66249"/>
                    <a:ext cx="467179" cy="3907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SupPr>
                            <m:e>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𝐴</m:t>
                              </m:r>
                            </m:e>
                            <m:sub>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2</m:t>
                              </m:r>
                            </m:sub>
                            <m:sup>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𝑓</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5" name="TextBox 12">
                    <a:extLst>
                      <a:ext uri="{FF2B5EF4-FFF2-40B4-BE49-F238E27FC236}">
                        <a16:creationId xmlns:a16="http://schemas.microsoft.com/office/drawing/2014/main" id="{98D7B497-5CBF-7591-F988-CD292CBF1ABA}"/>
                      </a:ext>
                    </a:extLst>
                  </p:cNvPr>
                  <p:cNvSpPr txBox="1">
                    <a:spLocks noRot="1" noChangeAspect="1" noMove="1" noResize="1" noEditPoints="1" noAdjustHandles="1" noChangeArrowheads="1" noChangeShapeType="1" noTextEdit="1"/>
                  </p:cNvSpPr>
                  <p:nvPr/>
                </p:nvSpPr>
                <p:spPr>
                  <a:xfrm>
                    <a:off x="7350347" y="66249"/>
                    <a:ext cx="467179" cy="390748"/>
                  </a:xfrm>
                  <a:prstGeom prst="rect">
                    <a:avLst/>
                  </a:prstGeom>
                  <a:blipFill>
                    <a:blip r:embed="rId20"/>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8" name="TextBox 12">
                    <a:extLst>
                      <a:ext uri="{FF2B5EF4-FFF2-40B4-BE49-F238E27FC236}">
                        <a16:creationId xmlns:a16="http://schemas.microsoft.com/office/drawing/2014/main" id="{A740AC10-C6BC-699A-1287-8572EE10AA4C}"/>
                      </a:ext>
                    </a:extLst>
                  </p:cNvPr>
                  <p:cNvSpPr txBox="1"/>
                  <p:nvPr/>
                </p:nvSpPr>
                <p:spPr>
                  <a:xfrm>
                    <a:off x="7350347" y="568000"/>
                    <a:ext cx="45608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SupPr>
                            <m:e>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𝐴</m:t>
                              </m:r>
                            </m:e>
                            <m:sub>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2</m:t>
                              </m:r>
                            </m:sub>
                            <m:sup>
                              <m:r>
                                <a:rPr kumimoji="0" lang="en-NZ"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𝑟</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6" name="TextBox 12">
                    <a:extLst>
                      <a:ext uri="{FF2B5EF4-FFF2-40B4-BE49-F238E27FC236}">
                        <a16:creationId xmlns:a16="http://schemas.microsoft.com/office/drawing/2014/main" id="{E84B254A-6ED7-F07E-DB51-E90A1087CDA7}"/>
                      </a:ext>
                    </a:extLst>
                  </p:cNvPr>
                  <p:cNvSpPr txBox="1">
                    <a:spLocks noRot="1" noChangeAspect="1" noMove="1" noResize="1" noEditPoints="1" noAdjustHandles="1" noChangeArrowheads="1" noChangeShapeType="1" noTextEdit="1"/>
                  </p:cNvSpPr>
                  <p:nvPr/>
                </p:nvSpPr>
                <p:spPr>
                  <a:xfrm>
                    <a:off x="7350347" y="568000"/>
                    <a:ext cx="456087" cy="338554"/>
                  </a:xfrm>
                  <a:prstGeom prst="rect">
                    <a:avLst/>
                  </a:prstGeom>
                  <a:blipFill>
                    <a:blip r:embed="rId21"/>
                    <a:stretch>
                      <a:fillRect/>
                    </a:stretch>
                  </a:blipFill>
                </p:spPr>
                <p:txBody>
                  <a:bodyPr/>
                  <a:lstStyle/>
                  <a:p>
                    <a:r>
                      <a:rPr lang="en-NZ">
                        <a:noFill/>
                      </a:rPr>
                      <a:t> </a:t>
                    </a:r>
                  </a:p>
                </p:txBody>
              </p:sp>
            </mc:Fallback>
          </mc:AlternateContent>
        </p:grpSp>
        <p:grpSp>
          <p:nvGrpSpPr>
            <p:cNvPr id="37" name="Group 36">
              <a:extLst>
                <a:ext uri="{FF2B5EF4-FFF2-40B4-BE49-F238E27FC236}">
                  <a16:creationId xmlns:a16="http://schemas.microsoft.com/office/drawing/2014/main" id="{D4382D09-C4B5-A5CA-216B-54DBB9B99A6C}"/>
                </a:ext>
              </a:extLst>
            </p:cNvPr>
            <p:cNvGrpSpPr/>
            <p:nvPr/>
          </p:nvGrpSpPr>
          <p:grpSpPr>
            <a:xfrm>
              <a:off x="5431028" y="293169"/>
              <a:ext cx="3233488" cy="346922"/>
              <a:chOff x="5431028" y="293169"/>
              <a:chExt cx="3233488" cy="346922"/>
            </a:xfrm>
          </p:grpSpPr>
          <p:grpSp>
            <p:nvGrpSpPr>
              <p:cNvPr id="38" name="Group 37">
                <a:extLst>
                  <a:ext uri="{FF2B5EF4-FFF2-40B4-BE49-F238E27FC236}">
                    <a16:creationId xmlns:a16="http://schemas.microsoft.com/office/drawing/2014/main" id="{E51B362D-F624-BFD2-02F3-4BF8F75C9A40}"/>
                  </a:ext>
                </a:extLst>
              </p:cNvPr>
              <p:cNvGrpSpPr/>
              <p:nvPr/>
            </p:nvGrpSpPr>
            <p:grpSpPr>
              <a:xfrm>
                <a:off x="6305650" y="449170"/>
                <a:ext cx="467464" cy="100675"/>
                <a:chOff x="1283736" y="2028713"/>
                <a:chExt cx="467464" cy="100675"/>
              </a:xfrm>
            </p:grpSpPr>
            <p:cxnSp>
              <p:nvCxnSpPr>
                <p:cNvPr id="45" name="Straight Arrow Connector 44">
                  <a:extLst>
                    <a:ext uri="{FF2B5EF4-FFF2-40B4-BE49-F238E27FC236}">
                      <a16:creationId xmlns:a16="http://schemas.microsoft.com/office/drawing/2014/main" id="{19DE665B-B88B-6A58-F010-AFF445F301D7}"/>
                    </a:ext>
                  </a:extLst>
                </p:cNvPr>
                <p:cNvCxnSpPr>
                  <a:cxnSpLocks/>
                </p:cNvCxnSpPr>
                <p:nvPr/>
              </p:nvCxnSpPr>
              <p:spPr>
                <a:xfrm>
                  <a:off x="1283736" y="2028713"/>
                  <a:ext cx="46746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DCAF129-F47A-4C65-B522-F3D7D7B90BBB}"/>
                    </a:ext>
                  </a:extLst>
                </p:cNvPr>
                <p:cNvCxnSpPr>
                  <a:cxnSpLocks/>
                </p:cNvCxnSpPr>
                <p:nvPr/>
              </p:nvCxnSpPr>
              <p:spPr>
                <a:xfrm>
                  <a:off x="1283736" y="2129388"/>
                  <a:ext cx="467464" cy="0"/>
                </a:xfrm>
                <a:prstGeom prst="straightConnector1">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TextBox 10">
                    <a:extLst>
                      <a:ext uri="{FF2B5EF4-FFF2-40B4-BE49-F238E27FC236}">
                        <a16:creationId xmlns:a16="http://schemas.microsoft.com/office/drawing/2014/main" id="{8D9B5D4F-D4BA-9F31-73F2-B76AFC1C5825}"/>
                      </a:ext>
                    </a:extLst>
                  </p:cNvPr>
                  <p:cNvSpPr txBox="1"/>
                  <p:nvPr/>
                </p:nvSpPr>
                <p:spPr>
                  <a:xfrm>
                    <a:off x="5431028" y="293169"/>
                    <a:ext cx="782009" cy="34413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𝟏</m:t>
                            </m:r>
                          </m:sup>
                        </m:sSubSup>
                      </m:oMath>
                    </a14:m>
                    <a:r>
                      <a:rPr kumimoji="0" lang="en-NZ" sz="1600" b="0" i="0"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𝟑</m:t>
                            </m:r>
                          </m:sup>
                        </m:sSubSup>
                      </m:oMath>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9" name="TextBox 10">
                    <a:extLst>
                      <a:ext uri="{FF2B5EF4-FFF2-40B4-BE49-F238E27FC236}">
                        <a16:creationId xmlns:a16="http://schemas.microsoft.com/office/drawing/2014/main" id="{8D9B5D4F-D4BA-9F31-73F2-B76AFC1C5825}"/>
                      </a:ext>
                    </a:extLst>
                  </p:cNvPr>
                  <p:cNvSpPr txBox="1">
                    <a:spLocks noRot="1" noChangeAspect="1" noMove="1" noResize="1" noEditPoints="1" noAdjustHandles="1" noChangeArrowheads="1" noChangeShapeType="1" noTextEdit="1"/>
                  </p:cNvSpPr>
                  <p:nvPr/>
                </p:nvSpPr>
                <p:spPr>
                  <a:xfrm>
                    <a:off x="5431028" y="293169"/>
                    <a:ext cx="782009" cy="344133"/>
                  </a:xfrm>
                  <a:prstGeom prst="rect">
                    <a:avLst/>
                  </a:prstGeom>
                  <a:blipFill>
                    <a:blip r:embed="rId22"/>
                    <a:stretch>
                      <a:fillRect t="-7018" b="-17544"/>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0" name="TextBox 11">
                    <a:extLst>
                      <a:ext uri="{FF2B5EF4-FFF2-40B4-BE49-F238E27FC236}">
                        <a16:creationId xmlns:a16="http://schemas.microsoft.com/office/drawing/2014/main" id="{CD60A7E3-3F8A-2683-91B1-0A05188057AB}"/>
                      </a:ext>
                    </a:extLst>
                  </p:cNvPr>
                  <p:cNvSpPr txBox="1"/>
                  <p:nvPr/>
                </p:nvSpPr>
                <p:spPr>
                  <a:xfrm>
                    <a:off x="7882507" y="295958"/>
                    <a:ext cx="782009" cy="34413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𝟐</m:t>
                            </m:r>
                          </m:sup>
                        </m:sSubSup>
                      </m:oMath>
                    </a14:m>
                    <a:r>
                      <a:rPr kumimoji="0" lang="en-NZ" sz="1600" b="0" i="0"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𝟑</m:t>
                            </m:r>
                          </m:sup>
                        </m:sSubSup>
                      </m:oMath>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9" name="TextBox 11">
                    <a:extLst>
                      <a:ext uri="{FF2B5EF4-FFF2-40B4-BE49-F238E27FC236}">
                        <a16:creationId xmlns:a16="http://schemas.microsoft.com/office/drawing/2014/main" id="{AA750ED7-37CC-9AAB-BA1B-92CB86A2A738}"/>
                      </a:ext>
                    </a:extLst>
                  </p:cNvPr>
                  <p:cNvSpPr txBox="1">
                    <a:spLocks noRot="1" noChangeAspect="1" noMove="1" noResize="1" noEditPoints="1" noAdjustHandles="1" noChangeArrowheads="1" noChangeShapeType="1" noTextEdit="1"/>
                  </p:cNvSpPr>
                  <p:nvPr/>
                </p:nvSpPr>
                <p:spPr>
                  <a:xfrm>
                    <a:off x="7882507" y="295958"/>
                    <a:ext cx="782009" cy="344133"/>
                  </a:xfrm>
                  <a:prstGeom prst="rect">
                    <a:avLst/>
                  </a:prstGeom>
                  <a:blipFill>
                    <a:blip r:embed="rId23"/>
                    <a:stretch>
                      <a:fillRect t="-7143" b="-19643"/>
                    </a:stretch>
                  </a:blipFill>
                </p:spPr>
                <p:txBody>
                  <a:bodyPr/>
                  <a:lstStyle/>
                  <a:p>
                    <a:r>
                      <a:rPr lang="en-NZ">
                        <a:noFill/>
                      </a:rPr>
                      <a:t> </a:t>
                    </a:r>
                  </a:p>
                </p:txBody>
              </p:sp>
            </mc:Fallback>
          </mc:AlternateContent>
          <p:grpSp>
            <p:nvGrpSpPr>
              <p:cNvPr id="41" name="Group 40">
                <a:extLst>
                  <a:ext uri="{FF2B5EF4-FFF2-40B4-BE49-F238E27FC236}">
                    <a16:creationId xmlns:a16="http://schemas.microsoft.com/office/drawing/2014/main" id="{46034D42-6F4A-BB3B-821F-16D9F606248F}"/>
                  </a:ext>
                </a:extLst>
              </p:cNvPr>
              <p:cNvGrpSpPr/>
              <p:nvPr/>
            </p:nvGrpSpPr>
            <p:grpSpPr>
              <a:xfrm>
                <a:off x="7374640" y="449170"/>
                <a:ext cx="467464" cy="100675"/>
                <a:chOff x="1283736" y="2028713"/>
                <a:chExt cx="467464" cy="100675"/>
              </a:xfrm>
            </p:grpSpPr>
            <p:cxnSp>
              <p:nvCxnSpPr>
                <p:cNvPr id="43" name="Straight Arrow Connector 42">
                  <a:extLst>
                    <a:ext uri="{FF2B5EF4-FFF2-40B4-BE49-F238E27FC236}">
                      <a16:creationId xmlns:a16="http://schemas.microsoft.com/office/drawing/2014/main" id="{B30674E2-9D5D-7672-74DB-D4E853B18932}"/>
                    </a:ext>
                  </a:extLst>
                </p:cNvPr>
                <p:cNvCxnSpPr>
                  <a:cxnSpLocks/>
                </p:cNvCxnSpPr>
                <p:nvPr/>
              </p:nvCxnSpPr>
              <p:spPr>
                <a:xfrm>
                  <a:off x="1283736" y="2028713"/>
                  <a:ext cx="46746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FDCCA46-9170-DD59-6B7E-9A113577AA36}"/>
                    </a:ext>
                  </a:extLst>
                </p:cNvPr>
                <p:cNvCxnSpPr>
                  <a:cxnSpLocks/>
                </p:cNvCxnSpPr>
                <p:nvPr/>
              </p:nvCxnSpPr>
              <p:spPr>
                <a:xfrm>
                  <a:off x="1283736" y="2129388"/>
                  <a:ext cx="467464" cy="0"/>
                </a:xfrm>
                <a:prstGeom prst="straightConnector1">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TextBox 10">
                    <a:extLst>
                      <a:ext uri="{FF2B5EF4-FFF2-40B4-BE49-F238E27FC236}">
                        <a16:creationId xmlns:a16="http://schemas.microsoft.com/office/drawing/2014/main" id="{4C3E19E5-C509-E1BD-FF23-3676D0B2F8BC}"/>
                      </a:ext>
                    </a:extLst>
                  </p:cNvPr>
                  <p:cNvSpPr txBox="1"/>
                  <p:nvPr/>
                </p:nvSpPr>
                <p:spPr>
                  <a:xfrm>
                    <a:off x="6813517" y="296375"/>
                    <a:ext cx="452880" cy="34349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𝒒</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𝒄</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𝟒</m:t>
                              </m:r>
                            </m:sup>
                          </m:sSubSup>
                        </m:oMath>
                      </m:oMathPara>
                    </a14:m>
                    <a:endParaRPr kumimoji="0" lang="en-NZ" sz="16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0" name="TextBox 10">
                    <a:extLst>
                      <a:ext uri="{FF2B5EF4-FFF2-40B4-BE49-F238E27FC236}">
                        <a16:creationId xmlns:a16="http://schemas.microsoft.com/office/drawing/2014/main" id="{5EBFA500-2AA0-A2B2-6C43-CE2B566EEB52}"/>
                      </a:ext>
                    </a:extLst>
                  </p:cNvPr>
                  <p:cNvSpPr txBox="1">
                    <a:spLocks noRot="1" noChangeAspect="1" noMove="1" noResize="1" noEditPoints="1" noAdjustHandles="1" noChangeArrowheads="1" noChangeShapeType="1" noTextEdit="1"/>
                  </p:cNvSpPr>
                  <p:nvPr/>
                </p:nvSpPr>
                <p:spPr>
                  <a:xfrm>
                    <a:off x="6813517" y="296375"/>
                    <a:ext cx="452880" cy="343492"/>
                  </a:xfrm>
                  <a:prstGeom prst="rect">
                    <a:avLst/>
                  </a:prstGeom>
                  <a:blipFill>
                    <a:blip r:embed="rId24"/>
                    <a:stretch>
                      <a:fillRect b="-3571"/>
                    </a:stretch>
                  </a:blipFill>
                </p:spPr>
                <p:txBody>
                  <a:bodyPr/>
                  <a:lstStyle/>
                  <a:p>
                    <a:r>
                      <a:rPr lang="en-NZ">
                        <a:noFill/>
                      </a:rPr>
                      <a:t> </a:t>
                    </a:r>
                  </a:p>
                </p:txBody>
              </p:sp>
            </mc:Fallback>
          </mc:AlternateContent>
        </p:grp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F067928-EC30-238C-63CB-8173CDF48904}"/>
                  </a:ext>
                </a:extLst>
              </p:cNvPr>
              <p:cNvSpPr txBox="1"/>
              <p:nvPr/>
            </p:nvSpPr>
            <p:spPr>
              <a:xfrm>
                <a:off x="833547" y="2018966"/>
                <a:ext cx="8388900" cy="9135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With that assumption, </a:t>
                </a:r>
                <a14:m>
                  <m:oMath xmlns:m="http://schemas.openxmlformats.org/officeDocument/2006/math">
                    <m:sSubSup>
                      <m:sSubSupPr>
                        <m:ctrlP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𝒗</m:t>
                        </m:r>
                      </m:e>
                      <m:sub>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𝒄</m:t>
                        </m:r>
                      </m:sub>
                      <m:sup>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𝑹𝒙</m:t>
                        </m:r>
                      </m:sup>
                    </m:sSub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𝜅</m:t>
                        </m:r>
                      </m:e>
                      <m: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sup>
                    </m:s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d>
                          <m:dPr>
                            <m:begChr m:val="["/>
                            <m:endChr m:val="]"/>
                            <m:ctrlP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dPr>
                          <m:e>
                            <m:sSubSup>
                              <m:sSubSupPr>
                                <m:ctrlP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𝒒</m:t>
                                </m:r>
                              </m:e>
                              <m:sub>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𝒄</m:t>
                                </m:r>
                              </m:sub>
                              <m:sup>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𝟏</m:t>
                                </m:r>
                              </m:sup>
                            </m:sSubSup>
                          </m:e>
                        </m:d>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 </m:t>
                        </m:r>
                        <m:sSubSup>
                          <m:sSubSup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𝑄</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sub>
                          <m: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𝑒𝑞</m:t>
                            </m:r>
                          </m:sup>
                        </m:sSub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dPr>
                          <m:e>
                            <m:sSubSup>
                              <m:sSubSupPr>
                                <m:ctrlP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𝒒</m:t>
                                </m:r>
                              </m:e>
                              <m:sub>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𝒄</m:t>
                                </m:r>
                              </m:sub>
                              <m:sup>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𝟐</m:t>
                                </m:r>
                              </m:sup>
                            </m:sSubSup>
                          </m:e>
                        </m:d>
                      </m:num>
                      <m:den>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 + </m:t>
                        </m:r>
                        <m:f>
                          <m:f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d>
                              <m:dPr>
                                <m:begChr m:val="["/>
                                <m:endChr m:val="]"/>
                                <m:ctrlP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dPr>
                              <m:e>
                                <m:sSubSup>
                                  <m:sSubSupPr>
                                    <m:ctrlP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𝒒</m:t>
                                    </m:r>
                                  </m:e>
                                  <m:sub>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𝒄</m:t>
                                    </m:r>
                                  </m:sub>
                                  <m:sup>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𝟏</m:t>
                                    </m:r>
                                  </m:sup>
                                </m:sSubSup>
                              </m:e>
                            </m:d>
                          </m:num>
                          <m:den>
                            <m:sSubSup>
                              <m:sSubSup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acc>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den>
                        </m:f>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 </m:t>
                        </m:r>
                        <m:f>
                          <m:f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d>
                              <m:dPr>
                                <m:begChr m:val="["/>
                                <m:endChr m:val="]"/>
                                <m:ctrlP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dPr>
                              <m:e>
                                <m:sSubSup>
                                  <m:sSubSupPr>
                                    <m:ctrlP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𝒒</m:t>
                                    </m:r>
                                  </m:e>
                                  <m:sub>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𝒄</m:t>
                                    </m:r>
                                  </m:sub>
                                  <m:sup>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𝟐</m:t>
                                    </m:r>
                                  </m:sup>
                                </m:sSubSup>
                              </m:e>
                            </m:d>
                          </m:num>
                          <m:den>
                            <m:sSubSup>
                              <m:sSubSup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acc>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den>
                        </m:f>
                      </m:den>
                    </m:f>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reduces to  </a:t>
                </a:r>
                <a14:m>
                  <m:oMath xmlns:m="http://schemas.openxmlformats.org/officeDocument/2006/math">
                    <m:sSubSup>
                      <m:sSubSupPr>
                        <m:ctrlP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𝒗</m:t>
                        </m:r>
                      </m:e>
                      <m:sub>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𝒄</m:t>
                        </m:r>
                      </m:sub>
                      <m:sup>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𝑹𝒙</m:t>
                        </m:r>
                      </m:sup>
                    </m:sSub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𝜅</m:t>
                        </m:r>
                      </m:e>
                      <m: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sup>
                    </m:s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d>
                          <m:dPr>
                            <m:begChr m:val="["/>
                            <m:endChr m:val="]"/>
                            <m:ctrlP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dPr>
                          <m:e>
                            <m:sSubSup>
                              <m:sSubSupPr>
                                <m:ctrlP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𝒒</m:t>
                                </m:r>
                              </m:e>
                              <m:sub>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𝒄</m:t>
                                </m:r>
                              </m:sub>
                              <m:sup>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𝟏</m:t>
                                </m:r>
                              </m:sup>
                            </m:sSubSup>
                          </m:e>
                        </m:d>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num>
                      <m:den>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 + </m:t>
                        </m:r>
                        <m:f>
                          <m:f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d>
                              <m:dPr>
                                <m:begChr m:val="["/>
                                <m:endChr m:val="]"/>
                                <m:ctrlP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dPr>
                              <m:e>
                                <m:sSubSup>
                                  <m:sSubSupPr>
                                    <m:ctrlP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𝒒</m:t>
                                    </m:r>
                                  </m:e>
                                  <m:sub>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𝒄</m:t>
                                    </m:r>
                                  </m:sub>
                                  <m:sup>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𝟏</m:t>
                                    </m:r>
                                  </m:sup>
                                </m:sSubSup>
                              </m:e>
                            </m:d>
                          </m:num>
                          <m:den>
                            <m:sSubSup>
                              <m:sSubSup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acc>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den>
                        </m:f>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den>
                    </m:f>
                  </m:oMath>
                </a14:m>
                <a:endPar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1" name="TextBox 50">
                <a:extLst>
                  <a:ext uri="{FF2B5EF4-FFF2-40B4-BE49-F238E27FC236}">
                    <a16:creationId xmlns:a16="http://schemas.microsoft.com/office/drawing/2014/main" id="{8F067928-EC30-238C-63CB-8173CDF48904}"/>
                  </a:ext>
                </a:extLst>
              </p:cNvPr>
              <p:cNvSpPr txBox="1">
                <a:spLocks noRot="1" noChangeAspect="1" noMove="1" noResize="1" noEditPoints="1" noAdjustHandles="1" noChangeArrowheads="1" noChangeShapeType="1" noTextEdit="1"/>
              </p:cNvSpPr>
              <p:nvPr/>
            </p:nvSpPr>
            <p:spPr>
              <a:xfrm>
                <a:off x="833547" y="2018966"/>
                <a:ext cx="8388900" cy="913520"/>
              </a:xfrm>
              <a:prstGeom prst="rect">
                <a:avLst/>
              </a:prstGeom>
              <a:blipFill>
                <a:blip r:embed="rId25"/>
                <a:stretch>
                  <a:fillRect l="-799"/>
                </a:stretch>
              </a:blipFill>
            </p:spPr>
            <p:txBody>
              <a:bodyPr/>
              <a:lstStyle/>
              <a:p>
                <a:r>
                  <a:rPr lang="en-NZ">
                    <a:noFill/>
                  </a:rPr>
                  <a:t> </a:t>
                </a:r>
              </a:p>
            </p:txBody>
          </p:sp>
        </mc:Fallback>
      </mc:AlternateContent>
      <p:grpSp>
        <p:nvGrpSpPr>
          <p:cNvPr id="57" name="Group 56">
            <a:extLst>
              <a:ext uri="{FF2B5EF4-FFF2-40B4-BE49-F238E27FC236}">
                <a16:creationId xmlns:a16="http://schemas.microsoft.com/office/drawing/2014/main" id="{C6FAB2EC-E3EF-64E1-6D8C-AE2AC9DEFD55}"/>
              </a:ext>
            </a:extLst>
          </p:cNvPr>
          <p:cNvGrpSpPr/>
          <p:nvPr/>
        </p:nvGrpSpPr>
        <p:grpSpPr>
          <a:xfrm>
            <a:off x="890709" y="3017549"/>
            <a:ext cx="9482735" cy="3601095"/>
            <a:chOff x="890709" y="3017549"/>
            <a:chExt cx="9482735" cy="3601095"/>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07D580-4A96-3614-D9A3-A67EA765FDFA}"/>
                    </a:ext>
                  </a:extLst>
                </p:cNvPr>
                <p:cNvSpPr txBox="1"/>
                <p:nvPr/>
              </p:nvSpPr>
              <p:spPr>
                <a:xfrm>
                  <a:off x="890709" y="3017549"/>
                  <a:ext cx="9482735" cy="64876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which can be rewritten as </a:t>
                  </a:r>
                  <a14:m>
                    <m:oMath xmlns:m="http://schemas.openxmlformats.org/officeDocument/2006/math">
                      <m:sSubSup>
                        <m:sSubSupPr>
                          <m:ctrlP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𝒗</m:t>
                          </m:r>
                        </m:e>
                        <m:sub>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𝒄</m:t>
                          </m:r>
                        </m:sub>
                        <m:sup>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𝑹𝒙</m:t>
                          </m:r>
                        </m:sup>
                      </m:sSubSup>
                      <m:r>
                        <a:rPr kumimoji="0" lang="en-NZ"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20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𝑚𝑎𝑥</m:t>
                          </m:r>
                        </m:sub>
                      </m:sSub>
                      <m:r>
                        <a:rPr kumimoji="0" lang="en-NZ"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20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fPr>
                        <m:num>
                          <m:d>
                            <m:dPr>
                              <m:begChr m:val="["/>
                              <m:endChr m:val="]"/>
                              <m:ctrlP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dPr>
                            <m:e>
                              <m:sSubSup>
                                <m:sSubSupPr>
                                  <m:ctrlP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𝒒</m:t>
                                  </m:r>
                                </m:e>
                                <m:sub>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𝒄</m:t>
                                  </m:r>
                                </m:sub>
                                <m:sup>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𝟏</m:t>
                                  </m:r>
                                </m:sup>
                              </m:sSubSup>
                            </m:e>
                          </m:d>
                        </m:num>
                        <m:den>
                          <m:sSub>
                            <m:sSubPr>
                              <m:ctrlPr>
                                <a:rPr kumimoji="0" lang="en-NZ" sz="20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Sub>
                          <m:r>
                            <a:rPr kumimoji="0" lang="en-NZ"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dPr>
                            <m:e>
                              <m:sSubSup>
                                <m:sSubSupPr>
                                  <m:ctrlP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𝒒</m:t>
                                  </m:r>
                                </m:e>
                                <m:sub>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𝒄</m:t>
                                  </m:r>
                                </m:sub>
                                <m:sup>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𝟏</m:t>
                                  </m:r>
                                </m:sup>
                              </m:sSubSup>
                            </m:e>
                          </m:d>
                        </m:den>
                      </m:f>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(where </a:t>
                  </a:r>
                  <a14:m>
                    <m:oMath xmlns:m="http://schemas.openxmlformats.org/officeDocument/2006/math">
                      <m:sSub>
                        <m:sSubPr>
                          <m:ctrlPr>
                            <a:rPr kumimoji="0" lang="en-NZ" sz="20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𝑚𝑎𝑥</m:t>
                          </m:r>
                        </m:sub>
                      </m:s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𝜅</m:t>
                          </m:r>
                        </m:e>
                        <m: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sup>
                      </m:sSup>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acc>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and </a:t>
                  </a:r>
                  <a14:m>
                    <m:oMath xmlns:m="http://schemas.openxmlformats.org/officeDocument/2006/math">
                      <m:sSub>
                        <m:sSubPr>
                          <m:ctrlPr>
                            <a:rPr kumimoji="0" lang="en-NZ" sz="20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acc>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5" name="TextBox 4">
                  <a:extLst>
                    <a:ext uri="{FF2B5EF4-FFF2-40B4-BE49-F238E27FC236}">
                      <a16:creationId xmlns:a16="http://schemas.microsoft.com/office/drawing/2014/main" id="{5407D580-4A96-3614-D9A3-A67EA765FDFA}"/>
                    </a:ext>
                  </a:extLst>
                </p:cNvPr>
                <p:cNvSpPr txBox="1">
                  <a:spLocks noRot="1" noChangeAspect="1" noMove="1" noResize="1" noEditPoints="1" noAdjustHandles="1" noChangeArrowheads="1" noChangeShapeType="1" noTextEdit="1"/>
                </p:cNvSpPr>
                <p:nvPr/>
              </p:nvSpPr>
              <p:spPr>
                <a:xfrm>
                  <a:off x="890709" y="3017549"/>
                  <a:ext cx="9482735" cy="648767"/>
                </a:xfrm>
                <a:prstGeom prst="rect">
                  <a:avLst/>
                </a:prstGeom>
                <a:blipFill>
                  <a:blip r:embed="rId26"/>
                  <a:stretch>
                    <a:fillRect l="-643" r="-386"/>
                  </a:stretch>
                </a:blipFill>
              </p:spPr>
              <p:txBody>
                <a:bodyPr/>
                <a:lstStyle/>
                <a:p>
                  <a:r>
                    <a:rPr lang="en-NZ">
                      <a:noFill/>
                    </a:rPr>
                    <a:t> </a:t>
                  </a:r>
                </a:p>
              </p:txBody>
            </p:sp>
          </mc:Fallback>
        </mc:AlternateContent>
        <p:grpSp>
          <p:nvGrpSpPr>
            <p:cNvPr id="56" name="Group 55">
              <a:extLst>
                <a:ext uri="{FF2B5EF4-FFF2-40B4-BE49-F238E27FC236}">
                  <a16:creationId xmlns:a16="http://schemas.microsoft.com/office/drawing/2014/main" id="{B71EBE2C-8ACC-5018-1592-A96620F1B9F4}"/>
                </a:ext>
              </a:extLst>
            </p:cNvPr>
            <p:cNvGrpSpPr/>
            <p:nvPr/>
          </p:nvGrpSpPr>
          <p:grpSpPr>
            <a:xfrm>
              <a:off x="2938364" y="4045172"/>
              <a:ext cx="5447213" cy="2573472"/>
              <a:chOff x="5030573" y="3812135"/>
              <a:chExt cx="5447213" cy="2573472"/>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00D22D9-4680-D0C6-2658-512880DFA03F}"/>
                      </a:ext>
                    </a:extLst>
                  </p:cNvPr>
                  <p:cNvSpPr txBox="1"/>
                  <p:nvPr/>
                </p:nvSpPr>
                <p:spPr>
                  <a:xfrm>
                    <a:off x="6078071" y="3812135"/>
                    <a:ext cx="644151" cy="40562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𝒗</m:t>
                              </m:r>
                            </m:e>
                            <m:sub>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𝒄</m:t>
                              </m:r>
                            </m:sub>
                            <m:sup>
                              <m:r>
                                <a:rPr kumimoji="0" lang="en-NZ" sz="20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𝑹𝒙</m:t>
                              </m:r>
                            </m:sup>
                          </m:sSubSup>
                        </m:oMath>
                      </m:oMathPara>
                    </a14:m>
                    <a:endPar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 name="TextBox 15">
                    <a:extLst>
                      <a:ext uri="{FF2B5EF4-FFF2-40B4-BE49-F238E27FC236}">
                        <a16:creationId xmlns:a16="http://schemas.microsoft.com/office/drawing/2014/main" id="{B00D22D9-4680-D0C6-2658-512880DFA03F}"/>
                      </a:ext>
                    </a:extLst>
                  </p:cNvPr>
                  <p:cNvSpPr txBox="1">
                    <a:spLocks noRot="1" noChangeAspect="1" noMove="1" noResize="1" noEditPoints="1" noAdjustHandles="1" noChangeArrowheads="1" noChangeShapeType="1" noTextEdit="1"/>
                  </p:cNvSpPr>
                  <p:nvPr/>
                </p:nvSpPr>
                <p:spPr>
                  <a:xfrm>
                    <a:off x="6078071" y="3812135"/>
                    <a:ext cx="644151" cy="405624"/>
                  </a:xfrm>
                  <a:prstGeom prst="rect">
                    <a:avLst/>
                  </a:prstGeom>
                  <a:blipFill>
                    <a:blip r:embed="rId27"/>
                    <a:stretch>
                      <a:fillRect/>
                    </a:stretch>
                  </a:blipFill>
                </p:spPr>
                <p:txBody>
                  <a:bodyPr/>
                  <a:lstStyle/>
                  <a:p>
                    <a:r>
                      <a:rPr lang="en-NZ">
                        <a:noFill/>
                      </a:rPr>
                      <a:t> </a:t>
                    </a:r>
                  </a:p>
                </p:txBody>
              </p:sp>
            </mc:Fallback>
          </mc:AlternateContent>
          <p:cxnSp>
            <p:nvCxnSpPr>
              <p:cNvPr id="7" name="Straight Arrow Connector 6">
                <a:extLst>
                  <a:ext uri="{FF2B5EF4-FFF2-40B4-BE49-F238E27FC236}">
                    <a16:creationId xmlns:a16="http://schemas.microsoft.com/office/drawing/2014/main" id="{50BE37EF-6727-A9F2-C59C-FB322339A65B}"/>
                  </a:ext>
                </a:extLst>
              </p:cNvPr>
              <p:cNvCxnSpPr/>
              <p:nvPr/>
            </p:nvCxnSpPr>
            <p:spPr>
              <a:xfrm flipV="1">
                <a:off x="6096000" y="4037321"/>
                <a:ext cx="0" cy="1986598"/>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1743168-A585-A561-40BB-3E000559ADE2}"/>
                  </a:ext>
                </a:extLst>
              </p:cNvPr>
              <p:cNvCxnSpPr/>
              <p:nvPr/>
            </p:nvCxnSpPr>
            <p:spPr>
              <a:xfrm>
                <a:off x="6096000" y="6023919"/>
                <a:ext cx="3789405"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DDF74866-5873-45E9-D01C-B5CEFB22022E}"/>
                  </a:ext>
                </a:extLst>
              </p:cNvPr>
              <p:cNvSpPr/>
              <p:nvPr/>
            </p:nvSpPr>
            <p:spPr>
              <a:xfrm>
                <a:off x="6078071" y="4694945"/>
                <a:ext cx="3365606" cy="1321653"/>
              </a:xfrm>
              <a:custGeom>
                <a:avLst/>
                <a:gdLst>
                  <a:gd name="connsiteX0" fmla="*/ 0 w 3365606"/>
                  <a:gd name="connsiteY0" fmla="*/ 1321653 h 1321653"/>
                  <a:gd name="connsiteX1" fmla="*/ 3365606 w 3365606"/>
                  <a:gd name="connsiteY1" fmla="*/ 0 h 1321653"/>
                  <a:gd name="connsiteX0" fmla="*/ 0 w 3365606"/>
                  <a:gd name="connsiteY0" fmla="*/ 1321653 h 1321653"/>
                  <a:gd name="connsiteX1" fmla="*/ 3365606 w 3365606"/>
                  <a:gd name="connsiteY1" fmla="*/ 0 h 1321653"/>
                  <a:gd name="connsiteX0" fmla="*/ 0 w 3365606"/>
                  <a:gd name="connsiteY0" fmla="*/ 1321653 h 1321653"/>
                  <a:gd name="connsiteX1" fmla="*/ 3365606 w 3365606"/>
                  <a:gd name="connsiteY1" fmla="*/ 0 h 1321653"/>
                </a:gdLst>
                <a:ahLst/>
                <a:cxnLst>
                  <a:cxn ang="0">
                    <a:pos x="connsiteX0" y="connsiteY0"/>
                  </a:cxn>
                  <a:cxn ang="0">
                    <a:pos x="connsiteX1" y="connsiteY1"/>
                  </a:cxn>
                </a:cxnLst>
                <a:rect l="l" t="t" r="r" b="b"/>
                <a:pathLst>
                  <a:path w="3365606" h="1321653">
                    <a:moveTo>
                      <a:pt x="0" y="1321653"/>
                    </a:moveTo>
                    <a:cubicBezTo>
                      <a:pt x="407254" y="512269"/>
                      <a:pt x="1129552" y="33298"/>
                      <a:pt x="3365606" y="0"/>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C5E2EEB-7DE9-5D4F-E907-89EC62974C19}"/>
                      </a:ext>
                    </a:extLst>
                  </p:cNvPr>
                  <p:cNvSpPr txBox="1"/>
                  <p:nvPr/>
                </p:nvSpPr>
                <p:spPr>
                  <a:xfrm>
                    <a:off x="9825941" y="5924390"/>
                    <a:ext cx="651845" cy="4049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dPr>
                            <m:e>
                              <m:sSubSup>
                                <m:sSubSupPr>
                                  <m:ctrlP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ctrlPr>
                                </m:sSubSupPr>
                                <m:e>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𝒒</m:t>
                                  </m:r>
                                </m:e>
                                <m:sub>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𝒄</m:t>
                                  </m:r>
                                </m:sub>
                                <m:sup>
                                  <m:r>
                                    <a:rPr kumimoji="0" lang="en-NZ" sz="1800" b="1" i="1" u="none" strike="noStrike" kern="1200" cap="none" spc="0" normalizeH="0" baseline="0" noProof="0">
                                      <a:ln>
                                        <a:noFill/>
                                      </a:ln>
                                      <a:solidFill>
                                        <a:srgbClr val="009E47"/>
                                      </a:solidFill>
                                      <a:effectLst/>
                                      <a:uLnTx/>
                                      <a:uFillTx/>
                                      <a:latin typeface="Cambria Math" panose="02040503050406030204" pitchFamily="18" charset="0"/>
                                      <a:ea typeface="+mn-ea"/>
                                      <a:cs typeface="+mn-cs"/>
                                    </a:rPr>
                                    <m:t>𝟏</m:t>
                                  </m:r>
                                </m:sup>
                              </m:sSubSup>
                            </m:e>
                          </m:d>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9" name="TextBox 18">
                    <a:extLst>
                      <a:ext uri="{FF2B5EF4-FFF2-40B4-BE49-F238E27FC236}">
                        <a16:creationId xmlns:a16="http://schemas.microsoft.com/office/drawing/2014/main" id="{7C5E2EEB-7DE9-5D4F-E907-89EC62974C19}"/>
                      </a:ext>
                    </a:extLst>
                  </p:cNvPr>
                  <p:cNvSpPr txBox="1">
                    <a:spLocks noRot="1" noChangeAspect="1" noMove="1" noResize="1" noEditPoints="1" noAdjustHandles="1" noChangeArrowheads="1" noChangeShapeType="1" noTextEdit="1"/>
                  </p:cNvSpPr>
                  <p:nvPr/>
                </p:nvSpPr>
                <p:spPr>
                  <a:xfrm>
                    <a:off x="9825941" y="5924390"/>
                    <a:ext cx="651845" cy="404983"/>
                  </a:xfrm>
                  <a:prstGeom prst="rect">
                    <a:avLst/>
                  </a:prstGeom>
                  <a:blipFill>
                    <a:blip r:embed="rId28"/>
                    <a:stretch>
                      <a:fillRect b="-2985"/>
                    </a:stretch>
                  </a:blipFill>
                </p:spPr>
                <p:txBody>
                  <a:bodyPr/>
                  <a:lstStyle/>
                  <a:p>
                    <a:r>
                      <a:rPr lang="en-NZ">
                        <a:noFill/>
                      </a:rPr>
                      <a:t> </a:t>
                    </a:r>
                  </a:p>
                </p:txBody>
              </p:sp>
            </mc:Fallback>
          </mc:AlternateContent>
          <p:cxnSp>
            <p:nvCxnSpPr>
              <p:cNvPr id="29" name="Straight Connector 28">
                <a:extLst>
                  <a:ext uri="{FF2B5EF4-FFF2-40B4-BE49-F238E27FC236}">
                    <a16:creationId xmlns:a16="http://schemas.microsoft.com/office/drawing/2014/main" id="{77D309B8-310A-D207-5294-C981BD82A9FD}"/>
                  </a:ext>
                </a:extLst>
              </p:cNvPr>
              <p:cNvCxnSpPr/>
              <p:nvPr/>
            </p:nvCxnSpPr>
            <p:spPr>
              <a:xfrm flipV="1">
                <a:off x="6096000" y="4677580"/>
                <a:ext cx="3600000"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288D0A-D2C5-0C13-08F7-5897EE397E2A}"/>
                  </a:ext>
                </a:extLst>
              </p:cNvPr>
              <p:cNvCxnSpPr/>
              <p:nvPr/>
            </p:nvCxnSpPr>
            <p:spPr>
              <a:xfrm flipV="1">
                <a:off x="6078071" y="5324551"/>
                <a:ext cx="540000"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C6D63A4-A309-8BCA-FA9F-F2DCCA4BC3C0}"/>
                  </a:ext>
                </a:extLst>
              </p:cNvPr>
              <p:cNvCxnSpPr>
                <a:cxnSpLocks/>
              </p:cNvCxnSpPr>
              <p:nvPr/>
            </p:nvCxnSpPr>
            <p:spPr>
              <a:xfrm>
                <a:off x="6617850" y="5340402"/>
                <a:ext cx="0" cy="68400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1A3EA2E-F486-AC8C-37D9-3236F3771BA9}"/>
                      </a:ext>
                    </a:extLst>
                  </p:cNvPr>
                  <p:cNvSpPr txBox="1"/>
                  <p:nvPr/>
                </p:nvSpPr>
                <p:spPr>
                  <a:xfrm>
                    <a:off x="6422868" y="5985497"/>
                    <a:ext cx="57201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20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Sub>
                        </m:oMath>
                      </m:oMathPara>
                    </a14:m>
                    <a:endPar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4" name="TextBox 33">
                    <a:extLst>
                      <a:ext uri="{FF2B5EF4-FFF2-40B4-BE49-F238E27FC236}">
                        <a16:creationId xmlns:a16="http://schemas.microsoft.com/office/drawing/2014/main" id="{C1A3EA2E-F486-AC8C-37D9-3236F3771BA9}"/>
                      </a:ext>
                    </a:extLst>
                  </p:cNvPr>
                  <p:cNvSpPr txBox="1">
                    <a:spLocks noRot="1" noChangeAspect="1" noMove="1" noResize="1" noEditPoints="1" noAdjustHandles="1" noChangeArrowheads="1" noChangeShapeType="1" noTextEdit="1"/>
                  </p:cNvSpPr>
                  <p:nvPr/>
                </p:nvSpPr>
                <p:spPr>
                  <a:xfrm>
                    <a:off x="6422868" y="5985497"/>
                    <a:ext cx="572016" cy="400110"/>
                  </a:xfrm>
                  <a:prstGeom prst="rect">
                    <a:avLst/>
                  </a:prstGeom>
                  <a:blipFill>
                    <a:blip r:embed="rId29"/>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E6BECF5-5669-7408-6D23-C380C5867345}"/>
                      </a:ext>
                    </a:extLst>
                  </p:cNvPr>
                  <p:cNvSpPr txBox="1"/>
                  <p:nvPr/>
                </p:nvSpPr>
                <p:spPr>
                  <a:xfrm>
                    <a:off x="5030573" y="5122870"/>
                    <a:ext cx="11245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50% </a:t>
                    </a:r>
                    <a14:m>
                      <m:oMath xmlns:m="http://schemas.openxmlformats.org/officeDocument/2006/math">
                        <m:sSub>
                          <m:sSub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𝑚𝑎𝑥</m:t>
                            </m:r>
                          </m:sub>
                        </m:sSub>
                      </m:oMath>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5" name="TextBox 34">
                    <a:extLst>
                      <a:ext uri="{FF2B5EF4-FFF2-40B4-BE49-F238E27FC236}">
                        <a16:creationId xmlns:a16="http://schemas.microsoft.com/office/drawing/2014/main" id="{AE6BECF5-5669-7408-6D23-C380C5867345}"/>
                      </a:ext>
                    </a:extLst>
                  </p:cNvPr>
                  <p:cNvSpPr txBox="1">
                    <a:spLocks noRot="1" noChangeAspect="1" noMove="1" noResize="1" noEditPoints="1" noAdjustHandles="1" noChangeArrowheads="1" noChangeShapeType="1" noTextEdit="1"/>
                  </p:cNvSpPr>
                  <p:nvPr/>
                </p:nvSpPr>
                <p:spPr>
                  <a:xfrm>
                    <a:off x="5030573" y="5122870"/>
                    <a:ext cx="1124539" cy="369332"/>
                  </a:xfrm>
                  <a:prstGeom prst="rect">
                    <a:avLst/>
                  </a:prstGeom>
                  <a:blipFill>
                    <a:blip r:embed="rId30"/>
                    <a:stretch>
                      <a:fillRect l="-4348" t="-10000" b="-2666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AE8FFC6-860E-B321-A703-A1A5191346FB}"/>
                      </a:ext>
                    </a:extLst>
                  </p:cNvPr>
                  <p:cNvSpPr txBox="1"/>
                  <p:nvPr/>
                </p:nvSpPr>
                <p:spPr>
                  <a:xfrm>
                    <a:off x="5388540" y="4418923"/>
                    <a:ext cx="78483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20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𝑚𝑎𝑥</m:t>
                              </m:r>
                            </m:sub>
                          </m:sSub>
                        </m:oMath>
                      </m:oMathPara>
                    </a14:m>
                    <a:endPar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3" name="TextBox 52">
                    <a:extLst>
                      <a:ext uri="{FF2B5EF4-FFF2-40B4-BE49-F238E27FC236}">
                        <a16:creationId xmlns:a16="http://schemas.microsoft.com/office/drawing/2014/main" id="{2AE8FFC6-860E-B321-A703-A1A5191346FB}"/>
                      </a:ext>
                    </a:extLst>
                  </p:cNvPr>
                  <p:cNvSpPr txBox="1">
                    <a:spLocks noRot="1" noChangeAspect="1" noMove="1" noResize="1" noEditPoints="1" noAdjustHandles="1" noChangeArrowheads="1" noChangeShapeType="1" noTextEdit="1"/>
                  </p:cNvSpPr>
                  <p:nvPr/>
                </p:nvSpPr>
                <p:spPr>
                  <a:xfrm>
                    <a:off x="5388540" y="4418923"/>
                    <a:ext cx="784830" cy="400110"/>
                  </a:xfrm>
                  <a:prstGeom prst="rect">
                    <a:avLst/>
                  </a:prstGeom>
                  <a:blipFill>
                    <a:blip r:embed="rId31"/>
                    <a:stretch>
                      <a:fillRect/>
                    </a:stretch>
                  </a:blipFill>
                </p:spPr>
                <p:txBody>
                  <a:bodyPr/>
                  <a:lstStyle/>
                  <a:p>
                    <a:r>
                      <a:rPr lang="en-NZ">
                        <a:noFill/>
                      </a:rPr>
                      <a:t> </a:t>
                    </a:r>
                  </a:p>
                </p:txBody>
              </p:sp>
            </mc:Fallback>
          </mc:AlternateContent>
        </p:grpSp>
      </p:grpSp>
      <p:sp>
        <p:nvSpPr>
          <p:cNvPr id="2" name="Rectangle 1">
            <a:extLst>
              <a:ext uri="{FF2B5EF4-FFF2-40B4-BE49-F238E27FC236}">
                <a16:creationId xmlns:a16="http://schemas.microsoft.com/office/drawing/2014/main" id="{FBA77E9C-5FCF-6A1C-2CF6-9B10DF02C3EC}"/>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304106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D2F5C6-5BE0-3673-A7B2-DCCD8CF2F23C}"/>
              </a:ext>
            </a:extLst>
          </p:cNvPr>
          <p:cNvSpPr txBox="1"/>
          <p:nvPr/>
        </p:nvSpPr>
        <p:spPr>
          <a:xfrm>
            <a:off x="360558" y="187447"/>
            <a:ext cx="61699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1"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ATP hydrolysis</a:t>
            </a:r>
            <a:r>
              <a:rPr kumimoji="0" lang="en-NZ" sz="2400" b="1" i="1"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NZ"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(with no enzyme catalysing the reaction)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D4F12AD-6C3B-152B-902E-7105DE9A0FFB}"/>
                  </a:ext>
                </a:extLst>
              </p:cNvPr>
              <p:cNvSpPr txBox="1"/>
              <p:nvPr/>
            </p:nvSpPr>
            <p:spPr>
              <a:xfrm>
                <a:off x="360558" y="709122"/>
                <a:ext cx="7315079" cy="60240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The energy to drive physiological processes is supplied by the hydrolysis of ATP.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In bond graph form, the hydrolysis of ATP to ADP and P</a:t>
                </a:r>
                <a:r>
                  <a:rPr kumimoji="0" lang="en-NZ" sz="1400" b="0" i="0"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(inorganic phosphate </a:t>
                </a:r>
                <a14:m>
                  <m:oMath xmlns:m="http://schemas.openxmlformats.org/officeDocument/2006/math">
                    <m:sSubSup>
                      <m:sSubSupPr>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SupPr>
                      <m:e>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𝐻𝑃𝑂</m:t>
                        </m:r>
                      </m:e>
                      <m:sub>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4</m:t>
                        </m:r>
                      </m:sub>
                      <m:sup>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2−</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is given by: </a:t>
                </a:r>
              </a:p>
            </p:txBody>
          </p:sp>
        </mc:Choice>
        <mc:Fallback xmlns="">
          <p:sp>
            <p:nvSpPr>
              <p:cNvPr id="3" name="TextBox 2">
                <a:extLst>
                  <a:ext uri="{FF2B5EF4-FFF2-40B4-BE49-F238E27FC236}">
                    <a16:creationId xmlns:a16="http://schemas.microsoft.com/office/drawing/2014/main" id="{5D4F12AD-6C3B-152B-902E-7105DE9A0FFB}"/>
                  </a:ext>
                </a:extLst>
              </p:cNvPr>
              <p:cNvSpPr txBox="1">
                <a:spLocks noRot="1" noChangeAspect="1" noMove="1" noResize="1" noEditPoints="1" noAdjustHandles="1" noChangeArrowheads="1" noChangeShapeType="1" noTextEdit="1"/>
              </p:cNvSpPr>
              <p:nvPr/>
            </p:nvSpPr>
            <p:spPr>
              <a:xfrm>
                <a:off x="360558" y="709122"/>
                <a:ext cx="7315079" cy="602409"/>
              </a:xfrm>
              <a:prstGeom prst="rect">
                <a:avLst/>
              </a:prstGeom>
              <a:blipFill>
                <a:blip r:embed="rId3"/>
                <a:stretch>
                  <a:fillRect l="-250" t="-1010" b="-10101"/>
                </a:stretch>
              </a:blipFill>
            </p:spPr>
            <p:txBody>
              <a:bodyPr/>
              <a:lstStyle/>
              <a:p>
                <a:r>
                  <a:rPr lang="en-NZ">
                    <a:noFill/>
                  </a:rPr>
                  <a:t> </a:t>
                </a:r>
              </a:p>
            </p:txBody>
          </p:sp>
        </mc:Fallback>
      </mc:AlternateContent>
      <p:grpSp>
        <p:nvGrpSpPr>
          <p:cNvPr id="60" name="Group 59">
            <a:extLst>
              <a:ext uri="{FF2B5EF4-FFF2-40B4-BE49-F238E27FC236}">
                <a16:creationId xmlns:a16="http://schemas.microsoft.com/office/drawing/2014/main" id="{76C001A5-7498-7766-14C1-82B32488F7FF}"/>
              </a:ext>
            </a:extLst>
          </p:cNvPr>
          <p:cNvGrpSpPr/>
          <p:nvPr/>
        </p:nvGrpSpPr>
        <p:grpSpPr>
          <a:xfrm>
            <a:off x="360558" y="1351618"/>
            <a:ext cx="7346691" cy="767051"/>
            <a:chOff x="360558" y="1351618"/>
            <a:chExt cx="7346691" cy="767051"/>
          </a:xfrm>
        </p:grpSpPr>
        <mc:AlternateContent xmlns:mc="http://schemas.openxmlformats.org/markup-compatibility/2006" xmlns:a14="http://schemas.microsoft.com/office/drawing/2010/main">
          <mc:Choice Requires="a14">
            <p:sp>
              <p:nvSpPr>
                <p:cNvPr id="21" name="TextBox 39">
                  <a:extLst>
                    <a:ext uri="{FF2B5EF4-FFF2-40B4-BE49-F238E27FC236}">
                      <a16:creationId xmlns:a16="http://schemas.microsoft.com/office/drawing/2014/main" id="{55179A4F-A4E3-2435-4067-C2C220D9F560}"/>
                    </a:ext>
                  </a:extLst>
                </p:cNvPr>
                <p:cNvSpPr txBox="1"/>
                <p:nvPr/>
              </p:nvSpPr>
              <p:spPr>
                <a:xfrm>
                  <a:off x="360558" y="1351618"/>
                  <a:ext cx="4577022" cy="357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sub>
                        <m:sup>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𝑓</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𝐴𝑇𝑃</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sSub>
                            <m:sSubPr>
                              <m:ctrlP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Times New Roman" panose="02020603050405020304" pitchFamily="18" charset="0"/>
                                </a:rPr>
                              </m:ctrlPr>
                            </m:sSubPr>
                            <m:e>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Times New Roman" panose="02020603050405020304" pitchFamily="18" charset="0"/>
                                </a:rPr>
                                <m:t>𝐻</m:t>
                              </m:r>
                            </m:e>
                            <m: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Times New Roman" panose="02020603050405020304" pitchFamily="18" charset="0"/>
                                </a:rPr>
                                <m:t>2</m:t>
                              </m:r>
                            </m:sub>
                          </m:s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Times New Roman" panose="02020603050405020304" pitchFamily="18" charset="0"/>
                            </a:rPr>
                            <m:t>𝑂</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𝑅𝑇</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𝑙𝑛</m:t>
                      </m:r>
                      <m:d>
                        <m:d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accPr>
                                <m:e>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𝑞</m:t>
                                  </m:r>
                                </m:e>
                              </m:acc>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𝐴𝑇𝑃</m:t>
                              </m:r>
                            </m:sup>
                          </m:sSubSup>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accPr>
                                <m:e>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𝑞</m:t>
                                  </m:r>
                                </m:e>
                              </m:acc>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sSub>
                                <m:sSubPr>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𝐻</m:t>
                                  </m:r>
                                </m:e>
                                <m:sub>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2</m:t>
                                  </m:r>
                                </m:sub>
                              </m:sSub>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𝑂</m:t>
                              </m:r>
                            </m:sup>
                          </m:sSub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a:t>
                  </a:r>
                  <a14:m>
                    <m:oMath xmlns:m="http://schemas.openxmlformats.org/officeDocument/2006/math">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𝑅𝑇</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𝑙𝑛</m:t>
                      </m:r>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accPr>
                                <m:e>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𝑞</m:t>
                                  </m:r>
                                </m:e>
                              </m:acc>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𝐴𝑇𝑃</m:t>
                              </m:r>
                            </m:sup>
                          </m:sSubSup>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 </m:t>
                          </m:r>
                        </m:e>
                      </m:d>
                    </m:oMath>
                  </a14:m>
                  <a:endParaRPr kumimoji="0" lang="en-NZ" sz="1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1" name="TextBox 39">
                  <a:extLst>
                    <a:ext uri="{FF2B5EF4-FFF2-40B4-BE49-F238E27FC236}">
                      <a16:creationId xmlns:a16="http://schemas.microsoft.com/office/drawing/2014/main" id="{55179A4F-A4E3-2435-4067-C2C220D9F560}"/>
                    </a:ext>
                  </a:extLst>
                </p:cNvPr>
                <p:cNvSpPr txBox="1">
                  <a:spLocks noRot="1" noChangeAspect="1" noMove="1" noResize="1" noEditPoints="1" noAdjustHandles="1" noChangeArrowheads="1" noChangeShapeType="1" noTextEdit="1"/>
                </p:cNvSpPr>
                <p:nvPr/>
              </p:nvSpPr>
              <p:spPr>
                <a:xfrm>
                  <a:off x="360558" y="1351618"/>
                  <a:ext cx="4577022" cy="357727"/>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2" name="TextBox 39">
                  <a:extLst>
                    <a:ext uri="{FF2B5EF4-FFF2-40B4-BE49-F238E27FC236}">
                      <a16:creationId xmlns:a16="http://schemas.microsoft.com/office/drawing/2014/main" id="{F89326D8-28C1-1BA9-B7E9-AF7BAC9B0571}"/>
                    </a:ext>
                  </a:extLst>
                </p:cNvPr>
                <p:cNvSpPr txBox="1"/>
                <p:nvPr/>
              </p:nvSpPr>
              <p:spPr>
                <a:xfrm>
                  <a:off x="360558" y="1703940"/>
                  <a:ext cx="7346691" cy="4147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sub>
                        <m:sup>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𝐴𝐷𝑃</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sSub>
                            <m:sSubPr>
                              <m:ctrlP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Times New Roman" panose="02020603050405020304" pitchFamily="18" charset="0"/>
                                </a:rPr>
                              </m:ctrlPr>
                            </m:sSubPr>
                            <m:e>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Times New Roman" panose="02020603050405020304" pitchFamily="18" charset="0"/>
                                </a:rPr>
                                <m:t>𝑃</m:t>
                              </m:r>
                            </m:e>
                            <m: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Times New Roman" panose="02020603050405020304" pitchFamily="18" charset="0"/>
                                </a:rPr>
                                <m:t>𝑖</m:t>
                              </m:r>
                            </m:sub>
                          </m:sSub>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𝑐</m:t>
                          </m:r>
                        </m:sub>
                        <m:sup>
                          <m:sSup>
                            <m:sSupPr>
                              <m:ctrlPr>
                                <a:rPr kumimoji="0" lang="en-NZ" sz="1400" b="0" i="1" u="none" strike="noStrike" kern="100" cap="none" spc="0" normalizeH="0" baseline="0" noProof="0" smtClean="0">
                                  <a:ln>
                                    <a:noFill/>
                                  </a:ln>
                                  <a:solidFill>
                                    <a:srgbClr val="FF0000"/>
                                  </a:solidFill>
                                  <a:effectLst/>
                                  <a:uLnTx/>
                                  <a:uFillTx/>
                                  <a:latin typeface="Cambria Math" panose="02040503050406030204" pitchFamily="18" charset="0"/>
                                  <a:ea typeface="+mn-ea"/>
                                  <a:cs typeface="Times New Roman" panose="02020603050405020304" pitchFamily="18" charset="0"/>
                                </a:rPr>
                              </m:ctrlPr>
                            </m:sSupPr>
                            <m:e>
                              <m:r>
                                <a:rPr kumimoji="0" lang="en-NZ" sz="1400" b="0" i="1" u="none" strike="noStrike" kern="100" cap="none" spc="0" normalizeH="0" baseline="0" noProof="0">
                                  <a:ln>
                                    <a:noFill/>
                                  </a:ln>
                                  <a:solidFill>
                                    <a:srgbClr val="FF0000"/>
                                  </a:solidFill>
                                  <a:effectLst/>
                                  <a:uLnTx/>
                                  <a:uFillTx/>
                                  <a:latin typeface="Cambria Math" panose="02040503050406030204" pitchFamily="18" charset="0"/>
                                  <a:ea typeface="+mn-ea"/>
                                  <a:cs typeface="Times New Roman" panose="02020603050405020304" pitchFamily="18" charset="0"/>
                                </a:rPr>
                                <m:t>𝐻</m:t>
                              </m:r>
                            </m:e>
                            <m:sup>
                              <m:r>
                                <a:rPr kumimoji="0" lang="en-NZ" sz="1400" b="0" i="1" u="none" strike="noStrike" kern="100" cap="none" spc="0" normalizeH="0" baseline="0" noProof="0">
                                  <a:ln>
                                    <a:noFill/>
                                  </a:ln>
                                  <a:solidFill>
                                    <a:srgbClr val="FF0000"/>
                                  </a:solidFill>
                                  <a:effectLst/>
                                  <a:uLnTx/>
                                  <a:uFillTx/>
                                  <a:latin typeface="Cambria Math" panose="02040503050406030204" pitchFamily="18" charset="0"/>
                                  <a:ea typeface="+mn-ea"/>
                                  <a:cs typeface="Times New Roman" panose="02020603050405020304" pitchFamily="18" charset="0"/>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𝑅𝑇</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𝑙𝑛</m:t>
                      </m:r>
                      <m:d>
                        <m:d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accPr>
                                <m:e>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𝑞</m:t>
                                  </m:r>
                                </m:e>
                              </m:acc>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𝐴</m:t>
                              </m:r>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𝐷</m:t>
                              </m:r>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𝑃</m:t>
                              </m:r>
                            </m:sup>
                          </m:sSubSup>
                        </m:e>
                      </m:d>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𝑅𝑇</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𝑙𝑛</m:t>
                      </m:r>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400" b="0" i="1" u="none" strike="noStrike" kern="1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𝑞</m:t>
                                  </m:r>
                                </m:e>
                              </m:acc>
                            </m:e>
                            <m:sub>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𝑖</m:t>
                                  </m:r>
                                </m:sub>
                              </m:sSub>
                            </m:sup>
                          </m:sSubSup>
                        </m:e>
                      </m:d>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𝑅𝑇</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𝑙𝑛</m:t>
                      </m:r>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𝑞</m:t>
                                  </m:r>
                                </m:e>
                              </m:acc>
                            </m:e>
                            <m:sub>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sSup>
                                <m:sSupPr>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𝐻</m:t>
                                  </m:r>
                                </m:e>
                                <m:sup>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sup>
                          </m:sSubSup>
                        </m:e>
                      </m:d>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m:t>
                      </m:r>
                    </m:oMath>
                  </a14:m>
                  <a:r>
                    <a:rPr kumimoji="0" lang="en-NZ" sz="14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a:t>
                  </a:r>
                  <a14:m>
                    <m:oMath xmlns:m="http://schemas.openxmlformats.org/officeDocument/2006/math">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𝑅𝑇</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𝑙𝑛</m:t>
                      </m:r>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accPr>
                                <m:e>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𝑞</m:t>
                                  </m:r>
                                </m:e>
                              </m:acc>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𝐴𝐷𝑃</m:t>
                              </m:r>
                            </m:sup>
                          </m:sSubSup>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𝑞</m:t>
                                  </m:r>
                                </m:e>
                              </m:acc>
                            </m:e>
                            <m:sub>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Sup>
                            <m:sSubSupPr>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𝑞</m:t>
                                  </m:r>
                                </m:e>
                              </m:acc>
                            </m:e>
                            <m:sub>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sSup>
                                <m:sSupPr>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𝐻</m:t>
                                  </m:r>
                                </m:e>
                                <m:sup>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sup>
                          </m:sSubSup>
                        </m:e>
                      </m:d>
                    </m:oMath>
                  </a14:m>
                  <a:endParaRPr kumimoji="0" lang="en-NZ" sz="1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2" name="TextBox 39">
                  <a:extLst>
                    <a:ext uri="{FF2B5EF4-FFF2-40B4-BE49-F238E27FC236}">
                      <a16:creationId xmlns:a16="http://schemas.microsoft.com/office/drawing/2014/main" id="{F89326D8-28C1-1BA9-B7E9-AF7BAC9B0571}"/>
                    </a:ext>
                  </a:extLst>
                </p:cNvPr>
                <p:cNvSpPr txBox="1">
                  <a:spLocks noRot="1" noChangeAspect="1" noMove="1" noResize="1" noEditPoints="1" noAdjustHandles="1" noChangeArrowheads="1" noChangeShapeType="1" noTextEdit="1"/>
                </p:cNvSpPr>
                <p:nvPr/>
              </p:nvSpPr>
              <p:spPr>
                <a:xfrm>
                  <a:off x="360558" y="1703940"/>
                  <a:ext cx="7346691" cy="414729"/>
                </a:xfrm>
                <a:prstGeom prst="rect">
                  <a:avLst/>
                </a:prstGeom>
                <a:blipFill>
                  <a:blip r:embed="rId5"/>
                  <a:stretch>
                    <a:fillRect/>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2BF216A-4001-F78A-80E8-C57A26AE5184}"/>
                  </a:ext>
                </a:extLst>
              </p:cNvPr>
              <p:cNvSpPr txBox="1"/>
              <p:nvPr/>
            </p:nvSpPr>
            <p:spPr>
              <a:xfrm>
                <a:off x="360558" y="5752856"/>
                <a:ext cx="10994100" cy="10686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The Gibbs free energy change per mole of ATP is</a:t>
                </a:r>
              </a:p>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𝐺</m:t>
                        </m:r>
                      </m:e>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𝐴𝑇𝑃</m:t>
                        </m:r>
                      </m:sup>
                    </m:s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Sup>
                      <m:sSub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𝑅𝑥</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𝑓</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𝑅𝑇</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𝑙𝑛</m:t>
                    </m:r>
                    <m:d>
                      <m:d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sSubSup>
                              <m:sSubSupPr>
                                <m:ctrlPr>
                                  <a:rPr kumimoji="0" lang="en-NZ" sz="1800" b="0" i="1" u="none" strike="noStrike" kern="1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800" b="0" i="1" u="none" strike="noStrike" kern="1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accPr>
                                  <m:e>
                                    <m:r>
                                      <a:rPr kumimoji="0" lang="en-NZ" sz="1800" b="0" i="1" u="none" strike="noStrike" kern="1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𝑞</m:t>
                                    </m:r>
                                  </m:e>
                                </m:acc>
                              </m:e>
                              <m:sub>
                                <m:r>
                                  <a:rPr kumimoji="0" lang="en-NZ" sz="18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r>
                                  <a:rPr kumimoji="0" lang="en-NZ" sz="18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𝐴𝐷𝑃</m:t>
                                </m:r>
                              </m:sup>
                            </m:sSubSup>
                            <m:r>
                              <a:rPr kumimoji="0" lang="en-NZ" sz="18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𝑞</m:t>
                                    </m:r>
                                  </m:e>
                                </m:acc>
                              </m:e>
                              <m:sub>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𝑃</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𝑖</m:t>
                                    </m:r>
                                  </m:sub>
                                </m:sSub>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Sup>
                              <m:sSubSupPr>
                                <m:ctrlP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𝑞</m:t>
                                    </m:r>
                                  </m:e>
                                </m:acc>
                              </m:e>
                              <m:sub>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sSup>
                                  <m:sSupPr>
                                    <m:ctrlP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𝐻</m:t>
                                    </m:r>
                                  </m:e>
                                  <m:sup>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sup>
                            </m:sSubSup>
                          </m:num>
                          <m:den>
                            <m:sSubSup>
                              <m:sSubSupPr>
                                <m:ctrlPr>
                                  <a:rPr kumimoji="0" lang="en-NZ" sz="1800" b="0" i="1" u="none" strike="noStrike" kern="1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800" b="0" i="1" u="none" strike="noStrike" kern="1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accPr>
                                  <m:e>
                                    <m:r>
                                      <a:rPr kumimoji="0" lang="en-NZ" sz="1800" b="0" i="1" u="none" strike="noStrike" kern="1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𝑞</m:t>
                                    </m:r>
                                  </m:e>
                                </m:acc>
                              </m:e>
                              <m:sub>
                                <m:r>
                                  <a:rPr kumimoji="0" lang="en-NZ" sz="18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r>
                                  <a:rPr kumimoji="0" lang="en-NZ" sz="18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𝐴𝑇𝑃</m:t>
                                </m:r>
                              </m:sup>
                            </m:sSubSup>
                          </m:den>
                        </m:f>
                      </m:e>
                    </m:d>
                    <m:r>
                      <a:rPr kumimoji="0" lang="en-NZ" sz="1800" b="0" i="0" u="none" strike="noStrike" kern="1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𝑅𝑇</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𝑙𝑛</m:t>
                    </m:r>
                    <m:d>
                      <m:d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d>
                              <m:dPr>
                                <m:begChr m:val="["/>
                                <m:endChr m:val="]"/>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𝐴𝐷𝑃</m:t>
                                </m:r>
                              </m:e>
                            </m:d>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𝑃</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𝑖</m:t>
                                    </m:r>
                                  </m:sub>
                                </m:sSub>
                              </m:e>
                            </m:d>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d>
                              <m:dPr>
                                <m:begChr m:val="["/>
                                <m:endChr m:val="]"/>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𝐻</m:t>
                                    </m:r>
                                  </m:e>
                                  <m:sup>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e>
                            </m:d>
                          </m:num>
                          <m:den>
                            <m:d>
                              <m:dPr>
                                <m:begChr m:val="["/>
                                <m:endChr m:val="]"/>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e>
                            </m:d>
                          </m:den>
                        </m:f>
                        <m:r>
                          <a:rPr kumimoji="0" lang="en-NZ" sz="1800" b="0" i="1" u="none" strike="noStrike" kern="1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m:t>
                        </m:r>
                        <m:f>
                          <m:fPr>
                            <m:ctrlPr>
                              <a:rPr kumimoji="0" lang="en-NZ" sz="1800" b="0" i="1" u="none" strike="noStrike" kern="1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𝐴𝐷𝑃</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𝑃</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𝑖</m:t>
                                    </m:r>
                                  </m:sub>
                                </m:sSub>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sSup>
                                  <m:sSupPr>
                                    <m:ctrlP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𝐻</m:t>
                                    </m:r>
                                  </m:e>
                                  <m:sup>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sup>
                            </m:sSubSup>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num>
                          <m:den>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en>
                        </m:f>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e>
                    </m:d>
                    <m:r>
                      <a:rPr kumimoji="0" lang="en-NZ" sz="1800" b="0" i="1" u="none" strike="noStrike" kern="1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𝑅𝑇</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𝑙𝑛</m:t>
                    </m:r>
                    <m:d>
                      <m:d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d>
                              <m:dPr>
                                <m:begChr m:val="["/>
                                <m:endChr m:val="]"/>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𝑨𝑫𝑷</m:t>
                                </m:r>
                              </m:e>
                            </m:d>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sSub>
                                  <m:sSubPr>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ctrlPr>
                                  </m:sSub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𝑷</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𝒊</m:t>
                                    </m:r>
                                  </m:sub>
                                </m:sSub>
                              </m:e>
                            </m:d>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d>
                              <m:dPr>
                                <m:begChr m:val="["/>
                                <m:endChr m:val="]"/>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sSup>
                                  <m:sSupPr>
                                    <m:ctrlPr>
                                      <a:rPr kumimoji="0" lang="en-NZ" sz="18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ctrlPr>
                                  </m:sSupPr>
                                  <m:e>
                                    <m:r>
                                      <a:rPr kumimoji="0" lang="en-NZ" sz="18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𝑯</m:t>
                                    </m:r>
                                  </m:e>
                                  <m:sup>
                                    <m:r>
                                      <a:rPr kumimoji="0" lang="en-NZ" sz="18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m:t>
                                    </m:r>
                                  </m:sup>
                                </m:sSup>
                              </m:e>
                            </m:d>
                          </m:num>
                          <m:den>
                            <m:d>
                              <m:dPr>
                                <m:begChr m:val="["/>
                                <m:endChr m:val="]"/>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𝑨𝑻𝑷</m:t>
                                </m:r>
                              </m:e>
                            </m:d>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𝑄</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𝑒𝑞</m:t>
                                </m:r>
                              </m:sup>
                            </m:sSubSup>
                          </m:den>
                        </m:f>
                      </m:e>
                    </m:d>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35" name="TextBox 34">
                <a:extLst>
                  <a:ext uri="{FF2B5EF4-FFF2-40B4-BE49-F238E27FC236}">
                    <a16:creationId xmlns:a16="http://schemas.microsoft.com/office/drawing/2014/main" id="{D2BF216A-4001-F78A-80E8-C57A26AE5184}"/>
                  </a:ext>
                </a:extLst>
              </p:cNvPr>
              <p:cNvSpPr txBox="1">
                <a:spLocks noRot="1" noChangeAspect="1" noMove="1" noResize="1" noEditPoints="1" noAdjustHandles="1" noChangeArrowheads="1" noChangeShapeType="1" noTextEdit="1"/>
              </p:cNvSpPr>
              <p:nvPr/>
            </p:nvSpPr>
            <p:spPr>
              <a:xfrm>
                <a:off x="360558" y="5752856"/>
                <a:ext cx="10994100" cy="1068626"/>
              </a:xfrm>
              <a:prstGeom prst="rect">
                <a:avLst/>
              </a:prstGeom>
              <a:blipFill>
                <a:blip r:embed="rId6"/>
                <a:stretch>
                  <a:fillRect l="-443" t="-3429"/>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712B26D-1B38-6E85-9718-713D24E5F40D}"/>
                  </a:ext>
                </a:extLst>
              </p:cNvPr>
              <p:cNvSpPr txBox="1"/>
              <p:nvPr/>
            </p:nvSpPr>
            <p:spPr>
              <a:xfrm>
                <a:off x="360558" y="2148951"/>
                <a:ext cx="5224034" cy="4319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𝑹𝒙</m:t>
                        </m:r>
                      </m:sub>
                    </m:s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𝑅𝑥</m:t>
                        </m:r>
                      </m:sub>
                    </m:sSub>
                    <m:d>
                      <m:d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type m:val="lin"/>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𝑅𝑥</m:t>
                                    </m:r>
                                  </m:sub>
                                  <m:sup>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𝑓</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type m:val="lin"/>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𝑅𝑥</m:t>
                                    </m:r>
                                  </m:sub>
                                  <m:sup>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𝑟</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e>
                    </m:d>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accPr>
                              <m:e>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𝑞</m:t>
                                </m:r>
                              </m:e>
                            </m:acc>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𝐴𝑇𝑃</m:t>
                            </m:r>
                          </m:sup>
                        </m:sSub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accPr>
                              <m:e>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𝑞</m:t>
                                </m:r>
                              </m:e>
                            </m:acc>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𝐴𝐷𝑃</m:t>
                            </m:r>
                          </m:sup>
                        </m:sSubSup>
                        <m:r>
                          <a:rPr kumimoji="0" lang="en-NZ"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𝑞</m:t>
                                </m:r>
                              </m:e>
                            </m:acc>
                          </m:e>
                          <m:sub>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𝑖</m:t>
                                </m:r>
                              </m:sub>
                            </m:sSub>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𝑞</m:t>
                                </m:r>
                              </m:e>
                            </m:acc>
                          </m:e>
                          <m:sub>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sSup>
                              <m:sSupPr>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𝐻</m:t>
                                </m:r>
                              </m:e>
                              <m:sup>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sup>
                        </m:sSub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33" name="TextBox 32">
                <a:extLst>
                  <a:ext uri="{FF2B5EF4-FFF2-40B4-BE49-F238E27FC236}">
                    <a16:creationId xmlns:a16="http://schemas.microsoft.com/office/drawing/2014/main" id="{9712B26D-1B38-6E85-9718-713D24E5F40D}"/>
                  </a:ext>
                </a:extLst>
              </p:cNvPr>
              <p:cNvSpPr txBox="1">
                <a:spLocks noRot="1" noChangeAspect="1" noMove="1" noResize="1" noEditPoints="1" noAdjustHandles="1" noChangeArrowheads="1" noChangeShapeType="1" noTextEdit="1"/>
              </p:cNvSpPr>
              <p:nvPr/>
            </p:nvSpPr>
            <p:spPr>
              <a:xfrm>
                <a:off x="360558" y="2148951"/>
                <a:ext cx="5224034" cy="431913"/>
              </a:xfrm>
              <a:prstGeom prst="rect">
                <a:avLst/>
              </a:prstGeom>
              <a:blipFill>
                <a:blip r:embed="rId7"/>
                <a:stretch>
                  <a:fillRect t="-61429" b="-80000"/>
                </a:stretch>
              </a:blipFill>
            </p:spPr>
            <p:txBody>
              <a:bodyPr/>
              <a:lstStyle/>
              <a:p>
                <a:r>
                  <a:rPr lang="en-NZ">
                    <a:noFill/>
                  </a:rPr>
                  <a:t> </a:t>
                </a:r>
              </a:p>
            </p:txBody>
          </p:sp>
        </mc:Fallback>
      </mc:AlternateContent>
      <p:grpSp>
        <p:nvGrpSpPr>
          <p:cNvPr id="67" name="Group 66">
            <a:extLst>
              <a:ext uri="{FF2B5EF4-FFF2-40B4-BE49-F238E27FC236}">
                <a16:creationId xmlns:a16="http://schemas.microsoft.com/office/drawing/2014/main" id="{2890A21E-DE50-76F4-7CDB-2715A8305FCC}"/>
              </a:ext>
            </a:extLst>
          </p:cNvPr>
          <p:cNvGrpSpPr/>
          <p:nvPr/>
        </p:nvGrpSpPr>
        <p:grpSpPr>
          <a:xfrm>
            <a:off x="7903496" y="305860"/>
            <a:ext cx="3850487" cy="711177"/>
            <a:chOff x="8666267" y="243311"/>
            <a:chExt cx="3942812" cy="711177"/>
          </a:xfrm>
        </p:grpSpPr>
        <mc:AlternateContent xmlns:mc="http://schemas.openxmlformats.org/markup-compatibility/2006" xmlns:a14="http://schemas.microsoft.com/office/drawing/2010/main">
          <mc:Choice Requires="a14">
            <p:sp>
              <p:nvSpPr>
                <p:cNvPr id="64" name="Text Box 70">
                  <a:extLst>
                    <a:ext uri="{FF2B5EF4-FFF2-40B4-BE49-F238E27FC236}">
                      <a16:creationId xmlns:a16="http://schemas.microsoft.com/office/drawing/2014/main" id="{D54EB25B-1747-F495-BB8A-FA54FB69844D}"/>
                    </a:ext>
                  </a:extLst>
                </p:cNvPr>
                <p:cNvSpPr txBox="1"/>
                <p:nvPr/>
              </p:nvSpPr>
              <p:spPr>
                <a:xfrm>
                  <a:off x="8666267" y="387903"/>
                  <a:ext cx="3942812" cy="392819"/>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𝐴𝑇𝑃</m:t>
                            </m:r>
                          </m:e>
                          <m:sup>
                            <m: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4−</m:t>
                            </m:r>
                          </m:sup>
                        </m:sSup>
                        <m: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
                          <m:sSubPr>
                            <m:ctrlP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𝐻</m:t>
                            </m:r>
                          </m:e>
                          <m:sub>
                            <m: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2</m:t>
                            </m:r>
                          </m:sub>
                        </m:sSub>
                        <m: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𝑂</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 ⇄</m:t>
                        </m:r>
                        <m: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 </m:t>
                        </m:r>
                        <m:sSup>
                          <m:sSup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𝐴</m:t>
                            </m:r>
                            <m: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𝐷</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𝑃</m:t>
                            </m:r>
                          </m:e>
                          <m:sup>
                            <m: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3</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SupPr>
                          <m:e>
                            <m: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𝐻𝑃𝑂</m:t>
                            </m:r>
                          </m:e>
                          <m:sub>
                            <m: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4</m:t>
                            </m:r>
                          </m:sub>
                          <m:sup>
                            <m: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2−</m:t>
                            </m:r>
                          </m:sup>
                        </m:sSubSup>
                        <m: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p>
                          <m:sSupPr>
                            <m:ctrlP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𝐻</m:t>
                            </m:r>
                          </m:e>
                          <m:sup>
                            <m: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oMath>
                    </m:oMathPara>
                  </a14:m>
                  <a:endParaRPr kumimoji="0" lang="en-NZ" sz="16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64" name="Text Box 70">
                  <a:extLst>
                    <a:ext uri="{FF2B5EF4-FFF2-40B4-BE49-F238E27FC236}">
                      <a16:creationId xmlns:a16="http://schemas.microsoft.com/office/drawing/2014/main" id="{D54EB25B-1747-F495-BB8A-FA54FB69844D}"/>
                    </a:ext>
                  </a:extLst>
                </p:cNvPr>
                <p:cNvSpPr txBox="1">
                  <a:spLocks noRot="1" noChangeAspect="1" noMove="1" noResize="1" noEditPoints="1" noAdjustHandles="1" noChangeArrowheads="1" noChangeShapeType="1" noTextEdit="1"/>
                </p:cNvSpPr>
                <p:nvPr/>
              </p:nvSpPr>
              <p:spPr>
                <a:xfrm>
                  <a:off x="8666267" y="387903"/>
                  <a:ext cx="3942812" cy="392819"/>
                </a:xfrm>
                <a:prstGeom prst="rect">
                  <a:avLst/>
                </a:prstGeom>
                <a:blipFill>
                  <a:blip r:embed="rId21"/>
                  <a:stretch>
                    <a:fillRect/>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5" name="Text Box 72">
                  <a:extLst>
                    <a:ext uri="{FF2B5EF4-FFF2-40B4-BE49-F238E27FC236}">
                      <a16:creationId xmlns:a16="http://schemas.microsoft.com/office/drawing/2014/main" id="{B755C8BC-012B-1EA2-43D1-E29CFFCF9E5B}"/>
                    </a:ext>
                  </a:extLst>
                </p:cNvPr>
                <p:cNvSpPr txBox="1"/>
                <p:nvPr/>
              </p:nvSpPr>
              <p:spPr>
                <a:xfrm>
                  <a:off x="10067740" y="243311"/>
                  <a:ext cx="321945" cy="269671"/>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400" b="0" i="1" u="none" strike="noStrike" kern="100" cap="none" spc="0" normalizeH="0" baseline="0" noProof="0" smtClean="0">
                                <a:ln>
                                  <a:noFill/>
                                </a:ln>
                                <a:solidFill>
                                  <a:srgbClr val="7030A0"/>
                                </a:solidFill>
                                <a:effectLst/>
                                <a:uLnTx/>
                                <a:uFillTx/>
                                <a:latin typeface="Cambria Math" panose="02040503050406030204" pitchFamily="18" charset="0"/>
                                <a:ea typeface="Aptos" panose="020B0004020202020204" pitchFamily="34" charset="0"/>
                                <a:cs typeface="Times New Roman" panose="02020603050405020304" pitchFamily="18" charset="0"/>
                              </a:rPr>
                            </m:ctrlPr>
                          </m:sSupPr>
                          <m:e>
                            <m:r>
                              <a:rPr kumimoji="0" lang="en-NZ" sz="1400" b="0" i="1" u="none" strike="noStrike" kern="100" cap="none" spc="0" normalizeH="0" baseline="0" noProof="0">
                                <a:ln>
                                  <a:noFill/>
                                </a:ln>
                                <a:solidFill>
                                  <a:srgbClr val="7030A0"/>
                                </a:solidFill>
                                <a:effectLst/>
                                <a:uLnTx/>
                                <a:uFillTx/>
                                <a:latin typeface="Cambria Math" panose="02040503050406030204" pitchFamily="18" charset="0"/>
                                <a:ea typeface="Aptos" panose="020B0004020202020204" pitchFamily="34" charset="0"/>
                                <a:cs typeface="Times New Roman" panose="02020603050405020304" pitchFamily="18" charset="0"/>
                              </a:rPr>
                              <m:t>𝐴</m:t>
                            </m:r>
                          </m:e>
                          <m:sup>
                            <m:r>
                              <a:rPr kumimoji="0" lang="en-NZ" sz="1400" b="0" i="1" u="none" strike="noStrike" kern="100" cap="none" spc="0" normalizeH="0" baseline="0" noProof="0">
                                <a:ln>
                                  <a:noFill/>
                                </a:ln>
                                <a:solidFill>
                                  <a:srgbClr val="7030A0"/>
                                </a:solidFill>
                                <a:effectLst/>
                                <a:uLnTx/>
                                <a:uFillTx/>
                                <a:latin typeface="Cambria Math" panose="02040503050406030204" pitchFamily="18" charset="0"/>
                                <a:ea typeface="Aptos" panose="020B0004020202020204" pitchFamily="34" charset="0"/>
                                <a:cs typeface="Times New Roman" panose="02020603050405020304" pitchFamily="18" charset="0"/>
                              </a:rPr>
                              <m:t>𝑓</m:t>
                            </m:r>
                          </m:sup>
                        </m:sSup>
                      </m:oMath>
                    </m:oMathPara>
                  </a14:m>
                  <a:endParaRPr kumimoji="0" lang="en-NZ" sz="1400" b="0" i="0" u="none" strike="noStrike" kern="100" cap="none" spc="0" normalizeH="0" baseline="0" noProof="0" dirty="0">
                    <a:ln>
                      <a:noFill/>
                    </a:ln>
                    <a:solidFill>
                      <a:srgbClr val="7030A0"/>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65" name="Text Box 72">
                  <a:extLst>
                    <a:ext uri="{FF2B5EF4-FFF2-40B4-BE49-F238E27FC236}">
                      <a16:creationId xmlns:a16="http://schemas.microsoft.com/office/drawing/2014/main" id="{B755C8BC-012B-1EA2-43D1-E29CFFCF9E5B}"/>
                    </a:ext>
                  </a:extLst>
                </p:cNvPr>
                <p:cNvSpPr txBox="1">
                  <a:spLocks noRot="1" noChangeAspect="1" noMove="1" noResize="1" noEditPoints="1" noAdjustHandles="1" noChangeArrowheads="1" noChangeShapeType="1" noTextEdit="1"/>
                </p:cNvSpPr>
                <p:nvPr/>
              </p:nvSpPr>
              <p:spPr>
                <a:xfrm>
                  <a:off x="10067740" y="243311"/>
                  <a:ext cx="321945" cy="269671"/>
                </a:xfrm>
                <a:prstGeom prst="rect">
                  <a:avLst/>
                </a:prstGeom>
                <a:blipFill>
                  <a:blip r:embed="rId22"/>
                  <a:stretch>
                    <a:fillRect/>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6" name="Text Box 72">
                  <a:extLst>
                    <a:ext uri="{FF2B5EF4-FFF2-40B4-BE49-F238E27FC236}">
                      <a16:creationId xmlns:a16="http://schemas.microsoft.com/office/drawing/2014/main" id="{246E33EE-1C15-A70D-7098-AB3B4DE7C80F}"/>
                    </a:ext>
                  </a:extLst>
                </p:cNvPr>
                <p:cNvSpPr txBox="1"/>
                <p:nvPr/>
              </p:nvSpPr>
              <p:spPr>
                <a:xfrm>
                  <a:off x="10073137" y="594488"/>
                  <a:ext cx="311150" cy="3600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400" b="0" i="1" u="none" strike="noStrike" kern="100" cap="none" spc="0" normalizeH="0" baseline="0" noProof="0" smtClean="0">
                                <a:ln>
                                  <a:noFill/>
                                </a:ln>
                                <a:solidFill>
                                  <a:srgbClr val="7030A0"/>
                                </a:solidFill>
                                <a:effectLst/>
                                <a:uLnTx/>
                                <a:uFillTx/>
                                <a:latin typeface="Cambria Math" panose="02040503050406030204" pitchFamily="18" charset="0"/>
                                <a:ea typeface="Aptos" panose="020B0004020202020204" pitchFamily="34" charset="0"/>
                                <a:cs typeface="Times New Roman" panose="02020603050405020304" pitchFamily="18" charset="0"/>
                              </a:rPr>
                            </m:ctrlPr>
                          </m:sSupPr>
                          <m:e>
                            <m:r>
                              <a:rPr kumimoji="0" lang="en-NZ" sz="1400" b="0" i="1" u="none" strike="noStrike" kern="100" cap="none" spc="0" normalizeH="0" baseline="0" noProof="0">
                                <a:ln>
                                  <a:noFill/>
                                </a:ln>
                                <a:solidFill>
                                  <a:srgbClr val="7030A0"/>
                                </a:solidFill>
                                <a:effectLst/>
                                <a:uLnTx/>
                                <a:uFillTx/>
                                <a:latin typeface="Cambria Math" panose="02040503050406030204" pitchFamily="18" charset="0"/>
                                <a:ea typeface="Aptos" panose="020B0004020202020204" pitchFamily="34" charset="0"/>
                                <a:cs typeface="Times New Roman" panose="02020603050405020304" pitchFamily="18" charset="0"/>
                              </a:rPr>
                              <m:t>𝐴</m:t>
                            </m:r>
                          </m:e>
                          <m:sup>
                            <m:r>
                              <a:rPr kumimoji="0" lang="en-NZ" sz="1400" b="0" i="1" u="none" strike="noStrike" kern="100" cap="none" spc="0" normalizeH="0" baseline="0" noProof="0">
                                <a:ln>
                                  <a:noFill/>
                                </a:ln>
                                <a:solidFill>
                                  <a:srgbClr val="7030A0"/>
                                </a:solidFill>
                                <a:effectLst/>
                                <a:uLnTx/>
                                <a:uFillTx/>
                                <a:latin typeface="Cambria Math" panose="02040503050406030204" pitchFamily="18" charset="0"/>
                                <a:ea typeface="Aptos" panose="020B0004020202020204" pitchFamily="34" charset="0"/>
                                <a:cs typeface="Times New Roman" panose="02020603050405020304" pitchFamily="18" charset="0"/>
                              </a:rPr>
                              <m:t>𝑟</m:t>
                            </m:r>
                          </m:sup>
                        </m:sSup>
                      </m:oMath>
                    </m:oMathPara>
                  </a14:m>
                  <a:endParaRPr kumimoji="0" lang="en-NZ" sz="1400" b="0" i="0" u="none" strike="noStrike" kern="100" cap="none" spc="0" normalizeH="0" baseline="0" noProof="0" dirty="0">
                    <a:ln>
                      <a:noFill/>
                    </a:ln>
                    <a:solidFill>
                      <a:srgbClr val="7030A0"/>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66" name="Text Box 72">
                  <a:extLst>
                    <a:ext uri="{FF2B5EF4-FFF2-40B4-BE49-F238E27FC236}">
                      <a16:creationId xmlns:a16="http://schemas.microsoft.com/office/drawing/2014/main" id="{246E33EE-1C15-A70D-7098-AB3B4DE7C80F}"/>
                    </a:ext>
                  </a:extLst>
                </p:cNvPr>
                <p:cNvSpPr txBox="1">
                  <a:spLocks noRot="1" noChangeAspect="1" noMove="1" noResize="1" noEditPoints="1" noAdjustHandles="1" noChangeArrowheads="1" noChangeShapeType="1" noTextEdit="1"/>
                </p:cNvSpPr>
                <p:nvPr/>
              </p:nvSpPr>
              <p:spPr>
                <a:xfrm>
                  <a:off x="10073137" y="594488"/>
                  <a:ext cx="311150" cy="360000"/>
                </a:xfrm>
                <a:prstGeom prst="rect">
                  <a:avLst/>
                </a:prstGeom>
                <a:blipFill>
                  <a:blip r:embed="rId23"/>
                  <a:stretch>
                    <a:fillRect/>
                  </a:stretch>
                </a:blipFill>
                <a:ln w="6350">
                  <a:noFill/>
                </a:ln>
              </p:spPr>
              <p:txBody>
                <a:bodyPr/>
                <a:lstStyle/>
                <a:p>
                  <a:r>
                    <a:rPr lang="en-NZ">
                      <a:noFill/>
                    </a:rPr>
                    <a:t> </a:t>
                  </a:r>
                </a:p>
              </p:txBody>
            </p:sp>
          </mc:Fallback>
        </mc:AlternateContent>
      </p:grpSp>
      <p:grpSp>
        <p:nvGrpSpPr>
          <p:cNvPr id="70" name="Group 69">
            <a:extLst>
              <a:ext uri="{FF2B5EF4-FFF2-40B4-BE49-F238E27FC236}">
                <a16:creationId xmlns:a16="http://schemas.microsoft.com/office/drawing/2014/main" id="{C7DEFF76-7255-F410-13C8-28F353DF35E8}"/>
              </a:ext>
            </a:extLst>
          </p:cNvPr>
          <p:cNvGrpSpPr/>
          <p:nvPr/>
        </p:nvGrpSpPr>
        <p:grpSpPr>
          <a:xfrm>
            <a:off x="7862826" y="916786"/>
            <a:ext cx="3309520" cy="1110905"/>
            <a:chOff x="7348099" y="1007626"/>
            <a:chExt cx="3309520" cy="1110905"/>
          </a:xfrm>
        </p:grpSpPr>
        <mc:AlternateContent xmlns:mc="http://schemas.openxmlformats.org/markup-compatibility/2006" xmlns:a14="http://schemas.microsoft.com/office/drawing/2010/main">
          <mc:Choice Requires="a14">
            <p:sp>
              <p:nvSpPr>
                <p:cNvPr id="49" name="TextBox 5">
                  <a:extLst>
                    <a:ext uri="{FF2B5EF4-FFF2-40B4-BE49-F238E27FC236}">
                      <a16:creationId xmlns:a16="http://schemas.microsoft.com/office/drawing/2014/main" id="{DB1A831D-BAFD-380F-82C7-62FEBD53A473}"/>
                    </a:ext>
                  </a:extLst>
                </p:cNvPr>
                <p:cNvSpPr txBox="1"/>
                <p:nvPr/>
              </p:nvSpPr>
              <p:spPr>
                <a:xfrm>
                  <a:off x="8752045" y="1383078"/>
                  <a:ext cx="432000" cy="360000"/>
                </a:xfrm>
                <a:prstGeom prst="roundRect">
                  <a:avLst>
                    <a:gd name="adj" fmla="val 32192"/>
                  </a:avLst>
                </a:prstGeom>
                <a:solidFill>
                  <a:srgbClr val="FFD966"/>
                </a:solidFill>
                <a:ln w="19050">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400" b="1"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NZ" sz="1400" b="1"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𝒗</m:t>
                            </m:r>
                          </m:e>
                          <m:sup>
                            <m:r>
                              <a:rPr kumimoji="0" lang="en-NZ" sz="1400" b="1"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𝑹𝒙</m:t>
                            </m:r>
                          </m:sup>
                        </m:sSup>
                      </m:oMath>
                    </m:oMathPara>
                  </a14:m>
                  <a:endParaRPr kumimoji="0" lang="en-NZ" sz="14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49" name="TextBox 5">
                  <a:extLst>
                    <a:ext uri="{FF2B5EF4-FFF2-40B4-BE49-F238E27FC236}">
                      <a16:creationId xmlns:a16="http://schemas.microsoft.com/office/drawing/2014/main" id="{DB1A831D-BAFD-380F-82C7-62FEBD53A473}"/>
                    </a:ext>
                  </a:extLst>
                </p:cNvPr>
                <p:cNvSpPr txBox="1">
                  <a:spLocks noRot="1" noChangeAspect="1" noMove="1" noResize="1" noEditPoints="1" noAdjustHandles="1" noChangeArrowheads="1" noChangeShapeType="1" noTextEdit="1"/>
                </p:cNvSpPr>
                <p:nvPr/>
              </p:nvSpPr>
              <p:spPr>
                <a:xfrm>
                  <a:off x="8752045" y="1383078"/>
                  <a:ext cx="432000" cy="360000"/>
                </a:xfrm>
                <a:prstGeom prst="roundRect">
                  <a:avLst>
                    <a:gd name="adj" fmla="val 32192"/>
                  </a:avLst>
                </a:prstGeom>
                <a:blipFill>
                  <a:blip r:embed="rId24"/>
                  <a:stretch>
                    <a:fillRect/>
                  </a:stretch>
                </a:blipFill>
                <a:ln w="19050">
                  <a:solidFill>
                    <a:schemeClr val="tx1"/>
                  </a:solidFill>
                </a:ln>
              </p:spPr>
              <p:txBody>
                <a:bodyPr/>
                <a:lstStyle/>
                <a:p>
                  <a:r>
                    <a:rPr lang="en-NZ">
                      <a:noFill/>
                    </a:rPr>
                    <a:t> </a:t>
                  </a:r>
                </a:p>
              </p:txBody>
            </p:sp>
          </mc:Fallback>
        </mc:AlternateContent>
        <p:cxnSp>
          <p:nvCxnSpPr>
            <p:cNvPr id="51" name="Connector: Elbow 50">
              <a:extLst>
                <a:ext uri="{FF2B5EF4-FFF2-40B4-BE49-F238E27FC236}">
                  <a16:creationId xmlns:a16="http://schemas.microsoft.com/office/drawing/2014/main" id="{5D0C5307-C7F6-C238-A51C-A5348851E7E6}"/>
                </a:ext>
              </a:extLst>
            </p:cNvPr>
            <p:cNvCxnSpPr>
              <a:cxnSpLocks/>
              <a:stCxn id="49" idx="3"/>
              <a:endCxn id="56" idx="1"/>
            </p:cNvCxnSpPr>
            <p:nvPr/>
          </p:nvCxnSpPr>
          <p:spPr>
            <a:xfrm flipV="1">
              <a:off x="9184045" y="1169626"/>
              <a:ext cx="969574" cy="393452"/>
            </a:xfrm>
            <a:prstGeom prst="bentConnector3">
              <a:avLst>
                <a:gd name="adj1" fmla="val 68737"/>
              </a:avLst>
            </a:prstGeom>
            <a:ln w="28575">
              <a:solidFill>
                <a:schemeClr val="accent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634433A-B8B0-CD61-626F-CA1DAE6B6B74}"/>
                </a:ext>
              </a:extLst>
            </p:cNvPr>
            <p:cNvCxnSpPr>
              <a:cxnSpLocks/>
              <a:stCxn id="49" idx="3"/>
              <a:endCxn id="26" idx="1"/>
            </p:cNvCxnSpPr>
            <p:nvPr/>
          </p:nvCxnSpPr>
          <p:spPr>
            <a:xfrm>
              <a:off x="9184045" y="1563078"/>
              <a:ext cx="969574" cy="393453"/>
            </a:xfrm>
            <a:prstGeom prst="bentConnector3">
              <a:avLst>
                <a:gd name="adj1" fmla="val 68737"/>
              </a:avLst>
            </a:prstGeom>
            <a:ln w="28575">
              <a:solidFill>
                <a:schemeClr val="accent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39">
                  <a:extLst>
                    <a:ext uri="{FF2B5EF4-FFF2-40B4-BE49-F238E27FC236}">
                      <a16:creationId xmlns:a16="http://schemas.microsoft.com/office/drawing/2014/main" id="{0403D587-19BA-DBB6-1446-9F270A0A9B2E}"/>
                    </a:ext>
                  </a:extLst>
                </p:cNvPr>
                <p:cNvSpPr txBox="1"/>
                <p:nvPr/>
              </p:nvSpPr>
              <p:spPr>
                <a:xfrm>
                  <a:off x="8169618" y="1139256"/>
                  <a:ext cx="546688" cy="3920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sub>
                          <m:sup>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𝑓</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3" name="TextBox 39">
                  <a:extLst>
                    <a:ext uri="{FF2B5EF4-FFF2-40B4-BE49-F238E27FC236}">
                      <a16:creationId xmlns:a16="http://schemas.microsoft.com/office/drawing/2014/main" id="{0403D587-19BA-DBB6-1446-9F270A0A9B2E}"/>
                    </a:ext>
                  </a:extLst>
                </p:cNvPr>
                <p:cNvSpPr txBox="1">
                  <a:spLocks noRot="1" noChangeAspect="1" noMove="1" noResize="1" noEditPoints="1" noAdjustHandles="1" noChangeArrowheads="1" noChangeShapeType="1" noTextEdit="1"/>
                </p:cNvSpPr>
                <p:nvPr/>
              </p:nvSpPr>
              <p:spPr>
                <a:xfrm>
                  <a:off x="8169618" y="1139256"/>
                  <a:ext cx="546688" cy="392095"/>
                </a:xfrm>
                <a:prstGeom prst="rect">
                  <a:avLst/>
                </a:prstGeom>
                <a:blipFill>
                  <a:blip r:embed="rId2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4" name="TextBox 39">
                  <a:extLst>
                    <a:ext uri="{FF2B5EF4-FFF2-40B4-BE49-F238E27FC236}">
                      <a16:creationId xmlns:a16="http://schemas.microsoft.com/office/drawing/2014/main" id="{35F9EC15-4AC6-1165-4D6F-FEB923B47939}"/>
                    </a:ext>
                  </a:extLst>
                </p:cNvPr>
                <p:cNvSpPr txBox="1"/>
                <p:nvPr/>
              </p:nvSpPr>
              <p:spPr>
                <a:xfrm>
                  <a:off x="9187067" y="1192797"/>
                  <a:ext cx="5466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sub>
                          <m:sup>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oMath>
                    </m:oMathPara>
                  </a14:m>
                  <a:endPar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4" name="TextBox 39">
                  <a:extLst>
                    <a:ext uri="{FF2B5EF4-FFF2-40B4-BE49-F238E27FC236}">
                      <a16:creationId xmlns:a16="http://schemas.microsoft.com/office/drawing/2014/main" id="{35F9EC15-4AC6-1165-4D6F-FEB923B47939}"/>
                    </a:ext>
                  </a:extLst>
                </p:cNvPr>
                <p:cNvSpPr txBox="1">
                  <a:spLocks noRot="1" noChangeAspect="1" noMove="1" noResize="1" noEditPoints="1" noAdjustHandles="1" noChangeArrowheads="1" noChangeShapeType="1" noTextEdit="1"/>
                </p:cNvSpPr>
                <p:nvPr/>
              </p:nvSpPr>
              <p:spPr>
                <a:xfrm>
                  <a:off x="9187067" y="1192797"/>
                  <a:ext cx="546688" cy="338554"/>
                </a:xfrm>
                <a:prstGeom prst="rect">
                  <a:avLst/>
                </a:prstGeom>
                <a:blipFill>
                  <a:blip r:embed="rId26"/>
                  <a:stretch>
                    <a:fillRect/>
                  </a:stretch>
                </a:blipFill>
              </p:spPr>
              <p:txBody>
                <a:bodyPr/>
                <a:lstStyle/>
                <a:p>
                  <a:r>
                    <a:rPr lang="en-NZ">
                      <a:noFill/>
                    </a:rPr>
                    <a:t> </a:t>
                  </a:r>
                </a:p>
              </p:txBody>
            </p:sp>
          </mc:Fallback>
        </mc:AlternateContent>
        <p:grpSp>
          <p:nvGrpSpPr>
            <p:cNvPr id="28" name="Group 27">
              <a:extLst>
                <a:ext uri="{FF2B5EF4-FFF2-40B4-BE49-F238E27FC236}">
                  <a16:creationId xmlns:a16="http://schemas.microsoft.com/office/drawing/2014/main" id="{DF17728E-15F3-D1FE-5D91-FCA5C784937A}"/>
                </a:ext>
              </a:extLst>
            </p:cNvPr>
            <p:cNvGrpSpPr/>
            <p:nvPr/>
          </p:nvGrpSpPr>
          <p:grpSpPr>
            <a:xfrm>
              <a:off x="7348099" y="1149052"/>
              <a:ext cx="504000" cy="828052"/>
              <a:chOff x="7348099" y="1165599"/>
              <a:chExt cx="504000" cy="828052"/>
            </a:xfrm>
          </p:grpSpPr>
          <mc:AlternateContent xmlns:mc="http://schemas.openxmlformats.org/markup-compatibility/2006" xmlns:a14="http://schemas.microsoft.com/office/drawing/2010/main">
            <mc:Choice Requires="a14">
              <p:sp>
                <p:nvSpPr>
                  <p:cNvPr id="47" name="TextBox 5">
                    <a:extLst>
                      <a:ext uri="{FF2B5EF4-FFF2-40B4-BE49-F238E27FC236}">
                        <a16:creationId xmlns:a16="http://schemas.microsoft.com/office/drawing/2014/main" id="{D8D16E7C-3203-BF60-48BA-BA777F9B9973}"/>
                      </a:ext>
                    </a:extLst>
                  </p:cNvPr>
                  <p:cNvSpPr txBox="1"/>
                  <p:nvPr/>
                </p:nvSpPr>
                <p:spPr>
                  <a:xfrm>
                    <a:off x="7348099" y="1165599"/>
                    <a:ext cx="504000" cy="324000"/>
                  </a:xfrm>
                  <a:prstGeom prst="roundRect">
                    <a:avLst>
                      <a:gd name="adj" fmla="val 33703"/>
                    </a:avLst>
                  </a:prstGeom>
                  <a:solidFill>
                    <a:srgbClr val="E2F0D9"/>
                  </a:solidFill>
                  <a:ln w="19050">
                    <a:solidFill>
                      <a:srgbClr val="FF0000"/>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𝑞</m:t>
                              </m:r>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𝐴𝑇𝑃</m:t>
                              </m:r>
                            </m:sup>
                          </m:sSubSup>
                        </m:oMath>
                      </m:oMathPara>
                    </a14:m>
                    <a:endParaRPr kumimoji="0" lang="en-NZ" sz="14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47" name="TextBox 5">
                    <a:extLst>
                      <a:ext uri="{FF2B5EF4-FFF2-40B4-BE49-F238E27FC236}">
                        <a16:creationId xmlns:a16="http://schemas.microsoft.com/office/drawing/2014/main" id="{D8D16E7C-3203-BF60-48BA-BA777F9B9973}"/>
                      </a:ext>
                    </a:extLst>
                  </p:cNvPr>
                  <p:cNvSpPr txBox="1">
                    <a:spLocks noRot="1" noChangeAspect="1" noMove="1" noResize="1" noEditPoints="1" noAdjustHandles="1" noChangeArrowheads="1" noChangeShapeType="1" noTextEdit="1"/>
                  </p:cNvSpPr>
                  <p:nvPr/>
                </p:nvSpPr>
                <p:spPr>
                  <a:xfrm>
                    <a:off x="7348099" y="1165599"/>
                    <a:ext cx="504000" cy="324000"/>
                  </a:xfrm>
                  <a:prstGeom prst="roundRect">
                    <a:avLst>
                      <a:gd name="adj" fmla="val 33703"/>
                    </a:avLst>
                  </a:prstGeom>
                  <a:blipFill>
                    <a:blip r:embed="rId27"/>
                    <a:stretch>
                      <a:fillRect l="-1163"/>
                    </a:stretch>
                  </a:blipFill>
                  <a:ln w="1905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261AC9CE-4F04-D57F-71CD-FA577D39A7B1}"/>
                      </a:ext>
                    </a:extLst>
                  </p:cNvPr>
                  <p:cNvSpPr txBox="1"/>
                  <p:nvPr/>
                </p:nvSpPr>
                <p:spPr>
                  <a:xfrm>
                    <a:off x="7348099" y="1669651"/>
                    <a:ext cx="504000" cy="324000"/>
                  </a:xfrm>
                  <a:prstGeom prst="roundRect">
                    <a:avLst>
                      <a:gd name="adj" fmla="val 33703"/>
                    </a:avLst>
                  </a:prstGeom>
                  <a:solidFill>
                    <a:srgbClr val="E2F0D9"/>
                  </a:solidFill>
                  <a:ln w="19050">
                    <a:solidFill>
                      <a:srgbClr val="FF0000"/>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𝑞</m:t>
                              </m:r>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sSub>
                                <m:sSubPr>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𝐻</m:t>
                                  </m:r>
                                </m:e>
                                <m:sub>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2</m:t>
                                  </m:r>
                                </m:sub>
                              </m:sSub>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𝑂</m:t>
                              </m:r>
                            </m:sup>
                          </m:sSubSup>
                        </m:oMath>
                      </m:oMathPara>
                    </a14:m>
                    <a:endParaRPr kumimoji="0" lang="en-NZ" sz="14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5" name="TextBox 5">
                    <a:extLst>
                      <a:ext uri="{FF2B5EF4-FFF2-40B4-BE49-F238E27FC236}">
                        <a16:creationId xmlns:a16="http://schemas.microsoft.com/office/drawing/2014/main" id="{261AC9CE-4F04-D57F-71CD-FA577D39A7B1}"/>
                      </a:ext>
                    </a:extLst>
                  </p:cNvPr>
                  <p:cNvSpPr txBox="1">
                    <a:spLocks noRot="1" noChangeAspect="1" noMove="1" noResize="1" noEditPoints="1" noAdjustHandles="1" noChangeArrowheads="1" noChangeShapeType="1" noTextEdit="1"/>
                  </p:cNvSpPr>
                  <p:nvPr/>
                </p:nvSpPr>
                <p:spPr>
                  <a:xfrm>
                    <a:off x="7348099" y="1669651"/>
                    <a:ext cx="504000" cy="324000"/>
                  </a:xfrm>
                  <a:prstGeom prst="roundRect">
                    <a:avLst>
                      <a:gd name="adj" fmla="val 33703"/>
                    </a:avLst>
                  </a:prstGeom>
                  <a:blipFill>
                    <a:blip r:embed="rId28"/>
                    <a:stretch>
                      <a:fillRect b="-1786"/>
                    </a:stretch>
                  </a:blipFill>
                  <a:ln w="19050">
                    <a:solidFill>
                      <a:srgbClr val="FF0000"/>
                    </a:solidFill>
                  </a:ln>
                </p:spPr>
                <p:txBody>
                  <a:bodyPr/>
                  <a:lstStyle/>
                  <a:p>
                    <a:r>
                      <a:rPr lang="en-NZ">
                        <a:noFill/>
                      </a:rPr>
                      <a:t> </a:t>
                    </a:r>
                  </a:p>
                </p:txBody>
              </p:sp>
            </mc:Fallback>
          </mc:AlternateContent>
        </p:grpSp>
        <p:cxnSp>
          <p:nvCxnSpPr>
            <p:cNvPr id="6" name="Connector: Elbow 5">
              <a:extLst>
                <a:ext uri="{FF2B5EF4-FFF2-40B4-BE49-F238E27FC236}">
                  <a16:creationId xmlns:a16="http://schemas.microsoft.com/office/drawing/2014/main" id="{953F1ECB-EDC2-D676-B6B3-306338BF681C}"/>
                </a:ext>
              </a:extLst>
            </p:cNvPr>
            <p:cNvCxnSpPr>
              <a:cxnSpLocks/>
              <a:stCxn id="47" idx="3"/>
              <a:endCxn id="49" idx="1"/>
            </p:cNvCxnSpPr>
            <p:nvPr/>
          </p:nvCxnSpPr>
          <p:spPr>
            <a:xfrm>
              <a:off x="7852099" y="1311052"/>
              <a:ext cx="899946" cy="252026"/>
            </a:xfrm>
            <a:prstGeom prst="bentConnector3">
              <a:avLst>
                <a:gd name="adj1" fmla="val 20393"/>
              </a:avLst>
            </a:prstGeom>
            <a:ln w="28575">
              <a:solidFill>
                <a:schemeClr val="accent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2EAD0892-F39D-683C-5E95-9CD1253F8A23}"/>
                </a:ext>
              </a:extLst>
            </p:cNvPr>
            <p:cNvCxnSpPr>
              <a:cxnSpLocks/>
              <a:stCxn id="5" idx="3"/>
              <a:endCxn id="49" idx="1"/>
            </p:cNvCxnSpPr>
            <p:nvPr/>
          </p:nvCxnSpPr>
          <p:spPr>
            <a:xfrm flipV="1">
              <a:off x="7852099" y="1563078"/>
              <a:ext cx="899946" cy="252026"/>
            </a:xfrm>
            <a:prstGeom prst="bentConnector3">
              <a:avLst>
                <a:gd name="adj1" fmla="val 20393"/>
              </a:avLst>
            </a:prstGeom>
            <a:ln w="28575">
              <a:solidFill>
                <a:schemeClr val="accent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4AC097A-D6F5-C066-19FF-F8DC63DAAC7A}"/>
                </a:ext>
              </a:extLst>
            </p:cNvPr>
            <p:cNvCxnSpPr>
              <a:cxnSpLocks/>
              <a:stCxn id="49" idx="3"/>
              <a:endCxn id="24" idx="1"/>
            </p:cNvCxnSpPr>
            <p:nvPr/>
          </p:nvCxnSpPr>
          <p:spPr>
            <a:xfrm>
              <a:off x="9184045" y="1563078"/>
              <a:ext cx="96957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D5B54247-9613-6AA5-345F-7118549E2D34}"/>
                </a:ext>
              </a:extLst>
            </p:cNvPr>
            <p:cNvGrpSpPr/>
            <p:nvPr/>
          </p:nvGrpSpPr>
          <p:grpSpPr>
            <a:xfrm>
              <a:off x="10153619" y="1007626"/>
              <a:ext cx="504000" cy="1110905"/>
              <a:chOff x="10153619" y="1007626"/>
              <a:chExt cx="504000" cy="1110905"/>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90DC9BC-6E13-C191-FD96-789101D96597}"/>
                      </a:ext>
                    </a:extLst>
                  </p:cNvPr>
                  <p:cNvSpPr txBox="1"/>
                  <p:nvPr/>
                </p:nvSpPr>
                <p:spPr>
                  <a:xfrm>
                    <a:off x="10153619" y="1007626"/>
                    <a:ext cx="504000" cy="324000"/>
                  </a:xfrm>
                  <a:prstGeom prst="roundRect">
                    <a:avLst>
                      <a:gd name="adj" fmla="val 40129"/>
                    </a:avLst>
                  </a:prstGeom>
                  <a:solidFill>
                    <a:srgbClr val="E2F0D9"/>
                  </a:solidFill>
                  <a:ln w="19050">
                    <a:solidFill>
                      <a:srgbClr val="FF0000"/>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𝑞</m:t>
                              </m:r>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sSub>
                                <m:sSubPr>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ctrlPr>
                                </m:sSubPr>
                                <m:e>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𝑃</m:t>
                                  </m:r>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𝑖</m:t>
                                  </m:r>
                                </m:sub>
                              </m:sSub>
                            </m:sup>
                          </m:sSubSup>
                        </m:oMath>
                      </m:oMathPara>
                    </a14:m>
                    <a:endParaRPr kumimoji="0" lang="en-NZ" sz="14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56" name="TextBox 55">
                    <a:extLst>
                      <a:ext uri="{FF2B5EF4-FFF2-40B4-BE49-F238E27FC236}">
                        <a16:creationId xmlns:a16="http://schemas.microsoft.com/office/drawing/2014/main" id="{790DC9BC-6E13-C191-FD96-789101D96597}"/>
                      </a:ext>
                    </a:extLst>
                  </p:cNvPr>
                  <p:cNvSpPr txBox="1">
                    <a:spLocks noRot="1" noChangeAspect="1" noMove="1" noResize="1" noEditPoints="1" noAdjustHandles="1" noChangeArrowheads="1" noChangeShapeType="1" noTextEdit="1"/>
                  </p:cNvSpPr>
                  <p:nvPr/>
                </p:nvSpPr>
                <p:spPr>
                  <a:xfrm>
                    <a:off x="10153619" y="1007626"/>
                    <a:ext cx="504000" cy="324000"/>
                  </a:xfrm>
                  <a:prstGeom prst="roundRect">
                    <a:avLst>
                      <a:gd name="adj" fmla="val 40129"/>
                    </a:avLst>
                  </a:prstGeom>
                  <a:blipFill>
                    <a:blip r:embed="rId29"/>
                    <a:stretch>
                      <a:fillRect/>
                    </a:stretch>
                  </a:blipFill>
                  <a:ln w="1905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4" name="TextBox 5">
                    <a:extLst>
                      <a:ext uri="{FF2B5EF4-FFF2-40B4-BE49-F238E27FC236}">
                        <a16:creationId xmlns:a16="http://schemas.microsoft.com/office/drawing/2014/main" id="{368ABC10-A7F4-0AC2-20DB-44F70CEF6B68}"/>
                      </a:ext>
                    </a:extLst>
                  </p:cNvPr>
                  <p:cNvSpPr txBox="1"/>
                  <p:nvPr/>
                </p:nvSpPr>
                <p:spPr>
                  <a:xfrm>
                    <a:off x="10153619" y="1401078"/>
                    <a:ext cx="504000" cy="324000"/>
                  </a:xfrm>
                  <a:prstGeom prst="roundRect">
                    <a:avLst>
                      <a:gd name="adj" fmla="val 38145"/>
                    </a:avLst>
                  </a:prstGeom>
                  <a:solidFill>
                    <a:srgbClr val="E2F0D9"/>
                  </a:solidFill>
                  <a:ln w="19050">
                    <a:solidFill>
                      <a:srgbClr val="FF0000"/>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𝑞</m:t>
                              </m:r>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𝐴𝐷𝑃</m:t>
                              </m:r>
                            </m:sup>
                          </m:sSubSup>
                        </m:oMath>
                      </m:oMathPara>
                    </a14:m>
                    <a:endParaRPr kumimoji="0" lang="en-NZ" sz="14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24" name="TextBox 5">
                    <a:extLst>
                      <a:ext uri="{FF2B5EF4-FFF2-40B4-BE49-F238E27FC236}">
                        <a16:creationId xmlns:a16="http://schemas.microsoft.com/office/drawing/2014/main" id="{368ABC10-A7F4-0AC2-20DB-44F70CEF6B68}"/>
                      </a:ext>
                    </a:extLst>
                  </p:cNvPr>
                  <p:cNvSpPr txBox="1">
                    <a:spLocks noRot="1" noChangeAspect="1" noMove="1" noResize="1" noEditPoints="1" noAdjustHandles="1" noChangeArrowheads="1" noChangeShapeType="1" noTextEdit="1"/>
                  </p:cNvSpPr>
                  <p:nvPr/>
                </p:nvSpPr>
                <p:spPr>
                  <a:xfrm>
                    <a:off x="10153619" y="1401078"/>
                    <a:ext cx="504000" cy="324000"/>
                  </a:xfrm>
                  <a:prstGeom prst="roundRect">
                    <a:avLst>
                      <a:gd name="adj" fmla="val 38145"/>
                    </a:avLst>
                  </a:prstGeom>
                  <a:blipFill>
                    <a:blip r:embed="rId30"/>
                    <a:stretch>
                      <a:fillRect l="-2326"/>
                    </a:stretch>
                  </a:blipFill>
                  <a:ln w="1905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2302194-6D37-F772-B569-18D80E11B385}"/>
                      </a:ext>
                    </a:extLst>
                  </p:cNvPr>
                  <p:cNvSpPr txBox="1"/>
                  <p:nvPr/>
                </p:nvSpPr>
                <p:spPr>
                  <a:xfrm>
                    <a:off x="10153619" y="1794531"/>
                    <a:ext cx="504000" cy="324000"/>
                  </a:xfrm>
                  <a:prstGeom prst="roundRect">
                    <a:avLst>
                      <a:gd name="adj" fmla="val 40129"/>
                    </a:avLst>
                  </a:prstGeom>
                  <a:solidFill>
                    <a:srgbClr val="E2F0D9"/>
                  </a:solidFill>
                  <a:ln w="19050">
                    <a:solidFill>
                      <a:srgbClr val="FF0000"/>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𝑞</m:t>
                              </m:r>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sSup>
                                <m:sSupPr>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𝐻</m:t>
                                  </m:r>
                                </m:e>
                                <m:sup>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sup>
                          </m:sSubSup>
                        </m:oMath>
                      </m:oMathPara>
                    </a14:m>
                    <a:endParaRPr kumimoji="0" lang="en-NZ" sz="14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id="{92302194-6D37-F772-B569-18D80E11B385}"/>
                      </a:ext>
                    </a:extLst>
                  </p:cNvPr>
                  <p:cNvSpPr txBox="1">
                    <a:spLocks noRot="1" noChangeAspect="1" noMove="1" noResize="1" noEditPoints="1" noAdjustHandles="1" noChangeArrowheads="1" noChangeShapeType="1" noTextEdit="1"/>
                  </p:cNvSpPr>
                  <p:nvPr/>
                </p:nvSpPr>
                <p:spPr>
                  <a:xfrm>
                    <a:off x="10153619" y="1794531"/>
                    <a:ext cx="504000" cy="324000"/>
                  </a:xfrm>
                  <a:prstGeom prst="roundRect">
                    <a:avLst>
                      <a:gd name="adj" fmla="val 40129"/>
                    </a:avLst>
                  </a:prstGeom>
                  <a:blipFill>
                    <a:blip r:embed="rId31"/>
                    <a:stretch>
                      <a:fillRect/>
                    </a:stretch>
                  </a:blipFill>
                  <a:ln w="19050">
                    <a:solidFill>
                      <a:srgbClr val="FF0000"/>
                    </a:solidFill>
                  </a:ln>
                </p:spPr>
                <p:txBody>
                  <a:bodyPr/>
                  <a:lstStyle/>
                  <a:p>
                    <a:r>
                      <a:rPr lang="en-NZ">
                        <a:noFill/>
                      </a:rPr>
                      <a:t> </a:t>
                    </a:r>
                  </a:p>
                </p:txBody>
              </p:sp>
            </mc:Fallback>
          </mc:AlternateContent>
        </p:grpSp>
      </p:grpSp>
      <p:grpSp>
        <p:nvGrpSpPr>
          <p:cNvPr id="73" name="Group 72">
            <a:extLst>
              <a:ext uri="{FF2B5EF4-FFF2-40B4-BE49-F238E27FC236}">
                <a16:creationId xmlns:a16="http://schemas.microsoft.com/office/drawing/2014/main" id="{24750A3D-D77F-5832-8CF1-053296F77992}"/>
              </a:ext>
            </a:extLst>
          </p:cNvPr>
          <p:cNvGrpSpPr/>
          <p:nvPr/>
        </p:nvGrpSpPr>
        <p:grpSpPr>
          <a:xfrm>
            <a:off x="360557" y="2768048"/>
            <a:ext cx="3284686" cy="1595067"/>
            <a:chOff x="8805375" y="2443914"/>
            <a:chExt cx="3151369" cy="1595067"/>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A6A3FC9-AE9A-9C22-2C00-C1289FDAF33F}"/>
                    </a:ext>
                  </a:extLst>
                </p:cNvPr>
                <p:cNvSpPr txBox="1"/>
                <p:nvPr/>
              </p:nvSpPr>
              <p:spPr>
                <a:xfrm>
                  <a:off x="8805376" y="2443914"/>
                  <a:ext cx="3075922" cy="312330"/>
                </a:xfrm>
                <a:prstGeom prst="rect">
                  <a:avLst/>
                </a:prstGeom>
                <a:noFill/>
              </p:spPr>
              <p:txBody>
                <a:bodyPr wrap="square">
                  <a:spAutoFit/>
                </a:bodyPr>
                <a:lstStyle/>
                <a:p>
                  <a:pPr lvl="0"/>
                  <a14:m>
                    <m:oMath xmlns:m="http://schemas.openxmlformats.org/officeDocument/2006/math">
                      <m:sSubSup>
                        <m:sSubSupPr>
                          <m:ctrlP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accPr>
                            <m:e>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𝑞</m:t>
                              </m:r>
                            </m:e>
                          </m:acc>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𝐴𝑇𝑃</m:t>
                          </m:r>
                        </m:sup>
                      </m:sSubSup>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𝐴𝑇𝑃</m:t>
                          </m:r>
                        </m:sup>
                      </m:sSubSup>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lang="en-NZ" sz="1400" i="1">
                              <a:solidFill>
                                <a:prstClr val="black"/>
                              </a:solidFill>
                              <a:latin typeface="Cambria Math" panose="02040503050406030204" pitchFamily="18" charset="0"/>
                            </a:rPr>
                          </m:ctrlPr>
                        </m:sSubPr>
                        <m:e>
                          <m:r>
                            <a:rPr lang="en-NZ" sz="1400" i="1">
                              <a:solidFill>
                                <a:prstClr val="black"/>
                              </a:solidFill>
                              <a:latin typeface="Cambria Math" panose="02040503050406030204" pitchFamily="18" charset="0"/>
                            </a:rPr>
                            <m:t>𝑉</m:t>
                          </m:r>
                        </m:e>
                        <m:sub>
                          <m:r>
                            <a:rPr lang="en-NZ" sz="1400" i="1">
                              <a:solidFill>
                                <a:prstClr val="black"/>
                              </a:solidFill>
                              <a:latin typeface="Cambria Math" panose="02040503050406030204" pitchFamily="18" charset="0"/>
                            </a:rPr>
                            <m:t>𝑐</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𝐴𝑇𝑃</m:t>
                          </m:r>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37" name="TextBox 36">
                  <a:extLst>
                    <a:ext uri="{FF2B5EF4-FFF2-40B4-BE49-F238E27FC236}">
                      <a16:creationId xmlns:a16="http://schemas.microsoft.com/office/drawing/2014/main" id="{BA6A3FC9-AE9A-9C22-2C00-C1289FDAF33F}"/>
                    </a:ext>
                  </a:extLst>
                </p:cNvPr>
                <p:cNvSpPr txBox="1">
                  <a:spLocks noRot="1" noChangeAspect="1" noMove="1" noResize="1" noEditPoints="1" noAdjustHandles="1" noChangeArrowheads="1" noChangeShapeType="1" noTextEdit="1"/>
                </p:cNvSpPr>
                <p:nvPr/>
              </p:nvSpPr>
              <p:spPr>
                <a:xfrm>
                  <a:off x="8805376" y="2443914"/>
                  <a:ext cx="3075922" cy="312330"/>
                </a:xfrm>
                <a:prstGeom prst="rect">
                  <a:avLst/>
                </a:prstGeom>
                <a:blipFill>
                  <a:blip r:embed="rId32"/>
                  <a:stretch>
                    <a:fillRect b="-1961"/>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2EB590B-1F99-6AA2-48E1-F069B3354E80}"/>
                    </a:ext>
                  </a:extLst>
                </p:cNvPr>
                <p:cNvSpPr txBox="1"/>
                <p:nvPr/>
              </p:nvSpPr>
              <p:spPr>
                <a:xfrm>
                  <a:off x="8805376" y="3055274"/>
                  <a:ext cx="3151368" cy="312330"/>
                </a:xfrm>
                <a:prstGeom prst="rect">
                  <a:avLst/>
                </a:prstGeom>
                <a:noFill/>
              </p:spPr>
              <p:txBody>
                <a:bodyPr wrap="square">
                  <a:spAutoFit/>
                </a:bodyPr>
                <a:lstStyle/>
                <a:p>
                  <a:pPr lvl="0"/>
                  <a14:m>
                    <m:oMath xmlns:m="http://schemas.openxmlformats.org/officeDocument/2006/math">
                      <m:sSubSup>
                        <m:sSubSupPr>
                          <m:ctrlP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accPr>
                            <m:e>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𝑞</m:t>
                              </m:r>
                            </m:e>
                          </m:acc>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𝐴</m:t>
                          </m:r>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𝐷</m:t>
                          </m:r>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𝑃</m:t>
                          </m:r>
                        </m:sup>
                      </m:sSubSup>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𝐴</m:t>
                          </m:r>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𝐷</m:t>
                          </m:r>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𝑃</m:t>
                          </m:r>
                        </m:sup>
                      </m:sSubSup>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lang="en-NZ" sz="1400" i="1">
                              <a:solidFill>
                                <a:prstClr val="black"/>
                              </a:solidFill>
                              <a:latin typeface="Cambria Math" panose="02040503050406030204" pitchFamily="18" charset="0"/>
                            </a:rPr>
                          </m:ctrlPr>
                        </m:sSubPr>
                        <m:e>
                          <m:r>
                            <a:rPr lang="en-NZ" sz="1400" i="1">
                              <a:solidFill>
                                <a:prstClr val="black"/>
                              </a:solidFill>
                              <a:latin typeface="Cambria Math" panose="02040503050406030204" pitchFamily="18" charset="0"/>
                            </a:rPr>
                            <m:t>𝑉</m:t>
                          </m:r>
                        </m:e>
                        <m:sub>
                          <m:r>
                            <a:rPr lang="en-NZ" sz="1400" i="1">
                              <a:solidFill>
                                <a:prstClr val="black"/>
                              </a:solidFill>
                              <a:latin typeface="Cambria Math" panose="02040503050406030204" pitchFamily="18" charset="0"/>
                            </a:rPr>
                            <m:t>𝑐</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𝐴𝐷𝑃</m:t>
                          </m:r>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38" name="TextBox 37">
                  <a:extLst>
                    <a:ext uri="{FF2B5EF4-FFF2-40B4-BE49-F238E27FC236}">
                      <a16:creationId xmlns:a16="http://schemas.microsoft.com/office/drawing/2014/main" id="{72EB590B-1F99-6AA2-48E1-F069B3354E80}"/>
                    </a:ext>
                  </a:extLst>
                </p:cNvPr>
                <p:cNvSpPr txBox="1">
                  <a:spLocks noRot="1" noChangeAspect="1" noMove="1" noResize="1" noEditPoints="1" noAdjustHandles="1" noChangeArrowheads="1" noChangeShapeType="1" noTextEdit="1"/>
                </p:cNvSpPr>
                <p:nvPr/>
              </p:nvSpPr>
              <p:spPr>
                <a:xfrm>
                  <a:off x="8805376" y="3055274"/>
                  <a:ext cx="3151368" cy="312330"/>
                </a:xfrm>
                <a:prstGeom prst="rect">
                  <a:avLst/>
                </a:prstGeom>
                <a:blipFill>
                  <a:blip r:embed="rId3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64B348D-9392-54B3-6E43-93D4A7C79E67}"/>
                    </a:ext>
                  </a:extLst>
                </p:cNvPr>
                <p:cNvSpPr txBox="1"/>
                <p:nvPr/>
              </p:nvSpPr>
              <p:spPr>
                <a:xfrm>
                  <a:off x="8805376" y="3360954"/>
                  <a:ext cx="2415767" cy="344966"/>
                </a:xfrm>
                <a:prstGeom prst="rect">
                  <a:avLst/>
                </a:prstGeom>
                <a:noFill/>
              </p:spPr>
              <p:txBody>
                <a:bodyPr wrap="square">
                  <a:spAutoFit/>
                </a:bodyPr>
                <a:lstStyle/>
                <a:p>
                  <a:pPr lvl="0"/>
                  <a14:m>
                    <m:oMath xmlns:m="http://schemas.openxmlformats.org/officeDocument/2006/math">
                      <m:sSubSup>
                        <m:sSubSupPr>
                          <m:ctrlP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accPr>
                            <m:e>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𝑞</m:t>
                              </m:r>
                            </m:e>
                          </m:acc>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𝑖</m:t>
                              </m:r>
                            </m:sub>
                          </m:sSub>
                        </m:sup>
                      </m:sSubSup>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𝑖</m:t>
                              </m:r>
                            </m:sub>
                          </m:sSub>
                        </m:sup>
                      </m:sSubSup>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𝑖</m:t>
                              </m:r>
                            </m:sub>
                          </m:sSub>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lang="en-NZ" sz="1400" i="1">
                              <a:solidFill>
                                <a:prstClr val="black"/>
                              </a:solidFill>
                              <a:latin typeface="Cambria Math" panose="02040503050406030204" pitchFamily="18" charset="0"/>
                            </a:rPr>
                          </m:ctrlPr>
                        </m:sSubPr>
                        <m:e>
                          <m:r>
                            <a:rPr lang="en-NZ" sz="1400" i="1">
                              <a:solidFill>
                                <a:prstClr val="black"/>
                              </a:solidFill>
                              <a:latin typeface="Cambria Math" panose="02040503050406030204" pitchFamily="18" charset="0"/>
                            </a:rPr>
                            <m:t>𝑉</m:t>
                          </m:r>
                        </m:e>
                        <m:sub>
                          <m:r>
                            <a:rPr lang="en-NZ" sz="1400" i="1">
                              <a:solidFill>
                                <a:prstClr val="black"/>
                              </a:solidFill>
                              <a:latin typeface="Cambria Math" panose="02040503050406030204" pitchFamily="18" charset="0"/>
                            </a:rPr>
                            <m:t>𝑐</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𝑖</m:t>
                              </m:r>
                            </m:sub>
                          </m:sSub>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39" name="TextBox 38">
                  <a:extLst>
                    <a:ext uri="{FF2B5EF4-FFF2-40B4-BE49-F238E27FC236}">
                      <a16:creationId xmlns:a16="http://schemas.microsoft.com/office/drawing/2014/main" id="{C64B348D-9392-54B3-6E43-93D4A7C79E67}"/>
                    </a:ext>
                  </a:extLst>
                </p:cNvPr>
                <p:cNvSpPr txBox="1">
                  <a:spLocks noRot="1" noChangeAspect="1" noMove="1" noResize="1" noEditPoints="1" noAdjustHandles="1" noChangeArrowheads="1" noChangeShapeType="1" noTextEdit="1"/>
                </p:cNvSpPr>
                <p:nvPr/>
              </p:nvSpPr>
              <p:spPr>
                <a:xfrm>
                  <a:off x="8805376" y="3360954"/>
                  <a:ext cx="2415767" cy="344966"/>
                </a:xfrm>
                <a:prstGeom prst="rect">
                  <a:avLst/>
                </a:prstGeom>
                <a:blipFill>
                  <a:blip r:embed="rId34"/>
                  <a:stretch>
                    <a:fillRect b="-178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9626408-C002-0149-80F2-D5C069DC06B3}"/>
                    </a:ext>
                  </a:extLst>
                </p:cNvPr>
                <p:cNvSpPr txBox="1"/>
                <p:nvPr/>
              </p:nvSpPr>
              <p:spPr>
                <a:xfrm>
                  <a:off x="8805376" y="2749594"/>
                  <a:ext cx="3075922" cy="3423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accPr>
                              <m:e>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𝑞</m:t>
                                </m:r>
                              </m:e>
                            </m:acc>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sSub>
                              <m:sSubPr>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𝐻</m:t>
                                </m:r>
                              </m:e>
                              <m:sub>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2</m:t>
                                </m:r>
                              </m:sub>
                            </m:sSub>
                            <m:r>
                              <a:rPr kumimoji="0" lang="en-NZ" sz="14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𝑂</m:t>
                            </m:r>
                          </m:sup>
                        </m:sSubSup>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sSub>
                              <m:sSubPr>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𝐻</m:t>
                                </m:r>
                              </m:e>
                              <m:sub>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2</m:t>
                                </m:r>
                              </m:sub>
                            </m:sSub>
                            <m:r>
                              <a:rPr kumimoji="0" lang="en-NZ" sz="14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𝑂</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sSub>
                              <m:sSubPr>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𝐻</m:t>
                                </m:r>
                              </m:e>
                              <m:sub>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2</m:t>
                                </m:r>
                              </m:sub>
                            </m:sSub>
                            <m:r>
                              <a:rPr kumimoji="0" lang="en-NZ" sz="14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𝑂</m:t>
                            </m:r>
                          </m:sup>
                        </m:sSubSup>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m:t>
                        </m:r>
                        <m:r>
                          <a:rPr kumimoji="0" lang="en-NZ" sz="14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t>1</m:t>
                        </m:r>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1" name="TextBox 70">
                  <a:extLst>
                    <a:ext uri="{FF2B5EF4-FFF2-40B4-BE49-F238E27FC236}">
                      <a16:creationId xmlns:a16="http://schemas.microsoft.com/office/drawing/2014/main" id="{39626408-C002-0149-80F2-D5C069DC06B3}"/>
                    </a:ext>
                  </a:extLst>
                </p:cNvPr>
                <p:cNvSpPr txBox="1">
                  <a:spLocks noRot="1" noChangeAspect="1" noMove="1" noResize="1" noEditPoints="1" noAdjustHandles="1" noChangeArrowheads="1" noChangeShapeType="1" noTextEdit="1"/>
                </p:cNvSpPr>
                <p:nvPr/>
              </p:nvSpPr>
              <p:spPr>
                <a:xfrm>
                  <a:off x="8805376" y="2749594"/>
                  <a:ext cx="3075922" cy="342338"/>
                </a:xfrm>
                <a:prstGeom prst="rect">
                  <a:avLst/>
                </a:prstGeom>
                <a:blipFill>
                  <a:blip r:embed="rId35"/>
                  <a:stretch>
                    <a:fillRect b="-178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799AB80-602D-0E8F-9911-285498A43017}"/>
                    </a:ext>
                  </a:extLst>
                </p:cNvPr>
                <p:cNvSpPr txBox="1"/>
                <p:nvPr/>
              </p:nvSpPr>
              <p:spPr>
                <a:xfrm>
                  <a:off x="8805375" y="3703312"/>
                  <a:ext cx="2875933" cy="335669"/>
                </a:xfrm>
                <a:prstGeom prst="rect">
                  <a:avLst/>
                </a:prstGeom>
                <a:noFill/>
              </p:spPr>
              <p:txBody>
                <a:bodyPr wrap="square">
                  <a:spAutoFit/>
                </a:bodyPr>
                <a:lstStyle/>
                <a:p>
                  <a:pPr lvl="0"/>
                  <a14:m>
                    <m:oMath xmlns:m="http://schemas.openxmlformats.org/officeDocument/2006/math">
                      <m:sSubSup>
                        <m:sSubSupPr>
                          <m:ctrlP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accPr>
                            <m:e>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𝑞</m:t>
                              </m:r>
                            </m:e>
                          </m:acc>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sSup>
                            <m:sSupPr>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𝐻</m:t>
                              </m:r>
                            </m:e>
                            <m:sup>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sup>
                      </m:sSubSup>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sSup>
                            <m:sSupPr>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𝐻</m:t>
                              </m:r>
                            </m:e>
                            <m:sup>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NZ" sz="14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𝑐</m:t>
                          </m:r>
                        </m:sub>
                        <m:sup>
                          <m:sSup>
                            <m:sSupPr>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𝐻</m:t>
                              </m:r>
                            </m:e>
                            <m:sup>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sup>
                      </m:sSubSup>
                      <m:r>
                        <a:rPr kumimoji="0" lang="en-NZ" sz="1400" b="0" i="1" u="none" strike="noStrike" kern="1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m:t>
                      </m:r>
                      <m:sSubSup>
                        <m:sSub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sSup>
                            <m:sSupPr>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𝐻</m:t>
                              </m:r>
                            </m:e>
                            <m:sup>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lang="en-NZ" sz="1400" i="1">
                              <a:solidFill>
                                <a:prstClr val="black"/>
                              </a:solidFill>
                              <a:latin typeface="Cambria Math" panose="02040503050406030204" pitchFamily="18" charset="0"/>
                            </a:rPr>
                          </m:ctrlPr>
                        </m:sSubPr>
                        <m:e>
                          <m:r>
                            <a:rPr lang="en-NZ" sz="1400" i="1">
                              <a:solidFill>
                                <a:prstClr val="black"/>
                              </a:solidFill>
                              <a:latin typeface="Cambria Math" panose="02040503050406030204" pitchFamily="18" charset="0"/>
                            </a:rPr>
                            <m:t>𝑉</m:t>
                          </m:r>
                        </m:e>
                        <m:sub>
                          <m:r>
                            <a:rPr lang="en-NZ" sz="1400" i="1">
                              <a:solidFill>
                                <a:prstClr val="black"/>
                              </a:solidFill>
                              <a:latin typeface="Cambria Math" panose="02040503050406030204" pitchFamily="18" charset="0"/>
                            </a:rPr>
                            <m:t>𝑐</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p>
                            <m:sSupPr>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𝐻</m:t>
                              </m:r>
                            </m:e>
                            <m:sup>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72" name="TextBox 71">
                  <a:extLst>
                    <a:ext uri="{FF2B5EF4-FFF2-40B4-BE49-F238E27FC236}">
                      <a16:creationId xmlns:a16="http://schemas.microsoft.com/office/drawing/2014/main" id="{E799AB80-602D-0E8F-9911-285498A43017}"/>
                    </a:ext>
                  </a:extLst>
                </p:cNvPr>
                <p:cNvSpPr txBox="1">
                  <a:spLocks noRot="1" noChangeAspect="1" noMove="1" noResize="1" noEditPoints="1" noAdjustHandles="1" noChangeArrowheads="1" noChangeShapeType="1" noTextEdit="1"/>
                </p:cNvSpPr>
                <p:nvPr/>
              </p:nvSpPr>
              <p:spPr>
                <a:xfrm>
                  <a:off x="8805375" y="3703312"/>
                  <a:ext cx="2875933" cy="335669"/>
                </a:xfrm>
                <a:prstGeom prst="rect">
                  <a:avLst/>
                </a:prstGeom>
                <a:blipFill>
                  <a:blip r:embed="rId36"/>
                  <a:stretch>
                    <a:fillRect b="-1818"/>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20B3B43-D0ED-5903-CAEC-2238D66E2A58}"/>
                  </a:ext>
                </a:extLst>
              </p:cNvPr>
              <p:cNvSpPr txBox="1"/>
              <p:nvPr/>
            </p:nvSpPr>
            <p:spPr>
              <a:xfrm>
                <a:off x="3734222" y="2703321"/>
                <a:ext cx="7502469" cy="4296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pPr>
                      <m:e>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𝒗</m:t>
                        </m:r>
                      </m:e>
                      <m:sup>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𝑹𝒙</m:t>
                        </m:r>
                      </m:sup>
                    </m:s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𝑅𝑥</m:t>
                        </m:r>
                      </m:sup>
                    </m:sSup>
                    <m:d>
                      <m:dPr>
                        <m:begChr m:val="{"/>
                        <m:endChr m:val="}"/>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𝑨𝑻𝑷</m:t>
                            </m:r>
                          </m:e>
                        </m:d>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𝐴𝐷𝑃</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𝑨𝑫𝑷</m:t>
                            </m:r>
                          </m:e>
                        </m:d>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𝑃</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𝑖</m:t>
                                </m:r>
                              </m:sub>
                            </m:sSub>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sSub>
                              <m:sSubPr>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ctrlPr>
                              </m:sSub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𝑷</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𝒊</m:t>
                                </m:r>
                              </m:sub>
                            </m:sSub>
                          </m:e>
                        </m:d>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sSup>
                              <m:sSupPr>
                                <m:ctrlP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𝐻</m:t>
                                </m:r>
                              </m:e>
                              <m:sup>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sSup>
                              <m:sSupPr>
                                <m:ctrlPr>
                                  <a:rPr kumimoji="0" lang="en-NZ" sz="18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ctrlPr>
                              </m:sSupPr>
                              <m:e>
                                <m:r>
                                  <a:rPr kumimoji="0" lang="en-NZ" sz="18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𝑯</m:t>
                                </m:r>
                              </m:e>
                              <m:sup>
                                <m:r>
                                  <a:rPr kumimoji="0" lang="en-NZ" sz="18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m:t>
                                </m:r>
                              </m:sup>
                            </m:sSup>
                          </m:e>
                        </m:d>
                      </m:e>
                    </m:d>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0" name="TextBox 9">
                <a:extLst>
                  <a:ext uri="{FF2B5EF4-FFF2-40B4-BE49-F238E27FC236}">
                    <a16:creationId xmlns:a16="http://schemas.microsoft.com/office/drawing/2014/main" id="{D20B3B43-D0ED-5903-CAEC-2238D66E2A58}"/>
                  </a:ext>
                </a:extLst>
              </p:cNvPr>
              <p:cNvSpPr txBox="1">
                <a:spLocks noRot="1" noChangeAspect="1" noMove="1" noResize="1" noEditPoints="1" noAdjustHandles="1" noChangeArrowheads="1" noChangeShapeType="1" noTextEdit="1"/>
              </p:cNvSpPr>
              <p:nvPr/>
            </p:nvSpPr>
            <p:spPr>
              <a:xfrm>
                <a:off x="3734222" y="2703321"/>
                <a:ext cx="7502469" cy="429605"/>
              </a:xfrm>
              <a:prstGeom prst="rect">
                <a:avLst/>
              </a:prstGeom>
              <a:blipFill>
                <a:blip r:embed="rId37"/>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52D2FB-CA46-B536-00D3-2383D6A1F720}"/>
                  </a:ext>
                </a:extLst>
              </p:cNvPr>
              <p:cNvSpPr txBox="1"/>
              <p:nvPr/>
            </p:nvSpPr>
            <p:spPr>
              <a:xfrm>
                <a:off x="3734221" y="3189823"/>
                <a:ext cx="6815132" cy="71019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p>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𝑹𝒙</m:t>
                        </m:r>
                      </m:sup>
                    </m:s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𝜅</m:t>
                        </m:r>
                      </m:e>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sup>
                    </m:sSup>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d>
                          <m:dPr>
                            <m:begChr m:val="["/>
                            <m:endChr m:val="]"/>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𝑨𝑻𝑷</m:t>
                            </m:r>
                          </m:e>
                        </m:d>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𝐴𝐷𝑃</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𝑃</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𝑖</m:t>
                                    </m:r>
                                  </m:sub>
                                </m:sSub>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sSup>
                                  <m:sSupPr>
                                    <m:ctrlP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𝐻</m:t>
                                    </m:r>
                                  </m:e>
                                  <m:sup>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sup>
                            </m:sSubSup>
                            <m:sSubSup>
                              <m:sSub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num>
                          <m:den>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sup>
                            </m:sSubSup>
                          </m:den>
                        </m:f>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𝑨𝑫𝑷</m:t>
                            </m:r>
                          </m:e>
                        </m:d>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dPr>
                          <m:e>
                            <m:sSub>
                              <m:sSubPr>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ctrlPr>
                              </m:sSub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𝑷</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𝒊</m:t>
                                </m:r>
                              </m:sub>
                            </m:sSub>
                          </m:e>
                        </m:d>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m:t>
                        </m:r>
                        <m:d>
                          <m:dPr>
                            <m:begChr m:val="["/>
                            <m:endChr m:val="]"/>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dPr>
                          <m:e>
                            <m:sSup>
                              <m:sSupPr>
                                <m:ctrlPr>
                                  <a:rPr kumimoji="0" lang="en-NZ" sz="18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ctrlPr>
                              </m:sSupPr>
                              <m:e>
                                <m:r>
                                  <a:rPr kumimoji="0" lang="en-NZ" sz="18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𝑯</m:t>
                                </m:r>
                              </m:e>
                              <m:sup>
                                <m:r>
                                  <a:rPr kumimoji="0" lang="en-NZ" sz="1800" b="1" i="1" u="none" strike="noStrike" kern="1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m:t>
                                </m:r>
                              </m:sup>
                            </m:sSup>
                          </m:e>
                        </m:d>
                      </m:e>
                    </m:d>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1" name="TextBox 10">
                <a:extLst>
                  <a:ext uri="{FF2B5EF4-FFF2-40B4-BE49-F238E27FC236}">
                    <a16:creationId xmlns:a16="http://schemas.microsoft.com/office/drawing/2014/main" id="{9352D2FB-CA46-B536-00D3-2383D6A1F720}"/>
                  </a:ext>
                </a:extLst>
              </p:cNvPr>
              <p:cNvSpPr txBox="1">
                <a:spLocks noRot="1" noChangeAspect="1" noMove="1" noResize="1" noEditPoints="1" noAdjustHandles="1" noChangeArrowheads="1" noChangeShapeType="1" noTextEdit="1"/>
              </p:cNvSpPr>
              <p:nvPr/>
            </p:nvSpPr>
            <p:spPr>
              <a:xfrm>
                <a:off x="3734221" y="3189823"/>
                <a:ext cx="6815132" cy="710194"/>
              </a:xfrm>
              <a:prstGeom prst="rect">
                <a:avLst/>
              </a:prstGeom>
              <a:blipFill>
                <a:blip r:embed="rId38"/>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C107F39-8A4A-82C9-9081-537CF8933234}"/>
                  </a:ext>
                </a:extLst>
              </p:cNvPr>
              <p:cNvSpPr txBox="1"/>
              <p:nvPr/>
            </p:nvSpPr>
            <p:spPr>
              <a:xfrm>
                <a:off x="3725590" y="3825860"/>
                <a:ext cx="6249547" cy="1800000"/>
              </a:xfrm>
              <a:prstGeom prst="rect">
                <a:avLst/>
              </a:prstGeom>
              <a:noFill/>
              <a:ln w="28575">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800" b="1" i="0" u="none" strike="noStrike" kern="1200" cap="none" spc="0" normalizeH="0" baseline="0" noProof="0" dirty="0">
                    <a:ln>
                      <a:noFill/>
                    </a:ln>
                    <a:solidFill>
                      <a:srgbClr val="00B050"/>
                    </a:solidFill>
                    <a:effectLst/>
                    <a:uLnTx/>
                    <a:uFillTx/>
                    <a:latin typeface="Calibri" panose="020F0502020204030204"/>
                    <a:ea typeface="+mn-ea"/>
                    <a:cs typeface="+mn-cs"/>
                  </a:rPr>
                  <a:t>  </a:t>
                </a:r>
              </a:p>
              <a:p>
                <a:pPr lvl="0"/>
                <a14:m>
                  <m:oMath xmlns:m="http://schemas.openxmlformats.org/officeDocument/2006/math">
                    <m:sSup>
                      <m:sSupPr>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p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p>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𝑨𝑻𝑷</m:t>
                        </m:r>
                      </m:sup>
                    </m:s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𝐴𝑇𝑃</m:t>
                        </m:r>
                      </m:sup>
                    </m:s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d>
                          <m:dPr>
                            <m:begChr m:val="["/>
                            <m:endChr m:val="]"/>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𝑨𝑻𝑷</m:t>
                            </m:r>
                          </m:e>
                        </m:d>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𝑄</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𝐴𝑇𝑃</m:t>
                            </m:r>
                          </m:sub>
                          <m: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𝑒𝑞</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d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𝑨𝑫𝑷</m:t>
                            </m:r>
                          </m:e>
                        </m:d>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dPr>
                          <m:e>
                            <m:sSub>
                              <m:sSubPr>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ctrlPr>
                              </m:sSub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𝑷</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𝒊</m:t>
                                </m:r>
                              </m:sub>
                            </m:sSub>
                          </m:e>
                        </m:d>
                        <m:r>
                          <a:rPr kumimoji="0" lang="en-NZ"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Times New Roman" panose="02020603050405020304" pitchFamily="18" charset="0"/>
                          </a:rPr>
                          <m:t>.</m:t>
                        </m:r>
                        <m:d>
                          <m:dPr>
                            <m:begChr m:val="["/>
                            <m:endChr m:val="]"/>
                            <m:ctrlPr>
                              <a:rPr lang="en-NZ" b="1" i="1">
                                <a:solidFill>
                                  <a:srgbClr val="00B050"/>
                                </a:solidFill>
                                <a:latin typeface="Cambria Math" panose="02040503050406030204" pitchFamily="18" charset="0"/>
                              </a:rPr>
                            </m:ctrlPr>
                          </m:dPr>
                          <m:e>
                            <m:sSup>
                              <m:sSupPr>
                                <m:ctrlPr>
                                  <a:rPr lang="en-NZ" b="1" i="1" kern="100">
                                    <a:solidFill>
                                      <a:srgbClr val="00B050"/>
                                    </a:solidFill>
                                    <a:latin typeface="Cambria Math" panose="02040503050406030204" pitchFamily="18" charset="0"/>
                                    <a:cs typeface="Times New Roman" panose="02020603050405020304" pitchFamily="18" charset="0"/>
                                  </a:rPr>
                                </m:ctrlPr>
                              </m:sSupPr>
                              <m:e>
                                <m:r>
                                  <a:rPr lang="en-NZ" b="1" i="1" kern="100">
                                    <a:solidFill>
                                      <a:srgbClr val="00B050"/>
                                    </a:solidFill>
                                    <a:latin typeface="Cambria Math" panose="02040503050406030204" pitchFamily="18" charset="0"/>
                                    <a:cs typeface="Times New Roman" panose="02020603050405020304" pitchFamily="18" charset="0"/>
                                  </a:rPr>
                                  <m:t>𝑯</m:t>
                                </m:r>
                              </m:e>
                              <m:sup>
                                <m:r>
                                  <a:rPr lang="en-NZ" b="1" i="1" kern="100">
                                    <a:solidFill>
                                      <a:srgbClr val="00B050"/>
                                    </a:solidFill>
                                    <a:latin typeface="Cambria Math" panose="02040503050406030204" pitchFamily="18" charset="0"/>
                                    <a:cs typeface="Times New Roman" panose="02020603050405020304" pitchFamily="18" charset="0"/>
                                  </a:rPr>
                                  <m:t>+</m:t>
                                </m:r>
                              </m:sup>
                            </m:sSup>
                          </m:e>
                        </m:d>
                      </m:e>
                    </m:d>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where </a:t>
                </a:r>
                <a14:m>
                  <m:oMath xmlns:m="http://schemas.openxmlformats.org/officeDocument/2006/math">
                    <m:sSup>
                      <m:s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𝐴𝑇𝑃</m:t>
                        </m:r>
                      </m:sup>
                    </m:sSup>
                    <m:r>
                      <a:rPr kumimoji="0" lang="en-NZ"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𝜅</m:t>
                        </m:r>
                      </m:e>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𝑅𝑥</m:t>
                        </m:r>
                      </m:sup>
                    </m:sSup>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Sub>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and   </a:t>
                </a:r>
                <a14:m>
                  <m:oMath xmlns:m="http://schemas.openxmlformats.org/officeDocument/2006/math">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𝑄</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𝑒𝑞</m:t>
                        </m:r>
                      </m:sup>
                    </m:sSubSup>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𝐴𝐷𝑃</m:t>
                            </m:r>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𝑃</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𝑖</m:t>
                                </m:r>
                              </m:sub>
                            </m:sSub>
                          </m:sup>
                        </m:sSub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sSup>
                              <m:sSupPr>
                                <m:ctrlP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𝐻</m:t>
                                </m:r>
                              </m:e>
                              <m:sup>
                                <m:r>
                                  <a:rPr kumimoji="0" lang="en-NZ" sz="1800" b="0" i="1" u="none" strike="noStrike" kern="1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sup>
                        </m:sSubSup>
                        <m:r>
                          <a:rPr kumimoji="0" lang="en-NZ" sz="1800" b="0" i="1" u="none" strike="noStrike" kern="1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Sup>
                          <m:sSubSup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num>
                      <m:den>
                        <m:sSubSup>
                          <m:sSubSupPr>
                            <m:ctrlPr>
                              <a:rPr kumimoji="0" lang="en-NZ" sz="18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sup>
                        </m:sSubSup>
                      </m:den>
                    </m:f>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buClrTx/>
                  <a:buSzTx/>
                  <a:buFontTx/>
                  <a:buNone/>
                  <a:tabLst/>
                  <a:defRPr/>
                </a:pPr>
                <a:r>
                  <a:rPr lang="en-NZ" sz="400" dirty="0">
                    <a:solidFill>
                      <a:prstClr val="black"/>
                    </a:solidFill>
                    <a:latin typeface="Calibri" panose="020F0502020204030204"/>
                  </a:rPr>
                  <a:t> </a:t>
                </a:r>
                <a:r>
                  <a:rPr kumimoji="0" lang="en-NZ" sz="400" b="0" i="0" u="none" strike="noStrike" kern="1200" cap="none" spc="0" normalizeH="0" baseline="0" noProof="0" dirty="0">
                    <a:ln>
                      <a:noFill/>
                    </a:ln>
                    <a:solidFill>
                      <a:prstClr val="black"/>
                    </a:solidFill>
                    <a:effectLst/>
                    <a:uLnTx/>
                    <a:uFillTx/>
                    <a:latin typeface="Calibri" panose="020F0502020204030204"/>
                  </a:rPr>
                  <a:t> </a:t>
                </a:r>
              </a:p>
            </p:txBody>
          </p:sp>
        </mc:Choice>
        <mc:Fallback xmlns="">
          <p:sp>
            <p:nvSpPr>
              <p:cNvPr id="12" name="TextBox 11">
                <a:extLst>
                  <a:ext uri="{FF2B5EF4-FFF2-40B4-BE49-F238E27FC236}">
                    <a16:creationId xmlns:a16="http://schemas.microsoft.com/office/drawing/2014/main" id="{3C107F39-8A4A-82C9-9081-537CF8933234}"/>
                  </a:ext>
                </a:extLst>
              </p:cNvPr>
              <p:cNvSpPr txBox="1">
                <a:spLocks noRot="1" noChangeAspect="1" noMove="1" noResize="1" noEditPoints="1" noAdjustHandles="1" noChangeArrowheads="1" noChangeShapeType="1" noTextEdit="1"/>
              </p:cNvSpPr>
              <p:nvPr/>
            </p:nvSpPr>
            <p:spPr>
              <a:xfrm>
                <a:off x="3725590" y="3825860"/>
                <a:ext cx="6249547" cy="1800000"/>
              </a:xfrm>
              <a:prstGeom prst="rect">
                <a:avLst/>
              </a:prstGeom>
              <a:blipFill>
                <a:blip r:embed="rId39"/>
                <a:stretch>
                  <a:fillRect l="-583"/>
                </a:stretch>
              </a:blipFill>
              <a:ln w="28575">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6D5C36E-DFD4-BD98-D505-57D4D44FC834}"/>
                  </a:ext>
                </a:extLst>
              </p:cNvPr>
              <p:cNvSpPr txBox="1"/>
              <p:nvPr/>
            </p:nvSpPr>
            <p:spPr>
              <a:xfrm>
                <a:off x="6510279" y="4838212"/>
                <a:ext cx="3464859" cy="776623"/>
              </a:xfrm>
              <a:prstGeom prst="rect">
                <a:avLst/>
              </a:prstGeom>
              <a:noFill/>
            </p:spPr>
            <p:txBody>
              <a:bodyPr wrap="none" rtlCol="0">
                <a:spAutoFit/>
              </a:bodyPr>
              <a:lstStyle/>
              <a:p>
                <a:pPr lvl="0"/>
                <a14:m>
                  <m:oMathPara xmlns:m="http://schemas.openxmlformats.org/officeDocument/2006/math">
                    <m:oMathParaPr>
                      <m:jc m:val="centerGroup"/>
                    </m:oMathParaPr>
                    <m:oMath xmlns:m="http://schemas.openxmlformats.org/officeDocument/2006/math">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d>
                            <m:dPr>
                              <m:begChr m:val=""/>
                              <m:endChr m:val="|"/>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f>
                                <m:f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d>
                                    <m:dPr>
                                      <m:begChr m:val="["/>
                                      <m:endChr m:val="]"/>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d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𝑨𝑻𝑷</m:t>
                                      </m:r>
                                    </m:e>
                                  </m:d>
                                </m:num>
                                <m:den>
                                  <m:d>
                                    <m:dPr>
                                      <m:begChr m:val="["/>
                                      <m:endChr m:val="]"/>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d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𝑨𝑫𝑷</m:t>
                                      </m:r>
                                    </m:e>
                                  </m:d>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dPr>
                                    <m:e>
                                      <m:sSub>
                                        <m:sSubPr>
                                          <m:ctrlP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ctrlPr>
                                        </m:sSubPr>
                                        <m:e>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𝑷</m:t>
                                          </m:r>
                                        </m:e>
                                        <m:sub>
                                          <m:r>
                                            <a:rPr kumimoji="0" lang="en-NZ" sz="1800" b="1" i="1" u="none" strike="noStrike" kern="1200" cap="none" spc="0" normalizeH="0" baseline="0" noProof="0">
                                              <a:ln>
                                                <a:noFill/>
                                              </a:ln>
                                              <a:solidFill>
                                                <a:srgbClr val="00B050"/>
                                              </a:solidFill>
                                              <a:effectLst/>
                                              <a:uLnTx/>
                                              <a:uFillTx/>
                                              <a:latin typeface="Cambria Math" panose="02040503050406030204" pitchFamily="18" charset="0"/>
                                              <a:ea typeface="+mn-ea"/>
                                              <a:cs typeface="Times New Roman" panose="02020603050405020304" pitchFamily="18" charset="0"/>
                                            </a:rPr>
                                            <m:t>𝒊</m:t>
                                          </m:r>
                                        </m:sub>
                                      </m:sSub>
                                    </m:e>
                                  </m:d>
                                  <m:r>
                                    <a:rPr kumimoji="0" lang="en-NZ"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Times New Roman" panose="02020603050405020304" pitchFamily="18" charset="0"/>
                                    </a:rPr>
                                    <m:t>.</m:t>
                                  </m:r>
                                  <m:d>
                                    <m:dPr>
                                      <m:begChr m:val="["/>
                                      <m:endChr m:val="]"/>
                                      <m:ctrlPr>
                                        <a:rPr lang="en-NZ" b="1" i="1">
                                          <a:solidFill>
                                            <a:srgbClr val="00B050"/>
                                          </a:solidFill>
                                          <a:latin typeface="Cambria Math" panose="02040503050406030204" pitchFamily="18" charset="0"/>
                                        </a:rPr>
                                      </m:ctrlPr>
                                    </m:dPr>
                                    <m:e>
                                      <m:sSup>
                                        <m:sSupPr>
                                          <m:ctrlPr>
                                            <a:rPr lang="en-NZ" b="1" i="1" kern="100">
                                              <a:solidFill>
                                                <a:srgbClr val="00B050"/>
                                              </a:solidFill>
                                              <a:latin typeface="Cambria Math" panose="02040503050406030204" pitchFamily="18" charset="0"/>
                                              <a:cs typeface="Times New Roman" panose="02020603050405020304" pitchFamily="18" charset="0"/>
                                            </a:rPr>
                                          </m:ctrlPr>
                                        </m:sSupPr>
                                        <m:e>
                                          <m:r>
                                            <a:rPr lang="en-NZ" b="1" i="1" kern="100">
                                              <a:solidFill>
                                                <a:srgbClr val="00B050"/>
                                              </a:solidFill>
                                              <a:latin typeface="Cambria Math" panose="02040503050406030204" pitchFamily="18" charset="0"/>
                                              <a:cs typeface="Times New Roman" panose="02020603050405020304" pitchFamily="18" charset="0"/>
                                            </a:rPr>
                                            <m:t>𝑯</m:t>
                                          </m:r>
                                        </m:e>
                                        <m:sup>
                                          <m:r>
                                            <a:rPr lang="en-NZ" b="1" i="1" kern="100">
                                              <a:solidFill>
                                                <a:srgbClr val="00B050"/>
                                              </a:solidFill>
                                              <a:latin typeface="Cambria Math" panose="02040503050406030204" pitchFamily="18" charset="0"/>
                                              <a:cs typeface="Times New Roman" panose="02020603050405020304" pitchFamily="18" charset="0"/>
                                            </a:rPr>
                                            <m:t>+</m:t>
                                          </m:r>
                                        </m:sup>
                                      </m:sSup>
                                    </m:e>
                                  </m:d>
                                </m:den>
                              </m:f>
                            </m:e>
                          </m:d>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𝑎𝑡</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𝑒𝑞𝑢𝑖𝑙𝑖𝑏𝑟𝑖𝑢𝑚</m:t>
                          </m:r>
                        </m:sub>
                      </m:sSub>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86D5C36E-DFD4-BD98-D505-57D4D44FC834}"/>
                  </a:ext>
                </a:extLst>
              </p:cNvPr>
              <p:cNvSpPr txBox="1">
                <a:spLocks noRot="1" noChangeAspect="1" noMove="1" noResize="1" noEditPoints="1" noAdjustHandles="1" noChangeArrowheads="1" noChangeShapeType="1" noTextEdit="1"/>
              </p:cNvSpPr>
              <p:nvPr/>
            </p:nvSpPr>
            <p:spPr>
              <a:xfrm>
                <a:off x="6510279" y="4838212"/>
                <a:ext cx="3464859" cy="776623"/>
              </a:xfrm>
              <a:prstGeom prst="rect">
                <a:avLst/>
              </a:prstGeom>
              <a:blipFill>
                <a:blip r:embed="rId40"/>
                <a:stretch>
                  <a:fillRect/>
                </a:stretch>
              </a:blipFill>
            </p:spPr>
            <p:txBody>
              <a:bodyPr/>
              <a:lstStyle/>
              <a:p>
                <a:r>
                  <a:rPr lang="en-NZ">
                    <a:noFill/>
                  </a:rPr>
                  <a:t> </a:t>
                </a:r>
              </a:p>
            </p:txBody>
          </p:sp>
        </mc:Fallback>
      </mc:AlternateContent>
      <p:sp>
        <p:nvSpPr>
          <p:cNvPr id="4" name="Rectangle 3">
            <a:extLst>
              <a:ext uri="{FF2B5EF4-FFF2-40B4-BE49-F238E27FC236}">
                <a16:creationId xmlns:a16="http://schemas.microsoft.com/office/drawing/2014/main" id="{CEEFBFD5-86CB-04C9-229A-9771D29E1928}"/>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957603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C9AC60-D66E-B37E-4A4A-969FD80B5BBD}"/>
              </a:ext>
            </a:extLst>
          </p:cNvPr>
          <p:cNvSpPr txBox="1"/>
          <p:nvPr/>
        </p:nvSpPr>
        <p:spPr>
          <a:xfrm>
            <a:off x="501994" y="343581"/>
            <a:ext cx="10742655" cy="132343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SLC (</a:t>
            </a:r>
            <a:r>
              <a:rPr kumimoji="0" lang="en-NZ" sz="20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a:t>
            </a:r>
            <a:r>
              <a:rPr kumimoji="0" lang="en-NZ"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o</a:t>
            </a:r>
            <a:r>
              <a:rPr kumimoji="0" lang="en-NZ" sz="20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a:t>
            </a:r>
            <a:r>
              <a:rPr kumimoji="0" lang="en-NZ"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ute </a:t>
            </a:r>
            <a:r>
              <a:rPr kumimoji="0" lang="en-NZ" sz="20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a:t>
            </a:r>
            <a:r>
              <a:rPr kumimoji="0" lang="en-NZ"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arrier) group of proteins, encoded by 458 mammalian genes, mediate the passive transport of small molecules across cell membranes in nearly all types of tissues (i.e., does not include ATPase pumps). They are categorised under 66 gene families, labelled SLC1 to SLC66 (</a:t>
            </a:r>
            <a:r>
              <a:rPr kumimoji="0" lang="en-NZ" sz="2000" b="0" i="0" u="sng" strike="noStrike" kern="1200" cap="none" spc="0" normalizeH="0" baseline="0" noProof="0" dirty="0" err="1">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hlinkClick r:id="rId2"/>
              </a:rPr>
              <a:t>SLCtables</a:t>
            </a:r>
            <a:r>
              <a:rPr kumimoji="0" lang="en-NZ" sz="20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hlinkClick r:id="rId2"/>
              </a:rPr>
              <a:t> (bioparadigms.org</a:t>
            </a:r>
            <a:r>
              <a:rPr kumimoji="0" lang="en-NZ"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Each family deals with a specific type of transported molecule.</a:t>
            </a:r>
            <a:endPar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01C6E35-AF93-0234-2227-A6FC108D854B}"/>
              </a:ext>
            </a:extLst>
          </p:cNvPr>
          <p:cNvSpPr txBox="1"/>
          <p:nvPr/>
        </p:nvSpPr>
        <p:spPr>
          <a:xfrm>
            <a:off x="501994" y="1848602"/>
            <a:ext cx="6094970" cy="407035"/>
          </a:xfrm>
          <a:prstGeom prst="rect">
            <a:avLst/>
          </a:prstGeom>
          <a:noFill/>
        </p:spPr>
        <p:txBody>
          <a:bodyPr wrap="square" anchor="ctr">
            <a:spAutoFit/>
          </a:bodyPr>
          <a:lstStyle/>
          <a:p>
            <a:pPr marL="0" marR="600710" lvl="0" indent="0" algn="l" defTabSz="914400" rtl="0" eaLnBrk="1" fontAlgn="auto" latinLnBrk="0" hangingPunct="1">
              <a:lnSpc>
                <a:spcPct val="107000"/>
              </a:lnSpc>
              <a:spcBef>
                <a:spcPts val="0"/>
              </a:spcBef>
              <a:spcAft>
                <a:spcPts val="800"/>
              </a:spcAft>
              <a:buClrTx/>
              <a:buSzTx/>
              <a:buFontTx/>
              <a:buNone/>
              <a:tabLst/>
              <a:defRPr/>
            </a:pPr>
            <a:r>
              <a:rPr kumimoji="0" lang="en-NZ" sz="20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SLC5 family</a:t>
            </a:r>
            <a:r>
              <a:rPr kumimoji="0" lang="en-NZ" sz="20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Na</a:t>
            </a:r>
            <a:r>
              <a:rPr kumimoji="0" lang="en-NZ" sz="2000" b="1" i="0" u="none" strike="noStrike" kern="1200" cap="none" spc="0" normalizeH="0" baseline="3000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NZ" sz="20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/glucose cotransporters</a:t>
            </a:r>
            <a:endParaRPr kumimoji="0" lang="en-NZ"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76F43BD3-9902-CDA5-402B-62D8083B4EB5}"/>
                  </a:ext>
                </a:extLst>
              </p:cNvPr>
              <p:cNvGraphicFramePr>
                <a:graphicFrameLocks noGrp="1"/>
              </p:cNvGraphicFramePr>
              <p:nvPr/>
            </p:nvGraphicFramePr>
            <p:xfrm>
              <a:off x="600505" y="2251296"/>
              <a:ext cx="9508719" cy="2440573"/>
            </p:xfrm>
            <a:graphic>
              <a:graphicData uri="http://schemas.openxmlformats.org/drawingml/2006/table">
                <a:tbl>
                  <a:tblPr firstRow="1" firstCol="1" bandRow="1"/>
                  <a:tblGrid>
                    <a:gridCol w="1336442">
                      <a:extLst>
                        <a:ext uri="{9D8B030D-6E8A-4147-A177-3AD203B41FA5}">
                          <a16:colId xmlns:a16="http://schemas.microsoft.com/office/drawing/2014/main" val="3683735130"/>
                        </a:ext>
                      </a:extLst>
                    </a:gridCol>
                    <a:gridCol w="1132510">
                      <a:extLst>
                        <a:ext uri="{9D8B030D-6E8A-4147-A177-3AD203B41FA5}">
                          <a16:colId xmlns:a16="http://schemas.microsoft.com/office/drawing/2014/main" val="2773589788"/>
                        </a:ext>
                      </a:extLst>
                    </a:gridCol>
                    <a:gridCol w="1286137">
                      <a:extLst>
                        <a:ext uri="{9D8B030D-6E8A-4147-A177-3AD203B41FA5}">
                          <a16:colId xmlns:a16="http://schemas.microsoft.com/office/drawing/2014/main" val="2572511317"/>
                        </a:ext>
                      </a:extLst>
                    </a:gridCol>
                    <a:gridCol w="4268998">
                      <a:extLst>
                        <a:ext uri="{9D8B030D-6E8A-4147-A177-3AD203B41FA5}">
                          <a16:colId xmlns:a16="http://schemas.microsoft.com/office/drawing/2014/main" val="1278611880"/>
                        </a:ext>
                      </a:extLst>
                    </a:gridCol>
                    <a:gridCol w="1484632">
                      <a:extLst>
                        <a:ext uri="{9D8B030D-6E8A-4147-A177-3AD203B41FA5}">
                          <a16:colId xmlns:a16="http://schemas.microsoft.com/office/drawing/2014/main" val="2515423983"/>
                        </a:ext>
                      </a:extLst>
                    </a:gridCol>
                  </a:tblGrid>
                  <a:tr h="747799">
                    <a:tc>
                      <a:txBody>
                        <a:bodyPr/>
                        <a:lstStyle/>
                        <a:p>
                          <a:pPr marL="0" indent="0" algn="ctr">
                            <a:lnSpc>
                              <a:spcPct val="107000"/>
                            </a:lnSpc>
                          </a:pPr>
                          <a:r>
                            <a:rPr lang="en-NZ" sz="1800" i="1" u="sng" kern="100" dirty="0">
                              <a:solidFill>
                                <a:srgbClr val="286571"/>
                              </a:solidFill>
                              <a:effectLst/>
                              <a:latin typeface="Calibri" panose="020F0502020204030204" pitchFamily="34" charset="0"/>
                              <a:ea typeface="Calibri" panose="020F0502020204030204" pitchFamily="34" charset="0"/>
                              <a:cs typeface="Calibri" panose="020F0502020204030204" pitchFamily="34" charset="0"/>
                              <a:hlinkClick r:id="rId3"/>
                            </a:rPr>
                            <a:t>SLC5A1</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0015" marR="120015" marT="1651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indent="0" algn="ctr">
                            <a:lnSpc>
                              <a:spcPct val="107000"/>
                            </a:lnSpc>
                          </a:pPr>
                          <a:r>
                            <a:rPr lang="en-NZ" sz="1800" u="sng" kern="100" dirty="0">
                              <a:solidFill>
                                <a:srgbClr val="286571"/>
                              </a:solidFill>
                              <a:effectLst/>
                              <a:latin typeface="Calibri" panose="020F0502020204030204" pitchFamily="34" charset="0"/>
                              <a:ea typeface="Calibri" panose="020F0502020204030204" pitchFamily="34" charset="0"/>
                              <a:cs typeface="Calibri" panose="020F0502020204030204" pitchFamily="34" charset="0"/>
                              <a:hlinkClick r:id="rId4"/>
                            </a:rPr>
                            <a:t>P13866</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indent="0" algn="ctr">
                            <a:lnSpc>
                              <a:spcPct val="107000"/>
                            </a:lnSpc>
                          </a:pPr>
                          <a:r>
                            <a:rPr lang="en-NZ" sz="1800" kern="100" dirty="0">
                              <a:effectLst/>
                              <a:latin typeface="Calibri" panose="020F0502020204030204" pitchFamily="34" charset="0"/>
                              <a:ea typeface="Calibri" panose="020F0502020204030204" pitchFamily="34" charset="0"/>
                              <a:cs typeface="Calibri" panose="020F0502020204030204" pitchFamily="34" charset="0"/>
                            </a:rPr>
                            <a:t>SGLT1</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0015" marR="120015" marT="1651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457200">
                            <a:lnSpc>
                              <a:spcPct val="107000"/>
                            </a:lnSpc>
                          </a:pPr>
                          <a14:m>
                            <m:oMath xmlns:m="http://schemas.openxmlformats.org/officeDocument/2006/math">
                              <m:sSup>
                                <m:sSupPr>
                                  <m:ctrlPr>
                                    <a:rPr lang="en-NZ" sz="1800" i="1" kern="100">
                                      <a:effectLst/>
                                      <a:latin typeface="Cambria Math" panose="02040503050406030204" pitchFamily="18" charset="0"/>
                                      <a:ea typeface="Calibri" panose="020F0502020204030204" pitchFamily="34" charset="0"/>
                                      <a:cs typeface="Calibri" panose="020F0502020204030204" pitchFamily="34" charset="0"/>
                                    </a:rPr>
                                  </m:ctrlPr>
                                </m:sSupPr>
                                <m:e>
                                  <m:r>
                                    <m:rPr>
                                      <m:sty m:val="p"/>
                                    </m:rPr>
                                    <a:rPr lang="en-NZ" sz="1800" kern="100">
                                      <a:effectLst/>
                                      <a:latin typeface="Cambria Math" panose="02040503050406030204" pitchFamily="18" charset="0"/>
                                      <a:ea typeface="Calibri" panose="020F0502020204030204" pitchFamily="34" charset="0"/>
                                      <a:cs typeface="Calibri" panose="020F0502020204030204" pitchFamily="34" charset="0"/>
                                    </a:rPr>
                                    <m:t>Na</m:t>
                                  </m:r>
                                </m:e>
                                <m:sup>
                                  <m:r>
                                    <a:rPr lang="en-NZ" sz="1800" kern="100">
                                      <a:effectLst/>
                                      <a:latin typeface="Cambria Math" panose="02040503050406030204" pitchFamily="18" charset="0"/>
                                      <a:ea typeface="Calibri" panose="020F0502020204030204" pitchFamily="34" charset="0"/>
                                      <a:cs typeface="Calibri" panose="020F0502020204030204" pitchFamily="34" charset="0"/>
                                    </a:rPr>
                                    <m:t>+</m:t>
                                  </m:r>
                                </m:sup>
                              </m:sSup>
                            </m:oMath>
                          </a14:m>
                          <a:r>
                            <a:rPr lang="en-NZ" sz="1800" kern="100" dirty="0">
                              <a:effectLst/>
                              <a:latin typeface="Calibri" panose="020F0502020204030204" pitchFamily="34" charset="0"/>
                              <a:ea typeface="Calibri" panose="020F0502020204030204" pitchFamily="34" charset="0"/>
                              <a:cs typeface="Calibri" panose="020F0502020204030204" pitchFamily="34" charset="0"/>
                            </a:rPr>
                            <a:t>-driven glucose transporter</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0015" marR="120015" marT="1651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457200" algn="ctr">
                            <a:lnSpc>
                              <a:spcPct val="107000"/>
                            </a:lnSpc>
                          </a:pPr>
                          <a:endParaRPr lang="en-NZ" sz="1800" kern="100" dirty="0">
                            <a:effectLst/>
                            <a:latin typeface="Calibri" panose="020F0502020204030204" pitchFamily="34" charset="0"/>
                            <a:ea typeface="Calibri" panose="020F0502020204030204" pitchFamily="34" charset="0"/>
                            <a:cs typeface="Calibri" panose="020F0502020204030204"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93472315"/>
                      </a:ext>
                    </a:extLst>
                  </a:tr>
                  <a:tr h="782073">
                    <a:tc>
                      <a:txBody>
                        <a:bodyPr/>
                        <a:lstStyle/>
                        <a:p>
                          <a:pPr marL="0" indent="0" algn="ctr">
                            <a:lnSpc>
                              <a:spcPct val="107000"/>
                            </a:lnSpc>
                          </a:pPr>
                          <a:r>
                            <a:rPr lang="en-NZ" sz="1800" i="1" u="sng" kern="100">
                              <a:solidFill>
                                <a:srgbClr val="286571"/>
                              </a:solidFill>
                              <a:effectLst/>
                              <a:latin typeface="Calibri" panose="020F0502020204030204" pitchFamily="34" charset="0"/>
                              <a:ea typeface="Calibri" panose="020F0502020204030204" pitchFamily="34" charset="0"/>
                              <a:cs typeface="Calibri" panose="020F0502020204030204" pitchFamily="34" charset="0"/>
                              <a:hlinkClick r:id="rId5"/>
                            </a:rPr>
                            <a:t>SLC5A2</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0015" marR="120015" marT="1651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indent="0" algn="ctr">
                            <a:lnSpc>
                              <a:spcPct val="107000"/>
                            </a:lnSpc>
                          </a:pPr>
                          <a:r>
                            <a:rPr lang="en-NZ" sz="1800" u="sng" kern="100">
                              <a:solidFill>
                                <a:srgbClr val="286571"/>
                              </a:solidFill>
                              <a:effectLst/>
                              <a:latin typeface="Calibri" panose="020F0502020204030204" pitchFamily="34" charset="0"/>
                              <a:ea typeface="Calibri" panose="020F0502020204030204" pitchFamily="34" charset="0"/>
                              <a:cs typeface="Calibri" panose="020F0502020204030204" pitchFamily="34" charset="0"/>
                              <a:hlinkClick r:id="rId6"/>
                            </a:rPr>
                            <a:t>P31639</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indent="0" algn="ctr">
                            <a:lnSpc>
                              <a:spcPct val="107000"/>
                            </a:lnSpc>
                          </a:pPr>
                          <a:r>
                            <a:rPr lang="en-NZ" sz="1800" kern="100" dirty="0">
                              <a:effectLst/>
                              <a:latin typeface="Calibri" panose="020F0502020204030204" pitchFamily="34" charset="0"/>
                              <a:ea typeface="Calibri" panose="020F0502020204030204" pitchFamily="34" charset="0"/>
                              <a:cs typeface="Calibri" panose="020F0502020204030204" pitchFamily="34" charset="0"/>
                            </a:rPr>
                            <a:t>SGLT2</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0015" marR="120015" marT="1651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pPr marL="457200">
                            <a:lnSpc>
                              <a:spcPct val="107000"/>
                            </a:lnSpc>
                          </a:pPr>
                          <a:endParaRPr lang="en-NZ"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0015" marR="120015" marT="1651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457200" algn="ctr">
                            <a:lnSpc>
                              <a:spcPct val="107000"/>
                            </a:lnSpc>
                          </a:pPr>
                          <a:endParaRPr lang="en-NZ" sz="1800" kern="100" dirty="0">
                            <a:effectLst/>
                            <a:latin typeface="Calibri" panose="020F0502020204030204" pitchFamily="34" charset="0"/>
                            <a:ea typeface="Calibri" panose="020F0502020204030204" pitchFamily="34" charset="0"/>
                            <a:cs typeface="Calibri" panose="020F0502020204030204"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8268994"/>
                      </a:ext>
                    </a:extLst>
                  </a:tr>
                  <a:tr h="910701">
                    <a:tc>
                      <a:txBody>
                        <a:bodyPr/>
                        <a:lstStyle/>
                        <a:p>
                          <a:pPr marL="0" indent="0" algn="ctr">
                            <a:lnSpc>
                              <a:spcPct val="107000"/>
                            </a:lnSpc>
                          </a:pPr>
                          <a:r>
                            <a:rPr lang="en-NZ" sz="1800" i="1" u="sng" kern="100" dirty="0">
                              <a:solidFill>
                                <a:srgbClr val="286571"/>
                              </a:solidFill>
                              <a:effectLst/>
                              <a:latin typeface="Calibri" panose="020F0502020204030204" pitchFamily="34" charset="0"/>
                              <a:ea typeface="Calibri" panose="020F0502020204030204" pitchFamily="34" charset="0"/>
                              <a:cs typeface="Calibri" panose="020F0502020204030204" pitchFamily="34" charset="0"/>
                              <a:hlinkClick r:id="rId7"/>
                            </a:rPr>
                            <a:t>SLC5A3</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0015" marR="120015" marT="1651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indent="0" algn="ctr">
                            <a:lnSpc>
                              <a:spcPct val="107000"/>
                            </a:lnSpc>
                          </a:pPr>
                          <a:r>
                            <a:rPr lang="en-NZ" sz="1800" u="sng" kern="100" dirty="0">
                              <a:solidFill>
                                <a:srgbClr val="286571"/>
                              </a:solidFill>
                              <a:effectLst/>
                              <a:latin typeface="Calibri" panose="020F0502020204030204" pitchFamily="34" charset="0"/>
                              <a:ea typeface="Calibri" panose="020F0502020204030204" pitchFamily="34" charset="0"/>
                              <a:cs typeface="Calibri" panose="020F0502020204030204" pitchFamily="34" charset="0"/>
                              <a:hlinkClick r:id="rId8"/>
                            </a:rPr>
                            <a:t>P53794</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85725" indent="0" algn="ctr">
                            <a:lnSpc>
                              <a:spcPct val="107000"/>
                            </a:lnSpc>
                          </a:pPr>
                          <a:r>
                            <a:rPr lang="en-NZ" sz="1800" kern="100" dirty="0">
                              <a:effectLst/>
                              <a:latin typeface="Calibri" panose="020F0502020204030204" pitchFamily="34" charset="0"/>
                              <a:ea typeface="Calibri" panose="020F0502020204030204" pitchFamily="34" charset="0"/>
                              <a:cs typeface="Calibri" panose="020F0502020204030204" pitchFamily="34" charset="0"/>
                            </a:rPr>
                            <a:t>SMIT1</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0015" marR="120015" marT="1651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457200">
                            <a:lnSpc>
                              <a:spcPct val="107000"/>
                            </a:lnSpc>
                          </a:pPr>
                          <a14:m>
                            <m:oMath xmlns:m="http://schemas.openxmlformats.org/officeDocument/2006/math">
                              <m:sSup>
                                <m:sSupPr>
                                  <m:ctrlPr>
                                    <a:rPr lang="en-NZ" sz="1800" i="1" kern="100">
                                      <a:effectLst/>
                                      <a:latin typeface="Cambria Math" panose="02040503050406030204" pitchFamily="18" charset="0"/>
                                      <a:ea typeface="Calibri" panose="020F0502020204030204" pitchFamily="34" charset="0"/>
                                      <a:cs typeface="Calibri" panose="020F0502020204030204" pitchFamily="34" charset="0"/>
                                    </a:rPr>
                                  </m:ctrlPr>
                                </m:sSupPr>
                                <m:e>
                                  <m:r>
                                    <m:rPr>
                                      <m:sty m:val="p"/>
                                    </m:rPr>
                                    <a:rPr lang="en-NZ" sz="1800" kern="100">
                                      <a:effectLst/>
                                      <a:latin typeface="Cambria Math" panose="02040503050406030204" pitchFamily="18" charset="0"/>
                                      <a:ea typeface="Calibri" panose="020F0502020204030204" pitchFamily="34" charset="0"/>
                                      <a:cs typeface="Calibri" panose="020F0502020204030204" pitchFamily="34" charset="0"/>
                                    </a:rPr>
                                    <m:t>Na</m:t>
                                  </m:r>
                                </m:e>
                                <m:sup>
                                  <m:r>
                                    <a:rPr lang="en-NZ" sz="1800" kern="100">
                                      <a:effectLst/>
                                      <a:latin typeface="Cambria Math" panose="02040503050406030204" pitchFamily="18" charset="0"/>
                                      <a:ea typeface="Calibri" panose="020F0502020204030204" pitchFamily="34" charset="0"/>
                                      <a:cs typeface="Calibri" panose="020F0502020204030204" pitchFamily="34" charset="0"/>
                                    </a:rPr>
                                    <m:t>+</m:t>
                                  </m:r>
                                </m:sup>
                              </m:sSup>
                            </m:oMath>
                          </a14:m>
                          <a:r>
                            <a:rPr lang="en-NZ" sz="1800" kern="100" dirty="0">
                              <a:effectLst/>
                              <a:latin typeface="Calibri" panose="020F0502020204030204" pitchFamily="34" charset="0"/>
                              <a:ea typeface="Calibri" panose="020F0502020204030204" pitchFamily="34" charset="0"/>
                              <a:cs typeface="Calibri" panose="020F0502020204030204" pitchFamily="34" charset="0"/>
                            </a:rPr>
                            <a:t>/myo-inositol cotransporter</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NZ" sz="1800" kern="100" dirty="0">
                              <a:effectLst/>
                              <a:latin typeface="Calibri" panose="020F0502020204030204" pitchFamily="34" charset="0"/>
                              <a:ea typeface="Calibri" panose="020F0502020204030204" pitchFamily="34" charset="0"/>
                              <a:cs typeface="Calibri" panose="020F0502020204030204" pitchFamily="34" charset="0"/>
                            </a:rPr>
                            <a:t>A = myo-inositol</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0015" marR="120015" marT="1651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457200" algn="ctr">
                            <a:lnSpc>
                              <a:spcPct val="107000"/>
                            </a:lnSpc>
                          </a:pPr>
                          <a:endParaRPr lang="en-NZ" sz="1800" kern="100" dirty="0">
                            <a:effectLst/>
                            <a:latin typeface="Calibri" panose="020F0502020204030204" pitchFamily="34" charset="0"/>
                            <a:ea typeface="Calibri" panose="020F0502020204030204" pitchFamily="34" charset="0"/>
                            <a:cs typeface="Calibri" panose="020F0502020204030204"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61095481"/>
                      </a:ext>
                    </a:extLst>
                  </a:tr>
                </a:tbl>
              </a:graphicData>
            </a:graphic>
          </p:graphicFrame>
        </mc:Choice>
        <mc:Fallback xmlns="">
          <p:graphicFrame>
            <p:nvGraphicFramePr>
              <p:cNvPr id="7" name="Table 6">
                <a:extLst>
                  <a:ext uri="{FF2B5EF4-FFF2-40B4-BE49-F238E27FC236}">
                    <a16:creationId xmlns:a16="http://schemas.microsoft.com/office/drawing/2014/main" id="{76F43BD3-9902-CDA5-402B-62D8083B4EB5}"/>
                  </a:ext>
                </a:extLst>
              </p:cNvPr>
              <p:cNvGraphicFramePr>
                <a:graphicFrameLocks noGrp="1"/>
              </p:cNvGraphicFramePr>
              <p:nvPr>
                <p:extLst>
                  <p:ext uri="{D42A27DB-BD31-4B8C-83A1-F6EECF244321}">
                    <p14:modId xmlns:p14="http://schemas.microsoft.com/office/powerpoint/2010/main" val="2360475725"/>
                  </p:ext>
                </p:extLst>
              </p:nvPr>
            </p:nvGraphicFramePr>
            <p:xfrm>
              <a:off x="600505" y="2251296"/>
              <a:ext cx="9508719" cy="2440573"/>
            </p:xfrm>
            <a:graphic>
              <a:graphicData uri="http://schemas.openxmlformats.org/drawingml/2006/table">
                <a:tbl>
                  <a:tblPr firstRow="1" firstCol="1" bandRow="1"/>
                  <a:tblGrid>
                    <a:gridCol w="1336442">
                      <a:extLst>
                        <a:ext uri="{9D8B030D-6E8A-4147-A177-3AD203B41FA5}">
                          <a16:colId xmlns:a16="http://schemas.microsoft.com/office/drawing/2014/main" val="3683735130"/>
                        </a:ext>
                      </a:extLst>
                    </a:gridCol>
                    <a:gridCol w="1132510">
                      <a:extLst>
                        <a:ext uri="{9D8B030D-6E8A-4147-A177-3AD203B41FA5}">
                          <a16:colId xmlns:a16="http://schemas.microsoft.com/office/drawing/2014/main" val="2773589788"/>
                        </a:ext>
                      </a:extLst>
                    </a:gridCol>
                    <a:gridCol w="1286137">
                      <a:extLst>
                        <a:ext uri="{9D8B030D-6E8A-4147-A177-3AD203B41FA5}">
                          <a16:colId xmlns:a16="http://schemas.microsoft.com/office/drawing/2014/main" val="2572511317"/>
                        </a:ext>
                      </a:extLst>
                    </a:gridCol>
                    <a:gridCol w="4268998">
                      <a:extLst>
                        <a:ext uri="{9D8B030D-6E8A-4147-A177-3AD203B41FA5}">
                          <a16:colId xmlns:a16="http://schemas.microsoft.com/office/drawing/2014/main" val="1278611880"/>
                        </a:ext>
                      </a:extLst>
                    </a:gridCol>
                    <a:gridCol w="1484632">
                      <a:extLst>
                        <a:ext uri="{9D8B030D-6E8A-4147-A177-3AD203B41FA5}">
                          <a16:colId xmlns:a16="http://schemas.microsoft.com/office/drawing/2014/main" val="2515423983"/>
                        </a:ext>
                      </a:extLst>
                    </a:gridCol>
                  </a:tblGrid>
                  <a:tr h="747799">
                    <a:tc>
                      <a:txBody>
                        <a:bodyPr/>
                        <a:lstStyle/>
                        <a:p>
                          <a:pPr marL="0" indent="0" algn="ctr">
                            <a:lnSpc>
                              <a:spcPct val="107000"/>
                            </a:lnSpc>
                          </a:pPr>
                          <a:r>
                            <a:rPr lang="en-NZ" sz="1800" i="1" u="sng" kern="100" dirty="0">
                              <a:solidFill>
                                <a:srgbClr val="286571"/>
                              </a:solidFill>
                              <a:effectLst/>
                              <a:latin typeface="Calibri" panose="020F0502020204030204" pitchFamily="34" charset="0"/>
                              <a:ea typeface="Calibri" panose="020F0502020204030204" pitchFamily="34" charset="0"/>
                              <a:cs typeface="Calibri" panose="020F0502020204030204" pitchFamily="34" charset="0"/>
                              <a:hlinkClick r:id="rId9"/>
                            </a:rPr>
                            <a:t>SLC5A1</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0015" marR="120015" marT="1651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indent="0" algn="ctr">
                            <a:lnSpc>
                              <a:spcPct val="107000"/>
                            </a:lnSpc>
                          </a:pPr>
                          <a:r>
                            <a:rPr lang="en-NZ" sz="1800" u="sng" kern="100" dirty="0">
                              <a:solidFill>
                                <a:srgbClr val="286571"/>
                              </a:solidFill>
                              <a:effectLst/>
                              <a:latin typeface="Calibri" panose="020F0502020204030204" pitchFamily="34" charset="0"/>
                              <a:ea typeface="Calibri" panose="020F0502020204030204" pitchFamily="34" charset="0"/>
                              <a:cs typeface="Calibri" panose="020F0502020204030204" pitchFamily="34" charset="0"/>
                              <a:hlinkClick r:id="rId10"/>
                            </a:rPr>
                            <a:t>P13866</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indent="0" algn="ctr">
                            <a:lnSpc>
                              <a:spcPct val="107000"/>
                            </a:lnSpc>
                          </a:pPr>
                          <a:r>
                            <a:rPr lang="en-NZ" sz="1800" kern="100" dirty="0">
                              <a:effectLst/>
                              <a:latin typeface="Calibri" panose="020F0502020204030204" pitchFamily="34" charset="0"/>
                              <a:ea typeface="Calibri" panose="020F0502020204030204" pitchFamily="34" charset="0"/>
                              <a:cs typeface="Calibri" panose="020F0502020204030204" pitchFamily="34" charset="0"/>
                            </a:rPr>
                            <a:t>SGLT1</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0015" marR="120015" marT="1651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endParaRPr lang="en-US"/>
                        </a:p>
                      </a:txBody>
                      <a:tcPr marL="120015" marR="120015" marT="1651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11"/>
                          <a:stretch>
                            <a:fillRect l="-88017" t="-398" r="-35093" b="-60558"/>
                          </a:stretch>
                        </a:blipFill>
                      </a:tcPr>
                    </a:tc>
                    <a:tc>
                      <a:txBody>
                        <a:bodyPr/>
                        <a:lstStyle/>
                        <a:p>
                          <a:pPr marL="457200" algn="ctr">
                            <a:lnSpc>
                              <a:spcPct val="107000"/>
                            </a:lnSpc>
                          </a:pPr>
                          <a:endParaRPr lang="en-NZ" sz="1800" kern="100" dirty="0">
                            <a:effectLst/>
                            <a:latin typeface="Calibri" panose="020F0502020204030204" pitchFamily="34" charset="0"/>
                            <a:ea typeface="Calibri" panose="020F0502020204030204" pitchFamily="34" charset="0"/>
                            <a:cs typeface="Calibri" panose="020F0502020204030204"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93472315"/>
                      </a:ext>
                    </a:extLst>
                  </a:tr>
                  <a:tr h="782073">
                    <a:tc>
                      <a:txBody>
                        <a:bodyPr/>
                        <a:lstStyle/>
                        <a:p>
                          <a:pPr marL="0" indent="0" algn="ctr">
                            <a:lnSpc>
                              <a:spcPct val="107000"/>
                            </a:lnSpc>
                          </a:pPr>
                          <a:r>
                            <a:rPr lang="en-NZ" sz="1800" i="1" u="sng" kern="100">
                              <a:solidFill>
                                <a:srgbClr val="286571"/>
                              </a:solidFill>
                              <a:effectLst/>
                              <a:latin typeface="Calibri" panose="020F0502020204030204" pitchFamily="34" charset="0"/>
                              <a:ea typeface="Calibri" panose="020F0502020204030204" pitchFamily="34" charset="0"/>
                              <a:cs typeface="Calibri" panose="020F0502020204030204" pitchFamily="34" charset="0"/>
                              <a:hlinkClick r:id="rId12"/>
                            </a:rPr>
                            <a:t>SLC5A2</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0015" marR="120015" marT="1651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indent="0" algn="ctr">
                            <a:lnSpc>
                              <a:spcPct val="107000"/>
                            </a:lnSpc>
                          </a:pPr>
                          <a:r>
                            <a:rPr lang="en-NZ" sz="1800" u="sng" kern="100">
                              <a:solidFill>
                                <a:srgbClr val="286571"/>
                              </a:solidFill>
                              <a:effectLst/>
                              <a:latin typeface="Calibri" panose="020F0502020204030204" pitchFamily="34" charset="0"/>
                              <a:ea typeface="Calibri" panose="020F0502020204030204" pitchFamily="34" charset="0"/>
                              <a:cs typeface="Calibri" panose="020F0502020204030204" pitchFamily="34" charset="0"/>
                              <a:hlinkClick r:id="rId13"/>
                            </a:rPr>
                            <a:t>P31639</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indent="0" algn="ctr">
                            <a:lnSpc>
                              <a:spcPct val="107000"/>
                            </a:lnSpc>
                          </a:pPr>
                          <a:r>
                            <a:rPr lang="en-NZ" sz="1800" kern="100" dirty="0">
                              <a:effectLst/>
                              <a:latin typeface="Calibri" panose="020F0502020204030204" pitchFamily="34" charset="0"/>
                              <a:ea typeface="Calibri" panose="020F0502020204030204" pitchFamily="34" charset="0"/>
                              <a:cs typeface="Calibri" panose="020F0502020204030204" pitchFamily="34" charset="0"/>
                            </a:rPr>
                            <a:t>SGLT2</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0015" marR="120015" marT="1651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pPr marL="457200">
                            <a:lnSpc>
                              <a:spcPct val="107000"/>
                            </a:lnSpc>
                          </a:pPr>
                          <a:endParaRPr lang="en-NZ"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0015" marR="120015" marT="1651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457200" algn="ctr">
                            <a:lnSpc>
                              <a:spcPct val="107000"/>
                            </a:lnSpc>
                          </a:pPr>
                          <a:endParaRPr lang="en-NZ" sz="1800" kern="100" dirty="0">
                            <a:effectLst/>
                            <a:latin typeface="Calibri" panose="020F0502020204030204" pitchFamily="34" charset="0"/>
                            <a:ea typeface="Calibri" panose="020F0502020204030204" pitchFamily="34" charset="0"/>
                            <a:cs typeface="Calibri" panose="020F0502020204030204"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8268994"/>
                      </a:ext>
                    </a:extLst>
                  </a:tr>
                  <a:tr h="910701">
                    <a:tc>
                      <a:txBody>
                        <a:bodyPr/>
                        <a:lstStyle/>
                        <a:p>
                          <a:pPr marL="0" indent="0" algn="ctr">
                            <a:lnSpc>
                              <a:spcPct val="107000"/>
                            </a:lnSpc>
                          </a:pPr>
                          <a:r>
                            <a:rPr lang="en-NZ" sz="1800" i="1" u="sng" kern="100" dirty="0">
                              <a:solidFill>
                                <a:srgbClr val="286571"/>
                              </a:solidFill>
                              <a:effectLst/>
                              <a:latin typeface="Calibri" panose="020F0502020204030204" pitchFamily="34" charset="0"/>
                              <a:ea typeface="Calibri" panose="020F0502020204030204" pitchFamily="34" charset="0"/>
                              <a:cs typeface="Calibri" panose="020F0502020204030204" pitchFamily="34" charset="0"/>
                              <a:hlinkClick r:id="rId14"/>
                            </a:rPr>
                            <a:t>SLC5A3</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0015" marR="120015" marT="1651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indent="0" algn="ctr">
                            <a:lnSpc>
                              <a:spcPct val="107000"/>
                            </a:lnSpc>
                          </a:pPr>
                          <a:r>
                            <a:rPr lang="en-NZ" sz="1800" u="sng" kern="100" dirty="0">
                              <a:solidFill>
                                <a:srgbClr val="286571"/>
                              </a:solidFill>
                              <a:effectLst/>
                              <a:latin typeface="Calibri" panose="020F0502020204030204" pitchFamily="34" charset="0"/>
                              <a:ea typeface="Calibri" panose="020F0502020204030204" pitchFamily="34" charset="0"/>
                              <a:cs typeface="Calibri" panose="020F0502020204030204" pitchFamily="34" charset="0"/>
                              <a:hlinkClick r:id="rId15"/>
                            </a:rPr>
                            <a:t>P53794</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85725" indent="0" algn="ctr">
                            <a:lnSpc>
                              <a:spcPct val="107000"/>
                            </a:lnSpc>
                          </a:pPr>
                          <a:r>
                            <a:rPr lang="en-NZ" sz="1800" kern="100" dirty="0">
                              <a:effectLst/>
                              <a:latin typeface="Calibri" panose="020F0502020204030204" pitchFamily="34" charset="0"/>
                              <a:ea typeface="Calibri" panose="020F0502020204030204" pitchFamily="34" charset="0"/>
                              <a:cs typeface="Calibri" panose="020F0502020204030204" pitchFamily="34" charset="0"/>
                            </a:rPr>
                            <a:t>SMIT1</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0015" marR="120015" marT="1651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a:p>
                      </a:txBody>
                      <a:tcPr marL="120015" marR="120015" marT="1651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11"/>
                          <a:stretch>
                            <a:fillRect l="-88017" t="-168000" r="-35093" b="-1333"/>
                          </a:stretch>
                        </a:blipFill>
                      </a:tcPr>
                    </a:tc>
                    <a:tc>
                      <a:txBody>
                        <a:bodyPr/>
                        <a:lstStyle/>
                        <a:p>
                          <a:pPr marL="457200" algn="ctr">
                            <a:lnSpc>
                              <a:spcPct val="107000"/>
                            </a:lnSpc>
                          </a:pPr>
                          <a:endParaRPr lang="en-NZ" sz="1800" kern="100" dirty="0">
                            <a:effectLst/>
                            <a:latin typeface="Calibri" panose="020F0502020204030204" pitchFamily="34" charset="0"/>
                            <a:ea typeface="Calibri" panose="020F0502020204030204" pitchFamily="34" charset="0"/>
                            <a:cs typeface="Calibri" panose="020F0502020204030204"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61095481"/>
                      </a:ext>
                    </a:extLst>
                  </a:tr>
                </a:tbl>
              </a:graphicData>
            </a:graphic>
          </p:graphicFrame>
        </mc:Fallback>
      </mc:AlternateContent>
      <p:pic>
        <p:nvPicPr>
          <p:cNvPr id="8" name="Picture 7">
            <a:extLst>
              <a:ext uri="{FF2B5EF4-FFF2-40B4-BE49-F238E27FC236}">
                <a16:creationId xmlns:a16="http://schemas.microsoft.com/office/drawing/2014/main" id="{C1E181C6-B499-73FE-55E0-1B7DCE1354FE}"/>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b="11733"/>
          <a:stretch/>
        </p:blipFill>
        <p:spPr>
          <a:xfrm>
            <a:off x="9008301" y="2269830"/>
            <a:ext cx="784779" cy="691752"/>
          </a:xfrm>
          <a:prstGeom prst="rect">
            <a:avLst/>
          </a:prstGeom>
        </p:spPr>
      </p:pic>
      <p:pic>
        <p:nvPicPr>
          <p:cNvPr id="9" name="Picture 8">
            <a:extLst>
              <a:ext uri="{FF2B5EF4-FFF2-40B4-BE49-F238E27FC236}">
                <a16:creationId xmlns:a16="http://schemas.microsoft.com/office/drawing/2014/main" id="{8F50F758-8332-1171-3F7C-E835A350EB89}"/>
              </a:ext>
            </a:extLst>
          </p:cNvPr>
          <p:cNvPicPr>
            <a:picLocks noChangeAspect="1"/>
          </p:cNvPicPr>
          <p:nvPr/>
        </p:nvPicPr>
        <p:blipFill rotWithShape="1">
          <a:blip r:embed="rId17"/>
          <a:srcRect b="11152"/>
          <a:stretch/>
        </p:blipFill>
        <p:spPr>
          <a:xfrm>
            <a:off x="9008302" y="3030212"/>
            <a:ext cx="784778" cy="691752"/>
          </a:xfrm>
          <a:prstGeom prst="rect">
            <a:avLst/>
          </a:prstGeom>
        </p:spPr>
      </p:pic>
      <p:pic>
        <p:nvPicPr>
          <p:cNvPr id="10" name="Picture 9">
            <a:extLst>
              <a:ext uri="{FF2B5EF4-FFF2-40B4-BE49-F238E27FC236}">
                <a16:creationId xmlns:a16="http://schemas.microsoft.com/office/drawing/2014/main" id="{6A835F51-4B08-BE32-BD4A-06C0180BEE3C}"/>
              </a:ext>
            </a:extLst>
          </p:cNvPr>
          <p:cNvPicPr>
            <a:picLocks noChangeAspect="1"/>
          </p:cNvPicPr>
          <p:nvPr/>
        </p:nvPicPr>
        <p:blipFill>
          <a:blip r:embed="rId18"/>
          <a:stretch>
            <a:fillRect/>
          </a:stretch>
        </p:blipFill>
        <p:spPr>
          <a:xfrm>
            <a:off x="9020658" y="3840705"/>
            <a:ext cx="766498" cy="767534"/>
          </a:xfrm>
          <a:prstGeom prst="rect">
            <a:avLst/>
          </a:prstGeom>
        </p:spPr>
      </p:pic>
      <p:sp>
        <p:nvSpPr>
          <p:cNvPr id="4" name="TextBox 3">
            <a:extLst>
              <a:ext uri="{FF2B5EF4-FFF2-40B4-BE49-F238E27FC236}">
                <a16:creationId xmlns:a16="http://schemas.microsoft.com/office/drawing/2014/main" id="{2968C37E-D2D7-65A4-EA19-C42C0223E148}"/>
              </a:ext>
            </a:extLst>
          </p:cNvPr>
          <p:cNvSpPr txBox="1"/>
          <p:nvPr/>
        </p:nvSpPr>
        <p:spPr>
          <a:xfrm>
            <a:off x="501994" y="4810122"/>
            <a:ext cx="7746141" cy="407035"/>
          </a:xfrm>
          <a:prstGeom prst="rect">
            <a:avLst/>
          </a:prstGeom>
          <a:noFill/>
        </p:spPr>
        <p:txBody>
          <a:bodyPr wrap="square">
            <a:spAutoFit/>
          </a:bodyPr>
          <a:lstStyle/>
          <a:p>
            <a:pPr marL="0" marR="600710" lvl="0" indent="0" algn="l" defTabSz="914400" rtl="0" eaLnBrk="1" fontAlgn="auto" latinLnBrk="0" hangingPunct="1">
              <a:lnSpc>
                <a:spcPct val="107000"/>
              </a:lnSpc>
              <a:spcBef>
                <a:spcPts val="0"/>
              </a:spcBef>
              <a:spcAft>
                <a:spcPts val="800"/>
              </a:spcAft>
              <a:buClrTx/>
              <a:buSzTx/>
              <a:buFontTx/>
              <a:buNone/>
              <a:tabLst/>
              <a:defRPr/>
            </a:pPr>
            <a:r>
              <a:rPr kumimoji="0" lang="en-NZ" sz="2000" b="1" i="0" u="sng" strike="noStrike" kern="1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SLC6 family</a:t>
            </a:r>
            <a:r>
              <a:rPr kumimoji="0" lang="en-NZ" sz="2000" b="1" i="0" u="none" strike="noStrike" kern="1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Na</a:t>
            </a:r>
            <a:r>
              <a:rPr kumimoji="0" lang="en-NZ" sz="2000" b="1" i="0" u="none" strike="noStrike" kern="100" cap="none" spc="0" normalizeH="0" baseline="3000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NZ" sz="2000" b="1" i="0" u="none" strike="noStrike" kern="1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and Cl</a:t>
            </a:r>
            <a:r>
              <a:rPr kumimoji="0" lang="en-NZ" sz="2000" b="1" i="0" u="none" strike="noStrike" kern="100" cap="none" spc="0" normalizeH="0" baseline="3000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NZ" sz="2000" b="1" i="0" u="none" strike="noStrike" kern="1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-dependent neurotransmitter symporters</a:t>
            </a:r>
            <a:endParaRPr kumimoji="0" lang="en-NZ" sz="20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3E26F410-44CD-3C5F-3A2D-E3243407975A}"/>
              </a:ext>
            </a:extLst>
          </p:cNvPr>
          <p:cNvGraphicFramePr>
            <a:graphicFrameLocks noGrp="1"/>
          </p:cNvGraphicFramePr>
          <p:nvPr/>
        </p:nvGraphicFramePr>
        <p:xfrm>
          <a:off x="600504" y="5280573"/>
          <a:ext cx="9508719" cy="1341092"/>
        </p:xfrm>
        <a:graphic>
          <a:graphicData uri="http://schemas.openxmlformats.org/drawingml/2006/table">
            <a:tbl>
              <a:tblPr firstRow="1" firstCol="1" bandRow="1"/>
              <a:tblGrid>
                <a:gridCol w="1333328">
                  <a:extLst>
                    <a:ext uri="{9D8B030D-6E8A-4147-A177-3AD203B41FA5}">
                      <a16:colId xmlns:a16="http://schemas.microsoft.com/office/drawing/2014/main" val="3772020837"/>
                    </a:ext>
                  </a:extLst>
                </a:gridCol>
                <a:gridCol w="1143000">
                  <a:extLst>
                    <a:ext uri="{9D8B030D-6E8A-4147-A177-3AD203B41FA5}">
                      <a16:colId xmlns:a16="http://schemas.microsoft.com/office/drawing/2014/main" val="716806162"/>
                    </a:ext>
                  </a:extLst>
                </a:gridCol>
                <a:gridCol w="1278925">
                  <a:extLst>
                    <a:ext uri="{9D8B030D-6E8A-4147-A177-3AD203B41FA5}">
                      <a16:colId xmlns:a16="http://schemas.microsoft.com/office/drawing/2014/main" val="1134981052"/>
                    </a:ext>
                  </a:extLst>
                </a:gridCol>
                <a:gridCol w="4283418">
                  <a:extLst>
                    <a:ext uri="{9D8B030D-6E8A-4147-A177-3AD203B41FA5}">
                      <a16:colId xmlns:a16="http://schemas.microsoft.com/office/drawing/2014/main" val="70312692"/>
                    </a:ext>
                  </a:extLst>
                </a:gridCol>
                <a:gridCol w="1470048">
                  <a:extLst>
                    <a:ext uri="{9D8B030D-6E8A-4147-A177-3AD203B41FA5}">
                      <a16:colId xmlns:a16="http://schemas.microsoft.com/office/drawing/2014/main" val="1310872647"/>
                    </a:ext>
                  </a:extLst>
                </a:gridCol>
              </a:tblGrid>
              <a:tr h="670546">
                <a:tc>
                  <a:txBody>
                    <a:bodyPr/>
                    <a:lstStyle/>
                    <a:p>
                      <a:pPr algn="ctr">
                        <a:lnSpc>
                          <a:spcPct val="107000"/>
                        </a:lnSpc>
                        <a:spcAft>
                          <a:spcPts val="800"/>
                        </a:spcAft>
                      </a:pPr>
                      <a:r>
                        <a:rPr lang="en-NZ" sz="1800" i="1" u="sng" kern="100">
                          <a:solidFill>
                            <a:srgbClr val="286571"/>
                          </a:solidFill>
                          <a:effectLst/>
                          <a:latin typeface="Calibri" panose="020F0502020204030204" pitchFamily="34" charset="0"/>
                          <a:ea typeface="Calibri" panose="020F0502020204030204" pitchFamily="34" charset="0"/>
                          <a:cs typeface="Calibri" panose="020F0502020204030204" pitchFamily="34" charset="0"/>
                          <a:hlinkClick r:id="rId19"/>
                        </a:rPr>
                        <a:t>SLC6A1</a:t>
                      </a:r>
                      <a:endParaRPr lang="en-NZ"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NZ" sz="1800" u="sng" kern="100" dirty="0">
                          <a:solidFill>
                            <a:srgbClr val="286571"/>
                          </a:solidFill>
                          <a:effectLst/>
                          <a:latin typeface="Calibri" panose="020F0502020204030204" pitchFamily="34" charset="0"/>
                          <a:ea typeface="Calibri" panose="020F0502020204030204" pitchFamily="34" charset="0"/>
                          <a:cs typeface="Calibri" panose="020F0502020204030204" pitchFamily="34" charset="0"/>
                          <a:hlinkClick r:id="rId20"/>
                        </a:rPr>
                        <a:t>P30531</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NZ" sz="1800" kern="100" dirty="0">
                          <a:effectLst/>
                          <a:latin typeface="Calibri" panose="020F0502020204030204" pitchFamily="34" charset="0"/>
                          <a:ea typeface="Calibri" panose="020F0502020204030204" pitchFamily="34" charset="0"/>
                          <a:cs typeface="Calibri" panose="020F0502020204030204" pitchFamily="34" charset="0"/>
                        </a:rPr>
                        <a:t>GAT1</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538163" indent="0">
                        <a:lnSpc>
                          <a:spcPct val="107000"/>
                        </a:lnSpc>
                        <a:spcAft>
                          <a:spcPts val="800"/>
                        </a:spcAft>
                      </a:pPr>
                      <a:r>
                        <a:rPr lang="en-NZ" sz="1800" kern="100" dirty="0">
                          <a:effectLst/>
                          <a:latin typeface="Calibri" panose="020F0502020204030204" pitchFamily="34" charset="0"/>
                          <a:ea typeface="Calibri" panose="020F0502020204030204" pitchFamily="34" charset="0"/>
                          <a:cs typeface="Calibri" panose="020F0502020204030204" pitchFamily="34" charset="0"/>
                        </a:rPr>
                        <a:t>A = </a:t>
                      </a:r>
                      <a:r>
                        <a:rPr lang="en-GB" sz="1800" kern="100" dirty="0" err="1">
                          <a:effectLst/>
                          <a:latin typeface="Calibri" panose="020F0502020204030204" pitchFamily="34" charset="0"/>
                          <a:ea typeface="Calibri" panose="020F0502020204030204" pitchFamily="34" charset="0"/>
                          <a:cs typeface="Calibri" panose="020F0502020204030204" pitchFamily="34" charset="0"/>
                        </a:rPr>
                        <a:t>Aminobutanoate</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endParaRPr lang="en-NZ" sz="1800" kern="100">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02895869"/>
                  </a:ext>
                </a:extLst>
              </a:tr>
              <a:tr h="670546">
                <a:tc>
                  <a:txBody>
                    <a:bodyPr/>
                    <a:lstStyle/>
                    <a:p>
                      <a:pPr algn="ctr">
                        <a:lnSpc>
                          <a:spcPct val="107000"/>
                        </a:lnSpc>
                        <a:spcAft>
                          <a:spcPts val="800"/>
                        </a:spcAft>
                      </a:pPr>
                      <a:r>
                        <a:rPr lang="en-NZ" sz="1800" i="1" u="sng" kern="100">
                          <a:solidFill>
                            <a:srgbClr val="286571"/>
                          </a:solidFill>
                          <a:effectLst/>
                          <a:latin typeface="Calibri" panose="020F0502020204030204" pitchFamily="34" charset="0"/>
                          <a:ea typeface="Calibri" panose="020F0502020204030204" pitchFamily="34" charset="0"/>
                          <a:cs typeface="Calibri" panose="020F0502020204030204" pitchFamily="34" charset="0"/>
                          <a:hlinkClick r:id="rId21"/>
                        </a:rPr>
                        <a:t>SLC6A2</a:t>
                      </a:r>
                      <a:endParaRPr lang="en-NZ"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NZ" sz="1800" u="sng" kern="100" dirty="0">
                          <a:solidFill>
                            <a:srgbClr val="286571"/>
                          </a:solidFill>
                          <a:effectLst/>
                          <a:latin typeface="Calibri" panose="020F0502020204030204" pitchFamily="34" charset="0"/>
                          <a:ea typeface="Calibri" panose="020F0502020204030204" pitchFamily="34" charset="0"/>
                          <a:cs typeface="Calibri" panose="020F0502020204030204" pitchFamily="34" charset="0"/>
                          <a:hlinkClick r:id="rId22"/>
                        </a:rPr>
                        <a:t>P23975</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NZ" sz="1800" kern="100" dirty="0">
                          <a:effectLst/>
                          <a:latin typeface="Calibri" panose="020F0502020204030204" pitchFamily="34" charset="0"/>
                          <a:ea typeface="Calibri" panose="020F0502020204030204" pitchFamily="34" charset="0"/>
                          <a:cs typeface="Calibri" panose="020F0502020204030204" pitchFamily="34" charset="0"/>
                        </a:rPr>
                        <a:t>NET</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538163" indent="0">
                        <a:lnSpc>
                          <a:spcPct val="107000"/>
                        </a:lnSpc>
                        <a:spcAft>
                          <a:spcPts val="800"/>
                        </a:spcAft>
                      </a:pPr>
                      <a:r>
                        <a:rPr lang="en-NZ" sz="1800" kern="100" dirty="0">
                          <a:effectLst/>
                          <a:latin typeface="Calibri" panose="020F0502020204030204" pitchFamily="34" charset="0"/>
                          <a:ea typeface="Calibri" panose="020F0502020204030204" pitchFamily="34" charset="0"/>
                          <a:cs typeface="Calibri" panose="020F0502020204030204" pitchFamily="34" charset="0"/>
                        </a:rPr>
                        <a:t>A = Norepinephrine </a:t>
                      </a:r>
                      <a:endParaRPr lang="en-NZ"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endParaRPr lang="en-NZ" sz="1800" kern="100" dirty="0">
                        <a:effectLst/>
                        <a:latin typeface="Calibri" panose="020F0502020204030204" pitchFamily="34" charset="0"/>
                        <a:ea typeface="Calibri" panose="020F0502020204030204" pitchFamily="34" charset="0"/>
                        <a:cs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49082794"/>
                  </a:ext>
                </a:extLst>
              </a:tr>
            </a:tbl>
          </a:graphicData>
        </a:graphic>
      </p:graphicFrame>
      <p:pic>
        <p:nvPicPr>
          <p:cNvPr id="2052" name="Picture 2003961760">
            <a:extLst>
              <a:ext uri="{FF2B5EF4-FFF2-40B4-BE49-F238E27FC236}">
                <a16:creationId xmlns:a16="http://schemas.microsoft.com/office/drawing/2014/main" id="{90D64736-8148-DEE3-A68F-A7CAD8C84C5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08302" y="5994923"/>
            <a:ext cx="752538" cy="60203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884319811">
            <a:extLst>
              <a:ext uri="{FF2B5EF4-FFF2-40B4-BE49-F238E27FC236}">
                <a16:creationId xmlns:a16="http://schemas.microsoft.com/office/drawing/2014/main" id="{051AE067-7C30-2610-D4D5-2DBE2A6E735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008301" y="5303815"/>
            <a:ext cx="744053" cy="63483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92AF289-304A-938D-691A-6A3F0F9D535C}"/>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814709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D854119-803C-EAA4-CAC1-ADD3816D9A33}"/>
                  </a:ext>
                </a:extLst>
              </p:cNvPr>
              <p:cNvSpPr txBox="1"/>
              <p:nvPr/>
            </p:nvSpPr>
            <p:spPr>
              <a:xfrm>
                <a:off x="1382632" y="534289"/>
                <a:ext cx="5591943" cy="65671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SLC1: High-affinity glutamate and neutral amino acid transporters</a:t>
                </a:r>
                <a:endPar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SLC2: Facilitative GLUT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SLC3: Heavy subunits heterodimeric amino acid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SLC4: Bicarbonate cotransporters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SLC5: Na</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/glucose cotransporters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SLC6: Na</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 and Cl</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-dependent neurotransmitter symporters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SLC7: Cationic AA transporter/glycoprotein - </a:t>
                </a:r>
                <a:r>
                  <a:rPr kumimoji="0" lang="en-NZ" sz="1200" b="1" i="0" u="none" strike="noStrike" kern="1200" cap="none" spc="0" normalizeH="0" baseline="0" noProof="0" dirty="0" err="1">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assoc</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 AA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SLC8: Na</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/Ca</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2+</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 exchangers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SLC9: Na</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/H</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 exchangers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SLC10: Na</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/bile salt co-transporters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SLC11: Proton-coupled metal ion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SLC12: Electroneutral cation/Cl</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 co-transporters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SLC13: Na</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14:m>
                  <m:oMath xmlns:m="http://schemas.openxmlformats.org/officeDocument/2006/math">
                    <m:sSubSup>
                      <m:sSubSupPr>
                        <m:ctrlPr>
                          <a:rPr kumimoji="0" lang="en-NZ" sz="1200" b="1"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Arial" panose="020B0604020202020204" pitchFamily="34" charset="0"/>
                          </a:rPr>
                        </m:ctrlPr>
                      </m:sSubSupPr>
                      <m:e>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Arial" panose="020B0604020202020204" pitchFamily="34" charset="0"/>
                          </a:rPr>
                          <m:t>𝑺𝑶</m:t>
                        </m:r>
                      </m:e>
                      <m:sub>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Arial" panose="020B0604020202020204" pitchFamily="34" charset="0"/>
                          </a:rPr>
                          <m:t>𝟒</m:t>
                        </m:r>
                      </m:sub>
                      <m:sup>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Arial" panose="020B0604020202020204" pitchFamily="34" charset="0"/>
                          </a:rPr>
                          <m:t>𝟐</m:t>
                        </m:r>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Arial" panose="020B0604020202020204" pitchFamily="34" charset="0"/>
                          </a:rPr>
                          <m:t>−</m:t>
                        </m:r>
                      </m:sup>
                    </m:sSubSup>
                  </m:oMath>
                </a14:m>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/carboxylate co-transporters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SLC14: Urea transporters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SLC15: Proton-driven oligopeptide cotransporters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SLC16: Monocarboxylate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SLC17: Type I Na</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/phosphate cotransporters </a:t>
                </a:r>
                <a:b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b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	&amp; vesicular glutamate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SLC18: Vesicular amine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SLC19: Folate/thiamine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SLC20: Type-III Na</a:t>
                </a:r>
                <a:r>
                  <a:rPr kumimoji="0" lang="en-GB"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r>
                  <a:rPr kumimoji="0" lang="en-GB"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/phosphate co-transporters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SLC21: Organic anion and cation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SLC22: Organic cation/anion/zwitterion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SLC23: Na</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-dependent ascorbic acid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SLC24: Na</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/(Ca</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2+</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–K</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 exchangers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SLC25: Mitochondrial carriers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SLC26: Multifunctional anion exchangers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SLC27: Fatty acid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SLC28: Na</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-coupled nucleoside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SLC29: Facilitative nucleoside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SLC30: Zinc efflux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SLC31: Copper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SLC32: Vesicular inhibitory amino acid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SLC33: Acetyl-CoA transporters</a:t>
                </a:r>
              </a:p>
            </p:txBody>
          </p:sp>
        </mc:Choice>
        <mc:Fallback xmlns="">
          <p:sp>
            <p:nvSpPr>
              <p:cNvPr id="2" name="TextBox 1">
                <a:extLst>
                  <a:ext uri="{FF2B5EF4-FFF2-40B4-BE49-F238E27FC236}">
                    <a16:creationId xmlns:a16="http://schemas.microsoft.com/office/drawing/2014/main" id="{ED854119-803C-EAA4-CAC1-ADD3816D9A33}"/>
                  </a:ext>
                </a:extLst>
              </p:cNvPr>
              <p:cNvSpPr txBox="1">
                <a:spLocks noRot="1" noChangeAspect="1" noMove="1" noResize="1" noEditPoints="1" noAdjustHandles="1" noChangeArrowheads="1" noChangeShapeType="1" noTextEdit="1"/>
              </p:cNvSpPr>
              <p:nvPr/>
            </p:nvSpPr>
            <p:spPr>
              <a:xfrm>
                <a:off x="1382632" y="534289"/>
                <a:ext cx="5591943" cy="6567119"/>
              </a:xfrm>
              <a:prstGeom prst="rect">
                <a:avLst/>
              </a:prstGeom>
              <a:blipFill>
                <a:blip r:embed="rId2"/>
                <a:stretch>
                  <a:fillRect l="-109" t="-9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7FA6282-8B29-379D-C792-0538459F67EF}"/>
                  </a:ext>
                </a:extLst>
              </p:cNvPr>
              <p:cNvSpPr txBox="1"/>
              <p:nvPr/>
            </p:nvSpPr>
            <p:spPr>
              <a:xfrm>
                <a:off x="6120667" y="534289"/>
                <a:ext cx="5662806" cy="637283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SLC34: Type II Na</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-phosphate cotransporters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SLC35: Nucleoside-sugar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SLC36: Proton-coupled amino acid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SLC37: Sugar-phosphate/phosphate exchangers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SLC38: System A and System N Na</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-coupled neutral AA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SLC39: Metal ion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SLC40: Basolateral Fe</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2+</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SLC41: </a:t>
                </a:r>
                <a:r>
                  <a:rPr kumimoji="0" lang="en-NZ" sz="1200" b="1" i="0" u="none" strike="noStrike" kern="1200" cap="none" spc="0" normalizeH="0" baseline="0" noProof="0" dirty="0" err="1">
                    <a:ln>
                      <a:noFill/>
                    </a:ln>
                    <a:solidFill>
                      <a:prstClr val="black"/>
                    </a:solidFill>
                    <a:effectLst/>
                    <a:uLnTx/>
                    <a:uFillTx/>
                    <a:latin typeface="Calibri" panose="020F0502020204030204"/>
                    <a:ea typeface="Tahoma" panose="020B0604030504040204" pitchFamily="34" charset="0"/>
                    <a:cs typeface="Tahoma" panose="020B0604030504040204" pitchFamily="34" charset="0"/>
                  </a:rPr>
                  <a:t>MgtE</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-like magnesium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SLC42: </a:t>
                </a:r>
                <a14:m>
                  <m:oMath xmlns:m="http://schemas.openxmlformats.org/officeDocument/2006/math">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Arial" panose="020B0604020202020204" pitchFamily="34" charset="0"/>
                      </a:rPr>
                      <m:t>𝑵</m:t>
                    </m:r>
                    <m:sSub>
                      <m:sSubPr>
                        <m:ctrlPr>
                          <a:rPr kumimoji="0" lang="en-NZ" sz="1200" b="1"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Arial" panose="020B0604020202020204" pitchFamily="34" charset="0"/>
                          </a:rPr>
                        </m:ctrlPr>
                      </m:sSubPr>
                      <m:e>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Arial" panose="020B0604020202020204" pitchFamily="34" charset="0"/>
                          </a:rPr>
                          <m:t>𝑯</m:t>
                        </m:r>
                      </m:e>
                      <m:sub>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Arial" panose="020B0604020202020204" pitchFamily="34" charset="0"/>
                          </a:rPr>
                          <m:t>𝟑</m:t>
                        </m:r>
                      </m:sub>
                    </m:sSub>
                  </m:oMath>
                </a14:m>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14:m>
                  <m:oMath xmlns:m="http://schemas.openxmlformats.org/officeDocument/2006/math">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Arial" panose="020B0604020202020204" pitchFamily="34" charset="0"/>
                      </a:rPr>
                      <m:t>𝑵</m:t>
                    </m:r>
                    <m:sSubSup>
                      <m:sSubSupPr>
                        <m:ctrlPr>
                          <a:rPr kumimoji="0" lang="en-NZ" sz="1200" b="1"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Arial" panose="020B0604020202020204" pitchFamily="34" charset="0"/>
                          </a:rPr>
                        </m:ctrlPr>
                      </m:sSubSupPr>
                      <m:e>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Arial" panose="020B0604020202020204" pitchFamily="34" charset="0"/>
                          </a:rPr>
                          <m:t>𝑯</m:t>
                        </m:r>
                      </m:e>
                      <m:sub>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Arial" panose="020B0604020202020204" pitchFamily="34" charset="0"/>
                          </a:rPr>
                          <m:t>𝟒</m:t>
                        </m:r>
                      </m:sub>
                      <m:sup>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Arial" panose="020B0604020202020204" pitchFamily="34" charset="0"/>
                          </a:rPr>
                          <m:t>+</m:t>
                        </m:r>
                      </m:sup>
                    </m:sSubSup>
                  </m:oMath>
                </a14:m>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14:m>
                  <m:oMath xmlns:m="http://schemas.openxmlformats.org/officeDocument/2006/math">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Arial" panose="020B0604020202020204" pitchFamily="34" charset="0"/>
                      </a:rPr>
                      <m:t>𝑪</m:t>
                    </m:r>
                    <m:sSub>
                      <m:sSubPr>
                        <m:ctrlPr>
                          <a:rPr kumimoji="0" lang="en-NZ" sz="1200" b="1"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Arial" panose="020B0604020202020204" pitchFamily="34" charset="0"/>
                          </a:rPr>
                        </m:ctrlPr>
                      </m:sSubPr>
                      <m:e>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Arial" panose="020B0604020202020204" pitchFamily="34" charset="0"/>
                          </a:rPr>
                          <m:t>𝑶</m:t>
                        </m:r>
                      </m:e>
                      <m:sub>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Arial" panose="020B0604020202020204" pitchFamily="34" charset="0"/>
                          </a:rPr>
                          <m:t>𝟐</m:t>
                        </m:r>
                      </m:sub>
                    </m:sSub>
                  </m:oMath>
                </a14:m>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 channels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SLC43: Na</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-independent, system-L-like amino acid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SLC44: Choline-like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SLC45: H</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/sugar cotransporters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SLC46: Folate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SLC47: Multidrug and toxin extrusion (MATE)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SLC48: </a:t>
                </a:r>
                <a:r>
                  <a:rPr kumimoji="0" lang="en-NZ" sz="1200" b="1" i="0" u="none" strike="noStrike" kern="1200" cap="none" spc="0" normalizeH="0" baseline="0" noProof="0" dirty="0" err="1">
                    <a:ln>
                      <a:noFill/>
                    </a:ln>
                    <a:solidFill>
                      <a:prstClr val="black"/>
                    </a:solidFill>
                    <a:effectLst/>
                    <a:uLnTx/>
                    <a:uFillTx/>
                    <a:latin typeface="Calibri" panose="020F0502020204030204"/>
                    <a:ea typeface="Tahoma" panose="020B0604030504040204" pitchFamily="34" charset="0"/>
                    <a:cs typeface="Tahoma" panose="020B0604030504040204" pitchFamily="34" charset="0"/>
                  </a:rPr>
                  <a:t>Heme</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SLC49: FLVCR-related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SLC50: Sugar efflux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SLC51: Steroid-derived molecules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SLC52: Riboflavin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SLC53: Phosphate carriers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SLC54: Mitochondrial pyruvate carriers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SLC55: Mitochondrial cation/proton exchangers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SLC56: </a:t>
                </a:r>
                <a:r>
                  <a:rPr kumimoji="0" lang="en-NZ" sz="1200" b="1" i="0" u="none" strike="noStrike" kern="1200" cap="none" spc="0" normalizeH="0" baseline="0" noProof="0" dirty="0" err="1">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Sideroflexins</a:t>
                </a:r>
                <a:endPar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SLC57: </a:t>
                </a:r>
                <a:r>
                  <a:rPr kumimoji="0" lang="en-NZ" sz="1200" b="1" i="0" u="none" strike="noStrike" kern="1200" cap="none" spc="0" normalizeH="0" baseline="0" noProof="0" dirty="0" err="1">
                    <a:ln>
                      <a:noFill/>
                    </a:ln>
                    <a:solidFill>
                      <a:prstClr val="black"/>
                    </a:solidFill>
                    <a:effectLst/>
                    <a:uLnTx/>
                    <a:uFillTx/>
                    <a:latin typeface="Calibri" panose="020F0502020204030204"/>
                    <a:ea typeface="Tahoma" panose="020B0604030504040204" pitchFamily="34" charset="0"/>
                    <a:cs typeface="Tahoma" panose="020B0604030504040204" pitchFamily="34" charset="0"/>
                  </a:rPr>
                  <a:t>NiPA</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-like magnesium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SLC58: </a:t>
                </a:r>
                <a:r>
                  <a:rPr kumimoji="0" lang="en-NZ" sz="1200" b="1" i="0" u="none" strike="noStrike" kern="1200" cap="none" spc="0" normalizeH="0" baseline="0" noProof="0" dirty="0" err="1">
                    <a:ln>
                      <a:noFill/>
                    </a:ln>
                    <a:solidFill>
                      <a:prstClr val="black"/>
                    </a:solidFill>
                    <a:effectLst/>
                    <a:uLnTx/>
                    <a:uFillTx/>
                    <a:latin typeface="Calibri" panose="020F0502020204030204"/>
                    <a:ea typeface="Tahoma" panose="020B0604030504040204" pitchFamily="34" charset="0"/>
                    <a:cs typeface="Tahoma" panose="020B0604030504040204" pitchFamily="34" charset="0"/>
                  </a:rPr>
                  <a:t>MagT</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-like magnesium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SLC59: Sodium-dependent </a:t>
                </a:r>
                <a:r>
                  <a:rPr kumimoji="0" lang="en-NZ" sz="1200" b="1" i="0" u="none" strike="noStrike" kern="1200" cap="none" spc="0" normalizeH="0" baseline="0" noProof="0" dirty="0" err="1">
                    <a:ln>
                      <a:noFill/>
                    </a:ln>
                    <a:solidFill>
                      <a:prstClr val="black"/>
                    </a:solidFill>
                    <a:effectLst/>
                    <a:uLnTx/>
                    <a:uFillTx/>
                    <a:latin typeface="Calibri" panose="020F0502020204030204"/>
                    <a:ea typeface="Tahoma" panose="020B0604030504040204" pitchFamily="34" charset="0"/>
                    <a:cs typeface="Tahoma" panose="020B0604030504040204" pitchFamily="34" charset="0"/>
                  </a:rPr>
                  <a:t>lysophosphatidylcholine</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 symporters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SLC60: Glucose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SLC61: Molybdate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SLC62: Pyrophosphate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SLC63: Sphingosine-phosphate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SLC64: Golgi Ca</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2+</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/H</a:t>
                </a:r>
                <a:r>
                  <a:rPr kumimoji="0" lang="en-NZ" sz="1200" b="1" i="0" u="none" strike="noStrike" kern="1200" cap="none" spc="0" normalizeH="0" baseline="3000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a:t>
                </a: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 exchangers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SLC65: NPC-type cholesterol 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rPr>
                  <a:t>SLC66: PQ-loop amino acid transporters </a:t>
                </a:r>
              </a:p>
            </p:txBody>
          </p:sp>
        </mc:Choice>
        <mc:Fallback xmlns="">
          <p:sp>
            <p:nvSpPr>
              <p:cNvPr id="3" name="TextBox 2">
                <a:extLst>
                  <a:ext uri="{FF2B5EF4-FFF2-40B4-BE49-F238E27FC236}">
                    <a16:creationId xmlns:a16="http://schemas.microsoft.com/office/drawing/2014/main" id="{27FA6282-8B29-379D-C792-0538459F67EF}"/>
                  </a:ext>
                </a:extLst>
              </p:cNvPr>
              <p:cNvSpPr txBox="1">
                <a:spLocks noRot="1" noChangeAspect="1" noMove="1" noResize="1" noEditPoints="1" noAdjustHandles="1" noChangeArrowheads="1" noChangeShapeType="1" noTextEdit="1"/>
              </p:cNvSpPr>
              <p:nvPr/>
            </p:nvSpPr>
            <p:spPr>
              <a:xfrm>
                <a:off x="6120667" y="534289"/>
                <a:ext cx="5662806" cy="6372835"/>
              </a:xfrm>
              <a:prstGeom prst="rect">
                <a:avLst/>
              </a:prstGeom>
              <a:blipFill>
                <a:blip r:embed="rId3"/>
                <a:stretch>
                  <a:fillRect t="-96"/>
                </a:stretch>
              </a:blipFill>
            </p:spPr>
            <p:txBody>
              <a:bodyPr/>
              <a:lstStyle/>
              <a:p>
                <a:r>
                  <a:rPr lang="en-NZ">
                    <a:noFill/>
                  </a:rPr>
                  <a:t> </a:t>
                </a:r>
              </a:p>
            </p:txBody>
          </p:sp>
        </mc:Fallback>
      </mc:AlternateContent>
      <p:sp>
        <p:nvSpPr>
          <p:cNvPr id="4" name="TextBox 3">
            <a:extLst>
              <a:ext uri="{FF2B5EF4-FFF2-40B4-BE49-F238E27FC236}">
                <a16:creationId xmlns:a16="http://schemas.microsoft.com/office/drawing/2014/main" id="{C6CE3288-F5B0-DFBA-6B7A-704C4BCCD722}"/>
              </a:ext>
            </a:extLst>
          </p:cNvPr>
          <p:cNvSpPr txBox="1"/>
          <p:nvPr/>
        </p:nvSpPr>
        <p:spPr>
          <a:xfrm>
            <a:off x="0" y="968"/>
            <a:ext cx="1219200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7030A0"/>
                </a:solidFill>
                <a:effectLst/>
                <a:uLnTx/>
                <a:uFillTx/>
                <a:latin typeface="Calibri" panose="020F0502020204030204"/>
                <a:ea typeface="+mn-ea"/>
                <a:cs typeface="+mn-cs"/>
              </a:rPr>
              <a:t>SLC transporters: 458 genes in 66 gene families </a:t>
            </a:r>
            <a:endParaRPr kumimoji="0" lang="en-NZ"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B855597-9FEA-E364-89F9-8E1C01D8173D}"/>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1346456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D4A3EED-99DC-ADD3-436C-E561EE3AD7BE}"/>
              </a:ext>
            </a:extLst>
          </p:cNvPr>
          <p:cNvGrpSpPr/>
          <p:nvPr/>
        </p:nvGrpSpPr>
        <p:grpSpPr>
          <a:xfrm>
            <a:off x="2119303" y="363621"/>
            <a:ext cx="9749586" cy="1606258"/>
            <a:chOff x="2119303" y="732214"/>
            <a:chExt cx="9749586" cy="1606258"/>
          </a:xfrm>
        </p:grpSpPr>
        <p:sp>
          <p:nvSpPr>
            <p:cNvPr id="5" name="TextBox 4">
              <a:extLst>
                <a:ext uri="{FF2B5EF4-FFF2-40B4-BE49-F238E27FC236}">
                  <a16:creationId xmlns:a16="http://schemas.microsoft.com/office/drawing/2014/main" id="{71DFE0BD-930B-874E-7F77-4B0E28F8C3B2}"/>
                </a:ext>
              </a:extLst>
            </p:cNvPr>
            <p:cNvSpPr txBox="1"/>
            <p:nvPr/>
          </p:nvSpPr>
          <p:spPr>
            <a:xfrm>
              <a:off x="2119303" y="1938362"/>
              <a:ext cx="1968424" cy="400110"/>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NZ" sz="2000" b="1" i="0" u="none" strike="noStrike" kern="1200" cap="none" spc="0" normalizeH="0" baseline="0" noProof="0" dirty="0">
                  <a:ln>
                    <a:noFill/>
                  </a:ln>
                  <a:solidFill>
                    <a:srgbClr val="7030A0"/>
                  </a:solidFill>
                  <a:effectLst/>
                  <a:uLnTx/>
                  <a:uFillTx/>
                  <a:latin typeface="Calibri" panose="020F0502020204030204" pitchFamily="34" charset="0"/>
                  <a:ea typeface="Tahoma" panose="020B0604030504040204" pitchFamily="34" charset="0"/>
                  <a:cs typeface="Calibri" panose="020F0502020204030204" pitchFamily="34" charset="0"/>
                </a:rPr>
                <a:t>- count electrons</a:t>
              </a:r>
            </a:p>
          </p:txBody>
        </p:sp>
        <p:grpSp>
          <p:nvGrpSpPr>
            <p:cNvPr id="6" name="Group 5">
              <a:extLst>
                <a:ext uri="{FF2B5EF4-FFF2-40B4-BE49-F238E27FC236}">
                  <a16:creationId xmlns:a16="http://schemas.microsoft.com/office/drawing/2014/main" id="{BB3707E8-87BA-A851-ADE5-916AB843C511}"/>
                </a:ext>
              </a:extLst>
            </p:cNvPr>
            <p:cNvGrpSpPr/>
            <p:nvPr/>
          </p:nvGrpSpPr>
          <p:grpSpPr>
            <a:xfrm>
              <a:off x="10043581" y="732214"/>
              <a:ext cx="1825308" cy="1418800"/>
              <a:chOff x="10043581" y="732214"/>
              <a:chExt cx="1825308" cy="1418800"/>
            </a:xfrm>
          </p:grpSpPr>
          <p:pic>
            <p:nvPicPr>
              <p:cNvPr id="7" name="Picture 6">
                <a:extLst>
                  <a:ext uri="{FF2B5EF4-FFF2-40B4-BE49-F238E27FC236}">
                    <a16:creationId xmlns:a16="http://schemas.microsoft.com/office/drawing/2014/main" id="{A75A42F5-1ED1-6D26-51D1-972FC6E724E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3831"/>
              <a:stretch/>
            </p:blipFill>
            <p:spPr bwMode="auto">
              <a:xfrm>
                <a:off x="10154549" y="732214"/>
                <a:ext cx="1603372" cy="10964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6EBD563-E7B0-17A5-D7F6-8BD4AD3A45C0}"/>
                  </a:ext>
                </a:extLst>
              </p:cNvPr>
              <p:cNvSpPr txBox="1"/>
              <p:nvPr/>
            </p:nvSpPr>
            <p:spPr>
              <a:xfrm>
                <a:off x="10043581" y="1781682"/>
                <a:ext cx="1825308" cy="36933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NZ"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Detect 1 electron</a:t>
                </a:r>
              </a:p>
            </p:txBody>
          </p:sp>
        </p:grpSp>
      </p:grpSp>
      <p:grpSp>
        <p:nvGrpSpPr>
          <p:cNvPr id="14" name="Group 13">
            <a:extLst>
              <a:ext uri="{FF2B5EF4-FFF2-40B4-BE49-F238E27FC236}">
                <a16:creationId xmlns:a16="http://schemas.microsoft.com/office/drawing/2014/main" id="{D2982A52-7B30-5E59-82EC-9BFE5CCF6AB0}"/>
              </a:ext>
            </a:extLst>
          </p:cNvPr>
          <p:cNvGrpSpPr/>
          <p:nvPr/>
        </p:nvGrpSpPr>
        <p:grpSpPr>
          <a:xfrm>
            <a:off x="2125788" y="2195159"/>
            <a:ext cx="10082391" cy="3411376"/>
            <a:chOff x="2125788" y="2563752"/>
            <a:chExt cx="10082391" cy="3411376"/>
          </a:xfrm>
        </p:grpSpPr>
        <p:grpSp>
          <p:nvGrpSpPr>
            <p:cNvPr id="15" name="Group 14">
              <a:extLst>
                <a:ext uri="{FF2B5EF4-FFF2-40B4-BE49-F238E27FC236}">
                  <a16:creationId xmlns:a16="http://schemas.microsoft.com/office/drawing/2014/main" id="{08C213BD-0AB7-6C47-A85A-91D1EEA1C66A}"/>
                </a:ext>
              </a:extLst>
            </p:cNvPr>
            <p:cNvGrpSpPr/>
            <p:nvPr/>
          </p:nvGrpSpPr>
          <p:grpSpPr>
            <a:xfrm>
              <a:off x="10049126" y="4117460"/>
              <a:ext cx="2159053" cy="1857668"/>
              <a:chOff x="10043471" y="3303882"/>
              <a:chExt cx="2159053" cy="1857668"/>
            </a:xfrm>
          </p:grpSpPr>
          <p:pic>
            <p:nvPicPr>
              <p:cNvPr id="17" name="Picture 4" descr="See the source image">
                <a:extLst>
                  <a:ext uri="{FF2B5EF4-FFF2-40B4-BE49-F238E27FC236}">
                    <a16:creationId xmlns:a16="http://schemas.microsoft.com/office/drawing/2014/main" id="{71214307-4CEB-E293-9EAB-638E43F8943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286" t="8720" r="4030" b="3950"/>
              <a:stretch/>
            </p:blipFill>
            <p:spPr bwMode="auto">
              <a:xfrm>
                <a:off x="10152309" y="3303882"/>
                <a:ext cx="1823599" cy="129614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4F0DC2B-7522-EDB2-91E7-80D7CD1C3024}"/>
                  </a:ext>
                </a:extLst>
              </p:cNvPr>
              <p:cNvSpPr txBox="1"/>
              <p:nvPr/>
            </p:nvSpPr>
            <p:spPr>
              <a:xfrm>
                <a:off x="10043471" y="4576775"/>
                <a:ext cx="2159053" cy="58477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NZ"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300m olfactory sensors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NZ"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1 part in 10</a:t>
                </a:r>
                <a:r>
                  <a:rPr kumimoji="0" lang="en-NZ" sz="1600" b="1" i="0" u="none" strike="noStrike" kern="1200" cap="none" spc="0" normalizeH="0" baseline="30000" noProof="0" dirty="0">
                    <a:ln>
                      <a:noFill/>
                    </a:ln>
                    <a:solidFill>
                      <a:prstClr val="black"/>
                    </a:solidFill>
                    <a:effectLst/>
                    <a:uLnTx/>
                    <a:uFillTx/>
                    <a:latin typeface="Calibri" panose="020F0502020204030204" pitchFamily="34" charset="0"/>
                    <a:ea typeface="+mn-ea"/>
                    <a:cs typeface="Calibri" panose="020F0502020204030204" pitchFamily="34" charset="0"/>
                  </a:rPr>
                  <a:t>12</a:t>
                </a:r>
                <a:r>
                  <a:rPr kumimoji="0" lang="en-NZ"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p:txBody>
          </p:sp>
        </p:grpSp>
        <p:sp>
          <p:nvSpPr>
            <p:cNvPr id="16" name="TextBox 15">
              <a:extLst>
                <a:ext uri="{FF2B5EF4-FFF2-40B4-BE49-F238E27FC236}">
                  <a16:creationId xmlns:a16="http://schemas.microsoft.com/office/drawing/2014/main" id="{E1575195-FB8B-3B89-E9BB-B883C673DD91}"/>
                </a:ext>
              </a:extLst>
            </p:cNvPr>
            <p:cNvSpPr txBox="1"/>
            <p:nvPr/>
          </p:nvSpPr>
          <p:spPr>
            <a:xfrm>
              <a:off x="2125788" y="2563752"/>
              <a:ext cx="1642886" cy="400110"/>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NZ" sz="2000" b="1" i="0" u="none" strike="noStrike" kern="1200" cap="none" spc="0" normalizeH="0" baseline="0" noProof="0" dirty="0">
                  <a:ln>
                    <a:noFill/>
                  </a:ln>
                  <a:solidFill>
                    <a:srgbClr val="7030A0"/>
                  </a:solidFill>
                  <a:effectLst/>
                  <a:uLnTx/>
                  <a:uFillTx/>
                  <a:latin typeface="Calibri" panose="020F0502020204030204" pitchFamily="34" charset="0"/>
                  <a:ea typeface="Tahoma" panose="020B0604030504040204" pitchFamily="34" charset="0"/>
                  <a:cs typeface="Calibri" panose="020F0502020204030204" pitchFamily="34" charset="0"/>
                </a:rPr>
                <a:t>- count atoms</a:t>
              </a:r>
            </a:p>
          </p:txBody>
        </p:sp>
      </p:grpSp>
      <p:sp>
        <p:nvSpPr>
          <p:cNvPr id="19" name="TextBox 18">
            <a:extLst>
              <a:ext uri="{FF2B5EF4-FFF2-40B4-BE49-F238E27FC236}">
                <a16:creationId xmlns:a16="http://schemas.microsoft.com/office/drawing/2014/main" id="{FE418597-4872-BE4F-C955-18E759DCDCE5}"/>
              </a:ext>
            </a:extLst>
          </p:cNvPr>
          <p:cNvSpPr txBox="1"/>
          <p:nvPr/>
        </p:nvSpPr>
        <p:spPr>
          <a:xfrm>
            <a:off x="2131129" y="2518106"/>
            <a:ext cx="2542556" cy="400110"/>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NZ" sz="2000" b="1" i="0" u="none" strike="noStrike" kern="1200" cap="none" spc="0" normalizeH="0" baseline="0" noProof="0" dirty="0">
                <a:ln>
                  <a:noFill/>
                </a:ln>
                <a:solidFill>
                  <a:srgbClr val="7030A0"/>
                </a:solidFill>
                <a:effectLst/>
                <a:uLnTx/>
                <a:uFillTx/>
                <a:latin typeface="Calibri" panose="020F0502020204030204" pitchFamily="34" charset="0"/>
                <a:ea typeface="Tahoma" panose="020B0604030504040204" pitchFamily="34" charset="0"/>
                <a:cs typeface="Calibri" panose="020F0502020204030204" pitchFamily="34" charset="0"/>
              </a:rPr>
              <a:t>- count possible states</a:t>
            </a:r>
          </a:p>
        </p:txBody>
      </p:sp>
      <p:grpSp>
        <p:nvGrpSpPr>
          <p:cNvPr id="21" name="Group 20">
            <a:extLst>
              <a:ext uri="{FF2B5EF4-FFF2-40B4-BE49-F238E27FC236}">
                <a16:creationId xmlns:a16="http://schemas.microsoft.com/office/drawing/2014/main" id="{45C767A6-EC09-016B-4D81-300ED6EB490E}"/>
              </a:ext>
            </a:extLst>
          </p:cNvPr>
          <p:cNvGrpSpPr/>
          <p:nvPr/>
        </p:nvGrpSpPr>
        <p:grpSpPr>
          <a:xfrm>
            <a:off x="295748" y="159891"/>
            <a:ext cx="4331036" cy="4602645"/>
            <a:chOff x="295748" y="939084"/>
            <a:chExt cx="4331036" cy="4602645"/>
          </a:xfrm>
        </p:grpSpPr>
        <p:sp>
          <p:nvSpPr>
            <p:cNvPr id="23" name="TextBox 22">
              <a:extLst>
                <a:ext uri="{FF2B5EF4-FFF2-40B4-BE49-F238E27FC236}">
                  <a16:creationId xmlns:a16="http://schemas.microsoft.com/office/drawing/2014/main" id="{B67BEB16-4D7D-9F96-DFEC-29928725F4D4}"/>
                </a:ext>
              </a:extLst>
            </p:cNvPr>
            <p:cNvSpPr txBox="1"/>
            <p:nvPr/>
          </p:nvSpPr>
          <p:spPr>
            <a:xfrm>
              <a:off x="295748" y="1278245"/>
              <a:ext cx="2847923" cy="2439129"/>
            </a:xfrm>
            <a:prstGeom prst="rect">
              <a:avLst/>
            </a:prstGeom>
            <a:noFill/>
          </p:spPr>
          <p:txBody>
            <a:bodyPr wrap="square" rtlCol="0">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NZ" sz="2000" b="1" i="0" u="none" strike="noStrike" kern="1200" cap="none" spc="0" normalizeH="0" baseline="0" noProof="0" dirty="0">
                  <a:ln>
                    <a:noFill/>
                  </a:ln>
                  <a:solidFill>
                    <a:srgbClr val="FF0000"/>
                  </a:solidFill>
                  <a:effectLst/>
                  <a:uLnTx/>
                  <a:uFillTx/>
                  <a:latin typeface="Calibri" panose="020F0502020204030204" pitchFamily="34" charset="0"/>
                  <a:ea typeface="Tahoma" panose="020B0604030504040204" pitchFamily="34" charset="0"/>
                  <a:cs typeface="Calibri" panose="020F0502020204030204" pitchFamily="34" charset="0"/>
                </a:rPr>
                <a:t>Joule (J) </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NZ" sz="2000" b="1" i="0" u="none" strike="noStrike" kern="1200" cap="none" spc="0" normalizeH="0" baseline="0" noProof="0" dirty="0">
                  <a:ln>
                    <a:noFill/>
                  </a:ln>
                  <a:solidFill>
                    <a:srgbClr val="FF0000"/>
                  </a:solidFill>
                  <a:effectLst/>
                  <a:uLnTx/>
                  <a:uFillTx/>
                  <a:latin typeface="Calibri" panose="020F0502020204030204" pitchFamily="34" charset="0"/>
                  <a:ea typeface="Tahoma" panose="020B0604030504040204" pitchFamily="34" charset="0"/>
                  <a:cs typeface="Calibri" panose="020F0502020204030204" pitchFamily="34" charset="0"/>
                </a:rPr>
                <a:t>Second (s)</a:t>
              </a:r>
              <a:r>
                <a:rPr kumimoji="0" lang="en-NZ" sz="2000" b="1" i="0" u="none" strike="noStrike" kern="1200" cap="none" spc="0" normalizeH="0" baseline="0" noProof="0" dirty="0">
                  <a:ln>
                    <a:noFill/>
                  </a:ln>
                  <a:solidFill>
                    <a:prstClr val="black"/>
                  </a:solidFill>
                  <a:effectLst/>
                  <a:uLnTx/>
                  <a:uFillTx/>
                  <a:latin typeface="Calibri" panose="020F0502020204030204" pitchFamily="34" charset="0"/>
                  <a:ea typeface="Tahoma" panose="020B0604030504040204" pitchFamily="34" charset="0"/>
                  <a:cs typeface="Calibri" panose="020F0502020204030204" pitchFamily="34" charset="0"/>
                </a:rPr>
                <a:t> </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NZ" sz="2000" b="1" i="0" u="none" strike="noStrike" kern="1200" cap="none" spc="0" normalizeH="0" baseline="0" noProof="0" dirty="0">
                  <a:ln>
                    <a:noFill/>
                  </a:ln>
                  <a:solidFill>
                    <a:srgbClr val="FF0000"/>
                  </a:solidFill>
                  <a:effectLst/>
                  <a:uLnTx/>
                  <a:uFillTx/>
                  <a:latin typeface="Calibri" panose="020F0502020204030204" pitchFamily="34" charset="0"/>
                  <a:ea typeface="Tahoma" panose="020B0604030504040204" pitchFamily="34" charset="0"/>
                  <a:cs typeface="Calibri" panose="020F0502020204030204" pitchFamily="34" charset="0"/>
                </a:rPr>
                <a:t>Meter (m)</a:t>
              </a:r>
              <a:r>
                <a:rPr kumimoji="0" lang="en-NZ" sz="2000" b="1" i="0" u="none" strike="noStrike" kern="1200" cap="none" spc="0" normalizeH="0" baseline="0" noProof="0" dirty="0">
                  <a:ln>
                    <a:noFill/>
                  </a:ln>
                  <a:solidFill>
                    <a:prstClr val="black"/>
                  </a:solidFill>
                  <a:effectLst/>
                  <a:uLnTx/>
                  <a:uFillTx/>
                  <a:latin typeface="Calibri" panose="020F0502020204030204" pitchFamily="34" charset="0"/>
                  <a:ea typeface="Tahoma" panose="020B0604030504040204" pitchFamily="34" charset="0"/>
                  <a:cs typeface="Calibri" panose="020F0502020204030204" pitchFamily="34" charset="0"/>
                </a:rPr>
                <a:t> </a:t>
              </a:r>
            </a:p>
            <a:p>
              <a:pPr marL="342900" marR="0" lvl="0" indent="-342900" algn="l" defTabSz="914400" rtl="0" eaLnBrk="1" fontAlgn="base" latinLnBrk="0" hangingPunct="1">
                <a:lnSpc>
                  <a:spcPct val="100000"/>
                </a:lnSpc>
                <a:spcBef>
                  <a:spcPts val="1200"/>
                </a:spcBef>
                <a:spcAft>
                  <a:spcPct val="0"/>
                </a:spcAft>
                <a:buClrTx/>
                <a:buSzTx/>
                <a:buFont typeface="Arial" panose="020B0604020202020204" pitchFamily="34" charset="0"/>
                <a:buChar char="•"/>
                <a:tabLst/>
                <a:defRPr/>
              </a:pPr>
              <a:r>
                <a:rPr kumimoji="0" lang="en-NZ" sz="2000" b="1" i="0" u="none" strike="noStrike" kern="1200" cap="none" spc="0" normalizeH="0" baseline="0" noProof="0" dirty="0">
                  <a:ln>
                    <a:noFill/>
                  </a:ln>
                  <a:solidFill>
                    <a:srgbClr val="FF0000"/>
                  </a:solidFill>
                  <a:effectLst/>
                  <a:uLnTx/>
                  <a:uFillTx/>
                  <a:latin typeface="Calibri" panose="020F0502020204030204" pitchFamily="34" charset="0"/>
                  <a:ea typeface="Tahoma" panose="020B0604030504040204" pitchFamily="34" charset="0"/>
                  <a:cs typeface="Calibri" panose="020F0502020204030204" pitchFamily="34" charset="0"/>
                </a:rPr>
                <a:t>Coulomb (C)</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NZ" sz="2000" b="0" i="0" u="none" strike="noStrike" kern="1200" cap="none" spc="0" normalizeH="0" baseline="0" noProof="0" dirty="0">
                  <a:ln>
                    <a:noFill/>
                  </a:ln>
                  <a:solidFill>
                    <a:srgbClr val="FF0000"/>
                  </a:solidFill>
                  <a:effectLst/>
                  <a:uLnTx/>
                  <a:uFillTx/>
                  <a:latin typeface="Calibri" panose="020F0502020204030204" pitchFamily="34" charset="0"/>
                  <a:ea typeface="Tahoma" panose="020B0604030504040204" pitchFamily="34" charset="0"/>
                  <a:cs typeface="Calibri" panose="020F0502020204030204" pitchFamily="34" charset="0"/>
                </a:rPr>
                <a:t>Candela (Cd)*</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NZ" sz="2000" b="1" i="0" u="none" strike="noStrike" kern="1200" cap="none" spc="0" normalizeH="0" baseline="0" noProof="0" dirty="0">
                  <a:ln>
                    <a:noFill/>
                  </a:ln>
                  <a:solidFill>
                    <a:srgbClr val="FF0000"/>
                  </a:solidFill>
                  <a:effectLst/>
                  <a:uLnTx/>
                  <a:uFillTx/>
                  <a:latin typeface="Calibri" panose="020F0502020204030204" pitchFamily="34" charset="0"/>
                  <a:ea typeface="Tahoma" panose="020B0604030504040204" pitchFamily="34" charset="0"/>
                  <a:cs typeface="Calibri" panose="020F0502020204030204" pitchFamily="34" charset="0"/>
                </a:rPr>
                <a:t>Mole (mol)</a:t>
              </a:r>
            </a:p>
            <a:p>
              <a:pPr marL="342900" marR="0" lvl="0" indent="-342900" algn="l" defTabSz="914400" rtl="0"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NZ" sz="2000" b="1" i="0" u="none" strike="noStrike" kern="1200" cap="none" spc="0" normalizeH="0" baseline="0" noProof="0" dirty="0">
                  <a:ln>
                    <a:noFill/>
                  </a:ln>
                  <a:solidFill>
                    <a:srgbClr val="FF0000"/>
                  </a:solidFill>
                  <a:effectLst/>
                  <a:uLnTx/>
                  <a:uFillTx/>
                  <a:latin typeface="Calibri" panose="020F0502020204030204" pitchFamily="34" charset="0"/>
                  <a:ea typeface="Tahoma" panose="020B0604030504040204" pitchFamily="34" charset="0"/>
                  <a:cs typeface="Calibri" panose="020F0502020204030204" pitchFamily="34" charset="0"/>
                </a:rPr>
                <a:t>Entropy (e)</a:t>
              </a:r>
            </a:p>
          </p:txBody>
        </p:sp>
        <p:sp>
          <p:nvSpPr>
            <p:cNvPr id="24" name="Rectangle 23">
              <a:extLst>
                <a:ext uri="{FF2B5EF4-FFF2-40B4-BE49-F238E27FC236}">
                  <a16:creationId xmlns:a16="http://schemas.microsoft.com/office/drawing/2014/main" id="{B571529A-75B8-64C9-0712-671A3A86162B}"/>
                </a:ext>
              </a:extLst>
            </p:cNvPr>
            <p:cNvSpPr/>
            <p:nvPr/>
          </p:nvSpPr>
          <p:spPr>
            <a:xfrm>
              <a:off x="366434" y="939084"/>
              <a:ext cx="123303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0" u="none" strike="noStrike" kern="1200" cap="none" spc="0" normalizeH="0" baseline="0" noProof="0" dirty="0">
                  <a:ln>
                    <a:noFill/>
                  </a:ln>
                  <a:solidFill>
                    <a:prstClr val="black"/>
                  </a:solidFill>
                  <a:effectLst/>
                  <a:uLnTx/>
                  <a:uFillTx/>
                  <a:latin typeface="Tahoma" pitchFamily="34" charset="0"/>
                  <a:ea typeface="Tahoma" panose="020B0604030504040204" pitchFamily="34" charset="0"/>
                  <a:cs typeface="Tahoma" panose="020B0604030504040204" pitchFamily="34" charset="0"/>
                </a:rPr>
                <a:t>7 units: </a:t>
              </a:r>
            </a:p>
          </p:txBody>
        </p:sp>
        <p:grpSp>
          <p:nvGrpSpPr>
            <p:cNvPr id="25" name="Group 24">
              <a:extLst>
                <a:ext uri="{FF2B5EF4-FFF2-40B4-BE49-F238E27FC236}">
                  <a16:creationId xmlns:a16="http://schemas.microsoft.com/office/drawing/2014/main" id="{3BE8C122-58AF-8B2E-88CB-E2D3C12F0414}"/>
                </a:ext>
              </a:extLst>
            </p:cNvPr>
            <p:cNvGrpSpPr/>
            <p:nvPr/>
          </p:nvGrpSpPr>
          <p:grpSpPr>
            <a:xfrm>
              <a:off x="1984330" y="1358662"/>
              <a:ext cx="2642454" cy="847548"/>
              <a:chOff x="1816742" y="1414121"/>
              <a:chExt cx="2642454" cy="847548"/>
            </a:xfrm>
          </p:grpSpPr>
          <p:sp>
            <p:nvSpPr>
              <p:cNvPr id="29" name="Rectangle 28">
                <a:extLst>
                  <a:ext uri="{FF2B5EF4-FFF2-40B4-BE49-F238E27FC236}">
                    <a16:creationId xmlns:a16="http://schemas.microsoft.com/office/drawing/2014/main" id="{C751CD59-A957-1179-0863-BE8D6D06392B}"/>
                  </a:ext>
                </a:extLst>
              </p:cNvPr>
              <p:cNvSpPr/>
              <p:nvPr/>
            </p:nvSpPr>
            <p:spPr>
              <a:xfrm>
                <a:off x="2071811" y="1652020"/>
                <a:ext cx="2387385" cy="400110"/>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NZ" sz="2000" b="1" i="0" u="none" strike="noStrike" kern="1200" cap="none" spc="0" normalizeH="0" baseline="0" noProof="0" dirty="0">
                    <a:ln>
                      <a:noFill/>
                    </a:ln>
                    <a:solidFill>
                      <a:srgbClr val="7030A0"/>
                    </a:solidFill>
                    <a:effectLst/>
                    <a:uLnTx/>
                    <a:uFillTx/>
                    <a:latin typeface="Calibri" panose="020F0502020204030204" pitchFamily="34" charset="0"/>
                    <a:ea typeface="+mn-ea"/>
                    <a:cs typeface="Calibri" panose="020F0502020204030204" pitchFamily="34" charset="0"/>
                  </a:rPr>
                  <a:t>space-time + energy </a:t>
                </a:r>
                <a:endParaRPr kumimoji="0" lang="en-NZ" sz="2000" b="1" i="0" u="none" strike="noStrike" kern="1200" cap="none" spc="0" normalizeH="0" baseline="0" noProof="0" dirty="0">
                  <a:ln>
                    <a:noFill/>
                  </a:ln>
                  <a:solidFill>
                    <a:srgbClr val="7030A0"/>
                  </a:solidFill>
                  <a:effectLst/>
                  <a:uLnTx/>
                  <a:uFillTx/>
                  <a:latin typeface="Tahoma" pitchFamily="34" charset="0"/>
                  <a:ea typeface="+mn-ea"/>
                  <a:cs typeface="+mn-cs"/>
                </a:endParaRPr>
              </a:p>
            </p:txBody>
          </p:sp>
          <p:sp>
            <p:nvSpPr>
              <p:cNvPr id="30" name="Left Brace 29">
                <a:extLst>
                  <a:ext uri="{FF2B5EF4-FFF2-40B4-BE49-F238E27FC236}">
                    <a16:creationId xmlns:a16="http://schemas.microsoft.com/office/drawing/2014/main" id="{D0088752-ADDA-BD01-23E9-8BA8D363A81F}"/>
                  </a:ext>
                </a:extLst>
              </p:cNvPr>
              <p:cNvSpPr/>
              <p:nvPr/>
            </p:nvSpPr>
            <p:spPr bwMode="auto">
              <a:xfrm flipH="1">
                <a:off x="1816742" y="1414121"/>
                <a:ext cx="223238" cy="847548"/>
              </a:xfrm>
              <a:prstGeom prst="leftBrace">
                <a:avLst>
                  <a:gd name="adj1" fmla="val 39038"/>
                  <a:gd name="adj2" fmla="val 50000"/>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NZ" sz="3600" b="1" i="0" u="none" strike="noStrike" kern="1200" cap="none" spc="0" normalizeH="0" baseline="0" noProof="0" dirty="0">
                  <a:ln>
                    <a:noFill/>
                  </a:ln>
                  <a:solidFill>
                    <a:prstClr val="black"/>
                  </a:solidFill>
                  <a:effectLst/>
                  <a:uLnTx/>
                  <a:uFillTx/>
                  <a:latin typeface="Tahoma" pitchFamily="34" charset="0"/>
                  <a:ea typeface="+mn-ea"/>
                  <a:cs typeface="+mn-cs"/>
                </a:endParaRPr>
              </a:p>
            </p:txBody>
          </p:sp>
        </p:grpSp>
        <p:sp>
          <p:nvSpPr>
            <p:cNvPr id="26" name="Rectangle 25">
              <a:extLst>
                <a:ext uri="{FF2B5EF4-FFF2-40B4-BE49-F238E27FC236}">
                  <a16:creationId xmlns:a16="http://schemas.microsoft.com/office/drawing/2014/main" id="{82BE998F-F73B-5B21-638B-296472E3619A}"/>
                </a:ext>
              </a:extLst>
            </p:cNvPr>
            <p:cNvSpPr/>
            <p:nvPr/>
          </p:nvSpPr>
          <p:spPr>
            <a:xfrm>
              <a:off x="329609" y="3808628"/>
              <a:ext cx="530915" cy="523220"/>
            </a:xfrm>
            <a:prstGeom prst="rect">
              <a:avLst/>
            </a:prstGeom>
          </p:spPr>
          <p:txBody>
            <a:bodyPr wrap="non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NZ" sz="2800" b="1" i="0" u="none" strike="noStrike" kern="1200" cap="none" spc="0" normalizeH="0" baseline="0" noProof="0" dirty="0">
                <a:ln>
                  <a:noFill/>
                </a:ln>
                <a:solidFill>
                  <a:prstClr val="black"/>
                </a:solidFill>
                <a:effectLst/>
                <a:uLnTx/>
                <a:uFillTx/>
                <a:latin typeface="Calibri" panose="020F0502020204030204" pitchFamily="34" charset="0"/>
                <a:ea typeface="Tahoma" panose="020B060403050404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8A0801CB-AC46-4471-8294-D7E534F07522}"/>
                </a:ext>
              </a:extLst>
            </p:cNvPr>
            <p:cNvSpPr/>
            <p:nvPr/>
          </p:nvSpPr>
          <p:spPr>
            <a:xfrm>
              <a:off x="329609" y="4413569"/>
              <a:ext cx="530915" cy="523220"/>
            </a:xfrm>
            <a:prstGeom prst="rect">
              <a:avLst/>
            </a:prstGeom>
          </p:spPr>
          <p:txBody>
            <a:bodyPr wrap="non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NZ" sz="2800" b="1" i="0" u="none" strike="noStrike" kern="1200" cap="none" spc="0" normalizeH="0" baseline="0" noProof="0" dirty="0">
                <a:ln>
                  <a:noFill/>
                </a:ln>
                <a:solidFill>
                  <a:prstClr val="black"/>
                </a:solidFill>
                <a:effectLst/>
                <a:uLnTx/>
                <a:uFillTx/>
                <a:latin typeface="Calibri" panose="020F0502020204030204" pitchFamily="34" charset="0"/>
                <a:ea typeface="Tahoma" panose="020B060403050404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B578F1D6-0083-B275-531D-6E884777A02B}"/>
                </a:ext>
              </a:extLst>
            </p:cNvPr>
            <p:cNvSpPr/>
            <p:nvPr/>
          </p:nvSpPr>
          <p:spPr>
            <a:xfrm>
              <a:off x="329609" y="5018509"/>
              <a:ext cx="530915" cy="523220"/>
            </a:xfrm>
            <a:prstGeom prst="rect">
              <a:avLst/>
            </a:prstGeom>
          </p:spPr>
          <p:txBody>
            <a:bodyPr wrap="non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NZ" sz="2800" b="1" i="0" u="none" strike="noStrike" kern="1200" cap="none" spc="0" normalizeH="0" baseline="0" noProof="0" dirty="0">
                <a:ln>
                  <a:noFill/>
                </a:ln>
                <a:solidFill>
                  <a:prstClr val="black"/>
                </a:solidFill>
                <a:effectLst/>
                <a:uLnTx/>
                <a:uFillTx/>
                <a:latin typeface="Calibri" panose="020F0502020204030204" pitchFamily="34" charset="0"/>
                <a:ea typeface="Tahoma" panose="020B0604030504040204" pitchFamily="34" charset="0"/>
                <a:cs typeface="Calibri" panose="020F0502020204030204" pitchFamily="34" charset="0"/>
              </a:endParaRPr>
            </a:p>
          </p:txBody>
        </p: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8D119EE-FEF0-C02D-82D3-3E245993C3DB}"/>
                  </a:ext>
                </a:extLst>
              </p:cNvPr>
              <p:cNvSpPr txBox="1"/>
              <p:nvPr/>
            </p:nvSpPr>
            <p:spPr>
              <a:xfrm>
                <a:off x="265888" y="5071784"/>
                <a:ext cx="11977991" cy="17081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NZ" sz="2000" b="1" i="0" u="none" strike="noStrike" kern="1200" cap="none" spc="0" normalizeH="0" baseline="0" noProof="0" dirty="0">
                    <a:ln>
                      <a:noFill/>
                    </a:ln>
                    <a:solidFill>
                      <a:prstClr val="black"/>
                    </a:solidFill>
                    <a:effectLst/>
                    <a:uLnTx/>
                    <a:uFillTx/>
                    <a:latin typeface="Tahoma" pitchFamily="34" charset="0"/>
                    <a:ea typeface="+mn-ea"/>
                    <a:cs typeface="+mn-cs"/>
                  </a:rPr>
                  <a:t>Physical constants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NZ" sz="800" b="1" i="0" u="none" strike="noStrike" kern="1200" cap="none" spc="0" normalizeH="0" baseline="0" noProof="0" dirty="0">
                    <a:ln>
                      <a:noFill/>
                    </a:ln>
                    <a:solidFill>
                      <a:prstClr val="black"/>
                    </a:solidFill>
                    <a:effectLst/>
                    <a:uLnTx/>
                    <a:uFillTx/>
                    <a:latin typeface="Tahoma"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NZ"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    ≈ 3.10</a:t>
                </a:r>
                <a:r>
                  <a:rPr kumimoji="0" lang="en-NZ" sz="1800" b="1" i="0" u="none" strike="noStrike" kern="1200" cap="none" spc="0" normalizeH="0" baseline="30000" noProof="0" dirty="0">
                    <a:ln>
                      <a:noFill/>
                    </a:ln>
                    <a:solidFill>
                      <a:prstClr val="black"/>
                    </a:solidFill>
                    <a:effectLst/>
                    <a:uLnTx/>
                    <a:uFillTx/>
                    <a:latin typeface="Calibri" panose="020F0502020204030204" pitchFamily="34" charset="0"/>
                    <a:ea typeface="+mn-ea"/>
                    <a:cs typeface="Calibri" panose="020F0502020204030204" pitchFamily="34" charset="0"/>
                  </a:rPr>
                  <a:t>8</a:t>
                </a:r>
                <a:r>
                  <a:rPr kumimoji="0" lang="en-NZ"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m.s</a:t>
                </a:r>
                <a:r>
                  <a:rPr kumimoji="0" lang="en-NZ" sz="1800" b="1" i="0" u="none" strike="noStrike" kern="1200" cap="none" spc="0" normalizeH="0" baseline="30000" noProof="0" dirty="0">
                    <a:ln>
                      <a:noFill/>
                    </a:ln>
                    <a:solidFill>
                      <a:prstClr val="black"/>
                    </a:solidFill>
                    <a:effectLst/>
                    <a:uLnTx/>
                    <a:uFillTx/>
                    <a:latin typeface="Calibri" panose="020F0502020204030204" pitchFamily="34" charset="0"/>
                    <a:ea typeface="+mn-ea"/>
                    <a:cs typeface="Calibri" panose="020F0502020204030204" pitchFamily="34" charset="0"/>
                  </a:rPr>
                  <a:t>-1</a:t>
                </a:r>
                <a:r>
                  <a:rPr kumimoji="0" lang="en-NZ"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(=299 792 458 m.s</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mn-ea"/>
                    <a:cs typeface="Calibri" panose="020F0502020204030204" pitchFamily="34" charset="0"/>
                  </a:rPr>
                  <a:t>-1</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tab pos="3048000" algn="l"/>
                    <a:tab pos="5110163" algn="l"/>
                    <a:tab pos="5649913" algn="l"/>
                    <a:tab pos="8158163" algn="l"/>
                  </a:tabLst>
                  <a:defRPr/>
                </a:pPr>
                <a:r>
                  <a:rPr kumimoji="0" lang="en-NZ"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a:t>
                </a:r>
                <a:r>
                  <a:rPr kumimoji="0" lang="en-NZ" sz="1800" b="1" i="0" u="none" strike="noStrike" kern="1200" cap="none" spc="0" normalizeH="0" baseline="-25000" noProof="0" dirty="0">
                    <a:ln>
                      <a:noFill/>
                    </a:ln>
                    <a:solidFill>
                      <a:prstClr val="black"/>
                    </a:solidFill>
                    <a:effectLst/>
                    <a:uLnTx/>
                    <a:uFillTx/>
                    <a:latin typeface="Calibri" panose="020F0502020204030204" pitchFamily="34" charset="0"/>
                    <a:ea typeface="+mn-ea"/>
                    <a:cs typeface="Calibri" panose="020F0502020204030204" pitchFamily="34" charset="0"/>
                  </a:rPr>
                  <a:t>A  </a:t>
                </a:r>
                <a:r>
                  <a:rPr kumimoji="0" lang="en-NZ"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6.022x10</a:t>
                </a:r>
                <a:r>
                  <a:rPr kumimoji="0" lang="en-NZ" sz="1800" b="1" i="0" u="none" strike="noStrike" kern="1200" cap="none" spc="0" normalizeH="0" baseline="30000" noProof="0" dirty="0">
                    <a:ln>
                      <a:noFill/>
                    </a:ln>
                    <a:solidFill>
                      <a:prstClr val="black"/>
                    </a:solidFill>
                    <a:effectLst/>
                    <a:uLnTx/>
                    <a:uFillTx/>
                    <a:latin typeface="Calibri" panose="020F0502020204030204" pitchFamily="34" charset="0"/>
                    <a:ea typeface="+mn-ea"/>
                    <a:cs typeface="Calibri" panose="020F0502020204030204" pitchFamily="34" charset="0"/>
                  </a:rPr>
                  <a:t>23  </a:t>
                </a:r>
                <a:r>
                  <a:rPr kumimoji="0" lang="en-NZ"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particles.mol</a:t>
                </a:r>
                <a:r>
                  <a:rPr kumimoji="0" lang="en-NZ" sz="1800" b="1" i="0" u="none" strike="noStrike" kern="1200" cap="none" spc="0" normalizeH="0" baseline="30000" noProof="0" dirty="0">
                    <a:ln>
                      <a:noFill/>
                    </a:ln>
                    <a:solidFill>
                      <a:prstClr val="black"/>
                    </a:solidFill>
                    <a:effectLst/>
                    <a:uLnTx/>
                    <a:uFillTx/>
                    <a:latin typeface="Calibri" panose="020F0502020204030204" pitchFamily="34" charset="0"/>
                    <a:ea typeface="+mn-ea"/>
                    <a:cs typeface="Calibri" panose="020F0502020204030204" pitchFamily="34" charset="0"/>
                  </a:rPr>
                  <a:t>-1</a:t>
                </a:r>
                <a:r>
                  <a:rPr kumimoji="0" lang="en-NZ" sz="1800" b="1" i="0" u="none" strike="noStrike" kern="1200" cap="none" spc="0" normalizeH="0" baseline="-25000" noProof="0" dirty="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NZ"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 </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k</a:t>
                </a:r>
                <a:r>
                  <a:rPr kumimoji="0" lang="en-NZ" sz="1800" b="0" i="0" u="none" strike="noStrike" kern="1200" cap="none" spc="0" normalizeH="0" baseline="-25000" noProof="0" dirty="0">
                    <a:ln>
                      <a:noFill/>
                    </a:ln>
                    <a:solidFill>
                      <a:prstClr val="black"/>
                    </a:solidFill>
                    <a:effectLst/>
                    <a:uLnTx/>
                    <a:uFillTx/>
                    <a:latin typeface="Calibri" panose="020F0502020204030204" pitchFamily="34" charset="0"/>
                    <a:ea typeface="+mn-ea"/>
                    <a:cs typeface="Calibri" panose="020F0502020204030204" pitchFamily="34" charset="0"/>
                  </a:rPr>
                  <a:t>B</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 1.38x10</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mn-ea"/>
                    <a:cs typeface="Calibri" panose="020F0502020204030204" pitchFamily="34" charset="0"/>
                  </a:rPr>
                  <a:t>-23</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J.K</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mn-ea"/>
                    <a:cs typeface="Calibri" panose="020F0502020204030204" pitchFamily="34" charset="0"/>
                  </a:rPr>
                  <a:t>-1 </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14:m>
                  <m:oMath xmlns:m="http://schemas.openxmlformats.org/officeDocument/2006/math">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libri" panose="020F0502020204030204" pitchFamily="34" charset="0"/>
                      </a:rPr>
                      <m:t>⇒</m:t>
                    </m:r>
                  </m:oMath>
                </a14:m>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NZ"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 	= k</a:t>
                </a:r>
                <a:r>
                  <a:rPr kumimoji="0" lang="en-NZ" sz="1800" b="1" i="0" u="none" strike="noStrike" kern="1200" cap="none" spc="0" normalizeH="0" baseline="-25000" noProof="0" dirty="0">
                    <a:ln>
                      <a:noFill/>
                    </a:ln>
                    <a:solidFill>
                      <a:prstClr val="black"/>
                    </a:solidFill>
                    <a:effectLst/>
                    <a:uLnTx/>
                    <a:uFillTx/>
                    <a:latin typeface="Calibri" panose="020F0502020204030204" pitchFamily="34" charset="0"/>
                    <a:ea typeface="+mn-ea"/>
                    <a:cs typeface="Calibri" panose="020F0502020204030204" pitchFamily="34" charset="0"/>
                  </a:rPr>
                  <a:t>B</a:t>
                </a:r>
                <a:r>
                  <a:rPr kumimoji="0" lang="en-NZ"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a:t>
                </a:r>
                <a:r>
                  <a:rPr kumimoji="0" lang="en-NZ" sz="1800" b="1" i="0" u="none" strike="noStrike" kern="1200" cap="none" spc="0" normalizeH="0" baseline="-25000" noProof="0" dirty="0">
                    <a:ln>
                      <a:noFill/>
                    </a:ln>
                    <a:solidFill>
                      <a:prstClr val="black"/>
                    </a:solidFill>
                    <a:effectLst/>
                    <a:uLnTx/>
                    <a:uFillTx/>
                    <a:latin typeface="Calibri" panose="020F0502020204030204" pitchFamily="34" charset="0"/>
                    <a:ea typeface="+mn-ea"/>
                    <a:cs typeface="Calibri" panose="020F0502020204030204" pitchFamily="34" charset="0"/>
                  </a:rPr>
                  <a:t>A</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 8.314 J.mol</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mn-ea"/>
                    <a:cs typeface="Calibri" panose="020F0502020204030204" pitchFamily="34" charset="0"/>
                  </a:rPr>
                  <a:t>-1</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.K</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mn-ea"/>
                    <a:cs typeface="Calibri" panose="020F0502020204030204" pitchFamily="34" charset="0"/>
                  </a:rPr>
                  <a:t>-1</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14:m>
                  <m:oMath xmlns:m="http://schemas.openxmlformats.org/officeDocument/2006/math">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Calibri" panose="020F0502020204030204" pitchFamily="34" charset="0"/>
                      </a:rPr>
                      <m:t>⇒</m:t>
                    </m:r>
                  </m:oMath>
                </a14:m>
                <a:r>
                  <a:rPr kumimoji="0" lang="en-NZ"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RT </a:t>
                </a:r>
                <a:r>
                  <a:rPr kumimoji="0" lang="en-NZ"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rPr>
                  <a:t> 2.5 </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rPr>
                  <a:t>kJ.</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mol</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mn-ea"/>
                    <a:cs typeface="Calibri" panose="020F0502020204030204" pitchFamily="34" charset="0"/>
                  </a:rPr>
                  <a:t>-1</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300K</a:t>
                </a:r>
                <a:r>
                  <a:rPr kumimoji="0" lang="en-NZ"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tab pos="3048000" algn="l"/>
                    <a:tab pos="5110163" algn="l"/>
                    <a:tab pos="5649913" algn="l"/>
                    <a:tab pos="7532688" algn="l"/>
                  </a:tabLst>
                  <a:defRPr/>
                </a:pPr>
                <a:r>
                  <a:rPr kumimoji="0" lang="en-NZ"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 </a:t>
                </a:r>
                <a:r>
                  <a:rPr kumimoji="0" lang="en-NZ"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q</a:t>
                </a:r>
                <a:r>
                  <a:rPr kumimoji="0" lang="en-NZ" sz="1800" b="0" i="0" u="none" strike="noStrike" kern="1200" cap="none" spc="0" normalizeH="0" baseline="-25000" noProof="0" dirty="0" err="1">
                    <a:ln>
                      <a:noFill/>
                    </a:ln>
                    <a:solidFill>
                      <a:prstClr val="black"/>
                    </a:solidFill>
                    <a:effectLst/>
                    <a:uLnTx/>
                    <a:uFillTx/>
                    <a:latin typeface="Calibri" panose="020F0502020204030204" pitchFamily="34" charset="0"/>
                    <a:ea typeface="+mn-ea"/>
                    <a:cs typeface="Calibri" panose="020F0502020204030204" pitchFamily="34" charset="0"/>
                  </a:rPr>
                  <a:t>e</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 1.602x10</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mn-ea"/>
                    <a:cs typeface="Calibri" panose="020F0502020204030204" pitchFamily="34" charset="0"/>
                  </a:rPr>
                  <a:t>-19</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 </a:t>
                </a:r>
                <a:r>
                  <a:rPr kumimoji="0" lang="en-NZ"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14:m>
                  <m:oMath xmlns:m="http://schemas.openxmlformats.org/officeDocument/2006/math">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libri" panose="020F0502020204030204" pitchFamily="34" charset="0"/>
                      </a:rPr>
                      <m:t>⇒</m:t>
                    </m:r>
                  </m:oMath>
                </a14:m>
                <a:r>
                  <a:rPr kumimoji="0" lang="en-NZ"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F 	= q</a:t>
                </a:r>
                <a:r>
                  <a:rPr kumimoji="0" lang="en-NZ" sz="1800" b="1" i="0" u="none" strike="noStrike" kern="1200" cap="none" spc="0" normalizeH="0" baseline="-25000" noProof="0" dirty="0">
                    <a:ln>
                      <a:noFill/>
                    </a:ln>
                    <a:solidFill>
                      <a:prstClr val="black"/>
                    </a:solidFill>
                    <a:effectLst/>
                    <a:uLnTx/>
                    <a:uFillTx/>
                    <a:latin typeface="Calibri" panose="020F0502020204030204" pitchFamily="34" charset="0"/>
                    <a:ea typeface="+mn-ea"/>
                    <a:cs typeface="Calibri" panose="020F0502020204030204" pitchFamily="34" charset="0"/>
                  </a:rPr>
                  <a:t>e</a:t>
                </a:r>
                <a:r>
                  <a:rPr kumimoji="0" lang="en-NZ"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a:t>
                </a:r>
                <a:r>
                  <a:rPr kumimoji="0" lang="en-NZ" sz="1800" b="1" i="0" u="none" strike="noStrike" kern="1200" cap="none" spc="0" normalizeH="0" baseline="-25000" noProof="0" dirty="0">
                    <a:ln>
                      <a:noFill/>
                    </a:ln>
                    <a:solidFill>
                      <a:prstClr val="black"/>
                    </a:solidFill>
                    <a:effectLst/>
                    <a:uLnTx/>
                    <a:uFillTx/>
                    <a:latin typeface="Calibri" panose="020F0502020204030204" pitchFamily="34" charset="0"/>
                    <a:ea typeface="+mn-ea"/>
                    <a:cs typeface="Calibri" panose="020F0502020204030204" pitchFamily="34" charset="0"/>
                  </a:rPr>
                  <a:t>A</a:t>
                </a:r>
                <a:r>
                  <a:rPr kumimoji="0" lang="en-NZ"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0.965x10</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mn-ea"/>
                    <a:cs typeface="Calibri" panose="020F0502020204030204" pitchFamily="34" charset="0"/>
                  </a:rPr>
                  <a:t>5</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C.mol</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mn-ea"/>
                    <a:cs typeface="Calibri" panose="020F0502020204030204" pitchFamily="34" charset="0"/>
                  </a:rPr>
                  <a:t>-1</a:t>
                </a:r>
              </a:p>
              <a:p>
                <a:pPr marL="0" marR="0" lvl="0" indent="0" algn="l" defTabSz="914400" rtl="0" eaLnBrk="1" fontAlgn="base" latinLnBrk="0" hangingPunct="1">
                  <a:lnSpc>
                    <a:spcPct val="100000"/>
                  </a:lnSpc>
                  <a:spcBef>
                    <a:spcPts val="600"/>
                  </a:spcBef>
                  <a:spcAft>
                    <a:spcPct val="0"/>
                  </a:spcAft>
                  <a:buClrTx/>
                  <a:buSzTx/>
                  <a:buFontTx/>
                  <a:buNone/>
                  <a:tabLst>
                    <a:tab pos="3048000" algn="l"/>
                    <a:tab pos="5110163" algn="l"/>
                    <a:tab pos="5649913" algn="l"/>
                    <a:tab pos="7532688" algn="l"/>
                  </a:tabLst>
                  <a:defRPr/>
                </a:pP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For </a:t>
                </a:r>
                <a:r>
                  <a:rPr kumimoji="0" lang="en-NZ"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moles of an ideal gas, </a:t>
                </a:r>
                <a:r>
                  <a:rPr kumimoji="0" lang="en-NZ"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RT</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rPr>
                  <a:t>(J.</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mol</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mn-ea"/>
                    <a:cs typeface="Calibri" panose="020F0502020204030204" pitchFamily="34" charset="0"/>
                  </a:rPr>
                  <a:t>-1</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x </a:t>
                </a:r>
                <a:r>
                  <a:rPr kumimoji="0" lang="en-NZ"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(mol) gives </a:t>
                </a:r>
                <a:r>
                  <a:rPr kumimoji="0" lang="en-NZ" sz="18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nRT</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(J), which is expressed by the ideal gas law as PV=</a:t>
                </a:r>
                <a:r>
                  <a:rPr kumimoji="0" lang="en-NZ"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nRT</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(J) – see later. </a:t>
                </a:r>
              </a:p>
            </p:txBody>
          </p:sp>
        </mc:Choice>
        <mc:Fallback xmlns="">
          <p:sp>
            <p:nvSpPr>
              <p:cNvPr id="49" name="TextBox 48">
                <a:extLst>
                  <a:ext uri="{FF2B5EF4-FFF2-40B4-BE49-F238E27FC236}">
                    <a16:creationId xmlns:a16="http://schemas.microsoft.com/office/drawing/2014/main" id="{38D119EE-FEF0-C02D-82D3-3E245993C3DB}"/>
                  </a:ext>
                </a:extLst>
              </p:cNvPr>
              <p:cNvSpPr txBox="1">
                <a:spLocks noRot="1" noChangeAspect="1" noMove="1" noResize="1" noEditPoints="1" noAdjustHandles="1" noChangeArrowheads="1" noChangeShapeType="1" noTextEdit="1"/>
              </p:cNvSpPr>
              <p:nvPr/>
            </p:nvSpPr>
            <p:spPr>
              <a:xfrm>
                <a:off x="265888" y="5071784"/>
                <a:ext cx="11977991" cy="1708160"/>
              </a:xfrm>
              <a:prstGeom prst="rect">
                <a:avLst/>
              </a:prstGeom>
              <a:blipFill>
                <a:blip r:embed="rId4"/>
                <a:stretch>
                  <a:fillRect l="-560" t="-2143" r="-305" b="-5000"/>
                </a:stretch>
              </a:blipFill>
            </p:spPr>
            <p:txBody>
              <a:bodyPr/>
              <a:lstStyle/>
              <a:p>
                <a:r>
                  <a:rPr lang="en-NZ">
                    <a:noFill/>
                  </a:rPr>
                  <a:t> </a:t>
                </a:r>
              </a:p>
            </p:txBody>
          </p:sp>
        </mc:Fallback>
      </mc:AlternateContent>
      <p:grpSp>
        <p:nvGrpSpPr>
          <p:cNvPr id="20" name="Group 19">
            <a:extLst>
              <a:ext uri="{FF2B5EF4-FFF2-40B4-BE49-F238E27FC236}">
                <a16:creationId xmlns:a16="http://schemas.microsoft.com/office/drawing/2014/main" id="{52703FC8-09F9-4843-A5DF-307E4099FA63}"/>
              </a:ext>
            </a:extLst>
          </p:cNvPr>
          <p:cNvGrpSpPr/>
          <p:nvPr/>
        </p:nvGrpSpPr>
        <p:grpSpPr>
          <a:xfrm>
            <a:off x="5003385" y="823608"/>
            <a:ext cx="5014915" cy="1792516"/>
            <a:chOff x="5003385" y="1509970"/>
            <a:chExt cx="5014915" cy="1792516"/>
          </a:xfrm>
        </p:grpSpPr>
        <p:grpSp>
          <p:nvGrpSpPr>
            <p:cNvPr id="33" name="Group 32">
              <a:extLst>
                <a:ext uri="{FF2B5EF4-FFF2-40B4-BE49-F238E27FC236}">
                  <a16:creationId xmlns:a16="http://schemas.microsoft.com/office/drawing/2014/main" id="{F2C6C666-6902-16BD-458A-9DC16ECBD6F9}"/>
                </a:ext>
              </a:extLst>
            </p:cNvPr>
            <p:cNvGrpSpPr/>
            <p:nvPr/>
          </p:nvGrpSpPr>
          <p:grpSpPr>
            <a:xfrm>
              <a:off x="5094029" y="1509970"/>
              <a:ext cx="4924271" cy="1443509"/>
              <a:chOff x="4864160" y="1877347"/>
              <a:chExt cx="4924271" cy="1443509"/>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7734DA9-1458-F482-048D-1A31B1127237}"/>
                      </a:ext>
                    </a:extLst>
                  </p:cNvPr>
                  <p:cNvSpPr txBox="1"/>
                  <p:nvPr/>
                </p:nvSpPr>
                <p:spPr>
                  <a:xfrm>
                    <a:off x="4864160" y="2132856"/>
                    <a:ext cx="4284000" cy="1188000"/>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2400" b="1" i="0"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mn-cs"/>
                      </a:rPr>
                      <a:t>   </a:t>
                    </a:r>
                    <a14:m>
                      <m:oMath xmlns:m="http://schemas.openxmlformats.org/officeDocument/2006/math">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𝛥</m:t>
                        </m:r>
                        <m:sSup>
                          <m:sSup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𝑢</m:t>
                            </m:r>
                          </m:e>
                          <m:sup>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𝑞</m:t>
                            </m:r>
                          </m:sup>
                        </m:sSup>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𝑅𝑇𝑙𝑛</m:t>
                        </m:r>
                        <m:f>
                          <m:f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num>
                          <m:den>
                            <m:sSub>
                              <m:sSub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den>
                        </m:f>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sub>
                        </m:sSub>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𝛥</m:t>
                        </m:r>
                        <m:sSup>
                          <m:sSup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𝑢</m:t>
                            </m:r>
                          </m:e>
                          <m:sup>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𝑚𝑒𝑚𝑏𝑟𝑎𝑛𝑒</m:t>
                            </m:r>
                          </m:sup>
                        </m:sSup>
                      </m:oMath>
                    </a14:m>
                    <a:endPar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34" name="TextBox 33">
                    <a:extLst>
                      <a:ext uri="{FF2B5EF4-FFF2-40B4-BE49-F238E27FC236}">
                        <a16:creationId xmlns:a16="http://schemas.microsoft.com/office/drawing/2014/main" id="{D7734DA9-1458-F482-048D-1A31B1127237}"/>
                      </a:ext>
                    </a:extLst>
                  </p:cNvPr>
                  <p:cNvSpPr txBox="1">
                    <a:spLocks noRot="1" noChangeAspect="1" noMove="1" noResize="1" noEditPoints="1" noAdjustHandles="1" noChangeArrowheads="1" noChangeShapeType="1" noTextEdit="1"/>
                  </p:cNvSpPr>
                  <p:nvPr/>
                </p:nvSpPr>
                <p:spPr>
                  <a:xfrm>
                    <a:off x="4864160" y="2132856"/>
                    <a:ext cx="4284000" cy="1188000"/>
                  </a:xfrm>
                  <a:prstGeom prst="rect">
                    <a:avLst/>
                  </a:prstGeom>
                  <a:blipFill>
                    <a:blip r:embed="rId5"/>
                    <a:stretch>
                      <a:fillRect/>
                    </a:stretch>
                  </a:blipFill>
                  <a:ln>
                    <a:solidFill>
                      <a:schemeClr val="tx1"/>
                    </a:solidFill>
                  </a:ln>
                </p:spPr>
                <p:txBody>
                  <a:bodyPr/>
                  <a:lstStyle/>
                  <a:p>
                    <a:r>
                      <a:rPr lang="en-NZ">
                        <a:noFill/>
                      </a:rPr>
                      <a:t> </a:t>
                    </a:r>
                  </a:p>
                </p:txBody>
              </p:sp>
            </mc:Fallback>
          </mc:AlternateContent>
          <p:sp>
            <p:nvSpPr>
              <p:cNvPr id="35" name="Freeform: Shape 34">
                <a:extLst>
                  <a:ext uri="{FF2B5EF4-FFF2-40B4-BE49-F238E27FC236}">
                    <a16:creationId xmlns:a16="http://schemas.microsoft.com/office/drawing/2014/main" id="{1A0CFC8F-D254-DF39-FB07-5B6BF1CBF79B}"/>
                  </a:ext>
                </a:extLst>
              </p:cNvPr>
              <p:cNvSpPr/>
              <p:nvPr/>
            </p:nvSpPr>
            <p:spPr bwMode="auto">
              <a:xfrm>
                <a:off x="9106491" y="1877347"/>
                <a:ext cx="681940" cy="131623"/>
              </a:xfrm>
              <a:custGeom>
                <a:avLst/>
                <a:gdLst>
                  <a:gd name="connsiteX0" fmla="*/ 0 w 1422400"/>
                  <a:gd name="connsiteY0" fmla="*/ 552450 h 552450"/>
                  <a:gd name="connsiteX1" fmla="*/ 1422400 w 1422400"/>
                  <a:gd name="connsiteY1" fmla="*/ 0 h 552450"/>
                  <a:gd name="connsiteX0" fmla="*/ 0 w 1422400"/>
                  <a:gd name="connsiteY0" fmla="*/ 552450 h 552450"/>
                  <a:gd name="connsiteX1" fmla="*/ 1422400 w 1422400"/>
                  <a:gd name="connsiteY1" fmla="*/ 0 h 552450"/>
                  <a:gd name="connsiteX0" fmla="*/ 0 w 1422400"/>
                  <a:gd name="connsiteY0" fmla="*/ 552450 h 552450"/>
                  <a:gd name="connsiteX1" fmla="*/ 1422400 w 1422400"/>
                  <a:gd name="connsiteY1" fmla="*/ 0 h 552450"/>
                  <a:gd name="connsiteX0" fmla="*/ 0 w 1422400"/>
                  <a:gd name="connsiteY0" fmla="*/ 552450 h 552450"/>
                  <a:gd name="connsiteX1" fmla="*/ 1422400 w 1422400"/>
                  <a:gd name="connsiteY1" fmla="*/ 0 h 552450"/>
                </a:gdLst>
                <a:ahLst/>
                <a:cxnLst>
                  <a:cxn ang="0">
                    <a:pos x="connsiteX0" y="connsiteY0"/>
                  </a:cxn>
                  <a:cxn ang="0">
                    <a:pos x="connsiteX1" y="connsiteY1"/>
                  </a:cxn>
                </a:cxnLst>
                <a:rect l="l" t="t" r="r" b="b"/>
                <a:pathLst>
                  <a:path w="1422400" h="552450">
                    <a:moveTo>
                      <a:pt x="0" y="552450"/>
                    </a:moveTo>
                    <a:cubicBezTo>
                      <a:pt x="299204" y="312641"/>
                      <a:pt x="924413" y="48977"/>
                      <a:pt x="1422400" y="0"/>
                    </a:cubicBezTo>
                  </a:path>
                </a:pathLst>
              </a:custGeom>
              <a:noFill/>
              <a:ln w="38100" cap="flat" cmpd="sng" algn="ctr">
                <a:solidFill>
                  <a:srgbClr val="7030A0"/>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NZ" sz="3600" b="1" i="0" u="none" strike="noStrike" kern="1200" cap="none" spc="0" normalizeH="0" baseline="0" noProof="0">
                  <a:ln>
                    <a:noFill/>
                  </a:ln>
                  <a:solidFill>
                    <a:prstClr val="black"/>
                  </a:solidFill>
                  <a:effectLst/>
                  <a:uLnTx/>
                  <a:uFillTx/>
                  <a:latin typeface="Tahoma" pitchFamily="34" charset="0"/>
                  <a:ea typeface="+mn-ea"/>
                  <a:cs typeface="+mn-cs"/>
                </a:endParaRPr>
              </a:p>
            </p:txBody>
          </p:sp>
          <p:grpSp>
            <p:nvGrpSpPr>
              <p:cNvPr id="36" name="Group 35">
                <a:extLst>
                  <a:ext uri="{FF2B5EF4-FFF2-40B4-BE49-F238E27FC236}">
                    <a16:creationId xmlns:a16="http://schemas.microsoft.com/office/drawing/2014/main" id="{CECF15ED-D9FE-2A6B-A929-49957E5893C6}"/>
                  </a:ext>
                </a:extLst>
              </p:cNvPr>
              <p:cNvGrpSpPr/>
              <p:nvPr/>
            </p:nvGrpSpPr>
            <p:grpSpPr>
              <a:xfrm>
                <a:off x="4990315" y="2612862"/>
                <a:ext cx="3249972" cy="689276"/>
                <a:chOff x="4878815" y="2612862"/>
                <a:chExt cx="3249972" cy="689276"/>
              </a:xfrm>
            </p:grpSpPr>
            <p:grpSp>
              <p:nvGrpSpPr>
                <p:cNvPr id="37" name="Group 36">
                  <a:extLst>
                    <a:ext uri="{FF2B5EF4-FFF2-40B4-BE49-F238E27FC236}">
                      <a16:creationId xmlns:a16="http://schemas.microsoft.com/office/drawing/2014/main" id="{534703A1-A3C5-A679-4CAC-83B04A5BA986}"/>
                    </a:ext>
                  </a:extLst>
                </p:cNvPr>
                <p:cNvGrpSpPr/>
                <p:nvPr/>
              </p:nvGrpSpPr>
              <p:grpSpPr>
                <a:xfrm>
                  <a:off x="4878815" y="2612862"/>
                  <a:ext cx="798167" cy="689276"/>
                  <a:chOff x="4878815" y="2612862"/>
                  <a:chExt cx="798167" cy="689276"/>
                </a:xfrm>
              </p:grpSpPr>
              <p:sp>
                <p:nvSpPr>
                  <p:cNvPr id="47" name="TextBox 46">
                    <a:extLst>
                      <a:ext uri="{FF2B5EF4-FFF2-40B4-BE49-F238E27FC236}">
                        <a16:creationId xmlns:a16="http://schemas.microsoft.com/office/drawing/2014/main" id="{60D0F57F-E8D2-46F6-9551-9456E40D7127}"/>
                      </a:ext>
                    </a:extLst>
                  </p:cNvPr>
                  <p:cNvSpPr txBox="1"/>
                  <p:nvPr/>
                </p:nvSpPr>
                <p:spPr>
                  <a:xfrm>
                    <a:off x="4878815" y="2932806"/>
                    <a:ext cx="7981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J.mol</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-1</a:t>
                    </a:r>
                  </a:p>
                </p:txBody>
              </p:sp>
              <p:cxnSp>
                <p:nvCxnSpPr>
                  <p:cNvPr id="48" name="Straight Arrow Connector 47">
                    <a:extLst>
                      <a:ext uri="{FF2B5EF4-FFF2-40B4-BE49-F238E27FC236}">
                        <a16:creationId xmlns:a16="http://schemas.microsoft.com/office/drawing/2014/main" id="{9E8A91A3-DF72-ECE6-E68E-125316C51DD5}"/>
                      </a:ext>
                    </a:extLst>
                  </p:cNvPr>
                  <p:cNvCxnSpPr>
                    <a:cxnSpLocks/>
                  </p:cNvCxnSpPr>
                  <p:nvPr/>
                </p:nvCxnSpPr>
                <p:spPr bwMode="auto">
                  <a:xfrm flipV="1">
                    <a:off x="5262794" y="2612862"/>
                    <a:ext cx="0" cy="288000"/>
                  </a:xfrm>
                  <a:prstGeom prst="straightConnector1">
                    <a:avLst/>
                  </a:prstGeom>
                  <a:solidFill>
                    <a:schemeClr val="accent1"/>
                  </a:solidFill>
                  <a:ln w="28575" cap="flat" cmpd="sng" algn="ctr">
                    <a:solidFill>
                      <a:srgbClr val="FF00FF"/>
                    </a:solidFill>
                    <a:prstDash val="solid"/>
                    <a:round/>
                    <a:headEnd type="none" w="med" len="med"/>
                    <a:tailEnd type="stealth"/>
                  </a:ln>
                  <a:effectLst/>
                </p:spPr>
              </p:cxnSp>
            </p:grpSp>
            <p:grpSp>
              <p:nvGrpSpPr>
                <p:cNvPr id="38" name="Group 37">
                  <a:extLst>
                    <a:ext uri="{FF2B5EF4-FFF2-40B4-BE49-F238E27FC236}">
                      <a16:creationId xmlns:a16="http://schemas.microsoft.com/office/drawing/2014/main" id="{4CFE0A8A-F515-484A-25CD-FEE4E92E005A}"/>
                    </a:ext>
                  </a:extLst>
                </p:cNvPr>
                <p:cNvGrpSpPr/>
                <p:nvPr/>
              </p:nvGrpSpPr>
              <p:grpSpPr>
                <a:xfrm>
                  <a:off x="5713123" y="2612862"/>
                  <a:ext cx="798167" cy="689276"/>
                  <a:chOff x="5713123" y="2612862"/>
                  <a:chExt cx="798167" cy="689276"/>
                </a:xfrm>
              </p:grpSpPr>
              <p:sp>
                <p:nvSpPr>
                  <p:cNvPr id="45" name="TextBox 44">
                    <a:extLst>
                      <a:ext uri="{FF2B5EF4-FFF2-40B4-BE49-F238E27FC236}">
                        <a16:creationId xmlns:a16="http://schemas.microsoft.com/office/drawing/2014/main" id="{EBFB950F-57D6-7A8A-7479-6DFCCCB8C481}"/>
                      </a:ext>
                    </a:extLst>
                  </p:cNvPr>
                  <p:cNvSpPr txBox="1"/>
                  <p:nvPr/>
                </p:nvSpPr>
                <p:spPr>
                  <a:xfrm>
                    <a:off x="5713123" y="2932806"/>
                    <a:ext cx="7981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J.mol</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-1</a:t>
                    </a:r>
                  </a:p>
                </p:txBody>
              </p:sp>
              <p:cxnSp>
                <p:nvCxnSpPr>
                  <p:cNvPr id="46" name="Straight Arrow Connector 45">
                    <a:extLst>
                      <a:ext uri="{FF2B5EF4-FFF2-40B4-BE49-F238E27FC236}">
                        <a16:creationId xmlns:a16="http://schemas.microsoft.com/office/drawing/2014/main" id="{949F4612-5209-73A6-8952-E9B422E7C7CB}"/>
                      </a:ext>
                    </a:extLst>
                  </p:cNvPr>
                  <p:cNvCxnSpPr>
                    <a:cxnSpLocks/>
                  </p:cNvCxnSpPr>
                  <p:nvPr/>
                </p:nvCxnSpPr>
                <p:spPr bwMode="auto">
                  <a:xfrm flipV="1">
                    <a:off x="6056508" y="2612862"/>
                    <a:ext cx="0" cy="288000"/>
                  </a:xfrm>
                  <a:prstGeom prst="straightConnector1">
                    <a:avLst/>
                  </a:prstGeom>
                  <a:solidFill>
                    <a:schemeClr val="accent1"/>
                  </a:solidFill>
                  <a:ln w="28575" cap="flat" cmpd="sng" algn="ctr">
                    <a:solidFill>
                      <a:srgbClr val="7030A0"/>
                    </a:solidFill>
                    <a:prstDash val="solid"/>
                    <a:round/>
                    <a:headEnd type="none" w="med" len="med"/>
                    <a:tailEnd type="stealth"/>
                  </a:ln>
                  <a:effectLst/>
                </p:spPr>
              </p:cxnSp>
            </p:grpSp>
            <p:grpSp>
              <p:nvGrpSpPr>
                <p:cNvPr id="39" name="Group 38">
                  <a:extLst>
                    <a:ext uri="{FF2B5EF4-FFF2-40B4-BE49-F238E27FC236}">
                      <a16:creationId xmlns:a16="http://schemas.microsoft.com/office/drawing/2014/main" id="{825687A7-A9D2-63E7-AABF-AB954162CB95}"/>
                    </a:ext>
                  </a:extLst>
                </p:cNvPr>
                <p:cNvGrpSpPr/>
                <p:nvPr/>
              </p:nvGrpSpPr>
              <p:grpSpPr>
                <a:xfrm>
                  <a:off x="6753314" y="2612862"/>
                  <a:ext cx="849913" cy="689276"/>
                  <a:chOff x="6753314" y="2612862"/>
                  <a:chExt cx="849913" cy="689276"/>
                </a:xfrm>
              </p:grpSpPr>
              <p:sp>
                <p:nvSpPr>
                  <p:cNvPr id="43" name="TextBox 42">
                    <a:extLst>
                      <a:ext uri="{FF2B5EF4-FFF2-40B4-BE49-F238E27FC236}">
                        <a16:creationId xmlns:a16="http://schemas.microsoft.com/office/drawing/2014/main" id="{67ED15D4-4B35-6950-AC7C-EE0DC89029A0}"/>
                      </a:ext>
                    </a:extLst>
                  </p:cNvPr>
                  <p:cNvSpPr txBox="1"/>
                  <p:nvPr/>
                </p:nvSpPr>
                <p:spPr>
                  <a:xfrm>
                    <a:off x="6753314" y="2932806"/>
                    <a:ext cx="8499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C.mol</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-1</a:t>
                    </a:r>
                  </a:p>
                </p:txBody>
              </p:sp>
              <p:cxnSp>
                <p:nvCxnSpPr>
                  <p:cNvPr id="44" name="Straight Arrow Connector 43">
                    <a:extLst>
                      <a:ext uri="{FF2B5EF4-FFF2-40B4-BE49-F238E27FC236}">
                        <a16:creationId xmlns:a16="http://schemas.microsoft.com/office/drawing/2014/main" id="{C92E8BF3-5096-6602-30C2-A691BD083AF9}"/>
                      </a:ext>
                    </a:extLst>
                  </p:cNvPr>
                  <p:cNvCxnSpPr>
                    <a:cxnSpLocks/>
                  </p:cNvCxnSpPr>
                  <p:nvPr/>
                </p:nvCxnSpPr>
                <p:spPr bwMode="auto">
                  <a:xfrm flipV="1">
                    <a:off x="7201165" y="2612862"/>
                    <a:ext cx="0" cy="288000"/>
                  </a:xfrm>
                  <a:prstGeom prst="straightConnector1">
                    <a:avLst/>
                  </a:prstGeom>
                  <a:solidFill>
                    <a:schemeClr val="accent1"/>
                  </a:solidFill>
                  <a:ln w="28575" cap="flat" cmpd="sng" algn="ctr">
                    <a:solidFill>
                      <a:srgbClr val="7030A0"/>
                    </a:solidFill>
                    <a:prstDash val="solid"/>
                    <a:round/>
                    <a:headEnd type="none" w="med" len="med"/>
                    <a:tailEnd type="stealth"/>
                  </a:ln>
                  <a:effectLst/>
                </p:spPr>
              </p:cxnSp>
            </p:grpSp>
            <p:grpSp>
              <p:nvGrpSpPr>
                <p:cNvPr id="40" name="Group 39">
                  <a:extLst>
                    <a:ext uri="{FF2B5EF4-FFF2-40B4-BE49-F238E27FC236}">
                      <a16:creationId xmlns:a16="http://schemas.microsoft.com/office/drawing/2014/main" id="{079D50E5-8160-6D36-478D-039A559C81E3}"/>
                    </a:ext>
                  </a:extLst>
                </p:cNvPr>
                <p:cNvGrpSpPr/>
                <p:nvPr/>
              </p:nvGrpSpPr>
              <p:grpSpPr>
                <a:xfrm>
                  <a:off x="7570557" y="2612862"/>
                  <a:ext cx="558230" cy="689276"/>
                  <a:chOff x="7570557" y="2612862"/>
                  <a:chExt cx="558230" cy="689276"/>
                </a:xfrm>
              </p:grpSpPr>
              <p:sp>
                <p:nvSpPr>
                  <p:cNvPr id="41" name="TextBox 40">
                    <a:extLst>
                      <a:ext uri="{FF2B5EF4-FFF2-40B4-BE49-F238E27FC236}">
                        <a16:creationId xmlns:a16="http://schemas.microsoft.com/office/drawing/2014/main" id="{196A438F-3A6F-EB7D-962E-4002D4ADDBAE}"/>
                      </a:ext>
                    </a:extLst>
                  </p:cNvPr>
                  <p:cNvSpPr txBox="1"/>
                  <p:nvPr/>
                </p:nvSpPr>
                <p:spPr>
                  <a:xfrm>
                    <a:off x="7570557" y="2932806"/>
                    <a:ext cx="5582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J.C</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-1</a:t>
                    </a:r>
                  </a:p>
                </p:txBody>
              </p:sp>
              <p:cxnSp>
                <p:nvCxnSpPr>
                  <p:cNvPr id="42" name="Straight Arrow Connector 41">
                    <a:extLst>
                      <a:ext uri="{FF2B5EF4-FFF2-40B4-BE49-F238E27FC236}">
                        <a16:creationId xmlns:a16="http://schemas.microsoft.com/office/drawing/2014/main" id="{17A06D31-A6B9-7232-C766-5F1600E6F60D}"/>
                      </a:ext>
                    </a:extLst>
                  </p:cNvPr>
                  <p:cNvCxnSpPr>
                    <a:cxnSpLocks/>
                  </p:cNvCxnSpPr>
                  <p:nvPr/>
                </p:nvCxnSpPr>
                <p:spPr bwMode="auto">
                  <a:xfrm flipV="1">
                    <a:off x="7761743" y="2612862"/>
                    <a:ext cx="0" cy="288000"/>
                  </a:xfrm>
                  <a:prstGeom prst="straightConnector1">
                    <a:avLst/>
                  </a:prstGeom>
                  <a:solidFill>
                    <a:schemeClr val="accent1"/>
                  </a:solidFill>
                  <a:ln w="28575" cap="flat" cmpd="sng" algn="ctr">
                    <a:solidFill>
                      <a:srgbClr val="FF00FF"/>
                    </a:solidFill>
                    <a:prstDash val="solid"/>
                    <a:round/>
                    <a:headEnd type="none" w="med" len="med"/>
                    <a:tailEnd type="stealth"/>
                  </a:ln>
                  <a:effectLst/>
                </p:spPr>
              </p:cxnSp>
            </p:grpSp>
          </p:grpSp>
        </p:grpSp>
        <p:sp>
          <p:nvSpPr>
            <p:cNvPr id="3" name="TextBox 2">
              <a:extLst>
                <a:ext uri="{FF2B5EF4-FFF2-40B4-BE49-F238E27FC236}">
                  <a16:creationId xmlns:a16="http://schemas.microsoft.com/office/drawing/2014/main" id="{925FF9C6-97DD-51B6-9418-30558D00EA8E}"/>
                </a:ext>
              </a:extLst>
            </p:cNvPr>
            <p:cNvSpPr txBox="1"/>
            <p:nvPr/>
          </p:nvSpPr>
          <p:spPr>
            <a:xfrm>
              <a:off x="5003385" y="2963932"/>
              <a:ext cx="473026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Equation 5-6 in Boron &amp; Boulpaep textbook (3</a:t>
              </a:r>
              <a:r>
                <a:rPr kumimoji="0" lang="en-NZ" sz="1600" b="0" i="0" u="none" strike="noStrike" kern="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rd</a:t>
              </a:r>
              <a:r>
                <a:rPr kumimoji="0" lang="en-NZ" sz="1600" b="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NZ" sz="1600" b="0" i="0" u="none" strike="noStrike" kern="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Ed</a:t>
              </a:r>
              <a:r>
                <a:rPr kumimoji="0" lang="en-NZ" sz="1600" b="0" i="0" u="none" strike="noStrike" kern="0" cap="none" spc="0" normalizeH="0" baseline="30000" noProof="0" dirty="0" err="1">
                  <a:ln>
                    <a:noFill/>
                  </a:ln>
                  <a:solidFill>
                    <a:prstClr val="black"/>
                  </a:solidFill>
                  <a:effectLst/>
                  <a:uLnTx/>
                  <a:uFillTx/>
                  <a:latin typeface="Calibri" panose="020F0502020204030204" pitchFamily="34" charset="0"/>
                  <a:ea typeface="Calibri" panose="020F0502020204030204" pitchFamily="34" charset="0"/>
                  <a:cs typeface="+mn-cs"/>
                </a:rPr>
                <a:t>n</a:t>
              </a:r>
              <a:r>
                <a:rPr kumimoji="0" lang="en-NZ" sz="1600" b="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4B709D0F-6A6F-5D8C-40DE-A9955A1FEB8E}"/>
              </a:ext>
            </a:extLst>
          </p:cNvPr>
          <p:cNvGrpSpPr/>
          <p:nvPr/>
        </p:nvGrpSpPr>
        <p:grpSpPr>
          <a:xfrm>
            <a:off x="328173" y="1819941"/>
            <a:ext cx="11483539" cy="1990755"/>
            <a:chOff x="328173" y="1819941"/>
            <a:chExt cx="11483539" cy="1990755"/>
          </a:xfrm>
        </p:grpSpPr>
        <p:grpSp>
          <p:nvGrpSpPr>
            <p:cNvPr id="9" name="Group 8">
              <a:extLst>
                <a:ext uri="{FF2B5EF4-FFF2-40B4-BE49-F238E27FC236}">
                  <a16:creationId xmlns:a16="http://schemas.microsoft.com/office/drawing/2014/main" id="{36F09913-2C98-26AD-FD34-6D1A4C0485DA}"/>
                </a:ext>
              </a:extLst>
            </p:cNvPr>
            <p:cNvGrpSpPr/>
            <p:nvPr/>
          </p:nvGrpSpPr>
          <p:grpSpPr>
            <a:xfrm>
              <a:off x="2126873" y="1819941"/>
              <a:ext cx="9684839" cy="1881704"/>
              <a:chOff x="2126873" y="1819941"/>
              <a:chExt cx="9684839" cy="1881704"/>
            </a:xfrm>
          </p:grpSpPr>
          <p:grpSp>
            <p:nvGrpSpPr>
              <p:cNvPr id="10" name="Group 9">
                <a:extLst>
                  <a:ext uri="{FF2B5EF4-FFF2-40B4-BE49-F238E27FC236}">
                    <a16:creationId xmlns:a16="http://schemas.microsoft.com/office/drawing/2014/main" id="{E90EFFAD-152D-F2FB-DB72-BA26AC1DE906}"/>
                  </a:ext>
                </a:extLst>
              </p:cNvPr>
              <p:cNvGrpSpPr/>
              <p:nvPr/>
            </p:nvGrpSpPr>
            <p:grpSpPr>
              <a:xfrm>
                <a:off x="10080404" y="1819941"/>
                <a:ext cx="1731308" cy="1881704"/>
                <a:chOff x="10441412" y="1011260"/>
                <a:chExt cx="1731308" cy="1881704"/>
              </a:xfrm>
            </p:grpSpPr>
            <p:pic>
              <p:nvPicPr>
                <p:cNvPr id="12" name="Picture 2" descr="See the source image">
                  <a:extLst>
                    <a:ext uri="{FF2B5EF4-FFF2-40B4-BE49-F238E27FC236}">
                      <a16:creationId xmlns:a16="http://schemas.microsoft.com/office/drawing/2014/main" id="{3F047697-C509-4A9E-8EAD-3842F20E3DE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9576"/>
                <a:stretch/>
              </p:blipFill>
              <p:spPr bwMode="auto">
                <a:xfrm>
                  <a:off x="10547877" y="1011260"/>
                  <a:ext cx="1410274" cy="157861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372FF92-124A-346F-FF2B-39C5E38442F5}"/>
                    </a:ext>
                  </a:extLst>
                </p:cNvPr>
                <p:cNvSpPr txBox="1"/>
                <p:nvPr/>
              </p:nvSpPr>
              <p:spPr>
                <a:xfrm>
                  <a:off x="10441412" y="2523632"/>
                  <a:ext cx="1731308" cy="36933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NZ"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Detect 1 photon</a:t>
                  </a:r>
                </a:p>
              </p:txBody>
            </p:sp>
          </p:grpSp>
          <p:sp>
            <p:nvSpPr>
              <p:cNvPr id="2" name="TextBox 1">
                <a:extLst>
                  <a:ext uri="{FF2B5EF4-FFF2-40B4-BE49-F238E27FC236}">
                    <a16:creationId xmlns:a16="http://schemas.microsoft.com/office/drawing/2014/main" id="{AA4500CA-C0F9-C9FD-5A18-7944D4A7DEEB}"/>
                  </a:ext>
                </a:extLst>
              </p:cNvPr>
              <p:cNvSpPr txBox="1"/>
              <p:nvPr/>
            </p:nvSpPr>
            <p:spPr>
              <a:xfrm>
                <a:off x="2126873" y="1876826"/>
                <a:ext cx="186166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NZ" sz="2000" b="1" i="0" u="none" strike="noStrike" kern="1200" cap="none" spc="0" normalizeH="0" baseline="0" noProof="0" dirty="0">
                    <a:ln>
                      <a:noFill/>
                    </a:ln>
                    <a:solidFill>
                      <a:srgbClr val="7030A0"/>
                    </a:solidFill>
                    <a:effectLst/>
                    <a:uLnTx/>
                    <a:uFillTx/>
                    <a:latin typeface="Calibri" panose="020F0502020204030204" pitchFamily="34" charset="0"/>
                    <a:ea typeface="Tahoma" panose="020B0604030504040204" pitchFamily="34" charset="0"/>
                    <a:cs typeface="Calibri" panose="020F0502020204030204" pitchFamily="34" charset="0"/>
                  </a:rPr>
                  <a:t>- count photons</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DC1AED8-839D-B3C1-93F4-066B19569B17}"/>
                    </a:ext>
                  </a:extLst>
                </p:cNvPr>
                <p:cNvSpPr txBox="1"/>
                <p:nvPr/>
              </p:nvSpPr>
              <p:spPr>
                <a:xfrm>
                  <a:off x="328173" y="2887366"/>
                  <a:ext cx="9290428"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 photon, with energy </a:t>
                  </a:r>
                  <a14:m>
                    <m:oMath xmlns:m="http://schemas.openxmlformats.org/officeDocument/2006/math">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h𝑣</m:t>
                      </m:r>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is a quantum of an electromagnetic field. The Candela is only needed</a:t>
                  </a:r>
                  <a:b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when a model requires the number of discrete photons, rather than just their summed energy. </a:t>
                  </a:r>
                  <a:b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Mammalian eyes can detect 1 photon (</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ref</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1" name="TextBox 10">
                  <a:extLst>
                    <a:ext uri="{FF2B5EF4-FFF2-40B4-BE49-F238E27FC236}">
                      <a16:creationId xmlns:a16="http://schemas.microsoft.com/office/drawing/2014/main" id="{2DC1AED8-839D-B3C1-93F4-066B19569B17}"/>
                    </a:ext>
                  </a:extLst>
                </p:cNvPr>
                <p:cNvSpPr txBox="1">
                  <a:spLocks noRot="1" noChangeAspect="1" noMove="1" noResize="1" noEditPoints="1" noAdjustHandles="1" noChangeArrowheads="1" noChangeShapeType="1" noTextEdit="1"/>
                </p:cNvSpPr>
                <p:nvPr/>
              </p:nvSpPr>
              <p:spPr>
                <a:xfrm>
                  <a:off x="328173" y="2887366"/>
                  <a:ext cx="9290428" cy="923330"/>
                </a:xfrm>
                <a:prstGeom prst="rect">
                  <a:avLst/>
                </a:prstGeom>
                <a:blipFill>
                  <a:blip r:embed="rId8"/>
                  <a:stretch>
                    <a:fillRect l="-591" t="-3974" b="-9934"/>
                  </a:stretch>
                </a:blipFill>
              </p:spPr>
              <p:txBody>
                <a:bodyPr/>
                <a:lstStyle/>
                <a:p>
                  <a:r>
                    <a:rPr lang="en-NZ">
                      <a:noFill/>
                    </a:rPr>
                    <a:t> </a:t>
                  </a:r>
                </a:p>
              </p:txBody>
            </p:sp>
          </mc:Fallback>
        </mc:AlternateContent>
      </p:grpSp>
      <p:sp>
        <p:nvSpPr>
          <p:cNvPr id="31" name="Rectangle 30">
            <a:extLst>
              <a:ext uri="{FF2B5EF4-FFF2-40B4-BE49-F238E27FC236}">
                <a16:creationId xmlns:a16="http://schemas.microsoft.com/office/drawing/2014/main" id="{E0BF7499-1567-2D8B-30C4-0C553EB43704}"/>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408306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79F8E42-A9A7-C20C-2B64-BB8DB072BB72}"/>
              </a:ext>
            </a:extLst>
          </p:cNvPr>
          <p:cNvGrpSpPr>
            <a:grpSpLocks noChangeAspect="1"/>
          </p:cNvGrpSpPr>
          <p:nvPr/>
        </p:nvGrpSpPr>
        <p:grpSpPr>
          <a:xfrm>
            <a:off x="4799856" y="389161"/>
            <a:ext cx="7348346" cy="6164875"/>
            <a:chOff x="-26444" y="0"/>
            <a:chExt cx="5423948" cy="4550476"/>
          </a:xfrm>
        </p:grpSpPr>
        <p:grpSp>
          <p:nvGrpSpPr>
            <p:cNvPr id="3" name="Group 2">
              <a:extLst>
                <a:ext uri="{FF2B5EF4-FFF2-40B4-BE49-F238E27FC236}">
                  <a16:creationId xmlns:a16="http://schemas.microsoft.com/office/drawing/2014/main" id="{D137B1E8-3628-A61E-9D6C-B969BB82C681}"/>
                </a:ext>
              </a:extLst>
            </p:cNvPr>
            <p:cNvGrpSpPr/>
            <p:nvPr/>
          </p:nvGrpSpPr>
          <p:grpSpPr>
            <a:xfrm>
              <a:off x="249767" y="0"/>
              <a:ext cx="5147737" cy="4550476"/>
              <a:chOff x="0" y="0"/>
              <a:chExt cx="5147737" cy="4550476"/>
            </a:xfrm>
          </p:grpSpPr>
          <p:grpSp>
            <p:nvGrpSpPr>
              <p:cNvPr id="9" name="Group 8">
                <a:extLst>
                  <a:ext uri="{FF2B5EF4-FFF2-40B4-BE49-F238E27FC236}">
                    <a16:creationId xmlns:a16="http://schemas.microsoft.com/office/drawing/2014/main" id="{9CC524D0-0795-6833-EC81-B92411614EFB}"/>
                  </a:ext>
                </a:extLst>
              </p:cNvPr>
              <p:cNvGrpSpPr>
                <a:grpSpLocks noChangeAspect="1"/>
              </p:cNvGrpSpPr>
              <p:nvPr/>
            </p:nvGrpSpPr>
            <p:grpSpPr>
              <a:xfrm>
                <a:off x="237066" y="0"/>
                <a:ext cx="4910671" cy="4550476"/>
                <a:chOff x="0" y="0"/>
                <a:chExt cx="5998933" cy="5557391"/>
              </a:xfrm>
            </p:grpSpPr>
            <p:pic>
              <p:nvPicPr>
                <p:cNvPr id="15" name="Picture 14">
                  <a:extLst>
                    <a:ext uri="{FF2B5EF4-FFF2-40B4-BE49-F238E27FC236}">
                      <a16:creationId xmlns:a16="http://schemas.microsoft.com/office/drawing/2014/main" id="{8F7B3952-9604-EC49-6583-81CB10D00C74}"/>
                    </a:ext>
                  </a:extLst>
                </p:cNvPr>
                <p:cNvPicPr>
                  <a:picLocks noChangeAspect="1"/>
                </p:cNvPicPr>
                <p:nvPr/>
              </p:nvPicPr>
              <p:blipFill>
                <a:blip r:embed="rId2"/>
                <a:stretch>
                  <a:fillRect/>
                </a:stretch>
              </p:blipFill>
              <p:spPr>
                <a:xfrm>
                  <a:off x="0" y="5017391"/>
                  <a:ext cx="670120" cy="540000"/>
                </a:xfrm>
                <a:prstGeom prst="rect">
                  <a:avLst/>
                </a:prstGeom>
              </p:spPr>
            </p:pic>
            <p:pic>
              <p:nvPicPr>
                <p:cNvPr id="16" name="Picture 15">
                  <a:extLst>
                    <a:ext uri="{FF2B5EF4-FFF2-40B4-BE49-F238E27FC236}">
                      <a16:creationId xmlns:a16="http://schemas.microsoft.com/office/drawing/2014/main" id="{680E4DA5-6608-CFF4-C18F-BDC313EB3B48}"/>
                    </a:ext>
                  </a:extLst>
                </p:cNvPr>
                <p:cNvPicPr>
                  <a:picLocks noChangeAspect="1"/>
                </p:cNvPicPr>
                <p:nvPr/>
              </p:nvPicPr>
              <p:blipFill>
                <a:blip r:embed="rId3"/>
                <a:stretch>
                  <a:fillRect/>
                </a:stretch>
              </p:blipFill>
              <p:spPr>
                <a:xfrm>
                  <a:off x="0" y="4390218"/>
                  <a:ext cx="614140" cy="540000"/>
                </a:xfrm>
                <a:prstGeom prst="rect">
                  <a:avLst/>
                </a:prstGeom>
              </p:spPr>
            </p:pic>
            <p:grpSp>
              <p:nvGrpSpPr>
                <p:cNvPr id="17" name="Group 16">
                  <a:extLst>
                    <a:ext uri="{FF2B5EF4-FFF2-40B4-BE49-F238E27FC236}">
                      <a16:creationId xmlns:a16="http://schemas.microsoft.com/office/drawing/2014/main" id="{AF70D275-F669-4ECA-9D38-04786F20D242}"/>
                    </a:ext>
                  </a:extLst>
                </p:cNvPr>
                <p:cNvGrpSpPr/>
                <p:nvPr/>
              </p:nvGrpSpPr>
              <p:grpSpPr>
                <a:xfrm>
                  <a:off x="0" y="3135870"/>
                  <a:ext cx="2903507" cy="540000"/>
                  <a:chOff x="0" y="3135870"/>
                  <a:chExt cx="2903507" cy="540000"/>
                </a:xfrm>
              </p:grpSpPr>
              <p:pic>
                <p:nvPicPr>
                  <p:cNvPr id="66" name="Picture 65">
                    <a:extLst>
                      <a:ext uri="{FF2B5EF4-FFF2-40B4-BE49-F238E27FC236}">
                        <a16:creationId xmlns:a16="http://schemas.microsoft.com/office/drawing/2014/main" id="{528642E1-C858-0DFC-7BDA-D42DD785F6F7}"/>
                      </a:ext>
                    </a:extLst>
                  </p:cNvPr>
                  <p:cNvPicPr>
                    <a:picLocks noChangeAspect="1"/>
                  </p:cNvPicPr>
                  <p:nvPr/>
                </p:nvPicPr>
                <p:blipFill>
                  <a:blip r:embed="rId4"/>
                  <a:stretch>
                    <a:fillRect/>
                  </a:stretch>
                </p:blipFill>
                <p:spPr>
                  <a:xfrm>
                    <a:off x="0" y="3135870"/>
                    <a:ext cx="673081" cy="540000"/>
                  </a:xfrm>
                  <a:prstGeom prst="rect">
                    <a:avLst/>
                  </a:prstGeom>
                </p:spPr>
              </p:pic>
              <p:pic>
                <p:nvPicPr>
                  <p:cNvPr id="67" name="Picture 66">
                    <a:extLst>
                      <a:ext uri="{FF2B5EF4-FFF2-40B4-BE49-F238E27FC236}">
                        <a16:creationId xmlns:a16="http://schemas.microsoft.com/office/drawing/2014/main" id="{522BD99C-40DB-8820-0BFB-71E749C4594E}"/>
                      </a:ext>
                    </a:extLst>
                  </p:cNvPr>
                  <p:cNvPicPr>
                    <a:picLocks noChangeAspect="1"/>
                  </p:cNvPicPr>
                  <p:nvPr/>
                </p:nvPicPr>
                <p:blipFill>
                  <a:blip r:embed="rId5"/>
                  <a:stretch>
                    <a:fillRect/>
                  </a:stretch>
                </p:blipFill>
                <p:spPr>
                  <a:xfrm>
                    <a:off x="731542" y="3135870"/>
                    <a:ext cx="681570" cy="540000"/>
                  </a:xfrm>
                  <a:prstGeom prst="rect">
                    <a:avLst/>
                  </a:prstGeom>
                </p:spPr>
              </p:pic>
              <p:pic>
                <p:nvPicPr>
                  <p:cNvPr id="68" name="Picture 67">
                    <a:extLst>
                      <a:ext uri="{FF2B5EF4-FFF2-40B4-BE49-F238E27FC236}">
                        <a16:creationId xmlns:a16="http://schemas.microsoft.com/office/drawing/2014/main" id="{C7FB2661-B1A8-A1DD-B151-072527D81BDE}"/>
                      </a:ext>
                    </a:extLst>
                  </p:cNvPr>
                  <p:cNvPicPr>
                    <a:picLocks noChangeAspect="1"/>
                  </p:cNvPicPr>
                  <p:nvPr/>
                </p:nvPicPr>
                <p:blipFill>
                  <a:blip r:embed="rId6"/>
                  <a:stretch>
                    <a:fillRect/>
                  </a:stretch>
                </p:blipFill>
                <p:spPr>
                  <a:xfrm>
                    <a:off x="1471573" y="3135870"/>
                    <a:ext cx="675568" cy="540000"/>
                  </a:xfrm>
                  <a:prstGeom prst="rect">
                    <a:avLst/>
                  </a:prstGeom>
                </p:spPr>
              </p:pic>
              <p:pic>
                <p:nvPicPr>
                  <p:cNvPr id="69" name="Picture 68">
                    <a:extLst>
                      <a:ext uri="{FF2B5EF4-FFF2-40B4-BE49-F238E27FC236}">
                        <a16:creationId xmlns:a16="http://schemas.microsoft.com/office/drawing/2014/main" id="{54F9BFEB-6C6C-9567-8581-28C616F61E2C}"/>
                      </a:ext>
                    </a:extLst>
                  </p:cNvPr>
                  <p:cNvPicPr>
                    <a:picLocks noChangeAspect="1"/>
                  </p:cNvPicPr>
                  <p:nvPr/>
                </p:nvPicPr>
                <p:blipFill>
                  <a:blip r:embed="rId7"/>
                  <a:stretch>
                    <a:fillRect/>
                  </a:stretch>
                </p:blipFill>
                <p:spPr>
                  <a:xfrm>
                    <a:off x="2205601" y="3135870"/>
                    <a:ext cx="697906" cy="540000"/>
                  </a:xfrm>
                  <a:prstGeom prst="rect">
                    <a:avLst/>
                  </a:prstGeom>
                </p:spPr>
              </p:pic>
            </p:grpSp>
            <p:grpSp>
              <p:nvGrpSpPr>
                <p:cNvPr id="18" name="Group 17">
                  <a:extLst>
                    <a:ext uri="{FF2B5EF4-FFF2-40B4-BE49-F238E27FC236}">
                      <a16:creationId xmlns:a16="http://schemas.microsoft.com/office/drawing/2014/main" id="{CD8D3952-5630-73C5-7904-77F9862E7DB1}"/>
                    </a:ext>
                  </a:extLst>
                </p:cNvPr>
                <p:cNvGrpSpPr/>
                <p:nvPr/>
              </p:nvGrpSpPr>
              <p:grpSpPr>
                <a:xfrm>
                  <a:off x="0" y="3763044"/>
                  <a:ext cx="1972475" cy="540000"/>
                  <a:chOff x="0" y="3763044"/>
                  <a:chExt cx="1972475" cy="540000"/>
                </a:xfrm>
              </p:grpSpPr>
              <p:pic>
                <p:nvPicPr>
                  <p:cNvPr id="63" name="Picture 62" descr="A diagram of a chemical reaction&#10;&#10;Description automatically generated">
                    <a:extLst>
                      <a:ext uri="{FF2B5EF4-FFF2-40B4-BE49-F238E27FC236}">
                        <a16:creationId xmlns:a16="http://schemas.microsoft.com/office/drawing/2014/main" id="{C2AF5450-8687-6458-0675-C00C18B16B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48047" y="3763044"/>
                    <a:ext cx="724428" cy="540000"/>
                  </a:xfrm>
                  <a:prstGeom prst="rect">
                    <a:avLst/>
                  </a:prstGeom>
                </p:spPr>
              </p:pic>
              <p:pic>
                <p:nvPicPr>
                  <p:cNvPr id="64" name="Picture 63">
                    <a:extLst>
                      <a:ext uri="{FF2B5EF4-FFF2-40B4-BE49-F238E27FC236}">
                        <a16:creationId xmlns:a16="http://schemas.microsoft.com/office/drawing/2014/main" id="{06F03172-9E49-71F6-4F1E-CCD062F02122}"/>
                      </a:ext>
                    </a:extLst>
                  </p:cNvPr>
                  <p:cNvPicPr>
                    <a:picLocks noChangeAspect="1"/>
                  </p:cNvPicPr>
                  <p:nvPr/>
                </p:nvPicPr>
                <p:blipFill>
                  <a:blip r:embed="rId9"/>
                  <a:stretch>
                    <a:fillRect/>
                  </a:stretch>
                </p:blipFill>
                <p:spPr>
                  <a:xfrm>
                    <a:off x="0" y="3763044"/>
                    <a:ext cx="551354" cy="540000"/>
                  </a:xfrm>
                  <a:prstGeom prst="rect">
                    <a:avLst/>
                  </a:prstGeom>
                </p:spPr>
              </p:pic>
              <p:pic>
                <p:nvPicPr>
                  <p:cNvPr id="65" name="Picture 64">
                    <a:extLst>
                      <a:ext uri="{FF2B5EF4-FFF2-40B4-BE49-F238E27FC236}">
                        <a16:creationId xmlns:a16="http://schemas.microsoft.com/office/drawing/2014/main" id="{37CE9F21-DE00-8A7B-B111-A7AE3FAB9CA4}"/>
                      </a:ext>
                    </a:extLst>
                  </p:cNvPr>
                  <p:cNvPicPr>
                    <a:picLocks noChangeAspect="1"/>
                  </p:cNvPicPr>
                  <p:nvPr/>
                </p:nvPicPr>
                <p:blipFill>
                  <a:blip r:embed="rId10"/>
                  <a:stretch>
                    <a:fillRect/>
                  </a:stretch>
                </p:blipFill>
                <p:spPr>
                  <a:xfrm>
                    <a:off x="606739" y="3763044"/>
                    <a:ext cx="585924" cy="540000"/>
                  </a:xfrm>
                  <a:prstGeom prst="rect">
                    <a:avLst/>
                  </a:prstGeom>
                </p:spPr>
              </p:pic>
            </p:grpSp>
            <p:grpSp>
              <p:nvGrpSpPr>
                <p:cNvPr id="19" name="Group 18">
                  <a:extLst>
                    <a:ext uri="{FF2B5EF4-FFF2-40B4-BE49-F238E27FC236}">
                      <a16:creationId xmlns:a16="http://schemas.microsoft.com/office/drawing/2014/main" id="{8A76E37B-D429-4B49-BAB4-91D2375CD264}"/>
                    </a:ext>
                  </a:extLst>
                </p:cNvPr>
                <p:cNvGrpSpPr/>
                <p:nvPr/>
              </p:nvGrpSpPr>
              <p:grpSpPr>
                <a:xfrm>
                  <a:off x="0" y="0"/>
                  <a:ext cx="1409711" cy="540000"/>
                  <a:chOff x="0" y="0"/>
                  <a:chExt cx="1409711" cy="540000"/>
                </a:xfrm>
              </p:grpSpPr>
              <p:pic>
                <p:nvPicPr>
                  <p:cNvPr id="59" name="Picture 58">
                    <a:extLst>
                      <a:ext uri="{FF2B5EF4-FFF2-40B4-BE49-F238E27FC236}">
                        <a16:creationId xmlns:a16="http://schemas.microsoft.com/office/drawing/2014/main" id="{2D5A9F18-BA12-9450-294A-05950D8CF451}"/>
                      </a:ext>
                    </a:extLst>
                  </p:cNvPr>
                  <p:cNvPicPr>
                    <a:picLocks noChangeAspect="1"/>
                  </p:cNvPicPr>
                  <p:nvPr/>
                </p:nvPicPr>
                <p:blipFill>
                  <a:blip r:embed="rId11"/>
                  <a:stretch>
                    <a:fillRect/>
                  </a:stretch>
                </p:blipFill>
                <p:spPr>
                  <a:xfrm>
                    <a:off x="0" y="0"/>
                    <a:ext cx="355275" cy="540000"/>
                  </a:xfrm>
                  <a:prstGeom prst="rect">
                    <a:avLst/>
                  </a:prstGeom>
                </p:spPr>
              </p:pic>
              <p:pic>
                <p:nvPicPr>
                  <p:cNvPr id="60" name="Picture 59">
                    <a:extLst>
                      <a:ext uri="{FF2B5EF4-FFF2-40B4-BE49-F238E27FC236}">
                        <a16:creationId xmlns:a16="http://schemas.microsoft.com/office/drawing/2014/main" id="{767DE747-19AF-5C0A-A7D8-B189D164D969}"/>
                      </a:ext>
                    </a:extLst>
                  </p:cNvPr>
                  <p:cNvPicPr>
                    <a:picLocks noChangeAspect="1"/>
                  </p:cNvPicPr>
                  <p:nvPr/>
                </p:nvPicPr>
                <p:blipFill>
                  <a:blip r:embed="rId12"/>
                  <a:stretch>
                    <a:fillRect/>
                  </a:stretch>
                </p:blipFill>
                <p:spPr>
                  <a:xfrm>
                    <a:off x="413003" y="0"/>
                    <a:ext cx="338380" cy="540000"/>
                  </a:xfrm>
                  <a:prstGeom prst="rect">
                    <a:avLst/>
                  </a:prstGeom>
                </p:spPr>
              </p:pic>
              <p:pic>
                <p:nvPicPr>
                  <p:cNvPr id="61" name="Picture 60">
                    <a:extLst>
                      <a:ext uri="{FF2B5EF4-FFF2-40B4-BE49-F238E27FC236}">
                        <a16:creationId xmlns:a16="http://schemas.microsoft.com/office/drawing/2014/main" id="{4FA5B0A3-DB1F-8192-144C-54E370FD0B9A}"/>
                      </a:ext>
                    </a:extLst>
                  </p:cNvPr>
                  <p:cNvPicPr>
                    <a:picLocks noChangeAspect="1"/>
                  </p:cNvPicPr>
                  <p:nvPr/>
                </p:nvPicPr>
                <p:blipFill>
                  <a:blip r:embed="rId13"/>
                  <a:stretch>
                    <a:fillRect/>
                  </a:stretch>
                </p:blipFill>
                <p:spPr>
                  <a:xfrm>
                    <a:off x="809111" y="0"/>
                    <a:ext cx="289778" cy="540000"/>
                  </a:xfrm>
                  <a:prstGeom prst="rect">
                    <a:avLst/>
                  </a:prstGeom>
                </p:spPr>
              </p:pic>
              <p:pic>
                <p:nvPicPr>
                  <p:cNvPr id="62" name="Picture 61">
                    <a:extLst>
                      <a:ext uri="{FF2B5EF4-FFF2-40B4-BE49-F238E27FC236}">
                        <a16:creationId xmlns:a16="http://schemas.microsoft.com/office/drawing/2014/main" id="{E6E42481-A238-D27B-4F0D-232D5BE8AD1F}"/>
                      </a:ext>
                    </a:extLst>
                  </p:cNvPr>
                  <p:cNvPicPr>
                    <a:picLocks noChangeAspect="1"/>
                  </p:cNvPicPr>
                  <p:nvPr/>
                </p:nvPicPr>
                <p:blipFill>
                  <a:blip r:embed="rId14"/>
                  <a:stretch>
                    <a:fillRect/>
                  </a:stretch>
                </p:blipFill>
                <p:spPr>
                  <a:xfrm>
                    <a:off x="1156617" y="0"/>
                    <a:ext cx="253094" cy="540000"/>
                  </a:xfrm>
                  <a:prstGeom prst="rect">
                    <a:avLst/>
                  </a:prstGeom>
                </p:spPr>
              </p:pic>
            </p:grpSp>
            <p:grpSp>
              <p:nvGrpSpPr>
                <p:cNvPr id="20" name="Group 19">
                  <a:extLst>
                    <a:ext uri="{FF2B5EF4-FFF2-40B4-BE49-F238E27FC236}">
                      <a16:creationId xmlns:a16="http://schemas.microsoft.com/office/drawing/2014/main" id="{17ADA01D-97BC-5BF6-8869-1EB2159C82A3}"/>
                    </a:ext>
                  </a:extLst>
                </p:cNvPr>
                <p:cNvGrpSpPr/>
                <p:nvPr/>
              </p:nvGrpSpPr>
              <p:grpSpPr>
                <a:xfrm>
                  <a:off x="0" y="1881522"/>
                  <a:ext cx="5998933" cy="540000"/>
                  <a:chOff x="0" y="1881522"/>
                  <a:chExt cx="5998933" cy="540000"/>
                </a:xfrm>
              </p:grpSpPr>
              <p:pic>
                <p:nvPicPr>
                  <p:cNvPr id="46" name="Picture 45">
                    <a:extLst>
                      <a:ext uri="{FF2B5EF4-FFF2-40B4-BE49-F238E27FC236}">
                        <a16:creationId xmlns:a16="http://schemas.microsoft.com/office/drawing/2014/main" id="{48AA7F60-609A-0EBE-0CC5-7F6BD545AA32}"/>
                      </a:ext>
                    </a:extLst>
                  </p:cNvPr>
                  <p:cNvPicPr>
                    <a:picLocks noChangeAspect="1"/>
                  </p:cNvPicPr>
                  <p:nvPr/>
                </p:nvPicPr>
                <p:blipFill>
                  <a:blip r:embed="rId15"/>
                  <a:stretch>
                    <a:fillRect/>
                  </a:stretch>
                </p:blipFill>
                <p:spPr>
                  <a:xfrm>
                    <a:off x="0" y="1881522"/>
                    <a:ext cx="443382" cy="540000"/>
                  </a:xfrm>
                  <a:prstGeom prst="rect">
                    <a:avLst/>
                  </a:prstGeom>
                </p:spPr>
              </p:pic>
              <p:pic>
                <p:nvPicPr>
                  <p:cNvPr id="47" name="Picture 46">
                    <a:extLst>
                      <a:ext uri="{FF2B5EF4-FFF2-40B4-BE49-F238E27FC236}">
                        <a16:creationId xmlns:a16="http://schemas.microsoft.com/office/drawing/2014/main" id="{B841C22F-7777-D5B6-DD68-4F4BF2349B6D}"/>
                      </a:ext>
                    </a:extLst>
                  </p:cNvPr>
                  <p:cNvPicPr>
                    <a:picLocks noChangeAspect="1"/>
                  </p:cNvPicPr>
                  <p:nvPr/>
                </p:nvPicPr>
                <p:blipFill>
                  <a:blip r:embed="rId16"/>
                  <a:stretch>
                    <a:fillRect/>
                  </a:stretch>
                </p:blipFill>
                <p:spPr>
                  <a:xfrm>
                    <a:off x="1025077" y="1881522"/>
                    <a:ext cx="399476" cy="540000"/>
                  </a:xfrm>
                  <a:prstGeom prst="rect">
                    <a:avLst/>
                  </a:prstGeom>
                </p:spPr>
              </p:pic>
              <p:pic>
                <p:nvPicPr>
                  <p:cNvPr id="48" name="Picture 47">
                    <a:extLst>
                      <a:ext uri="{FF2B5EF4-FFF2-40B4-BE49-F238E27FC236}">
                        <a16:creationId xmlns:a16="http://schemas.microsoft.com/office/drawing/2014/main" id="{40A132FA-FFD5-7910-7010-5DF8FE6472E3}"/>
                      </a:ext>
                    </a:extLst>
                  </p:cNvPr>
                  <p:cNvPicPr>
                    <a:picLocks noChangeAspect="1"/>
                  </p:cNvPicPr>
                  <p:nvPr/>
                </p:nvPicPr>
                <p:blipFill>
                  <a:blip r:embed="rId17"/>
                  <a:stretch>
                    <a:fillRect/>
                  </a:stretch>
                </p:blipFill>
                <p:spPr>
                  <a:xfrm>
                    <a:off x="1493468" y="1881522"/>
                    <a:ext cx="401950" cy="540000"/>
                  </a:xfrm>
                  <a:prstGeom prst="rect">
                    <a:avLst/>
                  </a:prstGeom>
                </p:spPr>
              </p:pic>
              <p:pic>
                <p:nvPicPr>
                  <p:cNvPr id="49" name="Picture 48">
                    <a:extLst>
                      <a:ext uri="{FF2B5EF4-FFF2-40B4-BE49-F238E27FC236}">
                        <a16:creationId xmlns:a16="http://schemas.microsoft.com/office/drawing/2014/main" id="{6C06FF76-8034-3386-8691-5790C44E5FD6}"/>
                      </a:ext>
                    </a:extLst>
                  </p:cNvPr>
                  <p:cNvPicPr>
                    <a:picLocks noChangeAspect="1"/>
                  </p:cNvPicPr>
                  <p:nvPr/>
                </p:nvPicPr>
                <p:blipFill>
                  <a:blip r:embed="rId18"/>
                  <a:stretch>
                    <a:fillRect/>
                  </a:stretch>
                </p:blipFill>
                <p:spPr>
                  <a:xfrm>
                    <a:off x="1964333" y="1881522"/>
                    <a:ext cx="374672" cy="539114"/>
                  </a:xfrm>
                  <a:prstGeom prst="rect">
                    <a:avLst/>
                  </a:prstGeom>
                </p:spPr>
              </p:pic>
              <p:pic>
                <p:nvPicPr>
                  <p:cNvPr id="50" name="Picture 49">
                    <a:extLst>
                      <a:ext uri="{FF2B5EF4-FFF2-40B4-BE49-F238E27FC236}">
                        <a16:creationId xmlns:a16="http://schemas.microsoft.com/office/drawing/2014/main" id="{61790C92-7ADD-7FC8-73F2-08E67A306360}"/>
                      </a:ext>
                    </a:extLst>
                  </p:cNvPr>
                  <p:cNvPicPr>
                    <a:picLocks noChangeAspect="1"/>
                  </p:cNvPicPr>
                  <p:nvPr/>
                </p:nvPicPr>
                <p:blipFill>
                  <a:blip r:embed="rId19"/>
                  <a:stretch>
                    <a:fillRect/>
                  </a:stretch>
                </p:blipFill>
                <p:spPr>
                  <a:xfrm>
                    <a:off x="2407920" y="1881522"/>
                    <a:ext cx="442821" cy="540000"/>
                  </a:xfrm>
                  <a:prstGeom prst="rect">
                    <a:avLst/>
                  </a:prstGeom>
                </p:spPr>
              </p:pic>
              <p:pic>
                <p:nvPicPr>
                  <p:cNvPr id="51" name="Picture 50">
                    <a:extLst>
                      <a:ext uri="{FF2B5EF4-FFF2-40B4-BE49-F238E27FC236}">
                        <a16:creationId xmlns:a16="http://schemas.microsoft.com/office/drawing/2014/main" id="{7AA42EF5-92F7-7545-4F08-662D331C6502}"/>
                      </a:ext>
                    </a:extLst>
                  </p:cNvPr>
                  <p:cNvPicPr>
                    <a:picLocks noChangeAspect="1"/>
                  </p:cNvPicPr>
                  <p:nvPr/>
                </p:nvPicPr>
                <p:blipFill>
                  <a:blip r:embed="rId20"/>
                  <a:stretch>
                    <a:fillRect/>
                  </a:stretch>
                </p:blipFill>
                <p:spPr>
                  <a:xfrm>
                    <a:off x="2919656" y="1881522"/>
                    <a:ext cx="431361" cy="540000"/>
                  </a:xfrm>
                  <a:prstGeom prst="rect">
                    <a:avLst/>
                  </a:prstGeom>
                </p:spPr>
              </p:pic>
              <p:pic>
                <p:nvPicPr>
                  <p:cNvPr id="52" name="Picture 51">
                    <a:extLst>
                      <a:ext uri="{FF2B5EF4-FFF2-40B4-BE49-F238E27FC236}">
                        <a16:creationId xmlns:a16="http://schemas.microsoft.com/office/drawing/2014/main" id="{26D93E0F-87DD-A7C0-FA5B-D4406BC4ECF6}"/>
                      </a:ext>
                    </a:extLst>
                  </p:cNvPr>
                  <p:cNvPicPr>
                    <a:picLocks noChangeAspect="1"/>
                  </p:cNvPicPr>
                  <p:nvPr/>
                </p:nvPicPr>
                <p:blipFill>
                  <a:blip r:embed="rId21"/>
                  <a:stretch>
                    <a:fillRect/>
                  </a:stretch>
                </p:blipFill>
                <p:spPr>
                  <a:xfrm>
                    <a:off x="3419932" y="1881522"/>
                    <a:ext cx="405851" cy="540000"/>
                  </a:xfrm>
                  <a:prstGeom prst="rect">
                    <a:avLst/>
                  </a:prstGeom>
                </p:spPr>
              </p:pic>
              <p:pic>
                <p:nvPicPr>
                  <p:cNvPr id="53" name="Picture 52">
                    <a:extLst>
                      <a:ext uri="{FF2B5EF4-FFF2-40B4-BE49-F238E27FC236}">
                        <a16:creationId xmlns:a16="http://schemas.microsoft.com/office/drawing/2014/main" id="{0ADE3397-65D4-6C1E-5E05-FC631DD2A566}"/>
                      </a:ext>
                    </a:extLst>
                  </p:cNvPr>
                  <p:cNvPicPr>
                    <a:picLocks noChangeAspect="1"/>
                  </p:cNvPicPr>
                  <p:nvPr/>
                </p:nvPicPr>
                <p:blipFill>
                  <a:blip r:embed="rId22"/>
                  <a:stretch>
                    <a:fillRect/>
                  </a:stretch>
                </p:blipFill>
                <p:spPr>
                  <a:xfrm>
                    <a:off x="3894698" y="1881522"/>
                    <a:ext cx="305603" cy="540000"/>
                  </a:xfrm>
                  <a:prstGeom prst="rect">
                    <a:avLst/>
                  </a:prstGeom>
                </p:spPr>
              </p:pic>
              <p:pic>
                <p:nvPicPr>
                  <p:cNvPr id="54" name="Picture 53">
                    <a:extLst>
                      <a:ext uri="{FF2B5EF4-FFF2-40B4-BE49-F238E27FC236}">
                        <a16:creationId xmlns:a16="http://schemas.microsoft.com/office/drawing/2014/main" id="{E8BDD56A-3EF9-7C44-92CB-22847786C8A9}"/>
                      </a:ext>
                    </a:extLst>
                  </p:cNvPr>
                  <p:cNvPicPr>
                    <a:picLocks noChangeAspect="1"/>
                  </p:cNvPicPr>
                  <p:nvPr/>
                </p:nvPicPr>
                <p:blipFill>
                  <a:blip r:embed="rId23"/>
                  <a:stretch>
                    <a:fillRect/>
                  </a:stretch>
                </p:blipFill>
                <p:spPr>
                  <a:xfrm>
                    <a:off x="4269216" y="1881522"/>
                    <a:ext cx="430088" cy="540000"/>
                  </a:xfrm>
                  <a:prstGeom prst="rect">
                    <a:avLst/>
                  </a:prstGeom>
                </p:spPr>
              </p:pic>
              <p:pic>
                <p:nvPicPr>
                  <p:cNvPr id="55" name="Picture 54">
                    <a:extLst>
                      <a:ext uri="{FF2B5EF4-FFF2-40B4-BE49-F238E27FC236}">
                        <a16:creationId xmlns:a16="http://schemas.microsoft.com/office/drawing/2014/main" id="{9622888F-9457-C37D-0E75-67604F7860BE}"/>
                      </a:ext>
                    </a:extLst>
                  </p:cNvPr>
                  <p:cNvPicPr>
                    <a:picLocks noChangeAspect="1"/>
                  </p:cNvPicPr>
                  <p:nvPr/>
                </p:nvPicPr>
                <p:blipFill>
                  <a:blip r:embed="rId24"/>
                  <a:stretch>
                    <a:fillRect/>
                  </a:stretch>
                </p:blipFill>
                <p:spPr>
                  <a:xfrm>
                    <a:off x="4768219" y="1881522"/>
                    <a:ext cx="376154" cy="540000"/>
                  </a:xfrm>
                  <a:prstGeom prst="rect">
                    <a:avLst/>
                  </a:prstGeom>
                </p:spPr>
              </p:pic>
              <p:pic>
                <p:nvPicPr>
                  <p:cNvPr id="56" name="Picture 55">
                    <a:extLst>
                      <a:ext uri="{FF2B5EF4-FFF2-40B4-BE49-F238E27FC236}">
                        <a16:creationId xmlns:a16="http://schemas.microsoft.com/office/drawing/2014/main" id="{546C718E-8511-F0BF-BE04-A34638888428}"/>
                      </a:ext>
                    </a:extLst>
                  </p:cNvPr>
                  <p:cNvPicPr>
                    <a:picLocks noChangeAspect="1"/>
                  </p:cNvPicPr>
                  <p:nvPr/>
                </p:nvPicPr>
                <p:blipFill>
                  <a:blip r:embed="rId25"/>
                  <a:stretch>
                    <a:fillRect/>
                  </a:stretch>
                </p:blipFill>
                <p:spPr>
                  <a:xfrm>
                    <a:off x="512297" y="1881522"/>
                    <a:ext cx="443865" cy="538480"/>
                  </a:xfrm>
                  <a:prstGeom prst="rect">
                    <a:avLst/>
                  </a:prstGeom>
                </p:spPr>
              </p:pic>
              <p:pic>
                <p:nvPicPr>
                  <p:cNvPr id="57" name="Picture 56">
                    <a:extLst>
                      <a:ext uri="{FF2B5EF4-FFF2-40B4-BE49-F238E27FC236}">
                        <a16:creationId xmlns:a16="http://schemas.microsoft.com/office/drawing/2014/main" id="{2B4312BF-BF6B-30EC-801C-A11A6F81B93E}"/>
                      </a:ext>
                    </a:extLst>
                  </p:cNvPr>
                  <p:cNvPicPr>
                    <a:picLocks noChangeAspect="1"/>
                  </p:cNvPicPr>
                  <p:nvPr/>
                </p:nvPicPr>
                <p:blipFill>
                  <a:blip r:embed="rId26"/>
                  <a:stretch>
                    <a:fillRect/>
                  </a:stretch>
                </p:blipFill>
                <p:spPr>
                  <a:xfrm>
                    <a:off x="5213288" y="1881522"/>
                    <a:ext cx="335155" cy="540000"/>
                  </a:xfrm>
                  <a:prstGeom prst="rect">
                    <a:avLst/>
                  </a:prstGeom>
                </p:spPr>
              </p:pic>
              <p:pic>
                <p:nvPicPr>
                  <p:cNvPr id="58" name="Picture 57">
                    <a:extLst>
                      <a:ext uri="{FF2B5EF4-FFF2-40B4-BE49-F238E27FC236}">
                        <a16:creationId xmlns:a16="http://schemas.microsoft.com/office/drawing/2014/main" id="{47522386-AE9F-BF99-6868-F681CBAC4CB5}"/>
                      </a:ext>
                    </a:extLst>
                  </p:cNvPr>
                  <p:cNvPicPr>
                    <a:picLocks noChangeAspect="1"/>
                  </p:cNvPicPr>
                  <p:nvPr/>
                </p:nvPicPr>
                <p:blipFill>
                  <a:blip r:embed="rId27"/>
                  <a:stretch>
                    <a:fillRect/>
                  </a:stretch>
                </p:blipFill>
                <p:spPr>
                  <a:xfrm>
                    <a:off x="5617355" y="1881522"/>
                    <a:ext cx="381578" cy="540000"/>
                  </a:xfrm>
                  <a:prstGeom prst="rect">
                    <a:avLst/>
                  </a:prstGeom>
                </p:spPr>
              </p:pic>
            </p:grpSp>
            <p:grpSp>
              <p:nvGrpSpPr>
                <p:cNvPr id="21" name="Group 20">
                  <a:extLst>
                    <a:ext uri="{FF2B5EF4-FFF2-40B4-BE49-F238E27FC236}">
                      <a16:creationId xmlns:a16="http://schemas.microsoft.com/office/drawing/2014/main" id="{9D605A51-AC23-6534-F0F4-BE674C2F5DC1}"/>
                    </a:ext>
                  </a:extLst>
                </p:cNvPr>
                <p:cNvGrpSpPr/>
                <p:nvPr/>
              </p:nvGrpSpPr>
              <p:grpSpPr>
                <a:xfrm>
                  <a:off x="0" y="1254348"/>
                  <a:ext cx="5870807" cy="540000"/>
                  <a:chOff x="0" y="1254348"/>
                  <a:chExt cx="5870807" cy="540000"/>
                </a:xfrm>
              </p:grpSpPr>
              <p:pic>
                <p:nvPicPr>
                  <p:cNvPr id="36" name="Picture 35">
                    <a:extLst>
                      <a:ext uri="{FF2B5EF4-FFF2-40B4-BE49-F238E27FC236}">
                        <a16:creationId xmlns:a16="http://schemas.microsoft.com/office/drawing/2014/main" id="{6B92C69F-B179-AA1F-6477-D35120B5E0EB}"/>
                      </a:ext>
                    </a:extLst>
                  </p:cNvPr>
                  <p:cNvPicPr>
                    <a:picLocks noChangeAspect="1"/>
                  </p:cNvPicPr>
                  <p:nvPr/>
                </p:nvPicPr>
                <p:blipFill>
                  <a:blip r:embed="rId28"/>
                  <a:stretch>
                    <a:fillRect/>
                  </a:stretch>
                </p:blipFill>
                <p:spPr>
                  <a:xfrm>
                    <a:off x="0" y="1254348"/>
                    <a:ext cx="440706" cy="540000"/>
                  </a:xfrm>
                  <a:prstGeom prst="rect">
                    <a:avLst/>
                  </a:prstGeom>
                </p:spPr>
              </p:pic>
              <p:pic>
                <p:nvPicPr>
                  <p:cNvPr id="37" name="Picture 36">
                    <a:extLst>
                      <a:ext uri="{FF2B5EF4-FFF2-40B4-BE49-F238E27FC236}">
                        <a16:creationId xmlns:a16="http://schemas.microsoft.com/office/drawing/2014/main" id="{985B566C-1B84-4BBD-CD35-1FF34DADCF53}"/>
                      </a:ext>
                    </a:extLst>
                  </p:cNvPr>
                  <p:cNvPicPr>
                    <a:picLocks noChangeAspect="1"/>
                  </p:cNvPicPr>
                  <p:nvPr/>
                </p:nvPicPr>
                <p:blipFill>
                  <a:blip r:embed="rId29"/>
                  <a:stretch>
                    <a:fillRect/>
                  </a:stretch>
                </p:blipFill>
                <p:spPr>
                  <a:xfrm>
                    <a:off x="510964" y="1254348"/>
                    <a:ext cx="537631" cy="540000"/>
                  </a:xfrm>
                  <a:prstGeom prst="rect">
                    <a:avLst/>
                  </a:prstGeom>
                </p:spPr>
              </p:pic>
              <p:pic>
                <p:nvPicPr>
                  <p:cNvPr id="38" name="Picture 37">
                    <a:extLst>
                      <a:ext uri="{FF2B5EF4-FFF2-40B4-BE49-F238E27FC236}">
                        <a16:creationId xmlns:a16="http://schemas.microsoft.com/office/drawing/2014/main" id="{78F6C8FD-7AB6-EE5E-232D-9362F545A0A4}"/>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118853" y="1254348"/>
                    <a:ext cx="540746" cy="540000"/>
                  </a:xfrm>
                  <a:prstGeom prst="rect">
                    <a:avLst/>
                  </a:prstGeom>
                </p:spPr>
              </p:pic>
              <p:pic>
                <p:nvPicPr>
                  <p:cNvPr id="39" name="Picture 38">
                    <a:extLst>
                      <a:ext uri="{FF2B5EF4-FFF2-40B4-BE49-F238E27FC236}">
                        <a16:creationId xmlns:a16="http://schemas.microsoft.com/office/drawing/2014/main" id="{6A84948B-691E-28AE-A369-385722DC8D03}"/>
                      </a:ext>
                    </a:extLst>
                  </p:cNvPr>
                  <p:cNvPicPr>
                    <a:picLocks noChangeAspect="1"/>
                  </p:cNvPicPr>
                  <p:nvPr/>
                </p:nvPicPr>
                <p:blipFill>
                  <a:blip r:embed="rId31"/>
                  <a:stretch>
                    <a:fillRect/>
                  </a:stretch>
                </p:blipFill>
                <p:spPr>
                  <a:xfrm>
                    <a:off x="1729857" y="1254348"/>
                    <a:ext cx="539271" cy="540000"/>
                  </a:xfrm>
                  <a:prstGeom prst="rect">
                    <a:avLst/>
                  </a:prstGeom>
                </p:spPr>
              </p:pic>
              <p:pic>
                <p:nvPicPr>
                  <p:cNvPr id="40" name="Picture 39">
                    <a:extLst>
                      <a:ext uri="{FF2B5EF4-FFF2-40B4-BE49-F238E27FC236}">
                        <a16:creationId xmlns:a16="http://schemas.microsoft.com/office/drawing/2014/main" id="{D84E90E9-8B86-3B6D-9167-4AC1C356CDE7}"/>
                      </a:ext>
                    </a:extLst>
                  </p:cNvPr>
                  <p:cNvPicPr>
                    <a:picLocks noChangeAspect="1"/>
                  </p:cNvPicPr>
                  <p:nvPr/>
                </p:nvPicPr>
                <p:blipFill>
                  <a:blip r:embed="rId32"/>
                  <a:stretch>
                    <a:fillRect/>
                  </a:stretch>
                </p:blipFill>
                <p:spPr>
                  <a:xfrm>
                    <a:off x="2339386" y="1254348"/>
                    <a:ext cx="482228" cy="540000"/>
                  </a:xfrm>
                  <a:prstGeom prst="rect">
                    <a:avLst/>
                  </a:prstGeom>
                </p:spPr>
              </p:pic>
              <p:pic>
                <p:nvPicPr>
                  <p:cNvPr id="41" name="Picture 40">
                    <a:extLst>
                      <a:ext uri="{FF2B5EF4-FFF2-40B4-BE49-F238E27FC236}">
                        <a16:creationId xmlns:a16="http://schemas.microsoft.com/office/drawing/2014/main" id="{A82A276D-10C7-9359-DE69-E584392136E5}"/>
                      </a:ext>
                    </a:extLst>
                  </p:cNvPr>
                  <p:cNvPicPr>
                    <a:picLocks noChangeAspect="1"/>
                  </p:cNvPicPr>
                  <p:nvPr/>
                </p:nvPicPr>
                <p:blipFill>
                  <a:blip r:embed="rId33"/>
                  <a:stretch>
                    <a:fillRect/>
                  </a:stretch>
                </p:blipFill>
                <p:spPr>
                  <a:xfrm>
                    <a:off x="2891872" y="1254348"/>
                    <a:ext cx="533951" cy="540000"/>
                  </a:xfrm>
                  <a:prstGeom prst="rect">
                    <a:avLst/>
                  </a:prstGeom>
                </p:spPr>
              </p:pic>
              <p:pic>
                <p:nvPicPr>
                  <p:cNvPr id="42" name="Picture 41">
                    <a:extLst>
                      <a:ext uri="{FF2B5EF4-FFF2-40B4-BE49-F238E27FC236}">
                        <a16:creationId xmlns:a16="http://schemas.microsoft.com/office/drawing/2014/main" id="{37DF14AC-8DFF-A604-3B37-CE56DBC04AA0}"/>
                      </a:ext>
                    </a:extLst>
                  </p:cNvPr>
                  <p:cNvPicPr>
                    <a:picLocks noChangeAspect="1"/>
                  </p:cNvPicPr>
                  <p:nvPr/>
                </p:nvPicPr>
                <p:blipFill>
                  <a:blip r:embed="rId34"/>
                  <a:stretch>
                    <a:fillRect/>
                  </a:stretch>
                </p:blipFill>
                <p:spPr>
                  <a:xfrm>
                    <a:off x="3496081" y="1254348"/>
                    <a:ext cx="470018" cy="540000"/>
                  </a:xfrm>
                  <a:prstGeom prst="rect">
                    <a:avLst/>
                  </a:prstGeom>
                </p:spPr>
              </p:pic>
              <p:pic>
                <p:nvPicPr>
                  <p:cNvPr id="43" name="Picture 42">
                    <a:extLst>
                      <a:ext uri="{FF2B5EF4-FFF2-40B4-BE49-F238E27FC236}">
                        <a16:creationId xmlns:a16="http://schemas.microsoft.com/office/drawing/2014/main" id="{08124F28-A361-A1AD-BBFC-FAECA0DD9C49}"/>
                      </a:ext>
                    </a:extLst>
                  </p:cNvPr>
                  <p:cNvPicPr>
                    <a:picLocks noChangeAspect="1"/>
                  </p:cNvPicPr>
                  <p:nvPr/>
                </p:nvPicPr>
                <p:blipFill>
                  <a:blip r:embed="rId35"/>
                  <a:stretch>
                    <a:fillRect/>
                  </a:stretch>
                </p:blipFill>
                <p:spPr>
                  <a:xfrm>
                    <a:off x="4036357" y="1254348"/>
                    <a:ext cx="592725" cy="540000"/>
                  </a:xfrm>
                  <a:prstGeom prst="rect">
                    <a:avLst/>
                  </a:prstGeom>
                </p:spPr>
              </p:pic>
              <p:pic>
                <p:nvPicPr>
                  <p:cNvPr id="44" name="Picture 43">
                    <a:extLst>
                      <a:ext uri="{FF2B5EF4-FFF2-40B4-BE49-F238E27FC236}">
                        <a16:creationId xmlns:a16="http://schemas.microsoft.com/office/drawing/2014/main" id="{0076EE3E-F0E8-9980-9E43-E8CBE1077C56}"/>
                      </a:ext>
                    </a:extLst>
                  </p:cNvPr>
                  <p:cNvPicPr>
                    <a:picLocks noChangeAspect="1"/>
                  </p:cNvPicPr>
                  <p:nvPr/>
                </p:nvPicPr>
                <p:blipFill>
                  <a:blip r:embed="rId36"/>
                  <a:stretch>
                    <a:fillRect/>
                  </a:stretch>
                </p:blipFill>
                <p:spPr>
                  <a:xfrm>
                    <a:off x="4699340" y="1254348"/>
                    <a:ext cx="587547" cy="540000"/>
                  </a:xfrm>
                  <a:prstGeom prst="rect">
                    <a:avLst/>
                  </a:prstGeom>
                </p:spPr>
              </p:pic>
              <p:pic>
                <p:nvPicPr>
                  <p:cNvPr id="45" name="Picture 44">
                    <a:extLst>
                      <a:ext uri="{FF2B5EF4-FFF2-40B4-BE49-F238E27FC236}">
                        <a16:creationId xmlns:a16="http://schemas.microsoft.com/office/drawing/2014/main" id="{FF19D1E9-BC18-94BC-545F-A5B7C5E06DCD}"/>
                      </a:ext>
                    </a:extLst>
                  </p:cNvPr>
                  <p:cNvPicPr>
                    <a:picLocks noChangeAspect="1"/>
                  </p:cNvPicPr>
                  <p:nvPr/>
                </p:nvPicPr>
                <p:blipFill>
                  <a:blip r:embed="rId37"/>
                  <a:stretch>
                    <a:fillRect/>
                  </a:stretch>
                </p:blipFill>
                <p:spPr>
                  <a:xfrm>
                    <a:off x="5357148" y="1254348"/>
                    <a:ext cx="513659" cy="540000"/>
                  </a:xfrm>
                  <a:prstGeom prst="rect">
                    <a:avLst/>
                  </a:prstGeom>
                </p:spPr>
              </p:pic>
            </p:grpSp>
            <p:grpSp>
              <p:nvGrpSpPr>
                <p:cNvPr id="22" name="Group 21">
                  <a:extLst>
                    <a:ext uri="{FF2B5EF4-FFF2-40B4-BE49-F238E27FC236}">
                      <a16:creationId xmlns:a16="http://schemas.microsoft.com/office/drawing/2014/main" id="{6CC1EE24-8D01-B3D2-90DA-CBA46DB56778}"/>
                    </a:ext>
                  </a:extLst>
                </p:cNvPr>
                <p:cNvGrpSpPr/>
                <p:nvPr/>
              </p:nvGrpSpPr>
              <p:grpSpPr>
                <a:xfrm>
                  <a:off x="0" y="2508696"/>
                  <a:ext cx="3568364" cy="540000"/>
                  <a:chOff x="0" y="2508696"/>
                  <a:chExt cx="3568364" cy="540000"/>
                </a:xfrm>
              </p:grpSpPr>
              <p:pic>
                <p:nvPicPr>
                  <p:cNvPr id="29" name="Picture 28">
                    <a:extLst>
                      <a:ext uri="{FF2B5EF4-FFF2-40B4-BE49-F238E27FC236}">
                        <a16:creationId xmlns:a16="http://schemas.microsoft.com/office/drawing/2014/main" id="{AD5559B6-0100-C2B0-9320-7F9E1EEBBA05}"/>
                      </a:ext>
                    </a:extLst>
                  </p:cNvPr>
                  <p:cNvPicPr>
                    <a:picLocks noChangeAspect="1"/>
                  </p:cNvPicPr>
                  <p:nvPr/>
                </p:nvPicPr>
                <p:blipFill>
                  <a:blip r:embed="rId38"/>
                  <a:stretch>
                    <a:fillRect/>
                  </a:stretch>
                </p:blipFill>
                <p:spPr>
                  <a:xfrm>
                    <a:off x="0" y="2508696"/>
                    <a:ext cx="453430" cy="540000"/>
                  </a:xfrm>
                  <a:prstGeom prst="rect">
                    <a:avLst/>
                  </a:prstGeom>
                </p:spPr>
              </p:pic>
              <p:pic>
                <p:nvPicPr>
                  <p:cNvPr id="30" name="Picture 29">
                    <a:extLst>
                      <a:ext uri="{FF2B5EF4-FFF2-40B4-BE49-F238E27FC236}">
                        <a16:creationId xmlns:a16="http://schemas.microsoft.com/office/drawing/2014/main" id="{61A111EB-038C-9259-E001-FC388B785C10}"/>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517953" y="2508696"/>
                    <a:ext cx="518684" cy="540000"/>
                  </a:xfrm>
                  <a:prstGeom prst="rect">
                    <a:avLst/>
                  </a:prstGeom>
                </p:spPr>
              </p:pic>
              <p:pic>
                <p:nvPicPr>
                  <p:cNvPr id="31" name="Picture 30">
                    <a:extLst>
                      <a:ext uri="{FF2B5EF4-FFF2-40B4-BE49-F238E27FC236}">
                        <a16:creationId xmlns:a16="http://schemas.microsoft.com/office/drawing/2014/main" id="{3C6FEAA1-B0E3-575C-ACA0-5002D7C954E5}"/>
                      </a:ext>
                    </a:extLst>
                  </p:cNvPr>
                  <p:cNvPicPr>
                    <a:picLocks noChangeAspect="1"/>
                  </p:cNvPicPr>
                  <p:nvPr/>
                </p:nvPicPr>
                <p:blipFill>
                  <a:blip r:embed="rId40"/>
                  <a:stretch>
                    <a:fillRect/>
                  </a:stretch>
                </p:blipFill>
                <p:spPr>
                  <a:xfrm>
                    <a:off x="1101160" y="2508696"/>
                    <a:ext cx="483288" cy="540000"/>
                  </a:xfrm>
                  <a:prstGeom prst="rect">
                    <a:avLst/>
                  </a:prstGeom>
                </p:spPr>
              </p:pic>
              <p:pic>
                <p:nvPicPr>
                  <p:cNvPr id="32" name="Picture 31">
                    <a:extLst>
                      <a:ext uri="{FF2B5EF4-FFF2-40B4-BE49-F238E27FC236}">
                        <a16:creationId xmlns:a16="http://schemas.microsoft.com/office/drawing/2014/main" id="{AC4791D0-B35B-55BA-FCE0-FBA8FCC525CF}"/>
                      </a:ext>
                    </a:extLst>
                  </p:cNvPr>
                  <p:cNvPicPr>
                    <a:picLocks noChangeAspect="1"/>
                  </p:cNvPicPr>
                  <p:nvPr/>
                </p:nvPicPr>
                <p:blipFill>
                  <a:blip r:embed="rId41"/>
                  <a:stretch>
                    <a:fillRect/>
                  </a:stretch>
                </p:blipFill>
                <p:spPr>
                  <a:xfrm>
                    <a:off x="1648971" y="2508696"/>
                    <a:ext cx="437170" cy="540000"/>
                  </a:xfrm>
                  <a:prstGeom prst="rect">
                    <a:avLst/>
                  </a:prstGeom>
                </p:spPr>
              </p:pic>
              <p:pic>
                <p:nvPicPr>
                  <p:cNvPr id="33" name="Picture 32">
                    <a:extLst>
                      <a:ext uri="{FF2B5EF4-FFF2-40B4-BE49-F238E27FC236}">
                        <a16:creationId xmlns:a16="http://schemas.microsoft.com/office/drawing/2014/main" id="{C30EA40F-DF40-57F8-63CC-61A4FA792C7F}"/>
                      </a:ext>
                    </a:extLst>
                  </p:cNvPr>
                  <p:cNvPicPr>
                    <a:picLocks noChangeAspect="1"/>
                  </p:cNvPicPr>
                  <p:nvPr/>
                </p:nvPicPr>
                <p:blipFill>
                  <a:blip r:embed="rId42"/>
                  <a:stretch>
                    <a:fillRect/>
                  </a:stretch>
                </p:blipFill>
                <p:spPr>
                  <a:xfrm>
                    <a:off x="2150664" y="2508696"/>
                    <a:ext cx="405900" cy="540000"/>
                  </a:xfrm>
                  <a:prstGeom prst="rect">
                    <a:avLst/>
                  </a:prstGeom>
                </p:spPr>
              </p:pic>
              <p:pic>
                <p:nvPicPr>
                  <p:cNvPr id="34" name="Picture 33">
                    <a:extLst>
                      <a:ext uri="{FF2B5EF4-FFF2-40B4-BE49-F238E27FC236}">
                        <a16:creationId xmlns:a16="http://schemas.microsoft.com/office/drawing/2014/main" id="{44353F7A-1618-B996-045A-FE93F5EBEF1A}"/>
                      </a:ext>
                    </a:extLst>
                  </p:cNvPr>
                  <p:cNvPicPr>
                    <a:picLocks noChangeAspect="1"/>
                  </p:cNvPicPr>
                  <p:nvPr/>
                </p:nvPicPr>
                <p:blipFill>
                  <a:blip r:embed="rId43"/>
                  <a:stretch>
                    <a:fillRect/>
                  </a:stretch>
                </p:blipFill>
                <p:spPr>
                  <a:xfrm>
                    <a:off x="2621087" y="2508696"/>
                    <a:ext cx="539379" cy="540000"/>
                  </a:xfrm>
                  <a:prstGeom prst="rect">
                    <a:avLst/>
                  </a:prstGeom>
                </p:spPr>
              </p:pic>
              <p:pic>
                <p:nvPicPr>
                  <p:cNvPr id="35" name="Picture 34">
                    <a:extLst>
                      <a:ext uri="{FF2B5EF4-FFF2-40B4-BE49-F238E27FC236}">
                        <a16:creationId xmlns:a16="http://schemas.microsoft.com/office/drawing/2014/main" id="{F8FC3F52-1209-60EE-9BBF-46B30EFDE2BE}"/>
                      </a:ext>
                    </a:extLst>
                  </p:cNvPr>
                  <p:cNvPicPr>
                    <a:picLocks noChangeAspect="1"/>
                  </p:cNvPicPr>
                  <p:nvPr/>
                </p:nvPicPr>
                <p:blipFill>
                  <a:blip r:embed="rId44"/>
                  <a:stretch>
                    <a:fillRect/>
                  </a:stretch>
                </p:blipFill>
                <p:spPr>
                  <a:xfrm>
                    <a:off x="3224991" y="2508696"/>
                    <a:ext cx="343373" cy="540000"/>
                  </a:xfrm>
                  <a:prstGeom prst="rect">
                    <a:avLst/>
                  </a:prstGeom>
                </p:spPr>
              </p:pic>
            </p:grpSp>
            <p:grpSp>
              <p:nvGrpSpPr>
                <p:cNvPr id="23" name="Group 22">
                  <a:extLst>
                    <a:ext uri="{FF2B5EF4-FFF2-40B4-BE49-F238E27FC236}">
                      <a16:creationId xmlns:a16="http://schemas.microsoft.com/office/drawing/2014/main" id="{9CD62571-D5DB-C650-A111-9AA30E501C17}"/>
                    </a:ext>
                  </a:extLst>
                </p:cNvPr>
                <p:cNvGrpSpPr/>
                <p:nvPr/>
              </p:nvGrpSpPr>
              <p:grpSpPr>
                <a:xfrm>
                  <a:off x="0" y="627174"/>
                  <a:ext cx="1898053" cy="540000"/>
                  <a:chOff x="0" y="627174"/>
                  <a:chExt cx="1898053" cy="540000"/>
                </a:xfrm>
              </p:grpSpPr>
              <p:pic>
                <p:nvPicPr>
                  <p:cNvPr id="24" name="Picture 23">
                    <a:extLst>
                      <a:ext uri="{FF2B5EF4-FFF2-40B4-BE49-F238E27FC236}">
                        <a16:creationId xmlns:a16="http://schemas.microsoft.com/office/drawing/2014/main" id="{9FA56ED5-FB4D-AF13-2CCD-AF1504E05B06}"/>
                      </a:ext>
                    </a:extLst>
                  </p:cNvPr>
                  <p:cNvPicPr>
                    <a:picLocks noChangeAspect="1"/>
                  </p:cNvPicPr>
                  <p:nvPr/>
                </p:nvPicPr>
                <p:blipFill>
                  <a:blip r:embed="rId45"/>
                  <a:stretch>
                    <a:fillRect/>
                  </a:stretch>
                </p:blipFill>
                <p:spPr>
                  <a:xfrm>
                    <a:off x="0" y="627174"/>
                    <a:ext cx="331295" cy="540000"/>
                  </a:xfrm>
                  <a:prstGeom prst="rect">
                    <a:avLst/>
                  </a:prstGeom>
                </p:spPr>
              </p:pic>
              <p:pic>
                <p:nvPicPr>
                  <p:cNvPr id="25" name="Picture 24">
                    <a:extLst>
                      <a:ext uri="{FF2B5EF4-FFF2-40B4-BE49-F238E27FC236}">
                        <a16:creationId xmlns:a16="http://schemas.microsoft.com/office/drawing/2014/main" id="{3F879A6D-B7CE-78E6-1064-A0B7BF70876A}"/>
                      </a:ext>
                    </a:extLst>
                  </p:cNvPr>
                  <p:cNvPicPr>
                    <a:picLocks noChangeAspect="1"/>
                  </p:cNvPicPr>
                  <p:nvPr/>
                </p:nvPicPr>
                <p:blipFill>
                  <a:blip r:embed="rId46"/>
                  <a:stretch>
                    <a:fillRect/>
                  </a:stretch>
                </p:blipFill>
                <p:spPr>
                  <a:xfrm>
                    <a:off x="397853" y="627174"/>
                    <a:ext cx="327858" cy="540000"/>
                  </a:xfrm>
                  <a:prstGeom prst="rect">
                    <a:avLst/>
                  </a:prstGeom>
                </p:spPr>
              </p:pic>
              <p:pic>
                <p:nvPicPr>
                  <p:cNvPr id="26" name="Picture 25">
                    <a:extLst>
                      <a:ext uri="{FF2B5EF4-FFF2-40B4-BE49-F238E27FC236}">
                        <a16:creationId xmlns:a16="http://schemas.microsoft.com/office/drawing/2014/main" id="{2EF4574E-90B1-3C13-950C-1DF6C6772FB2}"/>
                      </a:ext>
                    </a:extLst>
                  </p:cNvPr>
                  <p:cNvPicPr>
                    <a:picLocks noChangeAspect="1"/>
                  </p:cNvPicPr>
                  <p:nvPr/>
                </p:nvPicPr>
                <p:blipFill>
                  <a:blip r:embed="rId47"/>
                  <a:stretch>
                    <a:fillRect/>
                  </a:stretch>
                </p:blipFill>
                <p:spPr>
                  <a:xfrm>
                    <a:off x="792269" y="627174"/>
                    <a:ext cx="294983" cy="540000"/>
                  </a:xfrm>
                  <a:prstGeom prst="rect">
                    <a:avLst/>
                  </a:prstGeom>
                </p:spPr>
              </p:pic>
              <p:pic>
                <p:nvPicPr>
                  <p:cNvPr id="27" name="Picture 26">
                    <a:extLst>
                      <a:ext uri="{FF2B5EF4-FFF2-40B4-BE49-F238E27FC236}">
                        <a16:creationId xmlns:a16="http://schemas.microsoft.com/office/drawing/2014/main" id="{0B41250D-AD88-0AA7-E944-F23355C8D18C}"/>
                      </a:ext>
                    </a:extLst>
                  </p:cNvPr>
                  <p:cNvPicPr>
                    <a:picLocks noChangeAspect="1"/>
                  </p:cNvPicPr>
                  <p:nvPr/>
                </p:nvPicPr>
                <p:blipFill>
                  <a:blip r:embed="rId48"/>
                  <a:stretch>
                    <a:fillRect/>
                  </a:stretch>
                </p:blipFill>
                <p:spPr>
                  <a:xfrm>
                    <a:off x="1153810" y="627174"/>
                    <a:ext cx="256744" cy="540000"/>
                  </a:xfrm>
                  <a:prstGeom prst="rect">
                    <a:avLst/>
                  </a:prstGeom>
                </p:spPr>
              </p:pic>
              <p:pic>
                <p:nvPicPr>
                  <p:cNvPr id="28" name="Picture 27">
                    <a:extLst>
                      <a:ext uri="{FF2B5EF4-FFF2-40B4-BE49-F238E27FC236}">
                        <a16:creationId xmlns:a16="http://schemas.microsoft.com/office/drawing/2014/main" id="{6ED9AB6D-451E-0A87-43B2-0C7D9DBE61F6}"/>
                      </a:ext>
                    </a:extLst>
                  </p:cNvPr>
                  <p:cNvPicPr>
                    <a:picLocks noChangeAspect="1"/>
                  </p:cNvPicPr>
                  <p:nvPr/>
                </p:nvPicPr>
                <p:blipFill>
                  <a:blip r:embed="rId49"/>
                  <a:stretch>
                    <a:fillRect/>
                  </a:stretch>
                </p:blipFill>
                <p:spPr>
                  <a:xfrm>
                    <a:off x="1477113" y="627174"/>
                    <a:ext cx="420940" cy="540000"/>
                  </a:xfrm>
                  <a:prstGeom prst="rect">
                    <a:avLst/>
                  </a:prstGeom>
                </p:spPr>
              </p:pic>
            </p:grpSp>
          </p:grpSp>
          <p:grpSp>
            <p:nvGrpSpPr>
              <p:cNvPr id="10" name="Group 9">
                <a:extLst>
                  <a:ext uri="{FF2B5EF4-FFF2-40B4-BE49-F238E27FC236}">
                    <a16:creationId xmlns:a16="http://schemas.microsoft.com/office/drawing/2014/main" id="{064B9CEA-12A1-9904-9C7B-083306F7F333}"/>
                  </a:ext>
                </a:extLst>
              </p:cNvPr>
              <p:cNvGrpSpPr/>
              <p:nvPr/>
            </p:nvGrpSpPr>
            <p:grpSpPr>
              <a:xfrm>
                <a:off x="0" y="16933"/>
                <a:ext cx="137795" cy="4512310"/>
                <a:chOff x="0" y="0"/>
                <a:chExt cx="137795" cy="4512310"/>
              </a:xfrm>
            </p:grpSpPr>
            <p:sp>
              <p:nvSpPr>
                <p:cNvPr id="11" name="Left Brace 10">
                  <a:extLst>
                    <a:ext uri="{FF2B5EF4-FFF2-40B4-BE49-F238E27FC236}">
                      <a16:creationId xmlns:a16="http://schemas.microsoft.com/office/drawing/2014/main" id="{FF3343E1-0203-B7CD-28AB-BFF71016FD69}"/>
                    </a:ext>
                  </a:extLst>
                </p:cNvPr>
                <p:cNvSpPr/>
                <p:nvPr/>
              </p:nvSpPr>
              <p:spPr>
                <a:xfrm>
                  <a:off x="0" y="0"/>
                  <a:ext cx="137795" cy="956310"/>
                </a:xfrm>
                <a:prstGeom prst="leftBrace">
                  <a:avLst>
                    <a:gd name="adj1" fmla="val 54416"/>
                    <a:gd name="adj2" fmla="val 50000"/>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Left Brace 11">
                  <a:extLst>
                    <a:ext uri="{FF2B5EF4-FFF2-40B4-BE49-F238E27FC236}">
                      <a16:creationId xmlns:a16="http://schemas.microsoft.com/office/drawing/2014/main" id="{CC73D45B-83A6-A2D4-9935-874A3120D746}"/>
                    </a:ext>
                  </a:extLst>
                </p:cNvPr>
                <p:cNvSpPr/>
                <p:nvPr/>
              </p:nvSpPr>
              <p:spPr>
                <a:xfrm>
                  <a:off x="0" y="1024467"/>
                  <a:ext cx="137795" cy="1440000"/>
                </a:xfrm>
                <a:prstGeom prst="leftBrace">
                  <a:avLst>
                    <a:gd name="adj1" fmla="val 54416"/>
                    <a:gd name="adj2" fmla="val 50000"/>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Left Brace 12">
                  <a:extLst>
                    <a:ext uri="{FF2B5EF4-FFF2-40B4-BE49-F238E27FC236}">
                      <a16:creationId xmlns:a16="http://schemas.microsoft.com/office/drawing/2014/main" id="{8857DECB-525C-CF94-F3B9-9EC2283B14D6}"/>
                    </a:ext>
                  </a:extLst>
                </p:cNvPr>
                <p:cNvSpPr/>
                <p:nvPr/>
              </p:nvSpPr>
              <p:spPr>
                <a:xfrm>
                  <a:off x="0" y="2531533"/>
                  <a:ext cx="137795" cy="956310"/>
                </a:xfrm>
                <a:prstGeom prst="leftBrace">
                  <a:avLst>
                    <a:gd name="adj1" fmla="val 54416"/>
                    <a:gd name="adj2" fmla="val 50000"/>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eft Brace 13">
                  <a:extLst>
                    <a:ext uri="{FF2B5EF4-FFF2-40B4-BE49-F238E27FC236}">
                      <a16:creationId xmlns:a16="http://schemas.microsoft.com/office/drawing/2014/main" id="{80732725-92D1-6D0D-7E17-70CA02920804}"/>
                    </a:ext>
                  </a:extLst>
                </p:cNvPr>
                <p:cNvSpPr/>
                <p:nvPr/>
              </p:nvSpPr>
              <p:spPr>
                <a:xfrm>
                  <a:off x="0" y="3556000"/>
                  <a:ext cx="137795" cy="956310"/>
                </a:xfrm>
                <a:prstGeom prst="leftBrace">
                  <a:avLst>
                    <a:gd name="adj1" fmla="val 54416"/>
                    <a:gd name="adj2" fmla="val 50000"/>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4" name="Group 3">
              <a:extLst>
                <a:ext uri="{FF2B5EF4-FFF2-40B4-BE49-F238E27FC236}">
                  <a16:creationId xmlns:a16="http://schemas.microsoft.com/office/drawing/2014/main" id="{3E5DB0F0-E20E-011E-5509-8BF7F93E570B}"/>
                </a:ext>
              </a:extLst>
            </p:cNvPr>
            <p:cNvGrpSpPr/>
            <p:nvPr/>
          </p:nvGrpSpPr>
          <p:grpSpPr>
            <a:xfrm>
              <a:off x="-26444" y="287357"/>
              <a:ext cx="264160" cy="3989234"/>
              <a:chOff x="-26444" y="-55543"/>
              <a:chExt cx="264160" cy="3989234"/>
            </a:xfrm>
          </p:grpSpPr>
          <p:sp>
            <p:nvSpPr>
              <p:cNvPr id="5" name="Text Box 5">
                <a:extLst>
                  <a:ext uri="{FF2B5EF4-FFF2-40B4-BE49-F238E27FC236}">
                    <a16:creationId xmlns:a16="http://schemas.microsoft.com/office/drawing/2014/main" id="{89DEA333-C89E-A19E-CA86-078D3ACDD806}"/>
                  </a:ext>
                </a:extLst>
              </p:cNvPr>
              <p:cNvSpPr txBox="1"/>
              <p:nvPr/>
            </p:nvSpPr>
            <p:spPr>
              <a:xfrm>
                <a:off x="-26444" y="-55543"/>
                <a:ext cx="264160" cy="41266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NZ" sz="2800" b="0" i="0" u="none" strike="noStrike" kern="100" cap="none" spc="0" normalizeH="0" baseline="0" noProof="0" dirty="0">
                    <a:ln>
                      <a:noFill/>
                    </a:ln>
                    <a:solidFill>
                      <a:prstClr val="black"/>
                    </a:solidFill>
                    <a:effectLst/>
                    <a:uLnTx/>
                    <a:uFillTx/>
                    <a:latin typeface="Calibri" panose="020F0502020204030204" pitchFamily="34" charset="0"/>
                    <a:ea typeface="Aptos" panose="020B0004020202020204" pitchFamily="34" charset="0"/>
                    <a:cs typeface="Calibri" panose="020F0502020204030204" pitchFamily="34" charset="0"/>
                  </a:rPr>
                  <a:t>1</a:t>
                </a:r>
              </a:p>
            </p:txBody>
          </p:sp>
          <p:sp>
            <p:nvSpPr>
              <p:cNvPr id="6" name="Text Box 5">
                <a:extLst>
                  <a:ext uri="{FF2B5EF4-FFF2-40B4-BE49-F238E27FC236}">
                    <a16:creationId xmlns:a16="http://schemas.microsoft.com/office/drawing/2014/main" id="{8E1B6FC7-36E1-65D0-CB11-6FC95B0C4D76}"/>
                  </a:ext>
                </a:extLst>
              </p:cNvPr>
              <p:cNvSpPr txBox="1"/>
              <p:nvPr/>
            </p:nvSpPr>
            <p:spPr>
              <a:xfrm>
                <a:off x="-26444" y="1226945"/>
                <a:ext cx="264160" cy="411647"/>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NZ" sz="2800" b="0" i="0" u="none" strike="noStrike" kern="100" cap="none" spc="0" normalizeH="0" baseline="0" noProof="0">
                    <a:ln>
                      <a:noFill/>
                    </a:ln>
                    <a:solidFill>
                      <a:prstClr val="black"/>
                    </a:solidFill>
                    <a:effectLst/>
                    <a:uLnTx/>
                    <a:uFillTx/>
                    <a:latin typeface="Calibri" panose="020F0502020204030204" pitchFamily="34" charset="0"/>
                    <a:ea typeface="Aptos" panose="020B0004020202020204" pitchFamily="34" charset="0"/>
                    <a:cs typeface="Calibri" panose="020F0502020204030204" pitchFamily="34" charset="0"/>
                  </a:rPr>
                  <a:t>2</a:t>
                </a:r>
              </a:p>
            </p:txBody>
          </p:sp>
          <p:sp>
            <p:nvSpPr>
              <p:cNvPr id="7" name="Text Box 5">
                <a:extLst>
                  <a:ext uri="{FF2B5EF4-FFF2-40B4-BE49-F238E27FC236}">
                    <a16:creationId xmlns:a16="http://schemas.microsoft.com/office/drawing/2014/main" id="{9D4062E6-D02C-0828-A6A9-6433444B80D5}"/>
                  </a:ext>
                </a:extLst>
              </p:cNvPr>
              <p:cNvSpPr txBox="1"/>
              <p:nvPr/>
            </p:nvSpPr>
            <p:spPr>
              <a:xfrm>
                <a:off x="-26444" y="2479804"/>
                <a:ext cx="264160" cy="411647"/>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NZ" sz="2800" b="0" i="0" u="none" strike="noStrike" kern="100" cap="none" spc="0" normalizeH="0" baseline="0" noProof="0">
                    <a:ln>
                      <a:noFill/>
                    </a:ln>
                    <a:solidFill>
                      <a:prstClr val="black"/>
                    </a:solidFill>
                    <a:effectLst/>
                    <a:uLnTx/>
                    <a:uFillTx/>
                    <a:latin typeface="Calibri" panose="020F0502020204030204" pitchFamily="34" charset="0"/>
                    <a:ea typeface="Aptos" panose="020B0004020202020204" pitchFamily="34" charset="0"/>
                    <a:cs typeface="Calibri" panose="020F0502020204030204" pitchFamily="34" charset="0"/>
                  </a:rPr>
                  <a:t>3</a:t>
                </a:r>
              </a:p>
            </p:txBody>
          </p:sp>
          <p:sp>
            <p:nvSpPr>
              <p:cNvPr id="8" name="Text Box 5">
                <a:extLst>
                  <a:ext uri="{FF2B5EF4-FFF2-40B4-BE49-F238E27FC236}">
                    <a16:creationId xmlns:a16="http://schemas.microsoft.com/office/drawing/2014/main" id="{7B0C6A0D-DC7B-ED61-387C-70D210B475AB}"/>
                  </a:ext>
                </a:extLst>
              </p:cNvPr>
              <p:cNvSpPr txBox="1"/>
              <p:nvPr/>
            </p:nvSpPr>
            <p:spPr>
              <a:xfrm>
                <a:off x="-26444" y="3521031"/>
                <a:ext cx="264160" cy="41266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NZ" sz="2800" b="0" i="0" u="none" strike="noStrike" kern="100" cap="none" spc="0" normalizeH="0" baseline="0" noProof="0">
                    <a:ln>
                      <a:noFill/>
                    </a:ln>
                    <a:solidFill>
                      <a:prstClr val="black"/>
                    </a:solidFill>
                    <a:effectLst/>
                    <a:uLnTx/>
                    <a:uFillTx/>
                    <a:latin typeface="Calibri" panose="020F0502020204030204" pitchFamily="34" charset="0"/>
                    <a:ea typeface="Aptos" panose="020B0004020202020204" pitchFamily="34" charset="0"/>
                    <a:cs typeface="Calibri" panose="020F0502020204030204" pitchFamily="34" charset="0"/>
                  </a:rPr>
                  <a:t>4</a:t>
                </a:r>
              </a:p>
            </p:txBody>
          </p:sp>
        </p:grpSp>
      </p:grpSp>
      <p:grpSp>
        <p:nvGrpSpPr>
          <p:cNvPr id="70" name="Group 69">
            <a:extLst>
              <a:ext uri="{FF2B5EF4-FFF2-40B4-BE49-F238E27FC236}">
                <a16:creationId xmlns:a16="http://schemas.microsoft.com/office/drawing/2014/main" id="{449BEBE0-107F-CF5B-D8B8-0D7E4DEB390B}"/>
              </a:ext>
            </a:extLst>
          </p:cNvPr>
          <p:cNvGrpSpPr/>
          <p:nvPr/>
        </p:nvGrpSpPr>
        <p:grpSpPr>
          <a:xfrm>
            <a:off x="262516" y="823130"/>
            <a:ext cx="4444380" cy="2969870"/>
            <a:chOff x="119336" y="890017"/>
            <a:chExt cx="4444380" cy="2969870"/>
          </a:xfrm>
        </p:grpSpPr>
        <p:sp>
          <p:nvSpPr>
            <p:cNvPr id="71" name="TextBox 70">
              <a:extLst>
                <a:ext uri="{FF2B5EF4-FFF2-40B4-BE49-F238E27FC236}">
                  <a16:creationId xmlns:a16="http://schemas.microsoft.com/office/drawing/2014/main" id="{2E06DD55-E06A-FF4D-8191-97FA9D6460B9}"/>
                </a:ext>
              </a:extLst>
            </p:cNvPr>
            <p:cNvSpPr txBox="1"/>
            <p:nvPr/>
          </p:nvSpPr>
          <p:spPr>
            <a:xfrm>
              <a:off x="119336" y="890017"/>
              <a:ext cx="2108139" cy="52322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800" b="1" i="0" u="none" strike="noStrike" kern="1200" cap="none" spc="0" normalizeH="0" baseline="0" noProof="0" dirty="0">
                  <a:ln>
                    <a:noFill/>
                  </a:ln>
                  <a:solidFill>
                    <a:srgbClr val="ED7D31">
                      <a:lumMod val="75000"/>
                    </a:srgbClr>
                  </a:solidFill>
                  <a:effectLst/>
                  <a:uLnTx/>
                  <a:uFillTx/>
                  <a:latin typeface="Tahoma" pitchFamily="34" charset="0"/>
                  <a:ea typeface="+mn-ea"/>
                  <a:cs typeface="+mn-cs"/>
                </a:rPr>
                <a:t>458 genes</a:t>
              </a:r>
              <a:endParaRPr kumimoji="0" lang="en-NZ" sz="2800" b="1" i="0" u="none" strike="noStrike" kern="1200" cap="none" spc="0" normalizeH="0" baseline="0" noProof="0" dirty="0">
                <a:ln>
                  <a:noFill/>
                </a:ln>
                <a:solidFill>
                  <a:srgbClr val="ED7D31">
                    <a:lumMod val="75000"/>
                  </a:srgbClr>
                </a:solidFill>
                <a:effectLst/>
                <a:uLnTx/>
                <a:uFillTx/>
                <a:latin typeface="Tahoma" pitchFamily="34" charset="0"/>
                <a:ea typeface="+mn-ea"/>
                <a:cs typeface="+mn-cs"/>
              </a:endParaRPr>
            </a:p>
          </p:txBody>
        </p:sp>
        <p:sp>
          <p:nvSpPr>
            <p:cNvPr id="72" name="TextBox 71">
              <a:extLst>
                <a:ext uri="{FF2B5EF4-FFF2-40B4-BE49-F238E27FC236}">
                  <a16:creationId xmlns:a16="http://schemas.microsoft.com/office/drawing/2014/main" id="{71758380-07AB-AE75-3EE9-7CB92CD34494}"/>
                </a:ext>
              </a:extLst>
            </p:cNvPr>
            <p:cNvSpPr txBox="1"/>
            <p:nvPr/>
          </p:nvSpPr>
          <p:spPr>
            <a:xfrm>
              <a:off x="911424" y="1877902"/>
              <a:ext cx="3226931" cy="52322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800" b="1" i="0" u="none" strike="noStrike" kern="1200" cap="none" spc="0" normalizeH="0" baseline="0" noProof="0" dirty="0">
                  <a:ln>
                    <a:noFill/>
                  </a:ln>
                  <a:solidFill>
                    <a:srgbClr val="ED7D31">
                      <a:lumMod val="75000"/>
                    </a:srgbClr>
                  </a:solidFill>
                  <a:effectLst/>
                  <a:uLnTx/>
                  <a:uFillTx/>
                  <a:latin typeface="Tahoma" pitchFamily="34" charset="0"/>
                  <a:ea typeface="+mn-ea"/>
                  <a:cs typeface="+mn-cs"/>
                </a:rPr>
                <a:t>66 gene families </a:t>
              </a:r>
              <a:endParaRPr kumimoji="0" lang="en-NZ" sz="2800" b="1" i="0" u="none" strike="noStrike" kern="1200" cap="none" spc="0" normalizeH="0" baseline="0" noProof="0" dirty="0">
                <a:ln>
                  <a:noFill/>
                </a:ln>
                <a:solidFill>
                  <a:srgbClr val="ED7D31">
                    <a:lumMod val="75000"/>
                  </a:srgbClr>
                </a:solidFill>
                <a:effectLst/>
                <a:uLnTx/>
                <a:uFillTx/>
                <a:latin typeface="Tahoma" pitchFamily="34" charset="0"/>
                <a:ea typeface="+mn-ea"/>
                <a:cs typeface="+mn-cs"/>
              </a:endParaRPr>
            </a:p>
          </p:txBody>
        </p:sp>
        <p:sp>
          <p:nvSpPr>
            <p:cNvPr id="73" name="TextBox 72">
              <a:extLst>
                <a:ext uri="{FF2B5EF4-FFF2-40B4-BE49-F238E27FC236}">
                  <a16:creationId xmlns:a16="http://schemas.microsoft.com/office/drawing/2014/main" id="{0A7ABA3A-E14C-2945-ACDB-0E1FDDB6D570}"/>
                </a:ext>
              </a:extLst>
            </p:cNvPr>
            <p:cNvSpPr txBox="1"/>
            <p:nvPr/>
          </p:nvSpPr>
          <p:spPr>
            <a:xfrm>
              <a:off x="1739117" y="2905780"/>
              <a:ext cx="2824599" cy="95410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800" b="1" i="0" u="none" strike="noStrike" kern="1200" cap="none" spc="0" normalizeH="0" baseline="0" noProof="0" dirty="0">
                  <a:ln>
                    <a:noFill/>
                  </a:ln>
                  <a:solidFill>
                    <a:srgbClr val="ED7D31">
                      <a:lumMod val="75000"/>
                    </a:srgbClr>
                  </a:solidFill>
                  <a:effectLst/>
                  <a:uLnTx/>
                  <a:uFillTx/>
                  <a:latin typeface="Tahoma" pitchFamily="34" charset="0"/>
                  <a:ea typeface="+mn-ea"/>
                  <a:cs typeface="+mn-cs"/>
                </a:rPr>
                <a:t>bond graph templates </a:t>
              </a:r>
              <a:endParaRPr kumimoji="0" lang="en-NZ" sz="2800" b="1" i="0" u="none" strike="noStrike" kern="1200" cap="none" spc="0" normalizeH="0" baseline="0" noProof="0" dirty="0">
                <a:ln>
                  <a:noFill/>
                </a:ln>
                <a:solidFill>
                  <a:srgbClr val="ED7D31">
                    <a:lumMod val="75000"/>
                  </a:srgbClr>
                </a:solidFill>
                <a:effectLst/>
                <a:uLnTx/>
                <a:uFillTx/>
                <a:latin typeface="Tahoma" pitchFamily="34" charset="0"/>
                <a:ea typeface="+mn-ea"/>
                <a:cs typeface="+mn-cs"/>
              </a:endParaRPr>
            </a:p>
          </p:txBody>
        </p:sp>
        <p:sp>
          <p:nvSpPr>
            <p:cNvPr id="74" name="Arrow: Curved Right 73">
              <a:extLst>
                <a:ext uri="{FF2B5EF4-FFF2-40B4-BE49-F238E27FC236}">
                  <a16:creationId xmlns:a16="http://schemas.microsoft.com/office/drawing/2014/main" id="{9BB3A080-8B4C-187A-0A93-25977D7A2A58}"/>
                </a:ext>
              </a:extLst>
            </p:cNvPr>
            <p:cNvSpPr/>
            <p:nvPr/>
          </p:nvSpPr>
          <p:spPr bwMode="auto">
            <a:xfrm>
              <a:off x="222632" y="1413238"/>
              <a:ext cx="544776" cy="864000"/>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NZ" sz="3600" b="1" i="0" u="none" strike="noStrike" kern="1200" cap="none" spc="0" normalizeH="0" baseline="0" noProof="0">
                <a:ln>
                  <a:noFill/>
                </a:ln>
                <a:solidFill>
                  <a:srgbClr val="FFFFFF"/>
                </a:solidFill>
                <a:effectLst/>
                <a:uLnTx/>
                <a:uFillTx/>
                <a:latin typeface="Tahoma" pitchFamily="34" charset="0"/>
                <a:ea typeface="+mn-ea"/>
                <a:cs typeface="+mn-cs"/>
              </a:endParaRPr>
            </a:p>
          </p:txBody>
        </p:sp>
        <p:sp>
          <p:nvSpPr>
            <p:cNvPr id="75" name="Arrow: Curved Right 74">
              <a:extLst>
                <a:ext uri="{FF2B5EF4-FFF2-40B4-BE49-F238E27FC236}">
                  <a16:creationId xmlns:a16="http://schemas.microsoft.com/office/drawing/2014/main" id="{E4C91B7A-B8EA-A4E7-89E5-C609777E4F2A}"/>
                </a:ext>
              </a:extLst>
            </p:cNvPr>
            <p:cNvSpPr/>
            <p:nvPr/>
          </p:nvSpPr>
          <p:spPr bwMode="auto">
            <a:xfrm>
              <a:off x="1087901" y="2421981"/>
              <a:ext cx="544776" cy="864000"/>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NZ" sz="3600" b="1" i="0" u="none" strike="noStrike" kern="1200" cap="none" spc="0" normalizeH="0" baseline="0" noProof="0">
                <a:ln>
                  <a:noFill/>
                </a:ln>
                <a:solidFill>
                  <a:srgbClr val="FFFFFF"/>
                </a:solidFill>
                <a:effectLst/>
                <a:uLnTx/>
                <a:uFillTx/>
                <a:latin typeface="Tahoma" pitchFamily="34" charset="0"/>
                <a:ea typeface="+mn-ea"/>
                <a:cs typeface="+mn-cs"/>
              </a:endParaRPr>
            </a:p>
          </p:txBody>
        </p:sp>
      </p:grpSp>
      <p:sp>
        <p:nvSpPr>
          <p:cNvPr id="76" name="TextBox 75">
            <a:extLst>
              <a:ext uri="{FF2B5EF4-FFF2-40B4-BE49-F238E27FC236}">
                <a16:creationId xmlns:a16="http://schemas.microsoft.com/office/drawing/2014/main" id="{BE69AE72-9522-51AF-314E-1AED5AEA362A}"/>
              </a:ext>
            </a:extLst>
          </p:cNvPr>
          <p:cNvSpPr txBox="1"/>
          <p:nvPr/>
        </p:nvSpPr>
        <p:spPr>
          <a:xfrm>
            <a:off x="503736" y="4466844"/>
            <a:ext cx="3962854"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1" i="0" u="none" strike="noStrike" kern="1200" cap="none" spc="0" normalizeH="0" baseline="0" noProof="0" dirty="0">
                <a:ln>
                  <a:noFill/>
                </a:ln>
                <a:solidFill>
                  <a:prstClr val="black"/>
                </a:solidFill>
                <a:effectLst/>
                <a:uLnTx/>
                <a:uFillTx/>
                <a:latin typeface="Calibri" panose="020F0502020204030204"/>
                <a:ea typeface="+mn-ea"/>
                <a:cs typeface="+mn-cs"/>
              </a:rPr>
              <a:t>Examples</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1" u="none" strike="noStrike" kern="1200" cap="none" spc="0" normalizeH="0" baseline="0" noProof="0" dirty="0">
                <a:ln>
                  <a:noFill/>
                </a:ln>
                <a:solidFill>
                  <a:prstClr val="black"/>
                </a:solidFill>
                <a:effectLst/>
                <a:uLnTx/>
                <a:uFillTx/>
                <a:latin typeface="Calibri" panose="020F0502020204030204"/>
                <a:ea typeface="+mn-ea"/>
                <a:cs typeface="+mn-cs"/>
              </a:rPr>
              <a:t>SLC1</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(EAAT) Glutamate transport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1" u="none" strike="noStrike" kern="1200" cap="none" spc="0" normalizeH="0" baseline="0" noProof="0" dirty="0">
                <a:ln>
                  <a:noFill/>
                </a:ln>
                <a:solidFill>
                  <a:prstClr val="black"/>
                </a:solidFill>
                <a:effectLst/>
                <a:uLnTx/>
                <a:uFillTx/>
                <a:latin typeface="Calibri" panose="020F0502020204030204"/>
                <a:ea typeface="+mn-ea"/>
                <a:cs typeface="+mn-cs"/>
              </a:rPr>
              <a:t>SLC2</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(GLUT) Facilitated glucose transport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1" u="none" strike="noStrike" kern="1200" cap="none" spc="0" normalizeH="0" baseline="0" noProof="0" dirty="0">
                <a:ln>
                  <a:noFill/>
                </a:ln>
                <a:solidFill>
                  <a:prstClr val="black"/>
                </a:solidFill>
                <a:effectLst/>
                <a:uLnTx/>
                <a:uFillTx/>
                <a:latin typeface="Calibri" panose="020F0502020204030204"/>
                <a:ea typeface="+mn-ea"/>
                <a:cs typeface="+mn-cs"/>
              </a:rPr>
              <a:t>SLC4</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(AE, NBC) Bicarbonate cotransporters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1" u="none" strike="noStrike" kern="1200" cap="none" spc="0" normalizeH="0" baseline="0" noProof="0" dirty="0">
                <a:ln>
                  <a:noFill/>
                </a:ln>
                <a:solidFill>
                  <a:prstClr val="black"/>
                </a:solidFill>
                <a:effectLst/>
                <a:uLnTx/>
                <a:uFillTx/>
                <a:latin typeface="Calibri" panose="020F0502020204030204"/>
                <a:ea typeface="+mn-ea"/>
                <a:cs typeface="+mn-cs"/>
              </a:rPr>
              <a:t>SLC5</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(SGLT) Na-glucose cotransport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1" u="none" strike="noStrike" kern="1200" cap="none" spc="0" normalizeH="0" baseline="0" noProof="0" dirty="0">
                <a:ln>
                  <a:noFill/>
                </a:ln>
                <a:solidFill>
                  <a:prstClr val="black"/>
                </a:solidFill>
                <a:effectLst/>
                <a:uLnTx/>
                <a:uFillTx/>
                <a:latin typeface="Calibri" panose="020F0502020204030204"/>
                <a:ea typeface="+mn-ea"/>
                <a:cs typeface="+mn-cs"/>
              </a:rPr>
              <a:t>SLC8</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(NCE) Na-Ca exchange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1" u="none" strike="noStrike" kern="1200" cap="none" spc="0" normalizeH="0" baseline="0" noProof="0" dirty="0">
                <a:ln>
                  <a:noFill/>
                </a:ln>
                <a:solidFill>
                  <a:prstClr val="black"/>
                </a:solidFill>
                <a:effectLst/>
                <a:uLnTx/>
                <a:uFillTx/>
                <a:latin typeface="Calibri" panose="020F0502020204030204"/>
                <a:ea typeface="+mn-ea"/>
                <a:cs typeface="+mn-cs"/>
              </a:rPr>
              <a:t>SLC9</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(NHE) Na-H exchange</a:t>
            </a:r>
          </a:p>
        </p:txBody>
      </p:sp>
      <p:sp>
        <p:nvSpPr>
          <p:cNvPr id="77" name="Rectangle 76">
            <a:extLst>
              <a:ext uri="{FF2B5EF4-FFF2-40B4-BE49-F238E27FC236}">
                <a16:creationId xmlns:a16="http://schemas.microsoft.com/office/drawing/2014/main" id="{3B0D358F-E564-6AB5-780F-91CA09A303F8}"/>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974812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F018BB55-AF5A-37EA-A933-8A0CDB018947}"/>
              </a:ext>
            </a:extLst>
          </p:cNvPr>
          <p:cNvGrpSpPr/>
          <p:nvPr/>
        </p:nvGrpSpPr>
        <p:grpSpPr>
          <a:xfrm>
            <a:off x="1228834" y="672007"/>
            <a:ext cx="4092563" cy="3432060"/>
            <a:chOff x="3119418" y="929915"/>
            <a:chExt cx="4092563" cy="3432060"/>
          </a:xfrm>
        </p:grpSpPr>
        <p:grpSp>
          <p:nvGrpSpPr>
            <p:cNvPr id="119" name="Group 118">
              <a:extLst>
                <a:ext uri="{FF2B5EF4-FFF2-40B4-BE49-F238E27FC236}">
                  <a16:creationId xmlns:a16="http://schemas.microsoft.com/office/drawing/2014/main" id="{7A68C8D2-830C-9762-ED3E-E5F01FE91589}"/>
                </a:ext>
              </a:extLst>
            </p:cNvPr>
            <p:cNvGrpSpPr/>
            <p:nvPr/>
          </p:nvGrpSpPr>
          <p:grpSpPr>
            <a:xfrm>
              <a:off x="3228450" y="1985975"/>
              <a:ext cx="3831697" cy="2376000"/>
              <a:chOff x="3228450" y="1985975"/>
              <a:chExt cx="3831697" cy="2376000"/>
            </a:xfrm>
          </p:grpSpPr>
          <p:cxnSp>
            <p:nvCxnSpPr>
              <p:cNvPr id="2" name="Straight Connector 1">
                <a:extLst>
                  <a:ext uri="{FF2B5EF4-FFF2-40B4-BE49-F238E27FC236}">
                    <a16:creationId xmlns:a16="http://schemas.microsoft.com/office/drawing/2014/main" id="{A915D60A-6A99-B8F6-5800-22459736EF67}"/>
                  </a:ext>
                </a:extLst>
              </p:cNvPr>
              <p:cNvCxnSpPr/>
              <p:nvPr/>
            </p:nvCxnSpPr>
            <p:spPr bwMode="auto">
              <a:xfrm>
                <a:off x="5152313" y="1985975"/>
                <a:ext cx="0" cy="2376000"/>
              </a:xfrm>
              <a:prstGeom prst="line">
                <a:avLst/>
              </a:prstGeom>
              <a:solidFill>
                <a:schemeClr val="accent1"/>
              </a:solidFill>
              <a:ln w="123825" cap="flat" cmpd="dbl" algn="ctr">
                <a:solidFill>
                  <a:srgbClr val="FFC000"/>
                </a:solidFill>
                <a:prstDash val="solid"/>
                <a:round/>
                <a:headEnd type="none" w="med" len="med"/>
                <a:tailEnd type="none" w="med" len="med"/>
              </a:ln>
              <a:effectLst/>
            </p:spPr>
          </p:cxnSp>
          <p:grpSp>
            <p:nvGrpSpPr>
              <p:cNvPr id="99" name="Group 98">
                <a:extLst>
                  <a:ext uri="{FF2B5EF4-FFF2-40B4-BE49-F238E27FC236}">
                    <a16:creationId xmlns:a16="http://schemas.microsoft.com/office/drawing/2014/main" id="{ECC9A3C7-7311-3CDB-8514-75D0ACBE902B}"/>
                  </a:ext>
                </a:extLst>
              </p:cNvPr>
              <p:cNvGrpSpPr/>
              <p:nvPr/>
            </p:nvGrpSpPr>
            <p:grpSpPr>
              <a:xfrm>
                <a:off x="3228450" y="2240203"/>
                <a:ext cx="3831697" cy="1922088"/>
                <a:chOff x="3228450" y="2240203"/>
                <a:chExt cx="3831697" cy="1922088"/>
              </a:xfrm>
            </p:grpSpPr>
            <p:sp>
              <p:nvSpPr>
                <p:cNvPr id="96" name="Rectangle 95">
                  <a:extLst>
                    <a:ext uri="{FF2B5EF4-FFF2-40B4-BE49-F238E27FC236}">
                      <a16:creationId xmlns:a16="http://schemas.microsoft.com/office/drawing/2014/main" id="{550B99D2-D5B0-3D00-BB1B-08FC092286E3}"/>
                    </a:ext>
                  </a:extLst>
                </p:cNvPr>
                <p:cNvSpPr/>
                <p:nvPr/>
              </p:nvSpPr>
              <p:spPr>
                <a:xfrm>
                  <a:off x="6485220" y="2240203"/>
                  <a:ext cx="574927" cy="1922088"/>
                </a:xfrm>
                <a:prstGeom prst="rect">
                  <a:avLst/>
                </a:prstGeom>
                <a:gradFill>
                  <a:gsLst>
                    <a:gs pos="11000">
                      <a:srgbClr val="AEBE8E"/>
                    </a:gs>
                    <a:gs pos="89000">
                      <a:srgbClr val="E6EADC"/>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23161B0E-DED3-147E-70D1-991289283EB0}"/>
                    </a:ext>
                  </a:extLst>
                </p:cNvPr>
                <p:cNvSpPr/>
                <p:nvPr/>
              </p:nvSpPr>
              <p:spPr>
                <a:xfrm>
                  <a:off x="3799072" y="2240204"/>
                  <a:ext cx="2686310" cy="1922087"/>
                </a:xfrm>
                <a:prstGeom prst="rect">
                  <a:avLst/>
                </a:prstGeom>
                <a:gradFill>
                  <a:gsLst>
                    <a:gs pos="50000">
                      <a:schemeClr val="bg1"/>
                    </a:gs>
                    <a:gs pos="11000">
                      <a:schemeClr val="accent4">
                        <a:lumMod val="20000"/>
                        <a:lumOff val="80000"/>
                      </a:schemeClr>
                    </a:gs>
                    <a:gs pos="89000">
                      <a:schemeClr val="accent4">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5101DCCC-59B0-8C55-8F49-B0B53FDB1154}"/>
                    </a:ext>
                  </a:extLst>
                </p:cNvPr>
                <p:cNvSpPr/>
                <p:nvPr/>
              </p:nvSpPr>
              <p:spPr>
                <a:xfrm>
                  <a:off x="3228450" y="2240203"/>
                  <a:ext cx="574927" cy="1922088"/>
                </a:xfrm>
                <a:prstGeom prst="rect">
                  <a:avLst/>
                </a:prstGeom>
                <a:gradFill>
                  <a:gsLst>
                    <a:gs pos="11000">
                      <a:srgbClr val="F3F7FE"/>
                    </a:gs>
                    <a:gs pos="89000">
                      <a:srgbClr val="D9E1F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5" name="Group 34">
              <a:extLst>
                <a:ext uri="{FF2B5EF4-FFF2-40B4-BE49-F238E27FC236}">
                  <a16:creationId xmlns:a16="http://schemas.microsoft.com/office/drawing/2014/main" id="{CC0CE8A7-02FD-80A2-3AA3-DCA91FFA6C4A}"/>
                </a:ext>
              </a:extLst>
            </p:cNvPr>
            <p:cNvGrpSpPr/>
            <p:nvPr/>
          </p:nvGrpSpPr>
          <p:grpSpPr>
            <a:xfrm>
              <a:off x="3119418" y="929915"/>
              <a:ext cx="4092563" cy="1333359"/>
              <a:chOff x="3870978" y="702012"/>
              <a:chExt cx="4092563" cy="1333359"/>
            </a:xfrm>
          </p:grpSpPr>
          <p:grpSp>
            <p:nvGrpSpPr>
              <p:cNvPr id="6" name="Group 5">
                <a:extLst>
                  <a:ext uri="{FF2B5EF4-FFF2-40B4-BE49-F238E27FC236}">
                    <a16:creationId xmlns:a16="http://schemas.microsoft.com/office/drawing/2014/main" id="{06F3E06E-6FEB-8DCE-C15F-DD31EF0546E1}"/>
                  </a:ext>
                </a:extLst>
              </p:cNvPr>
              <p:cNvGrpSpPr/>
              <p:nvPr/>
            </p:nvGrpSpPr>
            <p:grpSpPr>
              <a:xfrm>
                <a:off x="6010619" y="702012"/>
                <a:ext cx="1952922" cy="1007672"/>
                <a:chOff x="6061298" y="706598"/>
                <a:chExt cx="1952922" cy="1007672"/>
              </a:xfrm>
            </p:grpSpPr>
            <p:sp>
              <p:nvSpPr>
                <p:cNvPr id="3" name="TextBox 2">
                  <a:extLst>
                    <a:ext uri="{FF2B5EF4-FFF2-40B4-BE49-F238E27FC236}">
                      <a16:creationId xmlns:a16="http://schemas.microsoft.com/office/drawing/2014/main" id="{615C9511-A5AB-A3D8-A6CD-A80B894B8D0E}"/>
                    </a:ext>
                  </a:extLst>
                </p:cNvPr>
                <p:cNvSpPr txBox="1"/>
                <p:nvPr/>
              </p:nvSpPr>
              <p:spPr>
                <a:xfrm>
                  <a:off x="6402817" y="706598"/>
                  <a:ext cx="16114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Cell membrane</a:t>
                  </a:r>
                </a:p>
              </p:txBody>
            </p:sp>
            <p:sp>
              <p:nvSpPr>
                <p:cNvPr id="5" name="Freeform: Shape 4">
                  <a:extLst>
                    <a:ext uri="{FF2B5EF4-FFF2-40B4-BE49-F238E27FC236}">
                      <a16:creationId xmlns:a16="http://schemas.microsoft.com/office/drawing/2014/main" id="{DB22CA18-79C5-6188-48AD-C796C7B61DAC}"/>
                    </a:ext>
                  </a:extLst>
                </p:cNvPr>
                <p:cNvSpPr/>
                <p:nvPr/>
              </p:nvSpPr>
              <p:spPr bwMode="auto">
                <a:xfrm flipH="1">
                  <a:off x="6061298" y="1127324"/>
                  <a:ext cx="368593" cy="586946"/>
                </a:xfrm>
                <a:custGeom>
                  <a:avLst/>
                  <a:gdLst>
                    <a:gd name="connsiteX0" fmla="*/ 1087394 w 1087394"/>
                    <a:gd name="connsiteY0" fmla="*/ 766119 h 766119"/>
                    <a:gd name="connsiteX1" fmla="*/ 0 w 1087394"/>
                    <a:gd name="connsiteY1" fmla="*/ 0 h 766119"/>
                    <a:gd name="connsiteX0" fmla="*/ 1098866 w 1098866"/>
                    <a:gd name="connsiteY0" fmla="*/ 766119 h 766119"/>
                    <a:gd name="connsiteX1" fmla="*/ 11472 w 1098866"/>
                    <a:gd name="connsiteY1" fmla="*/ 0 h 766119"/>
                    <a:gd name="connsiteX0" fmla="*/ 124357 w 414741"/>
                    <a:gd name="connsiteY0" fmla="*/ 1859692 h 1859692"/>
                    <a:gd name="connsiteX1" fmla="*/ 414741 w 414741"/>
                    <a:gd name="connsiteY1" fmla="*/ 0 h 1859692"/>
                    <a:gd name="connsiteX0" fmla="*/ 474824 w 765208"/>
                    <a:gd name="connsiteY0" fmla="*/ 1859692 h 1859692"/>
                    <a:gd name="connsiteX1" fmla="*/ 765208 w 765208"/>
                    <a:gd name="connsiteY1" fmla="*/ 0 h 1859692"/>
                    <a:gd name="connsiteX0" fmla="*/ 556005 w 710465"/>
                    <a:gd name="connsiteY0" fmla="*/ 2026508 h 2026508"/>
                    <a:gd name="connsiteX1" fmla="*/ 710465 w 710465"/>
                    <a:gd name="connsiteY1" fmla="*/ 0 h 2026508"/>
                    <a:gd name="connsiteX0" fmla="*/ 544800 w 699260"/>
                    <a:gd name="connsiteY0" fmla="*/ 2026508 h 2026508"/>
                    <a:gd name="connsiteX1" fmla="*/ 699260 w 699260"/>
                    <a:gd name="connsiteY1" fmla="*/ 0 h 2026508"/>
                    <a:gd name="connsiteX0" fmla="*/ 35215 w 2988481"/>
                    <a:gd name="connsiteY0" fmla="*/ 1439562 h 1439562"/>
                    <a:gd name="connsiteX1" fmla="*/ 2988481 w 2988481"/>
                    <a:gd name="connsiteY1" fmla="*/ 0 h 1439562"/>
                    <a:gd name="connsiteX0" fmla="*/ 371546 w 828747"/>
                    <a:gd name="connsiteY0" fmla="*/ 65676 h 681710"/>
                    <a:gd name="connsiteX1" fmla="*/ 828747 w 828747"/>
                    <a:gd name="connsiteY1" fmla="*/ 652622 h 681710"/>
                    <a:gd name="connsiteX0" fmla="*/ 170846 w 628047"/>
                    <a:gd name="connsiteY0" fmla="*/ 0 h 630933"/>
                    <a:gd name="connsiteX1" fmla="*/ 628047 w 628047"/>
                    <a:gd name="connsiteY1" fmla="*/ 586946 h 630933"/>
                    <a:gd name="connsiteX0" fmla="*/ 0 w 457201"/>
                    <a:gd name="connsiteY0" fmla="*/ 0 h 586946"/>
                    <a:gd name="connsiteX1" fmla="*/ 457201 w 457201"/>
                    <a:gd name="connsiteY1" fmla="*/ 586946 h 586946"/>
                    <a:gd name="connsiteX0" fmla="*/ 0 w 457201"/>
                    <a:gd name="connsiteY0" fmla="*/ 0 h 586946"/>
                    <a:gd name="connsiteX1" fmla="*/ 457201 w 457201"/>
                    <a:gd name="connsiteY1" fmla="*/ 586946 h 586946"/>
                    <a:gd name="connsiteX0" fmla="*/ 0 w 457201"/>
                    <a:gd name="connsiteY0" fmla="*/ 0 h 586946"/>
                    <a:gd name="connsiteX1" fmla="*/ 457201 w 457201"/>
                    <a:gd name="connsiteY1" fmla="*/ 586946 h 586946"/>
                  </a:gdLst>
                  <a:ahLst/>
                  <a:cxnLst>
                    <a:cxn ang="0">
                      <a:pos x="connsiteX0" y="connsiteY0"/>
                    </a:cxn>
                    <a:cxn ang="0">
                      <a:pos x="connsiteX1" y="connsiteY1"/>
                    </a:cxn>
                  </a:cxnLst>
                  <a:rect l="l" t="t" r="r" b="b"/>
                  <a:pathLst>
                    <a:path w="457201" h="586946">
                      <a:moveTo>
                        <a:pt x="0" y="0"/>
                      </a:moveTo>
                      <a:cubicBezTo>
                        <a:pt x="213678" y="159951"/>
                        <a:pt x="265022" y="236838"/>
                        <a:pt x="457201" y="586946"/>
                      </a:cubicBezTo>
                    </a:path>
                  </a:pathLst>
                </a:custGeom>
                <a:noFill/>
                <a:ln w="28575" cap="flat" cmpd="sng" algn="ctr">
                  <a:solidFill>
                    <a:srgbClr val="FFC000"/>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NZ" sz="3600" b="1" i="0" u="none" strike="noStrike" kern="1200" cap="none" spc="0" normalizeH="0" baseline="0" noProof="0">
                    <a:ln>
                      <a:noFill/>
                    </a:ln>
                    <a:solidFill>
                      <a:prstClr val="black"/>
                    </a:solidFill>
                    <a:effectLst/>
                    <a:uLnTx/>
                    <a:uFillTx/>
                    <a:latin typeface="Tahoma" pitchFamily="34" charset="0"/>
                    <a:ea typeface="+mn-ea"/>
                    <a:cs typeface="+mn-cs"/>
                  </a:endParaRPr>
                </a:p>
              </p:txBody>
            </p:sp>
          </p:grpSp>
          <p:sp>
            <p:nvSpPr>
              <p:cNvPr id="7" name="TextBox 6">
                <a:extLst>
                  <a:ext uri="{FF2B5EF4-FFF2-40B4-BE49-F238E27FC236}">
                    <a16:creationId xmlns:a16="http://schemas.microsoft.com/office/drawing/2014/main" id="{1E07E823-55D2-B930-C3F4-AD721AC63E2F}"/>
                  </a:ext>
                </a:extLst>
              </p:cNvPr>
              <p:cNvSpPr txBox="1"/>
              <p:nvPr/>
            </p:nvSpPr>
            <p:spPr>
              <a:xfrm>
                <a:off x="3870978" y="1666039"/>
                <a:ext cx="9156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Outside</a:t>
                </a:r>
              </a:p>
            </p:txBody>
          </p:sp>
          <p:sp>
            <p:nvSpPr>
              <p:cNvPr id="34" name="TextBox 33">
                <a:extLst>
                  <a:ext uri="{FF2B5EF4-FFF2-40B4-BE49-F238E27FC236}">
                    <a16:creationId xmlns:a16="http://schemas.microsoft.com/office/drawing/2014/main" id="{F2B1F1F7-44BE-B887-8A53-6BC91E08EEB3}"/>
                  </a:ext>
                </a:extLst>
              </p:cNvPr>
              <p:cNvSpPr txBox="1"/>
              <p:nvPr/>
            </p:nvSpPr>
            <p:spPr>
              <a:xfrm>
                <a:off x="7156450" y="1666039"/>
                <a:ext cx="7441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Inside</a:t>
                </a:r>
              </a:p>
            </p:txBody>
          </p:sp>
        </p:grpSp>
      </p:grpSp>
      <p:grpSp>
        <p:nvGrpSpPr>
          <p:cNvPr id="112" name="Group 111">
            <a:extLst>
              <a:ext uri="{FF2B5EF4-FFF2-40B4-BE49-F238E27FC236}">
                <a16:creationId xmlns:a16="http://schemas.microsoft.com/office/drawing/2014/main" id="{1AED598C-59D9-7E2F-A2BC-0FF124430591}"/>
              </a:ext>
            </a:extLst>
          </p:cNvPr>
          <p:cNvGrpSpPr/>
          <p:nvPr/>
        </p:nvGrpSpPr>
        <p:grpSpPr>
          <a:xfrm>
            <a:off x="626307" y="3510323"/>
            <a:ext cx="2007734" cy="1163219"/>
            <a:chOff x="2516891" y="3768231"/>
            <a:chExt cx="2007734" cy="1163219"/>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5C51F65-2390-FF9E-6E0B-D53FD7A078FD}"/>
                    </a:ext>
                  </a:extLst>
                </p:cNvPr>
                <p:cNvSpPr txBox="1"/>
                <p:nvPr/>
              </p:nvSpPr>
              <p:spPr>
                <a:xfrm>
                  <a:off x="4012481" y="3768231"/>
                  <a:ext cx="315648" cy="272889"/>
                </a:xfrm>
                <a:prstGeom prst="roundRect">
                  <a:avLst>
                    <a:gd name="adj" fmla="val 37613"/>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8" name="TextBox 67">
                  <a:extLst>
                    <a:ext uri="{FF2B5EF4-FFF2-40B4-BE49-F238E27FC236}">
                      <a16:creationId xmlns:a16="http://schemas.microsoft.com/office/drawing/2014/main" id="{F5C51F65-2390-FF9E-6E0B-D53FD7A078FD}"/>
                    </a:ext>
                  </a:extLst>
                </p:cNvPr>
                <p:cNvSpPr txBox="1">
                  <a:spLocks noRot="1" noChangeAspect="1" noMove="1" noResize="1" noEditPoints="1" noAdjustHandles="1" noChangeArrowheads="1" noChangeShapeType="1" noTextEdit="1"/>
                </p:cNvSpPr>
                <p:nvPr/>
              </p:nvSpPr>
              <p:spPr>
                <a:xfrm>
                  <a:off x="4012481" y="3768231"/>
                  <a:ext cx="315648" cy="272889"/>
                </a:xfrm>
                <a:prstGeom prst="roundRect">
                  <a:avLst>
                    <a:gd name="adj" fmla="val 37613"/>
                  </a:avLst>
                </a:prstGeom>
                <a:blipFill>
                  <a:blip r:embed="rId2"/>
                  <a:stretch>
                    <a:fillRect b="-2128"/>
                  </a:stretch>
                </a:blipFill>
                <a:ln w="12700">
                  <a:solidFill>
                    <a:srgbClr val="FF0000"/>
                  </a:solidFill>
                </a:ln>
              </p:spPr>
              <p:txBody>
                <a:bodyPr/>
                <a:lstStyle/>
                <a:p>
                  <a:r>
                    <a:rPr lang="en-NZ">
                      <a:noFill/>
                    </a:rPr>
                    <a:t> </a:t>
                  </a:r>
                </a:p>
              </p:txBody>
            </p:sp>
          </mc:Fallback>
        </mc:AlternateContent>
        <p:grpSp>
          <p:nvGrpSpPr>
            <p:cNvPr id="107" name="Group 106">
              <a:extLst>
                <a:ext uri="{FF2B5EF4-FFF2-40B4-BE49-F238E27FC236}">
                  <a16:creationId xmlns:a16="http://schemas.microsoft.com/office/drawing/2014/main" id="{71B8C10F-4AF1-BA26-6D62-3435551BEF7E}"/>
                </a:ext>
              </a:extLst>
            </p:cNvPr>
            <p:cNvGrpSpPr/>
            <p:nvPr/>
          </p:nvGrpSpPr>
          <p:grpSpPr>
            <a:xfrm>
              <a:off x="2516891" y="4261413"/>
              <a:ext cx="2007734" cy="670037"/>
              <a:chOff x="2436356" y="4255493"/>
              <a:chExt cx="2007734" cy="670037"/>
            </a:xfrm>
          </p:grpSpPr>
          <p:pic>
            <p:nvPicPr>
              <p:cNvPr id="22" name="Picture 21">
                <a:extLst>
                  <a:ext uri="{FF2B5EF4-FFF2-40B4-BE49-F238E27FC236}">
                    <a16:creationId xmlns:a16="http://schemas.microsoft.com/office/drawing/2014/main" id="{12ADD5C8-79BD-20B4-228F-200732A9AB79}"/>
                  </a:ext>
                </a:extLst>
              </p:cNvPr>
              <p:cNvPicPr>
                <a:picLocks noChangeAspect="1"/>
              </p:cNvPicPr>
              <p:nvPr/>
            </p:nvPicPr>
            <p:blipFill rotWithShape="1">
              <a:blip r:embed="rId3"/>
              <a:srcRect l="23892" t="14549" r="55863" b="54210"/>
              <a:stretch/>
            </p:blipFill>
            <p:spPr>
              <a:xfrm rot="16200000">
                <a:off x="3799815" y="4281256"/>
                <a:ext cx="670037" cy="618512"/>
              </a:xfrm>
              <a:prstGeom prst="rect">
                <a:avLst/>
              </a:prstGeom>
            </p:spPr>
          </p:pic>
          <p:sp>
            <p:nvSpPr>
              <p:cNvPr id="23" name="TextBox 22">
                <a:extLst>
                  <a:ext uri="{FF2B5EF4-FFF2-40B4-BE49-F238E27FC236}">
                    <a16:creationId xmlns:a16="http://schemas.microsoft.com/office/drawing/2014/main" id="{7CE14D58-A718-DAAB-0A68-16BF0A5B085C}"/>
                  </a:ext>
                </a:extLst>
              </p:cNvPr>
              <p:cNvSpPr txBox="1"/>
              <p:nvPr/>
            </p:nvSpPr>
            <p:spPr>
              <a:xfrm>
                <a:off x="2436356" y="4398244"/>
                <a:ext cx="1325427"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NZ" sz="1400" b="1" i="0" u="none" strike="noStrike" kern="1200" cap="none" spc="0" normalizeH="0" baseline="0" noProof="0" dirty="0">
                    <a:ln>
                      <a:noFill/>
                    </a:ln>
                    <a:solidFill>
                      <a:prstClr val="black"/>
                    </a:solidFill>
                    <a:effectLst/>
                    <a:uLnTx/>
                    <a:uFillTx/>
                    <a:latin typeface="Calibri" panose="020F0502020204030204"/>
                    <a:ea typeface="+mn-ea"/>
                    <a:cs typeface="+mn-cs"/>
                  </a:rPr>
                  <a:t>Outward facing</a:t>
                </a:r>
              </a:p>
            </p:txBody>
          </p:sp>
        </p:grpSp>
      </p:grpSp>
      <p:sp>
        <p:nvSpPr>
          <p:cNvPr id="4" name="TextBox 3">
            <a:extLst>
              <a:ext uri="{FF2B5EF4-FFF2-40B4-BE49-F238E27FC236}">
                <a16:creationId xmlns:a16="http://schemas.microsoft.com/office/drawing/2014/main" id="{82DFC12D-EBD0-6C7B-6039-2202D4BFC1E3}"/>
              </a:ext>
            </a:extLst>
          </p:cNvPr>
          <p:cNvSpPr txBox="1"/>
          <p:nvPr/>
        </p:nvSpPr>
        <p:spPr>
          <a:xfrm>
            <a:off x="341354" y="173684"/>
            <a:ext cx="8950927"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rPr>
              <a:t>Facilitated diffusion with the glucose transporter GLUT2 (</a:t>
            </a:r>
            <a:r>
              <a:rPr kumimoji="0" lang="en-GB" sz="2000" b="1" i="1"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rPr>
              <a:t>SLC2A2</a:t>
            </a:r>
            <a:r>
              <a:rPr kumimoji="0" lang="en-GB" sz="2000" b="1"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rPr>
              <a:t>)</a:t>
            </a:r>
            <a:endParaRPr kumimoji="0" lang="en-NZ" sz="2000" b="0"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nvGrpSpPr>
          <p:cNvPr id="101" name="Group 100">
            <a:extLst>
              <a:ext uri="{FF2B5EF4-FFF2-40B4-BE49-F238E27FC236}">
                <a16:creationId xmlns:a16="http://schemas.microsoft.com/office/drawing/2014/main" id="{8633BB5F-74E2-6C64-0878-1E924855691E}"/>
              </a:ext>
            </a:extLst>
          </p:cNvPr>
          <p:cNvGrpSpPr/>
          <p:nvPr/>
        </p:nvGrpSpPr>
        <p:grpSpPr>
          <a:xfrm>
            <a:off x="157874" y="3539431"/>
            <a:ext cx="10310517" cy="3238302"/>
            <a:chOff x="157874" y="3766447"/>
            <a:chExt cx="10310517" cy="3238302"/>
          </a:xfrm>
        </p:grpSpPr>
        <p:grpSp>
          <p:nvGrpSpPr>
            <p:cNvPr id="117" name="Group 116">
              <a:extLst>
                <a:ext uri="{FF2B5EF4-FFF2-40B4-BE49-F238E27FC236}">
                  <a16:creationId xmlns:a16="http://schemas.microsoft.com/office/drawing/2014/main" id="{DB018ECA-7526-15D5-0AF8-6822DD5F499F}"/>
                </a:ext>
              </a:extLst>
            </p:cNvPr>
            <p:cNvGrpSpPr/>
            <p:nvPr/>
          </p:nvGrpSpPr>
          <p:grpSpPr>
            <a:xfrm>
              <a:off x="2437545" y="3766447"/>
              <a:ext cx="1664781" cy="1096754"/>
              <a:chOff x="4314947" y="3792696"/>
              <a:chExt cx="1664781" cy="1096754"/>
            </a:xfrm>
          </p:grpSpPr>
          <p:grpSp>
            <p:nvGrpSpPr>
              <p:cNvPr id="111" name="Group 110">
                <a:extLst>
                  <a:ext uri="{FF2B5EF4-FFF2-40B4-BE49-F238E27FC236}">
                    <a16:creationId xmlns:a16="http://schemas.microsoft.com/office/drawing/2014/main" id="{8AC4E109-47A5-0C52-0FC7-9A8CF0609BEC}"/>
                  </a:ext>
                </a:extLst>
              </p:cNvPr>
              <p:cNvGrpSpPr/>
              <p:nvPr/>
            </p:nvGrpSpPr>
            <p:grpSpPr>
              <a:xfrm>
                <a:off x="4314947" y="3792696"/>
                <a:ext cx="1664781" cy="219979"/>
                <a:chOff x="4314947" y="3792696"/>
                <a:chExt cx="1664781" cy="219979"/>
              </a:xfrm>
            </p:grpSpPr>
            <p:cxnSp>
              <p:nvCxnSpPr>
                <p:cNvPr id="60" name="Straight Arrow Connector 59">
                  <a:extLst>
                    <a:ext uri="{FF2B5EF4-FFF2-40B4-BE49-F238E27FC236}">
                      <a16:creationId xmlns:a16="http://schemas.microsoft.com/office/drawing/2014/main" id="{36E7BDD0-5775-B3C8-8350-6BC8391AB699}"/>
                    </a:ext>
                  </a:extLst>
                </p:cNvPr>
                <p:cNvCxnSpPr>
                  <a:cxnSpLocks/>
                  <a:stCxn id="65" idx="3"/>
                  <a:endCxn id="64" idx="1"/>
                </p:cNvCxnSpPr>
                <p:nvPr/>
              </p:nvCxnSpPr>
              <p:spPr>
                <a:xfrm>
                  <a:off x="4812051" y="3900696"/>
                  <a:ext cx="696868" cy="0"/>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7ECBC35-A6EE-4CC7-00AA-B0067436AA71}"/>
                    </a:ext>
                  </a:extLst>
                </p:cNvPr>
                <p:cNvCxnSpPr>
                  <a:cxnSpLocks/>
                  <a:stCxn id="68" idx="3"/>
                  <a:endCxn id="65" idx="1"/>
                </p:cNvCxnSpPr>
                <p:nvPr/>
              </p:nvCxnSpPr>
              <p:spPr>
                <a:xfrm>
                  <a:off x="4314947" y="3900033"/>
                  <a:ext cx="245104" cy="663"/>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1872FA9-98E3-F01A-BEC9-548BD43600AA}"/>
                    </a:ext>
                  </a:extLst>
                </p:cNvPr>
                <p:cNvCxnSpPr>
                  <a:cxnSpLocks/>
                  <a:stCxn id="64" idx="3"/>
                  <a:endCxn id="85" idx="1"/>
                </p:cNvCxnSpPr>
                <p:nvPr/>
              </p:nvCxnSpPr>
              <p:spPr>
                <a:xfrm flipV="1">
                  <a:off x="5760919" y="3900033"/>
                  <a:ext cx="218809" cy="663"/>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AC8303C-355C-E33F-9270-580B57C6E791}"/>
                        </a:ext>
                      </a:extLst>
                    </p:cNvPr>
                    <p:cNvSpPr txBox="1"/>
                    <p:nvPr/>
                  </p:nvSpPr>
                  <p:spPr>
                    <a:xfrm>
                      <a:off x="5508919" y="3792696"/>
                      <a:ext cx="252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4" name="TextBox 63">
                      <a:extLst>
                        <a:ext uri="{FF2B5EF4-FFF2-40B4-BE49-F238E27FC236}">
                          <a16:creationId xmlns:a16="http://schemas.microsoft.com/office/drawing/2014/main" id="{AAC8303C-355C-E33F-9270-580B57C6E791}"/>
                        </a:ext>
                      </a:extLst>
                    </p:cNvPr>
                    <p:cNvSpPr txBox="1">
                      <a:spLocks noRot="1" noChangeAspect="1" noMove="1" noResize="1" noEditPoints="1" noAdjustHandles="1" noChangeArrowheads="1" noChangeShapeType="1" noTextEdit="1"/>
                    </p:cNvSpPr>
                    <p:nvPr/>
                  </p:nvSpPr>
                  <p:spPr>
                    <a:xfrm>
                      <a:off x="5508919" y="3792696"/>
                      <a:ext cx="252000" cy="216000"/>
                    </a:xfrm>
                    <a:prstGeom prst="roundRect">
                      <a:avLst>
                        <a:gd name="adj" fmla="val 38026"/>
                      </a:avLst>
                    </a:prstGeom>
                    <a:blipFill>
                      <a:blip r:embed="rId10"/>
                      <a:stretch>
                        <a:fillRect l="-4878" b="-2778"/>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5A49A41-6B65-28DE-BAE5-D82FF05058EF}"/>
                        </a:ext>
                      </a:extLst>
                    </p:cNvPr>
                    <p:cNvSpPr txBox="1"/>
                    <p:nvPr/>
                  </p:nvSpPr>
                  <p:spPr>
                    <a:xfrm>
                      <a:off x="4560051" y="3792696"/>
                      <a:ext cx="252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5" name="TextBox 64">
                      <a:extLst>
                        <a:ext uri="{FF2B5EF4-FFF2-40B4-BE49-F238E27FC236}">
                          <a16:creationId xmlns:a16="http://schemas.microsoft.com/office/drawing/2014/main" id="{55A49A41-6B65-28DE-BAE5-D82FF05058EF}"/>
                        </a:ext>
                      </a:extLst>
                    </p:cNvPr>
                    <p:cNvSpPr txBox="1">
                      <a:spLocks noRot="1" noChangeAspect="1" noMove="1" noResize="1" noEditPoints="1" noAdjustHandles="1" noChangeArrowheads="1" noChangeShapeType="1" noTextEdit="1"/>
                    </p:cNvSpPr>
                    <p:nvPr/>
                  </p:nvSpPr>
                  <p:spPr>
                    <a:xfrm>
                      <a:off x="4560051" y="3792696"/>
                      <a:ext cx="252000" cy="216000"/>
                    </a:xfrm>
                    <a:prstGeom prst="roundRect">
                      <a:avLst>
                        <a:gd name="adj" fmla="val 38026"/>
                      </a:avLst>
                    </a:prstGeom>
                    <a:blipFill>
                      <a:blip r:embed="rId10"/>
                      <a:stretch>
                        <a:fillRect l="-4878" b="-2778"/>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6" name="Rectangle: Rounded Corners 65">
                      <a:extLst>
                        <a:ext uri="{FF2B5EF4-FFF2-40B4-BE49-F238E27FC236}">
                          <a16:creationId xmlns:a16="http://schemas.microsoft.com/office/drawing/2014/main" id="{7602537D-4E4F-C9B9-B31C-0E56871E5C4A}"/>
                        </a:ext>
                      </a:extLst>
                    </p:cNvPr>
                    <p:cNvSpPr/>
                    <p:nvPr/>
                  </p:nvSpPr>
                  <p:spPr>
                    <a:xfrm>
                      <a:off x="4968650" y="3796675"/>
                      <a:ext cx="360000" cy="216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oMath>
                        </m:oMathPara>
                      </a14:m>
                      <a:endPar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66" name="Rectangle: Rounded Corners 65">
                      <a:extLst>
                        <a:ext uri="{FF2B5EF4-FFF2-40B4-BE49-F238E27FC236}">
                          <a16:creationId xmlns:a16="http://schemas.microsoft.com/office/drawing/2014/main" id="{7602537D-4E4F-C9B9-B31C-0E56871E5C4A}"/>
                        </a:ext>
                      </a:extLst>
                    </p:cNvPr>
                    <p:cNvSpPr>
                      <a:spLocks noRot="1" noChangeAspect="1" noMove="1" noResize="1" noEditPoints="1" noAdjustHandles="1" noChangeArrowheads="1" noChangeShapeType="1" noTextEdit="1"/>
                    </p:cNvSpPr>
                    <p:nvPr/>
                  </p:nvSpPr>
                  <p:spPr>
                    <a:xfrm>
                      <a:off x="4968650" y="3796675"/>
                      <a:ext cx="360000" cy="216000"/>
                    </a:xfrm>
                    <a:prstGeom prst="roundRect">
                      <a:avLst>
                        <a:gd name="adj" fmla="val 22549"/>
                      </a:avLst>
                    </a:prstGeom>
                    <a:blipFill>
                      <a:blip r:embed="rId11"/>
                      <a:stretch>
                        <a:fillRect l="-8197"/>
                      </a:stretch>
                    </a:blipFill>
                  </p:spPr>
                  <p:txBody>
                    <a:bodyPr/>
                    <a:lstStyle/>
                    <a:p>
                      <a:r>
                        <a:rPr lang="en-NZ">
                          <a:noFill/>
                        </a:rPr>
                        <a:t> </a:t>
                      </a:r>
                    </a:p>
                  </p:txBody>
                </p:sp>
              </mc:Fallback>
            </mc:AlternateContent>
          </p:grpSp>
          <p:sp>
            <p:nvSpPr>
              <p:cNvPr id="27" name="Arrow: Right 26">
                <a:extLst>
                  <a:ext uri="{FF2B5EF4-FFF2-40B4-BE49-F238E27FC236}">
                    <a16:creationId xmlns:a16="http://schemas.microsoft.com/office/drawing/2014/main" id="{48FE19AD-D8F7-F488-38EF-563C27107197}"/>
                  </a:ext>
                </a:extLst>
              </p:cNvPr>
              <p:cNvSpPr/>
              <p:nvPr/>
            </p:nvSpPr>
            <p:spPr bwMode="auto">
              <a:xfrm flipH="1">
                <a:off x="4958588" y="4458630"/>
                <a:ext cx="391751" cy="430820"/>
              </a:xfrm>
              <a:prstGeom prst="rightArrow">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NZ"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0D368D6-88E6-CA6A-D943-BDE8B61220CB}"/>
                      </a:ext>
                    </a:extLst>
                  </p:cNvPr>
                  <p:cNvSpPr txBox="1"/>
                  <p:nvPr/>
                </p:nvSpPr>
                <p:spPr>
                  <a:xfrm>
                    <a:off x="5252382" y="4458630"/>
                    <a:ext cx="509498"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20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𝜿</m:t>
                              </m:r>
                            </m:e>
                            <m:sub>
                              <m:r>
                                <a:rPr kumimoji="0" lang="en-NZ"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𝒓</m:t>
                              </m:r>
                            </m:sub>
                          </m:sSub>
                        </m:oMath>
                      </m:oMathPara>
                    </a14:m>
                    <a:endParaRPr kumimoji="0" lang="en-NZ"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8" name="TextBox 27">
                    <a:extLst>
                      <a:ext uri="{FF2B5EF4-FFF2-40B4-BE49-F238E27FC236}">
                        <a16:creationId xmlns:a16="http://schemas.microsoft.com/office/drawing/2014/main" id="{20D368D6-88E6-CA6A-D943-BDE8B61220CB}"/>
                      </a:ext>
                    </a:extLst>
                  </p:cNvPr>
                  <p:cNvSpPr txBox="1">
                    <a:spLocks noRot="1" noChangeAspect="1" noMove="1" noResize="1" noEditPoints="1" noAdjustHandles="1" noChangeArrowheads="1" noChangeShapeType="1" noTextEdit="1"/>
                  </p:cNvSpPr>
                  <p:nvPr/>
                </p:nvSpPr>
                <p:spPr>
                  <a:xfrm>
                    <a:off x="5252382" y="4458630"/>
                    <a:ext cx="509498" cy="400110"/>
                  </a:xfrm>
                  <a:prstGeom prst="rect">
                    <a:avLst/>
                  </a:prstGeom>
                  <a:blipFill>
                    <a:blip r:embed="rId12"/>
                    <a:stretch>
                      <a:fillRect/>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1E63D2A-A103-C91E-8A9A-694BA727B6F8}"/>
                    </a:ext>
                  </a:extLst>
                </p:cNvPr>
                <p:cNvSpPr txBox="1"/>
                <p:nvPr/>
              </p:nvSpPr>
              <p:spPr>
                <a:xfrm>
                  <a:off x="157874" y="6574054"/>
                  <a:ext cx="10310517" cy="4306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538163" algn="l"/>
                      <a:tab pos="2957513" algn="l"/>
                      <a:tab pos="5024438" algn="l"/>
                      <a:tab pos="6816725" algn="l"/>
                    </a:tabLst>
                    <a:defRPr/>
                  </a:pPr>
                  <a:r>
                    <a:rPr kumimoji="0" lang="en-NZ"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14:m>
                    <m:oMath xmlns:m="http://schemas.openxmlformats.org/officeDocument/2006/math">
                      <m:sSubSup>
                        <m:sSubSupPr>
                          <m:ctrlPr>
                            <a:rPr kumimoji="0" lang="en-NZ"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𝑅</m:t>
                          </m:r>
                          <m:r>
                            <a:rPr kumimoji="0" lang="en-NZ" sz="1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𝑥</m:t>
                          </m:r>
                        </m:e>
                        <m:sub>
                          <m:r>
                            <a:rPr kumimoji="0" lang="en-NZ"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4</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Sup>
                        <m:sSubSup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𝒎</m:t>
                          </m:r>
                        </m:sub>
                        <m:sup>
                          <m: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𝟒</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𝑅𝑥</m:t>
                                  </m:r>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4</m:t>
                                  </m:r>
                                </m:sub>
                                <m:sup>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𝑓</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𝑅𝑥</m:t>
                                  </m:r>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4</m:t>
                                  </m:r>
                                </m:sub>
                                <m:sup>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𝑟</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sup>
                          </m:s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where </a:t>
                  </a:r>
                  <a14:m>
                    <m:oMath xmlns:m="http://schemas.openxmlformats.org/officeDocument/2006/math">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𝑅𝑥</m:t>
                          </m:r>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4</m:t>
                          </m:r>
                        </m:sub>
                        <m:sup>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𝑓</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sub>
                          </m:sSub>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𝑅𝑥</m:t>
                          </m:r>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4</m:t>
                          </m:r>
                        </m:sub>
                        <m:sup>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𝑟</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𝐺𝑙𝑐</m:t>
                          </m:r>
                        </m:sup>
                      </m:sSubSup>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 </m:t>
                      </m:r>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which gives </a:t>
                  </a:r>
                  <a14:m>
                    <m:oMath xmlns:m="http://schemas.openxmlformats.org/officeDocument/2006/math">
                      <m:sSubSup>
                        <m:sSubSup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𝒎</m:t>
                          </m:r>
                        </m:sub>
                        <m:sup>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𝟒</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4</m:t>
                          </m:r>
                        </m:sub>
                      </m:sSub>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acc>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𝒎</m:t>
                              </m:r>
                            </m:sub>
                            <m:sup>
                              <m:sSub>
                                <m:sSub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𝑬</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acc>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𝒎</m:t>
                              </m:r>
                            </m:sub>
                            <m:sup>
                              <m:sSub>
                                <m:sSub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𝑬</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𝒐</m:t>
                                  </m:r>
                                </m:sub>
                              </m:sSub>
                            </m:sup>
                          </m:sSub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59" name="TextBox 58">
                  <a:extLst>
                    <a:ext uri="{FF2B5EF4-FFF2-40B4-BE49-F238E27FC236}">
                      <a16:creationId xmlns:a16="http://schemas.microsoft.com/office/drawing/2014/main" id="{21E63D2A-A103-C91E-8A9A-694BA727B6F8}"/>
                    </a:ext>
                  </a:extLst>
                </p:cNvPr>
                <p:cNvSpPr txBox="1">
                  <a:spLocks noRot="1" noChangeAspect="1" noMove="1" noResize="1" noEditPoints="1" noAdjustHandles="1" noChangeArrowheads="1" noChangeShapeType="1" noTextEdit="1"/>
                </p:cNvSpPr>
                <p:nvPr/>
              </p:nvSpPr>
              <p:spPr>
                <a:xfrm>
                  <a:off x="157874" y="6574054"/>
                  <a:ext cx="10310517" cy="430695"/>
                </a:xfrm>
                <a:prstGeom prst="rect">
                  <a:avLst/>
                </a:prstGeom>
                <a:blipFill>
                  <a:blip r:embed="rId13"/>
                  <a:stretch>
                    <a:fillRect l="-177" b="-2817"/>
                  </a:stretch>
                </a:blipFill>
              </p:spPr>
              <p:txBody>
                <a:bodyPr/>
                <a:lstStyle/>
                <a:p>
                  <a:r>
                    <a:rPr lang="en-NZ">
                      <a:noFill/>
                    </a:rPr>
                    <a:t> </a:t>
                  </a:r>
                </a:p>
              </p:txBody>
            </p:sp>
          </mc:Fallback>
        </mc:AlternateContent>
      </p:grpSp>
      <p:grpSp>
        <p:nvGrpSpPr>
          <p:cNvPr id="123" name="Group 122">
            <a:extLst>
              <a:ext uri="{FF2B5EF4-FFF2-40B4-BE49-F238E27FC236}">
                <a16:creationId xmlns:a16="http://schemas.microsoft.com/office/drawing/2014/main" id="{E85DB0CD-C798-8743-B472-78EAD151235E}"/>
              </a:ext>
            </a:extLst>
          </p:cNvPr>
          <p:cNvGrpSpPr/>
          <p:nvPr/>
        </p:nvGrpSpPr>
        <p:grpSpPr>
          <a:xfrm>
            <a:off x="157785" y="2398106"/>
            <a:ext cx="10247455" cy="3915438"/>
            <a:chOff x="157785" y="2625122"/>
            <a:chExt cx="10247455" cy="3915438"/>
          </a:xfrm>
        </p:grpSpPr>
        <p:grpSp>
          <p:nvGrpSpPr>
            <p:cNvPr id="110" name="Group 109">
              <a:extLst>
                <a:ext uri="{FF2B5EF4-FFF2-40B4-BE49-F238E27FC236}">
                  <a16:creationId xmlns:a16="http://schemas.microsoft.com/office/drawing/2014/main" id="{6C01C308-0CE3-87FE-1D2D-9A78BBD93926}"/>
                </a:ext>
              </a:extLst>
            </p:cNvPr>
            <p:cNvGrpSpPr/>
            <p:nvPr/>
          </p:nvGrpSpPr>
          <p:grpSpPr>
            <a:xfrm>
              <a:off x="4068948" y="2625122"/>
              <a:ext cx="971159" cy="1383185"/>
              <a:chOff x="5959532" y="2656014"/>
              <a:chExt cx="971159" cy="1383185"/>
            </a:xfrm>
          </p:grpSpPr>
          <p:cxnSp>
            <p:nvCxnSpPr>
              <p:cNvPr id="79" name="Straight Arrow Connector 78">
                <a:extLst>
                  <a:ext uri="{FF2B5EF4-FFF2-40B4-BE49-F238E27FC236}">
                    <a16:creationId xmlns:a16="http://schemas.microsoft.com/office/drawing/2014/main" id="{E9EA9F38-4C23-0D92-AA4E-1B902FC17075}"/>
                  </a:ext>
                </a:extLst>
              </p:cNvPr>
              <p:cNvCxnSpPr>
                <a:cxnSpLocks/>
                <a:stCxn id="83" idx="3"/>
                <a:endCxn id="80" idx="1"/>
              </p:cNvCxnSpPr>
              <p:nvPr/>
            </p:nvCxnSpPr>
            <p:spPr>
              <a:xfrm>
                <a:off x="6229532" y="3520205"/>
                <a:ext cx="336351"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4C522F-808F-5C09-9418-A7DDA03DE429}"/>
                      </a:ext>
                    </a:extLst>
                  </p:cNvPr>
                  <p:cNvSpPr txBox="1"/>
                  <p:nvPr/>
                </p:nvSpPr>
                <p:spPr>
                  <a:xfrm>
                    <a:off x="6565883" y="3389389"/>
                    <a:ext cx="364808" cy="261631"/>
                  </a:xfrm>
                  <a:prstGeom prst="roundRect">
                    <a:avLst>
                      <a:gd name="adj" fmla="val 40877"/>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𝐺𝑙𝑐</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0" name="TextBox 79">
                    <a:extLst>
                      <a:ext uri="{FF2B5EF4-FFF2-40B4-BE49-F238E27FC236}">
                        <a16:creationId xmlns:a16="http://schemas.microsoft.com/office/drawing/2014/main" id="{764C522F-808F-5C09-9418-A7DDA03DE429}"/>
                      </a:ext>
                    </a:extLst>
                  </p:cNvPr>
                  <p:cNvSpPr txBox="1">
                    <a:spLocks noRot="1" noChangeAspect="1" noMove="1" noResize="1" noEditPoints="1" noAdjustHandles="1" noChangeArrowheads="1" noChangeShapeType="1" noTextEdit="1"/>
                  </p:cNvSpPr>
                  <p:nvPr/>
                </p:nvSpPr>
                <p:spPr>
                  <a:xfrm>
                    <a:off x="6565883" y="3389389"/>
                    <a:ext cx="364808" cy="261631"/>
                  </a:xfrm>
                  <a:prstGeom prst="roundRect">
                    <a:avLst>
                      <a:gd name="adj" fmla="val 40877"/>
                    </a:avLst>
                  </a:prstGeom>
                  <a:blipFill>
                    <a:blip r:embed="rId14"/>
                    <a:stretch>
                      <a:fillRect b="-2222"/>
                    </a:stretch>
                  </a:blipFill>
                  <a:ln w="12700">
                    <a:solidFill>
                      <a:srgbClr val="FF0000"/>
                    </a:solidFill>
                  </a:ln>
                </p:spPr>
                <p:txBody>
                  <a:bodyPr/>
                  <a:lstStyle/>
                  <a:p>
                    <a:r>
                      <a:rPr lang="en-NZ">
                        <a:noFill/>
                      </a:rPr>
                      <a:t> </a:t>
                    </a:r>
                  </a:p>
                </p:txBody>
              </p:sp>
            </mc:Fallback>
          </mc:AlternateContent>
          <p:grpSp>
            <p:nvGrpSpPr>
              <p:cNvPr id="109" name="Group 108">
                <a:extLst>
                  <a:ext uri="{FF2B5EF4-FFF2-40B4-BE49-F238E27FC236}">
                    <a16:creationId xmlns:a16="http://schemas.microsoft.com/office/drawing/2014/main" id="{B2C8642A-C469-F30C-EBC6-3808D4DA042A}"/>
                  </a:ext>
                </a:extLst>
              </p:cNvPr>
              <p:cNvGrpSpPr/>
              <p:nvPr/>
            </p:nvGrpSpPr>
            <p:grpSpPr>
              <a:xfrm>
                <a:off x="5959532" y="2656014"/>
                <a:ext cx="360000" cy="1383185"/>
                <a:chOff x="5959532" y="2656014"/>
                <a:chExt cx="360000" cy="1383185"/>
              </a:xfrm>
            </p:grpSpPr>
            <p:cxnSp>
              <p:nvCxnSpPr>
                <p:cNvPr id="77" name="Straight Arrow Connector 76">
                  <a:extLst>
                    <a:ext uri="{FF2B5EF4-FFF2-40B4-BE49-F238E27FC236}">
                      <a16:creationId xmlns:a16="http://schemas.microsoft.com/office/drawing/2014/main" id="{9E73A1A3-B2B3-B71E-6126-2C3CF49E999C}"/>
                    </a:ext>
                  </a:extLst>
                </p:cNvPr>
                <p:cNvCxnSpPr>
                  <a:cxnSpLocks/>
                  <a:stCxn id="82" idx="0"/>
                  <a:endCxn id="76" idx="2"/>
                </p:cNvCxnSpPr>
                <p:nvPr/>
              </p:nvCxnSpPr>
              <p:spPr>
                <a:xfrm flipV="1">
                  <a:off x="6139532" y="2656014"/>
                  <a:ext cx="428" cy="100135"/>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DD54FBE-F8DB-C433-18B6-3D39FD65C0F3}"/>
                    </a:ext>
                  </a:extLst>
                </p:cNvPr>
                <p:cNvCxnSpPr>
                  <a:cxnSpLocks/>
                  <a:stCxn id="83" idx="0"/>
                  <a:endCxn id="82" idx="2"/>
                </p:cNvCxnSpPr>
                <p:nvPr/>
              </p:nvCxnSpPr>
              <p:spPr>
                <a:xfrm flipV="1">
                  <a:off x="6139532" y="2980106"/>
                  <a:ext cx="0" cy="428120"/>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8C3A4EB-C0D7-DAB2-3613-42A2951FF043}"/>
                    </a:ext>
                  </a:extLst>
                </p:cNvPr>
                <p:cNvCxnSpPr>
                  <a:cxnSpLocks/>
                  <a:stCxn id="85" idx="0"/>
                  <a:endCxn id="83" idx="2"/>
                </p:cNvCxnSpPr>
                <p:nvPr/>
              </p:nvCxnSpPr>
              <p:spPr>
                <a:xfrm flipV="1">
                  <a:off x="6139532" y="3632183"/>
                  <a:ext cx="0" cy="137969"/>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D37CD66-1E2B-A918-1CBF-22143B8D0191}"/>
                        </a:ext>
                      </a:extLst>
                    </p:cNvPr>
                    <p:cNvSpPr txBox="1"/>
                    <p:nvPr/>
                  </p:nvSpPr>
                  <p:spPr>
                    <a:xfrm>
                      <a:off x="6049532" y="2756149"/>
                      <a:ext cx="180000" cy="223957"/>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2" name="TextBox 81">
                      <a:extLst>
                        <a:ext uri="{FF2B5EF4-FFF2-40B4-BE49-F238E27FC236}">
                          <a16:creationId xmlns:a16="http://schemas.microsoft.com/office/drawing/2014/main" id="{AD37CD66-1E2B-A918-1CBF-22143B8D0191}"/>
                        </a:ext>
                      </a:extLst>
                    </p:cNvPr>
                    <p:cNvSpPr txBox="1">
                      <a:spLocks noRot="1" noChangeAspect="1" noMove="1" noResize="1" noEditPoints="1" noAdjustHandles="1" noChangeArrowheads="1" noChangeShapeType="1" noTextEdit="1"/>
                    </p:cNvSpPr>
                    <p:nvPr/>
                  </p:nvSpPr>
                  <p:spPr>
                    <a:xfrm>
                      <a:off x="6049532" y="2756149"/>
                      <a:ext cx="180000" cy="223957"/>
                    </a:xfrm>
                    <a:prstGeom prst="roundRect">
                      <a:avLst>
                        <a:gd name="adj" fmla="val 38026"/>
                      </a:avLst>
                    </a:prstGeom>
                    <a:blipFill>
                      <a:blip r:embed="rId15"/>
                      <a:stretch>
                        <a:fillRect l="-10000" r="-30000"/>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BA3990D-7AB8-E1B5-A39A-4D3F29BEAD46}"/>
                        </a:ext>
                      </a:extLst>
                    </p:cNvPr>
                    <p:cNvSpPr txBox="1"/>
                    <p:nvPr/>
                  </p:nvSpPr>
                  <p:spPr>
                    <a:xfrm>
                      <a:off x="6049532" y="3408226"/>
                      <a:ext cx="180000" cy="223957"/>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3" name="TextBox 82">
                      <a:extLst>
                        <a:ext uri="{FF2B5EF4-FFF2-40B4-BE49-F238E27FC236}">
                          <a16:creationId xmlns:a16="http://schemas.microsoft.com/office/drawing/2014/main" id="{4BA3990D-7AB8-E1B5-A39A-4D3F29BEAD46}"/>
                        </a:ext>
                      </a:extLst>
                    </p:cNvPr>
                    <p:cNvSpPr txBox="1">
                      <a:spLocks noRot="1" noChangeAspect="1" noMove="1" noResize="1" noEditPoints="1" noAdjustHandles="1" noChangeArrowheads="1" noChangeShapeType="1" noTextEdit="1"/>
                    </p:cNvSpPr>
                    <p:nvPr/>
                  </p:nvSpPr>
                  <p:spPr>
                    <a:xfrm>
                      <a:off x="6049532" y="3408226"/>
                      <a:ext cx="180000" cy="223957"/>
                    </a:xfrm>
                    <a:prstGeom prst="roundRect">
                      <a:avLst>
                        <a:gd name="adj" fmla="val 38026"/>
                      </a:avLst>
                    </a:prstGeom>
                    <a:blipFill>
                      <a:blip r:embed="rId16"/>
                      <a:stretch>
                        <a:fillRect l="-10000" r="-30000"/>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4" name="Rectangle: Rounded Corners 83">
                      <a:extLst>
                        <a:ext uri="{FF2B5EF4-FFF2-40B4-BE49-F238E27FC236}">
                          <a16:creationId xmlns:a16="http://schemas.microsoft.com/office/drawing/2014/main" id="{29B49E7F-4B7C-A0A1-DC86-BA9E6486BE7A}"/>
                        </a:ext>
                      </a:extLst>
                    </p:cNvPr>
                    <p:cNvSpPr/>
                    <p:nvPr/>
                  </p:nvSpPr>
                  <p:spPr>
                    <a:xfrm>
                      <a:off x="5959532" y="3055150"/>
                      <a:ext cx="360000" cy="216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oMath>
                        </m:oMathPara>
                      </a14:m>
                      <a:endPar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84" name="Rectangle: Rounded Corners 83">
                      <a:extLst>
                        <a:ext uri="{FF2B5EF4-FFF2-40B4-BE49-F238E27FC236}">
                          <a16:creationId xmlns:a16="http://schemas.microsoft.com/office/drawing/2014/main" id="{29B49E7F-4B7C-A0A1-DC86-BA9E6486BE7A}"/>
                        </a:ext>
                      </a:extLst>
                    </p:cNvPr>
                    <p:cNvSpPr>
                      <a:spLocks noRot="1" noChangeAspect="1" noMove="1" noResize="1" noEditPoints="1" noAdjustHandles="1" noChangeArrowheads="1" noChangeShapeType="1" noTextEdit="1"/>
                    </p:cNvSpPr>
                    <p:nvPr/>
                  </p:nvSpPr>
                  <p:spPr>
                    <a:xfrm>
                      <a:off x="5959532" y="3055150"/>
                      <a:ext cx="360000" cy="216000"/>
                    </a:xfrm>
                    <a:prstGeom prst="roundRect">
                      <a:avLst>
                        <a:gd name="adj" fmla="val 22549"/>
                      </a:avLst>
                    </a:prstGeom>
                    <a:blipFill>
                      <a:blip r:embed="rId17"/>
                      <a:stretch>
                        <a:fillRect l="-8065"/>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50650AA9-481D-DBCC-CCC4-B9FB2B862CBA}"/>
                        </a:ext>
                      </a:extLst>
                    </p:cNvPr>
                    <p:cNvSpPr txBox="1"/>
                    <p:nvPr/>
                  </p:nvSpPr>
                  <p:spPr>
                    <a:xfrm>
                      <a:off x="5992910" y="3770152"/>
                      <a:ext cx="293244" cy="269047"/>
                    </a:xfrm>
                    <a:prstGeom prst="roundRect">
                      <a:avLst>
                        <a:gd name="adj" fmla="val 34144"/>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5" name="TextBox 84">
                      <a:extLst>
                        <a:ext uri="{FF2B5EF4-FFF2-40B4-BE49-F238E27FC236}">
                          <a16:creationId xmlns:a16="http://schemas.microsoft.com/office/drawing/2014/main" id="{50650AA9-481D-DBCC-CCC4-B9FB2B862CBA}"/>
                        </a:ext>
                      </a:extLst>
                    </p:cNvPr>
                    <p:cNvSpPr txBox="1">
                      <a:spLocks noRot="1" noChangeAspect="1" noMove="1" noResize="1" noEditPoints="1" noAdjustHandles="1" noChangeArrowheads="1" noChangeShapeType="1" noTextEdit="1"/>
                    </p:cNvSpPr>
                    <p:nvPr/>
                  </p:nvSpPr>
                  <p:spPr>
                    <a:xfrm>
                      <a:off x="5992910" y="3770152"/>
                      <a:ext cx="293244" cy="269047"/>
                    </a:xfrm>
                    <a:prstGeom prst="roundRect">
                      <a:avLst>
                        <a:gd name="adj" fmla="val 34144"/>
                      </a:avLst>
                    </a:prstGeom>
                    <a:blipFill>
                      <a:blip r:embed="rId18"/>
                      <a:stretch>
                        <a:fillRect b="-4255"/>
                      </a:stretch>
                    </a:blipFill>
                    <a:ln w="12700">
                      <a:solidFill>
                        <a:srgbClr val="FF0000"/>
                      </a:solidFill>
                    </a:ln>
                  </p:spPr>
                  <p:txBody>
                    <a:bodyPr/>
                    <a:lstStyle/>
                    <a:p>
                      <a:r>
                        <a:rPr lang="en-NZ">
                          <a:noFill/>
                        </a:rPr>
                        <a:t> </a:t>
                      </a:r>
                    </a:p>
                  </p:txBody>
                </p:sp>
              </mc:Fallback>
            </mc:AlternateContent>
          </p:grpSp>
        </p:grpSp>
        <p:grpSp>
          <p:nvGrpSpPr>
            <p:cNvPr id="106" name="Group 105">
              <a:extLst>
                <a:ext uri="{FF2B5EF4-FFF2-40B4-BE49-F238E27FC236}">
                  <a16:creationId xmlns:a16="http://schemas.microsoft.com/office/drawing/2014/main" id="{157795B4-032C-6EBD-C4C6-28AA42FACF04}"/>
                </a:ext>
              </a:extLst>
            </p:cNvPr>
            <p:cNvGrpSpPr/>
            <p:nvPr/>
          </p:nvGrpSpPr>
          <p:grpSpPr>
            <a:xfrm>
              <a:off x="3957096" y="4230522"/>
              <a:ext cx="1898017" cy="670035"/>
              <a:chOff x="5913271" y="4267334"/>
              <a:chExt cx="1898017" cy="670035"/>
            </a:xfrm>
          </p:grpSpPr>
          <p:pic>
            <p:nvPicPr>
              <p:cNvPr id="30" name="Picture 29">
                <a:extLst>
                  <a:ext uri="{FF2B5EF4-FFF2-40B4-BE49-F238E27FC236}">
                    <a16:creationId xmlns:a16="http://schemas.microsoft.com/office/drawing/2014/main" id="{F31B2371-AA04-A013-36BF-6B5DE9738C14}"/>
                  </a:ext>
                </a:extLst>
              </p:cNvPr>
              <p:cNvPicPr>
                <a:picLocks noChangeAspect="1"/>
              </p:cNvPicPr>
              <p:nvPr/>
            </p:nvPicPr>
            <p:blipFill rotWithShape="1">
              <a:blip r:embed="rId3"/>
              <a:srcRect l="24429" t="57704" r="55326" b="11638"/>
              <a:stretch/>
            </p:blipFill>
            <p:spPr>
              <a:xfrm rot="16200000">
                <a:off x="5881740" y="4298865"/>
                <a:ext cx="670035" cy="606974"/>
              </a:xfrm>
              <a:prstGeom prst="rect">
                <a:avLst/>
              </a:prstGeom>
            </p:spPr>
          </p:pic>
          <p:sp>
            <p:nvSpPr>
              <p:cNvPr id="31" name="TextBox 30">
                <a:extLst>
                  <a:ext uri="{FF2B5EF4-FFF2-40B4-BE49-F238E27FC236}">
                    <a16:creationId xmlns:a16="http://schemas.microsoft.com/office/drawing/2014/main" id="{EB8888DB-2A1D-E39A-F020-74619F1428AD}"/>
                  </a:ext>
                </a:extLst>
              </p:cNvPr>
              <p:cNvSpPr txBox="1"/>
              <p:nvPr/>
            </p:nvSpPr>
            <p:spPr>
              <a:xfrm>
                <a:off x="6623527" y="4420831"/>
                <a:ext cx="1187761"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NZ" sz="1400" b="1" i="0" u="none" strike="noStrike" kern="1200" cap="none" spc="0" normalizeH="0" baseline="0" noProof="0" dirty="0">
                    <a:ln>
                      <a:noFill/>
                    </a:ln>
                    <a:solidFill>
                      <a:prstClr val="black"/>
                    </a:solidFill>
                    <a:effectLst/>
                    <a:uLnTx/>
                    <a:uFillTx/>
                    <a:latin typeface="Calibri" panose="020F0502020204030204"/>
                    <a:ea typeface="+mn-ea"/>
                    <a:cs typeface="+mn-cs"/>
                  </a:rPr>
                  <a:t>Inward facing</a:t>
                </a:r>
              </a:p>
            </p:txBody>
          </p: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03F3100-A45D-9D91-6AD3-7A0CE380E2AC}"/>
                    </a:ext>
                  </a:extLst>
                </p:cNvPr>
                <p:cNvSpPr txBox="1"/>
                <p:nvPr/>
              </p:nvSpPr>
              <p:spPr>
                <a:xfrm>
                  <a:off x="157785" y="6108647"/>
                  <a:ext cx="10247455" cy="4319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538163" algn="l"/>
                      <a:tab pos="2957513" algn="l"/>
                      <a:tab pos="5024438" algn="l"/>
                      <a:tab pos="6819900" algn="l"/>
                    </a:tabLst>
                    <a:defRPr/>
                  </a:pPr>
                  <a:r>
                    <a:rPr kumimoji="0" lang="en-NZ"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14:m>
                    <m:oMath xmlns:m="http://schemas.openxmlformats.org/officeDocument/2006/math">
                      <m:sSubSup>
                        <m:sSubSupPr>
                          <m:ctrlPr>
                            <a:rPr kumimoji="0" lang="en-NZ"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𝑅</m:t>
                          </m:r>
                          <m:r>
                            <a:rPr kumimoji="0" lang="en-NZ" sz="1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𝑥</m:t>
                          </m:r>
                        </m:e>
                        <m:sub>
                          <m:r>
                            <a:rPr kumimoji="0" lang="en-NZ"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3</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Sup>
                        <m:sSubSup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𝒎</m:t>
                          </m:r>
                        </m:sub>
                        <m:sup>
                          <m: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𝟑</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𝑅𝑥</m:t>
                                  </m:r>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𝑓</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𝑅𝑥</m:t>
                                  </m:r>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𝑟</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sup>
                          </m:s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where </a:t>
                  </a:r>
                  <a14:m>
                    <m:oMath xmlns:m="http://schemas.openxmlformats.org/officeDocument/2006/math">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𝑅𝑥</m:t>
                          </m:r>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𝑓</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𝐺𝑙𝑐</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𝑅𝑥</m:t>
                          </m:r>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𝑟</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sub>
                        <m:sup>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𝐺𝑙𝑐</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which gives </a:t>
                  </a:r>
                  <a14:m>
                    <m:oMath xmlns:m="http://schemas.openxmlformats.org/officeDocument/2006/math">
                      <m:sSubSup>
                        <m:sSubSup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𝒎</m:t>
                          </m:r>
                        </m:sub>
                        <m:sup>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𝟑</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acc>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𝒎</m:t>
                              </m:r>
                            </m:sub>
                            <m:sup>
                              <m:sSub>
                                <m:sSub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𝑬</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𝑮𝒍𝒄</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acc>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𝒎</m:t>
                              </m:r>
                            </m:sub>
                            <m:sup>
                              <m:sSub>
                                <m:sSub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𝑬</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Sup>
                            <m:sSubSup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acc>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up>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𝑮𝒍𝒄</m:t>
                              </m:r>
                            </m:sup>
                          </m:sSubSup>
                        </m:e>
                      </m:d>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 </m:t>
                      </m:r>
                    </m:oMath>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7" name="TextBox 66">
                  <a:extLst>
                    <a:ext uri="{FF2B5EF4-FFF2-40B4-BE49-F238E27FC236}">
                      <a16:creationId xmlns:a16="http://schemas.microsoft.com/office/drawing/2014/main" id="{503F3100-A45D-9D91-6AD3-7A0CE380E2AC}"/>
                    </a:ext>
                  </a:extLst>
                </p:cNvPr>
                <p:cNvSpPr txBox="1">
                  <a:spLocks noRot="1" noChangeAspect="1" noMove="1" noResize="1" noEditPoints="1" noAdjustHandles="1" noChangeArrowheads="1" noChangeShapeType="1" noTextEdit="1"/>
                </p:cNvSpPr>
                <p:nvPr/>
              </p:nvSpPr>
              <p:spPr>
                <a:xfrm>
                  <a:off x="157785" y="6108647"/>
                  <a:ext cx="10247455" cy="431913"/>
                </a:xfrm>
                <a:prstGeom prst="rect">
                  <a:avLst/>
                </a:prstGeom>
                <a:blipFill>
                  <a:blip r:embed="rId19"/>
                  <a:stretch>
                    <a:fillRect l="-178" b="-1408"/>
                  </a:stretch>
                </a:blipFill>
              </p:spPr>
              <p:txBody>
                <a:bodyPr/>
                <a:lstStyle/>
                <a:p>
                  <a:r>
                    <a:rPr lang="en-NZ">
                      <a:noFill/>
                    </a:rPr>
                    <a:t> </a:t>
                  </a:r>
                </a:p>
              </p:txBody>
            </p:sp>
          </mc:Fallback>
        </mc:AlternateContent>
      </p:grpSp>
      <p:grpSp>
        <p:nvGrpSpPr>
          <p:cNvPr id="121" name="Group 120">
            <a:extLst>
              <a:ext uri="{FF2B5EF4-FFF2-40B4-BE49-F238E27FC236}">
                <a16:creationId xmlns:a16="http://schemas.microsoft.com/office/drawing/2014/main" id="{A41EF31D-2B75-F8A1-2A0A-3B4970CFB3F5}"/>
              </a:ext>
            </a:extLst>
          </p:cNvPr>
          <p:cNvGrpSpPr/>
          <p:nvPr/>
        </p:nvGrpSpPr>
        <p:grpSpPr>
          <a:xfrm>
            <a:off x="157785" y="985292"/>
            <a:ext cx="10247456" cy="4903422"/>
            <a:chOff x="157785" y="1212308"/>
            <a:chExt cx="10247456" cy="4903422"/>
          </a:xfrm>
        </p:grpSpPr>
        <p:grpSp>
          <p:nvGrpSpPr>
            <p:cNvPr id="104" name="Group 103">
              <a:extLst>
                <a:ext uri="{FF2B5EF4-FFF2-40B4-BE49-F238E27FC236}">
                  <a16:creationId xmlns:a16="http://schemas.microsoft.com/office/drawing/2014/main" id="{44E152FE-14AB-A0A5-EFD7-981EEDD16471}"/>
                </a:ext>
              </a:extLst>
            </p:cNvPr>
            <p:cNvGrpSpPr/>
            <p:nvPr/>
          </p:nvGrpSpPr>
          <p:grpSpPr>
            <a:xfrm>
              <a:off x="3957096" y="1212308"/>
              <a:ext cx="2349538" cy="685801"/>
              <a:chOff x="5792133" y="4353351"/>
              <a:chExt cx="2349538" cy="685801"/>
            </a:xfrm>
          </p:grpSpPr>
          <p:sp>
            <p:nvSpPr>
              <p:cNvPr id="25" name="TextBox 24">
                <a:extLst>
                  <a:ext uri="{FF2B5EF4-FFF2-40B4-BE49-F238E27FC236}">
                    <a16:creationId xmlns:a16="http://schemas.microsoft.com/office/drawing/2014/main" id="{9A733F8D-FE3A-5231-8E9A-5F61B3B4270E}"/>
                  </a:ext>
                </a:extLst>
              </p:cNvPr>
              <p:cNvSpPr txBox="1"/>
              <p:nvPr/>
            </p:nvSpPr>
            <p:spPr>
              <a:xfrm>
                <a:off x="6674474" y="4424662"/>
                <a:ext cx="1467197"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NZ" sz="1400" b="1" i="0" u="none" strike="noStrike" kern="1200" cap="none" spc="0" normalizeH="0" baseline="0" noProof="0" dirty="0">
                    <a:ln>
                      <a:noFill/>
                    </a:ln>
                    <a:solidFill>
                      <a:prstClr val="black"/>
                    </a:solidFill>
                    <a:effectLst/>
                    <a:uLnTx/>
                    <a:uFillTx/>
                    <a:latin typeface="Calibri" panose="020F0502020204030204"/>
                    <a:ea typeface="+mn-ea"/>
                    <a:cs typeface="+mn-cs"/>
                  </a:rPr>
                  <a:t>Inward facing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NZ" sz="1400" b="1" i="0" u="none" strike="noStrike" kern="1200" cap="none" spc="0" normalizeH="0" baseline="0" noProof="0" dirty="0">
                    <a:ln>
                      <a:noFill/>
                    </a:ln>
                    <a:solidFill>
                      <a:prstClr val="black"/>
                    </a:solidFill>
                    <a:effectLst/>
                    <a:uLnTx/>
                    <a:uFillTx/>
                    <a:latin typeface="Calibri" panose="020F0502020204030204"/>
                    <a:ea typeface="+mn-ea"/>
                    <a:cs typeface="+mn-cs"/>
                  </a:rPr>
                  <a:t>Substrate release</a:t>
                </a:r>
              </a:p>
            </p:txBody>
          </p:sp>
          <p:pic>
            <p:nvPicPr>
              <p:cNvPr id="26" name="Picture 25">
                <a:extLst>
                  <a:ext uri="{FF2B5EF4-FFF2-40B4-BE49-F238E27FC236}">
                    <a16:creationId xmlns:a16="http://schemas.microsoft.com/office/drawing/2014/main" id="{628054DF-EAA6-D3B6-3F53-FD551E41E5E8}"/>
                  </a:ext>
                </a:extLst>
              </p:cNvPr>
              <p:cNvPicPr>
                <a:picLocks noChangeAspect="1"/>
              </p:cNvPicPr>
              <p:nvPr/>
            </p:nvPicPr>
            <p:blipFill rotWithShape="1">
              <a:blip r:embed="rId3"/>
              <a:srcRect l="51063" t="56509" r="28216"/>
              <a:stretch/>
            </p:blipFill>
            <p:spPr>
              <a:xfrm rot="16200000">
                <a:off x="5879745" y="4265739"/>
                <a:ext cx="685801" cy="861025"/>
              </a:xfrm>
              <a:prstGeom prst="rect">
                <a:avLst/>
              </a:prstGeom>
            </p:spPr>
          </p:pic>
        </p:grpSp>
        <p:grpSp>
          <p:nvGrpSpPr>
            <p:cNvPr id="115" name="Group 114">
              <a:extLst>
                <a:ext uri="{FF2B5EF4-FFF2-40B4-BE49-F238E27FC236}">
                  <a16:creationId xmlns:a16="http://schemas.microsoft.com/office/drawing/2014/main" id="{7828EBB4-341C-D613-1EF1-A01D7E150116}"/>
                </a:ext>
              </a:extLst>
            </p:cNvPr>
            <p:cNvGrpSpPr/>
            <p:nvPr/>
          </p:nvGrpSpPr>
          <p:grpSpPr>
            <a:xfrm>
              <a:off x="2544267" y="1340598"/>
              <a:ext cx="1949384" cy="1284524"/>
              <a:chOff x="4434306" y="1366750"/>
              <a:chExt cx="1949384" cy="1284524"/>
            </a:xfrm>
          </p:grpSpPr>
          <p:grpSp>
            <p:nvGrpSpPr>
              <p:cNvPr id="108" name="Group 107">
                <a:extLst>
                  <a:ext uri="{FF2B5EF4-FFF2-40B4-BE49-F238E27FC236}">
                    <a16:creationId xmlns:a16="http://schemas.microsoft.com/office/drawing/2014/main" id="{9C90E739-1B35-E84C-B1BC-BF64E4AD4653}"/>
                  </a:ext>
                </a:extLst>
              </p:cNvPr>
              <p:cNvGrpSpPr/>
              <p:nvPr/>
            </p:nvGrpSpPr>
            <p:grpSpPr>
              <a:xfrm>
                <a:off x="4434306" y="2377609"/>
                <a:ext cx="1949384" cy="273665"/>
                <a:chOff x="4434306" y="2377609"/>
                <a:chExt cx="1949384" cy="273665"/>
              </a:xfrm>
            </p:grpSpPr>
            <p:cxnSp>
              <p:nvCxnSpPr>
                <p:cNvPr id="61" name="Straight Arrow Connector 60">
                  <a:extLst>
                    <a:ext uri="{FF2B5EF4-FFF2-40B4-BE49-F238E27FC236}">
                      <a16:creationId xmlns:a16="http://schemas.microsoft.com/office/drawing/2014/main" id="{962430F6-2F07-3F22-43AA-5CCCFB181A45}"/>
                    </a:ext>
                  </a:extLst>
                </p:cNvPr>
                <p:cNvCxnSpPr>
                  <a:cxnSpLocks/>
                  <a:stCxn id="76" idx="1"/>
                  <a:endCxn id="74" idx="3"/>
                </p:cNvCxnSpPr>
                <p:nvPr/>
              </p:nvCxnSpPr>
              <p:spPr>
                <a:xfrm flipH="1" flipV="1">
                  <a:off x="5760919" y="2510462"/>
                  <a:ext cx="134221" cy="3980"/>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697CADC-5F5F-7B6C-2168-AE796D6F9D52}"/>
                    </a:ext>
                  </a:extLst>
                </p:cNvPr>
                <p:cNvCxnSpPr>
                  <a:cxnSpLocks/>
                  <a:stCxn id="74" idx="1"/>
                  <a:endCxn id="73" idx="3"/>
                </p:cNvCxnSpPr>
                <p:nvPr/>
              </p:nvCxnSpPr>
              <p:spPr>
                <a:xfrm flipH="1">
                  <a:off x="4812051" y="2510462"/>
                  <a:ext cx="696868" cy="0"/>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D9AC168-4B57-93B2-6688-B98602905CB7}"/>
                    </a:ext>
                  </a:extLst>
                </p:cNvPr>
                <p:cNvCxnSpPr>
                  <a:cxnSpLocks/>
                  <a:stCxn id="73" idx="1"/>
                  <a:endCxn id="95" idx="3"/>
                </p:cNvCxnSpPr>
                <p:nvPr/>
              </p:nvCxnSpPr>
              <p:spPr>
                <a:xfrm flipH="1" flipV="1">
                  <a:off x="4434306" y="2509701"/>
                  <a:ext cx="125745" cy="761"/>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D99838E4-62EC-9C2F-BF82-7AE7F02534CC}"/>
                        </a:ext>
                      </a:extLst>
                    </p:cNvPr>
                    <p:cNvSpPr txBox="1"/>
                    <p:nvPr/>
                  </p:nvSpPr>
                  <p:spPr>
                    <a:xfrm>
                      <a:off x="4560051" y="2402462"/>
                      <a:ext cx="252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3" name="TextBox 72">
                      <a:extLst>
                        <a:ext uri="{FF2B5EF4-FFF2-40B4-BE49-F238E27FC236}">
                          <a16:creationId xmlns:a16="http://schemas.microsoft.com/office/drawing/2014/main" id="{D99838E4-62EC-9C2F-BF82-7AE7F02534CC}"/>
                        </a:ext>
                      </a:extLst>
                    </p:cNvPr>
                    <p:cNvSpPr txBox="1">
                      <a:spLocks noRot="1" noChangeAspect="1" noMove="1" noResize="1" noEditPoints="1" noAdjustHandles="1" noChangeArrowheads="1" noChangeShapeType="1" noTextEdit="1"/>
                    </p:cNvSpPr>
                    <p:nvPr/>
                  </p:nvSpPr>
                  <p:spPr>
                    <a:xfrm>
                      <a:off x="4560051" y="2402462"/>
                      <a:ext cx="252000" cy="216000"/>
                    </a:xfrm>
                    <a:prstGeom prst="roundRect">
                      <a:avLst>
                        <a:gd name="adj" fmla="val 38026"/>
                      </a:avLst>
                    </a:prstGeom>
                    <a:blipFill>
                      <a:blip r:embed="rId20"/>
                      <a:stretch>
                        <a:fillRect l="-4878" b="-2778"/>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716032D-3580-3842-443F-A0D3281C2DB5}"/>
                        </a:ext>
                      </a:extLst>
                    </p:cNvPr>
                    <p:cNvSpPr txBox="1"/>
                    <p:nvPr/>
                  </p:nvSpPr>
                  <p:spPr>
                    <a:xfrm>
                      <a:off x="5508919" y="2402462"/>
                      <a:ext cx="252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4" name="TextBox 73">
                      <a:extLst>
                        <a:ext uri="{FF2B5EF4-FFF2-40B4-BE49-F238E27FC236}">
                          <a16:creationId xmlns:a16="http://schemas.microsoft.com/office/drawing/2014/main" id="{0716032D-3580-3842-443F-A0D3281C2DB5}"/>
                        </a:ext>
                      </a:extLst>
                    </p:cNvPr>
                    <p:cNvSpPr txBox="1">
                      <a:spLocks noRot="1" noChangeAspect="1" noMove="1" noResize="1" noEditPoints="1" noAdjustHandles="1" noChangeArrowheads="1" noChangeShapeType="1" noTextEdit="1"/>
                    </p:cNvSpPr>
                    <p:nvPr/>
                  </p:nvSpPr>
                  <p:spPr>
                    <a:xfrm>
                      <a:off x="5508919" y="2402462"/>
                      <a:ext cx="252000" cy="216000"/>
                    </a:xfrm>
                    <a:prstGeom prst="roundRect">
                      <a:avLst>
                        <a:gd name="adj" fmla="val 38026"/>
                      </a:avLst>
                    </a:prstGeom>
                    <a:blipFill>
                      <a:blip r:embed="rId20"/>
                      <a:stretch>
                        <a:fillRect l="-4878" b="-2778"/>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5" name="Rectangle: Rounded Corners 74">
                      <a:extLst>
                        <a:ext uri="{FF2B5EF4-FFF2-40B4-BE49-F238E27FC236}">
                          <a16:creationId xmlns:a16="http://schemas.microsoft.com/office/drawing/2014/main" id="{4D365037-9BD7-557F-B297-F13983C632A3}"/>
                        </a:ext>
                      </a:extLst>
                    </p:cNvPr>
                    <p:cNvSpPr/>
                    <p:nvPr/>
                  </p:nvSpPr>
                  <p:spPr>
                    <a:xfrm>
                      <a:off x="4968650" y="2406441"/>
                      <a:ext cx="360000" cy="216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75" name="Rectangle: Rounded Corners 74">
                      <a:extLst>
                        <a:ext uri="{FF2B5EF4-FFF2-40B4-BE49-F238E27FC236}">
                          <a16:creationId xmlns:a16="http://schemas.microsoft.com/office/drawing/2014/main" id="{4D365037-9BD7-557F-B297-F13983C632A3}"/>
                        </a:ext>
                      </a:extLst>
                    </p:cNvPr>
                    <p:cNvSpPr>
                      <a:spLocks noRot="1" noChangeAspect="1" noMove="1" noResize="1" noEditPoints="1" noAdjustHandles="1" noChangeArrowheads="1" noChangeShapeType="1" noTextEdit="1"/>
                    </p:cNvSpPr>
                    <p:nvPr/>
                  </p:nvSpPr>
                  <p:spPr>
                    <a:xfrm>
                      <a:off x="4968650" y="2406441"/>
                      <a:ext cx="360000" cy="216000"/>
                    </a:xfrm>
                    <a:prstGeom prst="roundRect">
                      <a:avLst>
                        <a:gd name="adj" fmla="val 22549"/>
                      </a:avLst>
                    </a:prstGeom>
                    <a:blipFill>
                      <a:blip r:embed="rId21"/>
                      <a:stretch>
                        <a:fillRect l="-819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5487EBD-282F-315F-EA22-A7AD71F3812C}"/>
                        </a:ext>
                      </a:extLst>
                    </p:cNvPr>
                    <p:cNvSpPr txBox="1"/>
                    <p:nvPr/>
                  </p:nvSpPr>
                  <p:spPr>
                    <a:xfrm>
                      <a:off x="5895140" y="2377609"/>
                      <a:ext cx="488550" cy="273665"/>
                    </a:xfrm>
                    <a:prstGeom prst="roundRect">
                      <a:avLst>
                        <a:gd name="adj" fmla="val 34143"/>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𝐺𝑙𝑐</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6" name="TextBox 75">
                      <a:extLst>
                        <a:ext uri="{FF2B5EF4-FFF2-40B4-BE49-F238E27FC236}">
                          <a16:creationId xmlns:a16="http://schemas.microsoft.com/office/drawing/2014/main" id="{55487EBD-282F-315F-EA22-A7AD71F3812C}"/>
                        </a:ext>
                      </a:extLst>
                    </p:cNvPr>
                    <p:cNvSpPr txBox="1">
                      <a:spLocks noRot="1" noChangeAspect="1" noMove="1" noResize="1" noEditPoints="1" noAdjustHandles="1" noChangeArrowheads="1" noChangeShapeType="1" noTextEdit="1"/>
                    </p:cNvSpPr>
                    <p:nvPr/>
                  </p:nvSpPr>
                  <p:spPr>
                    <a:xfrm>
                      <a:off x="5895140" y="2377609"/>
                      <a:ext cx="488550" cy="273665"/>
                    </a:xfrm>
                    <a:prstGeom prst="roundRect">
                      <a:avLst>
                        <a:gd name="adj" fmla="val 34143"/>
                      </a:avLst>
                    </a:prstGeom>
                    <a:blipFill>
                      <a:blip r:embed="rId22"/>
                      <a:stretch>
                        <a:fillRect l="-1220" b="-4255"/>
                      </a:stretch>
                    </a:blipFill>
                    <a:ln w="12700">
                      <a:solidFill>
                        <a:srgbClr val="FF0000"/>
                      </a:solidFill>
                    </a:ln>
                  </p:spPr>
                  <p:txBody>
                    <a:bodyPr/>
                    <a:lstStyle/>
                    <a:p>
                      <a:r>
                        <a:rPr lang="en-NZ">
                          <a:noFill/>
                        </a:rPr>
                        <a:t> </a:t>
                      </a:r>
                    </a:p>
                  </p:txBody>
                </p:sp>
              </mc:Fallback>
            </mc:AlternateContent>
          </p:grpSp>
          <p:sp>
            <p:nvSpPr>
              <p:cNvPr id="32" name="Arrow: Right 31">
                <a:extLst>
                  <a:ext uri="{FF2B5EF4-FFF2-40B4-BE49-F238E27FC236}">
                    <a16:creationId xmlns:a16="http://schemas.microsoft.com/office/drawing/2014/main" id="{B86528B7-7ACF-6475-E8C6-64B3CD27309C}"/>
                  </a:ext>
                </a:extLst>
              </p:cNvPr>
              <p:cNvSpPr/>
              <p:nvPr/>
            </p:nvSpPr>
            <p:spPr bwMode="auto">
              <a:xfrm>
                <a:off x="4964452" y="1413099"/>
                <a:ext cx="391751" cy="430820"/>
              </a:xfrm>
              <a:prstGeom prst="rightArrow">
                <a:avLst/>
              </a:prstGeom>
              <a:solidFill>
                <a:srgbClr val="FF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NZ"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3D99F90-D35D-4857-09AB-D7E518BBEBC7}"/>
                      </a:ext>
                    </a:extLst>
                  </p:cNvPr>
                  <p:cNvSpPr txBox="1"/>
                  <p:nvPr/>
                </p:nvSpPr>
                <p:spPr>
                  <a:xfrm>
                    <a:off x="4567534" y="1366750"/>
                    <a:ext cx="514308" cy="429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20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𝜿</m:t>
                              </m:r>
                            </m:e>
                            <m:sub>
                              <m:r>
                                <a:rPr kumimoji="0" lang="en-NZ"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𝒇</m:t>
                              </m:r>
                            </m:sub>
                          </m:sSub>
                        </m:oMath>
                      </m:oMathPara>
                    </a14:m>
                    <a:endParaRPr kumimoji="0" lang="en-NZ"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3" name="TextBox 32">
                    <a:extLst>
                      <a:ext uri="{FF2B5EF4-FFF2-40B4-BE49-F238E27FC236}">
                        <a16:creationId xmlns:a16="http://schemas.microsoft.com/office/drawing/2014/main" id="{83D99F90-D35D-4857-09AB-D7E518BBEBC7}"/>
                      </a:ext>
                    </a:extLst>
                  </p:cNvPr>
                  <p:cNvSpPr txBox="1">
                    <a:spLocks noRot="1" noChangeAspect="1" noMove="1" noResize="1" noEditPoints="1" noAdjustHandles="1" noChangeArrowheads="1" noChangeShapeType="1" noTextEdit="1"/>
                  </p:cNvSpPr>
                  <p:nvPr/>
                </p:nvSpPr>
                <p:spPr>
                  <a:xfrm>
                    <a:off x="4567534" y="1366750"/>
                    <a:ext cx="514308" cy="429220"/>
                  </a:xfrm>
                  <a:prstGeom prst="rect">
                    <a:avLst/>
                  </a:prstGeom>
                  <a:blipFill>
                    <a:blip r:embed="rId23"/>
                    <a:stretch>
                      <a:fillRect b="-11429"/>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7C86CDB6-8254-74D9-2BA8-66C758FD3351}"/>
                    </a:ext>
                  </a:extLst>
                </p:cNvPr>
                <p:cNvSpPr txBox="1"/>
                <p:nvPr/>
              </p:nvSpPr>
              <p:spPr>
                <a:xfrm>
                  <a:off x="157785" y="5683817"/>
                  <a:ext cx="10247456" cy="4319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538163" algn="l"/>
                      <a:tab pos="2957513" algn="l"/>
                      <a:tab pos="5024438" algn="l"/>
                      <a:tab pos="6816725" algn="l"/>
                    </a:tabLst>
                    <a:defRPr/>
                  </a:pPr>
                  <a:r>
                    <a:rPr kumimoji="0" lang="en-NZ"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14:m>
                    <m:oMath xmlns:m="http://schemas.openxmlformats.org/officeDocument/2006/math">
                      <m:sSubSup>
                        <m:sSubSupPr>
                          <m:ctrlPr>
                            <a:rPr kumimoji="0" lang="en-NZ"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𝑅</m:t>
                          </m:r>
                          <m:r>
                            <a:rPr kumimoji="0" lang="en-NZ" sz="1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𝑥</m:t>
                          </m:r>
                        </m:e>
                        <m:sub>
                          <m:r>
                            <a:rPr kumimoji="0" lang="en-NZ"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2</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Sup>
                        <m:sSubSupPr>
                          <m:ctrlP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𝒗</m:t>
                          </m:r>
                        </m:e>
                        <m:sub>
                          <m: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𝒎</m:t>
                          </m:r>
                        </m:sub>
                        <m:sup>
                          <m:r>
                            <a:rPr kumimoji="0" lang="en-NZ" sz="14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𝟐</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𝑅𝑥</m:t>
                                  </m:r>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2</m:t>
                                  </m:r>
                                </m:sub>
                                <m:sup>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𝑓</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𝑅𝑥</m:t>
                                  </m:r>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2</m:t>
                                  </m:r>
                                </m:sub>
                                <m:sup>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𝑟</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sup>
                          </m:s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where </a:t>
                  </a:r>
                  <a14:m>
                    <m:oMath xmlns:m="http://schemas.openxmlformats.org/officeDocument/2006/math">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𝑅𝑥</m:t>
                          </m:r>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2</m:t>
                          </m:r>
                        </m:sub>
                        <m:sup>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𝑓</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𝐺𝑙𝑐</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𝑅𝑥</m:t>
                          </m:r>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2</m:t>
                          </m:r>
                        </m:sub>
                        <m:sup>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𝑟</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𝐺𝑙𝑐</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	which gives </a:t>
                  </a:r>
                  <a14:m>
                    <m:oMath xmlns:m="http://schemas.openxmlformats.org/officeDocument/2006/math">
                      <m:sSubSup>
                        <m:sSubSup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𝒎</m:t>
                          </m:r>
                        </m:sub>
                        <m:sup>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𝟐</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acc>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𝒎</m:t>
                              </m:r>
                            </m:sub>
                            <m:sup>
                              <m:sSub>
                                <m:sSub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𝑬</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𝒐</m:t>
                                  </m:r>
                                </m:sub>
                              </m:s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𝑮𝒍𝒄</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acc>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𝒎</m:t>
                              </m:r>
                            </m:sub>
                            <m:sup>
                              <m:sSub>
                                <m:sSub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𝑬</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b>
                              </m:s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𝑮𝒍𝒄</m:t>
                              </m:r>
                            </m:sup>
                          </m:sSub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69" name="TextBox 68">
                  <a:extLst>
                    <a:ext uri="{FF2B5EF4-FFF2-40B4-BE49-F238E27FC236}">
                      <a16:creationId xmlns:a16="http://schemas.microsoft.com/office/drawing/2014/main" id="{7C86CDB6-8254-74D9-2BA8-66C758FD3351}"/>
                    </a:ext>
                  </a:extLst>
                </p:cNvPr>
                <p:cNvSpPr txBox="1">
                  <a:spLocks noRot="1" noChangeAspect="1" noMove="1" noResize="1" noEditPoints="1" noAdjustHandles="1" noChangeArrowheads="1" noChangeShapeType="1" noTextEdit="1"/>
                </p:cNvSpPr>
                <p:nvPr/>
              </p:nvSpPr>
              <p:spPr>
                <a:xfrm>
                  <a:off x="157785" y="5683817"/>
                  <a:ext cx="10247456" cy="431913"/>
                </a:xfrm>
                <a:prstGeom prst="rect">
                  <a:avLst/>
                </a:prstGeom>
                <a:blipFill>
                  <a:blip r:embed="rId24"/>
                  <a:stretch>
                    <a:fillRect l="-178" b="-2817"/>
                  </a:stretch>
                </a:blipFill>
              </p:spPr>
              <p:txBody>
                <a:bodyPr/>
                <a:lstStyle/>
                <a:p>
                  <a:r>
                    <a:rPr lang="en-NZ">
                      <a:noFill/>
                    </a:rPr>
                    <a:t> </a:t>
                  </a:r>
                </a:p>
              </p:txBody>
            </p:sp>
          </mc:Fallback>
        </mc:AlternateContent>
      </p:grpSp>
      <p:pic>
        <p:nvPicPr>
          <p:cNvPr id="114" name="Picture 113">
            <a:extLst>
              <a:ext uri="{FF2B5EF4-FFF2-40B4-BE49-F238E27FC236}">
                <a16:creationId xmlns:a16="http://schemas.microsoft.com/office/drawing/2014/main" id="{75C7097E-D17B-6E06-76F8-66E67B9C480B}"/>
              </a:ext>
            </a:extLst>
          </p:cNvPr>
          <p:cNvPicPr>
            <a:picLocks noChangeAspect="1"/>
          </p:cNvPicPr>
          <p:nvPr/>
        </p:nvPicPr>
        <p:blipFill>
          <a:blip r:embed="rId25"/>
          <a:stretch>
            <a:fillRect/>
          </a:stretch>
        </p:blipFill>
        <p:spPr>
          <a:xfrm>
            <a:off x="9040086" y="58403"/>
            <a:ext cx="1568270" cy="602327"/>
          </a:xfrm>
          <a:prstGeom prst="rect">
            <a:avLst/>
          </a:prstGeom>
        </p:spPr>
      </p:pic>
      <p:grpSp>
        <p:nvGrpSpPr>
          <p:cNvPr id="136" name="Group 135">
            <a:extLst>
              <a:ext uri="{FF2B5EF4-FFF2-40B4-BE49-F238E27FC236}">
                <a16:creationId xmlns:a16="http://schemas.microsoft.com/office/drawing/2014/main" id="{14547DF5-BDAA-24A7-F1DB-6C575A7B448B}"/>
              </a:ext>
            </a:extLst>
          </p:cNvPr>
          <p:cNvGrpSpPr/>
          <p:nvPr/>
        </p:nvGrpSpPr>
        <p:grpSpPr>
          <a:xfrm>
            <a:off x="10307918" y="5080957"/>
            <a:ext cx="1430224" cy="1601348"/>
            <a:chOff x="5283680" y="1025200"/>
            <a:chExt cx="1430224" cy="1601348"/>
          </a:xfrm>
        </p:grpSpPr>
        <p:sp>
          <p:nvSpPr>
            <p:cNvPr id="125" name="TextBox 124">
              <a:extLst>
                <a:ext uri="{FF2B5EF4-FFF2-40B4-BE49-F238E27FC236}">
                  <a16:creationId xmlns:a16="http://schemas.microsoft.com/office/drawing/2014/main" id="{81BC648D-DA3B-CB73-66F7-D6E5097F4F10}"/>
                </a:ext>
              </a:extLst>
            </p:cNvPr>
            <p:cNvSpPr txBox="1"/>
            <p:nvPr/>
          </p:nvSpPr>
          <p:spPr>
            <a:xfrm>
              <a:off x="5561024" y="1637665"/>
              <a:ext cx="11528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srgbClr val="7030A0"/>
                  </a:solidFill>
                  <a:effectLst/>
                  <a:uLnTx/>
                  <a:uFillTx/>
                  <a:latin typeface="Calibri" panose="020F0502020204030204"/>
                  <a:ea typeface="+mn-ea"/>
                  <a:cs typeface="+mn-cs"/>
                </a:rPr>
                <a:t>8 parameters</a:t>
              </a:r>
            </a:p>
          </p:txBody>
        </p:sp>
        <p:sp>
          <p:nvSpPr>
            <p:cNvPr id="126" name="Right Brace 125">
              <a:extLst>
                <a:ext uri="{FF2B5EF4-FFF2-40B4-BE49-F238E27FC236}">
                  <a16:creationId xmlns:a16="http://schemas.microsoft.com/office/drawing/2014/main" id="{030056EE-16E1-FA2B-9E94-AC5818A344BD}"/>
                </a:ext>
              </a:extLst>
            </p:cNvPr>
            <p:cNvSpPr/>
            <p:nvPr/>
          </p:nvSpPr>
          <p:spPr>
            <a:xfrm>
              <a:off x="5283680" y="1025200"/>
              <a:ext cx="277344" cy="1601348"/>
            </a:xfrm>
            <a:prstGeom prst="rightBrace">
              <a:avLst>
                <a:gd name="adj1" fmla="val 35972"/>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44" name="Group 143">
            <a:extLst>
              <a:ext uri="{FF2B5EF4-FFF2-40B4-BE49-F238E27FC236}">
                <a16:creationId xmlns:a16="http://schemas.microsoft.com/office/drawing/2014/main" id="{0B3BA4EF-E124-A414-7F8F-E87D3D8EF2D8}"/>
              </a:ext>
            </a:extLst>
          </p:cNvPr>
          <p:cNvGrpSpPr/>
          <p:nvPr/>
        </p:nvGrpSpPr>
        <p:grpSpPr>
          <a:xfrm>
            <a:off x="150731" y="997117"/>
            <a:ext cx="10254510" cy="4486496"/>
            <a:chOff x="150731" y="1224133"/>
            <a:chExt cx="10254510" cy="4486496"/>
          </a:xfrm>
        </p:grpSpPr>
        <p:grpSp>
          <p:nvGrpSpPr>
            <p:cNvPr id="70" name="Group 69">
              <a:extLst>
                <a:ext uri="{FF2B5EF4-FFF2-40B4-BE49-F238E27FC236}">
                  <a16:creationId xmlns:a16="http://schemas.microsoft.com/office/drawing/2014/main" id="{C2F2C9B2-CDDC-8F66-FCE6-A79FA0290C1E}"/>
                </a:ext>
              </a:extLst>
            </p:cNvPr>
            <p:cNvGrpSpPr/>
            <p:nvPr/>
          </p:nvGrpSpPr>
          <p:grpSpPr>
            <a:xfrm>
              <a:off x="157785" y="1224133"/>
              <a:ext cx="10247456" cy="4486496"/>
              <a:chOff x="157785" y="1224133"/>
              <a:chExt cx="10247456" cy="4486496"/>
            </a:xfrm>
          </p:grpSpPr>
          <p:grpSp>
            <p:nvGrpSpPr>
              <p:cNvPr id="118" name="Group 117">
                <a:extLst>
                  <a:ext uri="{FF2B5EF4-FFF2-40B4-BE49-F238E27FC236}">
                    <a16:creationId xmlns:a16="http://schemas.microsoft.com/office/drawing/2014/main" id="{EB37865F-66E8-7901-C570-31285E8E8BE6}"/>
                  </a:ext>
                </a:extLst>
              </p:cNvPr>
              <p:cNvGrpSpPr/>
              <p:nvPr/>
            </p:nvGrpSpPr>
            <p:grpSpPr>
              <a:xfrm>
                <a:off x="288324" y="1224133"/>
                <a:ext cx="2345717" cy="2513206"/>
                <a:chOff x="2178908" y="1255025"/>
                <a:chExt cx="2345717" cy="2513206"/>
              </a:xfrm>
            </p:grpSpPr>
            <p:cxnSp>
              <p:nvCxnSpPr>
                <p:cNvPr id="88" name="Straight Arrow Connector 87">
                  <a:extLst>
                    <a:ext uri="{FF2B5EF4-FFF2-40B4-BE49-F238E27FC236}">
                      <a16:creationId xmlns:a16="http://schemas.microsoft.com/office/drawing/2014/main" id="{7A724C2B-FA7A-5538-47F4-99FAD399F42D}"/>
                    </a:ext>
                  </a:extLst>
                </p:cNvPr>
                <p:cNvCxnSpPr>
                  <a:cxnSpLocks/>
                  <a:stCxn id="95" idx="2"/>
                  <a:endCxn id="92" idx="0"/>
                </p:cNvCxnSpPr>
                <p:nvPr/>
              </p:nvCxnSpPr>
              <p:spPr>
                <a:xfrm flipH="1">
                  <a:off x="4170305" y="2657474"/>
                  <a:ext cx="0" cy="98563"/>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577A539-2AED-244F-B90B-0E735B9E9D4D}"/>
                    </a:ext>
                  </a:extLst>
                </p:cNvPr>
                <p:cNvCxnSpPr>
                  <a:cxnSpLocks/>
                  <a:stCxn id="93" idx="2"/>
                  <a:endCxn id="68" idx="0"/>
                </p:cNvCxnSpPr>
                <p:nvPr/>
              </p:nvCxnSpPr>
              <p:spPr>
                <a:xfrm>
                  <a:off x="4170305" y="3632183"/>
                  <a:ext cx="0" cy="136048"/>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9BF07083-A530-7A99-CC51-3080417488EF}"/>
                    </a:ext>
                  </a:extLst>
                </p:cNvPr>
                <p:cNvGrpSpPr/>
                <p:nvPr/>
              </p:nvGrpSpPr>
              <p:grpSpPr>
                <a:xfrm>
                  <a:off x="2178908" y="1255025"/>
                  <a:ext cx="2345717" cy="2388271"/>
                  <a:chOff x="2178908" y="1255025"/>
                  <a:chExt cx="2345717" cy="2388271"/>
                </a:xfrm>
              </p:grpSpPr>
              <p:grpSp>
                <p:nvGrpSpPr>
                  <p:cNvPr id="102" name="Group 101">
                    <a:extLst>
                      <a:ext uri="{FF2B5EF4-FFF2-40B4-BE49-F238E27FC236}">
                        <a16:creationId xmlns:a16="http://schemas.microsoft.com/office/drawing/2014/main" id="{9A6A8F39-03A7-B122-B3D7-08CB9E3B8D06}"/>
                      </a:ext>
                    </a:extLst>
                  </p:cNvPr>
                  <p:cNvGrpSpPr/>
                  <p:nvPr/>
                </p:nvGrpSpPr>
                <p:grpSpPr>
                  <a:xfrm>
                    <a:off x="3337299" y="2371408"/>
                    <a:ext cx="1097552" cy="1271888"/>
                    <a:chOff x="3337299" y="2371408"/>
                    <a:chExt cx="1097552" cy="1271888"/>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022A1C9-F319-3C46-501E-3B271913F932}"/>
                            </a:ext>
                          </a:extLst>
                        </p:cNvPr>
                        <p:cNvSpPr txBox="1"/>
                        <p:nvPr/>
                      </p:nvSpPr>
                      <p:spPr>
                        <a:xfrm>
                          <a:off x="3337299" y="3397114"/>
                          <a:ext cx="361874" cy="246182"/>
                        </a:xfrm>
                        <a:prstGeom prst="roundRect">
                          <a:avLst>
                            <a:gd name="adj" fmla="val 40877"/>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𝐺𝑙𝑐</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6" name="TextBox 85">
                          <a:extLst>
                            <a:ext uri="{FF2B5EF4-FFF2-40B4-BE49-F238E27FC236}">
                              <a16:creationId xmlns:a16="http://schemas.microsoft.com/office/drawing/2014/main" id="{3022A1C9-F319-3C46-501E-3B271913F932}"/>
                            </a:ext>
                          </a:extLst>
                        </p:cNvPr>
                        <p:cNvSpPr txBox="1">
                          <a:spLocks noRot="1" noChangeAspect="1" noMove="1" noResize="1" noEditPoints="1" noAdjustHandles="1" noChangeArrowheads="1" noChangeShapeType="1" noTextEdit="1"/>
                        </p:cNvSpPr>
                        <p:nvPr/>
                      </p:nvSpPr>
                      <p:spPr>
                        <a:xfrm>
                          <a:off x="3337299" y="3397114"/>
                          <a:ext cx="361874" cy="246182"/>
                        </a:xfrm>
                        <a:prstGeom prst="roundRect">
                          <a:avLst>
                            <a:gd name="adj" fmla="val 40877"/>
                          </a:avLst>
                        </a:prstGeom>
                        <a:blipFill>
                          <a:blip r:embed="rId26"/>
                          <a:stretch>
                            <a:fillRect b="-2326"/>
                          </a:stretch>
                        </a:blipFill>
                        <a:ln w="12700">
                          <a:solidFill>
                            <a:srgbClr val="FF0000"/>
                          </a:solidFill>
                        </a:ln>
                      </p:spPr>
                      <p:txBody>
                        <a:bodyPr/>
                        <a:lstStyle/>
                        <a:p>
                          <a:r>
                            <a:rPr lang="en-NZ">
                              <a:noFill/>
                            </a:rPr>
                            <a:t> </a:t>
                          </a:r>
                        </a:p>
                      </p:txBody>
                    </p:sp>
                  </mc:Fallback>
                </mc:AlternateContent>
                <p:cxnSp>
                  <p:nvCxnSpPr>
                    <p:cNvPr id="89" name="Straight Arrow Connector 88">
                      <a:extLst>
                        <a:ext uri="{FF2B5EF4-FFF2-40B4-BE49-F238E27FC236}">
                          <a16:creationId xmlns:a16="http://schemas.microsoft.com/office/drawing/2014/main" id="{2727907B-F52F-0101-C549-5BA075293179}"/>
                        </a:ext>
                      </a:extLst>
                    </p:cNvPr>
                    <p:cNvCxnSpPr>
                      <a:cxnSpLocks/>
                      <a:stCxn id="92" idx="2"/>
                      <a:endCxn id="93" idx="0"/>
                    </p:cNvCxnSpPr>
                    <p:nvPr/>
                  </p:nvCxnSpPr>
                  <p:spPr>
                    <a:xfrm>
                      <a:off x="4170305" y="2979994"/>
                      <a:ext cx="0" cy="428232"/>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A066C45-C54E-BF5B-B076-A6A097C06397}"/>
                        </a:ext>
                      </a:extLst>
                    </p:cNvPr>
                    <p:cNvCxnSpPr>
                      <a:cxnSpLocks/>
                      <a:stCxn id="86" idx="3"/>
                      <a:endCxn id="93" idx="1"/>
                    </p:cNvCxnSpPr>
                    <p:nvPr/>
                  </p:nvCxnSpPr>
                  <p:spPr>
                    <a:xfrm>
                      <a:off x="3699173" y="3520205"/>
                      <a:ext cx="381132"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69CC211D-B551-07D3-3EE3-BA9F4142C692}"/>
                            </a:ext>
                          </a:extLst>
                        </p:cNvPr>
                        <p:cNvSpPr txBox="1"/>
                        <p:nvPr/>
                      </p:nvSpPr>
                      <p:spPr>
                        <a:xfrm>
                          <a:off x="4080305" y="2756037"/>
                          <a:ext cx="180000" cy="223957"/>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2" name="TextBox 91">
                          <a:extLst>
                            <a:ext uri="{FF2B5EF4-FFF2-40B4-BE49-F238E27FC236}">
                              <a16:creationId xmlns:a16="http://schemas.microsoft.com/office/drawing/2014/main" id="{69CC211D-B551-07D3-3EE3-BA9F4142C692}"/>
                            </a:ext>
                          </a:extLst>
                        </p:cNvPr>
                        <p:cNvSpPr txBox="1">
                          <a:spLocks noRot="1" noChangeAspect="1" noMove="1" noResize="1" noEditPoints="1" noAdjustHandles="1" noChangeArrowheads="1" noChangeShapeType="1" noTextEdit="1"/>
                        </p:cNvSpPr>
                        <p:nvPr/>
                      </p:nvSpPr>
                      <p:spPr>
                        <a:xfrm>
                          <a:off x="4080305" y="2756037"/>
                          <a:ext cx="180000" cy="223957"/>
                        </a:xfrm>
                        <a:prstGeom prst="roundRect">
                          <a:avLst>
                            <a:gd name="adj" fmla="val 38026"/>
                          </a:avLst>
                        </a:prstGeom>
                        <a:blipFill>
                          <a:blip r:embed="rId27"/>
                          <a:stretch>
                            <a:fillRect l="-10000" r="-30000"/>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367CC05-9F60-8C0D-BD71-E3C0B1154ACF}"/>
                            </a:ext>
                          </a:extLst>
                        </p:cNvPr>
                        <p:cNvSpPr txBox="1"/>
                        <p:nvPr/>
                      </p:nvSpPr>
                      <p:spPr>
                        <a:xfrm>
                          <a:off x="4080305" y="3408226"/>
                          <a:ext cx="180000" cy="223957"/>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3" name="TextBox 92">
                          <a:extLst>
                            <a:ext uri="{FF2B5EF4-FFF2-40B4-BE49-F238E27FC236}">
                              <a16:creationId xmlns:a16="http://schemas.microsoft.com/office/drawing/2014/main" id="{7367CC05-9F60-8C0D-BD71-E3C0B1154ACF}"/>
                            </a:ext>
                          </a:extLst>
                        </p:cNvPr>
                        <p:cNvSpPr txBox="1">
                          <a:spLocks noRot="1" noChangeAspect="1" noMove="1" noResize="1" noEditPoints="1" noAdjustHandles="1" noChangeArrowheads="1" noChangeShapeType="1" noTextEdit="1"/>
                        </p:cNvSpPr>
                        <p:nvPr/>
                      </p:nvSpPr>
                      <p:spPr>
                        <a:xfrm>
                          <a:off x="4080305" y="3408226"/>
                          <a:ext cx="180000" cy="223957"/>
                        </a:xfrm>
                        <a:prstGeom prst="roundRect">
                          <a:avLst>
                            <a:gd name="adj" fmla="val 38026"/>
                          </a:avLst>
                        </a:prstGeom>
                        <a:blipFill>
                          <a:blip r:embed="rId4"/>
                          <a:stretch>
                            <a:fillRect l="-10000" r="-30000"/>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4" name="Rectangle: Rounded Corners 93">
                          <a:extLst>
                            <a:ext uri="{FF2B5EF4-FFF2-40B4-BE49-F238E27FC236}">
                              <a16:creationId xmlns:a16="http://schemas.microsoft.com/office/drawing/2014/main" id="{018B8D9A-493A-4FB2-45D1-8231500AF10C}"/>
                            </a:ext>
                          </a:extLst>
                        </p:cNvPr>
                        <p:cNvSpPr/>
                        <p:nvPr/>
                      </p:nvSpPr>
                      <p:spPr>
                        <a:xfrm>
                          <a:off x="3990305" y="3085296"/>
                          <a:ext cx="360000" cy="216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oMath>
                            </m:oMathPara>
                          </a14:m>
                          <a:endPar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94" name="Rectangle: Rounded Corners 93">
                          <a:extLst>
                            <a:ext uri="{FF2B5EF4-FFF2-40B4-BE49-F238E27FC236}">
                              <a16:creationId xmlns:a16="http://schemas.microsoft.com/office/drawing/2014/main" id="{018B8D9A-493A-4FB2-45D1-8231500AF10C}"/>
                            </a:ext>
                          </a:extLst>
                        </p:cNvPr>
                        <p:cNvSpPr>
                          <a:spLocks noRot="1" noChangeAspect="1" noMove="1" noResize="1" noEditPoints="1" noAdjustHandles="1" noChangeArrowheads="1" noChangeShapeType="1" noTextEdit="1"/>
                        </p:cNvSpPr>
                        <p:nvPr/>
                      </p:nvSpPr>
                      <p:spPr>
                        <a:xfrm>
                          <a:off x="3990305" y="3085296"/>
                          <a:ext cx="360000" cy="216000"/>
                        </a:xfrm>
                        <a:prstGeom prst="roundRect">
                          <a:avLst>
                            <a:gd name="adj" fmla="val 22549"/>
                          </a:avLst>
                        </a:prstGeom>
                        <a:blipFill>
                          <a:blip r:embed="rId28"/>
                          <a:stretch>
                            <a:fillRect l="-8197" b="-270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5FB649B5-2DD5-41B4-4A11-D670AED7B5B6}"/>
                            </a:ext>
                          </a:extLst>
                        </p:cNvPr>
                        <p:cNvSpPr txBox="1"/>
                        <p:nvPr/>
                      </p:nvSpPr>
                      <p:spPr>
                        <a:xfrm>
                          <a:off x="3910411" y="2371408"/>
                          <a:ext cx="524440" cy="286066"/>
                        </a:xfrm>
                        <a:prstGeom prst="roundRect">
                          <a:avLst>
                            <a:gd name="adj" fmla="val 41083"/>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𝐺𝑙𝑐</m:t>
                                    </m:r>
                                  </m:sup>
                                </m:sSubSup>
                              </m:oMath>
                            </m:oMathPara>
                          </a14:m>
                          <a:endParaRPr kumimoji="0" lang="en-NZ"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95" name="TextBox 94">
                          <a:extLst>
                            <a:ext uri="{FF2B5EF4-FFF2-40B4-BE49-F238E27FC236}">
                              <a16:creationId xmlns:a16="http://schemas.microsoft.com/office/drawing/2014/main" id="{5FB649B5-2DD5-41B4-4A11-D670AED7B5B6}"/>
                            </a:ext>
                          </a:extLst>
                        </p:cNvPr>
                        <p:cNvSpPr txBox="1">
                          <a:spLocks noRot="1" noChangeAspect="1" noMove="1" noResize="1" noEditPoints="1" noAdjustHandles="1" noChangeArrowheads="1" noChangeShapeType="1" noTextEdit="1"/>
                        </p:cNvSpPr>
                        <p:nvPr/>
                      </p:nvSpPr>
                      <p:spPr>
                        <a:xfrm>
                          <a:off x="3910411" y="2371408"/>
                          <a:ext cx="524440" cy="286066"/>
                        </a:xfrm>
                        <a:prstGeom prst="roundRect">
                          <a:avLst>
                            <a:gd name="adj" fmla="val 41083"/>
                          </a:avLst>
                        </a:prstGeom>
                        <a:blipFill>
                          <a:blip r:embed="rId29"/>
                          <a:stretch>
                            <a:fillRect/>
                          </a:stretch>
                        </a:blipFill>
                        <a:ln w="12700">
                          <a:solidFill>
                            <a:srgbClr val="FF0000"/>
                          </a:solidFill>
                        </a:ln>
                      </p:spPr>
                      <p:txBody>
                        <a:bodyPr/>
                        <a:lstStyle/>
                        <a:p>
                          <a:r>
                            <a:rPr lang="en-NZ">
                              <a:noFill/>
                            </a:rPr>
                            <a:t> </a:t>
                          </a:r>
                        </a:p>
                      </p:txBody>
                    </p:sp>
                  </mc:Fallback>
                </mc:AlternateContent>
              </p:grpSp>
              <p:grpSp>
                <p:nvGrpSpPr>
                  <p:cNvPr id="105" name="Group 104">
                    <a:extLst>
                      <a:ext uri="{FF2B5EF4-FFF2-40B4-BE49-F238E27FC236}">
                        <a16:creationId xmlns:a16="http://schemas.microsoft.com/office/drawing/2014/main" id="{05703D9C-CD53-BE77-8974-183AE7725924}"/>
                      </a:ext>
                    </a:extLst>
                  </p:cNvPr>
                  <p:cNvGrpSpPr/>
                  <p:nvPr/>
                </p:nvGrpSpPr>
                <p:grpSpPr>
                  <a:xfrm>
                    <a:off x="2178908" y="1255025"/>
                    <a:ext cx="2345717" cy="662152"/>
                    <a:chOff x="2304779" y="670046"/>
                    <a:chExt cx="2345717" cy="662152"/>
                  </a:xfrm>
                </p:grpSpPr>
                <p:pic>
                  <p:nvPicPr>
                    <p:cNvPr id="19" name="Picture 18">
                      <a:extLst>
                        <a:ext uri="{FF2B5EF4-FFF2-40B4-BE49-F238E27FC236}">
                          <a16:creationId xmlns:a16="http://schemas.microsoft.com/office/drawing/2014/main" id="{B0AFFAAF-3E50-97A3-7590-9539601FFC43}"/>
                        </a:ext>
                      </a:extLst>
                    </p:cNvPr>
                    <p:cNvPicPr>
                      <a:picLocks noChangeAspect="1"/>
                    </p:cNvPicPr>
                    <p:nvPr/>
                  </p:nvPicPr>
                  <p:blipFill rotWithShape="1">
                    <a:blip r:embed="rId3"/>
                    <a:srcRect l="51759" t="3484" r="28234" b="53026"/>
                    <a:stretch/>
                  </p:blipFill>
                  <p:spPr>
                    <a:xfrm rot="16200000">
                      <a:off x="3888908" y="570609"/>
                      <a:ext cx="662152" cy="861025"/>
                    </a:xfrm>
                    <a:prstGeom prst="rect">
                      <a:avLst/>
                    </a:prstGeom>
                  </p:spPr>
                </p:pic>
                <p:sp>
                  <p:nvSpPr>
                    <p:cNvPr id="20" name="TextBox 19">
                      <a:extLst>
                        <a:ext uri="{FF2B5EF4-FFF2-40B4-BE49-F238E27FC236}">
                          <a16:creationId xmlns:a16="http://schemas.microsoft.com/office/drawing/2014/main" id="{30A2745A-EECC-6021-C121-470B3830513A}"/>
                        </a:ext>
                      </a:extLst>
                    </p:cNvPr>
                    <p:cNvSpPr txBox="1"/>
                    <p:nvPr/>
                  </p:nvSpPr>
                  <p:spPr>
                    <a:xfrm>
                      <a:off x="2304779" y="740030"/>
                      <a:ext cx="1490023" cy="523220"/>
                    </a:xfrm>
                    <a:prstGeom prst="rect">
                      <a:avLst/>
                    </a:prstGeom>
                    <a:noFill/>
                  </p:spPr>
                  <p:txBody>
                    <a:bodyPr wrap="non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NZ" sz="1400" b="1" i="0" u="none" strike="noStrike" kern="1200" cap="none" spc="0" normalizeH="0" baseline="0" noProof="0" dirty="0">
                          <a:ln>
                            <a:noFill/>
                          </a:ln>
                          <a:solidFill>
                            <a:prstClr val="black"/>
                          </a:solidFill>
                          <a:effectLst/>
                          <a:uLnTx/>
                          <a:uFillTx/>
                          <a:latin typeface="Calibri" panose="020F0502020204030204"/>
                          <a:ea typeface="+mn-ea"/>
                          <a:cs typeface="+mn-cs"/>
                        </a:rPr>
                        <a:t>Outward facing</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NZ" sz="1400" b="1" i="0" u="none" strike="noStrike" kern="1200" cap="none" spc="0" normalizeH="0" baseline="0" noProof="0" dirty="0">
                          <a:ln>
                            <a:noFill/>
                          </a:ln>
                          <a:solidFill>
                            <a:prstClr val="black"/>
                          </a:solidFill>
                          <a:effectLst/>
                          <a:uLnTx/>
                          <a:uFillTx/>
                          <a:latin typeface="Calibri" panose="020F0502020204030204"/>
                          <a:ea typeface="+mn-ea"/>
                          <a:cs typeface="+mn-cs"/>
                        </a:rPr>
                        <a:t>Substrate binding</a:t>
                      </a:r>
                    </a:p>
                  </p:txBody>
                </p:sp>
              </p:grpSp>
            </p:gr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F403CC5-0D0D-F4DF-20BD-F6321CCEAE35}"/>
                      </a:ext>
                    </a:extLst>
                  </p:cNvPr>
                  <p:cNvSpPr txBox="1"/>
                  <p:nvPr/>
                </p:nvSpPr>
                <p:spPr>
                  <a:xfrm>
                    <a:off x="157785" y="5278716"/>
                    <a:ext cx="10247456" cy="4319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538163" algn="l"/>
                        <a:tab pos="2957513" algn="l"/>
                        <a:tab pos="5024438" algn="l"/>
                        <a:tab pos="6816725" algn="l"/>
                      </a:tabLst>
                      <a:defRPr/>
                    </a:pPr>
                    <a:r>
                      <a:rPr kumimoji="0" lang="en-NZ"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14:m>
                      <m:oMath xmlns:m="http://schemas.openxmlformats.org/officeDocument/2006/math">
                        <m:sSubSup>
                          <m:sSubSupPr>
                            <m:ctrlPr>
                              <a:rPr kumimoji="0" lang="en-NZ" sz="1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𝑅𝑥</m:t>
                            </m:r>
                          </m:e>
                          <m:sub>
                            <m:r>
                              <a:rPr kumimoji="0" lang="en-NZ" sz="1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1</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Sup>
                          <m:sSubSup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𝒎</m:t>
                            </m:r>
                          </m:sub>
                          <m:sup>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𝟏</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d>
                          <m:d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p>
                              <m:s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e>
                              <m:sup>
                                <m:sSubSup>
                                  <m:sSubSupPr>
                                    <m:ctrlP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𝑅𝑥</m:t>
                                    </m:r>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m:t>
                                    </m:r>
                                  </m:sub>
                                  <m:sup>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𝑓</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𝑅𝑇</m:t>
                                </m:r>
                              </m:sup>
                            </m:s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sSubSup>
                                  <m:sSubSupPr>
                                    <m:ctrlP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𝑅𝑥</m:t>
                                    </m:r>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m:t>
                                    </m:r>
                                  </m:sub>
                                  <m:sup>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𝑟</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sup>
                            </m:sSup>
                          </m:e>
                        </m:d>
                      </m:oMath>
                    </a14:m>
                    <a:r>
                      <a:rPr kumimoji="0" lang="en-NZ"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where </a:t>
                    </a:r>
                    <a14:m>
                      <m:oMath xmlns:m="http://schemas.openxmlformats.org/officeDocument/2006/math">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𝑅𝑥</m:t>
                            </m:r>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1</m:t>
                            </m:r>
                          </m:sub>
                          <m:sup>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𝑓</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𝑜</m:t>
                            </m:r>
                          </m:sub>
                          <m:sup>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𝐺𝑙𝑐</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𝑜</m:t>
                                </m:r>
                              </m:sub>
                            </m:sSub>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𝑅𝑥</m:t>
                            </m:r>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m:t>
                            </m:r>
                          </m:sub>
                          <m:sup>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𝑟</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𝐺𝑙𝑐</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which gives </a:t>
                    </a:r>
                    <a14:m>
                      <m:oMath xmlns:m="http://schemas.openxmlformats.org/officeDocument/2006/math">
                        <m:sSubSup>
                          <m:sSubSup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𝒎</m:t>
                            </m:r>
                          </m:sub>
                          <m:sup>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𝟏</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acc>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𝒎</m:t>
                                </m:r>
                              </m:sub>
                              <m:sup>
                                <m:sSub>
                                  <m:sSub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𝑬</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𝒐</m:t>
                                    </m:r>
                                  </m:sub>
                                </m:sSub>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Sup>
                              <m:sSubSup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acc>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𝒐</m:t>
                                </m:r>
                              </m:sub>
                              <m:sup>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𝑮𝒍𝒄</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Sup>
                              <m:sSubSup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acc>
                                  <m:accPr>
                                    <m:chr m:val="̅"/>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acc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acc>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𝒎</m:t>
                                </m:r>
                              </m:sub>
                              <m:sup>
                                <m:sSub>
                                  <m:sSubPr>
                                    <m:ctrlP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𝑬</m:t>
                                    </m:r>
                                  </m:e>
                                  <m: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𝒐</m:t>
                                    </m:r>
                                  </m:sub>
                                </m:sSub>
                                <m:r>
                                  <a:rPr kumimoji="0" lang="en-NZ" sz="14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𝑮𝒍𝒄</m:t>
                                </m:r>
                              </m:sup>
                            </m:sSubSup>
                          </m:e>
                        </m:d>
                      </m:oMath>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8" name="TextBox 57">
                    <a:extLst>
                      <a:ext uri="{FF2B5EF4-FFF2-40B4-BE49-F238E27FC236}">
                        <a16:creationId xmlns:a16="http://schemas.microsoft.com/office/drawing/2014/main" id="{7F403CC5-0D0D-F4DF-20BD-F6321CCEAE35}"/>
                      </a:ext>
                    </a:extLst>
                  </p:cNvPr>
                  <p:cNvSpPr txBox="1">
                    <a:spLocks noRot="1" noChangeAspect="1" noMove="1" noResize="1" noEditPoints="1" noAdjustHandles="1" noChangeArrowheads="1" noChangeShapeType="1" noTextEdit="1"/>
                  </p:cNvSpPr>
                  <p:nvPr/>
                </p:nvSpPr>
                <p:spPr>
                  <a:xfrm>
                    <a:off x="157785" y="5278716"/>
                    <a:ext cx="10247456" cy="431913"/>
                  </a:xfrm>
                  <a:prstGeom prst="rect">
                    <a:avLst/>
                  </a:prstGeom>
                  <a:blipFill>
                    <a:blip r:embed="rId30"/>
                    <a:stretch>
                      <a:fillRect l="-178" b="-1408"/>
                    </a:stretch>
                  </a:blipFill>
                </p:spPr>
                <p:txBody>
                  <a:bodyPr/>
                  <a:lstStyle/>
                  <a:p>
                    <a:r>
                      <a:rPr lang="en-NZ">
                        <a:noFill/>
                      </a:rPr>
                      <a:t> </a:t>
                    </a:r>
                  </a:p>
                </p:txBody>
              </p:sp>
            </mc:Fallback>
          </mc:AlternateContent>
        </p:grpSp>
        <p:sp>
          <p:nvSpPr>
            <p:cNvPr id="128" name="TextBox 127">
              <a:extLst>
                <a:ext uri="{FF2B5EF4-FFF2-40B4-BE49-F238E27FC236}">
                  <a16:creationId xmlns:a16="http://schemas.microsoft.com/office/drawing/2014/main" id="{E86DBCE0-FC49-21B3-F074-C5C492CF3C5C}"/>
                </a:ext>
              </a:extLst>
            </p:cNvPr>
            <p:cNvSpPr txBox="1"/>
            <p:nvPr/>
          </p:nvSpPr>
          <p:spPr>
            <a:xfrm>
              <a:off x="150731" y="4971338"/>
              <a:ext cx="12876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Reaction fluxes</a:t>
              </a:r>
            </a:p>
          </p:txBody>
        </p:sp>
      </p:grpSp>
      <p:grpSp>
        <p:nvGrpSpPr>
          <p:cNvPr id="140" name="Group 139">
            <a:extLst>
              <a:ext uri="{FF2B5EF4-FFF2-40B4-BE49-F238E27FC236}">
                <a16:creationId xmlns:a16="http://schemas.microsoft.com/office/drawing/2014/main" id="{4F006FB7-B521-EA89-2000-B071B1E87B5E}"/>
              </a:ext>
            </a:extLst>
          </p:cNvPr>
          <p:cNvGrpSpPr/>
          <p:nvPr/>
        </p:nvGrpSpPr>
        <p:grpSpPr>
          <a:xfrm>
            <a:off x="6863488" y="1887786"/>
            <a:ext cx="3821489" cy="2157885"/>
            <a:chOff x="7398849" y="3624222"/>
            <a:chExt cx="3821489" cy="2157885"/>
          </a:xfrm>
        </p:grpSpPr>
        <p:sp>
          <p:nvSpPr>
            <p:cNvPr id="129" name="TextBox 128">
              <a:extLst>
                <a:ext uri="{FF2B5EF4-FFF2-40B4-BE49-F238E27FC236}">
                  <a16:creationId xmlns:a16="http://schemas.microsoft.com/office/drawing/2014/main" id="{5D82F763-C14D-A88D-D097-FFBB0AB018B9}"/>
                </a:ext>
              </a:extLst>
            </p:cNvPr>
            <p:cNvSpPr txBox="1"/>
            <p:nvPr/>
          </p:nvSpPr>
          <p:spPr>
            <a:xfrm>
              <a:off x="7398849" y="3624222"/>
              <a:ext cx="194796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Mass balance (0:nodes)</a:t>
              </a:r>
              <a:r>
                <a:rPr kumimoji="0" lang="en-NZ"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p:txBody>
        </p:sp>
        <p:grpSp>
          <p:nvGrpSpPr>
            <p:cNvPr id="137" name="Group 136">
              <a:extLst>
                <a:ext uri="{FF2B5EF4-FFF2-40B4-BE49-F238E27FC236}">
                  <a16:creationId xmlns:a16="http://schemas.microsoft.com/office/drawing/2014/main" id="{B7D920F8-A1DC-69CA-25A2-4FA669258467}"/>
                </a:ext>
              </a:extLst>
            </p:cNvPr>
            <p:cNvGrpSpPr/>
            <p:nvPr/>
          </p:nvGrpSpPr>
          <p:grpSpPr>
            <a:xfrm>
              <a:off x="7398849" y="3973995"/>
              <a:ext cx="3383533" cy="542713"/>
              <a:chOff x="7423440" y="3973995"/>
              <a:chExt cx="3383533" cy="542713"/>
            </a:xfrm>
          </p:grpSpPr>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F1BDA701-B5F4-52DC-1321-2731BE1835EA}"/>
                      </a:ext>
                    </a:extLst>
                  </p:cNvPr>
                  <p:cNvSpPr txBox="1"/>
                  <p:nvPr/>
                </p:nvSpPr>
                <p:spPr>
                  <a:xfrm>
                    <a:off x="7423440" y="3987652"/>
                    <a:ext cx="1491010" cy="52905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NZ" sz="14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SubSup>
                                <m:sSubSupPr>
                                  <m:ctrlPr>
                                    <a:rPr kumimoji="0" lang="en-NZ" sz="1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𝑜</m:t>
                                  </m:r>
                                </m:sub>
                                <m:sup>
                                  <m: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𝐺𝑙𝑐</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7" name="TextBox 126">
                    <a:extLst>
                      <a:ext uri="{FF2B5EF4-FFF2-40B4-BE49-F238E27FC236}">
                        <a16:creationId xmlns:a16="http://schemas.microsoft.com/office/drawing/2014/main" id="{F1BDA701-B5F4-52DC-1321-2731BE1835EA}"/>
                      </a:ext>
                    </a:extLst>
                  </p:cNvPr>
                  <p:cNvSpPr txBox="1">
                    <a:spLocks noRot="1" noChangeAspect="1" noMove="1" noResize="1" noEditPoints="1" noAdjustHandles="1" noChangeArrowheads="1" noChangeShapeType="1" noTextEdit="1"/>
                  </p:cNvSpPr>
                  <p:nvPr/>
                </p:nvSpPr>
                <p:spPr>
                  <a:xfrm>
                    <a:off x="7423440" y="3987652"/>
                    <a:ext cx="1491010" cy="529056"/>
                  </a:xfrm>
                  <a:prstGeom prst="rect">
                    <a:avLst/>
                  </a:prstGeom>
                  <a:blipFill>
                    <a:blip r:embed="rId31"/>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21C9E24C-53FB-3E56-043D-B98521D2D662}"/>
                      </a:ext>
                    </a:extLst>
                  </p:cNvPr>
                  <p:cNvSpPr txBox="1"/>
                  <p:nvPr/>
                </p:nvSpPr>
                <p:spPr>
                  <a:xfrm>
                    <a:off x="9315963" y="3973995"/>
                    <a:ext cx="1491010" cy="5427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NZ" sz="14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SubSup>
                                <m:sSubSupPr>
                                  <m:ctrlPr>
                                    <a:rPr kumimoji="0" lang="en-NZ" sz="1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𝑖</m:t>
                                  </m:r>
                                </m:sub>
                                <m:sup>
                                  <m: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𝐺𝑙𝑐</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1" name="TextBox 130">
                    <a:extLst>
                      <a:ext uri="{FF2B5EF4-FFF2-40B4-BE49-F238E27FC236}">
                        <a16:creationId xmlns:a16="http://schemas.microsoft.com/office/drawing/2014/main" id="{21C9E24C-53FB-3E56-043D-B98521D2D662}"/>
                      </a:ext>
                    </a:extLst>
                  </p:cNvPr>
                  <p:cNvSpPr txBox="1">
                    <a:spLocks noRot="1" noChangeAspect="1" noMove="1" noResize="1" noEditPoints="1" noAdjustHandles="1" noChangeArrowheads="1" noChangeShapeType="1" noTextEdit="1"/>
                  </p:cNvSpPr>
                  <p:nvPr/>
                </p:nvSpPr>
                <p:spPr>
                  <a:xfrm>
                    <a:off x="9315963" y="3973995"/>
                    <a:ext cx="1491010" cy="542713"/>
                  </a:xfrm>
                  <a:prstGeom prst="rect">
                    <a:avLst/>
                  </a:prstGeom>
                  <a:blipFill>
                    <a:blip r:embed="rId32"/>
                    <a:stretch>
                      <a:fillRect/>
                    </a:stretch>
                  </a:blipFill>
                </p:spPr>
                <p:txBody>
                  <a:bodyPr/>
                  <a:lstStyle/>
                  <a:p>
                    <a:r>
                      <a:rPr lang="en-NZ">
                        <a:noFill/>
                      </a:rPr>
                      <a:t> </a:t>
                    </a:r>
                  </a:p>
                </p:txBody>
              </p:sp>
            </mc:Fallback>
          </mc:AlternateContent>
        </p:grpSp>
        <p:grpSp>
          <p:nvGrpSpPr>
            <p:cNvPr id="139" name="Group 138">
              <a:extLst>
                <a:ext uri="{FF2B5EF4-FFF2-40B4-BE49-F238E27FC236}">
                  <a16:creationId xmlns:a16="http://schemas.microsoft.com/office/drawing/2014/main" id="{12213B1E-B5D2-016D-FBAC-44F9A964D3E6}"/>
                </a:ext>
              </a:extLst>
            </p:cNvPr>
            <p:cNvGrpSpPr/>
            <p:nvPr/>
          </p:nvGrpSpPr>
          <p:grpSpPr>
            <a:xfrm>
              <a:off x="7398849" y="5216439"/>
              <a:ext cx="3821489" cy="565668"/>
              <a:chOff x="7423440" y="5216439"/>
              <a:chExt cx="3821489" cy="565668"/>
            </a:xfrm>
          </p:grpSpPr>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010E8080-E34D-04AC-7CBF-F2546F9D7904}"/>
                      </a:ext>
                    </a:extLst>
                  </p:cNvPr>
                  <p:cNvSpPr txBox="1"/>
                  <p:nvPr/>
                </p:nvSpPr>
                <p:spPr>
                  <a:xfrm>
                    <a:off x="7423440" y="5223941"/>
                    <a:ext cx="1928966" cy="5581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NZ" sz="14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SubSup>
                                <m:sSubSupPr>
                                  <m:ctrlPr>
                                    <a:rPr kumimoji="0" lang="en-NZ" sz="1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𝐺𝑙𝑐</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2" name="TextBox 131">
                    <a:extLst>
                      <a:ext uri="{FF2B5EF4-FFF2-40B4-BE49-F238E27FC236}">
                        <a16:creationId xmlns:a16="http://schemas.microsoft.com/office/drawing/2014/main" id="{010E8080-E34D-04AC-7CBF-F2546F9D7904}"/>
                      </a:ext>
                    </a:extLst>
                  </p:cNvPr>
                  <p:cNvSpPr txBox="1">
                    <a:spLocks noRot="1" noChangeAspect="1" noMove="1" noResize="1" noEditPoints="1" noAdjustHandles="1" noChangeArrowheads="1" noChangeShapeType="1" noTextEdit="1"/>
                  </p:cNvSpPr>
                  <p:nvPr/>
                </p:nvSpPr>
                <p:spPr>
                  <a:xfrm>
                    <a:off x="7423440" y="5223941"/>
                    <a:ext cx="1928966" cy="558166"/>
                  </a:xfrm>
                  <a:prstGeom prst="rect">
                    <a:avLst/>
                  </a:prstGeom>
                  <a:blipFill>
                    <a:blip r:embed="rId3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81A5847B-48D4-2FAA-A203-2D32B33159E4}"/>
                      </a:ext>
                    </a:extLst>
                  </p:cNvPr>
                  <p:cNvSpPr txBox="1"/>
                  <p:nvPr/>
                </p:nvSpPr>
                <p:spPr>
                  <a:xfrm>
                    <a:off x="9315963" y="5216439"/>
                    <a:ext cx="1928966" cy="56566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NZ" sz="14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SubSup>
                                <m:sSubSupPr>
                                  <m:ctrlPr>
                                    <a:rPr kumimoji="0" lang="en-NZ" sz="1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𝐺𝑙𝑐</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3" name="TextBox 132">
                    <a:extLst>
                      <a:ext uri="{FF2B5EF4-FFF2-40B4-BE49-F238E27FC236}">
                        <a16:creationId xmlns:a16="http://schemas.microsoft.com/office/drawing/2014/main" id="{81A5847B-48D4-2FAA-A203-2D32B33159E4}"/>
                      </a:ext>
                    </a:extLst>
                  </p:cNvPr>
                  <p:cNvSpPr txBox="1">
                    <a:spLocks noRot="1" noChangeAspect="1" noMove="1" noResize="1" noEditPoints="1" noAdjustHandles="1" noChangeArrowheads="1" noChangeShapeType="1" noTextEdit="1"/>
                  </p:cNvSpPr>
                  <p:nvPr/>
                </p:nvSpPr>
                <p:spPr>
                  <a:xfrm>
                    <a:off x="9315963" y="5216439"/>
                    <a:ext cx="1928966" cy="565668"/>
                  </a:xfrm>
                  <a:prstGeom prst="rect">
                    <a:avLst/>
                  </a:prstGeom>
                  <a:blipFill>
                    <a:blip r:embed="rId34"/>
                    <a:stretch>
                      <a:fillRect/>
                    </a:stretch>
                  </a:blipFill>
                </p:spPr>
                <p:txBody>
                  <a:bodyPr/>
                  <a:lstStyle/>
                  <a:p>
                    <a:r>
                      <a:rPr lang="en-NZ">
                        <a:noFill/>
                      </a:rPr>
                      <a:t> </a:t>
                    </a:r>
                  </a:p>
                </p:txBody>
              </p:sp>
            </mc:Fallback>
          </mc:AlternateContent>
        </p:grpSp>
        <p:grpSp>
          <p:nvGrpSpPr>
            <p:cNvPr id="138" name="Group 137">
              <a:extLst>
                <a:ext uri="{FF2B5EF4-FFF2-40B4-BE49-F238E27FC236}">
                  <a16:creationId xmlns:a16="http://schemas.microsoft.com/office/drawing/2014/main" id="{61FBD1BE-B26E-9E8A-6F41-CFF46B35D258}"/>
                </a:ext>
              </a:extLst>
            </p:cNvPr>
            <p:cNvGrpSpPr/>
            <p:nvPr/>
          </p:nvGrpSpPr>
          <p:grpSpPr>
            <a:xfrm>
              <a:off x="7398849" y="4580585"/>
              <a:ext cx="3821489" cy="565668"/>
              <a:chOff x="7423440" y="4549716"/>
              <a:chExt cx="3821489" cy="565668"/>
            </a:xfrm>
          </p:grpSpPr>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172B7047-D549-1168-1623-D45CBD700A6E}"/>
                      </a:ext>
                    </a:extLst>
                  </p:cNvPr>
                  <p:cNvSpPr txBox="1"/>
                  <p:nvPr/>
                </p:nvSpPr>
                <p:spPr>
                  <a:xfrm>
                    <a:off x="7423440" y="4561578"/>
                    <a:ext cx="1491010" cy="5538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NZ" sz="14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SubSup>
                                <m:sSubSupPr>
                                  <m:ctrlPr>
                                    <a:rPr kumimoji="0" lang="en-NZ" sz="1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𝑜</m:t>
                                      </m:r>
                                    </m:sub>
                                  </m:sSub>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0" name="TextBox 129">
                    <a:extLst>
                      <a:ext uri="{FF2B5EF4-FFF2-40B4-BE49-F238E27FC236}">
                        <a16:creationId xmlns:a16="http://schemas.microsoft.com/office/drawing/2014/main" id="{172B7047-D549-1168-1623-D45CBD700A6E}"/>
                      </a:ext>
                    </a:extLst>
                  </p:cNvPr>
                  <p:cNvSpPr txBox="1">
                    <a:spLocks noRot="1" noChangeAspect="1" noMove="1" noResize="1" noEditPoints="1" noAdjustHandles="1" noChangeArrowheads="1" noChangeShapeType="1" noTextEdit="1"/>
                  </p:cNvSpPr>
                  <p:nvPr/>
                </p:nvSpPr>
                <p:spPr>
                  <a:xfrm>
                    <a:off x="7423440" y="4561578"/>
                    <a:ext cx="1491010" cy="553806"/>
                  </a:xfrm>
                  <a:prstGeom prst="rect">
                    <a:avLst/>
                  </a:prstGeom>
                  <a:blipFill>
                    <a:blip r:embed="rId3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D8A2FB54-284E-678A-45D8-CB0DB862C350}"/>
                      </a:ext>
                    </a:extLst>
                  </p:cNvPr>
                  <p:cNvSpPr txBox="1"/>
                  <p:nvPr/>
                </p:nvSpPr>
                <p:spPr>
                  <a:xfrm>
                    <a:off x="9315963" y="4549716"/>
                    <a:ext cx="1928966" cy="56566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NZ" sz="14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SubSup>
                                <m:sSubSupPr>
                                  <m:ctrlPr>
                                    <a:rPr kumimoji="0" lang="en-NZ" sz="1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𝑖</m:t>
                                      </m:r>
                                    </m:sub>
                                  </m:sSub>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4" name="TextBox 133">
                    <a:extLst>
                      <a:ext uri="{FF2B5EF4-FFF2-40B4-BE49-F238E27FC236}">
                        <a16:creationId xmlns:a16="http://schemas.microsoft.com/office/drawing/2014/main" id="{D8A2FB54-284E-678A-45D8-CB0DB862C350}"/>
                      </a:ext>
                    </a:extLst>
                  </p:cNvPr>
                  <p:cNvSpPr txBox="1">
                    <a:spLocks noRot="1" noChangeAspect="1" noMove="1" noResize="1" noEditPoints="1" noAdjustHandles="1" noChangeArrowheads="1" noChangeShapeType="1" noTextEdit="1"/>
                  </p:cNvSpPr>
                  <p:nvPr/>
                </p:nvSpPr>
                <p:spPr>
                  <a:xfrm>
                    <a:off x="9315963" y="4549716"/>
                    <a:ext cx="1928966" cy="565668"/>
                  </a:xfrm>
                  <a:prstGeom prst="rect">
                    <a:avLst/>
                  </a:prstGeom>
                  <a:blipFill>
                    <a:blip r:embed="rId36"/>
                    <a:stretch>
                      <a:fillRect/>
                    </a:stretch>
                  </a:blipFill>
                </p:spPr>
                <p:txBody>
                  <a:bodyPr/>
                  <a:lstStyle/>
                  <a:p>
                    <a:r>
                      <a:rPr lang="en-NZ">
                        <a:noFill/>
                      </a:rPr>
                      <a:t> </a:t>
                    </a:r>
                  </a:p>
                </p:txBody>
              </p:sp>
            </mc:Fallback>
          </mc:AlternateContent>
        </p:grpSp>
      </p:grpSp>
      <p:sp>
        <p:nvSpPr>
          <p:cNvPr id="8" name="Rectangle 7">
            <a:extLst>
              <a:ext uri="{FF2B5EF4-FFF2-40B4-BE49-F238E27FC236}">
                <a16:creationId xmlns:a16="http://schemas.microsoft.com/office/drawing/2014/main" id="{125C3A5C-4C88-05AC-3CF3-5416088EC4C2}"/>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380747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070C00-4507-27DB-A6A4-A1F9D595866B}"/>
              </a:ext>
            </a:extLst>
          </p:cNvPr>
          <p:cNvPicPr>
            <a:picLocks noChangeAspect="1"/>
          </p:cNvPicPr>
          <p:nvPr/>
        </p:nvPicPr>
        <p:blipFill>
          <a:blip r:embed="rId2"/>
          <a:stretch>
            <a:fillRect/>
          </a:stretch>
        </p:blipFill>
        <p:spPr>
          <a:xfrm>
            <a:off x="1253249" y="872051"/>
            <a:ext cx="3757566" cy="1909818"/>
          </a:xfrm>
          <a:prstGeom prst="rect">
            <a:avLst/>
          </a:prstGeom>
        </p:spPr>
      </p:pic>
      <p:grpSp>
        <p:nvGrpSpPr>
          <p:cNvPr id="62" name="Group 61">
            <a:extLst>
              <a:ext uri="{FF2B5EF4-FFF2-40B4-BE49-F238E27FC236}">
                <a16:creationId xmlns:a16="http://schemas.microsoft.com/office/drawing/2014/main" id="{414ED83D-5A09-3FF9-8730-B5A45D644311}"/>
              </a:ext>
            </a:extLst>
          </p:cNvPr>
          <p:cNvGrpSpPr/>
          <p:nvPr/>
        </p:nvGrpSpPr>
        <p:grpSpPr>
          <a:xfrm>
            <a:off x="387952" y="1030172"/>
            <a:ext cx="11489644" cy="4338469"/>
            <a:chOff x="387952" y="1030172"/>
            <a:chExt cx="11489644" cy="4338469"/>
          </a:xfrm>
        </p:grpSpPr>
        <p:grpSp>
          <p:nvGrpSpPr>
            <p:cNvPr id="40" name="Group 39">
              <a:extLst>
                <a:ext uri="{FF2B5EF4-FFF2-40B4-BE49-F238E27FC236}">
                  <a16:creationId xmlns:a16="http://schemas.microsoft.com/office/drawing/2014/main" id="{78D03BFB-9F24-1241-EBE9-D85AF02ACEA6}"/>
                </a:ext>
              </a:extLst>
            </p:cNvPr>
            <p:cNvGrpSpPr/>
            <p:nvPr/>
          </p:nvGrpSpPr>
          <p:grpSpPr>
            <a:xfrm>
              <a:off x="387952" y="2926636"/>
              <a:ext cx="11489644" cy="2442005"/>
              <a:chOff x="387952" y="2926636"/>
              <a:chExt cx="11489644" cy="2442005"/>
            </a:xfrm>
          </p:grpSpPr>
          <p:grpSp>
            <p:nvGrpSpPr>
              <p:cNvPr id="39" name="Group 38">
                <a:extLst>
                  <a:ext uri="{FF2B5EF4-FFF2-40B4-BE49-F238E27FC236}">
                    <a16:creationId xmlns:a16="http://schemas.microsoft.com/office/drawing/2014/main" id="{01CAD6BF-3DDD-55AE-1CDC-CF4F9D81FEF6}"/>
                  </a:ext>
                </a:extLst>
              </p:cNvPr>
              <p:cNvGrpSpPr/>
              <p:nvPr/>
            </p:nvGrpSpPr>
            <p:grpSpPr>
              <a:xfrm>
                <a:off x="387952" y="2926636"/>
                <a:ext cx="11489644" cy="2442005"/>
                <a:chOff x="387952" y="2926636"/>
                <a:chExt cx="11489644" cy="2442005"/>
              </a:xfrm>
            </p:grpSpPr>
            <p:grpSp>
              <p:nvGrpSpPr>
                <p:cNvPr id="30" name="Group 29">
                  <a:extLst>
                    <a:ext uri="{FF2B5EF4-FFF2-40B4-BE49-F238E27FC236}">
                      <a16:creationId xmlns:a16="http://schemas.microsoft.com/office/drawing/2014/main" id="{F73DB48D-9E81-9015-F6EB-4A90003F78D7}"/>
                    </a:ext>
                  </a:extLst>
                </p:cNvPr>
                <p:cNvGrpSpPr/>
                <p:nvPr/>
              </p:nvGrpSpPr>
              <p:grpSpPr>
                <a:xfrm>
                  <a:off x="387952" y="2926636"/>
                  <a:ext cx="11489644" cy="2442005"/>
                  <a:chOff x="387952" y="2685336"/>
                  <a:chExt cx="11489644" cy="2442005"/>
                </a:xfrm>
              </p:grpSpPr>
              <p:grpSp>
                <p:nvGrpSpPr>
                  <p:cNvPr id="18" name="Group 17">
                    <a:extLst>
                      <a:ext uri="{FF2B5EF4-FFF2-40B4-BE49-F238E27FC236}">
                        <a16:creationId xmlns:a16="http://schemas.microsoft.com/office/drawing/2014/main" id="{1A26E582-9AD6-00A1-9FA3-6DACB1CF724C}"/>
                      </a:ext>
                    </a:extLst>
                  </p:cNvPr>
                  <p:cNvGrpSpPr/>
                  <p:nvPr/>
                </p:nvGrpSpPr>
                <p:grpSpPr>
                  <a:xfrm>
                    <a:off x="387952" y="2685336"/>
                    <a:ext cx="11489644" cy="2442005"/>
                    <a:chOff x="387952" y="2911324"/>
                    <a:chExt cx="11489644" cy="2442005"/>
                  </a:xfrm>
                </p:grpSpPr>
                <p:sp>
                  <p:nvSpPr>
                    <p:cNvPr id="21" name="Rectangle 20">
                      <a:extLst>
                        <a:ext uri="{FF2B5EF4-FFF2-40B4-BE49-F238E27FC236}">
                          <a16:creationId xmlns:a16="http://schemas.microsoft.com/office/drawing/2014/main" id="{1BED2418-B42C-BC51-D451-1D4EF812D230}"/>
                        </a:ext>
                      </a:extLst>
                    </p:cNvPr>
                    <p:cNvSpPr/>
                    <p:nvPr/>
                  </p:nvSpPr>
                  <p:spPr>
                    <a:xfrm>
                      <a:off x="387952" y="2927295"/>
                      <a:ext cx="11489644" cy="2426034"/>
                    </a:xfrm>
                    <a:prstGeom prst="rect">
                      <a:avLst/>
                    </a:prstGeom>
                    <a:solidFill>
                      <a:srgbClr val="FFF9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BBA527A-1CB1-4022-5D39-A48986D8D9EB}"/>
                            </a:ext>
                          </a:extLst>
                        </p:cNvPr>
                        <p:cNvSpPr txBox="1"/>
                        <p:nvPr/>
                      </p:nvSpPr>
                      <p:spPr>
                        <a:xfrm>
                          <a:off x="387952" y="2911324"/>
                          <a:ext cx="1117230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1" u="none" strike="noStrike" kern="1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Model reduction 1: </a:t>
                          </a:r>
                          <a:r>
                            <a:rPr kumimoji="0" lang="en-GB" sz="1600" b="0" i="0" u="none" strike="noStrike" kern="1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F</a:t>
                          </a:r>
                          <a:r>
                            <a:rPr kumimoji="0" lang="en-NZ" sz="1600" b="0" i="0" u="none" strike="noStrike" kern="1200" cap="none" spc="0" normalizeH="0" baseline="0" noProof="0" dirty="0" err="1">
                              <a:ln>
                                <a:noFill/>
                              </a:ln>
                              <a:solidFill>
                                <a:prstClr val="black"/>
                              </a:solidFill>
                              <a:effectLst/>
                              <a:uLnTx/>
                              <a:uFillTx/>
                              <a:latin typeface="Calibri" panose="020F0502020204030204"/>
                              <a:ea typeface="+mn-ea"/>
                              <a:cs typeface="+mn-cs"/>
                            </a:rPr>
                            <a:t>ast</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binding and unbinding (</a:t>
                          </a:r>
                          <a14:m>
                            <m:oMath xmlns:m="http://schemas.openxmlformats.org/officeDocument/2006/math">
                              <m:sSub>
                                <m:sSubPr>
                                  <m:ctrlPr>
                                    <a:rPr kumimoji="0" lang="en-NZ" sz="16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and SS (</a:t>
                          </a:r>
                          <a14:m>
                            <m:oMath xmlns:m="http://schemas.openxmlformats.org/officeDocument/2006/math">
                              <m:sSub>
                                <m:sSub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𝟏</m:t>
                                  </m:r>
                                </m:sub>
                              </m:s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NZ" sz="1600" b="1" i="0" u="none" strike="noStrike" kern="1200" cap="none" spc="0" normalizeH="0" baseline="0" noProof="0" dirty="0">
                              <a:ln>
                                <a:noFill/>
                              </a:ln>
                              <a:solidFill>
                                <a:srgbClr val="00B050"/>
                              </a:solidFill>
                              <a:effectLst/>
                              <a:uLnTx/>
                              <a:uFillTx/>
                              <a:latin typeface="Calibri" panose="020F0502020204030204"/>
                              <a:ea typeface="+mn-ea"/>
                              <a:cs typeface="+mn-cs"/>
                            </a:rPr>
                            <a:t> </a:t>
                          </a:r>
                          <a14:m>
                            <m:oMath xmlns:m="http://schemas.openxmlformats.org/officeDocument/2006/math">
                              <m:sSub>
                                <m:sSub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𝟐</m:t>
                                  </m:r>
                                </m:sub>
                              </m:s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NZ" sz="1600" b="1" i="0" u="none" strike="noStrike" kern="1200" cap="none" spc="0" normalizeH="0" baseline="0" noProof="0" dirty="0">
                              <a:ln>
                                <a:noFill/>
                              </a:ln>
                              <a:solidFill>
                                <a:srgbClr val="00B050"/>
                              </a:solidFill>
                              <a:effectLst/>
                              <a:uLnTx/>
                              <a:uFillTx/>
                              <a:latin typeface="Calibri" panose="020F0502020204030204"/>
                              <a:ea typeface="+mn-ea"/>
                              <a:cs typeface="+mn-cs"/>
                            </a:rPr>
                            <a:t> </a:t>
                          </a:r>
                          <a14:m>
                            <m:oMath xmlns:m="http://schemas.openxmlformats.org/officeDocument/2006/math">
                              <m:sSub>
                                <m:sSub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𝟑</m:t>
                                  </m:r>
                                </m:sub>
                              </m:s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NZ" sz="1600" b="1" i="0" u="none" strike="noStrike" kern="1200" cap="none" spc="0" normalizeH="0" baseline="0" noProof="0" dirty="0">
                              <a:ln>
                                <a:noFill/>
                              </a:ln>
                              <a:solidFill>
                                <a:srgbClr val="00B050"/>
                              </a:solidFill>
                              <a:effectLst/>
                              <a:uLnTx/>
                              <a:uFillTx/>
                              <a:latin typeface="Calibri" panose="020F0502020204030204"/>
                              <a:ea typeface="+mn-ea"/>
                              <a:cs typeface="+mn-cs"/>
                            </a:rPr>
                            <a:t> </a:t>
                          </a:r>
                          <a14:m>
                            <m:oMath xmlns:m="http://schemas.openxmlformats.org/officeDocument/2006/math">
                              <m:sSub>
                                <m:sSub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𝟒</m:t>
                                  </m:r>
                                </m:sub>
                              </m:s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𝒗</m:t>
                              </m:r>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1" name="TextBox 10">
                          <a:extLst>
                            <a:ext uri="{FF2B5EF4-FFF2-40B4-BE49-F238E27FC236}">
                              <a16:creationId xmlns:a16="http://schemas.microsoft.com/office/drawing/2014/main" id="{6BBA527A-1CB1-4022-5D39-A48986D8D9EB}"/>
                            </a:ext>
                          </a:extLst>
                        </p:cNvPr>
                        <p:cNvSpPr txBox="1">
                          <a:spLocks noRot="1" noChangeAspect="1" noMove="1" noResize="1" noEditPoints="1" noAdjustHandles="1" noChangeArrowheads="1" noChangeShapeType="1" noTextEdit="1"/>
                        </p:cNvSpPr>
                        <p:nvPr/>
                      </p:nvSpPr>
                      <p:spPr>
                        <a:xfrm>
                          <a:off x="387952" y="2911324"/>
                          <a:ext cx="11172301" cy="338554"/>
                        </a:xfrm>
                        <a:prstGeom prst="rect">
                          <a:avLst/>
                        </a:prstGeom>
                        <a:blipFill>
                          <a:blip r:embed="rId3"/>
                          <a:stretch>
                            <a:fillRect l="-328" t="-5357" b="-21429"/>
                          </a:stretch>
                        </a:blipFill>
                      </p:spPr>
                      <p:txBody>
                        <a:bodyPr/>
                        <a:lstStyle/>
                        <a:p>
                          <a:r>
                            <a:rPr lang="en-NZ">
                              <a:noFill/>
                            </a:rPr>
                            <a:t> </a:t>
                          </a:r>
                        </a:p>
                      </p:txBody>
                    </p:sp>
                  </mc:Fallback>
                </mc:AlternateContent>
              </p:grpSp>
              <p:sp>
                <p:nvSpPr>
                  <p:cNvPr id="15" name="TextBox 14">
                    <a:extLst>
                      <a:ext uri="{FF2B5EF4-FFF2-40B4-BE49-F238E27FC236}">
                        <a16:creationId xmlns:a16="http://schemas.microsoft.com/office/drawing/2014/main" id="{C4A0C06B-B629-6C25-AD39-6FD6CCF7BFE8}"/>
                      </a:ext>
                    </a:extLst>
                  </p:cNvPr>
                  <p:cNvSpPr txBox="1"/>
                  <p:nvPr/>
                </p:nvSpPr>
                <p:spPr>
                  <a:xfrm>
                    <a:off x="5106036" y="3296459"/>
                    <a:ext cx="156876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srgbClr val="7030A0"/>
                        </a:solidFill>
                        <a:effectLst/>
                        <a:uLnTx/>
                        <a:uFillTx/>
                        <a:latin typeface="Calibri" panose="020F0502020204030204"/>
                        <a:ea typeface="+mn-ea"/>
                        <a:cs typeface="+mn-cs"/>
                      </a:rPr>
                      <a:t>4 parameters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72D709A-EC82-F53B-0DAC-10D59F0A1785}"/>
                          </a:ext>
                        </a:extLst>
                      </p:cNvPr>
                      <p:cNvSpPr txBox="1"/>
                      <p:nvPr/>
                    </p:nvSpPr>
                    <p:spPr>
                      <a:xfrm>
                        <a:off x="612536" y="3218619"/>
                        <a:ext cx="5477323" cy="53860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𝒗</m:t>
                            </m:r>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Sub>
                            <m:f>
                              <m:fPr>
                                <m:type m:val="lin"/>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d>
                                  <m:d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bSup>
                                      <m:sSubSupPr>
                                        <m:ctrlP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acc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acc>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𝒐</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𝑮𝒍𝒄</m:t>
                                        </m:r>
                                      </m:sup>
                                    </m:sSub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acc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acc>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𝒊</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𝑮𝒍𝒄</m:t>
                                        </m:r>
                                      </m:sup>
                                    </m:sSubSup>
                                  </m:e>
                                </m:d>
                              </m:num>
                              <m:den>
                                <m:d>
                                  <m:d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f>
                                      <m:f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fPr>
                                      <m:num>
                                        <m:sSubSup>
                                          <m:sSubSupPr>
                                            <m:ctrlP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acc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acc>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𝒐</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𝑮𝒍𝒄</m:t>
                                            </m:r>
                                          </m:sup>
                                        </m:sSubSup>
                                      </m:num>
                                      <m:den>
                                        <m:sSubSup>
                                          <m:sSubSup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den>
                                    </m:f>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fPr>
                                      <m:num>
                                        <m:sSubSup>
                                          <m:sSubSupPr>
                                            <m:ctrlP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acc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acc>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𝒊</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𝑮𝒍𝒄</m:t>
                                            </m:r>
                                          </m:sup>
                                        </m:sSubSup>
                                      </m:num>
                                      <m:den>
                                        <m:sSubSup>
                                          <m:sSubSup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den>
                                    </m:f>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fPr>
                                      <m:num>
                                        <m:sSubSup>
                                          <m:sSubSupPr>
                                            <m:ctrlP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acc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acc>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𝒐</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𝑮𝒍𝒄</m:t>
                                            </m:r>
                                          </m:sup>
                                        </m:sSubSup>
                                        <m:sSubSup>
                                          <m:sSubSupPr>
                                            <m:ctrlP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acc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acc>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𝒊</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𝑮𝒍𝒄</m:t>
                                            </m:r>
                                          </m:sup>
                                        </m:sSubSup>
                                      </m:num>
                                      <m:den>
                                        <m:sSubSup>
                                          <m:sSubSup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p>
                                        </m:sSubSup>
                                      </m:den>
                                    </m:f>
                                  </m:e>
                                </m:d>
                              </m:den>
                            </m:f>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 name="TextBox 8">
                        <a:extLst>
                          <a:ext uri="{FF2B5EF4-FFF2-40B4-BE49-F238E27FC236}">
                            <a16:creationId xmlns:a16="http://schemas.microsoft.com/office/drawing/2014/main" id="{F72D709A-EC82-F53B-0DAC-10D59F0A1785}"/>
                          </a:ext>
                        </a:extLst>
                      </p:cNvPr>
                      <p:cNvSpPr txBox="1">
                        <a:spLocks noRot="1" noChangeAspect="1" noMove="1" noResize="1" noEditPoints="1" noAdjustHandles="1" noChangeArrowheads="1" noChangeShapeType="1" noTextEdit="1"/>
                      </p:cNvSpPr>
                      <p:nvPr/>
                    </p:nvSpPr>
                    <p:spPr>
                      <a:xfrm>
                        <a:off x="612536" y="3218619"/>
                        <a:ext cx="5477323" cy="538609"/>
                      </a:xfrm>
                      <a:prstGeom prst="rect">
                        <a:avLst/>
                      </a:prstGeom>
                      <a:blipFill>
                        <a:blip r:embed="rId4"/>
                        <a:stretch>
                          <a:fillRect t="-71591" b="-123864"/>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1FF86F0-D1D7-529E-CBBA-DEBBD2A7D419}"/>
                        </a:ext>
                      </a:extLst>
                    </p:cNvPr>
                    <p:cNvSpPr txBox="1"/>
                    <p:nvPr/>
                  </p:nvSpPr>
                  <p:spPr>
                    <a:xfrm>
                      <a:off x="612536" y="4968276"/>
                      <a:ext cx="7712239" cy="3897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where </a:t>
                      </a:r>
                      <a14:m>
                        <m:oMath xmlns:m="http://schemas.openxmlformats.org/officeDocument/2006/math">
                          <m:sSubSup>
                            <m:sSubSupPr>
                              <m:ctrlP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acc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acc>
                            </m:e>
                            <m:sub>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𝒋</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𝒊</m:t>
                              </m:r>
                            </m:sup>
                          </m:sSubSup>
                          <m: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sub>
                          </m:sSub>
                          <m:sSubSup>
                            <m:sSubSup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𝒒</m:t>
                              </m:r>
                            </m:e>
                            <m:sub>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𝒋</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𝒊</m:t>
                              </m:r>
                            </m:sup>
                          </m:sSubSup>
                          <m:r>
                            <a:rPr kumimoji="0" lang="en-NZ" sz="16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𝒄</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𝒋</m:t>
                              </m:r>
                            </m:sub>
                            <m:sup>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𝒊</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(nondimensional), so </a:t>
                      </a:r>
                      <a14:m>
                        <m:oMath xmlns:m="http://schemas.openxmlformats.org/officeDocument/2006/math">
                          <m:sSubSup>
                            <m:sSubSup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Sup>
                            <m:sSubSup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&amp;</m:t>
                          </m:r>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Sup>
                            <m:sSubSup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are also nondimensional.  </a:t>
                      </a:r>
                    </a:p>
                  </p:txBody>
                </p:sp>
              </mc:Choice>
              <mc:Fallback xmlns="">
                <p:sp>
                  <p:nvSpPr>
                    <p:cNvPr id="2" name="TextBox 1">
                      <a:extLst>
                        <a:ext uri="{FF2B5EF4-FFF2-40B4-BE49-F238E27FC236}">
                          <a16:creationId xmlns:a16="http://schemas.microsoft.com/office/drawing/2014/main" id="{91FF86F0-D1D7-529E-CBBA-DEBBD2A7D419}"/>
                        </a:ext>
                      </a:extLst>
                    </p:cNvPr>
                    <p:cNvSpPr txBox="1">
                      <a:spLocks noRot="1" noChangeAspect="1" noMove="1" noResize="1" noEditPoints="1" noAdjustHandles="1" noChangeArrowheads="1" noChangeShapeType="1" noTextEdit="1"/>
                    </p:cNvSpPr>
                    <p:nvPr/>
                  </p:nvSpPr>
                  <p:spPr>
                    <a:xfrm>
                      <a:off x="612536" y="4968276"/>
                      <a:ext cx="7712239" cy="389787"/>
                    </a:xfrm>
                    <a:prstGeom prst="rect">
                      <a:avLst/>
                    </a:prstGeom>
                    <a:blipFill>
                      <a:blip r:embed="rId5"/>
                      <a:stretch>
                        <a:fillRect l="-395" b="-12500"/>
                      </a:stretch>
                    </a:blipFill>
                  </p:spPr>
                  <p:txBody>
                    <a:bodyPr/>
                    <a:lstStyle/>
                    <a:p>
                      <a:r>
                        <a:rPr lang="en-NZ">
                          <a:noFill/>
                        </a:rPr>
                        <a:t> </a:t>
                      </a:r>
                    </a:p>
                  </p:txBody>
                </p:sp>
              </mc:Fallback>
            </mc:AlternateContent>
            <p:grpSp>
              <p:nvGrpSpPr>
                <p:cNvPr id="38" name="Group 37">
                  <a:extLst>
                    <a:ext uri="{FF2B5EF4-FFF2-40B4-BE49-F238E27FC236}">
                      <a16:creationId xmlns:a16="http://schemas.microsoft.com/office/drawing/2014/main" id="{456BF1D8-E0F6-0FB2-569C-C70448650EDA}"/>
                    </a:ext>
                  </a:extLst>
                </p:cNvPr>
                <p:cNvGrpSpPr/>
                <p:nvPr/>
              </p:nvGrpSpPr>
              <p:grpSpPr>
                <a:xfrm>
                  <a:off x="1196520" y="4101248"/>
                  <a:ext cx="10440155" cy="907300"/>
                  <a:chOff x="1196520" y="4101248"/>
                  <a:chExt cx="10440155" cy="90730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3EC554-517E-1883-2E90-92785AD33F40}"/>
                          </a:ext>
                        </a:extLst>
                      </p:cNvPr>
                      <p:cNvSpPr txBox="1"/>
                      <p:nvPr/>
                    </p:nvSpPr>
                    <p:spPr>
                      <a:xfrm>
                        <a:off x="1196520" y="4101248"/>
                        <a:ext cx="2519496" cy="7669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6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p>
                                  <m:s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e>
                                    </m:d>
                                  </m:e>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e>
                                    </m:d>
                                  </m:e>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num>
                              <m:den>
                                <m:sSup>
                                  <m:s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e>
                                    </m:d>
                                  </m:e>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sty m:val="p"/>
                                  </m:rP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Λ</m:t>
                                </m:r>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e>
                                    </m:d>
                                  </m:e>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den>
                            </m:f>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5" name="TextBox 4">
                        <a:extLst>
                          <a:ext uri="{FF2B5EF4-FFF2-40B4-BE49-F238E27FC236}">
                            <a16:creationId xmlns:a16="http://schemas.microsoft.com/office/drawing/2014/main" id="{A83EC554-517E-1883-2E90-92785AD33F40}"/>
                          </a:ext>
                        </a:extLst>
                      </p:cNvPr>
                      <p:cNvSpPr txBox="1">
                        <a:spLocks noRot="1" noChangeAspect="1" noMove="1" noResize="1" noEditPoints="1" noAdjustHandles="1" noChangeArrowheads="1" noChangeShapeType="1" noTextEdit="1"/>
                      </p:cNvSpPr>
                      <p:nvPr/>
                    </p:nvSpPr>
                    <p:spPr>
                      <a:xfrm>
                        <a:off x="1196520" y="4101248"/>
                        <a:ext cx="2519496" cy="766941"/>
                      </a:xfrm>
                      <a:prstGeom prst="rect">
                        <a:avLst/>
                      </a:prstGeom>
                      <a:blipFill>
                        <a:blip r:embed="rId6"/>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8DAA00-D61D-6B40-A255-92BBCB9EBE47}"/>
                          </a:ext>
                        </a:extLst>
                      </p:cNvPr>
                      <p:cNvSpPr txBox="1"/>
                      <p:nvPr/>
                    </p:nvSpPr>
                    <p:spPr>
                      <a:xfrm>
                        <a:off x="3531943" y="4101248"/>
                        <a:ext cx="2519496" cy="7715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6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p>
                                  <m:s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e>
                                    </m:d>
                                  </m:e>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e>
                                    </m:d>
                                  </m:e>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num>
                              <m:den>
                                <m:sSup>
                                  <m:s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e>
                                    </m:d>
                                  </m:e>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r>
                                  <a:rPr kumimoji="0" lang="en-NZ"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Λ</m:t>
                                </m:r>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e>
                                    </m:d>
                                  </m:e>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den>
                            </m:f>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7" name="TextBox 6">
                        <a:extLst>
                          <a:ext uri="{FF2B5EF4-FFF2-40B4-BE49-F238E27FC236}">
                            <a16:creationId xmlns:a16="http://schemas.microsoft.com/office/drawing/2014/main" id="{5D8DAA00-D61D-6B40-A255-92BBCB9EBE47}"/>
                          </a:ext>
                        </a:extLst>
                      </p:cNvPr>
                      <p:cNvSpPr txBox="1">
                        <a:spLocks noRot="1" noChangeAspect="1" noMove="1" noResize="1" noEditPoints="1" noAdjustHandles="1" noChangeArrowheads="1" noChangeShapeType="1" noTextEdit="1"/>
                      </p:cNvSpPr>
                      <p:nvPr/>
                    </p:nvSpPr>
                    <p:spPr>
                      <a:xfrm>
                        <a:off x="3531943" y="4101248"/>
                        <a:ext cx="2519496" cy="771558"/>
                      </a:xfrm>
                      <a:prstGeom prst="rect">
                        <a:avLst/>
                      </a:prstGeom>
                      <a:blipFill>
                        <a:blip r:embed="rId7"/>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70B11E6-8693-BADD-2FD2-D1E4C28BB71B}"/>
                          </a:ext>
                        </a:extLst>
                      </p:cNvPr>
                      <p:cNvSpPr txBox="1"/>
                      <p:nvPr/>
                    </p:nvSpPr>
                    <p:spPr>
                      <a:xfrm>
                        <a:off x="5890418" y="4101248"/>
                        <a:ext cx="2810239" cy="907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6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p>
                            </m:sSub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p>
                                  <m:s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e>
                                    </m:d>
                                  </m:e>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e>
                                    </m:d>
                                  </m:e>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num>
                              <m:den>
                                <m:r>
                                  <m:rPr>
                                    <m:sty m:val="p"/>
                                  </m:rP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Λ</m:t>
                                </m:r>
                                <m:d>
                                  <m:d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e>
                                        </m:d>
                                      </m:e>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e>
                                        </m:d>
                                      </m:e>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e>
                                </m:d>
                              </m:den>
                            </m:f>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13" name="TextBox 12">
                        <a:extLst>
                          <a:ext uri="{FF2B5EF4-FFF2-40B4-BE49-F238E27FC236}">
                            <a16:creationId xmlns:a16="http://schemas.microsoft.com/office/drawing/2014/main" id="{C70B11E6-8693-BADD-2FD2-D1E4C28BB71B}"/>
                          </a:ext>
                        </a:extLst>
                      </p:cNvPr>
                      <p:cNvSpPr txBox="1">
                        <a:spLocks noRot="1" noChangeAspect="1" noMove="1" noResize="1" noEditPoints="1" noAdjustHandles="1" noChangeArrowheads="1" noChangeShapeType="1" noTextEdit="1"/>
                      </p:cNvSpPr>
                      <p:nvPr/>
                    </p:nvSpPr>
                    <p:spPr>
                      <a:xfrm>
                        <a:off x="5890418" y="4101248"/>
                        <a:ext cx="2810239" cy="907300"/>
                      </a:xfrm>
                      <a:prstGeom prst="rect">
                        <a:avLst/>
                      </a:prstGeom>
                      <a:blipFill>
                        <a:blip r:embed="rId8"/>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4C53340-72B4-3EB0-4561-13FF24103099}"/>
                          </a:ext>
                        </a:extLst>
                      </p:cNvPr>
                      <p:cNvSpPr txBox="1"/>
                      <p:nvPr/>
                    </p:nvSpPr>
                    <p:spPr>
                      <a:xfrm>
                        <a:off x="8624160" y="4297876"/>
                        <a:ext cx="2211390" cy="58099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Sub>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𝑡𝑜𝑡</m:t>
                                    </m:r>
                                  </m:sub>
                                </m:sSub>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num>
                              <m:den>
                                <m:sSup>
                                  <m:s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e>
                                    </m:d>
                                  </m:e>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e>
                                    </m:d>
                                  </m:e>
                                  <m: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den>
                            </m:f>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23" name="TextBox 22">
                        <a:extLst>
                          <a:ext uri="{FF2B5EF4-FFF2-40B4-BE49-F238E27FC236}">
                            <a16:creationId xmlns:a16="http://schemas.microsoft.com/office/drawing/2014/main" id="{E4C53340-72B4-3EB0-4561-13FF24103099}"/>
                          </a:ext>
                        </a:extLst>
                      </p:cNvPr>
                      <p:cNvSpPr txBox="1">
                        <a:spLocks noRot="1" noChangeAspect="1" noMove="1" noResize="1" noEditPoints="1" noAdjustHandles="1" noChangeArrowheads="1" noChangeShapeType="1" noTextEdit="1"/>
                      </p:cNvSpPr>
                      <p:nvPr/>
                    </p:nvSpPr>
                    <p:spPr>
                      <a:xfrm>
                        <a:off x="8624160" y="4297876"/>
                        <a:ext cx="2211390" cy="580993"/>
                      </a:xfrm>
                      <a:prstGeom prst="rect">
                        <a:avLst/>
                      </a:prstGeom>
                      <a:blipFill>
                        <a:blip r:embed="rId9"/>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649D76C-14D5-4847-DB84-8F3D6BAC88C7}"/>
                          </a:ext>
                        </a:extLst>
                      </p:cNvPr>
                      <p:cNvSpPr txBox="1"/>
                      <p:nvPr/>
                    </p:nvSpPr>
                    <p:spPr>
                      <a:xfrm>
                        <a:off x="10712606" y="4240422"/>
                        <a:ext cx="924069" cy="5543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NZ"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Λ</m:t>
                              </m:r>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fPr>
                                <m:num>
                                  <m:sSub>
                                    <m:sSub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num>
                                <m:den>
                                  <m:sSub>
                                    <m:sSub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den>
                              </m:f>
                            </m:oMath>
                          </m:oMathPara>
                        </a14:m>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1" name="TextBox 30">
                        <a:extLst>
                          <a:ext uri="{FF2B5EF4-FFF2-40B4-BE49-F238E27FC236}">
                            <a16:creationId xmlns:a16="http://schemas.microsoft.com/office/drawing/2014/main" id="{C649D76C-14D5-4847-DB84-8F3D6BAC88C7}"/>
                          </a:ext>
                        </a:extLst>
                      </p:cNvPr>
                      <p:cNvSpPr txBox="1">
                        <a:spLocks noRot="1" noChangeAspect="1" noMove="1" noResize="1" noEditPoints="1" noAdjustHandles="1" noChangeArrowheads="1" noChangeShapeType="1" noTextEdit="1"/>
                      </p:cNvSpPr>
                      <p:nvPr/>
                    </p:nvSpPr>
                    <p:spPr>
                      <a:xfrm>
                        <a:off x="10712606" y="4240422"/>
                        <a:ext cx="924069" cy="554319"/>
                      </a:xfrm>
                      <a:prstGeom prst="rect">
                        <a:avLst/>
                      </a:prstGeom>
                      <a:blipFill>
                        <a:blip r:embed="rId10"/>
                        <a:stretch>
                          <a:fillRect/>
                        </a:stretch>
                      </a:blipFill>
                    </p:spPr>
                    <p:txBody>
                      <a:bodyPr/>
                      <a:lstStyle/>
                      <a:p>
                        <a:r>
                          <a:rPr lang="en-NZ">
                            <a:noFill/>
                          </a:rPr>
                          <a:t> </a:t>
                        </a:r>
                      </a:p>
                    </p:txBody>
                  </p:sp>
                </mc:Fallback>
              </mc:AlternateContent>
            </p:grpSp>
          </p:grpSp>
          <p:sp>
            <p:nvSpPr>
              <p:cNvPr id="25" name="TextBox 24">
                <a:extLst>
                  <a:ext uri="{FF2B5EF4-FFF2-40B4-BE49-F238E27FC236}">
                    <a16:creationId xmlns:a16="http://schemas.microsoft.com/office/drawing/2014/main" id="{D6D8FDB9-D065-4BD6-9850-5CE3E2CC9B05}"/>
                  </a:ext>
                </a:extLst>
              </p:cNvPr>
              <p:cNvSpPr txBox="1"/>
              <p:nvPr/>
            </p:nvSpPr>
            <p:spPr>
              <a:xfrm>
                <a:off x="613003" y="4311681"/>
                <a:ext cx="5549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with</a:t>
                </a:r>
              </a:p>
            </p:txBody>
          </p:sp>
        </p:grpSp>
        <p:grpSp>
          <p:nvGrpSpPr>
            <p:cNvPr id="61" name="Group 60">
              <a:extLst>
                <a:ext uri="{FF2B5EF4-FFF2-40B4-BE49-F238E27FC236}">
                  <a16:creationId xmlns:a16="http://schemas.microsoft.com/office/drawing/2014/main" id="{6238A2B3-E9B6-9E52-A603-68E181BF26C0}"/>
                </a:ext>
              </a:extLst>
            </p:cNvPr>
            <p:cNvGrpSpPr/>
            <p:nvPr/>
          </p:nvGrpSpPr>
          <p:grpSpPr>
            <a:xfrm>
              <a:off x="2381352" y="1030172"/>
              <a:ext cx="9496244" cy="1246937"/>
              <a:chOff x="2381352" y="1030172"/>
              <a:chExt cx="9496244" cy="1246937"/>
            </a:xfrm>
          </p:grpSpPr>
          <p:grpSp>
            <p:nvGrpSpPr>
              <p:cNvPr id="16" name="Group 15">
                <a:extLst>
                  <a:ext uri="{FF2B5EF4-FFF2-40B4-BE49-F238E27FC236}">
                    <a16:creationId xmlns:a16="http://schemas.microsoft.com/office/drawing/2014/main" id="{A4A5BD38-F041-3CE2-2D2E-7C8E7045F577}"/>
                  </a:ext>
                </a:extLst>
              </p:cNvPr>
              <p:cNvGrpSpPr/>
              <p:nvPr/>
            </p:nvGrpSpPr>
            <p:grpSpPr>
              <a:xfrm>
                <a:off x="2901466" y="1030172"/>
                <a:ext cx="8976130" cy="1246937"/>
                <a:chOff x="-1152488" y="3507408"/>
                <a:chExt cx="8976130" cy="1246937"/>
              </a:xfrm>
            </p:grpSpPr>
            <p:sp>
              <p:nvSpPr>
                <p:cNvPr id="33" name="Arc 32">
                  <a:extLst>
                    <a:ext uri="{FF2B5EF4-FFF2-40B4-BE49-F238E27FC236}">
                      <a16:creationId xmlns:a16="http://schemas.microsoft.com/office/drawing/2014/main" id="{575B8797-6893-25BC-1733-78D670059E0A}"/>
                    </a:ext>
                  </a:extLst>
                </p:cNvPr>
                <p:cNvSpPr>
                  <a:spLocks noChangeAspect="1"/>
                </p:cNvSpPr>
                <p:nvPr/>
              </p:nvSpPr>
              <p:spPr bwMode="auto">
                <a:xfrm>
                  <a:off x="-1152488" y="4134355"/>
                  <a:ext cx="619990" cy="619990"/>
                </a:xfrm>
                <a:prstGeom prst="arc">
                  <a:avLst>
                    <a:gd name="adj1" fmla="val 8592795"/>
                    <a:gd name="adj2" fmla="val 4671106"/>
                  </a:avLst>
                </a:prstGeom>
                <a:noFill/>
                <a:ln w="38100" cap="flat" cmpd="sng" algn="ctr">
                  <a:solidFill>
                    <a:srgbClr val="FF00FF"/>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NZ" sz="3600" b="1" i="0" u="none" strike="noStrike" kern="1200" cap="none" spc="0" normalizeH="0" baseline="0" noProof="0" dirty="0">
                    <a:ln>
                      <a:noFill/>
                    </a:ln>
                    <a:solidFill>
                      <a:prstClr val="black"/>
                    </a:solidFill>
                    <a:effectLst/>
                    <a:uLnTx/>
                    <a:uFillTx/>
                    <a:latin typeface="Tahoma" pitchFamily="34" charset="0"/>
                    <a:ea typeface="+mn-ea"/>
                    <a:cs typeface="+mn-cs"/>
                  </a:endParaRPr>
                </a:p>
              </p:txBody>
            </p:sp>
            <p:sp>
              <p:nvSpPr>
                <p:cNvPr id="34" name="TextBox 33">
                  <a:extLst>
                    <a:ext uri="{FF2B5EF4-FFF2-40B4-BE49-F238E27FC236}">
                      <a16:creationId xmlns:a16="http://schemas.microsoft.com/office/drawing/2014/main" id="{FE9D8FC0-DB1A-3B30-D677-88F8766A940A}"/>
                    </a:ext>
                  </a:extLst>
                </p:cNvPr>
                <p:cNvSpPr txBox="1"/>
                <p:nvPr/>
              </p:nvSpPr>
              <p:spPr>
                <a:xfrm>
                  <a:off x="1384828" y="3507408"/>
                  <a:ext cx="6438814"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1. Binding &amp; unbinding is very rapid &amp; assume c</a:t>
                  </a:r>
                  <a:r>
                    <a:rPr kumimoji="0" lang="en-NZ" sz="1600" b="0" i="0" u="none" strike="noStrike" kern="1200" cap="none" spc="0" normalizeH="0" baseline="0" noProof="0" dirty="0" err="1">
                      <a:ln>
                        <a:noFill/>
                      </a:ln>
                      <a:solidFill>
                        <a:prstClr val="black"/>
                      </a:solidFill>
                      <a:effectLst/>
                      <a:uLnTx/>
                      <a:uFillTx/>
                      <a:latin typeface="Calibri" panose="020F0502020204030204"/>
                      <a:ea typeface="+mn-ea"/>
                      <a:cs typeface="+mn-cs"/>
                    </a:rPr>
                    <a:t>onstant</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enzyme cycling rate</a:t>
                  </a:r>
                </a:p>
              </p:txBody>
            </p:sp>
          </p:grpSp>
          <p:cxnSp>
            <p:nvCxnSpPr>
              <p:cNvPr id="46" name="Straight Arrow Connector 45">
                <a:extLst>
                  <a:ext uri="{FF2B5EF4-FFF2-40B4-BE49-F238E27FC236}">
                    <a16:creationId xmlns:a16="http://schemas.microsoft.com/office/drawing/2014/main" id="{86922ECB-75A5-302A-4A92-2AADE8382B31}"/>
                  </a:ext>
                </a:extLst>
              </p:cNvPr>
              <p:cNvCxnSpPr>
                <a:cxnSpLocks/>
              </p:cNvCxnSpPr>
              <p:nvPr/>
            </p:nvCxnSpPr>
            <p:spPr>
              <a:xfrm flipH="1">
                <a:off x="2381352" y="1223550"/>
                <a:ext cx="3043264" cy="512983"/>
              </a:xfrm>
              <a:prstGeom prst="straightConnector1">
                <a:avLst/>
              </a:prstGeom>
              <a:ln w="28575">
                <a:solidFill>
                  <a:srgbClr val="FF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9DF26B-E5B5-737F-30F2-8D591DAD8B93}"/>
                  </a:ext>
                </a:extLst>
              </p:cNvPr>
              <p:cNvCxnSpPr>
                <a:cxnSpLocks/>
              </p:cNvCxnSpPr>
              <p:nvPr/>
            </p:nvCxnSpPr>
            <p:spPr>
              <a:xfrm flipH="1">
                <a:off x="4293279" y="1223550"/>
                <a:ext cx="1100357" cy="460960"/>
              </a:xfrm>
              <a:prstGeom prst="straightConnector1">
                <a:avLst/>
              </a:prstGeom>
              <a:ln w="28575">
                <a:solidFill>
                  <a:srgbClr val="FF00FF"/>
                </a:solidFill>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7383ED64-BBD8-E064-B754-70EDF5E23FEE}"/>
              </a:ext>
            </a:extLst>
          </p:cNvPr>
          <p:cNvGrpSpPr/>
          <p:nvPr/>
        </p:nvGrpSpPr>
        <p:grpSpPr>
          <a:xfrm>
            <a:off x="0" y="1382796"/>
            <a:ext cx="11804048" cy="5430136"/>
            <a:chOff x="0" y="1382796"/>
            <a:chExt cx="11804048" cy="5430136"/>
          </a:xfrm>
        </p:grpSpPr>
        <p:grpSp>
          <p:nvGrpSpPr>
            <p:cNvPr id="20" name="Group 19">
              <a:extLst>
                <a:ext uri="{FF2B5EF4-FFF2-40B4-BE49-F238E27FC236}">
                  <a16:creationId xmlns:a16="http://schemas.microsoft.com/office/drawing/2014/main" id="{7E8530ED-2E53-BA79-7C58-5AB45CE994A1}"/>
                </a:ext>
              </a:extLst>
            </p:cNvPr>
            <p:cNvGrpSpPr/>
            <p:nvPr/>
          </p:nvGrpSpPr>
          <p:grpSpPr>
            <a:xfrm>
              <a:off x="0" y="5510612"/>
              <a:ext cx="11804048" cy="1302320"/>
              <a:chOff x="0" y="4647900"/>
              <a:chExt cx="11804048" cy="1302320"/>
            </a:xfrm>
          </p:grpSpPr>
          <p:grpSp>
            <p:nvGrpSpPr>
              <p:cNvPr id="32" name="Group 31">
                <a:extLst>
                  <a:ext uri="{FF2B5EF4-FFF2-40B4-BE49-F238E27FC236}">
                    <a16:creationId xmlns:a16="http://schemas.microsoft.com/office/drawing/2014/main" id="{2A2339F1-DE46-D67A-0079-2B64151CC8EA}"/>
                  </a:ext>
                </a:extLst>
              </p:cNvPr>
              <p:cNvGrpSpPr/>
              <p:nvPr/>
            </p:nvGrpSpPr>
            <p:grpSpPr>
              <a:xfrm>
                <a:off x="387952" y="4647900"/>
                <a:ext cx="11416096" cy="1302320"/>
                <a:chOff x="387952" y="5484999"/>
                <a:chExt cx="11416096" cy="1302320"/>
              </a:xfrm>
            </p:grpSpPr>
            <p:sp>
              <p:nvSpPr>
                <p:cNvPr id="22" name="Rectangle 21">
                  <a:extLst>
                    <a:ext uri="{FF2B5EF4-FFF2-40B4-BE49-F238E27FC236}">
                      <a16:creationId xmlns:a16="http://schemas.microsoft.com/office/drawing/2014/main" id="{8064022F-CA92-D25D-1ABD-EBB494BB9502}"/>
                    </a:ext>
                  </a:extLst>
                </p:cNvPr>
                <p:cNvSpPr/>
                <p:nvPr/>
              </p:nvSpPr>
              <p:spPr>
                <a:xfrm>
                  <a:off x="387952" y="5529729"/>
                  <a:ext cx="11416096" cy="1257590"/>
                </a:xfrm>
                <a:prstGeom prst="rect">
                  <a:avLst/>
                </a:prstGeom>
                <a:solidFill>
                  <a:srgbClr val="ECF3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485325B-9E7A-95B2-D74A-7A6BA30916FF}"/>
                        </a:ext>
                      </a:extLst>
                    </p:cNvPr>
                    <p:cNvSpPr txBox="1"/>
                    <p:nvPr/>
                  </p:nvSpPr>
                  <p:spPr>
                    <a:xfrm>
                      <a:off x="387952" y="5484999"/>
                      <a:ext cx="8638659" cy="3613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1" u="none" strike="noStrike" kern="1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Model reduction 2: </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Michaelis-Menten (MM) assumption (</a:t>
                      </a:r>
                      <a14:m>
                        <m:oMath xmlns:m="http://schemas.openxmlformats.org/officeDocument/2006/math">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mn-cs"/>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𝒒</m:t>
                              </m:r>
                            </m:e>
                            <m:sub>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𝒊</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𝑮𝒍𝒄</m:t>
                              </m:r>
                            </m:sup>
                          </m:sSub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mn-cs"/>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𝒒</m:t>
                              </m:r>
                            </m:e>
                            <m:sub>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𝒐</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𝑮𝒍𝒄</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4" name="TextBox 3">
                      <a:extLst>
                        <a:ext uri="{FF2B5EF4-FFF2-40B4-BE49-F238E27FC236}">
                          <a16:creationId xmlns:a16="http://schemas.microsoft.com/office/drawing/2014/main" id="{2485325B-9E7A-95B2-D74A-7A6BA30916FF}"/>
                        </a:ext>
                      </a:extLst>
                    </p:cNvPr>
                    <p:cNvSpPr txBox="1">
                      <a:spLocks noRot="1" noChangeAspect="1" noMove="1" noResize="1" noEditPoints="1" noAdjustHandles="1" noChangeArrowheads="1" noChangeShapeType="1" noTextEdit="1"/>
                    </p:cNvSpPr>
                    <p:nvPr/>
                  </p:nvSpPr>
                  <p:spPr>
                    <a:xfrm>
                      <a:off x="387952" y="5484999"/>
                      <a:ext cx="8638659" cy="361317"/>
                    </a:xfrm>
                    <a:prstGeom prst="rect">
                      <a:avLst/>
                    </a:prstGeom>
                    <a:blipFill>
                      <a:blip r:embed="rId11"/>
                      <a:stretch>
                        <a:fillRect l="-423" b="-22034"/>
                      </a:stretch>
                    </a:blipFill>
                  </p:spPr>
                  <p:txBody>
                    <a:bodyPr/>
                    <a:lstStyle/>
                    <a:p>
                      <a:r>
                        <a:rPr lang="en-NZ">
                          <a:noFill/>
                        </a:rPr>
                        <a:t> </a:t>
                      </a:r>
                    </a:p>
                  </p:txBody>
                </p:sp>
              </mc:Fallback>
            </mc:AlternateContent>
          </p:grpSp>
          <p:grpSp>
            <p:nvGrpSpPr>
              <p:cNvPr id="42" name="Group 41">
                <a:extLst>
                  <a:ext uri="{FF2B5EF4-FFF2-40B4-BE49-F238E27FC236}">
                    <a16:creationId xmlns:a16="http://schemas.microsoft.com/office/drawing/2014/main" id="{0BD7D1E3-C368-43B2-EA11-183E108063B0}"/>
                  </a:ext>
                </a:extLst>
              </p:cNvPr>
              <p:cNvGrpSpPr/>
              <p:nvPr/>
            </p:nvGrpSpPr>
            <p:grpSpPr>
              <a:xfrm>
                <a:off x="3132032" y="4716426"/>
                <a:ext cx="8275680" cy="1212340"/>
                <a:chOff x="3132032" y="5180038"/>
                <a:chExt cx="8275680" cy="1212340"/>
              </a:xfrm>
            </p:grpSpPr>
            <p:grpSp>
              <p:nvGrpSpPr>
                <p:cNvPr id="37" name="Group 36">
                  <a:extLst>
                    <a:ext uri="{FF2B5EF4-FFF2-40B4-BE49-F238E27FC236}">
                      <a16:creationId xmlns:a16="http://schemas.microsoft.com/office/drawing/2014/main" id="{D36AB0B9-58A0-C969-268A-D929CE44D4DC}"/>
                    </a:ext>
                  </a:extLst>
                </p:cNvPr>
                <p:cNvGrpSpPr>
                  <a:grpSpLocks noChangeAspect="1"/>
                </p:cNvGrpSpPr>
                <p:nvPr/>
              </p:nvGrpSpPr>
              <p:grpSpPr>
                <a:xfrm>
                  <a:off x="9417864" y="5180038"/>
                  <a:ext cx="1989848" cy="1212340"/>
                  <a:chOff x="7346478" y="4027116"/>
                  <a:chExt cx="4225541" cy="2574460"/>
                </a:xfrm>
              </p:grpSpPr>
              <p:pic>
                <p:nvPicPr>
                  <p:cNvPr id="35" name="Picture 34">
                    <a:extLst>
                      <a:ext uri="{FF2B5EF4-FFF2-40B4-BE49-F238E27FC236}">
                        <a16:creationId xmlns:a16="http://schemas.microsoft.com/office/drawing/2014/main" id="{F0BA58F3-E994-50AC-A33A-6E98E79A9E2A}"/>
                      </a:ext>
                    </a:extLst>
                  </p:cNvPr>
                  <p:cNvPicPr>
                    <a:picLocks noChangeAspect="1"/>
                  </p:cNvPicPr>
                  <p:nvPr/>
                </p:nvPicPr>
                <p:blipFill>
                  <a:blip r:embed="rId12"/>
                  <a:stretch>
                    <a:fillRect/>
                  </a:stretch>
                </p:blipFill>
                <p:spPr>
                  <a:xfrm>
                    <a:off x="7346478" y="4027116"/>
                    <a:ext cx="4225541" cy="2574460"/>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EF4FEB2-D712-501F-790D-7EFC85CA259B}"/>
                          </a:ext>
                        </a:extLst>
                      </p:cNvPr>
                      <p:cNvSpPr txBox="1"/>
                      <p:nvPr/>
                    </p:nvSpPr>
                    <p:spPr>
                      <a:xfrm>
                        <a:off x="7361324" y="4628339"/>
                        <a:ext cx="611582" cy="382238"/>
                      </a:xfrm>
                      <a:prstGeom prst="rect">
                        <a:avLst/>
                      </a:prstGeom>
                      <a:solidFill>
                        <a:schemeClr val="bg1"/>
                      </a:solidFill>
                    </p:spPr>
                    <p:txBody>
                      <a:bodyPr wrap="none" lIns="36000" tIns="0" rIns="3600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𝑚𝑎𝑥</m:t>
                                  </m:r>
                                </m:sub>
                              </m:sSub>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6" name="TextBox 35">
                        <a:extLst>
                          <a:ext uri="{FF2B5EF4-FFF2-40B4-BE49-F238E27FC236}">
                            <a16:creationId xmlns:a16="http://schemas.microsoft.com/office/drawing/2014/main" id="{EEF4FEB2-D712-501F-790D-7EFC85CA259B}"/>
                          </a:ext>
                        </a:extLst>
                      </p:cNvPr>
                      <p:cNvSpPr txBox="1">
                        <a:spLocks noRot="1" noChangeAspect="1" noMove="1" noResize="1" noEditPoints="1" noAdjustHandles="1" noChangeArrowheads="1" noChangeShapeType="1" noTextEdit="1"/>
                      </p:cNvSpPr>
                      <p:nvPr/>
                    </p:nvSpPr>
                    <p:spPr>
                      <a:xfrm>
                        <a:off x="7361324" y="4628339"/>
                        <a:ext cx="611582" cy="382238"/>
                      </a:xfrm>
                      <a:prstGeom prst="rect">
                        <a:avLst/>
                      </a:prstGeom>
                      <a:blipFill>
                        <a:blip r:embed="rId14"/>
                        <a:stretch>
                          <a:fillRect r="-4255"/>
                        </a:stretch>
                      </a:blipFill>
                    </p:spPr>
                    <p:txBody>
                      <a:bodyPr/>
                      <a:lstStyle/>
                      <a:p>
                        <a:r>
                          <a:rPr lang="en-NZ">
                            <a:noFill/>
                          </a:rPr>
                          <a:t> </a:t>
                        </a:r>
                      </a:p>
                    </p:txBody>
                  </p:sp>
                </mc:Fallback>
              </mc:AlternateContent>
            </p:grpSp>
            <p:sp>
              <p:nvSpPr>
                <p:cNvPr id="41" name="TextBox 40">
                  <a:extLst>
                    <a:ext uri="{FF2B5EF4-FFF2-40B4-BE49-F238E27FC236}">
                      <a16:creationId xmlns:a16="http://schemas.microsoft.com/office/drawing/2014/main" id="{8A652E7D-08E7-41B2-E67E-6C588FDAF8A1}"/>
                    </a:ext>
                  </a:extLst>
                </p:cNvPr>
                <p:cNvSpPr txBox="1"/>
                <p:nvPr/>
              </p:nvSpPr>
              <p:spPr>
                <a:xfrm>
                  <a:off x="3132032" y="5710982"/>
                  <a:ext cx="414735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7030A0"/>
                      </a:solidFill>
                      <a:effectLst/>
                      <a:uLnTx/>
                      <a:uFillTx/>
                      <a:latin typeface="Calibri" panose="020F0502020204030204"/>
                      <a:ea typeface="+mn-ea"/>
                      <a:cs typeface="+mn-cs"/>
                    </a:rPr>
                    <a:t>2 parameters    </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but thermodynamically invalid</a:t>
                  </a: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643F1C2-1F6F-7565-3961-9CF6C6E9413B}"/>
                      </a:ext>
                    </a:extLst>
                  </p:cNvPr>
                  <p:cNvSpPr txBox="1"/>
                  <p:nvPr/>
                </p:nvSpPr>
                <p:spPr>
                  <a:xfrm>
                    <a:off x="0" y="5047700"/>
                    <a:ext cx="3538682" cy="65800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𝒗</m:t>
                          </m:r>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𝑎𝑥</m:t>
                              </m:r>
                            </m:sub>
                          </m:sSub>
                          <m:f>
                            <m:f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Sup>
                                <m:sSubSupPr>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acc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acc>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𝒐</m:t>
                                  </m:r>
                                </m:sub>
                                <m:sup>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𝑮𝒍𝒄</m:t>
                                  </m:r>
                                </m:sup>
                              </m:sSubSup>
                            </m:num>
                            <m:den>
                              <m:sSubSup>
                                <m:sSubSup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acc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acc>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𝒐</m:t>
                                  </m:r>
                                </m:sub>
                                <m:sup>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𝑮𝒍𝒄</m:t>
                                  </m:r>
                                </m:sup>
                              </m:sSubSup>
                            </m:den>
                          </m:f>
                        </m:oMath>
                      </m:oMathPara>
                    </a14:m>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A643F1C2-1F6F-7565-3961-9CF6C6E9413B}"/>
                      </a:ext>
                    </a:extLst>
                  </p:cNvPr>
                  <p:cNvSpPr txBox="1">
                    <a:spLocks noRot="1" noChangeAspect="1" noMove="1" noResize="1" noEditPoints="1" noAdjustHandles="1" noChangeArrowheads="1" noChangeShapeType="1" noTextEdit="1"/>
                  </p:cNvSpPr>
                  <p:nvPr/>
                </p:nvSpPr>
                <p:spPr>
                  <a:xfrm>
                    <a:off x="0" y="5047700"/>
                    <a:ext cx="3538682" cy="658001"/>
                  </a:xfrm>
                  <a:prstGeom prst="rect">
                    <a:avLst/>
                  </a:prstGeom>
                  <a:blipFill>
                    <a:blip r:embed="rId15"/>
                    <a:stretch>
                      <a:fillRect/>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667A06F-F47D-4747-1305-FFCF4F63BE9C}"/>
                    </a:ext>
                  </a:extLst>
                </p:cNvPr>
                <p:cNvSpPr txBox="1"/>
                <p:nvPr/>
              </p:nvSpPr>
              <p:spPr>
                <a:xfrm>
                  <a:off x="5438782" y="1382796"/>
                  <a:ext cx="3140924" cy="36131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2. Michaelis-Menten (</a:t>
                  </a:r>
                  <a14:m>
                    <m:oMath xmlns:m="http://schemas.openxmlformats.org/officeDocument/2006/math">
                      <m:sSubSup>
                        <m:sSubSupPr>
                          <m:ctrlP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Times New Roman" panose="02020603050405020304" pitchFamily="18" charset="0"/>
                              <a:cs typeface="+mn-cs"/>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𝒒</m:t>
                          </m:r>
                        </m:e>
                        <m:sub>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𝒊</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𝑮𝒍𝒄</m:t>
                          </m:r>
                        </m:sup>
                      </m:sSubSup>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Times New Roman" panose="02020603050405020304" pitchFamily="18" charset="0"/>
                              <a:cs typeface="+mn-cs"/>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𝒒</m:t>
                          </m:r>
                        </m:e>
                        <m:sub>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𝒐</m:t>
                          </m:r>
                        </m:sub>
                        <m:sup>
                          <m: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Calibri" panose="020F0502020204030204" pitchFamily="34" charset="0"/>
                              <a:cs typeface="Times New Roman" panose="02020603050405020304" pitchFamily="18" charset="0"/>
                            </a:rPr>
                            <m:t>𝑮𝒍𝒄</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50" name="TextBox 49">
                  <a:extLst>
                    <a:ext uri="{FF2B5EF4-FFF2-40B4-BE49-F238E27FC236}">
                      <a16:creationId xmlns:a16="http://schemas.microsoft.com/office/drawing/2014/main" id="{D667A06F-F47D-4747-1305-FFCF4F63BE9C}"/>
                    </a:ext>
                  </a:extLst>
                </p:cNvPr>
                <p:cNvSpPr txBox="1">
                  <a:spLocks noRot="1" noChangeAspect="1" noMove="1" noResize="1" noEditPoints="1" noAdjustHandles="1" noChangeArrowheads="1" noChangeShapeType="1" noTextEdit="1"/>
                </p:cNvSpPr>
                <p:nvPr/>
              </p:nvSpPr>
              <p:spPr>
                <a:xfrm>
                  <a:off x="5438782" y="1382796"/>
                  <a:ext cx="3140924" cy="361317"/>
                </a:xfrm>
                <a:prstGeom prst="rect">
                  <a:avLst/>
                </a:prstGeom>
                <a:blipFill>
                  <a:blip r:embed="rId16"/>
                  <a:stretch>
                    <a:fillRect l="-971" r="-194" b="-22034"/>
                  </a:stretch>
                </a:blipFill>
              </p:spPr>
              <p:txBody>
                <a:bodyPr/>
                <a:lstStyle/>
                <a:p>
                  <a:r>
                    <a:rPr lang="en-NZ">
                      <a:noFill/>
                    </a:rPr>
                    <a:t> </a:t>
                  </a:r>
                </a:p>
              </p:txBody>
            </p:sp>
          </mc:Fallback>
        </mc:AlternateContent>
      </p:grpSp>
      <p:pic>
        <p:nvPicPr>
          <p:cNvPr id="58" name="Picture 57">
            <a:extLst>
              <a:ext uri="{FF2B5EF4-FFF2-40B4-BE49-F238E27FC236}">
                <a16:creationId xmlns:a16="http://schemas.microsoft.com/office/drawing/2014/main" id="{4A861254-8CE9-E760-8A05-854ED59F0BE7}"/>
              </a:ext>
            </a:extLst>
          </p:cNvPr>
          <p:cNvPicPr>
            <a:picLocks noChangeAspect="1"/>
          </p:cNvPicPr>
          <p:nvPr/>
        </p:nvPicPr>
        <p:blipFill>
          <a:blip r:embed="rId17"/>
          <a:stretch>
            <a:fillRect/>
          </a:stretch>
        </p:blipFill>
        <p:spPr>
          <a:xfrm>
            <a:off x="9424855" y="1361828"/>
            <a:ext cx="2072291" cy="1451100"/>
          </a:xfrm>
          <a:prstGeom prst="rect">
            <a:avLst/>
          </a:prstGeom>
        </p:spPr>
      </p:pic>
      <p:sp>
        <p:nvSpPr>
          <p:cNvPr id="60" name="TextBox 59">
            <a:extLst>
              <a:ext uri="{FF2B5EF4-FFF2-40B4-BE49-F238E27FC236}">
                <a16:creationId xmlns:a16="http://schemas.microsoft.com/office/drawing/2014/main" id="{3A54BE47-BF5E-496E-03EE-4C592FBAAC94}"/>
              </a:ext>
            </a:extLst>
          </p:cNvPr>
          <p:cNvSpPr txBox="1"/>
          <p:nvPr/>
        </p:nvSpPr>
        <p:spPr>
          <a:xfrm>
            <a:off x="303197" y="184678"/>
            <a:ext cx="256120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rPr>
              <a:t>Reduced models</a:t>
            </a: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22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38A47E-7776-887C-60A8-B543E15108E1}"/>
              </a:ext>
            </a:extLst>
          </p:cNvPr>
          <p:cNvSpPr txBox="1"/>
          <p:nvPr/>
        </p:nvSpPr>
        <p:spPr>
          <a:xfrm>
            <a:off x="303197" y="184678"/>
            <a:ext cx="427515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rPr>
              <a:t>Derivation of reduced model</a:t>
            </a: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EE8A401C-D1B7-5F77-E8EF-A7FB211A9FE0}"/>
              </a:ext>
            </a:extLst>
          </p:cNvPr>
          <p:cNvGrpSpPr/>
          <p:nvPr/>
        </p:nvGrpSpPr>
        <p:grpSpPr>
          <a:xfrm>
            <a:off x="4007350" y="554010"/>
            <a:ext cx="2361701" cy="2088701"/>
            <a:chOff x="6784344" y="346219"/>
            <a:chExt cx="2361701" cy="2088701"/>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89271F6-BA40-157B-2675-9F44E0A71F98}"/>
                    </a:ext>
                  </a:extLst>
                </p:cNvPr>
                <p:cNvSpPr txBox="1"/>
                <p:nvPr/>
              </p:nvSpPr>
              <p:spPr>
                <a:xfrm>
                  <a:off x="6784344" y="1565239"/>
                  <a:ext cx="2361701" cy="4223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𝐺𝑙𝑐</m:t>
                                </m:r>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589271F6-BA40-157B-2675-9F44E0A71F98}"/>
                    </a:ext>
                  </a:extLst>
                </p:cNvPr>
                <p:cNvSpPr txBox="1">
                  <a:spLocks noRot="1" noChangeAspect="1" noMove="1" noResize="1" noEditPoints="1" noAdjustHandles="1" noChangeArrowheads="1" noChangeShapeType="1" noTextEdit="1"/>
                </p:cNvSpPr>
                <p:nvPr/>
              </p:nvSpPr>
              <p:spPr>
                <a:xfrm>
                  <a:off x="6784344" y="1565239"/>
                  <a:ext cx="2361701" cy="422360"/>
                </a:xfrm>
                <a:prstGeom prst="rect">
                  <a:avLst/>
                </a:prstGeom>
                <a:blipFill>
                  <a:blip r:embed="rId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4271962-CE1A-98F2-AC1E-6A7BA542C60F}"/>
                    </a:ext>
                  </a:extLst>
                </p:cNvPr>
                <p:cNvSpPr txBox="1"/>
                <p:nvPr/>
              </p:nvSpPr>
              <p:spPr>
                <a:xfrm>
                  <a:off x="6784345" y="2021730"/>
                  <a:ext cx="1936249" cy="4131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4</m:t>
                            </m:r>
                          </m:sub>
                        </m:sSub>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E4271962-CE1A-98F2-AC1E-6A7BA542C60F}"/>
                    </a:ext>
                  </a:extLst>
                </p:cNvPr>
                <p:cNvSpPr txBox="1">
                  <a:spLocks noRot="1" noChangeAspect="1" noMove="1" noResize="1" noEditPoints="1" noAdjustHandles="1" noChangeArrowheads="1" noChangeShapeType="1" noTextEdit="1"/>
                </p:cNvSpPr>
                <p:nvPr/>
              </p:nvSpPr>
              <p:spPr>
                <a:xfrm>
                  <a:off x="6784345" y="2021730"/>
                  <a:ext cx="1936249" cy="413190"/>
                </a:xfrm>
                <a:prstGeom prst="rect">
                  <a:avLst/>
                </a:prstGeom>
                <a:blipFill>
                  <a:blip r:embed="rId3"/>
                  <a:stretch>
                    <a:fillRect/>
                  </a:stretch>
                </a:blipFill>
              </p:spPr>
              <p:txBody>
                <a:bodyPr/>
                <a:lstStyle/>
                <a:p>
                  <a:r>
                    <a:rPr lang="en-NZ">
                      <a:noFill/>
                    </a:rPr>
                    <a:t> </a:t>
                  </a:r>
                </a:p>
              </p:txBody>
            </p:sp>
          </mc:Fallback>
        </mc:AlternateContent>
        <p:sp>
          <p:nvSpPr>
            <p:cNvPr id="15" name="TextBox 14">
              <a:extLst>
                <a:ext uri="{FF2B5EF4-FFF2-40B4-BE49-F238E27FC236}">
                  <a16:creationId xmlns:a16="http://schemas.microsoft.com/office/drawing/2014/main" id="{225A7C45-04FE-3A86-8DE5-F18A479FD05E}"/>
                </a:ext>
              </a:extLst>
            </p:cNvPr>
            <p:cNvSpPr txBox="1"/>
            <p:nvPr/>
          </p:nvSpPr>
          <p:spPr>
            <a:xfrm>
              <a:off x="6784345" y="346219"/>
              <a:ext cx="12876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Reaction fluxes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7F0F49-8CED-01DC-155D-26CE2D8EF5D8}"/>
                    </a:ext>
                  </a:extLst>
                </p:cNvPr>
                <p:cNvSpPr txBox="1"/>
                <p:nvPr/>
              </p:nvSpPr>
              <p:spPr>
                <a:xfrm>
                  <a:off x="6784345" y="670595"/>
                  <a:ext cx="2361700" cy="4131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𝐺𝑙𝑐</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𝐺𝑙𝑐</m:t>
                                </m:r>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 name="TextBox 15">
                  <a:extLst>
                    <a:ext uri="{FF2B5EF4-FFF2-40B4-BE49-F238E27FC236}">
                      <a16:creationId xmlns:a16="http://schemas.microsoft.com/office/drawing/2014/main" id="{DE7F0F49-8CED-01DC-155D-26CE2D8EF5D8}"/>
                    </a:ext>
                  </a:extLst>
                </p:cNvPr>
                <p:cNvSpPr txBox="1">
                  <a:spLocks noRot="1" noChangeAspect="1" noMove="1" noResize="1" noEditPoints="1" noAdjustHandles="1" noChangeArrowheads="1" noChangeShapeType="1" noTextEdit="1"/>
                </p:cNvSpPr>
                <p:nvPr/>
              </p:nvSpPr>
              <p:spPr>
                <a:xfrm>
                  <a:off x="6784345" y="670595"/>
                  <a:ext cx="2361700" cy="413190"/>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3084644-DC7B-840A-EDCA-D3192070706C}"/>
                    </a:ext>
                  </a:extLst>
                </p:cNvPr>
                <p:cNvSpPr txBox="1"/>
                <p:nvPr/>
              </p:nvSpPr>
              <p:spPr>
                <a:xfrm>
                  <a:off x="6784344" y="1117917"/>
                  <a:ext cx="2241050" cy="4131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 name="TextBox 16">
                  <a:extLst>
                    <a:ext uri="{FF2B5EF4-FFF2-40B4-BE49-F238E27FC236}">
                      <a16:creationId xmlns:a16="http://schemas.microsoft.com/office/drawing/2014/main" id="{73084644-DC7B-840A-EDCA-D3192070706C}"/>
                    </a:ext>
                  </a:extLst>
                </p:cNvPr>
                <p:cNvSpPr txBox="1">
                  <a:spLocks noRot="1" noChangeAspect="1" noMove="1" noResize="1" noEditPoints="1" noAdjustHandles="1" noChangeArrowheads="1" noChangeShapeType="1" noTextEdit="1"/>
                </p:cNvSpPr>
                <p:nvPr/>
              </p:nvSpPr>
              <p:spPr>
                <a:xfrm>
                  <a:off x="6784344" y="1117917"/>
                  <a:ext cx="2241050" cy="413190"/>
                </a:xfrm>
                <a:prstGeom prst="rect">
                  <a:avLst/>
                </a:prstGeom>
                <a:blipFill>
                  <a:blip r:embed="rId5"/>
                  <a:stretch>
                    <a:fillRect/>
                  </a:stretch>
                </a:blipFill>
              </p:spPr>
              <p:txBody>
                <a:bodyPr/>
                <a:lstStyle/>
                <a:p>
                  <a:r>
                    <a:rPr lang="en-NZ">
                      <a:noFill/>
                    </a:rPr>
                    <a:t> </a:t>
                  </a:r>
                </a:p>
              </p:txBody>
            </p:sp>
          </mc:Fallback>
        </mc:AlternateContent>
      </p:grpSp>
      <p:pic>
        <p:nvPicPr>
          <p:cNvPr id="18" name="Picture 17">
            <a:extLst>
              <a:ext uri="{FF2B5EF4-FFF2-40B4-BE49-F238E27FC236}">
                <a16:creationId xmlns:a16="http://schemas.microsoft.com/office/drawing/2014/main" id="{663F27D9-C4AE-C1AC-AFBB-E832CB7FA37C}"/>
              </a:ext>
            </a:extLst>
          </p:cNvPr>
          <p:cNvPicPr>
            <a:picLocks noChangeAspect="1"/>
          </p:cNvPicPr>
          <p:nvPr/>
        </p:nvPicPr>
        <p:blipFill>
          <a:blip r:embed="rId6"/>
          <a:stretch>
            <a:fillRect/>
          </a:stretch>
        </p:blipFill>
        <p:spPr>
          <a:xfrm>
            <a:off x="303197" y="911706"/>
            <a:ext cx="3320003" cy="168741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6D29A86-BB34-9499-7BF4-96B710DF0194}"/>
                  </a:ext>
                </a:extLst>
              </p:cNvPr>
              <p:cNvSpPr txBox="1"/>
              <p:nvPr/>
            </p:nvSpPr>
            <p:spPr>
              <a:xfrm>
                <a:off x="4007350" y="5147036"/>
                <a:ext cx="8158003" cy="90935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Equations 1..5 are used to eliminate the enzyme states </a:t>
                </a:r>
                <a14:m>
                  <m:oMath xmlns:m="http://schemas.openxmlformats.org/officeDocument/2006/math">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and hence obtain</a:t>
                </a:r>
              </a:p>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sSubSup>
                      <m:sSubSupPr>
                        <m:ctrlPr>
                          <a:rPr kumimoji="0" lang="en-NZ" sz="1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𝒎</m:t>
                        </m:r>
                      </m:sub>
                      <m:sup>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𝑮𝑳𝑼𝑻</m:t>
                        </m:r>
                        <m:r>
                          <a:rPr kumimoji="0" lang="en-NZ" sz="16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𝟐</m:t>
                        </m:r>
                      </m:sup>
                    </m:sSub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𝑎𝑥</m:t>
                        </m:r>
                      </m:sub>
                    </m:sSub>
                    <m:f>
                      <m:fPr>
                        <m:type m:val="lin"/>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d>
                          <m:d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bSup>
                              <m:sSubSupPr>
                                <m:ctrlP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acc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acc>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𝒐</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𝑮𝒍𝒄</m:t>
                                </m:r>
                              </m:sup>
                            </m:sSub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acc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acc>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𝒊</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𝑮𝒍𝒄</m:t>
                                </m:r>
                              </m:sup>
                            </m:sSubSup>
                          </m:e>
                        </m:d>
                      </m:num>
                      <m:den>
                        <m:d>
                          <m:d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f>
                              <m:f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fPr>
                              <m:num>
                                <m:sSubSup>
                                  <m:sSubSupPr>
                                    <m:ctrlP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acc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acc>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𝒐</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𝑮𝒍𝒄</m:t>
                                    </m:r>
                                  </m:sup>
                                </m:sSubSup>
                              </m:num>
                              <m:den>
                                <m:sSubSup>
                                  <m:sSubSup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den>
                            </m:f>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fPr>
                              <m:num>
                                <m:sSubSup>
                                  <m:sSubSupPr>
                                    <m:ctrlP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acc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acc>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𝒊</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𝑮𝒍𝒄</m:t>
                                    </m:r>
                                  </m:sup>
                                </m:sSubSup>
                              </m:num>
                              <m:den>
                                <m:sSubSup>
                                  <m:sSubSup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den>
                            </m:f>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fPr>
                              <m:num>
                                <m:sSubSup>
                                  <m:sSubSupPr>
                                    <m:ctrlP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acc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acc>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𝒐</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𝑮𝒍𝒄</m:t>
                                    </m:r>
                                  </m:sup>
                                </m:sSubSup>
                                <m:sSubSup>
                                  <m:sSubSupPr>
                                    <m:ctrlP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SupPr>
                                  <m:e>
                                    <m:acc>
                                      <m:accPr>
                                        <m:chr m:val="̅"/>
                                        <m:ctrlP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ctrlPr>
                                      </m:accPr>
                                      <m:e>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e>
                                    </m:acc>
                                  </m:e>
                                  <m:sub>
                                    <m:r>
                                      <a:rPr kumimoji="0" lang="en-NZ" sz="16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𝒊</m:t>
                                    </m:r>
                                  </m:sub>
                                  <m:sup>
                                    <m:r>
                                      <a:rPr kumimoji="0" lang="en-NZ" sz="1600" b="1"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t>𝑮𝒍𝒄</m:t>
                                    </m:r>
                                  </m:sup>
                                </m:sSubSup>
                              </m:num>
                              <m:den>
                                <m:sSubSup>
                                  <m:sSubSupPr>
                                    <m:ctrlPr>
                                      <a:rPr kumimoji="0" lang="en-NZ" sz="16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p>
                                </m:sSubSup>
                              </m:den>
                            </m:f>
                          </m:e>
                        </m:d>
                      </m:den>
                    </m:f>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22" name="TextBox 21">
                <a:extLst>
                  <a:ext uri="{FF2B5EF4-FFF2-40B4-BE49-F238E27FC236}">
                    <a16:creationId xmlns:a16="http://schemas.microsoft.com/office/drawing/2014/main" id="{36D29A86-BB34-9499-7BF4-96B710DF0194}"/>
                  </a:ext>
                </a:extLst>
              </p:cNvPr>
              <p:cNvSpPr txBox="1">
                <a:spLocks noRot="1" noChangeAspect="1" noMove="1" noResize="1" noEditPoints="1" noAdjustHandles="1" noChangeArrowheads="1" noChangeShapeType="1" noTextEdit="1"/>
              </p:cNvSpPr>
              <p:nvPr/>
            </p:nvSpPr>
            <p:spPr>
              <a:xfrm>
                <a:off x="4007350" y="5147036"/>
                <a:ext cx="8158003" cy="909352"/>
              </a:xfrm>
              <a:prstGeom prst="rect">
                <a:avLst/>
              </a:prstGeom>
              <a:blipFill>
                <a:blip r:embed="rId7"/>
                <a:stretch>
                  <a:fillRect l="-373" t="-2000" r="-224" b="-71333"/>
                </a:stretch>
              </a:blipFill>
            </p:spPr>
            <p:txBody>
              <a:bodyPr/>
              <a:lstStyle/>
              <a:p>
                <a:r>
                  <a:rPr lang="en-NZ">
                    <a:noFill/>
                  </a:rPr>
                  <a:t> </a:t>
                </a:r>
              </a:p>
            </p:txBody>
          </p:sp>
        </mc:Fallback>
      </mc:AlternateContent>
      <p:grpSp>
        <p:nvGrpSpPr>
          <p:cNvPr id="25" name="Group 24">
            <a:extLst>
              <a:ext uri="{FF2B5EF4-FFF2-40B4-BE49-F238E27FC236}">
                <a16:creationId xmlns:a16="http://schemas.microsoft.com/office/drawing/2014/main" id="{965BB22F-0D67-0CDC-567D-9A81F519DC5D}"/>
              </a:ext>
            </a:extLst>
          </p:cNvPr>
          <p:cNvGrpSpPr/>
          <p:nvPr/>
        </p:nvGrpSpPr>
        <p:grpSpPr>
          <a:xfrm>
            <a:off x="6447888" y="898577"/>
            <a:ext cx="5648862" cy="1744134"/>
            <a:chOff x="6447888" y="898577"/>
            <a:chExt cx="5648862" cy="1744134"/>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BA209A9-8517-AB93-637D-7A392ACE6B95}"/>
                    </a:ext>
                  </a:extLst>
                </p:cNvPr>
                <p:cNvSpPr txBox="1"/>
                <p:nvPr/>
              </p:nvSpPr>
              <p:spPr>
                <a:xfrm>
                  <a:off x="6447888" y="898577"/>
                  <a:ext cx="5591712" cy="4131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As </a:t>
                  </a:r>
                  <a14:m>
                    <m:oMath xmlns:m="http://schemas.openxmlformats.org/officeDocument/2006/math">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e>
                      </m:d>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and hence  </a:t>
                  </a:r>
                  <a14:m>
                    <m:oMath xmlns:m="http://schemas.openxmlformats.org/officeDocument/2006/math">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(1)</a:t>
                  </a:r>
                </a:p>
              </p:txBody>
            </p:sp>
          </mc:Choice>
          <mc:Fallback xmlns="">
            <p:sp>
              <p:nvSpPr>
                <p:cNvPr id="19" name="TextBox 18">
                  <a:extLst>
                    <a:ext uri="{FF2B5EF4-FFF2-40B4-BE49-F238E27FC236}">
                      <a16:creationId xmlns:a16="http://schemas.microsoft.com/office/drawing/2014/main" id="{ABA209A9-8517-AB93-637D-7A392ACE6B95}"/>
                    </a:ext>
                  </a:extLst>
                </p:cNvPr>
                <p:cNvSpPr txBox="1">
                  <a:spLocks noRot="1" noChangeAspect="1" noMove="1" noResize="1" noEditPoints="1" noAdjustHandles="1" noChangeArrowheads="1" noChangeShapeType="1" noTextEdit="1"/>
                </p:cNvSpPr>
                <p:nvPr/>
              </p:nvSpPr>
              <p:spPr>
                <a:xfrm>
                  <a:off x="6447888" y="898577"/>
                  <a:ext cx="5591712" cy="413190"/>
                </a:xfrm>
                <a:prstGeom prst="rect">
                  <a:avLst/>
                </a:prstGeom>
                <a:blipFill>
                  <a:blip r:embed="rId8"/>
                  <a:stretch>
                    <a:fillRect l="-327" b="-4412"/>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5779F-FF0B-BF1F-FC43-D9B8D03B9895}"/>
                    </a:ext>
                  </a:extLst>
                </p:cNvPr>
                <p:cNvSpPr txBox="1"/>
                <p:nvPr/>
              </p:nvSpPr>
              <p:spPr>
                <a:xfrm>
                  <a:off x="6447888" y="1785873"/>
                  <a:ext cx="5648862" cy="4131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As </a:t>
                  </a:r>
                  <a14:m>
                    <m:oMath xmlns:m="http://schemas.openxmlformats.org/officeDocument/2006/math">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e>
                      </m:d>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and hence  </a:t>
                  </a:r>
                  <a14:m>
                    <m:oMath xmlns:m="http://schemas.openxmlformats.org/officeDocument/2006/math">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(3)</a:t>
                  </a:r>
                </a:p>
              </p:txBody>
            </p:sp>
          </mc:Choice>
          <mc:Fallback xmlns="">
            <p:sp>
              <p:nvSpPr>
                <p:cNvPr id="20" name="TextBox 19">
                  <a:extLst>
                    <a:ext uri="{FF2B5EF4-FFF2-40B4-BE49-F238E27FC236}">
                      <a16:creationId xmlns:a16="http://schemas.microsoft.com/office/drawing/2014/main" id="{A405779F-FF0B-BF1F-FC43-D9B8D03B9895}"/>
                    </a:ext>
                  </a:extLst>
                </p:cNvPr>
                <p:cNvSpPr txBox="1">
                  <a:spLocks noRot="1" noChangeAspect="1" noMove="1" noResize="1" noEditPoints="1" noAdjustHandles="1" noChangeArrowheads="1" noChangeShapeType="1" noTextEdit="1"/>
                </p:cNvSpPr>
                <p:nvPr/>
              </p:nvSpPr>
              <p:spPr>
                <a:xfrm>
                  <a:off x="6447888" y="1785873"/>
                  <a:ext cx="5648862" cy="413190"/>
                </a:xfrm>
                <a:prstGeom prst="rect">
                  <a:avLst/>
                </a:prstGeom>
                <a:blipFill>
                  <a:blip r:embed="rId9"/>
                  <a:stretch>
                    <a:fillRect l="-324" b="-2941"/>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434013E-8C3B-6F67-E2C6-E1B57FC27E96}"/>
                    </a:ext>
                  </a:extLst>
                </p:cNvPr>
                <p:cNvSpPr txBox="1"/>
                <p:nvPr/>
              </p:nvSpPr>
              <p:spPr>
                <a:xfrm>
                  <a:off x="6447888" y="1342225"/>
                  <a:ext cx="5509162" cy="4131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𝐺𝐿𝑈𝑇</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gives                            </a:t>
                  </a:r>
                  <a14:m>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e>
                      </m:d>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𝐺𝐿𝑈𝑇</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(2)</a:t>
                  </a:r>
                </a:p>
              </p:txBody>
            </p:sp>
          </mc:Choice>
          <mc:Fallback xmlns="">
            <p:sp>
              <p:nvSpPr>
                <p:cNvPr id="23" name="TextBox 22">
                  <a:extLst>
                    <a:ext uri="{FF2B5EF4-FFF2-40B4-BE49-F238E27FC236}">
                      <a16:creationId xmlns:a16="http://schemas.microsoft.com/office/drawing/2014/main" id="{6434013E-8C3B-6F67-E2C6-E1B57FC27E96}"/>
                    </a:ext>
                  </a:extLst>
                </p:cNvPr>
                <p:cNvSpPr txBox="1">
                  <a:spLocks noRot="1" noChangeAspect="1" noMove="1" noResize="1" noEditPoints="1" noAdjustHandles="1" noChangeArrowheads="1" noChangeShapeType="1" noTextEdit="1"/>
                </p:cNvSpPr>
                <p:nvPr/>
              </p:nvSpPr>
              <p:spPr>
                <a:xfrm>
                  <a:off x="6447888" y="1342225"/>
                  <a:ext cx="5509162" cy="413190"/>
                </a:xfrm>
                <a:prstGeom prst="rect">
                  <a:avLst/>
                </a:prstGeom>
                <a:blipFill>
                  <a:blip r:embed="rId10"/>
                  <a:stretch>
                    <a:fillRect b="-4412"/>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90224BB-7B8A-B068-E9FA-36E6D2A2561E}"/>
                    </a:ext>
                  </a:extLst>
                </p:cNvPr>
                <p:cNvSpPr txBox="1"/>
                <p:nvPr/>
              </p:nvSpPr>
              <p:spPr>
                <a:xfrm>
                  <a:off x="6447888" y="2229521"/>
                  <a:ext cx="5509162" cy="4131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𝐺𝐿𝑈𝑇</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gives                            </a:t>
                  </a:r>
                  <a14:m>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4</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e>
                      </m:d>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𝐺𝐿𝑈𝑇</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(4)</a:t>
                  </a:r>
                </a:p>
              </p:txBody>
            </p:sp>
          </mc:Choice>
          <mc:Fallback xmlns="">
            <p:sp>
              <p:nvSpPr>
                <p:cNvPr id="24" name="TextBox 23">
                  <a:extLst>
                    <a:ext uri="{FF2B5EF4-FFF2-40B4-BE49-F238E27FC236}">
                      <a16:creationId xmlns:a16="http://schemas.microsoft.com/office/drawing/2014/main" id="{F90224BB-7B8A-B068-E9FA-36E6D2A2561E}"/>
                    </a:ext>
                  </a:extLst>
                </p:cNvPr>
                <p:cNvSpPr txBox="1">
                  <a:spLocks noRot="1" noChangeAspect="1" noMove="1" noResize="1" noEditPoints="1" noAdjustHandles="1" noChangeArrowheads="1" noChangeShapeType="1" noTextEdit="1"/>
                </p:cNvSpPr>
                <p:nvPr/>
              </p:nvSpPr>
              <p:spPr>
                <a:xfrm>
                  <a:off x="6447888" y="2229521"/>
                  <a:ext cx="5509162" cy="413190"/>
                </a:xfrm>
                <a:prstGeom prst="rect">
                  <a:avLst/>
                </a:prstGeom>
                <a:blipFill>
                  <a:blip r:embed="rId11"/>
                  <a:stretch>
                    <a:fillRect b="-2941"/>
                  </a:stretch>
                </a:blipFill>
              </p:spPr>
              <p:txBody>
                <a:bodyPr/>
                <a:lstStyle/>
                <a:p>
                  <a:r>
                    <a:rPr lang="en-NZ">
                      <a:noFill/>
                    </a:rPr>
                    <a:t> </a:t>
                  </a:r>
                </a:p>
              </p:txBody>
            </p:sp>
          </mc:Fallback>
        </mc:AlternateContent>
      </p:grpSp>
      <p:grpSp>
        <p:nvGrpSpPr>
          <p:cNvPr id="30" name="Group 29">
            <a:extLst>
              <a:ext uri="{FF2B5EF4-FFF2-40B4-BE49-F238E27FC236}">
                <a16:creationId xmlns:a16="http://schemas.microsoft.com/office/drawing/2014/main" id="{6AADEDAB-584F-3788-AFE5-CFC416110AC6}"/>
              </a:ext>
            </a:extLst>
          </p:cNvPr>
          <p:cNvGrpSpPr/>
          <p:nvPr/>
        </p:nvGrpSpPr>
        <p:grpSpPr>
          <a:xfrm>
            <a:off x="4007350" y="2716109"/>
            <a:ext cx="6977731" cy="1983529"/>
            <a:chOff x="4007350" y="2838450"/>
            <a:chExt cx="6977731" cy="1983529"/>
          </a:xfrm>
        </p:grpSpPr>
        <p:grpSp>
          <p:nvGrpSpPr>
            <p:cNvPr id="5" name="Group 4">
              <a:extLst>
                <a:ext uri="{FF2B5EF4-FFF2-40B4-BE49-F238E27FC236}">
                  <a16:creationId xmlns:a16="http://schemas.microsoft.com/office/drawing/2014/main" id="{5A082E5E-97BC-C02B-64FF-F778E1AA9D2C}"/>
                </a:ext>
              </a:extLst>
            </p:cNvPr>
            <p:cNvGrpSpPr/>
            <p:nvPr/>
          </p:nvGrpSpPr>
          <p:grpSpPr>
            <a:xfrm>
              <a:off x="4007350" y="2838450"/>
              <a:ext cx="4342900" cy="1983529"/>
              <a:chOff x="6784344" y="3897083"/>
              <a:chExt cx="4342900" cy="1983529"/>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EE9573-D634-DA32-BBB4-DFF013D519B1}"/>
                      </a:ext>
                    </a:extLst>
                  </p:cNvPr>
                  <p:cNvSpPr txBox="1"/>
                  <p:nvPr/>
                </p:nvSpPr>
                <p:spPr>
                  <a:xfrm>
                    <a:off x="6784344" y="4199275"/>
                    <a:ext cx="4222250"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a14:m>
                    <a:r>
                      <a:rPr kumimoji="0" lang="en-NZ"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  </a:t>
                    </a:r>
                    <a:r>
                      <a:rPr kumimoji="0" lang="en-NZ" sz="14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gives </a:t>
                    </a:r>
                    <a14:m>
                      <m:oMath xmlns:m="http://schemas.openxmlformats.org/officeDocument/2006/math">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4</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𝐺𝐿𝑈𝑇</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oMath>
                    </a14:m>
                    <a:endParaRPr kumimoji="0" lang="en-NZ" sz="14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6" name="TextBox 5">
                    <a:extLst>
                      <a:ext uri="{FF2B5EF4-FFF2-40B4-BE49-F238E27FC236}">
                        <a16:creationId xmlns:a16="http://schemas.microsoft.com/office/drawing/2014/main" id="{FFEE9573-D634-DA32-BBB4-DFF013D519B1}"/>
                      </a:ext>
                    </a:extLst>
                  </p:cNvPr>
                  <p:cNvSpPr txBox="1">
                    <a:spLocks noRot="1" noChangeAspect="1" noMove="1" noResize="1" noEditPoints="1" noAdjustHandles="1" noChangeArrowheads="1" noChangeShapeType="1" noTextEdit="1"/>
                  </p:cNvSpPr>
                  <p:nvPr/>
                </p:nvSpPr>
                <p:spPr>
                  <a:xfrm>
                    <a:off x="6784344" y="4199275"/>
                    <a:ext cx="4222250" cy="402611"/>
                  </a:xfrm>
                  <a:prstGeom prst="rect">
                    <a:avLst/>
                  </a:prstGeom>
                  <a:blipFill>
                    <a:blip r:embed="rId12"/>
                    <a:stretch>
                      <a:fillRect b="-3030"/>
                    </a:stretch>
                  </a:blipFill>
                </p:spPr>
                <p:txBody>
                  <a:bodyPr/>
                  <a:lstStyle/>
                  <a:p>
                    <a:r>
                      <a:rPr lang="en-NZ">
                        <a:noFill/>
                      </a:rPr>
                      <a:t> </a:t>
                    </a:r>
                  </a:p>
                </p:txBody>
              </p:sp>
            </mc:Fallback>
          </mc:AlternateContent>
          <p:sp>
            <p:nvSpPr>
              <p:cNvPr id="7" name="TextBox 6">
                <a:extLst>
                  <a:ext uri="{FF2B5EF4-FFF2-40B4-BE49-F238E27FC236}">
                    <a16:creationId xmlns:a16="http://schemas.microsoft.com/office/drawing/2014/main" id="{48C47456-E6F6-29F2-D041-B576F3716783}"/>
                  </a:ext>
                </a:extLst>
              </p:cNvPr>
              <p:cNvSpPr txBox="1"/>
              <p:nvPr/>
            </p:nvSpPr>
            <p:spPr>
              <a:xfrm>
                <a:off x="6784344" y="3897083"/>
                <a:ext cx="12634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a:ea typeface="+mn-ea"/>
                    <a:cs typeface="+mn-cs"/>
                  </a:rPr>
                  <a:t>Mass balance</a:t>
                </a: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0B666AA-E4BF-E6FF-F97A-148072BF3017}"/>
                      </a:ext>
                    </a:extLst>
                  </p:cNvPr>
                  <p:cNvSpPr txBox="1"/>
                  <p:nvPr/>
                </p:nvSpPr>
                <p:spPr>
                  <a:xfrm>
                    <a:off x="6784344" y="4602206"/>
                    <a:ext cx="4222250" cy="416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𝐺𝑙𝑐</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4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gives </a:t>
                    </a:r>
                    <a14:m>
                      <m:oMath xmlns:m="http://schemas.openxmlformats.org/officeDocument/2006/math">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𝐺𝐿𝑈𝑇</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oMath>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90B666AA-E4BF-E6FF-F97A-148072BF3017}"/>
                      </a:ext>
                    </a:extLst>
                  </p:cNvPr>
                  <p:cNvSpPr txBox="1">
                    <a:spLocks noRot="1" noChangeAspect="1" noMove="1" noResize="1" noEditPoints="1" noAdjustHandles="1" noChangeArrowheads="1" noChangeShapeType="1" noTextEdit="1"/>
                  </p:cNvSpPr>
                  <p:nvPr/>
                </p:nvSpPr>
                <p:spPr>
                  <a:xfrm>
                    <a:off x="6784344" y="4602206"/>
                    <a:ext cx="4222250" cy="416332"/>
                  </a:xfrm>
                  <a:prstGeom prst="rect">
                    <a:avLst/>
                  </a:prstGeom>
                  <a:blipFill>
                    <a:blip r:embed="rId1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E965B81-4933-04BC-1879-0CDE6289B766}"/>
                      </a:ext>
                    </a:extLst>
                  </p:cNvPr>
                  <p:cNvSpPr txBox="1"/>
                  <p:nvPr/>
                </p:nvSpPr>
                <p:spPr>
                  <a:xfrm>
                    <a:off x="6784344" y="5478001"/>
                    <a:ext cx="4165100"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4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gives </a:t>
                    </a:r>
                    <a14:m>
                      <m:oMath xmlns:m="http://schemas.openxmlformats.org/officeDocument/2006/math">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𝐺𝐿𝑈𝑇</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 name="TextBox 8">
                    <a:extLst>
                      <a:ext uri="{FF2B5EF4-FFF2-40B4-BE49-F238E27FC236}">
                        <a16:creationId xmlns:a16="http://schemas.microsoft.com/office/drawing/2014/main" id="{2E965B81-4933-04BC-1879-0CDE6289B766}"/>
                      </a:ext>
                    </a:extLst>
                  </p:cNvPr>
                  <p:cNvSpPr txBox="1">
                    <a:spLocks noRot="1" noChangeAspect="1" noMove="1" noResize="1" noEditPoints="1" noAdjustHandles="1" noChangeArrowheads="1" noChangeShapeType="1" noTextEdit="1"/>
                  </p:cNvSpPr>
                  <p:nvPr/>
                </p:nvSpPr>
                <p:spPr>
                  <a:xfrm>
                    <a:off x="6784344" y="5478001"/>
                    <a:ext cx="4165100" cy="402611"/>
                  </a:xfrm>
                  <a:prstGeom prst="rect">
                    <a:avLst/>
                  </a:prstGeom>
                  <a:blipFill>
                    <a:blip r:embed="rId14"/>
                    <a:stretch>
                      <a:fillRect b="-1515"/>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1E642C-C960-3A8D-1B0B-357B66C4FD6E}"/>
                      </a:ext>
                    </a:extLst>
                  </p:cNvPr>
                  <p:cNvSpPr txBox="1"/>
                  <p:nvPr/>
                </p:nvSpPr>
                <p:spPr>
                  <a:xfrm>
                    <a:off x="6784344" y="5044621"/>
                    <a:ext cx="4342900"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𝐺𝑙𝑐</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4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gives </a:t>
                    </a:r>
                    <a14:m>
                      <m:oMath xmlns:m="http://schemas.openxmlformats.org/officeDocument/2006/math">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𝐺𝐿𝑈𝑇</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0" name="TextBox 9">
                    <a:extLst>
                      <a:ext uri="{FF2B5EF4-FFF2-40B4-BE49-F238E27FC236}">
                        <a16:creationId xmlns:a16="http://schemas.microsoft.com/office/drawing/2014/main" id="{A51E642C-C960-3A8D-1B0B-357B66C4FD6E}"/>
                      </a:ext>
                    </a:extLst>
                  </p:cNvPr>
                  <p:cNvSpPr txBox="1">
                    <a:spLocks noRot="1" noChangeAspect="1" noMove="1" noResize="1" noEditPoints="1" noAdjustHandles="1" noChangeArrowheads="1" noChangeShapeType="1" noTextEdit="1"/>
                  </p:cNvSpPr>
                  <p:nvPr/>
                </p:nvSpPr>
                <p:spPr>
                  <a:xfrm>
                    <a:off x="6784344" y="5044621"/>
                    <a:ext cx="4342900" cy="402611"/>
                  </a:xfrm>
                  <a:prstGeom prst="rect">
                    <a:avLst/>
                  </a:prstGeom>
                  <a:blipFill>
                    <a:blip r:embed="rId15"/>
                    <a:stretch>
                      <a:fillRect b="-1515"/>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0CA447A-EA81-2AB3-1821-0E189C7B80B6}"/>
                    </a:ext>
                  </a:extLst>
                </p:cNvPr>
                <p:cNvSpPr txBox="1"/>
                <p:nvPr/>
              </p:nvSpPr>
              <p:spPr>
                <a:xfrm>
                  <a:off x="8432881" y="3560674"/>
                  <a:ext cx="2292350"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𝐺𝑙𝑐</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𝐺𝐿𝑈𝑇</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26" name="TextBox 25">
                  <a:extLst>
                    <a:ext uri="{FF2B5EF4-FFF2-40B4-BE49-F238E27FC236}">
                      <a16:creationId xmlns:a16="http://schemas.microsoft.com/office/drawing/2014/main" id="{B0CA447A-EA81-2AB3-1821-0E189C7B80B6}"/>
                    </a:ext>
                  </a:extLst>
                </p:cNvPr>
                <p:cNvSpPr txBox="1">
                  <a:spLocks noRot="1" noChangeAspect="1" noMove="1" noResize="1" noEditPoints="1" noAdjustHandles="1" noChangeArrowheads="1" noChangeShapeType="1" noTextEdit="1"/>
                </p:cNvSpPr>
                <p:nvPr/>
              </p:nvSpPr>
              <p:spPr>
                <a:xfrm>
                  <a:off x="8432881" y="3560674"/>
                  <a:ext cx="2292350" cy="402611"/>
                </a:xfrm>
                <a:prstGeom prst="rect">
                  <a:avLst/>
                </a:prstGeom>
                <a:blipFill>
                  <a:blip r:embed="rId16"/>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ABD88F7-8682-D044-7AC0-5683A5F6DCBE}"/>
                    </a:ext>
                  </a:extLst>
                </p:cNvPr>
                <p:cNvSpPr txBox="1"/>
                <p:nvPr/>
              </p:nvSpPr>
              <p:spPr>
                <a:xfrm>
                  <a:off x="8432881" y="3134188"/>
                  <a:ext cx="2552200"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𝐺𝑙𝑐</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𝐺𝐿𝑈𝑇</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27" name="TextBox 26">
                  <a:extLst>
                    <a:ext uri="{FF2B5EF4-FFF2-40B4-BE49-F238E27FC236}">
                      <a16:creationId xmlns:a16="http://schemas.microsoft.com/office/drawing/2014/main" id="{CABD88F7-8682-D044-7AC0-5683A5F6DCBE}"/>
                    </a:ext>
                  </a:extLst>
                </p:cNvPr>
                <p:cNvSpPr txBox="1">
                  <a:spLocks noRot="1" noChangeAspect="1" noMove="1" noResize="1" noEditPoints="1" noAdjustHandles="1" noChangeArrowheads="1" noChangeShapeType="1" noTextEdit="1"/>
                </p:cNvSpPr>
                <p:nvPr/>
              </p:nvSpPr>
              <p:spPr>
                <a:xfrm>
                  <a:off x="8432881" y="3134188"/>
                  <a:ext cx="2552200" cy="402611"/>
                </a:xfrm>
                <a:prstGeom prst="rect">
                  <a:avLst/>
                </a:prstGeom>
                <a:blipFill>
                  <a:blip r:embed="rId17"/>
                  <a:stretch>
                    <a:fillRect/>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C06CE88-706F-959C-C483-184A1E8604C7}"/>
                  </a:ext>
                </a:extLst>
              </p:cNvPr>
              <p:cNvSpPr txBox="1"/>
              <p:nvPr/>
            </p:nvSpPr>
            <p:spPr>
              <a:xfrm>
                <a:off x="4007350" y="4759215"/>
                <a:ext cx="6452407" cy="3861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An additional constraint is needed: </a:t>
                </a:r>
                <a14:m>
                  <m:oMath xmlns:m="http://schemas.openxmlformats.org/officeDocument/2006/math">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𝑡𝑜𝑡</m:t>
                        </m:r>
                      </m:sub>
                    </m:sSub>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(5)</a:t>
                </a:r>
              </a:p>
            </p:txBody>
          </p:sp>
        </mc:Choice>
        <mc:Fallback xmlns="">
          <p:sp>
            <p:nvSpPr>
              <p:cNvPr id="28" name="TextBox 27">
                <a:extLst>
                  <a:ext uri="{FF2B5EF4-FFF2-40B4-BE49-F238E27FC236}">
                    <a16:creationId xmlns:a16="http://schemas.microsoft.com/office/drawing/2014/main" id="{3C06CE88-706F-959C-C483-184A1E8604C7}"/>
                  </a:ext>
                </a:extLst>
              </p:cNvPr>
              <p:cNvSpPr txBox="1">
                <a:spLocks noRot="1" noChangeAspect="1" noMove="1" noResize="1" noEditPoints="1" noAdjustHandles="1" noChangeArrowheads="1" noChangeShapeType="1" noTextEdit="1"/>
              </p:cNvSpPr>
              <p:nvPr/>
            </p:nvSpPr>
            <p:spPr>
              <a:xfrm>
                <a:off x="4007350" y="4759215"/>
                <a:ext cx="6452407" cy="386131"/>
              </a:xfrm>
              <a:prstGeom prst="rect">
                <a:avLst/>
              </a:prstGeom>
              <a:blipFill>
                <a:blip r:embed="rId18"/>
                <a:stretch>
                  <a:fillRect l="-472" b="-20635"/>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1DF6D-35CA-36A5-FA21-6CA53338A768}"/>
                  </a:ext>
                </a:extLst>
              </p:cNvPr>
              <p:cNvSpPr txBox="1"/>
              <p:nvPr/>
            </p:nvSpPr>
            <p:spPr>
              <a:xfrm>
                <a:off x="432643" y="6138309"/>
                <a:ext cx="11492313" cy="6472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Note: In the reduced model, at a given enzyme cycling rate </a:t>
                </a:r>
                <a14:m>
                  <m:oMath xmlns:m="http://schemas.openxmlformats.org/officeDocument/2006/math">
                    <m:sSubSup>
                      <m:sSubSup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𝐺𝐿𝑈𝑇</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the enzyme states are assumed to be in steady-state.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With time-varying solutes (ligands) there must be some loss of mass occurring during the transition to steady-state. </a:t>
                </a:r>
              </a:p>
            </p:txBody>
          </p:sp>
        </mc:Choice>
        <mc:Fallback xmlns="">
          <p:sp>
            <p:nvSpPr>
              <p:cNvPr id="3" name="TextBox 2">
                <a:extLst>
                  <a:ext uri="{FF2B5EF4-FFF2-40B4-BE49-F238E27FC236}">
                    <a16:creationId xmlns:a16="http://schemas.microsoft.com/office/drawing/2014/main" id="{A731DF6D-35CA-36A5-FA21-6CA53338A768}"/>
                  </a:ext>
                </a:extLst>
              </p:cNvPr>
              <p:cNvSpPr txBox="1">
                <a:spLocks noRot="1" noChangeAspect="1" noMove="1" noResize="1" noEditPoints="1" noAdjustHandles="1" noChangeArrowheads="1" noChangeShapeType="1" noTextEdit="1"/>
              </p:cNvSpPr>
              <p:nvPr/>
            </p:nvSpPr>
            <p:spPr>
              <a:xfrm>
                <a:off x="432643" y="6138309"/>
                <a:ext cx="11492313" cy="647228"/>
              </a:xfrm>
              <a:prstGeom prst="rect">
                <a:avLst/>
              </a:prstGeom>
              <a:blipFill>
                <a:blip r:embed="rId19"/>
                <a:stretch>
                  <a:fillRect l="-477" t="-4717" b="-14151"/>
                </a:stretch>
              </a:blipFill>
            </p:spPr>
            <p:txBody>
              <a:bodyPr/>
              <a:lstStyle/>
              <a:p>
                <a:r>
                  <a:rPr lang="en-NZ">
                    <a:noFill/>
                  </a:rPr>
                  <a:t> </a:t>
                </a:r>
              </a:p>
            </p:txBody>
          </p:sp>
        </mc:Fallback>
      </mc:AlternateContent>
    </p:spTree>
    <p:extLst>
      <p:ext uri="{BB962C8B-B14F-4D97-AF65-F5344CB8AC3E}">
        <p14:creationId xmlns:p14="http://schemas.microsoft.com/office/powerpoint/2010/main" val="2850298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 of a graph&#10;&#10;Description automatically generated with medium confidence">
            <a:extLst>
              <a:ext uri="{FF2B5EF4-FFF2-40B4-BE49-F238E27FC236}">
                <a16:creationId xmlns:a16="http://schemas.microsoft.com/office/drawing/2014/main" id="{8F690A72-C4E9-B0AB-DC92-75C0A2ACA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0356" y="1048321"/>
            <a:ext cx="8031288" cy="416437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57CBF6-F42C-E1F6-7735-3EDE711195FA}"/>
                  </a:ext>
                </a:extLst>
              </p:cNvPr>
              <p:cNvSpPr txBox="1"/>
              <p:nvPr/>
            </p:nvSpPr>
            <p:spPr>
              <a:xfrm>
                <a:off x="323193" y="5026198"/>
                <a:ext cx="1186880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1"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Figure</a:t>
                </a:r>
                <a:r>
                  <a:rPr kumimoji="0" lang="en-NZ"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 Inward flux as a function of </a:t>
                </a:r>
                <a14:m>
                  <m:oMath xmlns:m="http://schemas.openxmlformats.org/officeDocument/2006/math">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d>
                          <m:dPr>
                            <m:begChr m:val="["/>
                            <m:endChr m:val="]"/>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𝐺𝑙𝑐</m:t>
                            </m:r>
                          </m:e>
                        </m:d>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𝑜</m:t>
                        </m:r>
                      </m:sub>
                    </m:sSub>
                  </m:oMath>
                </a14:m>
                <a:r>
                  <a:rPr kumimoji="0" lang="en-NZ"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when </a:t>
                </a:r>
                <a14:m>
                  <m:oMath xmlns:m="http://schemas.openxmlformats.org/officeDocument/2006/math">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d>
                          <m:dPr>
                            <m:begChr m:val="["/>
                            <m:endChr m:val="]"/>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𝐺𝑙𝑐</m:t>
                            </m:r>
                          </m:e>
                        </m:d>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b>
                    </m:sSub>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 </m:t>
                    </m:r>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oMath>
                </a14:m>
                <a:r>
                  <a:rPr kumimoji="0" lang="en-NZ"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and (b) outward flux as a function of </a:t>
                </a:r>
                <a14:m>
                  <m:oMath xmlns:m="http://schemas.openxmlformats.org/officeDocument/2006/math">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d>
                          <m:dPr>
                            <m:begChr m:val="["/>
                            <m:endChr m:val="]"/>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𝐺𝑙𝑐</m:t>
                            </m:r>
                          </m:e>
                        </m:d>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kumimoji="0" lang="en-NZ"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when </a:t>
                </a:r>
                <a14:m>
                  <m:oMath xmlns:m="http://schemas.openxmlformats.org/officeDocument/2006/math">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d>
                          <m:dPr>
                            <m:begChr m:val="["/>
                            <m:endChr m:val="]"/>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𝐺𝑙𝑐</m:t>
                            </m:r>
                          </m:e>
                        </m:d>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𝑜</m:t>
                        </m:r>
                      </m:sub>
                    </m:s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oMath>
                </a14:m>
                <a:r>
                  <a:rPr kumimoji="0" lang="en-NZ"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br>
                  <a:rPr kumimoji="0" lang="en-NZ"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br>
                <a:r>
                  <a:rPr kumimoji="0" lang="en-NZ"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Note that in order to compare with the kinetic data, the molar amount of glucose in the bond graph model was converted to glucose concentrations. </a:t>
                </a:r>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TextBox 4">
                <a:extLst>
                  <a:ext uri="{FF2B5EF4-FFF2-40B4-BE49-F238E27FC236}">
                    <a16:creationId xmlns:a16="http://schemas.microsoft.com/office/drawing/2014/main" id="{5A57CBF6-F42C-E1F6-7735-3EDE711195FA}"/>
                  </a:ext>
                </a:extLst>
              </p:cNvPr>
              <p:cNvSpPr txBox="1">
                <a:spLocks noRot="1" noChangeAspect="1" noMove="1" noResize="1" noEditPoints="1" noAdjustHandles="1" noChangeArrowheads="1" noChangeShapeType="1" noTextEdit="1"/>
              </p:cNvSpPr>
              <p:nvPr/>
            </p:nvSpPr>
            <p:spPr>
              <a:xfrm>
                <a:off x="323193" y="5026198"/>
                <a:ext cx="11868807" cy="830997"/>
              </a:xfrm>
              <a:prstGeom prst="rect">
                <a:avLst/>
              </a:prstGeom>
              <a:blipFill>
                <a:blip r:embed="rId3"/>
                <a:stretch>
                  <a:fillRect l="-257" t="-2206" b="-8824"/>
                </a:stretch>
              </a:blipFill>
            </p:spPr>
            <p:txBody>
              <a:bodyPr/>
              <a:lstStyle/>
              <a:p>
                <a:r>
                  <a:rPr lang="en-NZ">
                    <a:noFill/>
                  </a:rPr>
                  <a:t> </a:t>
                </a:r>
              </a:p>
            </p:txBody>
          </p:sp>
        </mc:Fallback>
      </mc:AlternateContent>
      <p:sp>
        <p:nvSpPr>
          <p:cNvPr id="6" name="TextBox 5">
            <a:extLst>
              <a:ext uri="{FF2B5EF4-FFF2-40B4-BE49-F238E27FC236}">
                <a16:creationId xmlns:a16="http://schemas.microsoft.com/office/drawing/2014/main" id="{2ACD810D-05CC-BEA9-9128-DD4DBFC2DFE4}"/>
              </a:ext>
            </a:extLst>
          </p:cNvPr>
          <p:cNvSpPr txBox="1"/>
          <p:nvPr/>
        </p:nvSpPr>
        <p:spPr>
          <a:xfrm>
            <a:off x="417787" y="134003"/>
            <a:ext cx="1101615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rPr>
              <a:t>GLUT2 model parameters fitted to experimental data from Lowe &amp; Walmsley (1986)</a:t>
            </a:r>
          </a:p>
        </p:txBody>
      </p:sp>
      <p:sp>
        <p:nvSpPr>
          <p:cNvPr id="7" name="TextBox 6">
            <a:extLst>
              <a:ext uri="{FF2B5EF4-FFF2-40B4-BE49-F238E27FC236}">
                <a16:creationId xmlns:a16="http://schemas.microsoft.com/office/drawing/2014/main" id="{347358BC-1366-270A-D589-89C2EA2C9530}"/>
              </a:ext>
            </a:extLst>
          </p:cNvPr>
          <p:cNvSpPr txBox="1"/>
          <p:nvPr/>
        </p:nvSpPr>
        <p:spPr>
          <a:xfrm>
            <a:off x="323193" y="6165004"/>
            <a:ext cx="854182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Hunter, Ai &amp; Nickerson. </a:t>
            </a:r>
            <a:r>
              <a:rPr kumimoji="0" lang="en-NZ" sz="1600" b="0" i="0" u="none" strike="noStrike" kern="1200" cap="none" spc="0" normalizeH="0" baseline="0" noProof="0" dirty="0">
                <a:ln>
                  <a:noFill/>
                </a:ln>
                <a:solidFill>
                  <a:prstClr val="white">
                    <a:lumMod val="50000"/>
                  </a:prstClr>
                </a:solidFill>
                <a:effectLst/>
                <a:uLnTx/>
                <a:uFillTx/>
                <a:latin typeface="Calibri" panose="020F0502020204030204"/>
                <a:ea typeface="Aptos" panose="020B0004020202020204" pitchFamily="34" charset="0"/>
                <a:cs typeface="+mn-cs"/>
              </a:rPr>
              <a:t>Energy-based bond graph models of glucose transport with SLC transporters</a:t>
            </a:r>
            <a:r>
              <a:rPr kumimoji="0" lang="en-NZ" sz="1600" b="0" i="1" u="none" strike="noStrike" kern="1200" cap="none" spc="0" normalizeH="0" baseline="0" noProof="0" dirty="0">
                <a:ln>
                  <a:noFill/>
                </a:ln>
                <a:solidFill>
                  <a:prstClr val="white">
                    <a:lumMod val="50000"/>
                  </a:prstClr>
                </a:solidFill>
                <a:effectLst/>
                <a:uLnTx/>
                <a:uFillTx/>
                <a:latin typeface="Calibri" panose="020F0502020204030204"/>
                <a:ea typeface="Aptos" panose="020B0004020202020204" pitchFamily="34" charset="0"/>
                <a:cs typeface="+mn-cs"/>
              </a:rPr>
              <a:t>.</a:t>
            </a:r>
            <a:br>
              <a:rPr kumimoji="0" lang="en-NZ" sz="1600" b="0" i="1" u="none" strike="noStrike" kern="1200" cap="none" spc="0" normalizeH="0" baseline="0" noProof="0" dirty="0">
                <a:ln>
                  <a:noFill/>
                </a:ln>
                <a:solidFill>
                  <a:prstClr val="white">
                    <a:lumMod val="50000"/>
                  </a:prstClr>
                </a:solidFill>
                <a:effectLst/>
                <a:uLnTx/>
                <a:uFillTx/>
                <a:latin typeface="Calibri" panose="020F0502020204030204"/>
                <a:ea typeface="Aptos" panose="020B0004020202020204" pitchFamily="34" charset="0"/>
                <a:cs typeface="+mn-cs"/>
              </a:rPr>
            </a:br>
            <a:r>
              <a:rPr kumimoji="0" lang="en-NZ" sz="1600" b="0" i="1" u="none" strike="noStrike" kern="1200" cap="none" spc="0" normalizeH="0" baseline="0" noProof="0" dirty="0">
                <a:ln>
                  <a:noFill/>
                </a:ln>
                <a:solidFill>
                  <a:prstClr val="white">
                    <a:lumMod val="50000"/>
                  </a:prstClr>
                </a:solidFill>
                <a:effectLst/>
                <a:uLnTx/>
                <a:uFillTx/>
                <a:latin typeface="Calibri" panose="020F0502020204030204"/>
                <a:ea typeface="Aptos" panose="020B0004020202020204" pitchFamily="34" charset="0"/>
                <a:cs typeface="+mn-cs"/>
              </a:rPr>
              <a:t>Biophysical J,</a:t>
            </a:r>
            <a:r>
              <a:rPr kumimoji="0" lang="en-NZ" sz="1600" b="0" i="0" u="none" strike="noStrike" kern="1200" cap="none" spc="0" normalizeH="0" baseline="0" noProof="0" dirty="0">
                <a:ln>
                  <a:noFill/>
                </a:ln>
                <a:solidFill>
                  <a:prstClr val="white">
                    <a:lumMod val="50000"/>
                  </a:prstClr>
                </a:solidFill>
                <a:effectLst/>
                <a:uLnTx/>
                <a:uFillTx/>
                <a:latin typeface="Calibri" panose="020F0502020204030204"/>
                <a:ea typeface="Aptos" panose="020B0004020202020204" pitchFamily="34" charset="0"/>
                <a:cs typeface="+mn-cs"/>
              </a:rPr>
              <a:t> </a:t>
            </a:r>
            <a:r>
              <a:rPr kumimoji="0" lang="en-NZ" sz="1600" b="0" i="1" u="none" strike="noStrike" kern="1200" cap="none" spc="0" normalizeH="0" baseline="0" noProof="0" dirty="0">
                <a:ln>
                  <a:noFill/>
                </a:ln>
                <a:solidFill>
                  <a:prstClr val="white">
                    <a:lumMod val="50000"/>
                  </a:prstClr>
                </a:solidFill>
                <a:effectLst/>
                <a:uLnTx/>
                <a:uFillTx/>
                <a:latin typeface="Calibri" panose="020F0502020204030204"/>
                <a:ea typeface="Aptos" panose="020B0004020202020204" pitchFamily="34" charset="0"/>
                <a:cs typeface="+mn-cs"/>
              </a:rPr>
              <a:t>Vol</a:t>
            </a:r>
            <a:r>
              <a:rPr kumimoji="0" lang="en-GB"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124, </a:t>
            </a:r>
            <a:r>
              <a:rPr kumimoji="0" lang="en-GB" sz="1600" b="0" i="0" u="none" strike="noStrike" kern="1200" cap="all" spc="0" normalizeH="0" baseline="0" noProof="0" dirty="0">
                <a:ln>
                  <a:noFill/>
                </a:ln>
                <a:solidFill>
                  <a:prstClr val="white">
                    <a:lumMod val="50000"/>
                  </a:prstClr>
                </a:solidFill>
                <a:effectLst/>
                <a:uLnTx/>
                <a:uFillTx/>
                <a:latin typeface="Calibri" panose="020F0502020204030204"/>
                <a:ea typeface="+mn-ea"/>
                <a:cs typeface="+mn-cs"/>
              </a:rPr>
              <a:t>316-335 </a:t>
            </a:r>
            <a:r>
              <a:rPr kumimoji="0" lang="en-GB"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January 21</a:t>
            </a:r>
            <a:r>
              <a:rPr kumimoji="0" lang="en-NZ" sz="1600" b="0" i="0" u="none" strike="noStrike" kern="1200" cap="none" spc="0" normalizeH="0" baseline="0" noProof="0" dirty="0">
                <a:ln>
                  <a:noFill/>
                </a:ln>
                <a:solidFill>
                  <a:prstClr val="white">
                    <a:lumMod val="50000"/>
                  </a:prstClr>
                </a:solidFill>
                <a:effectLst/>
                <a:uLnTx/>
                <a:uFillTx/>
                <a:latin typeface="Calibri" panose="020F0502020204030204"/>
                <a:ea typeface="Aptos" panose="020B0004020202020204" pitchFamily="34" charset="0"/>
                <a:cs typeface="+mn-cs"/>
              </a:rPr>
              <a:t>.</a:t>
            </a:r>
            <a:endParaRPr kumimoji="0" lang="en-NZ"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FDC85027-8879-DAE5-74AA-A559828AF41C}"/>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2452889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CBF976-393C-DA4A-C994-52E53EB801BE}"/>
              </a:ext>
            </a:extLst>
          </p:cNvPr>
          <p:cNvSpPr txBox="1"/>
          <p:nvPr/>
        </p:nvSpPr>
        <p:spPr>
          <a:xfrm>
            <a:off x="679044" y="134003"/>
            <a:ext cx="6628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rPr>
              <a:t>Note on tissue-specific GLUT transporters</a:t>
            </a:r>
          </a:p>
        </p:txBody>
      </p:sp>
      <p:grpSp>
        <p:nvGrpSpPr>
          <p:cNvPr id="36" name="Group 35">
            <a:extLst>
              <a:ext uri="{FF2B5EF4-FFF2-40B4-BE49-F238E27FC236}">
                <a16:creationId xmlns:a16="http://schemas.microsoft.com/office/drawing/2014/main" id="{D81F9826-AFE0-A29E-6A77-31E94E7A744E}"/>
              </a:ext>
            </a:extLst>
          </p:cNvPr>
          <p:cNvGrpSpPr/>
          <p:nvPr/>
        </p:nvGrpSpPr>
        <p:grpSpPr>
          <a:xfrm>
            <a:off x="1717807" y="5068849"/>
            <a:ext cx="6279192" cy="369332"/>
            <a:chOff x="1324666" y="5247353"/>
            <a:chExt cx="6279192" cy="369332"/>
          </a:xfrm>
        </p:grpSpPr>
        <p:sp>
          <p:nvSpPr>
            <p:cNvPr id="30" name="TextBox 29">
              <a:extLst>
                <a:ext uri="{FF2B5EF4-FFF2-40B4-BE49-F238E27FC236}">
                  <a16:creationId xmlns:a16="http://schemas.microsoft.com/office/drawing/2014/main" id="{CE8920D8-DACA-07DF-BB71-FAC45B813A95}"/>
                </a:ext>
              </a:extLst>
            </p:cNvPr>
            <p:cNvSpPr txBox="1"/>
            <p:nvPr/>
          </p:nvSpPr>
          <p:spPr>
            <a:xfrm>
              <a:off x="1324666" y="5247353"/>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31" name="TextBox 30">
              <a:extLst>
                <a:ext uri="{FF2B5EF4-FFF2-40B4-BE49-F238E27FC236}">
                  <a16:creationId xmlns:a16="http://schemas.microsoft.com/office/drawing/2014/main" id="{4EF73794-740A-622D-7F8F-A77A203AAF57}"/>
                </a:ext>
              </a:extLst>
            </p:cNvPr>
            <p:cNvSpPr txBox="1"/>
            <p:nvPr/>
          </p:nvSpPr>
          <p:spPr>
            <a:xfrm>
              <a:off x="2793622" y="5247353"/>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32" name="TextBox 31">
              <a:extLst>
                <a:ext uri="{FF2B5EF4-FFF2-40B4-BE49-F238E27FC236}">
                  <a16:creationId xmlns:a16="http://schemas.microsoft.com/office/drawing/2014/main" id="{00076140-0BE5-3039-2D53-0018E69F9C9E}"/>
                </a:ext>
              </a:extLst>
            </p:cNvPr>
            <p:cNvSpPr txBox="1"/>
            <p:nvPr/>
          </p:nvSpPr>
          <p:spPr>
            <a:xfrm>
              <a:off x="5703085" y="5247353"/>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33" name="TextBox 32">
              <a:extLst>
                <a:ext uri="{FF2B5EF4-FFF2-40B4-BE49-F238E27FC236}">
                  <a16:creationId xmlns:a16="http://schemas.microsoft.com/office/drawing/2014/main" id="{8635A44F-FD96-8DCB-7A7D-D081E2F20B73}"/>
                </a:ext>
              </a:extLst>
            </p:cNvPr>
            <p:cNvSpPr txBox="1"/>
            <p:nvPr/>
          </p:nvSpPr>
          <p:spPr>
            <a:xfrm>
              <a:off x="4221016" y="5247353"/>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10</a:t>
              </a:r>
            </a:p>
          </p:txBody>
        </p:sp>
        <p:sp>
          <p:nvSpPr>
            <p:cNvPr id="34" name="TextBox 33">
              <a:extLst>
                <a:ext uri="{FF2B5EF4-FFF2-40B4-BE49-F238E27FC236}">
                  <a16:creationId xmlns:a16="http://schemas.microsoft.com/office/drawing/2014/main" id="{A895E10E-59F5-E6A5-E5D3-19617F44CAB2}"/>
                </a:ext>
              </a:extLst>
            </p:cNvPr>
            <p:cNvSpPr txBox="1"/>
            <p:nvPr/>
          </p:nvSpPr>
          <p:spPr>
            <a:xfrm>
              <a:off x="7185154" y="5247353"/>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20</a:t>
              </a:r>
            </a:p>
          </p:txBody>
        </p:sp>
      </p:grpSp>
      <p:grpSp>
        <p:nvGrpSpPr>
          <p:cNvPr id="52" name="Group 51">
            <a:extLst>
              <a:ext uri="{FF2B5EF4-FFF2-40B4-BE49-F238E27FC236}">
                <a16:creationId xmlns:a16="http://schemas.microsoft.com/office/drawing/2014/main" id="{4FC0ECC9-1640-9D34-5FBA-420EB3639872}"/>
              </a:ext>
            </a:extLst>
          </p:cNvPr>
          <p:cNvGrpSpPr/>
          <p:nvPr/>
        </p:nvGrpSpPr>
        <p:grpSpPr>
          <a:xfrm>
            <a:off x="680514" y="818181"/>
            <a:ext cx="9047027" cy="4833245"/>
            <a:chOff x="287373" y="996685"/>
            <a:chExt cx="9047027" cy="4833245"/>
          </a:xfrm>
        </p:grpSpPr>
        <p:grpSp>
          <p:nvGrpSpPr>
            <p:cNvPr id="7" name="Group 6">
              <a:extLst>
                <a:ext uri="{FF2B5EF4-FFF2-40B4-BE49-F238E27FC236}">
                  <a16:creationId xmlns:a16="http://schemas.microsoft.com/office/drawing/2014/main" id="{3129E886-0325-47CB-AB3F-D3BCA4FBB497}"/>
                </a:ext>
              </a:extLst>
            </p:cNvPr>
            <p:cNvGrpSpPr/>
            <p:nvPr/>
          </p:nvGrpSpPr>
          <p:grpSpPr>
            <a:xfrm>
              <a:off x="1295400" y="1343894"/>
              <a:ext cx="6830291" cy="3900054"/>
              <a:chOff x="1295400" y="1343894"/>
              <a:chExt cx="6830291" cy="3900054"/>
            </a:xfrm>
          </p:grpSpPr>
          <p:cxnSp>
            <p:nvCxnSpPr>
              <p:cNvPr id="4" name="Straight Arrow Connector 3">
                <a:extLst>
                  <a:ext uri="{FF2B5EF4-FFF2-40B4-BE49-F238E27FC236}">
                    <a16:creationId xmlns:a16="http://schemas.microsoft.com/office/drawing/2014/main" id="{F04331E8-057C-C769-08BC-C5CF5029323A}"/>
                  </a:ext>
                </a:extLst>
              </p:cNvPr>
              <p:cNvCxnSpPr/>
              <p:nvPr/>
            </p:nvCxnSpPr>
            <p:spPr>
              <a:xfrm flipV="1">
                <a:off x="1475509" y="1343894"/>
                <a:ext cx="0" cy="39000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65FF431-5BFA-6574-00BF-B13064A42DA6}"/>
                  </a:ext>
                </a:extLst>
              </p:cNvPr>
              <p:cNvCxnSpPr/>
              <p:nvPr/>
            </p:nvCxnSpPr>
            <p:spPr>
              <a:xfrm>
                <a:off x="1295400" y="5133109"/>
                <a:ext cx="683029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68E4F6F3-14F4-587E-9A18-5FA99C897F08}"/>
                </a:ext>
              </a:extLst>
            </p:cNvPr>
            <p:cNvGrpSpPr/>
            <p:nvPr/>
          </p:nvGrpSpPr>
          <p:grpSpPr>
            <a:xfrm>
              <a:off x="964461" y="1713406"/>
              <a:ext cx="6759449" cy="2951820"/>
              <a:chOff x="964461" y="1713406"/>
              <a:chExt cx="6759449" cy="2951820"/>
            </a:xfrm>
          </p:grpSpPr>
          <p:grpSp>
            <p:nvGrpSpPr>
              <p:cNvPr id="15" name="Group 14">
                <a:extLst>
                  <a:ext uri="{FF2B5EF4-FFF2-40B4-BE49-F238E27FC236}">
                    <a16:creationId xmlns:a16="http://schemas.microsoft.com/office/drawing/2014/main" id="{B8BF4544-C870-060B-FA26-B43BE601B870}"/>
                  </a:ext>
                </a:extLst>
              </p:cNvPr>
              <p:cNvGrpSpPr/>
              <p:nvPr/>
            </p:nvGrpSpPr>
            <p:grpSpPr>
              <a:xfrm>
                <a:off x="1406237" y="1898072"/>
                <a:ext cx="6317673" cy="2582488"/>
                <a:chOff x="1094509" y="1898072"/>
                <a:chExt cx="6317673" cy="2582488"/>
              </a:xfrm>
            </p:grpSpPr>
            <p:cxnSp>
              <p:nvCxnSpPr>
                <p:cNvPr id="9" name="Straight Connector 8">
                  <a:extLst>
                    <a:ext uri="{FF2B5EF4-FFF2-40B4-BE49-F238E27FC236}">
                      <a16:creationId xmlns:a16="http://schemas.microsoft.com/office/drawing/2014/main" id="{B6ECBCF7-0551-1C64-5113-A6975535F256}"/>
                    </a:ext>
                  </a:extLst>
                </p:cNvPr>
                <p:cNvCxnSpPr>
                  <a:cxnSpLocks/>
                </p:cNvCxnSpPr>
                <p:nvPr/>
              </p:nvCxnSpPr>
              <p:spPr>
                <a:xfrm>
                  <a:off x="1094509" y="2543694"/>
                  <a:ext cx="631767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A771AE9-F6C0-2B76-3E33-02F4D6EEB57A}"/>
                    </a:ext>
                  </a:extLst>
                </p:cNvPr>
                <p:cNvCxnSpPr>
                  <a:cxnSpLocks/>
                </p:cNvCxnSpPr>
                <p:nvPr/>
              </p:nvCxnSpPr>
              <p:spPr>
                <a:xfrm>
                  <a:off x="1094509" y="3834938"/>
                  <a:ext cx="631767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FA2B3A-82FB-FE88-2463-4F9BE3B6FEEF}"/>
                    </a:ext>
                  </a:extLst>
                </p:cNvPr>
                <p:cNvCxnSpPr>
                  <a:cxnSpLocks/>
                </p:cNvCxnSpPr>
                <p:nvPr/>
              </p:nvCxnSpPr>
              <p:spPr>
                <a:xfrm>
                  <a:off x="1094509" y="3189316"/>
                  <a:ext cx="631767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75D4C72-7F65-FC2D-E04B-83B87F64EAF0}"/>
                    </a:ext>
                  </a:extLst>
                </p:cNvPr>
                <p:cNvCxnSpPr>
                  <a:cxnSpLocks/>
                </p:cNvCxnSpPr>
                <p:nvPr/>
              </p:nvCxnSpPr>
              <p:spPr>
                <a:xfrm>
                  <a:off x="1094509" y="4480560"/>
                  <a:ext cx="631767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841A0A6-B527-5D47-8770-82CB67E1C521}"/>
                    </a:ext>
                  </a:extLst>
                </p:cNvPr>
                <p:cNvCxnSpPr>
                  <a:cxnSpLocks/>
                </p:cNvCxnSpPr>
                <p:nvPr/>
              </p:nvCxnSpPr>
              <p:spPr>
                <a:xfrm>
                  <a:off x="1094509" y="1898072"/>
                  <a:ext cx="631767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17DD792-D27E-DC71-FF38-AE211FACA46C}"/>
                  </a:ext>
                </a:extLst>
              </p:cNvPr>
              <p:cNvGrpSpPr/>
              <p:nvPr/>
            </p:nvGrpSpPr>
            <p:grpSpPr>
              <a:xfrm>
                <a:off x="964461" y="1713406"/>
                <a:ext cx="476412" cy="2951820"/>
                <a:chOff x="812061" y="1713406"/>
                <a:chExt cx="476412" cy="2951820"/>
              </a:xfrm>
            </p:grpSpPr>
            <p:sp>
              <p:nvSpPr>
                <p:cNvPr id="16" name="TextBox 15">
                  <a:extLst>
                    <a:ext uri="{FF2B5EF4-FFF2-40B4-BE49-F238E27FC236}">
                      <a16:creationId xmlns:a16="http://schemas.microsoft.com/office/drawing/2014/main" id="{B2F11B35-B642-4106-B2DC-56746D7792D9}"/>
                    </a:ext>
                  </a:extLst>
                </p:cNvPr>
                <p:cNvSpPr txBox="1"/>
                <p:nvPr/>
              </p:nvSpPr>
              <p:spPr>
                <a:xfrm>
                  <a:off x="812061" y="3650272"/>
                  <a:ext cx="476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1.0</a:t>
                  </a:r>
                </a:p>
              </p:txBody>
            </p:sp>
            <p:sp>
              <p:nvSpPr>
                <p:cNvPr id="17" name="TextBox 16">
                  <a:extLst>
                    <a:ext uri="{FF2B5EF4-FFF2-40B4-BE49-F238E27FC236}">
                      <a16:creationId xmlns:a16="http://schemas.microsoft.com/office/drawing/2014/main" id="{FDB2228F-6E13-63CA-2859-53B88F227898}"/>
                    </a:ext>
                  </a:extLst>
                </p:cNvPr>
                <p:cNvSpPr txBox="1"/>
                <p:nvPr/>
              </p:nvSpPr>
              <p:spPr>
                <a:xfrm>
                  <a:off x="812061" y="4295894"/>
                  <a:ext cx="476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0.5</a:t>
                  </a:r>
                </a:p>
              </p:txBody>
            </p:sp>
            <p:sp>
              <p:nvSpPr>
                <p:cNvPr id="18" name="TextBox 17">
                  <a:extLst>
                    <a:ext uri="{FF2B5EF4-FFF2-40B4-BE49-F238E27FC236}">
                      <a16:creationId xmlns:a16="http://schemas.microsoft.com/office/drawing/2014/main" id="{7F6DCF64-691E-D607-55F9-0B917FCB2EA5}"/>
                    </a:ext>
                  </a:extLst>
                </p:cNvPr>
                <p:cNvSpPr txBox="1"/>
                <p:nvPr/>
              </p:nvSpPr>
              <p:spPr>
                <a:xfrm>
                  <a:off x="812061" y="3004650"/>
                  <a:ext cx="476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19" name="TextBox 18">
                  <a:extLst>
                    <a:ext uri="{FF2B5EF4-FFF2-40B4-BE49-F238E27FC236}">
                      <a16:creationId xmlns:a16="http://schemas.microsoft.com/office/drawing/2014/main" id="{0F7B8529-8ED6-8E0F-51DA-32AF1A2E295F}"/>
                    </a:ext>
                  </a:extLst>
                </p:cNvPr>
                <p:cNvSpPr txBox="1"/>
                <p:nvPr/>
              </p:nvSpPr>
              <p:spPr>
                <a:xfrm>
                  <a:off x="812061" y="2359028"/>
                  <a:ext cx="476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2.0</a:t>
                  </a:r>
                </a:p>
              </p:txBody>
            </p:sp>
            <p:sp>
              <p:nvSpPr>
                <p:cNvPr id="20" name="TextBox 19">
                  <a:extLst>
                    <a:ext uri="{FF2B5EF4-FFF2-40B4-BE49-F238E27FC236}">
                      <a16:creationId xmlns:a16="http://schemas.microsoft.com/office/drawing/2014/main" id="{D83BD9C6-2E5A-E75D-63BA-39F453F595EB}"/>
                    </a:ext>
                  </a:extLst>
                </p:cNvPr>
                <p:cNvSpPr txBox="1"/>
                <p:nvPr/>
              </p:nvSpPr>
              <p:spPr>
                <a:xfrm>
                  <a:off x="812061" y="1713406"/>
                  <a:ext cx="476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2.5</a:t>
                  </a:r>
                </a:p>
              </p:txBody>
            </p:sp>
          </p:grpSp>
        </p:grpSp>
        <p:grpSp>
          <p:nvGrpSpPr>
            <p:cNvPr id="35" name="Group 34">
              <a:extLst>
                <a:ext uri="{FF2B5EF4-FFF2-40B4-BE49-F238E27FC236}">
                  <a16:creationId xmlns:a16="http://schemas.microsoft.com/office/drawing/2014/main" id="{63F2BD43-0F91-53CC-7538-3A870FE21A2E}"/>
                </a:ext>
              </a:extLst>
            </p:cNvPr>
            <p:cNvGrpSpPr/>
            <p:nvPr/>
          </p:nvGrpSpPr>
          <p:grpSpPr>
            <a:xfrm>
              <a:off x="2945823" y="1404445"/>
              <a:ext cx="4431723" cy="3816927"/>
              <a:chOff x="2945823" y="1397520"/>
              <a:chExt cx="4431723" cy="3816927"/>
            </a:xfrm>
          </p:grpSpPr>
          <p:cxnSp>
            <p:nvCxnSpPr>
              <p:cNvPr id="24" name="Straight Connector 23">
                <a:extLst>
                  <a:ext uri="{FF2B5EF4-FFF2-40B4-BE49-F238E27FC236}">
                    <a16:creationId xmlns:a16="http://schemas.microsoft.com/office/drawing/2014/main" id="{43A5D7B8-949F-1FED-9ED3-CF1FD7872025}"/>
                  </a:ext>
                </a:extLst>
              </p:cNvPr>
              <p:cNvCxnSpPr>
                <a:cxnSpLocks/>
              </p:cNvCxnSpPr>
              <p:nvPr/>
            </p:nvCxnSpPr>
            <p:spPr>
              <a:xfrm>
                <a:off x="4423064" y="1397520"/>
                <a:ext cx="0" cy="3816927"/>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7F1A926-5F71-E4B5-0D4E-93AE977462A0}"/>
                  </a:ext>
                </a:extLst>
              </p:cNvPr>
              <p:cNvCxnSpPr>
                <a:cxnSpLocks/>
              </p:cNvCxnSpPr>
              <p:nvPr/>
            </p:nvCxnSpPr>
            <p:spPr>
              <a:xfrm>
                <a:off x="7377546" y="1397520"/>
                <a:ext cx="0" cy="3816927"/>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06F2461-41D3-94B2-B459-AB70F2A2D43B}"/>
                  </a:ext>
                </a:extLst>
              </p:cNvPr>
              <p:cNvCxnSpPr>
                <a:cxnSpLocks/>
              </p:cNvCxnSpPr>
              <p:nvPr/>
            </p:nvCxnSpPr>
            <p:spPr>
              <a:xfrm>
                <a:off x="5900305" y="1397520"/>
                <a:ext cx="0" cy="3816927"/>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68B6FA4-B845-5523-934A-AA1F34FA772E}"/>
                  </a:ext>
                </a:extLst>
              </p:cNvPr>
              <p:cNvCxnSpPr>
                <a:cxnSpLocks/>
              </p:cNvCxnSpPr>
              <p:nvPr/>
            </p:nvCxnSpPr>
            <p:spPr>
              <a:xfrm>
                <a:off x="2945823" y="1397520"/>
                <a:ext cx="0" cy="3816927"/>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61C54F45-0AB5-B1CD-A986-0F6E05359B1D}"/>
                </a:ext>
              </a:extLst>
            </p:cNvPr>
            <p:cNvSpPr txBox="1"/>
            <p:nvPr/>
          </p:nvSpPr>
          <p:spPr>
            <a:xfrm>
              <a:off x="287373" y="996685"/>
              <a:ext cx="407547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0" u="none" strike="noStrike" kern="1200" cap="none" spc="0" normalizeH="0" baseline="0" noProof="0" dirty="0">
                  <a:ln>
                    <a:noFill/>
                  </a:ln>
                  <a:solidFill>
                    <a:prstClr val="black"/>
                  </a:solidFill>
                  <a:effectLst/>
                  <a:uLnTx/>
                  <a:uFillTx/>
                  <a:latin typeface="Calibri" panose="020F0502020204030204"/>
                  <a:ea typeface="+mn-ea"/>
                  <a:cs typeface="+mn-cs"/>
                </a:rPr>
                <a:t>Flux (mM.s</a:t>
              </a:r>
              <a:r>
                <a:rPr kumimoji="0" lang="en-NZ" sz="2000" b="1"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2000" b="1" i="0" u="none" strike="noStrike" kern="1200" cap="none" spc="0" normalizeH="0" baseline="0" noProof="0" dirty="0">
                  <a:ln>
                    <a:noFill/>
                  </a:ln>
                  <a:solidFill>
                    <a:prstClr val="black"/>
                  </a:solidFill>
                  <a:effectLst/>
                  <a:uLnTx/>
                  <a:uFillTx/>
                  <a:latin typeface="Calibri" panose="020F0502020204030204"/>
                  <a:ea typeface="+mn-ea"/>
                  <a:cs typeface="+mn-cs"/>
                </a:rPr>
                <a:t>) relative to flux at 5mM</a:t>
              </a:r>
            </a:p>
          </p:txBody>
        </p:sp>
        <p:sp>
          <p:nvSpPr>
            <p:cNvPr id="43" name="TextBox 42">
              <a:extLst>
                <a:ext uri="{FF2B5EF4-FFF2-40B4-BE49-F238E27FC236}">
                  <a16:creationId xmlns:a16="http://schemas.microsoft.com/office/drawing/2014/main" id="{BD01001E-BCCF-1192-556E-FDAFCD19DBD7}"/>
                </a:ext>
              </a:extLst>
            </p:cNvPr>
            <p:cNvSpPr txBox="1"/>
            <p:nvPr/>
          </p:nvSpPr>
          <p:spPr>
            <a:xfrm>
              <a:off x="6121789" y="5429820"/>
              <a:ext cx="321261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0" u="none" strike="noStrike" kern="1200" cap="none" spc="0" normalizeH="0" baseline="0" noProof="0" dirty="0">
                  <a:ln>
                    <a:noFill/>
                  </a:ln>
                  <a:solidFill>
                    <a:prstClr val="black"/>
                  </a:solidFill>
                  <a:effectLst/>
                  <a:uLnTx/>
                  <a:uFillTx/>
                  <a:latin typeface="Calibri" panose="020F0502020204030204"/>
                  <a:ea typeface="+mn-ea"/>
                  <a:cs typeface="+mn-cs"/>
                </a:rPr>
                <a:t>Glucose concentration (mM)</a:t>
              </a:r>
            </a:p>
          </p:txBody>
        </p:sp>
      </p:grpSp>
      <p:grpSp>
        <p:nvGrpSpPr>
          <p:cNvPr id="61" name="Group 60">
            <a:extLst>
              <a:ext uri="{FF2B5EF4-FFF2-40B4-BE49-F238E27FC236}">
                <a16:creationId xmlns:a16="http://schemas.microsoft.com/office/drawing/2014/main" id="{B3710300-0662-D7AB-C0CB-E0E61F189C6F}"/>
              </a:ext>
            </a:extLst>
          </p:cNvPr>
          <p:cNvGrpSpPr/>
          <p:nvPr/>
        </p:nvGrpSpPr>
        <p:grpSpPr>
          <a:xfrm>
            <a:off x="1868661" y="2234958"/>
            <a:ext cx="8063890" cy="2719646"/>
            <a:chOff x="1475520" y="2413462"/>
            <a:chExt cx="8063890" cy="2719646"/>
          </a:xfrm>
        </p:grpSpPr>
        <p:grpSp>
          <p:nvGrpSpPr>
            <p:cNvPr id="53" name="Group 52">
              <a:extLst>
                <a:ext uri="{FF2B5EF4-FFF2-40B4-BE49-F238E27FC236}">
                  <a16:creationId xmlns:a16="http://schemas.microsoft.com/office/drawing/2014/main" id="{BD65D74E-E4F3-7F90-18A0-9790447C6101}"/>
                </a:ext>
              </a:extLst>
            </p:cNvPr>
            <p:cNvGrpSpPr/>
            <p:nvPr/>
          </p:nvGrpSpPr>
          <p:grpSpPr>
            <a:xfrm>
              <a:off x="1475520" y="2646299"/>
              <a:ext cx="6128338" cy="2486809"/>
              <a:chOff x="1475520" y="2646299"/>
              <a:chExt cx="6128338" cy="2486809"/>
            </a:xfrm>
          </p:grpSpPr>
          <p:sp>
            <p:nvSpPr>
              <p:cNvPr id="38" name="Freeform: Shape 37">
                <a:extLst>
                  <a:ext uri="{FF2B5EF4-FFF2-40B4-BE49-F238E27FC236}">
                    <a16:creationId xmlns:a16="http://schemas.microsoft.com/office/drawing/2014/main" id="{2B3F367F-D039-8DCA-BC37-673C01D4693B}"/>
                  </a:ext>
                </a:extLst>
              </p:cNvPr>
              <p:cNvSpPr/>
              <p:nvPr/>
            </p:nvSpPr>
            <p:spPr>
              <a:xfrm>
                <a:off x="1475520" y="2646299"/>
                <a:ext cx="6128338" cy="2486809"/>
              </a:xfrm>
              <a:custGeom>
                <a:avLst/>
                <a:gdLst>
                  <a:gd name="connsiteX0" fmla="*/ 0 w 6677891"/>
                  <a:gd name="connsiteY0" fmla="*/ 3893127 h 3893127"/>
                  <a:gd name="connsiteX1" fmla="*/ 6677891 w 6677891"/>
                  <a:gd name="connsiteY1" fmla="*/ 0 h 3893127"/>
                  <a:gd name="connsiteX0" fmla="*/ 0 w 6677891"/>
                  <a:gd name="connsiteY0" fmla="*/ 3893127 h 3893127"/>
                  <a:gd name="connsiteX1" fmla="*/ 6677891 w 6677891"/>
                  <a:gd name="connsiteY1" fmla="*/ 0 h 3893127"/>
                  <a:gd name="connsiteX0" fmla="*/ 0 w 6677891"/>
                  <a:gd name="connsiteY0" fmla="*/ 3893127 h 3893127"/>
                  <a:gd name="connsiteX1" fmla="*/ 6677891 w 6677891"/>
                  <a:gd name="connsiteY1" fmla="*/ 0 h 3893127"/>
                  <a:gd name="connsiteX0" fmla="*/ 0 w 6144491"/>
                  <a:gd name="connsiteY0" fmla="*/ 3719946 h 3719946"/>
                  <a:gd name="connsiteX1" fmla="*/ 6144491 w 6144491"/>
                  <a:gd name="connsiteY1" fmla="*/ 0 h 3719946"/>
                  <a:gd name="connsiteX0" fmla="*/ 0 w 6144491"/>
                  <a:gd name="connsiteY0" fmla="*/ 3719946 h 3719946"/>
                  <a:gd name="connsiteX1" fmla="*/ 6144491 w 6144491"/>
                  <a:gd name="connsiteY1" fmla="*/ 0 h 3719946"/>
                  <a:gd name="connsiteX0" fmla="*/ 0 w 6144491"/>
                  <a:gd name="connsiteY0" fmla="*/ 3719946 h 3719946"/>
                  <a:gd name="connsiteX1" fmla="*/ 6144491 w 6144491"/>
                  <a:gd name="connsiteY1" fmla="*/ 0 h 3719946"/>
                  <a:gd name="connsiteX0" fmla="*/ 0 w 6144491"/>
                  <a:gd name="connsiteY0" fmla="*/ 3719946 h 3719946"/>
                  <a:gd name="connsiteX1" fmla="*/ 6144491 w 6144491"/>
                  <a:gd name="connsiteY1" fmla="*/ 0 h 3719946"/>
                  <a:gd name="connsiteX0" fmla="*/ 0 w 6144491"/>
                  <a:gd name="connsiteY0" fmla="*/ 3719946 h 3719946"/>
                  <a:gd name="connsiteX1" fmla="*/ 6144491 w 6144491"/>
                  <a:gd name="connsiteY1" fmla="*/ 0 h 3719946"/>
                  <a:gd name="connsiteX0" fmla="*/ 0 w 6144491"/>
                  <a:gd name="connsiteY0" fmla="*/ 3719946 h 3719946"/>
                  <a:gd name="connsiteX1" fmla="*/ 6144491 w 6144491"/>
                  <a:gd name="connsiteY1" fmla="*/ 0 h 3719946"/>
                  <a:gd name="connsiteX0" fmla="*/ 0 w 6144491"/>
                  <a:gd name="connsiteY0" fmla="*/ 3719946 h 3719946"/>
                  <a:gd name="connsiteX1" fmla="*/ 6144491 w 6144491"/>
                  <a:gd name="connsiteY1" fmla="*/ 0 h 3719946"/>
                  <a:gd name="connsiteX0" fmla="*/ 0 w 6144491"/>
                  <a:gd name="connsiteY0" fmla="*/ 3719946 h 3719946"/>
                  <a:gd name="connsiteX1" fmla="*/ 6144491 w 6144491"/>
                  <a:gd name="connsiteY1" fmla="*/ 0 h 3719946"/>
                  <a:gd name="connsiteX0" fmla="*/ 0 w 6144491"/>
                  <a:gd name="connsiteY0" fmla="*/ 3719946 h 3719946"/>
                  <a:gd name="connsiteX1" fmla="*/ 6144491 w 6144491"/>
                  <a:gd name="connsiteY1" fmla="*/ 0 h 3719946"/>
                  <a:gd name="connsiteX0" fmla="*/ 0 w 6144491"/>
                  <a:gd name="connsiteY0" fmla="*/ 3719946 h 3719946"/>
                  <a:gd name="connsiteX1" fmla="*/ 6144491 w 6144491"/>
                  <a:gd name="connsiteY1" fmla="*/ 0 h 3719946"/>
                  <a:gd name="connsiteX0" fmla="*/ 0 w 6144491"/>
                  <a:gd name="connsiteY0" fmla="*/ 3719946 h 3719946"/>
                  <a:gd name="connsiteX1" fmla="*/ 6144491 w 6144491"/>
                  <a:gd name="connsiteY1" fmla="*/ 0 h 3719946"/>
                  <a:gd name="connsiteX0" fmla="*/ 0 w 6144491"/>
                  <a:gd name="connsiteY0" fmla="*/ 3719946 h 3719946"/>
                  <a:gd name="connsiteX1" fmla="*/ 6144491 w 6144491"/>
                  <a:gd name="connsiteY1" fmla="*/ 0 h 3719946"/>
                  <a:gd name="connsiteX0" fmla="*/ 0 w 6144491"/>
                  <a:gd name="connsiteY0" fmla="*/ 3719946 h 3719946"/>
                  <a:gd name="connsiteX1" fmla="*/ 6144491 w 6144491"/>
                  <a:gd name="connsiteY1" fmla="*/ 0 h 3719946"/>
                  <a:gd name="connsiteX0" fmla="*/ 0 w 6144491"/>
                  <a:gd name="connsiteY0" fmla="*/ 3719946 h 3719946"/>
                  <a:gd name="connsiteX1" fmla="*/ 6144491 w 6144491"/>
                  <a:gd name="connsiteY1" fmla="*/ 0 h 3719946"/>
                  <a:gd name="connsiteX0" fmla="*/ 0 w 6144491"/>
                  <a:gd name="connsiteY0" fmla="*/ 3719946 h 3719946"/>
                  <a:gd name="connsiteX1" fmla="*/ 6144491 w 6144491"/>
                  <a:gd name="connsiteY1" fmla="*/ 0 h 3719946"/>
                  <a:gd name="connsiteX0" fmla="*/ 0 w 6144491"/>
                  <a:gd name="connsiteY0" fmla="*/ 3719946 h 3719946"/>
                  <a:gd name="connsiteX1" fmla="*/ 6144491 w 6144491"/>
                  <a:gd name="connsiteY1" fmla="*/ 0 h 3719946"/>
                </a:gdLst>
                <a:ahLst/>
                <a:cxnLst>
                  <a:cxn ang="0">
                    <a:pos x="connsiteX0" y="connsiteY0"/>
                  </a:cxn>
                  <a:cxn ang="0">
                    <a:pos x="connsiteX1" y="connsiteY1"/>
                  </a:cxn>
                </a:cxnLst>
                <a:rect l="l" t="t" r="r" b="b"/>
                <a:pathLst>
                  <a:path w="6144491" h="3719946">
                    <a:moveTo>
                      <a:pt x="0" y="3719946"/>
                    </a:moveTo>
                    <a:cubicBezTo>
                      <a:pt x="629338" y="1549453"/>
                      <a:pt x="3939985" y="324230"/>
                      <a:pt x="6144491" y="0"/>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41A76FC-8194-11B8-D088-883EEA9CE134}"/>
                      </a:ext>
                    </a:extLst>
                  </p:cNvPr>
                  <p:cNvSpPr txBox="1"/>
                  <p:nvPr/>
                </p:nvSpPr>
                <p:spPr>
                  <a:xfrm>
                    <a:off x="2395490" y="3113778"/>
                    <a:ext cx="125778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𝒌</m:t>
                              </m:r>
                            </m:e>
                            <m:sub>
                              <m: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𝒎</m:t>
                              </m:r>
                            </m:sub>
                          </m:sSub>
                          <m:r>
                            <a:rPr kumimoji="0" lang="en-NZ"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NZ" sz="1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𝟓𝐦𝐌</m:t>
                          </m:r>
                        </m:oMath>
                      </m:oMathPara>
                    </a14:m>
                    <a:endParaRPr kumimoji="0" lang="en-NZ" sz="16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45" name="TextBox 44">
                    <a:extLst>
                      <a:ext uri="{FF2B5EF4-FFF2-40B4-BE49-F238E27FC236}">
                        <a16:creationId xmlns:a16="http://schemas.microsoft.com/office/drawing/2014/main" id="{241A76FC-8194-11B8-D088-883EEA9CE134}"/>
                      </a:ext>
                    </a:extLst>
                  </p:cNvPr>
                  <p:cNvSpPr txBox="1">
                    <a:spLocks noRot="1" noChangeAspect="1" noMove="1" noResize="1" noEditPoints="1" noAdjustHandles="1" noChangeArrowheads="1" noChangeShapeType="1" noTextEdit="1"/>
                  </p:cNvSpPr>
                  <p:nvPr/>
                </p:nvSpPr>
                <p:spPr>
                  <a:xfrm>
                    <a:off x="2395490" y="3113778"/>
                    <a:ext cx="1257780" cy="338554"/>
                  </a:xfrm>
                  <a:prstGeom prst="rect">
                    <a:avLst/>
                  </a:prstGeom>
                  <a:blipFill>
                    <a:blip r:embed="rId2"/>
                    <a:stretch>
                      <a:fillRect/>
                    </a:stretch>
                  </a:blipFill>
                </p:spPr>
                <p:txBody>
                  <a:bodyPr/>
                  <a:lstStyle/>
                  <a:p>
                    <a:r>
                      <a:rPr lang="en-NZ">
                        <a:noFill/>
                      </a:rPr>
                      <a:t> </a:t>
                    </a:r>
                  </a:p>
                </p:txBody>
              </p:sp>
            </mc:Fallback>
          </mc:AlternateContent>
          <p:cxnSp>
            <p:nvCxnSpPr>
              <p:cNvPr id="49" name="Straight Arrow Connector 48">
                <a:extLst>
                  <a:ext uri="{FF2B5EF4-FFF2-40B4-BE49-F238E27FC236}">
                    <a16:creationId xmlns:a16="http://schemas.microsoft.com/office/drawing/2014/main" id="{D0E4DA51-0B1B-0C3E-D7C1-E2C937593B6E}"/>
                  </a:ext>
                </a:extLst>
              </p:cNvPr>
              <p:cNvCxnSpPr/>
              <p:nvPr/>
            </p:nvCxnSpPr>
            <p:spPr>
              <a:xfrm>
                <a:off x="2944465" y="3463635"/>
                <a:ext cx="0" cy="360000"/>
              </a:xfrm>
              <a:prstGeom prst="straightConnector1">
                <a:avLst/>
              </a:prstGeom>
              <a:ln w="38100">
                <a:solidFill>
                  <a:srgbClr val="FF0000"/>
                </a:solidFill>
                <a:tailEnd type="stealth"/>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A4FEE612-8FFB-E730-08FD-B0BC61F8C649}"/>
                </a:ext>
              </a:extLst>
            </p:cNvPr>
            <p:cNvSpPr txBox="1"/>
            <p:nvPr/>
          </p:nvSpPr>
          <p:spPr>
            <a:xfrm>
              <a:off x="7813488" y="2413462"/>
              <a:ext cx="1725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1" i="0" u="none" strike="noStrike" kern="1200" cap="none" spc="0" normalizeH="0" baseline="0" noProof="0" dirty="0">
                  <a:ln>
                    <a:noFill/>
                  </a:ln>
                  <a:solidFill>
                    <a:srgbClr val="FF0000"/>
                  </a:solidFill>
                  <a:effectLst/>
                  <a:uLnTx/>
                  <a:uFillTx/>
                  <a:latin typeface="Calibri" panose="020F0502020204030204"/>
                  <a:ea typeface="+mn-ea"/>
                  <a:cs typeface="+mn-cs"/>
                </a:rPr>
                <a:t>GLUT 4 (muscle)</a:t>
              </a:r>
            </a:p>
          </p:txBody>
        </p:sp>
      </p:grpSp>
      <p:grpSp>
        <p:nvGrpSpPr>
          <p:cNvPr id="62" name="Group 61">
            <a:extLst>
              <a:ext uri="{FF2B5EF4-FFF2-40B4-BE49-F238E27FC236}">
                <a16:creationId xmlns:a16="http://schemas.microsoft.com/office/drawing/2014/main" id="{C7361A39-A1A8-ED78-6092-B2F71C73B052}"/>
              </a:ext>
            </a:extLst>
          </p:cNvPr>
          <p:cNvGrpSpPr/>
          <p:nvPr/>
        </p:nvGrpSpPr>
        <p:grpSpPr>
          <a:xfrm>
            <a:off x="1868651" y="1101657"/>
            <a:ext cx="8029723" cy="3852949"/>
            <a:chOff x="1475510" y="1280161"/>
            <a:chExt cx="8029723" cy="3852949"/>
          </a:xfrm>
        </p:grpSpPr>
        <p:grpSp>
          <p:nvGrpSpPr>
            <p:cNvPr id="55" name="Group 54">
              <a:extLst>
                <a:ext uri="{FF2B5EF4-FFF2-40B4-BE49-F238E27FC236}">
                  <a16:creationId xmlns:a16="http://schemas.microsoft.com/office/drawing/2014/main" id="{6BF98A5E-84A1-52DD-3149-185F4EB3710F}"/>
                </a:ext>
              </a:extLst>
            </p:cNvPr>
            <p:cNvGrpSpPr/>
            <p:nvPr/>
          </p:nvGrpSpPr>
          <p:grpSpPr>
            <a:xfrm>
              <a:off x="1475510" y="1280161"/>
              <a:ext cx="6684690" cy="3852949"/>
              <a:chOff x="1475510" y="1280161"/>
              <a:chExt cx="6684690" cy="3852949"/>
            </a:xfrm>
          </p:grpSpPr>
          <p:sp>
            <p:nvSpPr>
              <p:cNvPr id="37" name="Freeform: Shape 36">
                <a:extLst>
                  <a:ext uri="{FF2B5EF4-FFF2-40B4-BE49-F238E27FC236}">
                    <a16:creationId xmlns:a16="http://schemas.microsoft.com/office/drawing/2014/main" id="{9915DDE0-7943-EF88-20AB-3CE1B8B738A3}"/>
                  </a:ext>
                </a:extLst>
              </p:cNvPr>
              <p:cNvSpPr/>
              <p:nvPr/>
            </p:nvSpPr>
            <p:spPr>
              <a:xfrm>
                <a:off x="1475510" y="1932709"/>
                <a:ext cx="6179128" cy="3200401"/>
              </a:xfrm>
              <a:custGeom>
                <a:avLst/>
                <a:gdLst>
                  <a:gd name="connsiteX0" fmla="*/ 0 w 6677891"/>
                  <a:gd name="connsiteY0" fmla="*/ 3893127 h 3893127"/>
                  <a:gd name="connsiteX1" fmla="*/ 6677891 w 6677891"/>
                  <a:gd name="connsiteY1" fmla="*/ 0 h 3893127"/>
                  <a:gd name="connsiteX0" fmla="*/ 0 w 6677891"/>
                  <a:gd name="connsiteY0" fmla="*/ 3893127 h 3893127"/>
                  <a:gd name="connsiteX1" fmla="*/ 6677891 w 6677891"/>
                  <a:gd name="connsiteY1" fmla="*/ 0 h 3893127"/>
                  <a:gd name="connsiteX0" fmla="*/ 0 w 6677891"/>
                  <a:gd name="connsiteY0" fmla="*/ 3893127 h 3893127"/>
                  <a:gd name="connsiteX1" fmla="*/ 6677891 w 6677891"/>
                  <a:gd name="connsiteY1" fmla="*/ 0 h 3893127"/>
                  <a:gd name="connsiteX0" fmla="*/ 0 w 6144491"/>
                  <a:gd name="connsiteY0" fmla="*/ 3719946 h 3719946"/>
                  <a:gd name="connsiteX1" fmla="*/ 6144491 w 6144491"/>
                  <a:gd name="connsiteY1" fmla="*/ 0 h 3719946"/>
                  <a:gd name="connsiteX0" fmla="*/ 0 w 6144491"/>
                  <a:gd name="connsiteY0" fmla="*/ 3719946 h 3719946"/>
                  <a:gd name="connsiteX1" fmla="*/ 6144491 w 6144491"/>
                  <a:gd name="connsiteY1" fmla="*/ 0 h 3719946"/>
                  <a:gd name="connsiteX0" fmla="*/ 0 w 6179128"/>
                  <a:gd name="connsiteY0" fmla="*/ 3200401 h 3200401"/>
                  <a:gd name="connsiteX1" fmla="*/ 6179128 w 6179128"/>
                  <a:gd name="connsiteY1" fmla="*/ 0 h 3200401"/>
                  <a:gd name="connsiteX0" fmla="*/ 0 w 6179128"/>
                  <a:gd name="connsiteY0" fmla="*/ 3200401 h 3200401"/>
                  <a:gd name="connsiteX1" fmla="*/ 6179128 w 6179128"/>
                  <a:gd name="connsiteY1" fmla="*/ 0 h 3200401"/>
                  <a:gd name="connsiteX0" fmla="*/ 0 w 6179128"/>
                  <a:gd name="connsiteY0" fmla="*/ 3200401 h 3200401"/>
                  <a:gd name="connsiteX1" fmla="*/ 6179128 w 6179128"/>
                  <a:gd name="connsiteY1" fmla="*/ 0 h 3200401"/>
                  <a:gd name="connsiteX0" fmla="*/ 0 w 6179128"/>
                  <a:gd name="connsiteY0" fmla="*/ 3200401 h 3200401"/>
                  <a:gd name="connsiteX1" fmla="*/ 6179128 w 6179128"/>
                  <a:gd name="connsiteY1" fmla="*/ 0 h 3200401"/>
                  <a:gd name="connsiteX0" fmla="*/ 0 w 6179128"/>
                  <a:gd name="connsiteY0" fmla="*/ 3200401 h 3200401"/>
                  <a:gd name="connsiteX1" fmla="*/ 6179128 w 6179128"/>
                  <a:gd name="connsiteY1" fmla="*/ 0 h 3200401"/>
                  <a:gd name="connsiteX0" fmla="*/ 0 w 6179128"/>
                  <a:gd name="connsiteY0" fmla="*/ 3200401 h 3200401"/>
                  <a:gd name="connsiteX1" fmla="*/ 6179128 w 6179128"/>
                  <a:gd name="connsiteY1" fmla="*/ 0 h 3200401"/>
                  <a:gd name="connsiteX0" fmla="*/ 0 w 6179128"/>
                  <a:gd name="connsiteY0" fmla="*/ 3200401 h 3200401"/>
                  <a:gd name="connsiteX1" fmla="*/ 6179128 w 6179128"/>
                  <a:gd name="connsiteY1" fmla="*/ 0 h 3200401"/>
                  <a:gd name="connsiteX0" fmla="*/ 0 w 6179128"/>
                  <a:gd name="connsiteY0" fmla="*/ 3200401 h 3200401"/>
                  <a:gd name="connsiteX1" fmla="*/ 6179128 w 6179128"/>
                  <a:gd name="connsiteY1" fmla="*/ 0 h 3200401"/>
                  <a:gd name="connsiteX0" fmla="*/ 0 w 6179128"/>
                  <a:gd name="connsiteY0" fmla="*/ 3200401 h 3200401"/>
                  <a:gd name="connsiteX1" fmla="*/ 6179128 w 6179128"/>
                  <a:gd name="connsiteY1" fmla="*/ 0 h 3200401"/>
                  <a:gd name="connsiteX0" fmla="*/ 0 w 6179128"/>
                  <a:gd name="connsiteY0" fmla="*/ 3200401 h 3200401"/>
                  <a:gd name="connsiteX1" fmla="*/ 6179128 w 6179128"/>
                  <a:gd name="connsiteY1" fmla="*/ 0 h 3200401"/>
                  <a:gd name="connsiteX0" fmla="*/ 0 w 6179128"/>
                  <a:gd name="connsiteY0" fmla="*/ 3200401 h 3200401"/>
                  <a:gd name="connsiteX1" fmla="*/ 6179128 w 6179128"/>
                  <a:gd name="connsiteY1" fmla="*/ 0 h 3200401"/>
                  <a:gd name="connsiteX0" fmla="*/ 0 w 6179128"/>
                  <a:gd name="connsiteY0" fmla="*/ 3200401 h 3200401"/>
                  <a:gd name="connsiteX1" fmla="*/ 6179128 w 6179128"/>
                  <a:gd name="connsiteY1" fmla="*/ 0 h 3200401"/>
                  <a:gd name="connsiteX0" fmla="*/ 0 w 6179128"/>
                  <a:gd name="connsiteY0" fmla="*/ 3200401 h 3200401"/>
                  <a:gd name="connsiteX1" fmla="*/ 6179128 w 6179128"/>
                  <a:gd name="connsiteY1" fmla="*/ 0 h 3200401"/>
                </a:gdLst>
                <a:ahLst/>
                <a:cxnLst>
                  <a:cxn ang="0">
                    <a:pos x="connsiteX0" y="connsiteY0"/>
                  </a:cxn>
                  <a:cxn ang="0">
                    <a:pos x="connsiteX1" y="connsiteY1"/>
                  </a:cxn>
                </a:cxnLst>
                <a:rect l="l" t="t" r="r" b="b"/>
                <a:pathLst>
                  <a:path w="6179128" h="3200401">
                    <a:moveTo>
                      <a:pt x="0" y="3200401"/>
                    </a:moveTo>
                    <a:cubicBezTo>
                      <a:pt x="827051" y="1965631"/>
                      <a:pt x="3609967" y="590137"/>
                      <a:pt x="6179128" y="0"/>
                    </a:cubicBezTo>
                  </a:path>
                </a:pathLst>
              </a:cu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1" name="Group 50">
                <a:extLst>
                  <a:ext uri="{FF2B5EF4-FFF2-40B4-BE49-F238E27FC236}">
                    <a16:creationId xmlns:a16="http://schemas.microsoft.com/office/drawing/2014/main" id="{70940645-546B-508F-60BD-FAAB7D093155}"/>
                  </a:ext>
                </a:extLst>
              </p:cNvPr>
              <p:cNvGrpSpPr/>
              <p:nvPr/>
            </p:nvGrpSpPr>
            <p:grpSpPr>
              <a:xfrm>
                <a:off x="6778989" y="1280161"/>
                <a:ext cx="1381211" cy="697155"/>
                <a:chOff x="6778989" y="1280161"/>
                <a:chExt cx="1381211" cy="697155"/>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BBA97B8-9DBD-5BC6-1C24-CB50BFAB0F92}"/>
                        </a:ext>
                      </a:extLst>
                    </p:cNvPr>
                    <p:cNvSpPr txBox="1"/>
                    <p:nvPr/>
                  </p:nvSpPr>
                  <p:spPr>
                    <a:xfrm>
                      <a:off x="6778989" y="1280161"/>
                      <a:ext cx="138121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600" b="1"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𝒌</m:t>
                                </m:r>
                              </m:e>
                              <m:sub>
                                <m:r>
                                  <a:rPr kumimoji="0" lang="en-NZ" sz="1600" b="1"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𝒎</m:t>
                                </m:r>
                              </m:sub>
                            </m:sSub>
                            <m:r>
                              <a:rPr kumimoji="0" lang="en-NZ" sz="1600" b="1" i="1"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m:t>
                            </m:r>
                            <m:r>
                              <a:rPr kumimoji="0" lang="en-NZ" sz="1600" b="1" i="0" u="none" strike="noStrike" kern="1200" cap="none" spc="0" normalizeH="0" baseline="0" noProof="0" smtClean="0">
                                <a:ln>
                                  <a:noFill/>
                                </a:ln>
                                <a:solidFill>
                                  <a:srgbClr val="002060"/>
                                </a:solidFill>
                                <a:effectLst/>
                                <a:uLnTx/>
                                <a:uFillTx/>
                                <a:latin typeface="Cambria Math" panose="02040503050406030204" pitchFamily="18" charset="0"/>
                                <a:ea typeface="+mn-ea"/>
                                <a:cs typeface="+mn-cs"/>
                              </a:rPr>
                              <m:t>𝟐𝟎𝐦𝐌</m:t>
                            </m:r>
                          </m:oMath>
                        </m:oMathPara>
                      </a14:m>
                      <a:endParaRPr kumimoji="0" lang="en-NZ" sz="16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mc:Choice>
              <mc:Fallback xmlns="">
                <p:sp>
                  <p:nvSpPr>
                    <p:cNvPr id="46" name="TextBox 45">
                      <a:extLst>
                        <a:ext uri="{FF2B5EF4-FFF2-40B4-BE49-F238E27FC236}">
                          <a16:creationId xmlns:a16="http://schemas.microsoft.com/office/drawing/2014/main" id="{ABBA97B8-9DBD-5BC6-1C24-CB50BFAB0F92}"/>
                        </a:ext>
                      </a:extLst>
                    </p:cNvPr>
                    <p:cNvSpPr txBox="1">
                      <a:spLocks noRot="1" noChangeAspect="1" noMove="1" noResize="1" noEditPoints="1" noAdjustHandles="1" noChangeArrowheads="1" noChangeShapeType="1" noTextEdit="1"/>
                    </p:cNvSpPr>
                    <p:nvPr/>
                  </p:nvSpPr>
                  <p:spPr>
                    <a:xfrm>
                      <a:off x="6778989" y="1280161"/>
                      <a:ext cx="1381211" cy="338554"/>
                    </a:xfrm>
                    <a:prstGeom prst="rect">
                      <a:avLst/>
                    </a:prstGeom>
                    <a:blipFill>
                      <a:blip r:embed="rId3"/>
                      <a:stretch>
                        <a:fillRect/>
                      </a:stretch>
                    </a:blipFill>
                  </p:spPr>
                  <p:txBody>
                    <a:bodyPr/>
                    <a:lstStyle/>
                    <a:p>
                      <a:r>
                        <a:rPr lang="en-NZ">
                          <a:noFill/>
                        </a:rPr>
                        <a:t> </a:t>
                      </a:r>
                    </a:p>
                  </p:txBody>
                </p:sp>
              </mc:Fallback>
            </mc:AlternateContent>
            <p:cxnSp>
              <p:nvCxnSpPr>
                <p:cNvPr id="50" name="Straight Arrow Connector 49">
                  <a:extLst>
                    <a:ext uri="{FF2B5EF4-FFF2-40B4-BE49-F238E27FC236}">
                      <a16:creationId xmlns:a16="http://schemas.microsoft.com/office/drawing/2014/main" id="{9CE5C28D-F613-29FF-9A46-B582AD14FAC9}"/>
                    </a:ext>
                  </a:extLst>
                </p:cNvPr>
                <p:cNvCxnSpPr/>
                <p:nvPr/>
              </p:nvCxnSpPr>
              <p:spPr>
                <a:xfrm>
                  <a:off x="7385797" y="1617316"/>
                  <a:ext cx="0" cy="360000"/>
                </a:xfrm>
                <a:prstGeom prst="straightConnector1">
                  <a:avLst/>
                </a:prstGeom>
                <a:ln w="38100">
                  <a:solidFill>
                    <a:srgbClr val="002060"/>
                  </a:solidFill>
                  <a:tailEnd type="stealth"/>
                </a:ln>
              </p:spPr>
              <p:style>
                <a:lnRef idx="1">
                  <a:schemeClr val="accent1"/>
                </a:lnRef>
                <a:fillRef idx="0">
                  <a:schemeClr val="accent1"/>
                </a:fillRef>
                <a:effectRef idx="0">
                  <a:schemeClr val="accent1"/>
                </a:effectRef>
                <a:fontRef idx="minor">
                  <a:schemeClr val="tx1"/>
                </a:fontRef>
              </p:style>
            </p:cxnSp>
          </p:grpSp>
        </p:grpSp>
        <p:sp>
          <p:nvSpPr>
            <p:cNvPr id="58" name="TextBox 57">
              <a:extLst>
                <a:ext uri="{FF2B5EF4-FFF2-40B4-BE49-F238E27FC236}">
                  <a16:creationId xmlns:a16="http://schemas.microsoft.com/office/drawing/2014/main" id="{ECDC366B-2783-699E-1157-200BC70F1626}"/>
                </a:ext>
              </a:extLst>
            </p:cNvPr>
            <p:cNvSpPr txBox="1"/>
            <p:nvPr/>
          </p:nvSpPr>
          <p:spPr>
            <a:xfrm>
              <a:off x="7813488" y="1704003"/>
              <a:ext cx="1691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1" i="0" u="none" strike="noStrike" kern="1200" cap="none" spc="0" normalizeH="0" baseline="0" noProof="0" dirty="0">
                  <a:ln>
                    <a:noFill/>
                  </a:ln>
                  <a:solidFill>
                    <a:srgbClr val="002060"/>
                  </a:solidFill>
                  <a:effectLst/>
                  <a:uLnTx/>
                  <a:uFillTx/>
                  <a:latin typeface="Calibri" panose="020F0502020204030204"/>
                  <a:ea typeface="+mn-ea"/>
                  <a:cs typeface="+mn-cs"/>
                </a:rPr>
                <a:t>GLUT 2 (kidney)</a:t>
              </a:r>
            </a:p>
          </p:txBody>
        </p:sp>
      </p:grpSp>
      <p:grpSp>
        <p:nvGrpSpPr>
          <p:cNvPr id="60" name="Group 59">
            <a:extLst>
              <a:ext uri="{FF2B5EF4-FFF2-40B4-BE49-F238E27FC236}">
                <a16:creationId xmlns:a16="http://schemas.microsoft.com/office/drawing/2014/main" id="{4F0206F5-3515-5763-09D5-37403A60A8F4}"/>
              </a:ext>
            </a:extLst>
          </p:cNvPr>
          <p:cNvGrpSpPr/>
          <p:nvPr/>
        </p:nvGrpSpPr>
        <p:grpSpPr>
          <a:xfrm>
            <a:off x="1806614" y="3175571"/>
            <a:ext cx="7949350" cy="1775628"/>
            <a:chOff x="1413473" y="3354075"/>
            <a:chExt cx="7949350" cy="1775628"/>
          </a:xfrm>
        </p:grpSpPr>
        <p:grpSp>
          <p:nvGrpSpPr>
            <p:cNvPr id="56" name="Group 55">
              <a:extLst>
                <a:ext uri="{FF2B5EF4-FFF2-40B4-BE49-F238E27FC236}">
                  <a16:creationId xmlns:a16="http://schemas.microsoft.com/office/drawing/2014/main" id="{66F1C8D8-2B93-201E-C02F-6F5CEC8114DF}"/>
                </a:ext>
              </a:extLst>
            </p:cNvPr>
            <p:cNvGrpSpPr/>
            <p:nvPr/>
          </p:nvGrpSpPr>
          <p:grpSpPr>
            <a:xfrm>
              <a:off x="1413473" y="3533448"/>
              <a:ext cx="6190375" cy="1596255"/>
              <a:chOff x="1413473" y="3533448"/>
              <a:chExt cx="6190375" cy="1596255"/>
            </a:xfrm>
          </p:grpSpPr>
          <p:sp>
            <p:nvSpPr>
              <p:cNvPr id="39" name="Freeform: Shape 38">
                <a:extLst>
                  <a:ext uri="{FF2B5EF4-FFF2-40B4-BE49-F238E27FC236}">
                    <a16:creationId xmlns:a16="http://schemas.microsoft.com/office/drawing/2014/main" id="{14D09284-9FB0-B6D6-C3E0-ADBD67C24DE9}"/>
                  </a:ext>
                </a:extLst>
              </p:cNvPr>
              <p:cNvSpPr/>
              <p:nvPr/>
            </p:nvSpPr>
            <p:spPr>
              <a:xfrm>
                <a:off x="1475509" y="3567744"/>
                <a:ext cx="6128339" cy="1561959"/>
              </a:xfrm>
              <a:custGeom>
                <a:avLst/>
                <a:gdLst>
                  <a:gd name="connsiteX0" fmla="*/ 0 w 6677891"/>
                  <a:gd name="connsiteY0" fmla="*/ 3893127 h 3893127"/>
                  <a:gd name="connsiteX1" fmla="*/ 6677891 w 6677891"/>
                  <a:gd name="connsiteY1" fmla="*/ 0 h 3893127"/>
                  <a:gd name="connsiteX0" fmla="*/ 0 w 6677891"/>
                  <a:gd name="connsiteY0" fmla="*/ 3893127 h 3893127"/>
                  <a:gd name="connsiteX1" fmla="*/ 6677891 w 6677891"/>
                  <a:gd name="connsiteY1" fmla="*/ 0 h 3893127"/>
                  <a:gd name="connsiteX0" fmla="*/ 0 w 6677891"/>
                  <a:gd name="connsiteY0" fmla="*/ 3893127 h 3893127"/>
                  <a:gd name="connsiteX1" fmla="*/ 6677891 w 6677891"/>
                  <a:gd name="connsiteY1" fmla="*/ 0 h 3893127"/>
                  <a:gd name="connsiteX0" fmla="*/ 0 w 6144491"/>
                  <a:gd name="connsiteY0" fmla="*/ 3719946 h 3719946"/>
                  <a:gd name="connsiteX1" fmla="*/ 6144491 w 6144491"/>
                  <a:gd name="connsiteY1" fmla="*/ 0 h 3719946"/>
                  <a:gd name="connsiteX0" fmla="*/ 0 w 6144491"/>
                  <a:gd name="connsiteY0" fmla="*/ 3719946 h 3719946"/>
                  <a:gd name="connsiteX1" fmla="*/ 6144491 w 6144491"/>
                  <a:gd name="connsiteY1" fmla="*/ 0 h 3719946"/>
                  <a:gd name="connsiteX0" fmla="*/ 0 w 6144491"/>
                  <a:gd name="connsiteY0" fmla="*/ 3719946 h 3719946"/>
                  <a:gd name="connsiteX1" fmla="*/ 6144491 w 6144491"/>
                  <a:gd name="connsiteY1" fmla="*/ 0 h 3719946"/>
                  <a:gd name="connsiteX0" fmla="*/ 0 w 6144491"/>
                  <a:gd name="connsiteY0" fmla="*/ 3719946 h 3719946"/>
                  <a:gd name="connsiteX1" fmla="*/ 6144491 w 6144491"/>
                  <a:gd name="connsiteY1" fmla="*/ 0 h 3719946"/>
                  <a:gd name="connsiteX0" fmla="*/ 0 w 6144491"/>
                  <a:gd name="connsiteY0" fmla="*/ 3719946 h 3719946"/>
                  <a:gd name="connsiteX1" fmla="*/ 6144491 w 6144491"/>
                  <a:gd name="connsiteY1" fmla="*/ 0 h 3719946"/>
                </a:gdLst>
                <a:ahLst/>
                <a:cxnLst>
                  <a:cxn ang="0">
                    <a:pos x="connsiteX0" y="connsiteY0"/>
                  </a:cxn>
                  <a:cxn ang="0">
                    <a:pos x="connsiteX1" y="connsiteY1"/>
                  </a:cxn>
                </a:cxnLst>
                <a:rect l="l" t="t" r="r" b="b"/>
                <a:pathLst>
                  <a:path w="6144491" h="3719946">
                    <a:moveTo>
                      <a:pt x="0" y="3719946"/>
                    </a:moveTo>
                    <a:cubicBezTo>
                      <a:pt x="111796" y="-301076"/>
                      <a:pt x="3156527" y="217054"/>
                      <a:pt x="6144491" y="0"/>
                    </a:cubicBezTo>
                  </a:path>
                </a:pathLst>
              </a:custGeom>
              <a:no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05CA371-14FD-69E6-9D32-6E03CDDD5DBF}"/>
                      </a:ext>
                    </a:extLst>
                  </p:cNvPr>
                  <p:cNvSpPr txBox="1"/>
                  <p:nvPr/>
                </p:nvSpPr>
                <p:spPr>
                  <a:xfrm>
                    <a:off x="1413473" y="3533448"/>
                    <a:ext cx="145706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600" b="1" i="1" u="none" strike="noStrike" kern="1200" cap="none" spc="0" normalizeH="0" baseline="0" noProof="0" smtClean="0">
                                  <a:ln>
                                    <a:noFill/>
                                  </a:ln>
                                  <a:solidFill>
                                    <a:srgbClr val="70AD47">
                                      <a:lumMod val="50000"/>
                                    </a:srgbClr>
                                  </a:solidFill>
                                  <a:effectLst/>
                                  <a:uLnTx/>
                                  <a:uFillTx/>
                                  <a:latin typeface="Cambria Math" panose="02040503050406030204" pitchFamily="18" charset="0"/>
                                  <a:ea typeface="+mn-ea"/>
                                  <a:cs typeface="+mn-cs"/>
                                </a:rPr>
                              </m:ctrlPr>
                            </m:sSubPr>
                            <m:e>
                              <m:r>
                                <a:rPr kumimoji="0" lang="en-NZ" sz="1600" b="1" i="1" u="none" strike="noStrike" kern="1200" cap="none" spc="0" normalizeH="0" baseline="0" noProof="0" smtClean="0">
                                  <a:ln>
                                    <a:noFill/>
                                  </a:ln>
                                  <a:solidFill>
                                    <a:srgbClr val="70AD47">
                                      <a:lumMod val="50000"/>
                                    </a:srgbClr>
                                  </a:solidFill>
                                  <a:effectLst/>
                                  <a:uLnTx/>
                                  <a:uFillTx/>
                                  <a:latin typeface="Cambria Math" panose="02040503050406030204" pitchFamily="18" charset="0"/>
                                  <a:ea typeface="+mn-ea"/>
                                  <a:cs typeface="+mn-cs"/>
                                </a:rPr>
                                <m:t>𝒌</m:t>
                              </m:r>
                            </m:e>
                            <m:sub>
                              <m:r>
                                <a:rPr kumimoji="0" lang="en-NZ" sz="1600" b="1" i="1" u="none" strike="noStrike" kern="1200" cap="none" spc="0" normalizeH="0" baseline="0" noProof="0" smtClean="0">
                                  <a:ln>
                                    <a:noFill/>
                                  </a:ln>
                                  <a:solidFill>
                                    <a:srgbClr val="70AD47">
                                      <a:lumMod val="50000"/>
                                    </a:srgbClr>
                                  </a:solidFill>
                                  <a:effectLst/>
                                  <a:uLnTx/>
                                  <a:uFillTx/>
                                  <a:latin typeface="Cambria Math" panose="02040503050406030204" pitchFamily="18" charset="0"/>
                                  <a:ea typeface="+mn-ea"/>
                                  <a:cs typeface="+mn-cs"/>
                                </a:rPr>
                                <m:t>𝒎</m:t>
                              </m:r>
                            </m:sub>
                          </m:sSub>
                          <m:r>
                            <a:rPr kumimoji="0" lang="en-NZ" sz="1600" b="1" i="1" u="none" strike="noStrike" kern="1200" cap="none" spc="0" normalizeH="0" baseline="0" noProof="0" smtClean="0">
                              <a:ln>
                                <a:noFill/>
                              </a:ln>
                              <a:solidFill>
                                <a:srgbClr val="70AD47">
                                  <a:lumMod val="50000"/>
                                </a:srgbClr>
                              </a:solidFill>
                              <a:effectLst/>
                              <a:uLnTx/>
                              <a:uFillTx/>
                              <a:latin typeface="Cambria Math" panose="02040503050406030204" pitchFamily="18" charset="0"/>
                              <a:ea typeface="+mn-ea"/>
                              <a:cs typeface="+mn-cs"/>
                            </a:rPr>
                            <m:t>=</m:t>
                          </m:r>
                          <m:r>
                            <a:rPr kumimoji="0" lang="en-NZ" sz="1600" b="1" i="1" u="none" strike="noStrike" kern="1200" cap="none" spc="0" normalizeH="0" baseline="0" noProof="0" smtClean="0">
                              <a:ln>
                                <a:noFill/>
                              </a:ln>
                              <a:solidFill>
                                <a:srgbClr val="70AD47">
                                  <a:lumMod val="50000"/>
                                </a:srgbClr>
                              </a:solidFill>
                              <a:effectLst/>
                              <a:uLnTx/>
                              <a:uFillTx/>
                              <a:latin typeface="Cambria Math" panose="02040503050406030204" pitchFamily="18" charset="0"/>
                              <a:ea typeface="+mn-ea"/>
                              <a:cs typeface="+mn-cs"/>
                            </a:rPr>
                            <m:t>𝟏</m:t>
                          </m:r>
                          <m:r>
                            <a:rPr kumimoji="0" lang="en-NZ" sz="1600" b="1" i="1" u="none" strike="noStrike" kern="1200" cap="none" spc="0" normalizeH="0" baseline="0" noProof="0" smtClean="0">
                              <a:ln>
                                <a:noFill/>
                              </a:ln>
                              <a:solidFill>
                                <a:srgbClr val="70AD47">
                                  <a:lumMod val="50000"/>
                                </a:srgbClr>
                              </a:solidFill>
                              <a:effectLst/>
                              <a:uLnTx/>
                              <a:uFillTx/>
                              <a:latin typeface="Cambria Math" panose="02040503050406030204" pitchFamily="18" charset="0"/>
                              <a:ea typeface="+mn-ea"/>
                              <a:cs typeface="+mn-cs"/>
                            </a:rPr>
                            <m:t>.</m:t>
                          </m:r>
                          <m:r>
                            <a:rPr kumimoji="0" lang="en-NZ" sz="1600" b="1" i="1" u="none" strike="noStrike" kern="1200" cap="none" spc="0" normalizeH="0" baseline="0" noProof="0" smtClean="0">
                              <a:ln>
                                <a:noFill/>
                              </a:ln>
                              <a:solidFill>
                                <a:srgbClr val="70AD47">
                                  <a:lumMod val="50000"/>
                                </a:srgbClr>
                              </a:solidFill>
                              <a:effectLst/>
                              <a:uLnTx/>
                              <a:uFillTx/>
                              <a:latin typeface="Cambria Math" panose="02040503050406030204" pitchFamily="18" charset="0"/>
                              <a:ea typeface="+mn-ea"/>
                              <a:cs typeface="+mn-cs"/>
                            </a:rPr>
                            <m:t>𝟔</m:t>
                          </m:r>
                          <m:r>
                            <a:rPr kumimoji="0" lang="en-NZ" sz="1600" b="1" i="0" u="none" strike="noStrike" kern="1200" cap="none" spc="0" normalizeH="0" baseline="0" noProof="0" smtClean="0">
                              <a:ln>
                                <a:noFill/>
                              </a:ln>
                              <a:solidFill>
                                <a:srgbClr val="70AD47">
                                  <a:lumMod val="50000"/>
                                </a:srgbClr>
                              </a:solidFill>
                              <a:effectLst/>
                              <a:uLnTx/>
                              <a:uFillTx/>
                              <a:latin typeface="Cambria Math" panose="02040503050406030204" pitchFamily="18" charset="0"/>
                              <a:ea typeface="+mn-ea"/>
                              <a:cs typeface="+mn-cs"/>
                            </a:rPr>
                            <m:t>𝐦𝐌</m:t>
                          </m:r>
                        </m:oMath>
                      </m:oMathPara>
                    </a14:m>
                    <a:endParaRPr kumimoji="0" lang="en-NZ" sz="1600" b="1"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mc:Choice>
            <mc:Fallback xmlns="">
              <p:sp>
                <p:nvSpPr>
                  <p:cNvPr id="44" name="TextBox 43">
                    <a:extLst>
                      <a:ext uri="{FF2B5EF4-FFF2-40B4-BE49-F238E27FC236}">
                        <a16:creationId xmlns:a16="http://schemas.microsoft.com/office/drawing/2014/main" id="{A05CA371-14FD-69E6-9D32-6E03CDDD5DBF}"/>
                      </a:ext>
                    </a:extLst>
                  </p:cNvPr>
                  <p:cNvSpPr txBox="1">
                    <a:spLocks noRot="1" noChangeAspect="1" noMove="1" noResize="1" noEditPoints="1" noAdjustHandles="1" noChangeArrowheads="1" noChangeShapeType="1" noTextEdit="1"/>
                  </p:cNvSpPr>
                  <p:nvPr/>
                </p:nvSpPr>
                <p:spPr>
                  <a:xfrm>
                    <a:off x="1413473" y="3533448"/>
                    <a:ext cx="1457066" cy="338554"/>
                  </a:xfrm>
                  <a:prstGeom prst="rect">
                    <a:avLst/>
                  </a:prstGeom>
                  <a:blipFill>
                    <a:blip r:embed="rId4"/>
                    <a:stretch>
                      <a:fillRect/>
                    </a:stretch>
                  </a:blipFill>
                </p:spPr>
                <p:txBody>
                  <a:bodyPr/>
                  <a:lstStyle/>
                  <a:p>
                    <a:r>
                      <a:rPr lang="en-NZ">
                        <a:noFill/>
                      </a:rPr>
                      <a:t> </a:t>
                    </a:r>
                  </a:p>
                </p:txBody>
              </p:sp>
            </mc:Fallback>
          </mc:AlternateContent>
          <p:cxnSp>
            <p:nvCxnSpPr>
              <p:cNvPr id="48" name="Straight Arrow Connector 47">
                <a:extLst>
                  <a:ext uri="{FF2B5EF4-FFF2-40B4-BE49-F238E27FC236}">
                    <a16:creationId xmlns:a16="http://schemas.microsoft.com/office/drawing/2014/main" id="{C2390114-D2B8-1139-665F-B2BDE3A04685}"/>
                  </a:ext>
                </a:extLst>
              </p:cNvPr>
              <p:cNvCxnSpPr/>
              <p:nvPr/>
            </p:nvCxnSpPr>
            <p:spPr>
              <a:xfrm>
                <a:off x="1877291" y="3935680"/>
                <a:ext cx="0" cy="360000"/>
              </a:xfrm>
              <a:prstGeom prst="straightConnector1">
                <a:avLst/>
              </a:prstGeom>
              <a:ln w="38100">
                <a:solidFill>
                  <a:schemeClr val="accent6">
                    <a:lumMod val="75000"/>
                  </a:schemeClr>
                </a:solidFill>
                <a:tailEnd type="stealth"/>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7E3817C2-06D2-0A84-6C48-3D6EEE7FF81D}"/>
                </a:ext>
              </a:extLst>
            </p:cNvPr>
            <p:cNvSpPr txBox="1"/>
            <p:nvPr/>
          </p:nvSpPr>
          <p:spPr>
            <a:xfrm>
              <a:off x="7813488" y="3354075"/>
              <a:ext cx="15493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1"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GLUT 3 (brain)</a:t>
              </a:r>
            </a:p>
          </p:txBody>
        </p:sp>
      </p:grpSp>
      <p:cxnSp>
        <p:nvCxnSpPr>
          <p:cNvPr id="64" name="Straight Arrow Connector 63">
            <a:extLst>
              <a:ext uri="{FF2B5EF4-FFF2-40B4-BE49-F238E27FC236}">
                <a16:creationId xmlns:a16="http://schemas.microsoft.com/office/drawing/2014/main" id="{D48BE812-9230-7697-4C8F-A20DD779A986}"/>
              </a:ext>
            </a:extLst>
          </p:cNvPr>
          <p:cNvCxnSpPr>
            <a:cxnSpLocks/>
          </p:cNvCxnSpPr>
          <p:nvPr/>
        </p:nvCxnSpPr>
        <p:spPr>
          <a:xfrm>
            <a:off x="3142535" y="4165665"/>
            <a:ext cx="1680974"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E4484FC9-C2DB-8F57-602A-E570CD764476}"/>
              </a:ext>
            </a:extLst>
          </p:cNvPr>
          <p:cNvSpPr txBox="1"/>
          <p:nvPr/>
        </p:nvSpPr>
        <p:spPr>
          <a:xfrm>
            <a:off x="3018709" y="4312268"/>
            <a:ext cx="19666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srgbClr val="4472C4"/>
                </a:solidFill>
                <a:effectLst/>
                <a:uLnTx/>
                <a:uFillTx/>
                <a:latin typeface="Calibri" panose="020F0502020204030204"/>
                <a:ea typeface="+mn-ea"/>
                <a:cs typeface="+mn-cs"/>
              </a:rPr>
              <a:t>Physiological range</a:t>
            </a:r>
          </a:p>
        </p:txBody>
      </p:sp>
      <p:grpSp>
        <p:nvGrpSpPr>
          <p:cNvPr id="14" name="Group 13">
            <a:extLst>
              <a:ext uri="{FF2B5EF4-FFF2-40B4-BE49-F238E27FC236}">
                <a16:creationId xmlns:a16="http://schemas.microsoft.com/office/drawing/2014/main" id="{3FC9C57C-7F09-4610-7D0F-C430C652BFED}"/>
              </a:ext>
            </a:extLst>
          </p:cNvPr>
          <p:cNvGrpSpPr/>
          <p:nvPr/>
        </p:nvGrpSpPr>
        <p:grpSpPr>
          <a:xfrm>
            <a:off x="4686582" y="5916308"/>
            <a:ext cx="7142086" cy="723778"/>
            <a:chOff x="3523298" y="5879585"/>
            <a:chExt cx="7142086" cy="723778"/>
          </a:xfrm>
        </p:grpSpPr>
        <p:sp>
          <p:nvSpPr>
            <p:cNvPr id="3" name="TextBox 2">
              <a:extLst>
                <a:ext uri="{FF2B5EF4-FFF2-40B4-BE49-F238E27FC236}">
                  <a16:creationId xmlns:a16="http://schemas.microsoft.com/office/drawing/2014/main" id="{F4790729-B20A-D3AD-1D53-FFE46A5F0104}"/>
                </a:ext>
              </a:extLst>
            </p:cNvPr>
            <p:cNvSpPr txBox="1"/>
            <p:nvPr/>
          </p:nvSpPr>
          <p:spPr>
            <a:xfrm>
              <a:off x="3523298" y="6056808"/>
              <a:ext cx="58928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5mM glucose x 6L blood = 30 millimoles x 180 g/mole = </a:t>
              </a:r>
              <a:r>
                <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rPr>
                <a:t>5.4g</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8" name="Picture 7">
              <a:extLst>
                <a:ext uri="{FF2B5EF4-FFF2-40B4-BE49-F238E27FC236}">
                  <a16:creationId xmlns:a16="http://schemas.microsoft.com/office/drawing/2014/main" id="{432C76A6-4FA8-C363-6DF4-563A99BAFC0E}"/>
                </a:ext>
              </a:extLst>
            </p:cNvPr>
            <p:cNvPicPr>
              <a:picLocks noChangeAspect="1"/>
            </p:cNvPicPr>
            <p:nvPr/>
          </p:nvPicPr>
          <p:blipFill>
            <a:blip r:embed="rId5"/>
            <a:stretch>
              <a:fillRect/>
            </a:stretch>
          </p:blipFill>
          <p:spPr>
            <a:xfrm>
              <a:off x="9305181" y="5879585"/>
              <a:ext cx="1360203" cy="723778"/>
            </a:xfrm>
            <a:prstGeom prst="rect">
              <a:avLst/>
            </a:prstGeom>
          </p:spPr>
        </p:pic>
      </p:grpSp>
      <p:sp>
        <p:nvSpPr>
          <p:cNvPr id="28" name="TextBox 27">
            <a:extLst>
              <a:ext uri="{FF2B5EF4-FFF2-40B4-BE49-F238E27FC236}">
                <a16:creationId xmlns:a16="http://schemas.microsoft.com/office/drawing/2014/main" id="{EC09DFC7-C79C-BC8F-447C-BCE559A29D4D}"/>
              </a:ext>
            </a:extLst>
          </p:cNvPr>
          <p:cNvSpPr txBox="1"/>
          <p:nvPr/>
        </p:nvSpPr>
        <p:spPr>
          <a:xfrm>
            <a:off x="138030" y="6097652"/>
            <a:ext cx="458261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rPr>
              <a:t>How much glucose do you have in your blood? </a:t>
            </a:r>
          </a:p>
        </p:txBody>
      </p:sp>
      <p:sp>
        <p:nvSpPr>
          <p:cNvPr id="5" name="Rectangle 4">
            <a:extLst>
              <a:ext uri="{FF2B5EF4-FFF2-40B4-BE49-F238E27FC236}">
                <a16:creationId xmlns:a16="http://schemas.microsoft.com/office/drawing/2014/main" id="{ED1B5500-5D77-2442-F62E-1E9A9B0CC8C2}"/>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263376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928736C4-5C90-5E19-067E-F171D5C28240}"/>
              </a:ext>
            </a:extLst>
          </p:cNvPr>
          <p:cNvPicPr>
            <a:picLocks noChangeAspect="1"/>
          </p:cNvPicPr>
          <p:nvPr/>
        </p:nvPicPr>
        <p:blipFill>
          <a:blip r:embed="rId2"/>
          <a:stretch>
            <a:fillRect/>
          </a:stretch>
        </p:blipFill>
        <p:spPr>
          <a:xfrm>
            <a:off x="9383039" y="0"/>
            <a:ext cx="1287660" cy="847685"/>
          </a:xfrm>
          <a:prstGeom prst="rect">
            <a:avLst/>
          </a:prstGeom>
        </p:spPr>
      </p:pic>
      <p:sp>
        <p:nvSpPr>
          <p:cNvPr id="87" name="TextBox 86">
            <a:extLst>
              <a:ext uri="{FF2B5EF4-FFF2-40B4-BE49-F238E27FC236}">
                <a16:creationId xmlns:a16="http://schemas.microsoft.com/office/drawing/2014/main" id="{1C4B0D0A-E689-1D97-695A-7CB65F071537}"/>
              </a:ext>
            </a:extLst>
          </p:cNvPr>
          <p:cNvSpPr txBox="1"/>
          <p:nvPr/>
        </p:nvSpPr>
        <p:spPr>
          <a:xfrm>
            <a:off x="341354" y="173684"/>
            <a:ext cx="968551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rPr>
              <a:t>The electrogenic, sodium-driven glucose transporter SGLT1 (</a:t>
            </a:r>
            <a:r>
              <a:rPr kumimoji="0" lang="en-GB" sz="2000" b="1" i="1"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rPr>
              <a:t>SLC5A1</a:t>
            </a:r>
            <a:r>
              <a:rPr kumimoji="0" lang="en-GB" sz="2000" b="1"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rPr>
              <a:t>)</a:t>
            </a:r>
            <a:endParaRPr kumimoji="0" lang="en-NZ" sz="2000" b="0"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nvGrpSpPr>
          <p:cNvPr id="165" name="Group 164">
            <a:extLst>
              <a:ext uri="{FF2B5EF4-FFF2-40B4-BE49-F238E27FC236}">
                <a16:creationId xmlns:a16="http://schemas.microsoft.com/office/drawing/2014/main" id="{B81D6416-F319-87B4-C3AA-92347D65CF10}"/>
              </a:ext>
            </a:extLst>
          </p:cNvPr>
          <p:cNvGrpSpPr/>
          <p:nvPr/>
        </p:nvGrpSpPr>
        <p:grpSpPr>
          <a:xfrm>
            <a:off x="9129985" y="869670"/>
            <a:ext cx="2372990" cy="5860343"/>
            <a:chOff x="9129985" y="869670"/>
            <a:chExt cx="2372990" cy="5860343"/>
          </a:xfrm>
        </p:grpSpPr>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64E87F44-0E7A-260B-88BD-B3B682DA473F}"/>
                    </a:ext>
                  </a:extLst>
                </p:cNvPr>
                <p:cNvSpPr txBox="1"/>
                <p:nvPr/>
              </p:nvSpPr>
              <p:spPr>
                <a:xfrm>
                  <a:off x="9129985" y="1170581"/>
                  <a:ext cx="1491010" cy="5531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NZ" sz="14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7" name="TextBox 76">
                  <a:extLst>
                    <a:ext uri="{FF2B5EF4-FFF2-40B4-BE49-F238E27FC236}">
                      <a16:creationId xmlns:a16="http://schemas.microsoft.com/office/drawing/2014/main" id="{64E87F44-0E7A-260B-88BD-B3B682DA473F}"/>
                    </a:ext>
                  </a:extLst>
                </p:cNvPr>
                <p:cNvSpPr txBox="1">
                  <a:spLocks noRot="1" noChangeAspect="1" noMove="1" noResize="1" noEditPoints="1" noAdjustHandles="1" noChangeArrowheads="1" noChangeShapeType="1" noTextEdit="1"/>
                </p:cNvSpPr>
                <p:nvPr/>
              </p:nvSpPr>
              <p:spPr>
                <a:xfrm>
                  <a:off x="9129985" y="1170581"/>
                  <a:ext cx="1491010" cy="553165"/>
                </a:xfrm>
                <a:prstGeom prst="rect">
                  <a:avLst/>
                </a:prstGeom>
                <a:blipFill>
                  <a:blip r:embed="rId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B6BB575-3E3B-8263-A1F8-BC8D54880A35}"/>
                    </a:ext>
                  </a:extLst>
                </p:cNvPr>
                <p:cNvSpPr txBox="1"/>
                <p:nvPr/>
              </p:nvSpPr>
              <p:spPr>
                <a:xfrm>
                  <a:off x="9129985" y="3323203"/>
                  <a:ext cx="1998734" cy="5538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NZ" sz="14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8" name="TextBox 77">
                  <a:extLst>
                    <a:ext uri="{FF2B5EF4-FFF2-40B4-BE49-F238E27FC236}">
                      <a16:creationId xmlns:a16="http://schemas.microsoft.com/office/drawing/2014/main" id="{0B6BB575-3E3B-8263-A1F8-BC8D54880A35}"/>
                    </a:ext>
                  </a:extLst>
                </p:cNvPr>
                <p:cNvSpPr txBox="1">
                  <a:spLocks noRot="1" noChangeAspect="1" noMove="1" noResize="1" noEditPoints="1" noAdjustHandles="1" noChangeArrowheads="1" noChangeShapeType="1" noTextEdit="1"/>
                </p:cNvSpPr>
                <p:nvPr/>
              </p:nvSpPr>
              <p:spPr>
                <a:xfrm>
                  <a:off x="9129985" y="3323203"/>
                  <a:ext cx="1998734" cy="553806"/>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ABCEE0C4-4D81-54C7-82D0-6D1DABCDB60C}"/>
                    </a:ext>
                  </a:extLst>
                </p:cNvPr>
                <p:cNvSpPr txBox="1"/>
                <p:nvPr/>
              </p:nvSpPr>
              <p:spPr>
                <a:xfrm>
                  <a:off x="9129985" y="3870143"/>
                  <a:ext cx="2219241" cy="5822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NZ" sz="14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9" name="TextBox 78">
                  <a:extLst>
                    <a:ext uri="{FF2B5EF4-FFF2-40B4-BE49-F238E27FC236}">
                      <a16:creationId xmlns:a16="http://schemas.microsoft.com/office/drawing/2014/main" id="{ABCEE0C4-4D81-54C7-82D0-6D1DABCDB60C}"/>
                    </a:ext>
                  </a:extLst>
                </p:cNvPr>
                <p:cNvSpPr txBox="1">
                  <a:spLocks noRot="1" noChangeAspect="1" noMove="1" noResize="1" noEditPoints="1" noAdjustHandles="1" noChangeArrowheads="1" noChangeShapeType="1" noTextEdit="1"/>
                </p:cNvSpPr>
                <p:nvPr/>
              </p:nvSpPr>
              <p:spPr>
                <a:xfrm>
                  <a:off x="9129985" y="3870143"/>
                  <a:ext cx="2219241" cy="582275"/>
                </a:xfrm>
                <a:prstGeom prst="rect">
                  <a:avLst/>
                </a:prstGeom>
                <a:blipFill>
                  <a:blip r:embed="rId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DDFBB1E-75AE-7E67-75FB-B29972954C08}"/>
                    </a:ext>
                  </a:extLst>
                </p:cNvPr>
                <p:cNvSpPr txBox="1"/>
                <p:nvPr/>
              </p:nvSpPr>
              <p:spPr>
                <a:xfrm>
                  <a:off x="9129985" y="2270937"/>
                  <a:ext cx="1447753" cy="52905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NZ" sz="14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𝐺𝑙𝑐</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0" name="TextBox 79">
                  <a:extLst>
                    <a:ext uri="{FF2B5EF4-FFF2-40B4-BE49-F238E27FC236}">
                      <a16:creationId xmlns:a16="http://schemas.microsoft.com/office/drawing/2014/main" id="{7DDFBB1E-75AE-7E67-75FB-B29972954C08}"/>
                    </a:ext>
                  </a:extLst>
                </p:cNvPr>
                <p:cNvSpPr txBox="1">
                  <a:spLocks noRot="1" noChangeAspect="1" noMove="1" noResize="1" noEditPoints="1" noAdjustHandles="1" noChangeArrowheads="1" noChangeShapeType="1" noTextEdit="1"/>
                </p:cNvSpPr>
                <p:nvPr/>
              </p:nvSpPr>
              <p:spPr>
                <a:xfrm>
                  <a:off x="9129985" y="2270937"/>
                  <a:ext cx="1447753" cy="529056"/>
                </a:xfrm>
                <a:prstGeom prst="rect">
                  <a:avLst/>
                </a:prstGeom>
                <a:blipFill>
                  <a:blip r:embed="rId6"/>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4FB5B56-6EC4-4C85-8BAF-5703695C0721}"/>
                    </a:ext>
                  </a:extLst>
                </p:cNvPr>
                <p:cNvSpPr txBox="1"/>
                <p:nvPr/>
              </p:nvSpPr>
              <p:spPr>
                <a:xfrm>
                  <a:off x="9129985" y="1716880"/>
                  <a:ext cx="1350076" cy="5609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NZ" sz="14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1" name="TextBox 80">
                  <a:extLst>
                    <a:ext uri="{FF2B5EF4-FFF2-40B4-BE49-F238E27FC236}">
                      <a16:creationId xmlns:a16="http://schemas.microsoft.com/office/drawing/2014/main" id="{44FB5B56-6EC4-4C85-8BAF-5703695C0721}"/>
                    </a:ext>
                  </a:extLst>
                </p:cNvPr>
                <p:cNvSpPr txBox="1">
                  <a:spLocks noRot="1" noChangeAspect="1" noMove="1" noResize="1" noEditPoints="1" noAdjustHandles="1" noChangeArrowheads="1" noChangeShapeType="1" noTextEdit="1"/>
                </p:cNvSpPr>
                <p:nvPr/>
              </p:nvSpPr>
              <p:spPr>
                <a:xfrm>
                  <a:off x="9129985" y="1716880"/>
                  <a:ext cx="1350076" cy="560923"/>
                </a:xfrm>
                <a:prstGeom prst="rect">
                  <a:avLst/>
                </a:prstGeom>
                <a:blipFill>
                  <a:blip r:embed="rId7"/>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12E23762-CC36-8243-655E-F858075109A3}"/>
                    </a:ext>
                  </a:extLst>
                </p:cNvPr>
                <p:cNvSpPr txBox="1"/>
                <p:nvPr/>
              </p:nvSpPr>
              <p:spPr>
                <a:xfrm>
                  <a:off x="9129985" y="2793127"/>
                  <a:ext cx="1088238" cy="53694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NZ" sz="14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2" name="TextBox 81">
                  <a:extLst>
                    <a:ext uri="{FF2B5EF4-FFF2-40B4-BE49-F238E27FC236}">
                      <a16:creationId xmlns:a16="http://schemas.microsoft.com/office/drawing/2014/main" id="{12E23762-CC36-8243-655E-F858075109A3}"/>
                    </a:ext>
                  </a:extLst>
                </p:cNvPr>
                <p:cNvSpPr txBox="1">
                  <a:spLocks noRot="1" noChangeAspect="1" noMove="1" noResize="1" noEditPoints="1" noAdjustHandles="1" noChangeArrowheads="1" noChangeShapeType="1" noTextEdit="1"/>
                </p:cNvSpPr>
                <p:nvPr/>
              </p:nvSpPr>
              <p:spPr>
                <a:xfrm>
                  <a:off x="9129985" y="2793127"/>
                  <a:ext cx="1088238" cy="536942"/>
                </a:xfrm>
                <a:prstGeom prst="rect">
                  <a:avLst/>
                </a:prstGeom>
                <a:blipFill>
                  <a:blip r:embed="rId8"/>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45C0C27-63F9-EDF4-2E55-BC3B78DE2FEC}"/>
                    </a:ext>
                  </a:extLst>
                </p:cNvPr>
                <p:cNvSpPr txBox="1"/>
                <p:nvPr/>
              </p:nvSpPr>
              <p:spPr>
                <a:xfrm>
                  <a:off x="9129985" y="4445552"/>
                  <a:ext cx="2219242" cy="5822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NZ" sz="14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3" name="TextBox 82">
                  <a:extLst>
                    <a:ext uri="{FF2B5EF4-FFF2-40B4-BE49-F238E27FC236}">
                      <a16:creationId xmlns:a16="http://schemas.microsoft.com/office/drawing/2014/main" id="{945C0C27-63F9-EDF4-2E55-BC3B78DE2FEC}"/>
                    </a:ext>
                  </a:extLst>
                </p:cNvPr>
                <p:cNvSpPr txBox="1">
                  <a:spLocks noRot="1" noChangeAspect="1" noMove="1" noResize="1" noEditPoints="1" noAdjustHandles="1" noChangeArrowheads="1" noChangeShapeType="1" noTextEdit="1"/>
                </p:cNvSpPr>
                <p:nvPr/>
              </p:nvSpPr>
              <p:spPr>
                <a:xfrm>
                  <a:off x="9129985" y="4445552"/>
                  <a:ext cx="2219242" cy="582275"/>
                </a:xfrm>
                <a:prstGeom prst="rect">
                  <a:avLst/>
                </a:prstGeom>
                <a:blipFill>
                  <a:blip r:embed="rId9"/>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7F2AEB91-33DE-9716-8694-CA9578EC452B}"/>
                    </a:ext>
                  </a:extLst>
                </p:cNvPr>
                <p:cNvSpPr txBox="1"/>
                <p:nvPr/>
              </p:nvSpPr>
              <p:spPr>
                <a:xfrm>
                  <a:off x="9129985" y="5020961"/>
                  <a:ext cx="1969455" cy="5837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NZ" sz="14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4" name="TextBox 83">
                  <a:extLst>
                    <a:ext uri="{FF2B5EF4-FFF2-40B4-BE49-F238E27FC236}">
                      <a16:creationId xmlns:a16="http://schemas.microsoft.com/office/drawing/2014/main" id="{7F2AEB91-33DE-9716-8694-CA9578EC452B}"/>
                    </a:ext>
                  </a:extLst>
                </p:cNvPr>
                <p:cNvSpPr txBox="1">
                  <a:spLocks noRot="1" noChangeAspect="1" noMove="1" noResize="1" noEditPoints="1" noAdjustHandles="1" noChangeArrowheads="1" noChangeShapeType="1" noTextEdit="1"/>
                </p:cNvSpPr>
                <p:nvPr/>
              </p:nvSpPr>
              <p:spPr>
                <a:xfrm>
                  <a:off x="9129985" y="5020961"/>
                  <a:ext cx="1969455" cy="583750"/>
                </a:xfrm>
                <a:prstGeom prst="rect">
                  <a:avLst/>
                </a:prstGeom>
                <a:blipFill>
                  <a:blip r:embed="rId10"/>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CFBFF147-E769-C802-1BAB-500527F7284D}"/>
                    </a:ext>
                  </a:extLst>
                </p:cNvPr>
                <p:cNvSpPr txBox="1"/>
                <p:nvPr/>
              </p:nvSpPr>
              <p:spPr>
                <a:xfrm>
                  <a:off x="9129985" y="5597845"/>
                  <a:ext cx="2372990" cy="5837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NZ" sz="14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5" name="TextBox 84">
                  <a:extLst>
                    <a:ext uri="{FF2B5EF4-FFF2-40B4-BE49-F238E27FC236}">
                      <a16:creationId xmlns:a16="http://schemas.microsoft.com/office/drawing/2014/main" id="{CFBFF147-E769-C802-1BAB-500527F7284D}"/>
                    </a:ext>
                  </a:extLst>
                </p:cNvPr>
                <p:cNvSpPr txBox="1">
                  <a:spLocks noRot="1" noChangeAspect="1" noMove="1" noResize="1" noEditPoints="1" noAdjustHandles="1" noChangeArrowheads="1" noChangeShapeType="1" noTextEdit="1"/>
                </p:cNvSpPr>
                <p:nvPr/>
              </p:nvSpPr>
              <p:spPr>
                <a:xfrm>
                  <a:off x="9129985" y="5597845"/>
                  <a:ext cx="2372990" cy="583750"/>
                </a:xfrm>
                <a:prstGeom prst="rect">
                  <a:avLst/>
                </a:prstGeom>
                <a:blipFill>
                  <a:blip r:embed="rId11"/>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08D87DD-4AF0-58A1-50F7-DCC1C224C9D9}"/>
                    </a:ext>
                  </a:extLst>
                </p:cNvPr>
                <p:cNvSpPr txBox="1"/>
                <p:nvPr/>
              </p:nvSpPr>
              <p:spPr>
                <a:xfrm>
                  <a:off x="9129985" y="6174733"/>
                  <a:ext cx="1757995" cy="55528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NZ" sz="14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6" name="TextBox 85">
                  <a:extLst>
                    <a:ext uri="{FF2B5EF4-FFF2-40B4-BE49-F238E27FC236}">
                      <a16:creationId xmlns:a16="http://schemas.microsoft.com/office/drawing/2014/main" id="{B08D87DD-4AF0-58A1-50F7-DCC1C224C9D9}"/>
                    </a:ext>
                  </a:extLst>
                </p:cNvPr>
                <p:cNvSpPr txBox="1">
                  <a:spLocks noRot="1" noChangeAspect="1" noMove="1" noResize="1" noEditPoints="1" noAdjustHandles="1" noChangeArrowheads="1" noChangeShapeType="1" noTextEdit="1"/>
                </p:cNvSpPr>
                <p:nvPr/>
              </p:nvSpPr>
              <p:spPr>
                <a:xfrm>
                  <a:off x="9129985" y="6174733"/>
                  <a:ext cx="1757995" cy="555280"/>
                </a:xfrm>
                <a:prstGeom prst="rect">
                  <a:avLst/>
                </a:prstGeom>
                <a:blipFill>
                  <a:blip r:embed="rId12"/>
                  <a:stretch>
                    <a:fillRect/>
                  </a:stretch>
                </a:blipFill>
              </p:spPr>
              <p:txBody>
                <a:bodyPr/>
                <a:lstStyle/>
                <a:p>
                  <a:r>
                    <a:rPr lang="en-NZ">
                      <a:noFill/>
                    </a:rPr>
                    <a:t> </a:t>
                  </a:r>
                </a:p>
              </p:txBody>
            </p:sp>
          </mc:Fallback>
        </mc:AlternateContent>
        <p:sp>
          <p:nvSpPr>
            <p:cNvPr id="97" name="TextBox 96">
              <a:extLst>
                <a:ext uri="{FF2B5EF4-FFF2-40B4-BE49-F238E27FC236}">
                  <a16:creationId xmlns:a16="http://schemas.microsoft.com/office/drawing/2014/main" id="{FECB51CB-A0F5-3A07-DCFB-18C699481C24}"/>
                </a:ext>
              </a:extLst>
            </p:cNvPr>
            <p:cNvSpPr txBox="1"/>
            <p:nvPr/>
          </p:nvSpPr>
          <p:spPr>
            <a:xfrm>
              <a:off x="9129985" y="869670"/>
              <a:ext cx="194796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Mass balance (0:nodes)</a:t>
              </a:r>
              <a:r>
                <a:rPr kumimoji="0" lang="en-NZ"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p:txBody>
        </p:sp>
      </p:grpSp>
      <p:grpSp>
        <p:nvGrpSpPr>
          <p:cNvPr id="166" name="Group 165">
            <a:extLst>
              <a:ext uri="{FF2B5EF4-FFF2-40B4-BE49-F238E27FC236}">
                <a16:creationId xmlns:a16="http://schemas.microsoft.com/office/drawing/2014/main" id="{01F19FDB-0134-AC94-E0AA-53CCFBEC2306}"/>
              </a:ext>
            </a:extLst>
          </p:cNvPr>
          <p:cNvGrpSpPr/>
          <p:nvPr/>
        </p:nvGrpSpPr>
        <p:grpSpPr>
          <a:xfrm>
            <a:off x="770780" y="1311731"/>
            <a:ext cx="3406685" cy="3456000"/>
            <a:chOff x="770780" y="1311731"/>
            <a:chExt cx="3406685" cy="3456000"/>
          </a:xfrm>
        </p:grpSpPr>
        <p:cxnSp>
          <p:nvCxnSpPr>
            <p:cNvPr id="88" name="Straight Connector 87">
              <a:extLst>
                <a:ext uri="{FF2B5EF4-FFF2-40B4-BE49-F238E27FC236}">
                  <a16:creationId xmlns:a16="http://schemas.microsoft.com/office/drawing/2014/main" id="{11DA81A4-2EC4-9F8B-4C7A-D8951D006133}"/>
                </a:ext>
              </a:extLst>
            </p:cNvPr>
            <p:cNvCxnSpPr>
              <a:cxnSpLocks/>
            </p:cNvCxnSpPr>
            <p:nvPr/>
          </p:nvCxnSpPr>
          <p:spPr bwMode="auto">
            <a:xfrm>
              <a:off x="2474122" y="1311731"/>
              <a:ext cx="0" cy="3456000"/>
            </a:xfrm>
            <a:prstGeom prst="line">
              <a:avLst/>
            </a:prstGeom>
            <a:solidFill>
              <a:schemeClr val="accent1"/>
            </a:solidFill>
            <a:ln w="123825" cap="flat" cmpd="dbl" algn="ctr">
              <a:solidFill>
                <a:schemeClr val="accent4">
                  <a:lumMod val="75000"/>
                </a:schemeClr>
              </a:solidFill>
              <a:prstDash val="solid"/>
              <a:round/>
              <a:headEnd type="none" w="med" len="med"/>
              <a:tailEnd type="none" w="med" len="med"/>
            </a:ln>
            <a:effectLst/>
          </p:spPr>
        </p:cxnSp>
        <p:grpSp>
          <p:nvGrpSpPr>
            <p:cNvPr id="99" name="Group 98">
              <a:extLst>
                <a:ext uri="{FF2B5EF4-FFF2-40B4-BE49-F238E27FC236}">
                  <a16:creationId xmlns:a16="http://schemas.microsoft.com/office/drawing/2014/main" id="{2C85B917-A5DF-E950-AB27-701BE9391FFC}"/>
                </a:ext>
              </a:extLst>
            </p:cNvPr>
            <p:cNvGrpSpPr/>
            <p:nvPr/>
          </p:nvGrpSpPr>
          <p:grpSpPr>
            <a:xfrm>
              <a:off x="770780" y="1546340"/>
              <a:ext cx="3406685" cy="2986782"/>
              <a:chOff x="341354" y="2155199"/>
              <a:chExt cx="3406685" cy="2986782"/>
            </a:xfrm>
          </p:grpSpPr>
          <p:grpSp>
            <p:nvGrpSpPr>
              <p:cNvPr id="3" name="Group 2">
                <a:extLst>
                  <a:ext uri="{FF2B5EF4-FFF2-40B4-BE49-F238E27FC236}">
                    <a16:creationId xmlns:a16="http://schemas.microsoft.com/office/drawing/2014/main" id="{7FF3B8EB-709D-57FF-AAC7-26DAE400F5DF}"/>
                  </a:ext>
                </a:extLst>
              </p:cNvPr>
              <p:cNvGrpSpPr>
                <a:grpSpLocks/>
              </p:cNvGrpSpPr>
              <p:nvPr/>
            </p:nvGrpSpPr>
            <p:grpSpPr>
              <a:xfrm>
                <a:off x="341354" y="2155199"/>
                <a:ext cx="3406685" cy="2986782"/>
                <a:chOff x="1316694" y="1524442"/>
                <a:chExt cx="3406685" cy="2568252"/>
              </a:xfrm>
            </p:grpSpPr>
            <p:sp>
              <p:nvSpPr>
                <p:cNvPr id="73" name="Rectangle 72">
                  <a:extLst>
                    <a:ext uri="{FF2B5EF4-FFF2-40B4-BE49-F238E27FC236}">
                      <a16:creationId xmlns:a16="http://schemas.microsoft.com/office/drawing/2014/main" id="{DCB3D291-130F-4F4C-B724-4696564CE261}"/>
                    </a:ext>
                  </a:extLst>
                </p:cNvPr>
                <p:cNvSpPr>
                  <a:spLocks/>
                </p:cNvSpPr>
                <p:nvPr/>
              </p:nvSpPr>
              <p:spPr>
                <a:xfrm>
                  <a:off x="1747280" y="1524442"/>
                  <a:ext cx="2521294" cy="2568251"/>
                </a:xfrm>
                <a:prstGeom prst="rect">
                  <a:avLst/>
                </a:prstGeom>
                <a:gradFill>
                  <a:gsLst>
                    <a:gs pos="50000">
                      <a:schemeClr val="bg1"/>
                    </a:gs>
                    <a:gs pos="11000">
                      <a:schemeClr val="accent4">
                        <a:lumMod val="20000"/>
                        <a:lumOff val="80000"/>
                      </a:schemeClr>
                    </a:gs>
                    <a:gs pos="89000">
                      <a:schemeClr val="accent4">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E625AE03-7D5C-8716-AAD3-1F11F68E698B}"/>
                    </a:ext>
                  </a:extLst>
                </p:cNvPr>
                <p:cNvSpPr>
                  <a:spLocks/>
                </p:cNvSpPr>
                <p:nvPr/>
              </p:nvSpPr>
              <p:spPr>
                <a:xfrm>
                  <a:off x="4271231" y="1524442"/>
                  <a:ext cx="452148" cy="2568252"/>
                </a:xfrm>
                <a:prstGeom prst="rect">
                  <a:avLst/>
                </a:prstGeom>
                <a:gradFill>
                  <a:gsLst>
                    <a:gs pos="11000">
                      <a:srgbClr val="AEBE8E"/>
                    </a:gs>
                    <a:gs pos="89000">
                      <a:srgbClr val="E6EADC"/>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ED10B453-ADCD-A259-FB9B-F5864ECEB74F}"/>
                    </a:ext>
                  </a:extLst>
                </p:cNvPr>
                <p:cNvSpPr>
                  <a:spLocks/>
                </p:cNvSpPr>
                <p:nvPr/>
              </p:nvSpPr>
              <p:spPr>
                <a:xfrm>
                  <a:off x="1316694" y="1524442"/>
                  <a:ext cx="432000" cy="2568252"/>
                </a:xfrm>
                <a:prstGeom prst="rect">
                  <a:avLst/>
                </a:prstGeom>
                <a:gradFill>
                  <a:gsLst>
                    <a:gs pos="11000">
                      <a:srgbClr val="F3F7FE"/>
                    </a:gs>
                    <a:gs pos="89000">
                      <a:srgbClr val="D9E1F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B7BA97A-C446-8786-75C5-F59F3C030330}"/>
                      </a:ext>
                    </a:extLst>
                  </p:cNvPr>
                  <p:cNvSpPr txBox="1"/>
                  <p:nvPr/>
                </p:nvSpPr>
                <p:spPr>
                  <a:xfrm>
                    <a:off x="1020384" y="4834833"/>
                    <a:ext cx="230563" cy="216000"/>
                  </a:xfrm>
                  <a:prstGeom prst="roundRect">
                    <a:avLst>
                      <a:gd name="adj" fmla="val 33476"/>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5" name="TextBox 34">
                    <a:extLst>
                      <a:ext uri="{FF2B5EF4-FFF2-40B4-BE49-F238E27FC236}">
                        <a16:creationId xmlns:a16="http://schemas.microsoft.com/office/drawing/2014/main" id="{FB7BA97A-C446-8786-75C5-F59F3C030330}"/>
                      </a:ext>
                    </a:extLst>
                  </p:cNvPr>
                  <p:cNvSpPr txBox="1">
                    <a:spLocks noRot="1" noChangeAspect="1" noMove="1" noResize="1" noEditPoints="1" noAdjustHandles="1" noChangeArrowheads="1" noChangeShapeType="1" noTextEdit="1"/>
                  </p:cNvSpPr>
                  <p:nvPr/>
                </p:nvSpPr>
                <p:spPr>
                  <a:xfrm>
                    <a:off x="1020384" y="4834833"/>
                    <a:ext cx="230563" cy="216000"/>
                  </a:xfrm>
                  <a:prstGeom prst="roundRect">
                    <a:avLst>
                      <a:gd name="adj" fmla="val 33476"/>
                    </a:avLst>
                  </a:prstGeom>
                  <a:blipFill>
                    <a:blip r:embed="rId13"/>
                    <a:stretch>
                      <a:fillRect l="-2500"/>
                    </a:stretch>
                  </a:blipFill>
                  <a:ln w="12700">
                    <a:solidFill>
                      <a:srgbClr val="FF0000"/>
                    </a:solidFill>
                  </a:ln>
                </p:spPr>
                <p:txBody>
                  <a:bodyPr/>
                  <a:lstStyle/>
                  <a:p>
                    <a:r>
                      <a:rPr lang="en-NZ">
                        <a:noFill/>
                      </a:rPr>
                      <a:t> </a:t>
                    </a:r>
                  </a:p>
                </p:txBody>
              </p:sp>
            </mc:Fallback>
          </mc:AlternateContent>
        </p:grpSp>
      </p:grpSp>
      <p:grpSp>
        <p:nvGrpSpPr>
          <p:cNvPr id="151" name="Group 150">
            <a:extLst>
              <a:ext uri="{FF2B5EF4-FFF2-40B4-BE49-F238E27FC236}">
                <a16:creationId xmlns:a16="http://schemas.microsoft.com/office/drawing/2014/main" id="{C20B1B25-C946-C479-CAB1-C0E95D5A12A6}"/>
              </a:ext>
            </a:extLst>
          </p:cNvPr>
          <p:cNvGrpSpPr/>
          <p:nvPr/>
        </p:nvGrpSpPr>
        <p:grpSpPr>
          <a:xfrm>
            <a:off x="341354" y="1625763"/>
            <a:ext cx="7581273" cy="5202516"/>
            <a:chOff x="341354" y="1625763"/>
            <a:chExt cx="7581273" cy="5202516"/>
          </a:xfrm>
        </p:grpSpPr>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F7D3CD8-08E3-536C-2A47-E1F6E7D10616}"/>
                    </a:ext>
                  </a:extLst>
                </p:cNvPr>
                <p:cNvSpPr txBox="1"/>
                <p:nvPr/>
              </p:nvSpPr>
              <p:spPr>
                <a:xfrm>
                  <a:off x="4781144" y="1757561"/>
                  <a:ext cx="3141483" cy="4208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𝐺𝑙𝑐</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1" name="TextBox 90">
                  <a:extLst>
                    <a:ext uri="{FF2B5EF4-FFF2-40B4-BE49-F238E27FC236}">
                      <a16:creationId xmlns:a16="http://schemas.microsoft.com/office/drawing/2014/main" id="{1F7D3CD8-08E3-536C-2A47-E1F6E7D10616}"/>
                    </a:ext>
                  </a:extLst>
                </p:cNvPr>
                <p:cNvSpPr txBox="1">
                  <a:spLocks noRot="1" noChangeAspect="1" noMove="1" noResize="1" noEditPoints="1" noAdjustHandles="1" noChangeArrowheads="1" noChangeShapeType="1" noTextEdit="1"/>
                </p:cNvSpPr>
                <p:nvPr/>
              </p:nvSpPr>
              <p:spPr>
                <a:xfrm>
                  <a:off x="4781144" y="1757561"/>
                  <a:ext cx="3141483" cy="420884"/>
                </a:xfrm>
                <a:prstGeom prst="rect">
                  <a:avLst/>
                </a:prstGeom>
                <a:blipFill>
                  <a:blip r:embed="rId14"/>
                  <a:stretch>
                    <a:fillRect/>
                  </a:stretch>
                </a:blipFill>
              </p:spPr>
              <p:txBody>
                <a:bodyPr/>
                <a:lstStyle/>
                <a:p>
                  <a:r>
                    <a:rPr lang="en-NZ">
                      <a:noFill/>
                    </a:rPr>
                    <a:t> </a:t>
                  </a:r>
                </a:p>
              </p:txBody>
            </p:sp>
          </mc:Fallback>
        </mc:AlternateContent>
        <p:grpSp>
          <p:nvGrpSpPr>
            <p:cNvPr id="102" name="Group 101">
              <a:extLst>
                <a:ext uri="{FF2B5EF4-FFF2-40B4-BE49-F238E27FC236}">
                  <a16:creationId xmlns:a16="http://schemas.microsoft.com/office/drawing/2014/main" id="{DB2D34B8-4ED4-A535-B6EF-1062E639029F}"/>
                </a:ext>
              </a:extLst>
            </p:cNvPr>
            <p:cNvGrpSpPr/>
            <p:nvPr/>
          </p:nvGrpSpPr>
          <p:grpSpPr>
            <a:xfrm>
              <a:off x="845591" y="1625763"/>
              <a:ext cx="1026850" cy="1293803"/>
              <a:chOff x="416165" y="2234622"/>
              <a:chExt cx="1026850" cy="1293803"/>
            </a:xfrm>
          </p:grpSpPr>
          <p:cxnSp>
            <p:nvCxnSpPr>
              <p:cNvPr id="6" name="Straight Arrow Connector 5">
                <a:extLst>
                  <a:ext uri="{FF2B5EF4-FFF2-40B4-BE49-F238E27FC236}">
                    <a16:creationId xmlns:a16="http://schemas.microsoft.com/office/drawing/2014/main" id="{97F54F74-DB50-4A6D-1F58-3029543D7613}"/>
                  </a:ext>
                </a:extLst>
              </p:cNvPr>
              <p:cNvCxnSpPr>
                <a:cxnSpLocks/>
                <a:stCxn id="7" idx="3"/>
                <a:endCxn id="53" idx="1"/>
              </p:cNvCxnSpPr>
              <p:nvPr/>
            </p:nvCxnSpPr>
            <p:spPr>
              <a:xfrm>
                <a:off x="691912" y="3321592"/>
                <a:ext cx="335753"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8847C4-788D-F7EE-E626-E6CD5C9A2818}"/>
                      </a:ext>
                    </a:extLst>
                  </p:cNvPr>
                  <p:cNvSpPr txBox="1"/>
                  <p:nvPr/>
                </p:nvSpPr>
                <p:spPr>
                  <a:xfrm>
                    <a:off x="416165" y="3226546"/>
                    <a:ext cx="275747" cy="190092"/>
                  </a:xfrm>
                  <a:prstGeom prst="roundRect">
                    <a:avLst>
                      <a:gd name="adj" fmla="val 45102"/>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𝐺𝑙𝑐</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TextBox 6">
                    <a:extLst>
                      <a:ext uri="{FF2B5EF4-FFF2-40B4-BE49-F238E27FC236}">
                        <a16:creationId xmlns:a16="http://schemas.microsoft.com/office/drawing/2014/main" id="{4F8847C4-788D-F7EE-E626-E6CD5C9A2818}"/>
                      </a:ext>
                    </a:extLst>
                  </p:cNvPr>
                  <p:cNvSpPr txBox="1">
                    <a:spLocks noRot="1" noChangeAspect="1" noMove="1" noResize="1" noEditPoints="1" noAdjustHandles="1" noChangeArrowheads="1" noChangeShapeType="1" noTextEdit="1"/>
                  </p:cNvSpPr>
                  <p:nvPr/>
                </p:nvSpPr>
                <p:spPr>
                  <a:xfrm>
                    <a:off x="416165" y="3226546"/>
                    <a:ext cx="275747" cy="190092"/>
                  </a:xfrm>
                  <a:prstGeom prst="roundRect">
                    <a:avLst>
                      <a:gd name="adj" fmla="val 45102"/>
                    </a:avLst>
                  </a:prstGeom>
                  <a:blipFill>
                    <a:blip r:embed="rId15"/>
                    <a:stretch>
                      <a:fillRect b="-2941"/>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7DB9B4-4B18-B962-AC5D-42CA51F3F253}"/>
                      </a:ext>
                    </a:extLst>
                  </p:cNvPr>
                  <p:cNvSpPr txBox="1"/>
                  <p:nvPr/>
                </p:nvSpPr>
                <p:spPr>
                  <a:xfrm>
                    <a:off x="828316" y="2234622"/>
                    <a:ext cx="614699" cy="216000"/>
                  </a:xfrm>
                  <a:prstGeom prst="roundRect">
                    <a:avLst>
                      <a:gd name="adj" fmla="val 49758"/>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Sup>
                                <m:s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𝐺𝑙𝑐</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 name="TextBox 15">
                    <a:extLst>
                      <a:ext uri="{FF2B5EF4-FFF2-40B4-BE49-F238E27FC236}">
                        <a16:creationId xmlns:a16="http://schemas.microsoft.com/office/drawing/2014/main" id="{A97DB9B4-4B18-B962-AC5D-42CA51F3F253}"/>
                      </a:ext>
                    </a:extLst>
                  </p:cNvPr>
                  <p:cNvSpPr txBox="1">
                    <a:spLocks noRot="1" noChangeAspect="1" noMove="1" noResize="1" noEditPoints="1" noAdjustHandles="1" noChangeArrowheads="1" noChangeShapeType="1" noTextEdit="1"/>
                  </p:cNvSpPr>
                  <p:nvPr/>
                </p:nvSpPr>
                <p:spPr>
                  <a:xfrm>
                    <a:off x="828316" y="2234622"/>
                    <a:ext cx="614699" cy="216000"/>
                  </a:xfrm>
                  <a:prstGeom prst="roundRect">
                    <a:avLst>
                      <a:gd name="adj" fmla="val 49758"/>
                    </a:avLst>
                  </a:prstGeom>
                  <a:blipFill>
                    <a:blip r:embed="rId16"/>
                    <a:stretch>
                      <a:fillRect b="-5405"/>
                    </a:stretch>
                  </a:blipFill>
                  <a:ln w="12700">
                    <a:solidFill>
                      <a:srgbClr val="FF0000"/>
                    </a:solidFill>
                  </a:ln>
                </p:spPr>
                <p:txBody>
                  <a:bodyPr/>
                  <a:lstStyle/>
                  <a:p>
                    <a:r>
                      <a:rPr lang="en-NZ">
                        <a:noFill/>
                      </a:rPr>
                      <a:t> </a:t>
                    </a:r>
                  </a:p>
                </p:txBody>
              </p:sp>
            </mc:Fallback>
          </mc:AlternateContent>
          <p:cxnSp>
            <p:nvCxnSpPr>
              <p:cNvPr id="48" name="Straight Arrow Connector 47">
                <a:extLst>
                  <a:ext uri="{FF2B5EF4-FFF2-40B4-BE49-F238E27FC236}">
                    <a16:creationId xmlns:a16="http://schemas.microsoft.com/office/drawing/2014/main" id="{BECA52F6-FE76-928F-0B68-7CCC935D6E7D}"/>
                  </a:ext>
                </a:extLst>
              </p:cNvPr>
              <p:cNvCxnSpPr>
                <a:cxnSpLocks/>
                <a:stCxn id="50" idx="2"/>
                <a:endCxn id="53" idx="0"/>
              </p:cNvCxnSpPr>
              <p:nvPr/>
            </p:nvCxnSpPr>
            <p:spPr>
              <a:xfrm>
                <a:off x="1135665" y="2779853"/>
                <a:ext cx="0" cy="453067"/>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CA472FA-3151-0130-DBAA-9CE68B37A1F2}"/>
                  </a:ext>
                </a:extLst>
              </p:cNvPr>
              <p:cNvCxnSpPr>
                <a:cxnSpLocks/>
                <a:stCxn id="16" idx="2"/>
                <a:endCxn id="50" idx="0"/>
              </p:cNvCxnSpPr>
              <p:nvPr/>
            </p:nvCxnSpPr>
            <p:spPr>
              <a:xfrm flipH="1">
                <a:off x="1135665" y="2450622"/>
                <a:ext cx="1" cy="151887"/>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FC3098F-9834-9803-5C5C-18E74D214A2E}"/>
                      </a:ext>
                    </a:extLst>
                  </p:cNvPr>
                  <p:cNvSpPr txBox="1"/>
                  <p:nvPr/>
                </p:nvSpPr>
                <p:spPr>
                  <a:xfrm>
                    <a:off x="1027665" y="2602509"/>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0" name="TextBox 49">
                    <a:extLst>
                      <a:ext uri="{FF2B5EF4-FFF2-40B4-BE49-F238E27FC236}">
                        <a16:creationId xmlns:a16="http://schemas.microsoft.com/office/drawing/2014/main" id="{6FC3098F-9834-9803-5C5C-18E74D214A2E}"/>
                      </a:ext>
                    </a:extLst>
                  </p:cNvPr>
                  <p:cNvSpPr txBox="1">
                    <a:spLocks noRot="1" noChangeAspect="1" noMove="1" noResize="1" noEditPoints="1" noAdjustHandles="1" noChangeArrowheads="1" noChangeShapeType="1" noTextEdit="1"/>
                  </p:cNvSpPr>
                  <p:nvPr/>
                </p:nvSpPr>
                <p:spPr>
                  <a:xfrm>
                    <a:off x="1027665" y="2602509"/>
                    <a:ext cx="216000" cy="177344"/>
                  </a:xfrm>
                  <a:prstGeom prst="roundRect">
                    <a:avLst>
                      <a:gd name="adj" fmla="val 38026"/>
                    </a:avLst>
                  </a:prstGeom>
                  <a:blipFill>
                    <a:blip r:embed="rId17"/>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1" name="Rectangle: Rounded Corners 50">
                    <a:extLst>
                      <a:ext uri="{FF2B5EF4-FFF2-40B4-BE49-F238E27FC236}">
                        <a16:creationId xmlns:a16="http://schemas.microsoft.com/office/drawing/2014/main" id="{6049E103-2139-1460-DB1E-643A69DA4779}"/>
                      </a:ext>
                    </a:extLst>
                  </p:cNvPr>
                  <p:cNvSpPr/>
                  <p:nvPr/>
                </p:nvSpPr>
                <p:spPr>
                  <a:xfrm>
                    <a:off x="991665" y="2917413"/>
                    <a:ext cx="288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51" name="Rectangle: Rounded Corners 50">
                    <a:extLst>
                      <a:ext uri="{FF2B5EF4-FFF2-40B4-BE49-F238E27FC236}">
                        <a16:creationId xmlns:a16="http://schemas.microsoft.com/office/drawing/2014/main" id="{6049E103-2139-1460-DB1E-643A69DA4779}"/>
                      </a:ext>
                    </a:extLst>
                  </p:cNvPr>
                  <p:cNvSpPr>
                    <a:spLocks noRot="1" noChangeAspect="1" noMove="1" noResize="1" noEditPoints="1" noAdjustHandles="1" noChangeArrowheads="1" noChangeShapeType="1" noTextEdit="1"/>
                  </p:cNvSpPr>
                  <p:nvPr/>
                </p:nvSpPr>
                <p:spPr>
                  <a:xfrm>
                    <a:off x="991665" y="2917413"/>
                    <a:ext cx="288000" cy="180000"/>
                  </a:xfrm>
                  <a:prstGeom prst="roundRect">
                    <a:avLst>
                      <a:gd name="adj" fmla="val 22549"/>
                    </a:avLst>
                  </a:prstGeom>
                  <a:blipFill>
                    <a:blip r:embed="rId18"/>
                    <a:stretch>
                      <a:fillRect l="-4082"/>
                    </a:stretch>
                  </a:blipFill>
                </p:spPr>
                <p:txBody>
                  <a:bodyPr/>
                  <a:lstStyle/>
                  <a:p>
                    <a:r>
                      <a:rPr lang="en-NZ">
                        <a:noFill/>
                      </a:rPr>
                      <a:t> </a:t>
                    </a:r>
                  </a:p>
                </p:txBody>
              </p:sp>
            </mc:Fallback>
          </mc:AlternateContent>
          <p:cxnSp>
            <p:nvCxnSpPr>
              <p:cNvPr id="52" name="Straight Arrow Connector 51">
                <a:extLst>
                  <a:ext uri="{FF2B5EF4-FFF2-40B4-BE49-F238E27FC236}">
                    <a16:creationId xmlns:a16="http://schemas.microsoft.com/office/drawing/2014/main" id="{03277294-4F1A-B57A-FBB2-1668CAADDF6E}"/>
                  </a:ext>
                </a:extLst>
              </p:cNvPr>
              <p:cNvCxnSpPr>
                <a:cxnSpLocks/>
                <a:stCxn id="53" idx="2"/>
                <a:endCxn id="11" idx="0"/>
              </p:cNvCxnSpPr>
              <p:nvPr/>
            </p:nvCxnSpPr>
            <p:spPr>
              <a:xfrm>
                <a:off x="1135665" y="3410264"/>
                <a:ext cx="1" cy="118161"/>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1003FEE-1466-1FEC-1F26-B605258F54BF}"/>
                      </a:ext>
                    </a:extLst>
                  </p:cNvPr>
                  <p:cNvSpPr txBox="1"/>
                  <p:nvPr/>
                </p:nvSpPr>
                <p:spPr>
                  <a:xfrm>
                    <a:off x="1027665" y="3232920"/>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3" name="TextBox 52">
                    <a:extLst>
                      <a:ext uri="{FF2B5EF4-FFF2-40B4-BE49-F238E27FC236}">
                        <a16:creationId xmlns:a16="http://schemas.microsoft.com/office/drawing/2014/main" id="{F1003FEE-1466-1FEC-1F26-B605258F54BF}"/>
                      </a:ext>
                    </a:extLst>
                  </p:cNvPr>
                  <p:cNvSpPr txBox="1">
                    <a:spLocks noRot="1" noChangeAspect="1" noMove="1" noResize="1" noEditPoints="1" noAdjustHandles="1" noChangeArrowheads="1" noChangeShapeType="1" noTextEdit="1"/>
                  </p:cNvSpPr>
                  <p:nvPr/>
                </p:nvSpPr>
                <p:spPr>
                  <a:xfrm>
                    <a:off x="1027665" y="3232920"/>
                    <a:ext cx="216000" cy="177344"/>
                  </a:xfrm>
                  <a:prstGeom prst="roundRect">
                    <a:avLst>
                      <a:gd name="adj" fmla="val 38026"/>
                    </a:avLst>
                  </a:prstGeom>
                  <a:blipFill>
                    <a:blip r:embed="rId19"/>
                    <a:stretch>
                      <a:fillRect/>
                    </a:stretch>
                  </a:blipFill>
                  <a:ln w="12700">
                    <a:noFill/>
                  </a:ln>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F14203C-98D7-A767-E5F1-E668C5DE5F63}"/>
                    </a:ext>
                  </a:extLst>
                </p:cNvPr>
                <p:cNvSpPr txBox="1"/>
                <p:nvPr/>
              </p:nvSpPr>
              <p:spPr>
                <a:xfrm>
                  <a:off x="341354" y="6098271"/>
                  <a:ext cx="1912675" cy="730008"/>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2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r>
                              <a:rPr kumimoji="0" lang="en-NZ"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sup>
                        </m:sSubSup>
                        <m:r>
                          <a:rPr kumimoji="0" lang="en-NZ"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𝐺𝑙𝑐</m:t>
                            </m:r>
                          </m:sup>
                        </m:sSubSup>
                        <m:r>
                          <a:rPr kumimoji="0" lang="en-NZ"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600"/>
                    </a:spcBef>
                    <a:spcAft>
                      <a:spcPts val="60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0" name="TextBox 129">
                  <a:extLst>
                    <a:ext uri="{FF2B5EF4-FFF2-40B4-BE49-F238E27FC236}">
                      <a16:creationId xmlns:a16="http://schemas.microsoft.com/office/drawing/2014/main" id="{BF14203C-98D7-A767-E5F1-E668C5DE5F63}"/>
                    </a:ext>
                  </a:extLst>
                </p:cNvPr>
                <p:cNvSpPr txBox="1">
                  <a:spLocks noRot="1" noChangeAspect="1" noMove="1" noResize="1" noEditPoints="1" noAdjustHandles="1" noChangeArrowheads="1" noChangeShapeType="1" noTextEdit="1"/>
                </p:cNvSpPr>
                <p:nvPr/>
              </p:nvSpPr>
              <p:spPr>
                <a:xfrm>
                  <a:off x="341354" y="6098271"/>
                  <a:ext cx="1912675" cy="730008"/>
                </a:xfrm>
                <a:prstGeom prst="rect">
                  <a:avLst/>
                </a:prstGeom>
                <a:blipFill>
                  <a:blip r:embed="rId20"/>
                  <a:stretch>
                    <a:fillRect/>
                  </a:stretch>
                </a:blipFill>
              </p:spPr>
              <p:txBody>
                <a:bodyPr/>
                <a:lstStyle/>
                <a:p>
                  <a:r>
                    <a:rPr lang="en-NZ">
                      <a:noFill/>
                    </a:rPr>
                    <a:t> </a:t>
                  </a:r>
                </a:p>
              </p:txBody>
            </p:sp>
          </mc:Fallback>
        </mc:AlternateContent>
      </p:grpSp>
      <p:grpSp>
        <p:nvGrpSpPr>
          <p:cNvPr id="152" name="Group 151">
            <a:extLst>
              <a:ext uri="{FF2B5EF4-FFF2-40B4-BE49-F238E27FC236}">
                <a16:creationId xmlns:a16="http://schemas.microsoft.com/office/drawing/2014/main" id="{0891B45B-7A45-BB47-E668-3F841BF338ED}"/>
              </a:ext>
            </a:extLst>
          </p:cNvPr>
          <p:cNvGrpSpPr/>
          <p:nvPr/>
        </p:nvGrpSpPr>
        <p:grpSpPr>
          <a:xfrm>
            <a:off x="1872441" y="1625763"/>
            <a:ext cx="5858161" cy="4490853"/>
            <a:chOff x="1872441" y="1625763"/>
            <a:chExt cx="5858161" cy="4490853"/>
          </a:xfrm>
        </p:grpSpPr>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05B2997-01D3-056D-1EA0-91CB80AFADF2}"/>
                    </a:ext>
                  </a:extLst>
                </p:cNvPr>
                <p:cNvSpPr txBox="1"/>
                <p:nvPr/>
              </p:nvSpPr>
              <p:spPr>
                <a:xfrm>
                  <a:off x="4781144" y="2257305"/>
                  <a:ext cx="2949458" cy="4208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d>
                          <m:dPr>
                            <m:begChr m:val="["/>
                            <m:endChr m:val="]"/>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2" name="TextBox 91">
                  <a:extLst>
                    <a:ext uri="{FF2B5EF4-FFF2-40B4-BE49-F238E27FC236}">
                      <a16:creationId xmlns:a16="http://schemas.microsoft.com/office/drawing/2014/main" id="{705B2997-01D3-056D-1EA0-91CB80AFADF2}"/>
                    </a:ext>
                  </a:extLst>
                </p:cNvPr>
                <p:cNvSpPr txBox="1">
                  <a:spLocks noRot="1" noChangeAspect="1" noMove="1" noResize="1" noEditPoints="1" noAdjustHandles="1" noChangeArrowheads="1" noChangeShapeType="1" noTextEdit="1"/>
                </p:cNvSpPr>
                <p:nvPr/>
              </p:nvSpPr>
              <p:spPr>
                <a:xfrm>
                  <a:off x="4781144" y="2257305"/>
                  <a:ext cx="2949458" cy="420884"/>
                </a:xfrm>
                <a:prstGeom prst="rect">
                  <a:avLst/>
                </a:prstGeom>
                <a:blipFill>
                  <a:blip r:embed="rId21"/>
                  <a:stretch>
                    <a:fillRect/>
                  </a:stretch>
                </a:blipFill>
              </p:spPr>
              <p:txBody>
                <a:bodyPr/>
                <a:lstStyle/>
                <a:p>
                  <a:r>
                    <a:rPr lang="en-NZ">
                      <a:noFill/>
                    </a:rPr>
                    <a:t> </a:t>
                  </a:r>
                </a:p>
              </p:txBody>
            </p:sp>
          </mc:Fallback>
        </mc:AlternateContent>
        <p:grpSp>
          <p:nvGrpSpPr>
            <p:cNvPr id="103" name="Group 102">
              <a:extLst>
                <a:ext uri="{FF2B5EF4-FFF2-40B4-BE49-F238E27FC236}">
                  <a16:creationId xmlns:a16="http://schemas.microsoft.com/office/drawing/2014/main" id="{B406B5FB-C15E-05E8-C51F-4998065821AB}"/>
                </a:ext>
              </a:extLst>
            </p:cNvPr>
            <p:cNvGrpSpPr/>
            <p:nvPr/>
          </p:nvGrpSpPr>
          <p:grpSpPr>
            <a:xfrm>
              <a:off x="1872441" y="1625763"/>
              <a:ext cx="1819317" cy="216000"/>
              <a:chOff x="1447373" y="2232176"/>
              <a:chExt cx="1819317" cy="216000"/>
            </a:xfrm>
          </p:grpSpPr>
          <p:cxnSp>
            <p:nvCxnSpPr>
              <p:cNvPr id="15" name="Straight Arrow Connector 14">
                <a:extLst>
                  <a:ext uri="{FF2B5EF4-FFF2-40B4-BE49-F238E27FC236}">
                    <a16:creationId xmlns:a16="http://schemas.microsoft.com/office/drawing/2014/main" id="{1E92FF7C-AFC2-9526-6362-C6136287D52A}"/>
                  </a:ext>
                </a:extLst>
              </p:cNvPr>
              <p:cNvCxnSpPr>
                <a:cxnSpLocks/>
                <a:stCxn id="65" idx="3"/>
                <a:endCxn id="47" idx="1"/>
              </p:cNvCxnSpPr>
              <p:nvPr/>
            </p:nvCxnSpPr>
            <p:spPr>
              <a:xfrm>
                <a:off x="1785897" y="2340176"/>
                <a:ext cx="538564" cy="0"/>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2958A6F-ABEE-331D-B90C-2B26DEFF9B21}"/>
                      </a:ext>
                    </a:extLst>
                  </p:cNvPr>
                  <p:cNvSpPr txBox="1"/>
                  <p:nvPr/>
                </p:nvSpPr>
                <p:spPr>
                  <a:xfrm>
                    <a:off x="2661635" y="2232176"/>
                    <a:ext cx="605055" cy="216000"/>
                  </a:xfrm>
                  <a:prstGeom prst="roundRect">
                    <a:avLst>
                      <a:gd name="adj" fmla="val 49758"/>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Sup>
                                <m:s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𝐺𝑙𝑐</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 name="TextBox 16">
                    <a:extLst>
                      <a:ext uri="{FF2B5EF4-FFF2-40B4-BE49-F238E27FC236}">
                        <a16:creationId xmlns:a16="http://schemas.microsoft.com/office/drawing/2014/main" id="{F2958A6F-ABEE-331D-B90C-2B26DEFF9B21}"/>
                      </a:ext>
                    </a:extLst>
                  </p:cNvPr>
                  <p:cNvSpPr txBox="1">
                    <a:spLocks noRot="1" noChangeAspect="1" noMove="1" noResize="1" noEditPoints="1" noAdjustHandles="1" noChangeArrowheads="1" noChangeShapeType="1" noTextEdit="1"/>
                  </p:cNvSpPr>
                  <p:nvPr/>
                </p:nvSpPr>
                <p:spPr>
                  <a:xfrm>
                    <a:off x="2661635" y="2232176"/>
                    <a:ext cx="605055" cy="216000"/>
                  </a:xfrm>
                  <a:prstGeom prst="roundRect">
                    <a:avLst>
                      <a:gd name="adj" fmla="val 49758"/>
                    </a:avLst>
                  </a:prstGeom>
                  <a:blipFill>
                    <a:blip r:embed="rId22"/>
                    <a:stretch>
                      <a:fillRect b="-5405"/>
                    </a:stretch>
                  </a:blipFill>
                  <a:ln w="12700">
                    <a:solidFill>
                      <a:srgbClr val="FF0000"/>
                    </a:solidFill>
                  </a:ln>
                </p:spPr>
                <p:txBody>
                  <a:bodyPr/>
                  <a:lstStyle/>
                  <a:p>
                    <a:r>
                      <a:rPr lang="en-NZ">
                        <a:noFill/>
                      </a:rPr>
                      <a:t> </a:t>
                    </a:r>
                  </a:p>
                </p:txBody>
              </p:sp>
            </mc:Fallback>
          </mc:AlternateContent>
          <p:cxnSp>
            <p:nvCxnSpPr>
              <p:cNvPr id="28" name="Straight Arrow Connector 27">
                <a:extLst>
                  <a:ext uri="{FF2B5EF4-FFF2-40B4-BE49-F238E27FC236}">
                    <a16:creationId xmlns:a16="http://schemas.microsoft.com/office/drawing/2014/main" id="{06D6E86E-AC00-165B-03AE-617108506CF6}"/>
                  </a:ext>
                </a:extLst>
              </p:cNvPr>
              <p:cNvCxnSpPr>
                <a:cxnSpLocks/>
                <a:stCxn id="16" idx="3"/>
                <a:endCxn id="65" idx="1"/>
              </p:cNvCxnSpPr>
              <p:nvPr/>
            </p:nvCxnSpPr>
            <p:spPr>
              <a:xfrm>
                <a:off x="1447373" y="2340176"/>
                <a:ext cx="122524" cy="0"/>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4CE475E-F764-8233-7CAC-B5F2B9CAF56B}"/>
                  </a:ext>
                </a:extLst>
              </p:cNvPr>
              <p:cNvCxnSpPr>
                <a:cxnSpLocks/>
                <a:stCxn id="47" idx="3"/>
                <a:endCxn id="17" idx="1"/>
              </p:cNvCxnSpPr>
              <p:nvPr/>
            </p:nvCxnSpPr>
            <p:spPr>
              <a:xfrm>
                <a:off x="2540461" y="2340176"/>
                <a:ext cx="121174" cy="0"/>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Rounded Corners 40">
                    <a:extLst>
                      <a:ext uri="{FF2B5EF4-FFF2-40B4-BE49-F238E27FC236}">
                        <a16:creationId xmlns:a16="http://schemas.microsoft.com/office/drawing/2014/main" id="{5A59D4EA-DDB1-0E55-6D8A-CECB81880D16}"/>
                      </a:ext>
                    </a:extLst>
                  </p:cNvPr>
                  <p:cNvSpPr/>
                  <p:nvPr/>
                </p:nvSpPr>
                <p:spPr>
                  <a:xfrm>
                    <a:off x="1910200" y="2250176"/>
                    <a:ext cx="288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41" name="Rectangle: Rounded Corners 40">
                    <a:extLst>
                      <a:ext uri="{FF2B5EF4-FFF2-40B4-BE49-F238E27FC236}">
                        <a16:creationId xmlns:a16="http://schemas.microsoft.com/office/drawing/2014/main" id="{5A59D4EA-DDB1-0E55-6D8A-CECB81880D16}"/>
                      </a:ext>
                    </a:extLst>
                  </p:cNvPr>
                  <p:cNvSpPr>
                    <a:spLocks noRot="1" noChangeAspect="1" noMove="1" noResize="1" noEditPoints="1" noAdjustHandles="1" noChangeArrowheads="1" noChangeShapeType="1" noTextEdit="1"/>
                  </p:cNvSpPr>
                  <p:nvPr/>
                </p:nvSpPr>
                <p:spPr>
                  <a:xfrm>
                    <a:off x="1910200" y="2250176"/>
                    <a:ext cx="288000" cy="180000"/>
                  </a:xfrm>
                  <a:prstGeom prst="roundRect">
                    <a:avLst>
                      <a:gd name="adj" fmla="val 22549"/>
                    </a:avLst>
                  </a:prstGeom>
                  <a:blipFill>
                    <a:blip r:embed="rId23"/>
                    <a:stretch>
                      <a:fillRect l="-4082"/>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6A8CA2B-C646-FE6A-6F1E-554493AEA068}"/>
                      </a:ext>
                    </a:extLst>
                  </p:cNvPr>
                  <p:cNvSpPr txBox="1"/>
                  <p:nvPr/>
                </p:nvSpPr>
                <p:spPr>
                  <a:xfrm>
                    <a:off x="2324461" y="2251504"/>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7" name="TextBox 46">
                    <a:extLst>
                      <a:ext uri="{FF2B5EF4-FFF2-40B4-BE49-F238E27FC236}">
                        <a16:creationId xmlns:a16="http://schemas.microsoft.com/office/drawing/2014/main" id="{E6A8CA2B-C646-FE6A-6F1E-554493AEA068}"/>
                      </a:ext>
                    </a:extLst>
                  </p:cNvPr>
                  <p:cNvSpPr txBox="1">
                    <a:spLocks noRot="1" noChangeAspect="1" noMove="1" noResize="1" noEditPoints="1" noAdjustHandles="1" noChangeArrowheads="1" noChangeShapeType="1" noTextEdit="1"/>
                  </p:cNvSpPr>
                  <p:nvPr/>
                </p:nvSpPr>
                <p:spPr>
                  <a:xfrm>
                    <a:off x="2324461" y="2251504"/>
                    <a:ext cx="216000" cy="177344"/>
                  </a:xfrm>
                  <a:prstGeom prst="roundRect">
                    <a:avLst>
                      <a:gd name="adj" fmla="val 38026"/>
                    </a:avLst>
                  </a:prstGeom>
                  <a:blipFill>
                    <a:blip r:embed="rId24"/>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8176712-26F4-DDDD-5F4D-B35A5AFEDB9E}"/>
                      </a:ext>
                    </a:extLst>
                  </p:cNvPr>
                  <p:cNvSpPr txBox="1"/>
                  <p:nvPr/>
                </p:nvSpPr>
                <p:spPr>
                  <a:xfrm>
                    <a:off x="1569897" y="2251504"/>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5" name="TextBox 64">
                    <a:extLst>
                      <a:ext uri="{FF2B5EF4-FFF2-40B4-BE49-F238E27FC236}">
                        <a16:creationId xmlns:a16="http://schemas.microsoft.com/office/drawing/2014/main" id="{08176712-26F4-DDDD-5F4D-B35A5AFEDB9E}"/>
                      </a:ext>
                    </a:extLst>
                  </p:cNvPr>
                  <p:cNvSpPr txBox="1">
                    <a:spLocks noRot="1" noChangeAspect="1" noMove="1" noResize="1" noEditPoints="1" noAdjustHandles="1" noChangeArrowheads="1" noChangeShapeType="1" noTextEdit="1"/>
                  </p:cNvSpPr>
                  <p:nvPr/>
                </p:nvSpPr>
                <p:spPr>
                  <a:xfrm>
                    <a:off x="1569897" y="2251504"/>
                    <a:ext cx="216000" cy="177344"/>
                  </a:xfrm>
                  <a:prstGeom prst="roundRect">
                    <a:avLst>
                      <a:gd name="adj" fmla="val 38026"/>
                    </a:avLst>
                  </a:prstGeom>
                  <a:blipFill>
                    <a:blip r:embed="rId25"/>
                    <a:stretch>
                      <a:fillRect/>
                    </a:stretch>
                  </a:blipFill>
                  <a:ln w="12700">
                    <a:noFill/>
                  </a:ln>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3F79122-3338-052E-3444-25695ABA8C1B}"/>
                    </a:ext>
                  </a:extLst>
                </p:cNvPr>
                <p:cNvSpPr txBox="1"/>
                <p:nvPr/>
              </p:nvSpPr>
              <p:spPr>
                <a:xfrm>
                  <a:off x="2565589" y="5383787"/>
                  <a:ext cx="1613225" cy="732829"/>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2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r>
                              <m:rPr>
                                <m:sty m:val="p"/>
                              </m:rPr>
                              <a:rPr kumimoji="0" lang="en-NZ"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x</m:t>
                            </m:r>
                            <m:r>
                              <a:rPr kumimoji="0" lang="en-NZ"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sup>
                        </m:sSubSup>
                        <m:r>
                          <a:rPr kumimoji="0" lang="en-NZ"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600"/>
                    </a:spcBef>
                    <a:spcAft>
                      <a:spcPts val="60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1" name="TextBox 130">
                  <a:extLst>
                    <a:ext uri="{FF2B5EF4-FFF2-40B4-BE49-F238E27FC236}">
                      <a16:creationId xmlns:a16="http://schemas.microsoft.com/office/drawing/2014/main" id="{B3F79122-3338-052E-3444-25695ABA8C1B}"/>
                    </a:ext>
                  </a:extLst>
                </p:cNvPr>
                <p:cNvSpPr txBox="1">
                  <a:spLocks noRot="1" noChangeAspect="1" noMove="1" noResize="1" noEditPoints="1" noAdjustHandles="1" noChangeArrowheads="1" noChangeShapeType="1" noTextEdit="1"/>
                </p:cNvSpPr>
                <p:nvPr/>
              </p:nvSpPr>
              <p:spPr>
                <a:xfrm>
                  <a:off x="2565589" y="5383787"/>
                  <a:ext cx="1613225" cy="732829"/>
                </a:xfrm>
                <a:prstGeom prst="rect">
                  <a:avLst/>
                </a:prstGeom>
                <a:blipFill>
                  <a:blip r:embed="rId26"/>
                  <a:stretch>
                    <a:fillRect/>
                  </a:stretch>
                </a:blipFill>
              </p:spPr>
              <p:txBody>
                <a:bodyPr/>
                <a:lstStyle/>
                <a:p>
                  <a:r>
                    <a:rPr lang="en-NZ">
                      <a:noFill/>
                    </a:rPr>
                    <a:t> </a:t>
                  </a:r>
                </a:p>
              </p:txBody>
            </p:sp>
          </mc:Fallback>
        </mc:AlternateContent>
      </p:grpSp>
      <p:grpSp>
        <p:nvGrpSpPr>
          <p:cNvPr id="153" name="Group 152">
            <a:extLst>
              <a:ext uri="{FF2B5EF4-FFF2-40B4-BE49-F238E27FC236}">
                <a16:creationId xmlns:a16="http://schemas.microsoft.com/office/drawing/2014/main" id="{E5069538-C50B-83B0-C8FA-2D0FB711C6D3}"/>
              </a:ext>
            </a:extLst>
          </p:cNvPr>
          <p:cNvGrpSpPr/>
          <p:nvPr/>
        </p:nvGrpSpPr>
        <p:grpSpPr>
          <a:xfrm>
            <a:off x="2565590" y="1841763"/>
            <a:ext cx="5233591" cy="4996072"/>
            <a:chOff x="2565590" y="1841763"/>
            <a:chExt cx="5233591" cy="4996072"/>
          </a:xfrm>
        </p:grpSpPr>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FADA022A-AA19-FCBD-47C3-76F101B0A8B9}"/>
                    </a:ext>
                  </a:extLst>
                </p:cNvPr>
                <p:cNvSpPr txBox="1"/>
                <p:nvPr/>
              </p:nvSpPr>
              <p:spPr>
                <a:xfrm>
                  <a:off x="4781144" y="2757049"/>
                  <a:ext cx="3018037" cy="4223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4</m:t>
                            </m:r>
                          </m:sub>
                        </m:s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4</m:t>
                            </m:r>
                          </m:sub>
                        </m:sSub>
                        <m:d>
                          <m:dPr>
                            <m:begChr m:val="["/>
                            <m:endChr m:val="]"/>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3" name="TextBox 92">
                  <a:extLst>
                    <a:ext uri="{FF2B5EF4-FFF2-40B4-BE49-F238E27FC236}">
                      <a16:creationId xmlns:a16="http://schemas.microsoft.com/office/drawing/2014/main" id="{FADA022A-AA19-FCBD-47C3-76F101B0A8B9}"/>
                    </a:ext>
                  </a:extLst>
                </p:cNvPr>
                <p:cNvSpPr txBox="1">
                  <a:spLocks noRot="1" noChangeAspect="1" noMove="1" noResize="1" noEditPoints="1" noAdjustHandles="1" noChangeArrowheads="1" noChangeShapeType="1" noTextEdit="1"/>
                </p:cNvSpPr>
                <p:nvPr/>
              </p:nvSpPr>
              <p:spPr>
                <a:xfrm>
                  <a:off x="4781144" y="2757049"/>
                  <a:ext cx="3018037" cy="422360"/>
                </a:xfrm>
                <a:prstGeom prst="rect">
                  <a:avLst/>
                </a:prstGeom>
                <a:blipFill>
                  <a:blip r:embed="rId27"/>
                  <a:stretch>
                    <a:fillRect/>
                  </a:stretch>
                </a:blipFill>
              </p:spPr>
              <p:txBody>
                <a:bodyPr/>
                <a:lstStyle/>
                <a:p>
                  <a:r>
                    <a:rPr lang="en-NZ">
                      <a:noFill/>
                    </a:rPr>
                    <a:t> </a:t>
                  </a:r>
                </a:p>
              </p:txBody>
            </p:sp>
          </mc:Fallback>
        </mc:AlternateContent>
        <p:grpSp>
          <p:nvGrpSpPr>
            <p:cNvPr id="104" name="Group 103">
              <a:extLst>
                <a:ext uri="{FF2B5EF4-FFF2-40B4-BE49-F238E27FC236}">
                  <a16:creationId xmlns:a16="http://schemas.microsoft.com/office/drawing/2014/main" id="{4E529DAF-107E-6AC7-F5F7-96F2FA59ACD7}"/>
                </a:ext>
              </a:extLst>
            </p:cNvPr>
            <p:cNvGrpSpPr/>
            <p:nvPr/>
          </p:nvGrpSpPr>
          <p:grpSpPr>
            <a:xfrm>
              <a:off x="3151315" y="1841763"/>
              <a:ext cx="938186" cy="1293803"/>
              <a:chOff x="2721889" y="2245621"/>
              <a:chExt cx="938186" cy="1293803"/>
            </a:xfrm>
          </p:grpSpPr>
          <p:cxnSp>
            <p:nvCxnSpPr>
              <p:cNvPr id="8" name="Straight Arrow Connector 7">
                <a:extLst>
                  <a:ext uri="{FF2B5EF4-FFF2-40B4-BE49-F238E27FC236}">
                    <a16:creationId xmlns:a16="http://schemas.microsoft.com/office/drawing/2014/main" id="{6A6598EC-B998-A539-694F-FF358ECDFBAE}"/>
                  </a:ext>
                </a:extLst>
              </p:cNvPr>
              <p:cNvCxnSpPr>
                <a:cxnSpLocks/>
                <a:stCxn id="9" idx="1"/>
                <a:endCxn id="57" idx="3"/>
              </p:cNvCxnSpPr>
              <p:nvPr/>
            </p:nvCxnSpPr>
            <p:spPr>
              <a:xfrm flipH="1">
                <a:off x="3067804" y="3116591"/>
                <a:ext cx="312127" cy="0"/>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6D64DD-8185-207F-C900-1C2474F9FA28}"/>
                      </a:ext>
                    </a:extLst>
                  </p:cNvPr>
                  <p:cNvSpPr txBox="1"/>
                  <p:nvPr/>
                </p:nvSpPr>
                <p:spPr>
                  <a:xfrm>
                    <a:off x="3379931" y="3008591"/>
                    <a:ext cx="280144" cy="216000"/>
                  </a:xfrm>
                  <a:prstGeom prst="roundRect">
                    <a:avLst>
                      <a:gd name="adj" fmla="val 45102"/>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𝐺𝑙𝑐</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CE6D64DD-8185-207F-C900-1C2474F9FA28}"/>
                      </a:ext>
                    </a:extLst>
                  </p:cNvPr>
                  <p:cNvSpPr txBox="1">
                    <a:spLocks noRot="1" noChangeAspect="1" noMove="1" noResize="1" noEditPoints="1" noAdjustHandles="1" noChangeArrowheads="1" noChangeShapeType="1" noTextEdit="1"/>
                  </p:cNvSpPr>
                  <p:nvPr/>
                </p:nvSpPr>
                <p:spPr>
                  <a:xfrm>
                    <a:off x="3379931" y="3008591"/>
                    <a:ext cx="280144" cy="216000"/>
                  </a:xfrm>
                  <a:prstGeom prst="roundRect">
                    <a:avLst>
                      <a:gd name="adj" fmla="val 45102"/>
                    </a:avLst>
                  </a:prstGeom>
                  <a:blipFill>
                    <a:blip r:embed="rId28"/>
                    <a:stretch>
                      <a:fillRect/>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4C29672-CA1F-E9BF-97AB-E2F5FD03C325}"/>
                      </a:ext>
                    </a:extLst>
                  </p:cNvPr>
                  <p:cNvSpPr txBox="1"/>
                  <p:nvPr/>
                </p:nvSpPr>
                <p:spPr>
                  <a:xfrm>
                    <a:off x="2721889" y="3323424"/>
                    <a:ext cx="475831" cy="216000"/>
                  </a:xfrm>
                  <a:prstGeom prst="roundRect">
                    <a:avLst>
                      <a:gd name="adj" fmla="val 49758"/>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Sup>
                                <m:s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94C29672-CA1F-E9BF-97AB-E2F5FD03C325}"/>
                      </a:ext>
                    </a:extLst>
                  </p:cNvPr>
                  <p:cNvSpPr txBox="1">
                    <a:spLocks noRot="1" noChangeAspect="1" noMove="1" noResize="1" noEditPoints="1" noAdjustHandles="1" noChangeArrowheads="1" noChangeShapeType="1" noTextEdit="1"/>
                  </p:cNvSpPr>
                  <p:nvPr/>
                </p:nvSpPr>
                <p:spPr>
                  <a:xfrm>
                    <a:off x="2721889" y="3323424"/>
                    <a:ext cx="475831" cy="216000"/>
                  </a:xfrm>
                  <a:prstGeom prst="roundRect">
                    <a:avLst>
                      <a:gd name="adj" fmla="val 49758"/>
                    </a:avLst>
                  </a:prstGeom>
                  <a:blipFill>
                    <a:blip r:embed="rId29"/>
                    <a:stretch>
                      <a:fillRect b="-5405"/>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CD3B6DA-24A5-D322-5F92-12C8A67B9A03}"/>
                      </a:ext>
                    </a:extLst>
                  </p:cNvPr>
                  <p:cNvSpPr txBox="1"/>
                  <p:nvPr/>
                </p:nvSpPr>
                <p:spPr>
                  <a:xfrm>
                    <a:off x="2851804" y="2397508"/>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6" name="TextBox 55">
                    <a:extLst>
                      <a:ext uri="{FF2B5EF4-FFF2-40B4-BE49-F238E27FC236}">
                        <a16:creationId xmlns:a16="http://schemas.microsoft.com/office/drawing/2014/main" id="{DCD3B6DA-24A5-D322-5F92-12C8A67B9A03}"/>
                      </a:ext>
                    </a:extLst>
                  </p:cNvPr>
                  <p:cNvSpPr txBox="1">
                    <a:spLocks noRot="1" noChangeAspect="1" noMove="1" noResize="1" noEditPoints="1" noAdjustHandles="1" noChangeArrowheads="1" noChangeShapeType="1" noTextEdit="1"/>
                  </p:cNvSpPr>
                  <p:nvPr/>
                </p:nvSpPr>
                <p:spPr>
                  <a:xfrm>
                    <a:off x="2851804" y="2397508"/>
                    <a:ext cx="216000" cy="177344"/>
                  </a:xfrm>
                  <a:prstGeom prst="roundRect">
                    <a:avLst>
                      <a:gd name="adj" fmla="val 38026"/>
                    </a:avLst>
                  </a:prstGeom>
                  <a:blipFill>
                    <a:blip r:embed="rId30"/>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7EA2D07-7E4B-8374-8369-DCC1627957B5}"/>
                      </a:ext>
                    </a:extLst>
                  </p:cNvPr>
                  <p:cNvSpPr txBox="1"/>
                  <p:nvPr/>
                </p:nvSpPr>
                <p:spPr>
                  <a:xfrm>
                    <a:off x="2851804" y="3027919"/>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7" name="TextBox 56">
                    <a:extLst>
                      <a:ext uri="{FF2B5EF4-FFF2-40B4-BE49-F238E27FC236}">
                        <a16:creationId xmlns:a16="http://schemas.microsoft.com/office/drawing/2014/main" id="{D7EA2D07-7E4B-8374-8369-DCC1627957B5}"/>
                      </a:ext>
                    </a:extLst>
                  </p:cNvPr>
                  <p:cNvSpPr txBox="1">
                    <a:spLocks noRot="1" noChangeAspect="1" noMove="1" noResize="1" noEditPoints="1" noAdjustHandles="1" noChangeArrowheads="1" noChangeShapeType="1" noTextEdit="1"/>
                  </p:cNvSpPr>
                  <p:nvPr/>
                </p:nvSpPr>
                <p:spPr>
                  <a:xfrm>
                    <a:off x="2851804" y="3027919"/>
                    <a:ext cx="216000" cy="177344"/>
                  </a:xfrm>
                  <a:prstGeom prst="roundRect">
                    <a:avLst>
                      <a:gd name="adj" fmla="val 38026"/>
                    </a:avLst>
                  </a:prstGeom>
                  <a:blipFill>
                    <a:blip r:embed="rId31"/>
                    <a:stretch>
                      <a:fillRect/>
                    </a:stretch>
                  </a:blipFill>
                  <a:ln w="12700">
                    <a:noFill/>
                  </a:ln>
                </p:spPr>
                <p:txBody>
                  <a:bodyPr/>
                  <a:lstStyle/>
                  <a:p>
                    <a:r>
                      <a:rPr lang="en-NZ">
                        <a:noFill/>
                      </a:rPr>
                      <a:t> </a:t>
                    </a:r>
                  </a:p>
                </p:txBody>
              </p:sp>
            </mc:Fallback>
          </mc:AlternateContent>
          <p:cxnSp>
            <p:nvCxnSpPr>
              <p:cNvPr id="58" name="Straight Arrow Connector 57">
                <a:extLst>
                  <a:ext uri="{FF2B5EF4-FFF2-40B4-BE49-F238E27FC236}">
                    <a16:creationId xmlns:a16="http://schemas.microsoft.com/office/drawing/2014/main" id="{588FB7C2-1774-7AB7-63F6-744231994ACE}"/>
                  </a:ext>
                </a:extLst>
              </p:cNvPr>
              <p:cNvCxnSpPr>
                <a:cxnSpLocks/>
                <a:stCxn id="12" idx="0"/>
                <a:endCxn id="57" idx="2"/>
              </p:cNvCxnSpPr>
              <p:nvPr/>
            </p:nvCxnSpPr>
            <p:spPr>
              <a:xfrm flipH="1" flipV="1">
                <a:off x="2959804" y="3205263"/>
                <a:ext cx="1" cy="118161"/>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319995A-2835-3DA4-FBE9-D366BEA26AF6}"/>
                  </a:ext>
                </a:extLst>
              </p:cNvPr>
              <p:cNvCxnSpPr>
                <a:cxnSpLocks/>
                <a:stCxn id="56" idx="0"/>
                <a:endCxn id="17" idx="2"/>
              </p:cNvCxnSpPr>
              <p:nvPr/>
            </p:nvCxnSpPr>
            <p:spPr>
              <a:xfrm flipV="1">
                <a:off x="2959804" y="2245621"/>
                <a:ext cx="1" cy="151887"/>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FA5A154-987A-F501-C9B1-42021732CAAA}"/>
                  </a:ext>
                </a:extLst>
              </p:cNvPr>
              <p:cNvCxnSpPr>
                <a:cxnSpLocks/>
                <a:stCxn id="56" idx="2"/>
                <a:endCxn id="57" idx="0"/>
              </p:cNvCxnSpPr>
              <p:nvPr/>
            </p:nvCxnSpPr>
            <p:spPr>
              <a:xfrm>
                <a:off x="2959804" y="2574852"/>
                <a:ext cx="0" cy="453067"/>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Rectangle: Rounded Corners 60">
                    <a:extLst>
                      <a:ext uri="{FF2B5EF4-FFF2-40B4-BE49-F238E27FC236}">
                        <a16:creationId xmlns:a16="http://schemas.microsoft.com/office/drawing/2014/main" id="{9A9485EC-2F61-C6A5-F268-4BDF15A9D36B}"/>
                      </a:ext>
                    </a:extLst>
                  </p:cNvPr>
                  <p:cNvSpPr/>
                  <p:nvPr/>
                </p:nvSpPr>
                <p:spPr>
                  <a:xfrm>
                    <a:off x="2815804" y="2712412"/>
                    <a:ext cx="288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61" name="Rectangle: Rounded Corners 60">
                    <a:extLst>
                      <a:ext uri="{FF2B5EF4-FFF2-40B4-BE49-F238E27FC236}">
                        <a16:creationId xmlns:a16="http://schemas.microsoft.com/office/drawing/2014/main" id="{9A9485EC-2F61-C6A5-F268-4BDF15A9D36B}"/>
                      </a:ext>
                    </a:extLst>
                  </p:cNvPr>
                  <p:cNvSpPr>
                    <a:spLocks noRot="1" noChangeAspect="1" noMove="1" noResize="1" noEditPoints="1" noAdjustHandles="1" noChangeArrowheads="1" noChangeShapeType="1" noTextEdit="1"/>
                  </p:cNvSpPr>
                  <p:nvPr/>
                </p:nvSpPr>
                <p:spPr>
                  <a:xfrm>
                    <a:off x="2815804" y="2712412"/>
                    <a:ext cx="288000" cy="180000"/>
                  </a:xfrm>
                  <a:prstGeom prst="roundRect">
                    <a:avLst>
                      <a:gd name="adj" fmla="val 22549"/>
                    </a:avLst>
                  </a:prstGeom>
                  <a:blipFill>
                    <a:blip r:embed="rId32"/>
                    <a:stretch>
                      <a:fillRect l="-4000"/>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837C2784-AA95-9677-D61B-AA3781D0C1D2}"/>
                    </a:ext>
                  </a:extLst>
                </p:cNvPr>
                <p:cNvSpPr txBox="1"/>
                <p:nvPr/>
              </p:nvSpPr>
              <p:spPr>
                <a:xfrm>
                  <a:off x="2565590" y="6104621"/>
                  <a:ext cx="1807419" cy="733214"/>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2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r>
                              <m:rPr>
                                <m:sty m:val="p"/>
                              </m:rPr>
                              <a:rPr kumimoji="0" lang="en-NZ"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x</m:t>
                            </m:r>
                            <m:r>
                              <a:rPr kumimoji="0" lang="en-NZ"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4</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sup>
                        </m:sSubSup>
                        <m:r>
                          <a:rPr kumimoji="0" lang="en-NZ"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600"/>
                    </a:spcBef>
                    <a:spcAft>
                      <a:spcPts val="60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2" name="TextBox 131">
                  <a:extLst>
                    <a:ext uri="{FF2B5EF4-FFF2-40B4-BE49-F238E27FC236}">
                      <a16:creationId xmlns:a16="http://schemas.microsoft.com/office/drawing/2014/main" id="{837C2784-AA95-9677-D61B-AA3781D0C1D2}"/>
                    </a:ext>
                  </a:extLst>
                </p:cNvPr>
                <p:cNvSpPr txBox="1">
                  <a:spLocks noRot="1" noChangeAspect="1" noMove="1" noResize="1" noEditPoints="1" noAdjustHandles="1" noChangeArrowheads="1" noChangeShapeType="1" noTextEdit="1"/>
                </p:cNvSpPr>
                <p:nvPr/>
              </p:nvSpPr>
              <p:spPr>
                <a:xfrm>
                  <a:off x="2565590" y="6104621"/>
                  <a:ext cx="1807419" cy="733214"/>
                </a:xfrm>
                <a:prstGeom prst="rect">
                  <a:avLst/>
                </a:prstGeom>
                <a:blipFill>
                  <a:blip r:embed="rId33"/>
                  <a:stretch>
                    <a:fillRect/>
                  </a:stretch>
                </a:blipFill>
              </p:spPr>
              <p:txBody>
                <a:bodyPr/>
                <a:lstStyle/>
                <a:p>
                  <a:r>
                    <a:rPr lang="en-NZ">
                      <a:noFill/>
                    </a:rPr>
                    <a:t> </a:t>
                  </a:r>
                </a:p>
              </p:txBody>
            </p:sp>
          </mc:Fallback>
        </mc:AlternateContent>
      </p:grpSp>
      <p:grpSp>
        <p:nvGrpSpPr>
          <p:cNvPr id="154" name="Group 153">
            <a:extLst>
              <a:ext uri="{FF2B5EF4-FFF2-40B4-BE49-F238E27FC236}">
                <a16:creationId xmlns:a16="http://schemas.microsoft.com/office/drawing/2014/main" id="{D985050C-241B-6D0E-215B-542F8F44B900}"/>
              </a:ext>
            </a:extLst>
          </p:cNvPr>
          <p:cNvGrpSpPr/>
          <p:nvPr/>
        </p:nvGrpSpPr>
        <p:grpSpPr>
          <a:xfrm>
            <a:off x="3245230" y="3135566"/>
            <a:ext cx="4553950" cy="2963032"/>
            <a:chOff x="3245230" y="3135566"/>
            <a:chExt cx="4553950" cy="29630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CC56E82-540E-2E9A-123D-71AA5D6686C4}"/>
                    </a:ext>
                  </a:extLst>
                </p:cNvPr>
                <p:cNvSpPr txBox="1"/>
                <p:nvPr/>
              </p:nvSpPr>
              <p:spPr>
                <a:xfrm>
                  <a:off x="4781143" y="3258269"/>
                  <a:ext cx="3018037" cy="4877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b>
                        </m:s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b>
                        </m:sSub>
                        <m:d>
                          <m:dPr>
                            <m:begChr m:val="["/>
                            <m:endChr m:val="]"/>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d>
                                  <m:d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4" name="TextBox 93">
                  <a:extLst>
                    <a:ext uri="{FF2B5EF4-FFF2-40B4-BE49-F238E27FC236}">
                      <a16:creationId xmlns:a16="http://schemas.microsoft.com/office/drawing/2014/main" id="{ACC56E82-540E-2E9A-123D-71AA5D6686C4}"/>
                    </a:ext>
                  </a:extLst>
                </p:cNvPr>
                <p:cNvSpPr txBox="1">
                  <a:spLocks noRot="1" noChangeAspect="1" noMove="1" noResize="1" noEditPoints="1" noAdjustHandles="1" noChangeArrowheads="1" noChangeShapeType="1" noTextEdit="1"/>
                </p:cNvSpPr>
                <p:nvPr/>
              </p:nvSpPr>
              <p:spPr>
                <a:xfrm>
                  <a:off x="4781143" y="3258269"/>
                  <a:ext cx="3018037" cy="487762"/>
                </a:xfrm>
                <a:prstGeom prst="rect">
                  <a:avLst/>
                </a:prstGeom>
                <a:blipFill>
                  <a:blip r:embed="rId34"/>
                  <a:stretch>
                    <a:fillRect/>
                  </a:stretch>
                </a:blipFill>
              </p:spPr>
              <p:txBody>
                <a:bodyPr/>
                <a:lstStyle/>
                <a:p>
                  <a:r>
                    <a:rPr lang="en-NZ">
                      <a:noFill/>
                    </a:rPr>
                    <a:t> </a:t>
                  </a:r>
                </a:p>
              </p:txBody>
            </p:sp>
          </mc:Fallback>
        </mc:AlternateContent>
        <p:grpSp>
          <p:nvGrpSpPr>
            <p:cNvPr id="105" name="Group 104">
              <a:extLst>
                <a:ext uri="{FF2B5EF4-FFF2-40B4-BE49-F238E27FC236}">
                  <a16:creationId xmlns:a16="http://schemas.microsoft.com/office/drawing/2014/main" id="{D206F486-0BD9-D819-3311-B52B6929212D}"/>
                </a:ext>
              </a:extLst>
            </p:cNvPr>
            <p:cNvGrpSpPr/>
            <p:nvPr/>
          </p:nvGrpSpPr>
          <p:grpSpPr>
            <a:xfrm>
              <a:off x="3245230" y="3135566"/>
              <a:ext cx="853501" cy="1297759"/>
              <a:chOff x="2815804" y="3741979"/>
              <a:chExt cx="853501" cy="1297759"/>
            </a:xfrm>
          </p:grpSpPr>
          <p:cxnSp>
            <p:nvCxnSpPr>
              <p:cNvPr id="14" name="Straight Arrow Connector 13">
                <a:extLst>
                  <a:ext uri="{FF2B5EF4-FFF2-40B4-BE49-F238E27FC236}">
                    <a16:creationId xmlns:a16="http://schemas.microsoft.com/office/drawing/2014/main" id="{5F8454EB-E5F9-CDCB-D1EE-7607E69FD42C}"/>
                  </a:ext>
                </a:extLst>
              </p:cNvPr>
              <p:cNvCxnSpPr>
                <a:cxnSpLocks/>
                <a:stCxn id="54" idx="0"/>
                <a:endCxn id="12" idx="2"/>
              </p:cNvCxnSpPr>
              <p:nvPr/>
            </p:nvCxnSpPr>
            <p:spPr>
              <a:xfrm flipV="1">
                <a:off x="2959804" y="3741979"/>
                <a:ext cx="1" cy="151158"/>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D1B4150-67D6-629E-93D0-E6CF9144E2D8}"/>
                  </a:ext>
                </a:extLst>
              </p:cNvPr>
              <p:cNvCxnSpPr>
                <a:cxnSpLocks/>
                <a:stCxn id="55" idx="3"/>
                <a:endCxn id="22" idx="1"/>
              </p:cNvCxnSpPr>
              <p:nvPr/>
            </p:nvCxnSpPr>
            <p:spPr>
              <a:xfrm>
                <a:off x="3067804" y="4606852"/>
                <a:ext cx="313501"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4CBCDE1-1322-3779-CD6E-4F164A4BE045}"/>
                      </a:ext>
                    </a:extLst>
                  </p:cNvPr>
                  <p:cNvSpPr txBox="1"/>
                  <p:nvPr/>
                </p:nvSpPr>
                <p:spPr>
                  <a:xfrm>
                    <a:off x="3381305" y="4498706"/>
                    <a:ext cx="288000" cy="216291"/>
                  </a:xfrm>
                  <a:prstGeom prst="roundRect">
                    <a:avLst>
                      <a:gd name="adj" fmla="val 40877"/>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2" name="TextBox 21">
                    <a:extLst>
                      <a:ext uri="{FF2B5EF4-FFF2-40B4-BE49-F238E27FC236}">
                        <a16:creationId xmlns:a16="http://schemas.microsoft.com/office/drawing/2014/main" id="{84CBCDE1-1322-3779-CD6E-4F164A4BE045}"/>
                      </a:ext>
                    </a:extLst>
                  </p:cNvPr>
                  <p:cNvSpPr txBox="1">
                    <a:spLocks noRot="1" noChangeAspect="1" noMove="1" noResize="1" noEditPoints="1" noAdjustHandles="1" noChangeArrowheads="1" noChangeShapeType="1" noTextEdit="1"/>
                  </p:cNvSpPr>
                  <p:nvPr/>
                </p:nvSpPr>
                <p:spPr>
                  <a:xfrm>
                    <a:off x="3381305" y="4498706"/>
                    <a:ext cx="288000" cy="216291"/>
                  </a:xfrm>
                  <a:prstGeom prst="roundRect">
                    <a:avLst>
                      <a:gd name="adj" fmla="val 40877"/>
                    </a:avLst>
                  </a:prstGeom>
                  <a:blipFill>
                    <a:blip r:embed="rId35"/>
                    <a:stretch>
                      <a:fillRect l="-4082" b="-2632"/>
                    </a:stretch>
                  </a:blipFill>
                  <a:ln w="12700">
                    <a:solidFill>
                      <a:srgbClr val="FF0000"/>
                    </a:solidFill>
                  </a:ln>
                </p:spPr>
                <p:txBody>
                  <a:bodyPr/>
                  <a:lstStyle/>
                  <a:p>
                    <a:r>
                      <a:rPr lang="en-NZ">
                        <a:noFill/>
                      </a:rPr>
                      <a:t> </a:t>
                    </a:r>
                  </a:p>
                </p:txBody>
              </p:sp>
            </mc:Fallback>
          </mc:AlternateContent>
          <p:sp>
            <p:nvSpPr>
              <p:cNvPr id="23" name="TextBox 22">
                <a:extLst>
                  <a:ext uri="{FF2B5EF4-FFF2-40B4-BE49-F238E27FC236}">
                    <a16:creationId xmlns:a16="http://schemas.microsoft.com/office/drawing/2014/main" id="{015FD3F7-3D79-3E4F-84FA-CF123A090B6C}"/>
                  </a:ext>
                </a:extLst>
              </p:cNvPr>
              <p:cNvSpPr txBox="1">
                <a:spLocks/>
              </p:cNvSpPr>
              <p:nvPr/>
            </p:nvSpPr>
            <p:spPr>
              <a:xfrm>
                <a:off x="3154565" y="4534851"/>
                <a:ext cx="144000" cy="144000"/>
              </a:xfrm>
              <a:prstGeom prst="ellipse">
                <a:avLst/>
              </a:prstGeom>
              <a:solidFill>
                <a:srgbClr val="0070C0"/>
              </a:solidFill>
              <a:ln>
                <a:noFill/>
              </a:ln>
            </p:spPr>
            <p:txBody>
              <a:bodyPr wrap="square" lIns="0" tIns="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000" b="1" i="0" u="none" strike="noStrike" kern="1200" cap="none" spc="0" normalizeH="0" baseline="-25000" noProof="0" dirty="0">
                    <a:ln>
                      <a:noFill/>
                    </a:ln>
                    <a:solidFill>
                      <a:prstClr val="white"/>
                    </a:solidFill>
                    <a:effectLst/>
                    <a:uLnTx/>
                    <a:uFillTx/>
                    <a:latin typeface="Calibri" panose="020F0502020204030204"/>
                    <a:ea typeface="+mn-ea"/>
                    <a:cs typeface="+mn-cs"/>
                  </a:rPr>
                  <a:t>2</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4DDCF08-DBDE-333B-DA4E-E468BA8BD3F8}"/>
                      </a:ext>
                    </a:extLst>
                  </p:cNvPr>
                  <p:cNvSpPr txBox="1"/>
                  <p:nvPr/>
                </p:nvSpPr>
                <p:spPr>
                  <a:xfrm>
                    <a:off x="2851496" y="4841037"/>
                    <a:ext cx="216616" cy="198701"/>
                  </a:xfrm>
                  <a:prstGeom prst="roundRect">
                    <a:avLst>
                      <a:gd name="adj" fmla="val 32119"/>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6" name="TextBox 35">
                    <a:extLst>
                      <a:ext uri="{FF2B5EF4-FFF2-40B4-BE49-F238E27FC236}">
                        <a16:creationId xmlns:a16="http://schemas.microsoft.com/office/drawing/2014/main" id="{C4DDCF08-DBDE-333B-DA4E-E468BA8BD3F8}"/>
                      </a:ext>
                    </a:extLst>
                  </p:cNvPr>
                  <p:cNvSpPr txBox="1">
                    <a:spLocks noRot="1" noChangeAspect="1" noMove="1" noResize="1" noEditPoints="1" noAdjustHandles="1" noChangeArrowheads="1" noChangeShapeType="1" noTextEdit="1"/>
                  </p:cNvSpPr>
                  <p:nvPr/>
                </p:nvSpPr>
                <p:spPr>
                  <a:xfrm>
                    <a:off x="2851496" y="4841037"/>
                    <a:ext cx="216616" cy="198701"/>
                  </a:xfrm>
                  <a:prstGeom prst="roundRect">
                    <a:avLst>
                      <a:gd name="adj" fmla="val 32119"/>
                    </a:avLst>
                  </a:prstGeom>
                  <a:blipFill>
                    <a:blip r:embed="rId36"/>
                    <a:stretch>
                      <a:fillRect l="-2632" b="-5882"/>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3730DC0-1FDD-F0F4-183B-87AA80527154}"/>
                      </a:ext>
                    </a:extLst>
                  </p:cNvPr>
                  <p:cNvSpPr txBox="1"/>
                  <p:nvPr/>
                </p:nvSpPr>
                <p:spPr>
                  <a:xfrm>
                    <a:off x="2851804" y="3893137"/>
                    <a:ext cx="216000" cy="179397"/>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4" name="TextBox 53">
                    <a:extLst>
                      <a:ext uri="{FF2B5EF4-FFF2-40B4-BE49-F238E27FC236}">
                        <a16:creationId xmlns:a16="http://schemas.microsoft.com/office/drawing/2014/main" id="{A3730DC0-1FDD-F0F4-183B-87AA80527154}"/>
                      </a:ext>
                    </a:extLst>
                  </p:cNvPr>
                  <p:cNvSpPr txBox="1">
                    <a:spLocks noRot="1" noChangeAspect="1" noMove="1" noResize="1" noEditPoints="1" noAdjustHandles="1" noChangeArrowheads="1" noChangeShapeType="1" noTextEdit="1"/>
                  </p:cNvSpPr>
                  <p:nvPr/>
                </p:nvSpPr>
                <p:spPr>
                  <a:xfrm>
                    <a:off x="2851804" y="3893137"/>
                    <a:ext cx="216000" cy="179397"/>
                  </a:xfrm>
                  <a:prstGeom prst="roundRect">
                    <a:avLst>
                      <a:gd name="adj" fmla="val 38026"/>
                    </a:avLst>
                  </a:prstGeom>
                  <a:blipFill>
                    <a:blip r:embed="rId37"/>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40ED955-4237-A169-2688-B7EE7909B1D7}"/>
                      </a:ext>
                    </a:extLst>
                  </p:cNvPr>
                  <p:cNvSpPr txBox="1"/>
                  <p:nvPr/>
                </p:nvSpPr>
                <p:spPr>
                  <a:xfrm>
                    <a:off x="2851804" y="4517153"/>
                    <a:ext cx="216000" cy="179397"/>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5" name="TextBox 54">
                    <a:extLst>
                      <a:ext uri="{FF2B5EF4-FFF2-40B4-BE49-F238E27FC236}">
                        <a16:creationId xmlns:a16="http://schemas.microsoft.com/office/drawing/2014/main" id="{440ED955-4237-A169-2688-B7EE7909B1D7}"/>
                      </a:ext>
                    </a:extLst>
                  </p:cNvPr>
                  <p:cNvSpPr txBox="1">
                    <a:spLocks noRot="1" noChangeAspect="1" noMove="1" noResize="1" noEditPoints="1" noAdjustHandles="1" noChangeArrowheads="1" noChangeShapeType="1" noTextEdit="1"/>
                  </p:cNvSpPr>
                  <p:nvPr/>
                </p:nvSpPr>
                <p:spPr>
                  <a:xfrm>
                    <a:off x="2851804" y="4517153"/>
                    <a:ext cx="216000" cy="179397"/>
                  </a:xfrm>
                  <a:prstGeom prst="roundRect">
                    <a:avLst>
                      <a:gd name="adj" fmla="val 38026"/>
                    </a:avLst>
                  </a:prstGeom>
                  <a:blipFill>
                    <a:blip r:embed="rId38"/>
                    <a:stretch>
                      <a:fillRect/>
                    </a:stretch>
                  </a:blipFill>
                  <a:ln w="12700">
                    <a:noFill/>
                  </a:ln>
                </p:spPr>
                <p:txBody>
                  <a:bodyPr/>
                  <a:lstStyle/>
                  <a:p>
                    <a:r>
                      <a:rPr lang="en-NZ">
                        <a:noFill/>
                      </a:rPr>
                      <a:t> </a:t>
                    </a:r>
                  </a:p>
                </p:txBody>
              </p:sp>
            </mc:Fallback>
          </mc:AlternateContent>
          <p:cxnSp>
            <p:nvCxnSpPr>
              <p:cNvPr id="62" name="Straight Arrow Connector 61">
                <a:extLst>
                  <a:ext uri="{FF2B5EF4-FFF2-40B4-BE49-F238E27FC236}">
                    <a16:creationId xmlns:a16="http://schemas.microsoft.com/office/drawing/2014/main" id="{F3C658D7-C947-2723-20DD-124F64408A66}"/>
                  </a:ext>
                </a:extLst>
              </p:cNvPr>
              <p:cNvCxnSpPr>
                <a:cxnSpLocks/>
                <a:stCxn id="54" idx="2"/>
                <a:endCxn id="55" idx="0"/>
              </p:cNvCxnSpPr>
              <p:nvPr/>
            </p:nvCxnSpPr>
            <p:spPr>
              <a:xfrm>
                <a:off x="2959804" y="4072534"/>
                <a:ext cx="0" cy="444619"/>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Rounded Corners 62">
                    <a:extLst>
                      <a:ext uri="{FF2B5EF4-FFF2-40B4-BE49-F238E27FC236}">
                        <a16:creationId xmlns:a16="http://schemas.microsoft.com/office/drawing/2014/main" id="{150B90EE-5D15-06F0-3FCE-D05E50F94063}"/>
                      </a:ext>
                    </a:extLst>
                  </p:cNvPr>
                  <p:cNvSpPr/>
                  <p:nvPr/>
                </p:nvSpPr>
                <p:spPr>
                  <a:xfrm>
                    <a:off x="2815804" y="4203925"/>
                    <a:ext cx="288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5</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63" name="Rectangle: Rounded Corners 62">
                    <a:extLst>
                      <a:ext uri="{FF2B5EF4-FFF2-40B4-BE49-F238E27FC236}">
                        <a16:creationId xmlns:a16="http://schemas.microsoft.com/office/drawing/2014/main" id="{150B90EE-5D15-06F0-3FCE-D05E50F94063}"/>
                      </a:ext>
                    </a:extLst>
                  </p:cNvPr>
                  <p:cNvSpPr>
                    <a:spLocks noRot="1" noChangeAspect="1" noMove="1" noResize="1" noEditPoints="1" noAdjustHandles="1" noChangeArrowheads="1" noChangeShapeType="1" noTextEdit="1"/>
                  </p:cNvSpPr>
                  <p:nvPr/>
                </p:nvSpPr>
                <p:spPr>
                  <a:xfrm>
                    <a:off x="2815804" y="4203925"/>
                    <a:ext cx="288000" cy="180000"/>
                  </a:xfrm>
                  <a:prstGeom prst="roundRect">
                    <a:avLst>
                      <a:gd name="adj" fmla="val 22549"/>
                    </a:avLst>
                  </a:prstGeom>
                  <a:blipFill>
                    <a:blip r:embed="rId39"/>
                    <a:stretch>
                      <a:fillRect l="-4000"/>
                    </a:stretch>
                  </a:blipFill>
                </p:spPr>
                <p:txBody>
                  <a:bodyPr/>
                  <a:lstStyle/>
                  <a:p>
                    <a:r>
                      <a:rPr lang="en-NZ">
                        <a:noFill/>
                      </a:rPr>
                      <a:t> </a:t>
                    </a:r>
                  </a:p>
                </p:txBody>
              </p:sp>
            </mc:Fallback>
          </mc:AlternateContent>
          <p:cxnSp>
            <p:nvCxnSpPr>
              <p:cNvPr id="64" name="Straight Arrow Connector 63">
                <a:extLst>
                  <a:ext uri="{FF2B5EF4-FFF2-40B4-BE49-F238E27FC236}">
                    <a16:creationId xmlns:a16="http://schemas.microsoft.com/office/drawing/2014/main" id="{2651A2BF-70D4-BF65-BC38-440B81EB389C}"/>
                  </a:ext>
                </a:extLst>
              </p:cNvPr>
              <p:cNvCxnSpPr>
                <a:cxnSpLocks/>
                <a:stCxn id="36" idx="0"/>
                <a:endCxn id="55" idx="2"/>
              </p:cNvCxnSpPr>
              <p:nvPr/>
            </p:nvCxnSpPr>
            <p:spPr>
              <a:xfrm flipV="1">
                <a:off x="2959804" y="4696550"/>
                <a:ext cx="0" cy="144487"/>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526102BD-8A1D-E71F-839D-6F639BD678FA}"/>
                    </a:ext>
                  </a:extLst>
                </p:cNvPr>
                <p:cNvSpPr txBox="1"/>
                <p:nvPr/>
              </p:nvSpPr>
              <p:spPr>
                <a:xfrm>
                  <a:off x="4285654" y="5383787"/>
                  <a:ext cx="1757995" cy="7148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2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r>
                              <m:rPr>
                                <m:sty m:val="p"/>
                              </m:rPr>
                              <a:rPr kumimoji="0" lang="en-NZ"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x</m:t>
                            </m:r>
                            <m:r>
                              <a:rPr kumimoji="0" lang="en-NZ"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sup>
                        </m:sSubSup>
                        <m:r>
                          <a:rPr kumimoji="0" lang="en-NZ"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600"/>
                    </a:spcBef>
                    <a:spcAft>
                      <a:spcPts val="60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5</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3" name="TextBox 132">
                  <a:extLst>
                    <a:ext uri="{FF2B5EF4-FFF2-40B4-BE49-F238E27FC236}">
                      <a16:creationId xmlns:a16="http://schemas.microsoft.com/office/drawing/2014/main" id="{526102BD-8A1D-E71F-839D-6F639BD678FA}"/>
                    </a:ext>
                  </a:extLst>
                </p:cNvPr>
                <p:cNvSpPr txBox="1">
                  <a:spLocks noRot="1" noChangeAspect="1" noMove="1" noResize="1" noEditPoints="1" noAdjustHandles="1" noChangeArrowheads="1" noChangeShapeType="1" noTextEdit="1"/>
                </p:cNvSpPr>
                <p:nvPr/>
              </p:nvSpPr>
              <p:spPr>
                <a:xfrm>
                  <a:off x="4285654" y="5383787"/>
                  <a:ext cx="1757995" cy="714811"/>
                </a:xfrm>
                <a:prstGeom prst="rect">
                  <a:avLst/>
                </a:prstGeom>
                <a:blipFill>
                  <a:blip r:embed="rId40"/>
                  <a:stretch>
                    <a:fillRect/>
                  </a:stretch>
                </a:blipFill>
              </p:spPr>
              <p:txBody>
                <a:bodyPr/>
                <a:lstStyle/>
                <a:p>
                  <a:r>
                    <a:rPr lang="en-NZ">
                      <a:noFill/>
                    </a:rPr>
                    <a:t> </a:t>
                  </a:r>
                </a:p>
              </p:txBody>
            </p:sp>
          </mc:Fallback>
        </mc:AlternateContent>
      </p:grpSp>
      <p:grpSp>
        <p:nvGrpSpPr>
          <p:cNvPr id="155" name="Group 154">
            <a:extLst>
              <a:ext uri="{FF2B5EF4-FFF2-40B4-BE49-F238E27FC236}">
                <a16:creationId xmlns:a16="http://schemas.microsoft.com/office/drawing/2014/main" id="{A8AD1516-8C7C-B700-0583-752A86BC2011}"/>
              </a:ext>
            </a:extLst>
          </p:cNvPr>
          <p:cNvGrpSpPr/>
          <p:nvPr/>
        </p:nvGrpSpPr>
        <p:grpSpPr>
          <a:xfrm>
            <a:off x="1680373" y="3759489"/>
            <a:ext cx="6205677" cy="3043789"/>
            <a:chOff x="1680373" y="3759489"/>
            <a:chExt cx="6205677" cy="3043789"/>
          </a:xfrm>
        </p:grpSpPr>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6E5F236F-93E3-7082-4ADE-D6D32CD0E4FC}"/>
                    </a:ext>
                  </a:extLst>
                </p:cNvPr>
                <p:cNvSpPr txBox="1"/>
                <p:nvPr/>
              </p:nvSpPr>
              <p:spPr>
                <a:xfrm>
                  <a:off x="4781144" y="3759489"/>
                  <a:ext cx="3104906" cy="436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sSubPr>
                          <m:e>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b>
                        </m:sSub>
                        <m:d>
                          <m:dPr>
                            <m:begChr m:val="["/>
                            <m:endChr m:val="]"/>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5" name="TextBox 94">
                  <a:extLst>
                    <a:ext uri="{FF2B5EF4-FFF2-40B4-BE49-F238E27FC236}">
                      <a16:creationId xmlns:a16="http://schemas.microsoft.com/office/drawing/2014/main" id="{6E5F236F-93E3-7082-4ADE-D6D32CD0E4FC}"/>
                    </a:ext>
                  </a:extLst>
                </p:cNvPr>
                <p:cNvSpPr txBox="1">
                  <a:spLocks noRot="1" noChangeAspect="1" noMove="1" noResize="1" noEditPoints="1" noAdjustHandles="1" noChangeArrowheads="1" noChangeShapeType="1" noTextEdit="1"/>
                </p:cNvSpPr>
                <p:nvPr/>
              </p:nvSpPr>
              <p:spPr>
                <a:xfrm>
                  <a:off x="4781144" y="3759489"/>
                  <a:ext cx="3104906" cy="436081"/>
                </a:xfrm>
                <a:prstGeom prst="rect">
                  <a:avLst/>
                </a:prstGeom>
                <a:blipFill>
                  <a:blip r:embed="rId41"/>
                  <a:stretch>
                    <a:fillRect b="-1408"/>
                  </a:stretch>
                </a:blipFill>
              </p:spPr>
              <p:txBody>
                <a:bodyPr/>
                <a:lstStyle/>
                <a:p>
                  <a:r>
                    <a:rPr lang="en-NZ">
                      <a:noFill/>
                    </a:rPr>
                    <a:t> </a:t>
                  </a:r>
                </a:p>
              </p:txBody>
            </p:sp>
          </mc:Fallback>
        </mc:AlternateContent>
        <p:grpSp>
          <p:nvGrpSpPr>
            <p:cNvPr id="113" name="Group 112">
              <a:extLst>
                <a:ext uri="{FF2B5EF4-FFF2-40B4-BE49-F238E27FC236}">
                  <a16:creationId xmlns:a16="http://schemas.microsoft.com/office/drawing/2014/main" id="{FC12D26B-4FFC-8F96-23F0-D0B7DF7A04D3}"/>
                </a:ext>
              </a:extLst>
            </p:cNvPr>
            <p:cNvGrpSpPr/>
            <p:nvPr/>
          </p:nvGrpSpPr>
          <p:grpSpPr>
            <a:xfrm>
              <a:off x="1680373" y="3763982"/>
              <a:ext cx="1600549" cy="659992"/>
              <a:chOff x="1232430" y="4372841"/>
              <a:chExt cx="1600549" cy="659992"/>
            </a:xfrm>
          </p:grpSpPr>
          <p:cxnSp>
            <p:nvCxnSpPr>
              <p:cNvPr id="13" name="Straight Arrow Connector 12">
                <a:extLst>
                  <a:ext uri="{FF2B5EF4-FFF2-40B4-BE49-F238E27FC236}">
                    <a16:creationId xmlns:a16="http://schemas.microsoft.com/office/drawing/2014/main" id="{00E90E2D-754F-E2B3-DC54-CFC53D4A1151}"/>
                  </a:ext>
                </a:extLst>
              </p:cNvPr>
              <p:cNvCxnSpPr>
                <a:cxnSpLocks/>
                <a:stCxn id="66" idx="1"/>
                <a:endCxn id="35" idx="3"/>
              </p:cNvCxnSpPr>
              <p:nvPr/>
            </p:nvCxnSpPr>
            <p:spPr>
              <a:xfrm flipH="1">
                <a:off x="1232430" y="4942833"/>
                <a:ext cx="311561"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909744-6488-C9F6-1CDF-ECBF11F30DA2}"/>
                  </a:ext>
                </a:extLst>
              </p:cNvPr>
              <p:cNvCxnSpPr>
                <a:cxnSpLocks/>
                <a:stCxn id="67" idx="1"/>
                <a:endCxn id="66" idx="3"/>
              </p:cNvCxnSpPr>
              <p:nvPr/>
            </p:nvCxnSpPr>
            <p:spPr>
              <a:xfrm flipH="1">
                <a:off x="1759991" y="4942833"/>
                <a:ext cx="537710"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7D332A2-93AF-5341-6367-A408AFC2D379}"/>
                  </a:ext>
                </a:extLst>
              </p:cNvPr>
              <p:cNvCxnSpPr>
                <a:cxnSpLocks/>
                <a:stCxn id="36" idx="1"/>
                <a:endCxn id="67" idx="3"/>
              </p:cNvCxnSpPr>
              <p:nvPr/>
            </p:nvCxnSpPr>
            <p:spPr>
              <a:xfrm flipH="1" flipV="1">
                <a:off x="2513701" y="4942833"/>
                <a:ext cx="319278" cy="1"/>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F65869E-3C32-3F1F-AA52-7B66D89C371B}"/>
                  </a:ext>
                </a:extLst>
              </p:cNvPr>
              <p:cNvCxnSpPr>
                <a:cxnSpLocks/>
                <a:stCxn id="66" idx="0"/>
                <a:endCxn id="38" idx="1"/>
              </p:cNvCxnSpPr>
              <p:nvPr/>
            </p:nvCxnSpPr>
            <p:spPr>
              <a:xfrm rot="5400000" flipH="1" flipV="1">
                <a:off x="1680013" y="4664219"/>
                <a:ext cx="161920" cy="217964"/>
              </a:xfrm>
              <a:prstGeom prst="bentConnector2">
                <a:avLst/>
              </a:prstGeom>
              <a:ln w="12700">
                <a:tailEnd type="triangle" w="sm" len="sm"/>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DB6701E1-5F45-EB2C-D197-BA26150D4B50}"/>
                  </a:ext>
                </a:extLst>
              </p:cNvPr>
              <p:cNvCxnSpPr>
                <a:cxnSpLocks/>
                <a:stCxn id="67" idx="0"/>
                <a:endCxn id="38" idx="3"/>
              </p:cNvCxnSpPr>
              <p:nvPr/>
            </p:nvCxnSpPr>
            <p:spPr>
              <a:xfrm rot="16200000" flipV="1">
                <a:off x="2218239" y="4666698"/>
                <a:ext cx="161920" cy="213005"/>
              </a:xfrm>
              <a:prstGeom prst="bentConnector2">
                <a:avLst/>
              </a:prstGeom>
              <a:ln w="12700">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1CE4AA-EAD4-5E27-3035-A06E63213688}"/>
                      </a:ext>
                    </a:extLst>
                  </p:cNvPr>
                  <p:cNvSpPr txBox="1"/>
                  <p:nvPr/>
                </p:nvSpPr>
                <p:spPr>
                  <a:xfrm>
                    <a:off x="1869955" y="4613421"/>
                    <a:ext cx="322741" cy="157639"/>
                  </a:xfrm>
                  <a:prstGeom prst="roundRect">
                    <a:avLst>
                      <a:gd name="adj" fmla="val 38026"/>
                    </a:avLst>
                  </a:prstGeom>
                  <a:solidFill>
                    <a:schemeClr val="accent2">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SubSup>
                            <m:sSubSup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8" name="TextBox 37">
                    <a:extLst>
                      <a:ext uri="{FF2B5EF4-FFF2-40B4-BE49-F238E27FC236}">
                        <a16:creationId xmlns:a16="http://schemas.microsoft.com/office/drawing/2014/main" id="{6C1CE4AA-EAD4-5E27-3035-A06E63213688}"/>
                      </a:ext>
                    </a:extLst>
                  </p:cNvPr>
                  <p:cNvSpPr txBox="1">
                    <a:spLocks noRot="1" noChangeAspect="1" noMove="1" noResize="1" noEditPoints="1" noAdjustHandles="1" noChangeArrowheads="1" noChangeShapeType="1" noTextEdit="1"/>
                  </p:cNvSpPr>
                  <p:nvPr/>
                </p:nvSpPr>
                <p:spPr>
                  <a:xfrm>
                    <a:off x="1869955" y="4613421"/>
                    <a:ext cx="322741" cy="157639"/>
                  </a:xfrm>
                  <a:prstGeom prst="roundRect">
                    <a:avLst>
                      <a:gd name="adj" fmla="val 38026"/>
                    </a:avLst>
                  </a:prstGeom>
                  <a:blipFill>
                    <a:blip r:embed="rId42"/>
                    <a:stretch>
                      <a:fillRect l="-1887" r="-1887" b="-3846"/>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106A58F8-4057-1655-5517-8025D5955232}"/>
                      </a:ext>
                    </a:extLst>
                  </p:cNvPr>
                  <p:cNvSpPr/>
                  <p:nvPr/>
                </p:nvSpPr>
                <p:spPr>
                  <a:xfrm>
                    <a:off x="1887325" y="4852833"/>
                    <a:ext cx="288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6</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42" name="Rectangle: Rounded Corners 41">
                    <a:extLst>
                      <a:ext uri="{FF2B5EF4-FFF2-40B4-BE49-F238E27FC236}">
                        <a16:creationId xmlns:a16="http://schemas.microsoft.com/office/drawing/2014/main" id="{106A58F8-4057-1655-5517-8025D5955232}"/>
                      </a:ext>
                    </a:extLst>
                  </p:cNvPr>
                  <p:cNvSpPr>
                    <a:spLocks noRot="1" noChangeAspect="1" noMove="1" noResize="1" noEditPoints="1" noAdjustHandles="1" noChangeArrowheads="1" noChangeShapeType="1" noTextEdit="1"/>
                  </p:cNvSpPr>
                  <p:nvPr/>
                </p:nvSpPr>
                <p:spPr>
                  <a:xfrm>
                    <a:off x="1887325" y="4852833"/>
                    <a:ext cx="288000" cy="180000"/>
                  </a:xfrm>
                  <a:prstGeom prst="roundRect">
                    <a:avLst>
                      <a:gd name="adj" fmla="val 22549"/>
                    </a:avLst>
                  </a:prstGeom>
                  <a:blipFill>
                    <a:blip r:embed="rId43"/>
                    <a:stretch>
                      <a:fillRect l="-4082"/>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5AFCFA2-8590-3126-09A2-8404B3AE3E34}"/>
                      </a:ext>
                    </a:extLst>
                  </p:cNvPr>
                  <p:cNvSpPr txBox="1"/>
                  <p:nvPr/>
                </p:nvSpPr>
                <p:spPr>
                  <a:xfrm>
                    <a:off x="1543991" y="4854161"/>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6" name="TextBox 65">
                    <a:extLst>
                      <a:ext uri="{FF2B5EF4-FFF2-40B4-BE49-F238E27FC236}">
                        <a16:creationId xmlns:a16="http://schemas.microsoft.com/office/drawing/2014/main" id="{65AFCFA2-8590-3126-09A2-8404B3AE3E34}"/>
                      </a:ext>
                    </a:extLst>
                  </p:cNvPr>
                  <p:cNvSpPr txBox="1">
                    <a:spLocks noRot="1" noChangeAspect="1" noMove="1" noResize="1" noEditPoints="1" noAdjustHandles="1" noChangeArrowheads="1" noChangeShapeType="1" noTextEdit="1"/>
                  </p:cNvSpPr>
                  <p:nvPr/>
                </p:nvSpPr>
                <p:spPr>
                  <a:xfrm>
                    <a:off x="1543991" y="4854161"/>
                    <a:ext cx="216000" cy="177344"/>
                  </a:xfrm>
                  <a:prstGeom prst="roundRect">
                    <a:avLst>
                      <a:gd name="adj" fmla="val 38026"/>
                    </a:avLst>
                  </a:prstGeom>
                  <a:blipFill>
                    <a:blip r:embed="rId44"/>
                    <a:stretch>
                      <a:fillRect b="-3448"/>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BDD91A2-F2C8-3FBE-194F-ADA6BFE515F7}"/>
                      </a:ext>
                    </a:extLst>
                  </p:cNvPr>
                  <p:cNvSpPr txBox="1"/>
                  <p:nvPr/>
                </p:nvSpPr>
                <p:spPr>
                  <a:xfrm>
                    <a:off x="2297701" y="4854161"/>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7" name="TextBox 66">
                    <a:extLst>
                      <a:ext uri="{FF2B5EF4-FFF2-40B4-BE49-F238E27FC236}">
                        <a16:creationId xmlns:a16="http://schemas.microsoft.com/office/drawing/2014/main" id="{FBDD91A2-F2C8-3FBE-194F-ADA6BFE515F7}"/>
                      </a:ext>
                    </a:extLst>
                  </p:cNvPr>
                  <p:cNvSpPr txBox="1">
                    <a:spLocks noRot="1" noChangeAspect="1" noMove="1" noResize="1" noEditPoints="1" noAdjustHandles="1" noChangeArrowheads="1" noChangeShapeType="1" noTextEdit="1"/>
                  </p:cNvSpPr>
                  <p:nvPr/>
                </p:nvSpPr>
                <p:spPr>
                  <a:xfrm>
                    <a:off x="2297701" y="4854161"/>
                    <a:ext cx="216000" cy="177344"/>
                  </a:xfrm>
                  <a:prstGeom prst="roundRect">
                    <a:avLst>
                      <a:gd name="adj" fmla="val 38026"/>
                    </a:avLst>
                  </a:prstGeom>
                  <a:blipFill>
                    <a:blip r:embed="rId45"/>
                    <a:stretch>
                      <a:fillRect b="-3448"/>
                    </a:stretch>
                  </a:blipFill>
                  <a:ln w="12700">
                    <a:noFill/>
                  </a:ln>
                </p:spPr>
                <p:txBody>
                  <a:bodyPr/>
                  <a:lstStyle/>
                  <a:p>
                    <a:r>
                      <a:rPr lang="en-NZ">
                        <a:noFill/>
                      </a:rPr>
                      <a:t> </a:t>
                    </a:r>
                  </a:p>
                </p:txBody>
              </p:sp>
            </mc:Fallback>
          </mc:AlternateContent>
          <p:cxnSp>
            <p:nvCxnSpPr>
              <p:cNvPr id="71" name="Straight Arrow Connector 70">
                <a:extLst>
                  <a:ext uri="{FF2B5EF4-FFF2-40B4-BE49-F238E27FC236}">
                    <a16:creationId xmlns:a16="http://schemas.microsoft.com/office/drawing/2014/main" id="{527AD7E9-B6F6-386C-88CD-38692ABC81DF}"/>
                  </a:ext>
                </a:extLst>
              </p:cNvPr>
              <p:cNvCxnSpPr>
                <a:cxnSpLocks/>
                <a:stCxn id="37" idx="2"/>
                <a:endCxn id="38" idx="0"/>
              </p:cNvCxnSpPr>
              <p:nvPr/>
            </p:nvCxnSpPr>
            <p:spPr>
              <a:xfrm>
                <a:off x="2031325" y="4372841"/>
                <a:ext cx="1" cy="240580"/>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C82D1C5-029D-1141-F0D0-37B40D760198}"/>
                      </a:ext>
                    </a:extLst>
                  </p:cNvPr>
                  <p:cNvSpPr txBox="1">
                    <a:spLocks/>
                  </p:cNvSpPr>
                  <p:nvPr/>
                </p:nvSpPr>
                <p:spPr>
                  <a:xfrm>
                    <a:off x="1923325" y="4441482"/>
                    <a:ext cx="216000" cy="144000"/>
                  </a:xfrm>
                  <a:prstGeom prst="roundRect">
                    <a:avLst>
                      <a:gd name="adj" fmla="val 46791"/>
                    </a:avLst>
                  </a:prstGeom>
                  <a:solidFill>
                    <a:srgbClr val="FFCCFF"/>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2" name="TextBox 71">
                    <a:extLst>
                      <a:ext uri="{FF2B5EF4-FFF2-40B4-BE49-F238E27FC236}">
                        <a16:creationId xmlns:a16="http://schemas.microsoft.com/office/drawing/2014/main" id="{6C82D1C5-029D-1141-F0D0-37B40D760198}"/>
                      </a:ext>
                    </a:extLst>
                  </p:cNvPr>
                  <p:cNvSpPr txBox="1">
                    <a:spLocks noRot="1" noChangeAspect="1" noMove="1" noResize="1" noEditPoints="1" noAdjustHandles="1" noChangeArrowheads="1" noChangeShapeType="1" noTextEdit="1"/>
                  </p:cNvSpPr>
                  <p:nvPr/>
                </p:nvSpPr>
                <p:spPr>
                  <a:xfrm>
                    <a:off x="1923325" y="4441482"/>
                    <a:ext cx="216000" cy="144000"/>
                  </a:xfrm>
                  <a:prstGeom prst="roundRect">
                    <a:avLst>
                      <a:gd name="adj" fmla="val 46791"/>
                    </a:avLst>
                  </a:prstGeom>
                  <a:blipFill>
                    <a:blip r:embed="rId46"/>
                    <a:stretch>
                      <a:fillRect r="-2857" b="-13043"/>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F5FCEFDE-C4AA-6083-EF3A-5CBD44EC4DFD}"/>
                    </a:ext>
                  </a:extLst>
                </p:cNvPr>
                <p:cNvSpPr txBox="1"/>
                <p:nvPr/>
              </p:nvSpPr>
              <p:spPr>
                <a:xfrm>
                  <a:off x="4285654" y="6117321"/>
                  <a:ext cx="1757995" cy="685957"/>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2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r>
                              <a:rPr kumimoji="0" lang="en-NZ"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sup>
                        </m:sSubSup>
                        <m:r>
                          <a:rPr kumimoji="0" lang="en-NZ"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2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NZ"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600"/>
                    </a:spcBef>
                    <a:spcAft>
                      <a:spcPts val="60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6</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𝑧</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𝐹</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4" name="TextBox 133">
                  <a:extLst>
                    <a:ext uri="{FF2B5EF4-FFF2-40B4-BE49-F238E27FC236}">
                      <a16:creationId xmlns:a16="http://schemas.microsoft.com/office/drawing/2014/main" id="{F5FCEFDE-C4AA-6083-EF3A-5CBD44EC4DFD}"/>
                    </a:ext>
                  </a:extLst>
                </p:cNvPr>
                <p:cNvSpPr txBox="1">
                  <a:spLocks noRot="1" noChangeAspect="1" noMove="1" noResize="1" noEditPoints="1" noAdjustHandles="1" noChangeArrowheads="1" noChangeShapeType="1" noTextEdit="1"/>
                </p:cNvSpPr>
                <p:nvPr/>
              </p:nvSpPr>
              <p:spPr>
                <a:xfrm>
                  <a:off x="4285654" y="6117321"/>
                  <a:ext cx="1757995" cy="685957"/>
                </a:xfrm>
                <a:prstGeom prst="rect">
                  <a:avLst/>
                </a:prstGeom>
                <a:blipFill>
                  <a:blip r:embed="rId47"/>
                  <a:stretch>
                    <a:fillRect/>
                  </a:stretch>
                </a:blipFill>
              </p:spPr>
              <p:txBody>
                <a:bodyPr/>
                <a:lstStyle/>
                <a:p>
                  <a:r>
                    <a:rPr lang="en-NZ">
                      <a:noFill/>
                    </a:rPr>
                    <a:t> </a:t>
                  </a:r>
                </a:p>
              </p:txBody>
            </p:sp>
          </mc:Fallback>
        </mc:AlternateContent>
      </p:grpSp>
      <p:grpSp>
        <p:nvGrpSpPr>
          <p:cNvPr id="156" name="Group 155">
            <a:extLst>
              <a:ext uri="{FF2B5EF4-FFF2-40B4-BE49-F238E27FC236}">
                <a16:creationId xmlns:a16="http://schemas.microsoft.com/office/drawing/2014/main" id="{1657E92A-BE33-668E-AFF2-B6BB92A33DC0}"/>
              </a:ext>
            </a:extLst>
          </p:cNvPr>
          <p:cNvGrpSpPr/>
          <p:nvPr/>
        </p:nvGrpSpPr>
        <p:grpSpPr>
          <a:xfrm>
            <a:off x="1808780" y="2937566"/>
            <a:ext cx="5548186" cy="3191109"/>
            <a:chOff x="1808780" y="2937566"/>
            <a:chExt cx="5548186" cy="3191109"/>
          </a:xfrm>
        </p:grpSpPr>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A21AC360-367E-CEBC-A45B-B64E9E161443}"/>
                    </a:ext>
                  </a:extLst>
                </p:cNvPr>
                <p:cNvSpPr txBox="1"/>
                <p:nvPr/>
              </p:nvSpPr>
              <p:spPr>
                <a:xfrm>
                  <a:off x="4781144" y="4274431"/>
                  <a:ext cx="2482889" cy="4283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b>
                        </m:s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b>
                        </m:sSub>
                        <m:d>
                          <m:dPr>
                            <m:begChr m:val="["/>
                            <m:endChr m:val="]"/>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6" name="TextBox 95">
                  <a:extLst>
                    <a:ext uri="{FF2B5EF4-FFF2-40B4-BE49-F238E27FC236}">
                      <a16:creationId xmlns:a16="http://schemas.microsoft.com/office/drawing/2014/main" id="{A21AC360-367E-CEBC-A45B-B64E9E161443}"/>
                    </a:ext>
                  </a:extLst>
                </p:cNvPr>
                <p:cNvSpPr txBox="1">
                  <a:spLocks noRot="1" noChangeAspect="1" noMove="1" noResize="1" noEditPoints="1" noAdjustHandles="1" noChangeArrowheads="1" noChangeShapeType="1" noTextEdit="1"/>
                </p:cNvSpPr>
                <p:nvPr/>
              </p:nvSpPr>
              <p:spPr>
                <a:xfrm>
                  <a:off x="4781144" y="4274431"/>
                  <a:ext cx="2482889" cy="428387"/>
                </a:xfrm>
                <a:prstGeom prst="rect">
                  <a:avLst/>
                </a:prstGeom>
                <a:blipFill>
                  <a:blip r:embed="rId48"/>
                  <a:stretch>
                    <a:fillRect/>
                  </a:stretch>
                </a:blipFill>
              </p:spPr>
              <p:txBody>
                <a:bodyPr/>
                <a:lstStyle/>
                <a:p>
                  <a:r>
                    <a:rPr lang="en-NZ">
                      <a:noFill/>
                    </a:rPr>
                    <a:t> </a:t>
                  </a:r>
                </a:p>
              </p:txBody>
            </p:sp>
          </mc:Fallback>
        </mc:AlternateContent>
        <p:grpSp>
          <p:nvGrpSpPr>
            <p:cNvPr id="106" name="Group 105">
              <a:extLst>
                <a:ext uri="{FF2B5EF4-FFF2-40B4-BE49-F238E27FC236}">
                  <a16:creationId xmlns:a16="http://schemas.microsoft.com/office/drawing/2014/main" id="{39F63C73-FC8D-2736-7EBB-C5B3B41C406F}"/>
                </a:ext>
              </a:extLst>
            </p:cNvPr>
            <p:cNvGrpSpPr/>
            <p:nvPr/>
          </p:nvGrpSpPr>
          <p:grpSpPr>
            <a:xfrm>
              <a:off x="1808780" y="2937566"/>
              <a:ext cx="1342535" cy="180000"/>
              <a:chOff x="1379354" y="3545135"/>
              <a:chExt cx="1342535" cy="180000"/>
            </a:xfrm>
          </p:grpSpPr>
          <p:cxnSp>
            <p:nvCxnSpPr>
              <p:cNvPr id="10" name="Straight Arrow Connector 9">
                <a:extLst>
                  <a:ext uri="{FF2B5EF4-FFF2-40B4-BE49-F238E27FC236}">
                    <a16:creationId xmlns:a16="http://schemas.microsoft.com/office/drawing/2014/main" id="{67E89477-6B7A-2C8B-9FF8-99A60A33DD27}"/>
                  </a:ext>
                </a:extLst>
              </p:cNvPr>
              <p:cNvCxnSpPr>
                <a:cxnSpLocks/>
                <a:stCxn id="68" idx="3"/>
                <a:endCxn id="69" idx="1"/>
              </p:cNvCxnSpPr>
              <p:nvPr/>
            </p:nvCxnSpPr>
            <p:spPr>
              <a:xfrm>
                <a:off x="1781004" y="3635135"/>
                <a:ext cx="543457"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DBF721-58A4-9DB5-147B-338054C731EE}"/>
                  </a:ext>
                </a:extLst>
              </p:cNvPr>
              <p:cNvCxnSpPr>
                <a:cxnSpLocks/>
                <a:stCxn id="11" idx="3"/>
                <a:endCxn id="68" idx="1"/>
              </p:cNvCxnSpPr>
              <p:nvPr/>
            </p:nvCxnSpPr>
            <p:spPr>
              <a:xfrm>
                <a:off x="1379354" y="3635135"/>
                <a:ext cx="185650"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A94DCFD-A4EE-C15D-EB4D-EEDEA20665C7}"/>
                  </a:ext>
                </a:extLst>
              </p:cNvPr>
              <p:cNvCxnSpPr>
                <a:cxnSpLocks/>
                <a:stCxn id="69" idx="3"/>
                <a:endCxn id="12" idx="1"/>
              </p:cNvCxnSpPr>
              <p:nvPr/>
            </p:nvCxnSpPr>
            <p:spPr>
              <a:xfrm>
                <a:off x="2540461" y="3635135"/>
                <a:ext cx="181428"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tangle: Rounded Corners 42">
                    <a:extLst>
                      <a:ext uri="{FF2B5EF4-FFF2-40B4-BE49-F238E27FC236}">
                        <a16:creationId xmlns:a16="http://schemas.microsoft.com/office/drawing/2014/main" id="{23CAD8E7-66D2-70BA-3282-CCF00BBD8BD0}"/>
                      </a:ext>
                    </a:extLst>
                  </p:cNvPr>
                  <p:cNvSpPr/>
                  <p:nvPr/>
                </p:nvSpPr>
                <p:spPr>
                  <a:xfrm>
                    <a:off x="1905842" y="3545135"/>
                    <a:ext cx="288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7</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43" name="Rectangle: Rounded Corners 42">
                    <a:extLst>
                      <a:ext uri="{FF2B5EF4-FFF2-40B4-BE49-F238E27FC236}">
                        <a16:creationId xmlns:a16="http://schemas.microsoft.com/office/drawing/2014/main" id="{23CAD8E7-66D2-70BA-3282-CCF00BBD8BD0}"/>
                      </a:ext>
                    </a:extLst>
                  </p:cNvPr>
                  <p:cNvSpPr>
                    <a:spLocks noRot="1" noChangeAspect="1" noMove="1" noResize="1" noEditPoints="1" noAdjustHandles="1" noChangeArrowheads="1" noChangeShapeType="1" noTextEdit="1"/>
                  </p:cNvSpPr>
                  <p:nvPr/>
                </p:nvSpPr>
                <p:spPr>
                  <a:xfrm>
                    <a:off x="1905842" y="3545135"/>
                    <a:ext cx="288000" cy="180000"/>
                  </a:xfrm>
                  <a:prstGeom prst="roundRect">
                    <a:avLst>
                      <a:gd name="adj" fmla="val 22549"/>
                    </a:avLst>
                  </a:prstGeom>
                  <a:blipFill>
                    <a:blip r:embed="rId49"/>
                    <a:stretch>
                      <a:fillRect l="-4082"/>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B842E3D-A487-1148-E334-58988CF6D309}"/>
                      </a:ext>
                    </a:extLst>
                  </p:cNvPr>
                  <p:cNvSpPr txBox="1"/>
                  <p:nvPr/>
                </p:nvSpPr>
                <p:spPr>
                  <a:xfrm>
                    <a:off x="1565004" y="3546463"/>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8" name="TextBox 67">
                    <a:extLst>
                      <a:ext uri="{FF2B5EF4-FFF2-40B4-BE49-F238E27FC236}">
                        <a16:creationId xmlns:a16="http://schemas.microsoft.com/office/drawing/2014/main" id="{0B842E3D-A487-1148-E334-58988CF6D309}"/>
                      </a:ext>
                    </a:extLst>
                  </p:cNvPr>
                  <p:cNvSpPr txBox="1">
                    <a:spLocks noRot="1" noChangeAspect="1" noMove="1" noResize="1" noEditPoints="1" noAdjustHandles="1" noChangeArrowheads="1" noChangeShapeType="1" noTextEdit="1"/>
                  </p:cNvSpPr>
                  <p:nvPr/>
                </p:nvSpPr>
                <p:spPr>
                  <a:xfrm>
                    <a:off x="1565004" y="3546463"/>
                    <a:ext cx="216000" cy="177344"/>
                  </a:xfrm>
                  <a:prstGeom prst="roundRect">
                    <a:avLst>
                      <a:gd name="adj" fmla="val 38026"/>
                    </a:avLst>
                  </a:prstGeom>
                  <a:blipFill>
                    <a:blip r:embed="rId50"/>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A771BA8-A93D-574B-58D7-B0A7F7D5988F}"/>
                      </a:ext>
                    </a:extLst>
                  </p:cNvPr>
                  <p:cNvSpPr txBox="1"/>
                  <p:nvPr/>
                </p:nvSpPr>
                <p:spPr>
                  <a:xfrm>
                    <a:off x="2324461" y="3546463"/>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9" name="TextBox 68">
                    <a:extLst>
                      <a:ext uri="{FF2B5EF4-FFF2-40B4-BE49-F238E27FC236}">
                        <a16:creationId xmlns:a16="http://schemas.microsoft.com/office/drawing/2014/main" id="{8A771BA8-A93D-574B-58D7-B0A7F7D5988F}"/>
                      </a:ext>
                    </a:extLst>
                  </p:cNvPr>
                  <p:cNvSpPr txBox="1">
                    <a:spLocks noRot="1" noChangeAspect="1" noMove="1" noResize="1" noEditPoints="1" noAdjustHandles="1" noChangeArrowheads="1" noChangeShapeType="1" noTextEdit="1"/>
                  </p:cNvSpPr>
                  <p:nvPr/>
                </p:nvSpPr>
                <p:spPr>
                  <a:xfrm>
                    <a:off x="2324461" y="3546463"/>
                    <a:ext cx="216000" cy="177344"/>
                  </a:xfrm>
                  <a:prstGeom prst="roundRect">
                    <a:avLst>
                      <a:gd name="adj" fmla="val 38026"/>
                    </a:avLst>
                  </a:prstGeom>
                  <a:blipFill>
                    <a:blip r:embed="rId51"/>
                    <a:stretch>
                      <a:fillRect/>
                    </a:stretch>
                  </a:blipFill>
                  <a:ln w="12700">
                    <a:noFill/>
                  </a:ln>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623F954-3B90-860D-08F1-773492A583B0}"/>
                    </a:ext>
                  </a:extLst>
                </p:cNvPr>
                <p:cNvSpPr txBox="1"/>
                <p:nvPr/>
              </p:nvSpPr>
              <p:spPr>
                <a:xfrm>
                  <a:off x="5951834" y="5396487"/>
                  <a:ext cx="1405132" cy="732188"/>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2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r>
                              <a:rPr kumimoji="0" lang="en-NZ"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7</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sup>
                        </m:sSubSup>
                        <m:r>
                          <a:rPr kumimoji="0" lang="en-NZ"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600"/>
                    </a:spcBef>
                    <a:spcAft>
                      <a:spcPts val="60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7</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5" name="TextBox 134">
                  <a:extLst>
                    <a:ext uri="{FF2B5EF4-FFF2-40B4-BE49-F238E27FC236}">
                      <a16:creationId xmlns:a16="http://schemas.microsoft.com/office/drawing/2014/main" id="{3623F954-3B90-860D-08F1-773492A583B0}"/>
                    </a:ext>
                  </a:extLst>
                </p:cNvPr>
                <p:cNvSpPr txBox="1">
                  <a:spLocks noRot="1" noChangeAspect="1" noMove="1" noResize="1" noEditPoints="1" noAdjustHandles="1" noChangeArrowheads="1" noChangeShapeType="1" noTextEdit="1"/>
                </p:cNvSpPr>
                <p:nvPr/>
              </p:nvSpPr>
              <p:spPr>
                <a:xfrm>
                  <a:off x="5951834" y="5396487"/>
                  <a:ext cx="1405132" cy="732188"/>
                </a:xfrm>
                <a:prstGeom prst="rect">
                  <a:avLst/>
                </a:prstGeom>
                <a:blipFill>
                  <a:blip r:embed="rId52"/>
                  <a:stretch>
                    <a:fillRect/>
                  </a:stretch>
                </a:blipFill>
              </p:spPr>
              <p:txBody>
                <a:bodyPr/>
                <a:lstStyle/>
                <a:p>
                  <a:r>
                    <a:rPr lang="en-NZ">
                      <a:noFill/>
                    </a:rPr>
                    <a:t> </a:t>
                  </a:r>
                </a:p>
              </p:txBody>
            </p:sp>
          </mc:Fallback>
        </mc:AlternateContent>
      </p:grpSp>
      <p:grpSp>
        <p:nvGrpSpPr>
          <p:cNvPr id="150" name="Group 149">
            <a:extLst>
              <a:ext uri="{FF2B5EF4-FFF2-40B4-BE49-F238E27FC236}">
                <a16:creationId xmlns:a16="http://schemas.microsoft.com/office/drawing/2014/main" id="{2CAC74DD-12ED-5F07-4626-C0E5C7FDA3F4}"/>
              </a:ext>
            </a:extLst>
          </p:cNvPr>
          <p:cNvGrpSpPr/>
          <p:nvPr/>
        </p:nvGrpSpPr>
        <p:grpSpPr>
          <a:xfrm>
            <a:off x="341354" y="869670"/>
            <a:ext cx="8568124" cy="5146341"/>
            <a:chOff x="341354" y="869670"/>
            <a:chExt cx="8568124" cy="5146341"/>
          </a:xfrm>
        </p:grpSpPr>
        <p:grpSp>
          <p:nvGrpSpPr>
            <p:cNvPr id="101" name="Group 100">
              <a:extLst>
                <a:ext uri="{FF2B5EF4-FFF2-40B4-BE49-F238E27FC236}">
                  <a16:creationId xmlns:a16="http://schemas.microsoft.com/office/drawing/2014/main" id="{BB4FBD84-CCDE-40AF-2995-4B8E0BFB5BAE}"/>
                </a:ext>
              </a:extLst>
            </p:cNvPr>
            <p:cNvGrpSpPr/>
            <p:nvPr/>
          </p:nvGrpSpPr>
          <p:grpSpPr>
            <a:xfrm>
              <a:off x="830753" y="2919566"/>
              <a:ext cx="1738515" cy="1306408"/>
              <a:chOff x="401327" y="3528425"/>
              <a:chExt cx="1738515" cy="1306408"/>
            </a:xfrm>
          </p:grpSpPr>
          <p:cxnSp>
            <p:nvCxnSpPr>
              <p:cNvPr id="4" name="Straight Arrow Connector 3">
                <a:extLst>
                  <a:ext uri="{FF2B5EF4-FFF2-40B4-BE49-F238E27FC236}">
                    <a16:creationId xmlns:a16="http://schemas.microsoft.com/office/drawing/2014/main" id="{C4E07991-5C1A-F893-36F7-14811DE63721}"/>
                  </a:ext>
                </a:extLst>
              </p:cNvPr>
              <p:cNvCxnSpPr>
                <a:cxnSpLocks/>
                <a:stCxn id="40" idx="2"/>
                <a:endCxn id="46" idx="0"/>
              </p:cNvCxnSpPr>
              <p:nvPr/>
            </p:nvCxnSpPr>
            <p:spPr>
              <a:xfrm>
                <a:off x="1135665" y="4073563"/>
                <a:ext cx="0" cy="445734"/>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24C8DF7-6D9D-BC06-94D2-6BD24B39C16B}"/>
                  </a:ext>
                </a:extLst>
              </p:cNvPr>
              <p:cNvCxnSpPr>
                <a:cxnSpLocks/>
                <a:stCxn id="11" idx="2"/>
                <a:endCxn id="40" idx="0"/>
              </p:cNvCxnSpPr>
              <p:nvPr/>
            </p:nvCxnSpPr>
            <p:spPr>
              <a:xfrm flipH="1">
                <a:off x="1135665" y="3744425"/>
                <a:ext cx="1" cy="149138"/>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12F69F7-35E6-2FFE-6B17-ABB77D31026A}"/>
                      </a:ext>
                    </a:extLst>
                  </p:cNvPr>
                  <p:cNvSpPr txBox="1"/>
                  <p:nvPr/>
                </p:nvSpPr>
                <p:spPr>
                  <a:xfrm>
                    <a:off x="891977" y="3528425"/>
                    <a:ext cx="487377" cy="216000"/>
                  </a:xfrm>
                  <a:prstGeom prst="roundRect">
                    <a:avLst>
                      <a:gd name="adj" fmla="val 49758"/>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Sup>
                                <m:s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F12F69F7-35E6-2FFE-6B17-ABB77D31026A}"/>
                      </a:ext>
                    </a:extLst>
                  </p:cNvPr>
                  <p:cNvSpPr txBox="1">
                    <a:spLocks noRot="1" noChangeAspect="1" noMove="1" noResize="1" noEditPoints="1" noAdjustHandles="1" noChangeArrowheads="1" noChangeShapeType="1" noTextEdit="1"/>
                  </p:cNvSpPr>
                  <p:nvPr/>
                </p:nvSpPr>
                <p:spPr>
                  <a:xfrm>
                    <a:off x="891977" y="3528425"/>
                    <a:ext cx="487377" cy="216000"/>
                  </a:xfrm>
                  <a:prstGeom prst="roundRect">
                    <a:avLst>
                      <a:gd name="adj" fmla="val 49758"/>
                    </a:avLst>
                  </a:prstGeom>
                  <a:blipFill>
                    <a:blip r:embed="rId53"/>
                    <a:stretch>
                      <a:fillRect b="-5405"/>
                    </a:stretch>
                  </a:blipFill>
                  <a:ln w="12700">
                    <a:solidFill>
                      <a:srgbClr val="FF0000"/>
                    </a:solidFill>
                  </a:ln>
                </p:spPr>
                <p:txBody>
                  <a:bodyPr/>
                  <a:lstStyle/>
                  <a:p>
                    <a:r>
                      <a:rPr lang="en-NZ">
                        <a:noFill/>
                      </a:rPr>
                      <a:t> </a:t>
                    </a:r>
                  </a:p>
                </p:txBody>
              </p:sp>
            </mc:Fallback>
          </mc:AlternateContent>
          <p:cxnSp>
            <p:nvCxnSpPr>
              <p:cNvPr id="18" name="Straight Arrow Connector 17">
                <a:extLst>
                  <a:ext uri="{FF2B5EF4-FFF2-40B4-BE49-F238E27FC236}">
                    <a16:creationId xmlns:a16="http://schemas.microsoft.com/office/drawing/2014/main" id="{9896D48D-65FD-21ED-289E-A50261C4EE5F}"/>
                  </a:ext>
                </a:extLst>
              </p:cNvPr>
              <p:cNvCxnSpPr>
                <a:cxnSpLocks/>
                <a:stCxn id="20" idx="3"/>
                <a:endCxn id="46" idx="1"/>
              </p:cNvCxnSpPr>
              <p:nvPr/>
            </p:nvCxnSpPr>
            <p:spPr>
              <a:xfrm>
                <a:off x="689327" y="4609297"/>
                <a:ext cx="338338"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B5FEE80-3364-A1FC-DA4D-E1FE2369F577}"/>
                      </a:ext>
                    </a:extLst>
                  </p:cNvPr>
                  <p:cNvSpPr txBox="1"/>
                  <p:nvPr/>
                </p:nvSpPr>
                <p:spPr>
                  <a:xfrm>
                    <a:off x="401327" y="4501297"/>
                    <a:ext cx="288000" cy="216000"/>
                  </a:xfrm>
                  <a:prstGeom prst="roundRect">
                    <a:avLst>
                      <a:gd name="adj" fmla="val 40877"/>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0" name="TextBox 19">
                    <a:extLst>
                      <a:ext uri="{FF2B5EF4-FFF2-40B4-BE49-F238E27FC236}">
                        <a16:creationId xmlns:a16="http://schemas.microsoft.com/office/drawing/2014/main" id="{8B5FEE80-3364-A1FC-DA4D-E1FE2369F577}"/>
                      </a:ext>
                    </a:extLst>
                  </p:cNvPr>
                  <p:cNvSpPr txBox="1">
                    <a:spLocks noRot="1" noChangeAspect="1" noMove="1" noResize="1" noEditPoints="1" noAdjustHandles="1" noChangeArrowheads="1" noChangeShapeType="1" noTextEdit="1"/>
                  </p:cNvSpPr>
                  <p:nvPr/>
                </p:nvSpPr>
                <p:spPr>
                  <a:xfrm>
                    <a:off x="401327" y="4501297"/>
                    <a:ext cx="288000" cy="216000"/>
                  </a:xfrm>
                  <a:prstGeom prst="roundRect">
                    <a:avLst>
                      <a:gd name="adj" fmla="val 40877"/>
                    </a:avLst>
                  </a:prstGeom>
                  <a:blipFill>
                    <a:blip r:embed="rId54"/>
                    <a:stretch>
                      <a:fillRect l="-2000" b="-2703"/>
                    </a:stretch>
                  </a:blipFill>
                  <a:ln w="12700">
                    <a:solidFill>
                      <a:srgbClr val="FF0000"/>
                    </a:solidFill>
                  </a:ln>
                </p:spPr>
                <p:txBody>
                  <a:bodyPr/>
                  <a:lstStyle/>
                  <a:p>
                    <a:r>
                      <a:rPr lang="en-NZ">
                        <a:noFill/>
                      </a:rPr>
                      <a:t> </a:t>
                    </a:r>
                  </a:p>
                </p:txBody>
              </p:sp>
            </mc:Fallback>
          </mc:AlternateContent>
          <p:sp>
            <p:nvSpPr>
              <p:cNvPr id="21" name="TextBox 20">
                <a:extLst>
                  <a:ext uri="{FF2B5EF4-FFF2-40B4-BE49-F238E27FC236}">
                    <a16:creationId xmlns:a16="http://schemas.microsoft.com/office/drawing/2014/main" id="{7F1CD18D-A967-D1D8-B960-4B25B6622E3B}"/>
                  </a:ext>
                </a:extLst>
              </p:cNvPr>
              <p:cNvSpPr txBox="1">
                <a:spLocks/>
              </p:cNvSpPr>
              <p:nvPr/>
            </p:nvSpPr>
            <p:spPr>
              <a:xfrm>
                <a:off x="770798" y="4537297"/>
                <a:ext cx="144000" cy="144000"/>
              </a:xfrm>
              <a:prstGeom prst="ellipse">
                <a:avLst/>
              </a:prstGeom>
              <a:solidFill>
                <a:srgbClr val="0070C0"/>
              </a:solidFill>
              <a:ln>
                <a:noFill/>
              </a:ln>
            </p:spPr>
            <p:txBody>
              <a:bodyPr wrap="square" lIns="0" tIns="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000" b="1" i="0" u="none" strike="noStrike" kern="1200" cap="none" spc="0" normalizeH="0" baseline="-25000" noProof="0" dirty="0">
                    <a:ln>
                      <a:noFill/>
                    </a:ln>
                    <a:solidFill>
                      <a:prstClr val="white"/>
                    </a:solidFill>
                    <a:effectLst/>
                    <a:uLnTx/>
                    <a:uFillTx/>
                    <a:latin typeface="Calibri" panose="020F0502020204030204"/>
                    <a:ea typeface="+mn-ea"/>
                    <a:cs typeface="+mn-cs"/>
                  </a:rPr>
                  <a:t>2</a:t>
                </a:r>
              </a:p>
            </p:txBody>
          </p:sp>
          <p:cxnSp>
            <p:nvCxnSpPr>
              <p:cNvPr id="30" name="Connector: Elbow 29">
                <a:extLst>
                  <a:ext uri="{FF2B5EF4-FFF2-40B4-BE49-F238E27FC236}">
                    <a16:creationId xmlns:a16="http://schemas.microsoft.com/office/drawing/2014/main" id="{76983EAF-8BF3-991F-D936-C1F7FCCBAE23}"/>
                  </a:ext>
                </a:extLst>
              </p:cNvPr>
              <p:cNvCxnSpPr>
                <a:cxnSpLocks/>
                <a:stCxn id="40" idx="3"/>
                <a:endCxn id="31" idx="0"/>
              </p:cNvCxnSpPr>
              <p:nvPr/>
            </p:nvCxnSpPr>
            <p:spPr>
              <a:xfrm>
                <a:off x="1243665" y="3983563"/>
                <a:ext cx="235215" cy="231639"/>
              </a:xfrm>
              <a:prstGeom prst="bentConnector2">
                <a:avLst/>
              </a:prstGeom>
              <a:ln w="12700">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EC672B2-FA97-2F01-C0FB-FC18C319A9AA}"/>
                      </a:ext>
                    </a:extLst>
                  </p:cNvPr>
                  <p:cNvSpPr txBox="1"/>
                  <p:nvPr/>
                </p:nvSpPr>
                <p:spPr>
                  <a:xfrm>
                    <a:off x="1317509" y="4215202"/>
                    <a:ext cx="322741" cy="157639"/>
                  </a:xfrm>
                  <a:prstGeom prst="roundRect">
                    <a:avLst>
                      <a:gd name="adj" fmla="val 38026"/>
                    </a:avLst>
                  </a:prstGeom>
                  <a:solidFill>
                    <a:schemeClr val="accent2">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SubSup>
                            <m:sSubSup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1" name="TextBox 30">
                    <a:extLst>
                      <a:ext uri="{FF2B5EF4-FFF2-40B4-BE49-F238E27FC236}">
                        <a16:creationId xmlns:a16="http://schemas.microsoft.com/office/drawing/2014/main" id="{0EC672B2-FA97-2F01-C0FB-FC18C319A9AA}"/>
                      </a:ext>
                    </a:extLst>
                  </p:cNvPr>
                  <p:cNvSpPr txBox="1">
                    <a:spLocks noRot="1" noChangeAspect="1" noMove="1" noResize="1" noEditPoints="1" noAdjustHandles="1" noChangeArrowheads="1" noChangeShapeType="1" noTextEdit="1"/>
                  </p:cNvSpPr>
                  <p:nvPr/>
                </p:nvSpPr>
                <p:spPr>
                  <a:xfrm>
                    <a:off x="1317509" y="4215202"/>
                    <a:ext cx="322741" cy="157639"/>
                  </a:xfrm>
                  <a:prstGeom prst="roundRect">
                    <a:avLst>
                      <a:gd name="adj" fmla="val 38026"/>
                    </a:avLst>
                  </a:prstGeom>
                  <a:blipFill>
                    <a:blip r:embed="rId55"/>
                    <a:stretch>
                      <a:fillRect l="-3774" b="-8000"/>
                    </a:stretch>
                  </a:blipFill>
                  <a:ln w="12700">
                    <a:noFill/>
                  </a:ln>
                </p:spPr>
                <p:txBody>
                  <a:bodyPr/>
                  <a:lstStyle/>
                  <a:p>
                    <a:r>
                      <a:rPr lang="en-NZ">
                        <a:noFill/>
                      </a:rPr>
                      <a:t> </a:t>
                    </a:r>
                  </a:p>
                </p:txBody>
              </p:sp>
            </mc:Fallback>
          </mc:AlternateContent>
          <p:cxnSp>
            <p:nvCxnSpPr>
              <p:cNvPr id="34" name="Straight Arrow Connector 33">
                <a:extLst>
                  <a:ext uri="{FF2B5EF4-FFF2-40B4-BE49-F238E27FC236}">
                    <a16:creationId xmlns:a16="http://schemas.microsoft.com/office/drawing/2014/main" id="{072CD15C-269C-34BB-1719-8E91357305DE}"/>
                  </a:ext>
                </a:extLst>
              </p:cNvPr>
              <p:cNvCxnSpPr>
                <a:cxnSpLocks/>
                <a:stCxn id="31" idx="3"/>
                <a:endCxn id="37" idx="1"/>
              </p:cNvCxnSpPr>
              <p:nvPr/>
            </p:nvCxnSpPr>
            <p:spPr>
              <a:xfrm>
                <a:off x="1640250" y="4294022"/>
                <a:ext cx="319592"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E18F8B9-CBD7-F377-615D-365A6DA888FD}"/>
                      </a:ext>
                    </a:extLst>
                  </p:cNvPr>
                  <p:cNvSpPr txBox="1"/>
                  <p:nvPr/>
                </p:nvSpPr>
                <p:spPr>
                  <a:xfrm>
                    <a:off x="1959842" y="4215202"/>
                    <a:ext cx="180000" cy="157639"/>
                  </a:xfrm>
                  <a:prstGeom prst="roundRect">
                    <a:avLst>
                      <a:gd name="adj" fmla="val 38026"/>
                    </a:avLst>
                  </a:prstGeom>
                  <a:solidFill>
                    <a:srgbClr val="E2F0D9"/>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7" name="TextBox 36">
                    <a:extLst>
                      <a:ext uri="{FF2B5EF4-FFF2-40B4-BE49-F238E27FC236}">
                        <a16:creationId xmlns:a16="http://schemas.microsoft.com/office/drawing/2014/main" id="{AE18F8B9-CBD7-F377-615D-365A6DA888FD}"/>
                      </a:ext>
                    </a:extLst>
                  </p:cNvPr>
                  <p:cNvSpPr txBox="1">
                    <a:spLocks noRot="1" noChangeAspect="1" noMove="1" noResize="1" noEditPoints="1" noAdjustHandles="1" noChangeArrowheads="1" noChangeShapeType="1" noTextEdit="1"/>
                  </p:cNvSpPr>
                  <p:nvPr/>
                </p:nvSpPr>
                <p:spPr>
                  <a:xfrm>
                    <a:off x="1959842" y="4215202"/>
                    <a:ext cx="180000" cy="157639"/>
                  </a:xfrm>
                  <a:prstGeom prst="roundRect">
                    <a:avLst>
                      <a:gd name="adj" fmla="val 38026"/>
                    </a:avLst>
                  </a:prstGeom>
                  <a:blipFill>
                    <a:blip r:embed="rId56"/>
                    <a:stretch>
                      <a:fillRect l="-6452" b="-11111"/>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39DD5B-DB18-AE8F-7619-1A3C4420154F}"/>
                      </a:ext>
                    </a:extLst>
                  </p:cNvPr>
                  <p:cNvSpPr txBox="1">
                    <a:spLocks/>
                  </p:cNvSpPr>
                  <p:nvPr/>
                </p:nvSpPr>
                <p:spPr>
                  <a:xfrm>
                    <a:off x="1673004" y="4221925"/>
                    <a:ext cx="216000" cy="144000"/>
                  </a:xfrm>
                  <a:prstGeom prst="roundRect">
                    <a:avLst>
                      <a:gd name="adj" fmla="val 46791"/>
                    </a:avLst>
                  </a:prstGeom>
                  <a:solidFill>
                    <a:srgbClr val="FFCCFF"/>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9" name="TextBox 38">
                    <a:extLst>
                      <a:ext uri="{FF2B5EF4-FFF2-40B4-BE49-F238E27FC236}">
                        <a16:creationId xmlns:a16="http://schemas.microsoft.com/office/drawing/2014/main" id="{6E39DD5B-DB18-AE8F-7619-1A3C4420154F}"/>
                      </a:ext>
                    </a:extLst>
                  </p:cNvPr>
                  <p:cNvSpPr txBox="1">
                    <a:spLocks noRot="1" noChangeAspect="1" noMove="1" noResize="1" noEditPoints="1" noAdjustHandles="1" noChangeArrowheads="1" noChangeShapeType="1" noTextEdit="1"/>
                  </p:cNvSpPr>
                  <p:nvPr/>
                </p:nvSpPr>
                <p:spPr>
                  <a:xfrm>
                    <a:off x="1673004" y="4221925"/>
                    <a:ext cx="216000" cy="144000"/>
                  </a:xfrm>
                  <a:prstGeom prst="roundRect">
                    <a:avLst>
                      <a:gd name="adj" fmla="val 46791"/>
                    </a:avLst>
                  </a:prstGeom>
                  <a:blipFill>
                    <a:blip r:embed="rId57"/>
                    <a:stretch>
                      <a:fillRect r="-5714" b="-1304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488A11C-7949-0D86-166B-D7DB52A9456F}"/>
                      </a:ext>
                    </a:extLst>
                  </p:cNvPr>
                  <p:cNvSpPr txBox="1"/>
                  <p:nvPr/>
                </p:nvSpPr>
                <p:spPr>
                  <a:xfrm>
                    <a:off x="1027665" y="3893563"/>
                    <a:ext cx="216000" cy="180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0" name="TextBox 39">
                    <a:extLst>
                      <a:ext uri="{FF2B5EF4-FFF2-40B4-BE49-F238E27FC236}">
                        <a16:creationId xmlns:a16="http://schemas.microsoft.com/office/drawing/2014/main" id="{7488A11C-7949-0D86-166B-D7DB52A9456F}"/>
                      </a:ext>
                    </a:extLst>
                  </p:cNvPr>
                  <p:cNvSpPr txBox="1">
                    <a:spLocks noRot="1" noChangeAspect="1" noMove="1" noResize="1" noEditPoints="1" noAdjustHandles="1" noChangeArrowheads="1" noChangeShapeType="1" noTextEdit="1"/>
                  </p:cNvSpPr>
                  <p:nvPr/>
                </p:nvSpPr>
                <p:spPr>
                  <a:xfrm>
                    <a:off x="1027665" y="3893563"/>
                    <a:ext cx="216000" cy="180000"/>
                  </a:xfrm>
                  <a:prstGeom prst="roundRect">
                    <a:avLst>
                      <a:gd name="adj" fmla="val 38026"/>
                    </a:avLst>
                  </a:prstGeom>
                  <a:blipFill>
                    <a:blip r:embed="rId58"/>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4" name="Rectangle: Rounded Corners 43">
                    <a:extLst>
                      <a:ext uri="{FF2B5EF4-FFF2-40B4-BE49-F238E27FC236}">
                        <a16:creationId xmlns:a16="http://schemas.microsoft.com/office/drawing/2014/main" id="{79F733E6-4A3D-BAC8-4F9C-EA6447715052}"/>
                      </a:ext>
                    </a:extLst>
                  </p:cNvPr>
                  <p:cNvSpPr/>
                  <p:nvPr/>
                </p:nvSpPr>
                <p:spPr>
                  <a:xfrm>
                    <a:off x="991665" y="4207347"/>
                    <a:ext cx="288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44" name="Rectangle: Rounded Corners 43">
                    <a:extLst>
                      <a:ext uri="{FF2B5EF4-FFF2-40B4-BE49-F238E27FC236}">
                        <a16:creationId xmlns:a16="http://schemas.microsoft.com/office/drawing/2014/main" id="{79F733E6-4A3D-BAC8-4F9C-EA6447715052}"/>
                      </a:ext>
                    </a:extLst>
                  </p:cNvPr>
                  <p:cNvSpPr>
                    <a:spLocks noRot="1" noChangeAspect="1" noMove="1" noResize="1" noEditPoints="1" noAdjustHandles="1" noChangeArrowheads="1" noChangeShapeType="1" noTextEdit="1"/>
                  </p:cNvSpPr>
                  <p:nvPr/>
                </p:nvSpPr>
                <p:spPr>
                  <a:xfrm>
                    <a:off x="991665" y="4207347"/>
                    <a:ext cx="288000" cy="180000"/>
                  </a:xfrm>
                  <a:prstGeom prst="roundRect">
                    <a:avLst>
                      <a:gd name="adj" fmla="val 22549"/>
                    </a:avLst>
                  </a:prstGeom>
                  <a:blipFill>
                    <a:blip r:embed="rId59"/>
                    <a:stretch>
                      <a:fillRect l="-4082"/>
                    </a:stretch>
                  </a:blipFill>
                </p:spPr>
                <p:txBody>
                  <a:bodyPr/>
                  <a:lstStyle/>
                  <a:p>
                    <a:r>
                      <a:rPr lang="en-NZ">
                        <a:noFill/>
                      </a:rPr>
                      <a:t> </a:t>
                    </a:r>
                  </a:p>
                </p:txBody>
              </p:sp>
            </mc:Fallback>
          </mc:AlternateContent>
          <p:cxnSp>
            <p:nvCxnSpPr>
              <p:cNvPr id="45" name="Straight Arrow Connector 44">
                <a:extLst>
                  <a:ext uri="{FF2B5EF4-FFF2-40B4-BE49-F238E27FC236}">
                    <a16:creationId xmlns:a16="http://schemas.microsoft.com/office/drawing/2014/main" id="{15BE5C60-0495-C8B1-0477-59809A88C7D7}"/>
                  </a:ext>
                </a:extLst>
              </p:cNvPr>
              <p:cNvCxnSpPr>
                <a:cxnSpLocks/>
                <a:stCxn id="46" idx="2"/>
                <a:endCxn id="35" idx="0"/>
              </p:cNvCxnSpPr>
              <p:nvPr/>
            </p:nvCxnSpPr>
            <p:spPr>
              <a:xfrm>
                <a:off x="1135665" y="4699297"/>
                <a:ext cx="1" cy="135536"/>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5E4AC3E-DB3A-2132-8DB8-F19976C9D3E3}"/>
                      </a:ext>
                    </a:extLst>
                  </p:cNvPr>
                  <p:cNvSpPr txBox="1"/>
                  <p:nvPr/>
                </p:nvSpPr>
                <p:spPr>
                  <a:xfrm>
                    <a:off x="1027665" y="4519297"/>
                    <a:ext cx="216000" cy="180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6" name="TextBox 45">
                    <a:extLst>
                      <a:ext uri="{FF2B5EF4-FFF2-40B4-BE49-F238E27FC236}">
                        <a16:creationId xmlns:a16="http://schemas.microsoft.com/office/drawing/2014/main" id="{A5E4AC3E-DB3A-2132-8DB8-F19976C9D3E3}"/>
                      </a:ext>
                    </a:extLst>
                  </p:cNvPr>
                  <p:cNvSpPr txBox="1">
                    <a:spLocks noRot="1" noChangeAspect="1" noMove="1" noResize="1" noEditPoints="1" noAdjustHandles="1" noChangeArrowheads="1" noChangeShapeType="1" noTextEdit="1"/>
                  </p:cNvSpPr>
                  <p:nvPr/>
                </p:nvSpPr>
                <p:spPr>
                  <a:xfrm>
                    <a:off x="1027665" y="4519297"/>
                    <a:ext cx="216000" cy="180000"/>
                  </a:xfrm>
                  <a:prstGeom prst="roundRect">
                    <a:avLst>
                      <a:gd name="adj" fmla="val 38026"/>
                    </a:avLst>
                  </a:prstGeom>
                  <a:blipFill>
                    <a:blip r:embed="rId60"/>
                    <a:stretch>
                      <a:fillRect/>
                    </a:stretch>
                  </a:blipFill>
                  <a:ln w="12700">
                    <a:noFill/>
                  </a:ln>
                </p:spPr>
                <p:txBody>
                  <a:bodyPr/>
                  <a:lstStyle/>
                  <a:p>
                    <a:r>
                      <a:rPr lang="en-NZ">
                        <a:noFill/>
                      </a:rPr>
                      <a:t> </a:t>
                    </a:r>
                  </a:p>
                </p:txBody>
              </p:sp>
            </mc:Fallback>
          </mc:AlternateContent>
          <p:cxnSp>
            <p:nvCxnSpPr>
              <p:cNvPr id="70" name="Connector: Elbow 69">
                <a:extLst>
                  <a:ext uri="{FF2B5EF4-FFF2-40B4-BE49-F238E27FC236}">
                    <a16:creationId xmlns:a16="http://schemas.microsoft.com/office/drawing/2014/main" id="{55501CA9-A28E-4034-78F2-7D07E20BD9CF}"/>
                  </a:ext>
                </a:extLst>
              </p:cNvPr>
              <p:cNvCxnSpPr>
                <a:cxnSpLocks/>
                <a:stCxn id="46" idx="3"/>
                <a:endCxn id="31" idx="2"/>
              </p:cNvCxnSpPr>
              <p:nvPr/>
            </p:nvCxnSpPr>
            <p:spPr>
              <a:xfrm flipV="1">
                <a:off x="1243665" y="4372841"/>
                <a:ext cx="235215" cy="236456"/>
              </a:xfrm>
              <a:prstGeom prst="bentConnector2">
                <a:avLst/>
              </a:prstGeom>
              <a:ln w="12700">
                <a:tailEnd type="triangle" w="sm" len="sm"/>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49514877-8868-FD18-DAF9-A37FD7253DA9}"/>
                </a:ext>
              </a:extLst>
            </p:cNvPr>
            <p:cNvGrpSpPr/>
            <p:nvPr/>
          </p:nvGrpSpPr>
          <p:grpSpPr>
            <a:xfrm>
              <a:off x="4781144" y="869670"/>
              <a:ext cx="4128334" cy="809031"/>
              <a:chOff x="4330294" y="1046951"/>
              <a:chExt cx="4128334" cy="809031"/>
            </a:xfrm>
          </p:grpSpPr>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022C9A8F-417B-4384-19D4-6A6CE405663C}"/>
                      </a:ext>
                    </a:extLst>
                  </p:cNvPr>
                  <p:cNvSpPr txBox="1"/>
                  <p:nvPr/>
                </p:nvSpPr>
                <p:spPr>
                  <a:xfrm>
                    <a:off x="4330294" y="1409834"/>
                    <a:ext cx="4128334" cy="4461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d>
                            <m:dPr>
                              <m:begChr m:val="["/>
                              <m:endChr m:val="]"/>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d>
                                    <m:d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e>
                                  </m:d>
                                </m:e>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0" name="TextBox 89">
                    <a:extLst>
                      <a:ext uri="{FF2B5EF4-FFF2-40B4-BE49-F238E27FC236}">
                        <a16:creationId xmlns:a16="http://schemas.microsoft.com/office/drawing/2014/main" id="{022C9A8F-417B-4384-19D4-6A6CE405663C}"/>
                      </a:ext>
                    </a:extLst>
                  </p:cNvPr>
                  <p:cNvSpPr txBox="1">
                    <a:spLocks noRot="1" noChangeAspect="1" noMove="1" noResize="1" noEditPoints="1" noAdjustHandles="1" noChangeArrowheads="1" noChangeShapeType="1" noTextEdit="1"/>
                  </p:cNvSpPr>
                  <p:nvPr/>
                </p:nvSpPr>
                <p:spPr>
                  <a:xfrm>
                    <a:off x="4330294" y="1409834"/>
                    <a:ext cx="4128334" cy="446148"/>
                  </a:xfrm>
                  <a:prstGeom prst="rect">
                    <a:avLst/>
                  </a:prstGeom>
                  <a:blipFill>
                    <a:blip r:embed="rId61"/>
                    <a:stretch>
                      <a:fillRect/>
                    </a:stretch>
                  </a:blipFill>
                </p:spPr>
                <p:txBody>
                  <a:bodyPr/>
                  <a:lstStyle/>
                  <a:p>
                    <a:r>
                      <a:rPr lang="en-NZ">
                        <a:noFill/>
                      </a:rPr>
                      <a:t> </a:t>
                    </a:r>
                  </a:p>
                </p:txBody>
              </p:sp>
            </mc:Fallback>
          </mc:AlternateContent>
          <p:sp>
            <p:nvSpPr>
              <p:cNvPr id="98" name="TextBox 97">
                <a:extLst>
                  <a:ext uri="{FF2B5EF4-FFF2-40B4-BE49-F238E27FC236}">
                    <a16:creationId xmlns:a16="http://schemas.microsoft.com/office/drawing/2014/main" id="{78E7EFEB-1626-A74C-E4A6-C0B8DE12F6D5}"/>
                  </a:ext>
                </a:extLst>
              </p:cNvPr>
              <p:cNvSpPr txBox="1"/>
              <p:nvPr/>
            </p:nvSpPr>
            <p:spPr>
              <a:xfrm>
                <a:off x="4330294" y="1046951"/>
                <a:ext cx="12876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Reaction fluxes</a:t>
                </a:r>
              </a:p>
            </p:txBody>
          </p:sp>
        </p:grpSp>
        <p:grpSp>
          <p:nvGrpSpPr>
            <p:cNvPr id="149" name="Group 148">
              <a:extLst>
                <a:ext uri="{FF2B5EF4-FFF2-40B4-BE49-F238E27FC236}">
                  <a16:creationId xmlns:a16="http://schemas.microsoft.com/office/drawing/2014/main" id="{75453867-827E-C066-050E-A296B2F6C104}"/>
                </a:ext>
              </a:extLst>
            </p:cNvPr>
            <p:cNvGrpSpPr/>
            <p:nvPr/>
          </p:nvGrpSpPr>
          <p:grpSpPr>
            <a:xfrm>
              <a:off x="341354" y="5082747"/>
              <a:ext cx="2171281" cy="933264"/>
              <a:chOff x="341354" y="5082747"/>
              <a:chExt cx="2171281" cy="933264"/>
            </a:xfrm>
          </p:grpSpPr>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3BE844C-EFDB-C306-DEC9-C42F4D046A99}"/>
                      </a:ext>
                    </a:extLst>
                  </p:cNvPr>
                  <p:cNvSpPr txBox="1"/>
                  <p:nvPr/>
                </p:nvSpPr>
                <p:spPr>
                  <a:xfrm>
                    <a:off x="341354" y="5383787"/>
                    <a:ext cx="2171281" cy="632224"/>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2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r>
                                <m:rPr>
                                  <m:sty m:val="p"/>
                                </m:rPr>
                                <a:rPr kumimoji="0" lang="en-NZ"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x</m:t>
                              </m:r>
                              <m:r>
                                <a:rPr kumimoji="0" lang="en-NZ"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sup>
                          </m:sSubSup>
                          <m:r>
                            <a:rPr kumimoji="0" lang="en-NZ"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r>
                            <a:rPr kumimoji="0" lang="en-NZ"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r>
                            <a:rPr kumimoji="0" lang="en-NZ"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2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t>𝑧</m:t>
                              </m:r>
                            </m:e>
                            <m:sub>
                              <m:r>
                                <a:rPr kumimoji="0" lang="en-NZ"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12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pitchFamily="18" charset="0"/>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𝑟</m:t>
                              </m:r>
                            </m:sup>
                          </m:sSub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2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t>𝑧</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𝐹</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9" name="TextBox 88">
                    <a:extLst>
                      <a:ext uri="{FF2B5EF4-FFF2-40B4-BE49-F238E27FC236}">
                        <a16:creationId xmlns:a16="http://schemas.microsoft.com/office/drawing/2014/main" id="{33BE844C-EFDB-C306-DEC9-C42F4D046A99}"/>
                      </a:ext>
                    </a:extLst>
                  </p:cNvPr>
                  <p:cNvSpPr txBox="1">
                    <a:spLocks noRot="1" noChangeAspect="1" noMove="1" noResize="1" noEditPoints="1" noAdjustHandles="1" noChangeArrowheads="1" noChangeShapeType="1" noTextEdit="1"/>
                  </p:cNvSpPr>
                  <p:nvPr/>
                </p:nvSpPr>
                <p:spPr>
                  <a:xfrm>
                    <a:off x="341354" y="5383787"/>
                    <a:ext cx="2171281" cy="632224"/>
                  </a:xfrm>
                  <a:prstGeom prst="rect">
                    <a:avLst/>
                  </a:prstGeom>
                  <a:blipFill>
                    <a:blip r:embed="rId62"/>
                    <a:stretch>
                      <a:fillRect/>
                    </a:stretch>
                  </a:blipFill>
                </p:spPr>
                <p:txBody>
                  <a:bodyPr/>
                  <a:lstStyle/>
                  <a:p>
                    <a:r>
                      <a:rPr lang="en-NZ">
                        <a:noFill/>
                      </a:rPr>
                      <a:t> </a:t>
                    </a:r>
                  </a:p>
                </p:txBody>
              </p:sp>
            </mc:Fallback>
          </mc:AlternateContent>
          <p:sp>
            <p:nvSpPr>
              <p:cNvPr id="136" name="TextBox 135">
                <a:extLst>
                  <a:ext uri="{FF2B5EF4-FFF2-40B4-BE49-F238E27FC236}">
                    <a16:creationId xmlns:a16="http://schemas.microsoft.com/office/drawing/2014/main" id="{9603E4AA-0B36-6D0C-F12F-6E8E14DB7232}"/>
                  </a:ext>
                </a:extLst>
              </p:cNvPr>
              <p:cNvSpPr txBox="1"/>
              <p:nvPr/>
            </p:nvSpPr>
            <p:spPr>
              <a:xfrm>
                <a:off x="341354" y="5082747"/>
                <a:ext cx="206575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Energy balance (1:nodes)</a:t>
                </a:r>
                <a:r>
                  <a:rPr kumimoji="0" lang="en-NZ"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p:txBody>
          </p:sp>
        </p:grpSp>
      </p:grpSp>
      <p:sp>
        <p:nvSpPr>
          <p:cNvPr id="2" name="Rectangle 1">
            <a:extLst>
              <a:ext uri="{FF2B5EF4-FFF2-40B4-BE49-F238E27FC236}">
                <a16:creationId xmlns:a16="http://schemas.microsoft.com/office/drawing/2014/main" id="{191D252E-FCDF-4C83-34C4-5E0B55033CCC}"/>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4165222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451CCE-F2FF-E3DE-4BD1-2DBA2A022894}"/>
              </a:ext>
            </a:extLst>
          </p:cNvPr>
          <p:cNvSpPr txBox="1"/>
          <p:nvPr/>
        </p:nvSpPr>
        <p:spPr>
          <a:xfrm>
            <a:off x="417787" y="222903"/>
            <a:ext cx="70631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rPr>
              <a:t>Modeling charge transfer in electrogenic transporters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0860933-1C20-941A-4420-B38214C4C113}"/>
                  </a:ext>
                </a:extLst>
              </p:cNvPr>
              <p:cNvSpPr txBox="1"/>
              <p:nvPr/>
            </p:nvSpPr>
            <p:spPr>
              <a:xfrm>
                <a:off x="759920" y="4211600"/>
                <a:ext cx="10714530" cy="2180277"/>
              </a:xfrm>
              <a:prstGeom prst="rect">
                <a:avLst/>
              </a:prstGeom>
              <a:noFill/>
            </p:spPr>
            <p:txBody>
              <a:bodyPr wrap="square">
                <a:spAutoFit/>
              </a:bodyPr>
              <a:lstStyle/>
              <a:p>
                <a:pPr marL="0" marR="0" lvl="0" indent="0" algn="l" defTabSz="914400" rtl="0" eaLnBrk="1" fontAlgn="auto" latinLnBrk="0" hangingPunct="1">
                  <a:lnSpc>
                    <a:spcPct val="107000"/>
                  </a:lnSpc>
                  <a:spcBef>
                    <a:spcPts val="600"/>
                  </a:spcBef>
                  <a:spcAft>
                    <a:spcPts val="800"/>
                  </a:spcAft>
                  <a:buClrTx/>
                  <a:buSzTx/>
                  <a:buFontTx/>
                  <a:buNone/>
                  <a:tabLst/>
                  <a:defRPr/>
                </a:pPr>
                <a:r>
                  <a:rPr kumimoji="0" lang="en-NZ" sz="16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The sum of potential differences around the loop must be zero (equivalent to adding up potential drops around a circuit).</a:t>
                </a:r>
                <a:endParaRPr kumimoji="0" lang="en-NZ" sz="1600" b="0" i="0" u="none" strike="noStrike" kern="100" cap="none" spc="0" normalizeH="0" baseline="0" noProof="0" dirty="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600"/>
                  </a:spcBef>
                  <a:spcAft>
                    <a:spcPts val="800"/>
                  </a:spcAft>
                  <a:buClrTx/>
                  <a:buSzTx/>
                  <a:buFontTx/>
                  <a:buNone/>
                  <a:tabLst/>
                  <a:defRPr/>
                </a:pPr>
                <a14:m>
                  <m:oMathPara xmlns:m="http://schemas.openxmlformats.org/officeDocument/2006/math">
                    <m:oMathParaPr>
                      <m:jc m:val="left"/>
                    </m:oMathParaPr>
                    <m:oMath xmlns:m="http://schemas.openxmlformats.org/officeDocument/2006/math">
                      <m:r>
                        <a:rPr kumimoji="0" lang="en-NZ" sz="12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𝑆𝑢𝑚</m:t>
                      </m:r>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d>
                        <m:dPr>
                          <m:ctrlP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dPr>
                        <m:e>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𝑥</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1</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𝑓</m:t>
                              </m:r>
                            </m:sup>
                          </m:sSubSup>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𝑥</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1</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𝑟</m:t>
                              </m:r>
                            </m:sup>
                          </m:sSubSup>
                        </m:e>
                      </m:d>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d>
                        <m:dPr>
                          <m:ctrlP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dPr>
                        <m:e>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𝑥</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2</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𝑓</m:t>
                              </m:r>
                            </m:sup>
                          </m:sSubSup>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𝑥</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2</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𝑟</m:t>
                              </m:r>
                            </m:sup>
                          </m:sSubSup>
                        </m:e>
                      </m:d>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d>
                        <m:dPr>
                          <m:ctrlP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dPr>
                        <m:e>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𝑥</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3</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𝑓</m:t>
                              </m:r>
                            </m:sup>
                          </m:sSubSup>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𝑥</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3</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𝑟</m:t>
                              </m:r>
                            </m:sup>
                          </m:sSubSup>
                        </m:e>
                      </m:d>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d>
                        <m:dPr>
                          <m:ctrlP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dPr>
                        <m:e>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𝑥</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4</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𝑓</m:t>
                              </m:r>
                            </m:sup>
                          </m:sSubSup>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𝑥</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4</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𝑟</m:t>
                              </m:r>
                            </m:sup>
                          </m:sSubSup>
                        </m:e>
                      </m:d>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d>
                        <m:dPr>
                          <m:ctrlP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dPr>
                        <m:e>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𝑥</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5</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𝑓</m:t>
                              </m:r>
                            </m:sup>
                          </m:sSubSup>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𝑥</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5</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𝑟</m:t>
                              </m:r>
                            </m:sup>
                          </m:sSubSup>
                        </m:e>
                      </m:d>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d>
                        <m:dPr>
                          <m:ctrlP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dPr>
                        <m:e>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𝑥</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6</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𝑓</m:t>
                              </m:r>
                            </m:sup>
                          </m:sSubSup>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𝑥</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6</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𝑟</m:t>
                              </m:r>
                            </m:sup>
                          </m:sSubSup>
                        </m:e>
                      </m:d>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d>
                        <m:dPr>
                          <m:ctrlPr>
                            <a:rPr kumimoji="0" lang="en-NZ" sz="1200" b="0" i="1" u="none" strike="noStrike" kern="100" cap="none" spc="0" normalizeH="0" baseline="0" noProof="0">
                              <a:ln>
                                <a:noFill/>
                              </a:ln>
                              <a:solidFill>
                                <a:prstClr val="black"/>
                              </a:solidFill>
                              <a:effectLst/>
                              <a:highlight>
                                <a:srgbClr val="FFFF00"/>
                              </a:highlight>
                              <a:uLnTx/>
                              <a:uFillTx/>
                              <a:latin typeface="Cambria Math" panose="02040503050406030204" pitchFamily="18" charset="0"/>
                              <a:ea typeface="Calibri" panose="020F0502020204030204" pitchFamily="34" charset="0"/>
                              <a:cs typeface="Calibri" panose="020F0502020204030204" pitchFamily="34" charset="0"/>
                            </a:rPr>
                          </m:ctrlPr>
                        </m:dPr>
                        <m:e>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𝑥</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7</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𝑓</m:t>
                              </m:r>
                            </m:sup>
                          </m:sSubSup>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𝑥</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7</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𝑟</m:t>
                              </m:r>
                            </m:sup>
                          </m:sSubSup>
                        </m:e>
                      </m:d>
                    </m:oMath>
                  </m:oMathPara>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600"/>
                  </a:spcBef>
                  <a:spcAft>
                    <a:spcPts val="0"/>
                  </a:spcAft>
                  <a:buClrTx/>
                  <a:buSzTx/>
                  <a:buFontTx/>
                  <a:buNone/>
                  <a:tabLst>
                    <a:tab pos="266700" algn="l"/>
                  </a:tabLst>
                  <a:defRPr/>
                </a:pPr>
                <a:r>
                  <a:rPr kumimoji="0" lang="en-NZ" sz="1200" b="0" i="0" u="none" strike="noStrike" kern="1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m:t>
                    </m:r>
                    <m:d>
                      <m:dPr>
                        <m:ctrlPr>
                          <a:rPr kumimoji="0" lang="en-NZ" sz="1200" b="0" i="1" u="none" strike="noStrike" kern="1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d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200" b="0" i="1" u="none" strike="noStrike" kern="1200" cap="none" spc="0" normalizeH="0" baseline="0" noProof="0" smtClean="0">
                                <a:ln>
                                  <a:noFill/>
                                </a:ln>
                                <a:solidFill>
                                  <a:prstClr val="white">
                                    <a:lumMod val="65000"/>
                                  </a:prstClr>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𝑜</m:t>
                                </m:r>
                              </m:sub>
                            </m:sSub>
                          </m:sup>
                        </m:sSub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200" b="0" i="1" u="none" strike="noStrike" kern="1200" cap="none" spc="0" normalizeH="0" baseline="0" noProof="0" smtClean="0">
                                <a:ln>
                                  <a:noFill/>
                                </a:ln>
                                <a:solidFill>
                                  <a:prstClr val="white">
                                    <a:lumMod val="65000"/>
                                  </a:prstClr>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𝑜</m:t>
                                </m:r>
                              </m:sub>
                            </m:s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m:t>
                                </m:r>
                              </m:sup>
                            </m:sSup>
                          </m:sup>
                        </m:sSub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t>𝑧</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𝐹</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e>
                    </m:d>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m:t>
                    </m:r>
                    <m:d>
                      <m:d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dPr>
                      <m:e>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r>
                          <a:rPr kumimoji="0" lang="en-NZ"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200" b="0" i="1" u="none" strike="noStrike" kern="1200" cap="none" spc="0" normalizeH="0" baseline="0" noProof="0" smtClean="0">
                                <a:ln>
                                  <a:noFill/>
                                </a:ln>
                                <a:solidFill>
                                  <a:prstClr val="white">
                                    <a:lumMod val="65000"/>
                                  </a:prstClr>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𝑜</m:t>
                                </m:r>
                              </m:sub>
                            </m:s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m:t>
                                </m:r>
                              </m:sup>
                            </m:sSup>
                          </m:sup>
                        </m:sSub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200" b="0" i="1" u="none" strike="noStrike" kern="1200" cap="none" spc="0" normalizeH="0" baseline="0" noProof="0" smtClean="0">
                                <a:ln>
                                  <a:noFill/>
                                </a:ln>
                                <a:solidFill>
                                  <a:prstClr val="white">
                                    <a:lumMod val="65000"/>
                                  </a:prstClr>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𝑜</m:t>
                                </m:r>
                              </m:sub>
                            </m:s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m:t>
                                </m:r>
                              </m:sup>
                            </m:sSup>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𝐺𝑙𝑐</m:t>
                            </m:r>
                          </m:sup>
                        </m:sSubSup>
                      </m:e>
                    </m:d>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m:t>
                    </m:r>
                    <m:d>
                      <m:d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dPr>
                      <m:e>
                        <m:sSubSup>
                          <m:sSubSupPr>
                            <m:ctrlPr>
                              <a:rPr kumimoji="0" lang="en-NZ" sz="1200" b="0" i="1" u="none" strike="noStrike" kern="1200" cap="none" spc="0" normalizeH="0" baseline="0" noProof="0" smtClean="0">
                                <a:ln>
                                  <a:noFill/>
                                </a:ln>
                                <a:solidFill>
                                  <a:prstClr val="white">
                                    <a:lumMod val="65000"/>
                                  </a:prstClr>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𝑜</m:t>
                                </m:r>
                              </m:sub>
                            </m:s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m:t>
                                </m:r>
                              </m:sup>
                            </m:sSup>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𝐺𝑙𝑐</m:t>
                            </m:r>
                          </m:sup>
                        </m:sSub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200" b="0" i="1" u="none" strike="noStrike" kern="1200" cap="none" spc="0" normalizeH="0" baseline="0" noProof="0" smtClean="0">
                                <a:ln>
                                  <a:noFill/>
                                </a:ln>
                                <a:solidFill>
                                  <a:prstClr val="white">
                                    <a:lumMod val="65000"/>
                                  </a:prstClr>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m:t>
                                </m:r>
                              </m:sup>
                            </m:sSup>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𝐺𝑙𝑐</m:t>
                            </m:r>
                          </m:sup>
                        </m:sSubSup>
                      </m:e>
                    </m:d>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m:t>
                    </m:r>
                    <m:d>
                      <m:d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dPr>
                      <m:e>
                        <m:sSubSup>
                          <m:sSubSupPr>
                            <m:ctrlPr>
                              <a:rPr kumimoji="0" lang="en-NZ" sz="1200" b="0" i="1" u="none" strike="noStrike" kern="1200" cap="none" spc="0" normalizeH="0" baseline="0" noProof="0" smtClean="0">
                                <a:ln>
                                  <a:noFill/>
                                </a:ln>
                                <a:solidFill>
                                  <a:prstClr val="white">
                                    <a:lumMod val="65000"/>
                                  </a:prstClr>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m:t>
                                </m:r>
                              </m:sup>
                            </m:sSup>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𝐺𝑙𝑐</m:t>
                            </m:r>
                          </m:sup>
                        </m:sSub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200" b="0" i="1" u="none" strike="noStrike" kern="1200" cap="none" spc="0" normalizeH="0" baseline="0" noProof="0" smtClean="0">
                                <a:ln>
                                  <a:noFill/>
                                </a:ln>
                                <a:solidFill>
                                  <a:prstClr val="white">
                                    <a:lumMod val="65000"/>
                                  </a:prstClr>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m:t>
                                </m:r>
                              </m:sup>
                            </m:sSup>
                          </m:sup>
                        </m:sSubSup>
                      </m:e>
                    </m:d>
                  </m:oMath>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600"/>
                  </a:spcBef>
                  <a:spcAft>
                    <a:spcPts val="800"/>
                  </a:spcAft>
                  <a:buClrTx/>
                  <a:buSzTx/>
                  <a:buFontTx/>
                  <a:buNone/>
                  <a:tabLst>
                    <a:tab pos="450850" algn="l"/>
                  </a:tabLst>
                  <a:defRPr/>
                </a:pPr>
                <a:r>
                  <a:rPr kumimoji="0" lang="en-NZ" sz="12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m:t>
                    </m:r>
                    <m:d>
                      <m:d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dPr>
                      <m:e>
                        <m:sSubSup>
                          <m:sSubSupPr>
                            <m:ctrlPr>
                              <a:rPr kumimoji="0" lang="en-NZ" sz="1200" b="0" i="1" u="none" strike="noStrike" kern="1200" cap="none" spc="0" normalizeH="0" baseline="0" noProof="0" smtClean="0">
                                <a:ln>
                                  <a:noFill/>
                                </a:ln>
                                <a:solidFill>
                                  <a:prstClr val="white">
                                    <a:lumMod val="65000"/>
                                  </a:prstClr>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m:t>
                                </m:r>
                              </m:sup>
                            </m:sSup>
                          </m:sup>
                        </m:sSub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200" b="0" i="1" u="none" strike="noStrike" kern="1200" cap="none" spc="0" normalizeH="0" baseline="0" noProof="0" smtClean="0">
                                <a:ln>
                                  <a:noFill/>
                                </a:ln>
                                <a:solidFill>
                                  <a:prstClr val="white">
                                    <a:lumMod val="65000"/>
                                  </a:prstClr>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𝑖</m:t>
                                </m:r>
                              </m:sub>
                            </m:sSub>
                          </m:sup>
                        </m:sSubSup>
                      </m:e>
                    </m:d>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m:t>
                    </m:r>
                    <m:d>
                      <m:d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dPr>
                      <m:e>
                        <m:sSubSup>
                          <m:sSubSupPr>
                            <m:ctrlPr>
                              <a:rPr kumimoji="0" lang="en-NZ" sz="1200" b="0" i="1" u="none" strike="noStrike" kern="1200" cap="none" spc="0" normalizeH="0" baseline="0" noProof="0" smtClean="0">
                                <a:ln>
                                  <a:noFill/>
                                </a:ln>
                                <a:solidFill>
                                  <a:prstClr val="white">
                                    <a:lumMod val="65000"/>
                                  </a:prstClr>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𝑖</m:t>
                                </m:r>
                              </m:sub>
                            </m:sSub>
                          </m:sup>
                        </m:sSub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200" b="0" i="1" u="none" strike="noStrike" kern="1200" cap="none" spc="0" normalizeH="0" baseline="0" noProof="0" smtClean="0">
                                <a:ln>
                                  <a:noFill/>
                                </a:ln>
                                <a:solidFill>
                                  <a:prstClr val="white">
                                    <a:lumMod val="65000"/>
                                  </a:prstClr>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white">
                                        <a:lumMod val="65000"/>
                                      </a:prstClr>
                                    </a:solidFill>
                                    <a:effectLst/>
                                    <a:uLnTx/>
                                    <a:uFillTx/>
                                    <a:latin typeface="Cambria Math" panose="02040503050406030204" pitchFamily="18" charset="0"/>
                                    <a:ea typeface="+mn-ea"/>
                                    <a:cs typeface="+mn-cs"/>
                                  </a:rPr>
                                  <m:t>𝑜</m:t>
                                </m:r>
                              </m:sub>
                            </m:sSub>
                          </m:sup>
                        </m:sSubSup>
                        <m:r>
                          <a:rPr kumimoji="0" lang="en-NZ" sz="1200" b="0" i="1" u="none" strike="noStrike" kern="1200" cap="none" spc="0" normalizeH="0" baseline="0" noProof="0" smtClean="0">
                            <a:ln>
                              <a:noFill/>
                            </a:ln>
                            <a:solidFill>
                              <a:prstClr val="white">
                                <a:lumMod val="65000"/>
                              </a:prstClr>
                            </a:solidFill>
                            <a:effectLst/>
                            <a:uLnTx/>
                            <a:uFillTx/>
                            <a:latin typeface="Cambria Math" panose="02040503050406030204" pitchFamily="18" charset="0"/>
                            <a:ea typeface="+mn-ea"/>
                            <a:cs typeface="+mn-cs"/>
                          </a:rPr>
                          <m:t>−</m:t>
                        </m:r>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t>𝑧</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𝐹</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e>
                    </m:d>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m:t>
                    </m:r>
                    <m:d>
                      <m:d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dPr>
                      <m:e>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a14:m>
                <a:endPar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tab pos="361950" algn="l"/>
                  </a:tabLst>
                  <a:defRPr/>
                </a:pPr>
                <a:r>
                  <a:rPr kumimoji="0" lang="en-NZ" sz="1200" b="0" i="0" u="none" strike="noStrike" kern="1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limLow>
                      <m:limLowPr>
                        <m:ctrlP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limLowPr>
                      <m:e>
                        <m:groupChr>
                          <m:groupChrPr>
                            <m:chr m:val="⏟"/>
                            <m:ctrlP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groupChrPr>
                          <m:e>
                            <m:r>
                              <a:rPr kumimoji="0" lang="en-NZ" sz="12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2</m:t>
                            </m:r>
                            <m:d>
                              <m:dPr>
                                <m:ctrlP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dPr>
                              <m:e>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𝑜</m:t>
                                    </m:r>
                                  </m:sub>
                                  <m:sup>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up>
                                    </m:sSup>
                                  </m:sup>
                                </m:sSubSup>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b>
                                  <m:sup>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up>
                                    </m:sSup>
                                  </m:sup>
                                </m:sSubSup>
                              </m:e>
                            </m:d>
                          </m:e>
                        </m:groupChr>
                      </m:e>
                      <m:lim>
                        <m:r>
                          <m:rPr>
                            <m:sty m:val="p"/>
                          </m:rPr>
                          <a:rPr kumimoji="0" lang="en-NZ" sz="1200" b="0" i="0"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sodium</m:t>
                        </m:r>
                        <m:r>
                          <a:rPr kumimoji="0" lang="en-NZ" sz="1200" b="0" i="0"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 </m:t>
                        </m:r>
                        <m:r>
                          <m:rPr>
                            <m:sty m:val="p"/>
                          </m:rPr>
                          <a:rPr kumimoji="0" lang="en-NZ" sz="1200" b="0" i="0"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transport</m:t>
                        </m:r>
                      </m:lim>
                    </m:limLow>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limLow>
                      <m:limLowPr>
                        <m:ctrlP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limLowPr>
                      <m:e>
                        <m:groupChr>
                          <m:groupChrPr>
                            <m:chr m:val="⏟"/>
                            <m:ctrlP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groupChrPr>
                          <m:e>
                            <m:d>
                              <m:dPr>
                                <m:ctrlP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dPr>
                              <m:e>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𝑜</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𝐺𝑙𝑐</m:t>
                                    </m:r>
                                  </m:sup>
                                </m:sSubSup>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𝐺𝑙𝑐</m:t>
                                    </m:r>
                                  </m:sup>
                                </m:sSubSup>
                              </m:e>
                            </m:d>
                          </m:e>
                        </m:groupChr>
                      </m:e>
                      <m:lim>
                        <m:r>
                          <m:rPr>
                            <m:sty m:val="p"/>
                          </m:rPr>
                          <a:rPr kumimoji="0" lang="en-NZ" sz="1200" b="0" i="0"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glucose</m:t>
                        </m:r>
                        <m:r>
                          <a:rPr kumimoji="0" lang="en-NZ" sz="1200" b="0" i="0"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 </m:t>
                        </m:r>
                        <m:r>
                          <m:rPr>
                            <m:sty m:val="p"/>
                          </m:rPr>
                          <a:rPr kumimoji="0" lang="en-NZ" sz="1200" b="0" i="0"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transport</m:t>
                        </m:r>
                      </m:lim>
                    </m:limLow>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limLow>
                      <m:limLowPr>
                        <m:ctrlPr>
                          <a:rPr kumimoji="0" lang="en-NZ" sz="1200" b="0" i="1" u="none" strike="noStrike" kern="100" cap="none" spc="0" normalizeH="0" baseline="0" noProof="0">
                            <a:ln>
                              <a:noFill/>
                            </a:ln>
                            <a:solidFill>
                              <a:prstClr val="black"/>
                            </a:solidFill>
                            <a:effectLst/>
                            <a:highlight>
                              <a:srgbClr val="FFFF00"/>
                            </a:highlight>
                            <a:uLnTx/>
                            <a:uFillTx/>
                            <a:latin typeface="Cambria Math" panose="02040503050406030204" pitchFamily="18" charset="0"/>
                            <a:ea typeface="Calibri" panose="020F0502020204030204" pitchFamily="34" charset="0"/>
                            <a:cs typeface="Calibri" panose="020F0502020204030204" pitchFamily="34" charset="0"/>
                          </a:rPr>
                        </m:ctrlPr>
                      </m:limLowPr>
                      <m:e>
                        <m:groupChr>
                          <m:groupChrPr>
                            <m:chr m:val="⏟"/>
                            <m:ctrlPr>
                              <a:rPr kumimoji="0" lang="en-NZ" sz="1200" b="0" i="1" u="none" strike="noStrike" kern="100" cap="none" spc="0" normalizeH="0" baseline="0" noProof="0">
                                <a:ln>
                                  <a:noFill/>
                                </a:ln>
                                <a:solidFill>
                                  <a:prstClr val="black"/>
                                </a:solidFill>
                                <a:effectLst/>
                                <a:highlight>
                                  <a:srgbClr val="FFFF00"/>
                                </a:highlight>
                                <a:uLnTx/>
                                <a:uFillTx/>
                                <a:latin typeface="Cambria Math" panose="02040503050406030204" pitchFamily="18" charset="0"/>
                                <a:ea typeface="Calibri" panose="020F0502020204030204" pitchFamily="34" charset="0"/>
                                <a:cs typeface="Calibri" panose="020F0502020204030204" pitchFamily="34" charset="0"/>
                              </a:rPr>
                            </m:ctrlPr>
                          </m:groupChrPr>
                          <m:e>
                            <m:d>
                              <m:dPr>
                                <m:ctrlPr>
                                  <a:rPr kumimoji="0" lang="en-NZ" sz="1200" b="0" i="1" u="none" strike="noStrike" kern="100" cap="none" spc="0" normalizeH="0" baseline="0" noProof="0">
                                    <a:ln>
                                      <a:noFill/>
                                    </a:ln>
                                    <a:solidFill>
                                      <a:prstClr val="black"/>
                                    </a:solidFill>
                                    <a:effectLst/>
                                    <a:highlight>
                                      <a:srgbClr val="FFFF00"/>
                                    </a:highlight>
                                    <a:uLnTx/>
                                    <a:uFillTx/>
                                    <a:latin typeface="Cambria Math" panose="02040503050406030204" pitchFamily="18" charset="0"/>
                                    <a:ea typeface="Calibri" panose="020F0502020204030204" pitchFamily="34" charset="0"/>
                                    <a:cs typeface="Calibri" panose="020F0502020204030204" pitchFamily="34" charset="0"/>
                                  </a:rPr>
                                </m:ctrlPr>
                              </m:dPr>
                              <m:e>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e>
                        </m:groupChr>
                      </m:e>
                      <m:lim>
                        <m:r>
                          <m:rPr>
                            <m:sty m:val="p"/>
                          </m:rPr>
                          <a:rPr kumimoji="0" lang="en-NZ" sz="1200" b="0" i="0"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slippage</m:t>
                        </m:r>
                      </m:lim>
                    </m:limLow>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limLow>
                      <m:limLowPr>
                        <m:ctrlP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limLowPr>
                      <m:e>
                        <m:groupChr>
                          <m:groupChrPr>
                            <m:chr m:val="⏟"/>
                            <m:ctrlP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groupChrPr>
                          <m:e>
                            <m:d>
                              <m:dPr>
                                <m:ctrlP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dPr>
                              <m:e>
                                <m:sSub>
                                  <m:sSubPr>
                                    <m:ctrlP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sSubPr>
                                  <m:e>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𝑧</m:t>
                                    </m:r>
                                  </m:e>
                                  <m:sub>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1</m:t>
                                    </m:r>
                                  </m:sub>
                                </m:sSub>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sSub>
                                  <m:sSubPr>
                                    <m:ctrlP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sSubPr>
                                  <m:e>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𝑧</m:t>
                                    </m:r>
                                  </m:e>
                                  <m:sub>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2</m:t>
                                    </m:r>
                                  </m:sub>
                                </m:sSub>
                              </m:e>
                            </m:d>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𝐹</m:t>
                            </m:r>
                            <m:sSub>
                              <m:sSubPr>
                                <m:ctrlP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sSubPr>
                              <m:e>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𝑢</m:t>
                                </m:r>
                              </m:e>
                              <m:sub>
                                <m:r>
                                  <a:rPr kumimoji="0" lang="en-NZ" sz="12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𝐸</m:t>
                                </m:r>
                              </m:sub>
                            </m:sSub>
                          </m:e>
                        </m:groupChr>
                      </m:e>
                      <m:lim>
                        <m:r>
                          <m:rPr>
                            <m:sty m:val="p"/>
                          </m:rPr>
                          <a:rPr kumimoji="0" lang="en-NZ" sz="1200" b="0" i="0"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charge</m:t>
                        </m:r>
                        <m:r>
                          <a:rPr kumimoji="0" lang="en-NZ" sz="1200" b="0" i="0"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 </m:t>
                        </m:r>
                        <m:r>
                          <m:rPr>
                            <m:sty m:val="p"/>
                          </m:rPr>
                          <a:rPr kumimoji="0" lang="en-NZ" sz="1200" b="0" i="0"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transport</m:t>
                        </m:r>
                      </m:lim>
                    </m:limLow>
                  </m:oMath>
                </a14:m>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4" name="TextBox 3">
                <a:extLst>
                  <a:ext uri="{FF2B5EF4-FFF2-40B4-BE49-F238E27FC236}">
                    <a16:creationId xmlns:a16="http://schemas.microsoft.com/office/drawing/2014/main" id="{B0860933-1C20-941A-4420-B38214C4C113}"/>
                  </a:ext>
                </a:extLst>
              </p:cNvPr>
              <p:cNvSpPr txBox="1">
                <a:spLocks noRot="1" noChangeAspect="1" noMove="1" noResize="1" noEditPoints="1" noAdjustHandles="1" noChangeArrowheads="1" noChangeShapeType="1" noTextEdit="1"/>
              </p:cNvSpPr>
              <p:nvPr/>
            </p:nvSpPr>
            <p:spPr>
              <a:xfrm>
                <a:off x="759920" y="4211600"/>
                <a:ext cx="10714530" cy="2180277"/>
              </a:xfrm>
              <a:prstGeom prst="rect">
                <a:avLst/>
              </a:prstGeom>
              <a:blipFill>
                <a:blip r:embed="rId2"/>
                <a:stretch>
                  <a:fillRect l="-341" t="-559"/>
                </a:stretch>
              </a:blipFill>
            </p:spPr>
            <p:txBody>
              <a:bodyPr/>
              <a:lstStyle/>
              <a:p>
                <a:r>
                  <a:rPr lang="en-NZ">
                    <a:noFill/>
                  </a:rPr>
                  <a:t> </a:t>
                </a:r>
              </a:p>
            </p:txBody>
          </p:sp>
        </mc:Fallback>
      </mc:AlternateContent>
      <p:grpSp>
        <p:nvGrpSpPr>
          <p:cNvPr id="96" name="Group 95">
            <a:extLst>
              <a:ext uri="{FF2B5EF4-FFF2-40B4-BE49-F238E27FC236}">
                <a16:creationId xmlns:a16="http://schemas.microsoft.com/office/drawing/2014/main" id="{0BF5E954-2BE5-BC94-C0FC-D4D308AB2020}"/>
              </a:ext>
            </a:extLst>
          </p:cNvPr>
          <p:cNvGrpSpPr/>
          <p:nvPr/>
        </p:nvGrpSpPr>
        <p:grpSpPr>
          <a:xfrm>
            <a:off x="896708" y="827487"/>
            <a:ext cx="3406685" cy="3240000"/>
            <a:chOff x="770780" y="1413331"/>
            <a:chExt cx="3406685" cy="3240000"/>
          </a:xfrm>
        </p:grpSpPr>
        <p:grpSp>
          <p:nvGrpSpPr>
            <p:cNvPr id="13" name="Group 12">
              <a:extLst>
                <a:ext uri="{FF2B5EF4-FFF2-40B4-BE49-F238E27FC236}">
                  <a16:creationId xmlns:a16="http://schemas.microsoft.com/office/drawing/2014/main" id="{D33B8F4B-504D-1094-A5F2-C064B39A8ECE}"/>
                </a:ext>
              </a:extLst>
            </p:cNvPr>
            <p:cNvGrpSpPr/>
            <p:nvPr/>
          </p:nvGrpSpPr>
          <p:grpSpPr>
            <a:xfrm>
              <a:off x="770780" y="1413331"/>
              <a:ext cx="3406685" cy="3240000"/>
              <a:chOff x="770780" y="1413331"/>
              <a:chExt cx="3406685" cy="3240000"/>
            </a:xfrm>
          </p:grpSpPr>
          <p:cxnSp>
            <p:nvCxnSpPr>
              <p:cNvPr id="14" name="Straight Connector 13">
                <a:extLst>
                  <a:ext uri="{FF2B5EF4-FFF2-40B4-BE49-F238E27FC236}">
                    <a16:creationId xmlns:a16="http://schemas.microsoft.com/office/drawing/2014/main" id="{3CA4DB63-0A3A-D23D-C89B-861618261C06}"/>
                  </a:ext>
                </a:extLst>
              </p:cNvPr>
              <p:cNvCxnSpPr>
                <a:cxnSpLocks/>
              </p:cNvCxnSpPr>
              <p:nvPr/>
            </p:nvCxnSpPr>
            <p:spPr bwMode="auto">
              <a:xfrm>
                <a:off x="2474122" y="1413331"/>
                <a:ext cx="0" cy="3240000"/>
              </a:xfrm>
              <a:prstGeom prst="line">
                <a:avLst/>
              </a:prstGeom>
              <a:solidFill>
                <a:schemeClr val="accent1"/>
              </a:solidFill>
              <a:ln w="123825" cap="flat" cmpd="dbl" algn="ctr">
                <a:solidFill>
                  <a:schemeClr val="accent4">
                    <a:lumMod val="75000"/>
                  </a:schemeClr>
                </a:solidFill>
                <a:prstDash val="solid"/>
                <a:round/>
                <a:headEnd type="none" w="med" len="med"/>
                <a:tailEnd type="none" w="med" len="med"/>
              </a:ln>
              <a:effectLst/>
            </p:spPr>
          </p:cxnSp>
          <p:grpSp>
            <p:nvGrpSpPr>
              <p:cNvPr id="15" name="Group 14">
                <a:extLst>
                  <a:ext uri="{FF2B5EF4-FFF2-40B4-BE49-F238E27FC236}">
                    <a16:creationId xmlns:a16="http://schemas.microsoft.com/office/drawing/2014/main" id="{2B57A6FF-6D8F-3EFF-54B2-7A18B36665F7}"/>
                  </a:ext>
                </a:extLst>
              </p:cNvPr>
              <p:cNvGrpSpPr/>
              <p:nvPr/>
            </p:nvGrpSpPr>
            <p:grpSpPr>
              <a:xfrm>
                <a:off x="770780" y="1546340"/>
                <a:ext cx="3406685" cy="2986782"/>
                <a:chOff x="341354" y="2155199"/>
                <a:chExt cx="3406685" cy="2986782"/>
              </a:xfrm>
            </p:grpSpPr>
            <p:grpSp>
              <p:nvGrpSpPr>
                <p:cNvPr id="16" name="Group 15">
                  <a:extLst>
                    <a:ext uri="{FF2B5EF4-FFF2-40B4-BE49-F238E27FC236}">
                      <a16:creationId xmlns:a16="http://schemas.microsoft.com/office/drawing/2014/main" id="{D5EA62B5-9792-E2D4-0190-A03F64E7E870}"/>
                    </a:ext>
                  </a:extLst>
                </p:cNvPr>
                <p:cNvGrpSpPr>
                  <a:grpSpLocks/>
                </p:cNvGrpSpPr>
                <p:nvPr/>
              </p:nvGrpSpPr>
              <p:grpSpPr>
                <a:xfrm>
                  <a:off x="341354" y="2155199"/>
                  <a:ext cx="3406685" cy="2986782"/>
                  <a:chOff x="1316694" y="1524442"/>
                  <a:chExt cx="3406685" cy="2568252"/>
                </a:xfrm>
              </p:grpSpPr>
              <p:sp>
                <p:nvSpPr>
                  <p:cNvPr id="18" name="Rectangle 17">
                    <a:extLst>
                      <a:ext uri="{FF2B5EF4-FFF2-40B4-BE49-F238E27FC236}">
                        <a16:creationId xmlns:a16="http://schemas.microsoft.com/office/drawing/2014/main" id="{608CFFBA-5866-E5B8-6CAE-DBF67C53CBED}"/>
                      </a:ext>
                    </a:extLst>
                  </p:cNvPr>
                  <p:cNvSpPr>
                    <a:spLocks/>
                  </p:cNvSpPr>
                  <p:nvPr/>
                </p:nvSpPr>
                <p:spPr>
                  <a:xfrm>
                    <a:off x="1747280" y="1524442"/>
                    <a:ext cx="2521294" cy="2568251"/>
                  </a:xfrm>
                  <a:prstGeom prst="rect">
                    <a:avLst/>
                  </a:prstGeom>
                  <a:gradFill>
                    <a:gsLst>
                      <a:gs pos="50000">
                        <a:schemeClr val="bg1"/>
                      </a:gs>
                      <a:gs pos="11000">
                        <a:schemeClr val="accent4">
                          <a:lumMod val="20000"/>
                          <a:lumOff val="80000"/>
                        </a:schemeClr>
                      </a:gs>
                      <a:gs pos="89000">
                        <a:schemeClr val="accent4">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9A4F5DF-0DBA-2534-5142-AB29ECEE371B}"/>
                      </a:ext>
                    </a:extLst>
                  </p:cNvPr>
                  <p:cNvSpPr>
                    <a:spLocks/>
                  </p:cNvSpPr>
                  <p:nvPr/>
                </p:nvSpPr>
                <p:spPr>
                  <a:xfrm>
                    <a:off x="4271231" y="1524442"/>
                    <a:ext cx="452148" cy="2568252"/>
                  </a:xfrm>
                  <a:prstGeom prst="rect">
                    <a:avLst/>
                  </a:prstGeom>
                  <a:gradFill>
                    <a:gsLst>
                      <a:gs pos="11000">
                        <a:srgbClr val="AEBE8E"/>
                      </a:gs>
                      <a:gs pos="89000">
                        <a:srgbClr val="E6EADC"/>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99F4C798-A58C-2E65-10B4-7087A4C1A20F}"/>
                      </a:ext>
                    </a:extLst>
                  </p:cNvPr>
                  <p:cNvSpPr>
                    <a:spLocks/>
                  </p:cNvSpPr>
                  <p:nvPr/>
                </p:nvSpPr>
                <p:spPr>
                  <a:xfrm>
                    <a:off x="1316694" y="1524442"/>
                    <a:ext cx="432000" cy="2568252"/>
                  </a:xfrm>
                  <a:prstGeom prst="rect">
                    <a:avLst/>
                  </a:prstGeom>
                  <a:gradFill>
                    <a:gsLst>
                      <a:gs pos="11000">
                        <a:srgbClr val="F3F7FE"/>
                      </a:gs>
                      <a:gs pos="89000">
                        <a:srgbClr val="D9E1F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8DF5B2-8C96-AECD-EB9B-BBA619ADA7B8}"/>
                        </a:ext>
                      </a:extLst>
                    </p:cNvPr>
                    <p:cNvSpPr txBox="1"/>
                    <p:nvPr/>
                  </p:nvSpPr>
                  <p:spPr>
                    <a:xfrm>
                      <a:off x="1020384" y="4834833"/>
                      <a:ext cx="230563" cy="216000"/>
                    </a:xfrm>
                    <a:prstGeom prst="roundRect">
                      <a:avLst>
                        <a:gd name="adj" fmla="val 33476"/>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5" name="TextBox 34">
                      <a:extLst>
                        <a:ext uri="{FF2B5EF4-FFF2-40B4-BE49-F238E27FC236}">
                          <a16:creationId xmlns:a16="http://schemas.microsoft.com/office/drawing/2014/main" id="{FB7BA97A-C446-8786-75C5-F59F3C030330}"/>
                        </a:ext>
                      </a:extLst>
                    </p:cNvPr>
                    <p:cNvSpPr txBox="1">
                      <a:spLocks noRot="1" noChangeAspect="1" noMove="1" noResize="1" noEditPoints="1" noAdjustHandles="1" noChangeArrowheads="1" noChangeShapeType="1" noTextEdit="1"/>
                    </p:cNvSpPr>
                    <p:nvPr/>
                  </p:nvSpPr>
                  <p:spPr>
                    <a:xfrm>
                      <a:off x="1020384" y="4834833"/>
                      <a:ext cx="230563" cy="216000"/>
                    </a:xfrm>
                    <a:prstGeom prst="roundRect">
                      <a:avLst>
                        <a:gd name="adj" fmla="val 33476"/>
                      </a:avLst>
                    </a:prstGeom>
                    <a:blipFill>
                      <a:blip r:embed="rId13"/>
                      <a:stretch>
                        <a:fillRect l="-2500"/>
                      </a:stretch>
                    </a:blipFill>
                    <a:ln w="12700">
                      <a:solidFill>
                        <a:srgbClr val="FF0000"/>
                      </a:solidFill>
                    </a:ln>
                  </p:spPr>
                  <p:txBody>
                    <a:bodyPr/>
                    <a:lstStyle/>
                    <a:p>
                      <a:r>
                        <a:rPr lang="en-NZ">
                          <a:noFill/>
                        </a:rPr>
                        <a:t> </a:t>
                      </a:r>
                    </a:p>
                  </p:txBody>
                </p:sp>
              </mc:Fallback>
            </mc:AlternateContent>
          </p:grpSp>
        </p:grpSp>
        <p:grpSp>
          <p:nvGrpSpPr>
            <p:cNvPr id="21" name="Group 20">
              <a:extLst>
                <a:ext uri="{FF2B5EF4-FFF2-40B4-BE49-F238E27FC236}">
                  <a16:creationId xmlns:a16="http://schemas.microsoft.com/office/drawing/2014/main" id="{FDDC3DA6-03E5-BD75-7147-D6E91CD37762}"/>
                </a:ext>
              </a:extLst>
            </p:cNvPr>
            <p:cNvGrpSpPr/>
            <p:nvPr/>
          </p:nvGrpSpPr>
          <p:grpSpPr>
            <a:xfrm>
              <a:off x="845591" y="1625763"/>
              <a:ext cx="1026850" cy="1293803"/>
              <a:chOff x="416165" y="2234622"/>
              <a:chExt cx="1026850" cy="1293803"/>
            </a:xfrm>
          </p:grpSpPr>
          <p:cxnSp>
            <p:nvCxnSpPr>
              <p:cNvPr id="22" name="Straight Arrow Connector 21">
                <a:extLst>
                  <a:ext uri="{FF2B5EF4-FFF2-40B4-BE49-F238E27FC236}">
                    <a16:creationId xmlns:a16="http://schemas.microsoft.com/office/drawing/2014/main" id="{632322BB-D9CE-4740-150A-947F5C8F9E00}"/>
                  </a:ext>
                </a:extLst>
              </p:cNvPr>
              <p:cNvCxnSpPr>
                <a:cxnSpLocks/>
                <a:stCxn id="23" idx="3"/>
                <a:endCxn id="30" idx="1"/>
              </p:cNvCxnSpPr>
              <p:nvPr/>
            </p:nvCxnSpPr>
            <p:spPr>
              <a:xfrm>
                <a:off x="691912" y="3321592"/>
                <a:ext cx="335753"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C49DBF5-1EB1-23C6-51C6-C69FBFB1ED9F}"/>
                      </a:ext>
                    </a:extLst>
                  </p:cNvPr>
                  <p:cNvSpPr txBox="1"/>
                  <p:nvPr/>
                </p:nvSpPr>
                <p:spPr>
                  <a:xfrm>
                    <a:off x="416165" y="3226546"/>
                    <a:ext cx="275747" cy="190092"/>
                  </a:xfrm>
                  <a:prstGeom prst="roundRect">
                    <a:avLst>
                      <a:gd name="adj" fmla="val 45102"/>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𝐺𝑙𝑐</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TextBox 6">
                    <a:extLst>
                      <a:ext uri="{FF2B5EF4-FFF2-40B4-BE49-F238E27FC236}">
                        <a16:creationId xmlns:a16="http://schemas.microsoft.com/office/drawing/2014/main" id="{4F8847C4-788D-F7EE-E626-E6CD5C9A2818}"/>
                      </a:ext>
                    </a:extLst>
                  </p:cNvPr>
                  <p:cNvSpPr txBox="1">
                    <a:spLocks noRot="1" noChangeAspect="1" noMove="1" noResize="1" noEditPoints="1" noAdjustHandles="1" noChangeArrowheads="1" noChangeShapeType="1" noTextEdit="1"/>
                  </p:cNvSpPr>
                  <p:nvPr/>
                </p:nvSpPr>
                <p:spPr>
                  <a:xfrm>
                    <a:off x="416165" y="3226546"/>
                    <a:ext cx="275747" cy="190092"/>
                  </a:xfrm>
                  <a:prstGeom prst="roundRect">
                    <a:avLst>
                      <a:gd name="adj" fmla="val 45102"/>
                    </a:avLst>
                  </a:prstGeom>
                  <a:blipFill>
                    <a:blip r:embed="rId15"/>
                    <a:stretch>
                      <a:fillRect b="-2941"/>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07250E7-D04E-385D-4A65-D9516CCE30AA}"/>
                      </a:ext>
                    </a:extLst>
                  </p:cNvPr>
                  <p:cNvSpPr txBox="1"/>
                  <p:nvPr/>
                </p:nvSpPr>
                <p:spPr>
                  <a:xfrm>
                    <a:off x="828316" y="2234622"/>
                    <a:ext cx="614699" cy="216000"/>
                  </a:xfrm>
                  <a:prstGeom prst="roundRect">
                    <a:avLst>
                      <a:gd name="adj" fmla="val 49758"/>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Sup>
                                <m:s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𝐺𝑙𝑐</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 name="TextBox 15">
                    <a:extLst>
                      <a:ext uri="{FF2B5EF4-FFF2-40B4-BE49-F238E27FC236}">
                        <a16:creationId xmlns:a16="http://schemas.microsoft.com/office/drawing/2014/main" id="{A97DB9B4-4B18-B962-AC5D-42CA51F3F253}"/>
                      </a:ext>
                    </a:extLst>
                  </p:cNvPr>
                  <p:cNvSpPr txBox="1">
                    <a:spLocks noRot="1" noChangeAspect="1" noMove="1" noResize="1" noEditPoints="1" noAdjustHandles="1" noChangeArrowheads="1" noChangeShapeType="1" noTextEdit="1"/>
                  </p:cNvSpPr>
                  <p:nvPr/>
                </p:nvSpPr>
                <p:spPr>
                  <a:xfrm>
                    <a:off x="828316" y="2234622"/>
                    <a:ext cx="614699" cy="216000"/>
                  </a:xfrm>
                  <a:prstGeom prst="roundRect">
                    <a:avLst>
                      <a:gd name="adj" fmla="val 49758"/>
                    </a:avLst>
                  </a:prstGeom>
                  <a:blipFill>
                    <a:blip r:embed="rId16"/>
                    <a:stretch>
                      <a:fillRect b="-5405"/>
                    </a:stretch>
                  </a:blipFill>
                  <a:ln w="12700">
                    <a:solidFill>
                      <a:srgbClr val="FF0000"/>
                    </a:solidFill>
                  </a:ln>
                </p:spPr>
                <p:txBody>
                  <a:bodyPr/>
                  <a:lstStyle/>
                  <a:p>
                    <a:r>
                      <a:rPr lang="en-NZ">
                        <a:noFill/>
                      </a:rPr>
                      <a:t> </a:t>
                    </a:r>
                  </a:p>
                </p:txBody>
              </p:sp>
            </mc:Fallback>
          </mc:AlternateContent>
          <p:cxnSp>
            <p:nvCxnSpPr>
              <p:cNvPr id="25" name="Straight Arrow Connector 24">
                <a:extLst>
                  <a:ext uri="{FF2B5EF4-FFF2-40B4-BE49-F238E27FC236}">
                    <a16:creationId xmlns:a16="http://schemas.microsoft.com/office/drawing/2014/main" id="{C08829FE-833D-DCE2-1829-786A3217D9FE}"/>
                  </a:ext>
                </a:extLst>
              </p:cNvPr>
              <p:cNvCxnSpPr>
                <a:cxnSpLocks/>
                <a:stCxn id="27" idx="2"/>
                <a:endCxn id="30" idx="0"/>
              </p:cNvCxnSpPr>
              <p:nvPr/>
            </p:nvCxnSpPr>
            <p:spPr>
              <a:xfrm>
                <a:off x="1135665" y="2779853"/>
                <a:ext cx="0" cy="453067"/>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95CC302-6140-1CDC-C0B5-677755A6C3E6}"/>
                  </a:ext>
                </a:extLst>
              </p:cNvPr>
              <p:cNvCxnSpPr>
                <a:cxnSpLocks/>
                <a:stCxn id="24" idx="2"/>
                <a:endCxn id="27" idx="0"/>
              </p:cNvCxnSpPr>
              <p:nvPr/>
            </p:nvCxnSpPr>
            <p:spPr>
              <a:xfrm flipH="1">
                <a:off x="1135665" y="2450622"/>
                <a:ext cx="1" cy="151887"/>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EC23497-B277-F7FA-AF6C-60924F0CDBBA}"/>
                      </a:ext>
                    </a:extLst>
                  </p:cNvPr>
                  <p:cNvSpPr txBox="1"/>
                  <p:nvPr/>
                </p:nvSpPr>
                <p:spPr>
                  <a:xfrm>
                    <a:off x="1027665" y="2602509"/>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0" name="TextBox 49">
                    <a:extLst>
                      <a:ext uri="{FF2B5EF4-FFF2-40B4-BE49-F238E27FC236}">
                        <a16:creationId xmlns:a16="http://schemas.microsoft.com/office/drawing/2014/main" id="{6FC3098F-9834-9803-5C5C-18E74D214A2E}"/>
                      </a:ext>
                    </a:extLst>
                  </p:cNvPr>
                  <p:cNvSpPr txBox="1">
                    <a:spLocks noRot="1" noChangeAspect="1" noMove="1" noResize="1" noEditPoints="1" noAdjustHandles="1" noChangeArrowheads="1" noChangeShapeType="1" noTextEdit="1"/>
                  </p:cNvSpPr>
                  <p:nvPr/>
                </p:nvSpPr>
                <p:spPr>
                  <a:xfrm>
                    <a:off x="1027665" y="2602509"/>
                    <a:ext cx="216000" cy="177344"/>
                  </a:xfrm>
                  <a:prstGeom prst="roundRect">
                    <a:avLst>
                      <a:gd name="adj" fmla="val 38026"/>
                    </a:avLst>
                  </a:prstGeom>
                  <a:blipFill>
                    <a:blip r:embed="rId17"/>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CF566D9D-23E3-30D6-D272-56AAA149DB27}"/>
                      </a:ext>
                    </a:extLst>
                  </p:cNvPr>
                  <p:cNvSpPr/>
                  <p:nvPr/>
                </p:nvSpPr>
                <p:spPr>
                  <a:xfrm>
                    <a:off x="991665" y="2917413"/>
                    <a:ext cx="288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51" name="Rectangle: Rounded Corners 50">
                    <a:extLst>
                      <a:ext uri="{FF2B5EF4-FFF2-40B4-BE49-F238E27FC236}">
                        <a16:creationId xmlns:a16="http://schemas.microsoft.com/office/drawing/2014/main" id="{6049E103-2139-1460-DB1E-643A69DA4779}"/>
                      </a:ext>
                    </a:extLst>
                  </p:cNvPr>
                  <p:cNvSpPr>
                    <a:spLocks noRot="1" noChangeAspect="1" noMove="1" noResize="1" noEditPoints="1" noAdjustHandles="1" noChangeArrowheads="1" noChangeShapeType="1" noTextEdit="1"/>
                  </p:cNvSpPr>
                  <p:nvPr/>
                </p:nvSpPr>
                <p:spPr>
                  <a:xfrm>
                    <a:off x="991665" y="2917413"/>
                    <a:ext cx="288000" cy="180000"/>
                  </a:xfrm>
                  <a:prstGeom prst="roundRect">
                    <a:avLst>
                      <a:gd name="adj" fmla="val 22549"/>
                    </a:avLst>
                  </a:prstGeom>
                  <a:blipFill>
                    <a:blip r:embed="rId18"/>
                    <a:stretch>
                      <a:fillRect l="-4082"/>
                    </a:stretch>
                  </a:blipFill>
                </p:spPr>
                <p:txBody>
                  <a:bodyPr/>
                  <a:lstStyle/>
                  <a:p>
                    <a:r>
                      <a:rPr lang="en-NZ">
                        <a:noFill/>
                      </a:rPr>
                      <a:t> </a:t>
                    </a:r>
                  </a:p>
                </p:txBody>
              </p:sp>
            </mc:Fallback>
          </mc:AlternateContent>
          <p:cxnSp>
            <p:nvCxnSpPr>
              <p:cNvPr id="29" name="Straight Arrow Connector 28">
                <a:extLst>
                  <a:ext uri="{FF2B5EF4-FFF2-40B4-BE49-F238E27FC236}">
                    <a16:creationId xmlns:a16="http://schemas.microsoft.com/office/drawing/2014/main" id="{0C0960EC-00D0-0671-A02A-054D8DB120ED}"/>
                  </a:ext>
                </a:extLst>
              </p:cNvPr>
              <p:cNvCxnSpPr>
                <a:cxnSpLocks/>
                <a:stCxn id="30" idx="2"/>
                <a:endCxn id="82" idx="0"/>
              </p:cNvCxnSpPr>
              <p:nvPr/>
            </p:nvCxnSpPr>
            <p:spPr>
              <a:xfrm>
                <a:off x="1135665" y="3410264"/>
                <a:ext cx="1" cy="118161"/>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6F1CCD-34B3-B497-6E41-8E361EA1F796}"/>
                      </a:ext>
                    </a:extLst>
                  </p:cNvPr>
                  <p:cNvSpPr txBox="1"/>
                  <p:nvPr/>
                </p:nvSpPr>
                <p:spPr>
                  <a:xfrm>
                    <a:off x="1027665" y="3232920"/>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3" name="TextBox 52">
                    <a:extLst>
                      <a:ext uri="{FF2B5EF4-FFF2-40B4-BE49-F238E27FC236}">
                        <a16:creationId xmlns:a16="http://schemas.microsoft.com/office/drawing/2014/main" id="{F1003FEE-1466-1FEC-1F26-B605258F54BF}"/>
                      </a:ext>
                    </a:extLst>
                  </p:cNvPr>
                  <p:cNvSpPr txBox="1">
                    <a:spLocks noRot="1" noChangeAspect="1" noMove="1" noResize="1" noEditPoints="1" noAdjustHandles="1" noChangeArrowheads="1" noChangeShapeType="1" noTextEdit="1"/>
                  </p:cNvSpPr>
                  <p:nvPr/>
                </p:nvSpPr>
                <p:spPr>
                  <a:xfrm>
                    <a:off x="1027665" y="3232920"/>
                    <a:ext cx="216000" cy="177344"/>
                  </a:xfrm>
                  <a:prstGeom prst="roundRect">
                    <a:avLst>
                      <a:gd name="adj" fmla="val 38026"/>
                    </a:avLst>
                  </a:prstGeom>
                  <a:blipFill>
                    <a:blip r:embed="rId19"/>
                    <a:stretch>
                      <a:fillRect/>
                    </a:stretch>
                  </a:blipFill>
                  <a:ln w="12700">
                    <a:noFill/>
                  </a:ln>
                </p:spPr>
                <p:txBody>
                  <a:bodyPr/>
                  <a:lstStyle/>
                  <a:p>
                    <a:r>
                      <a:rPr lang="en-NZ">
                        <a:noFill/>
                      </a:rPr>
                      <a:t> </a:t>
                    </a:r>
                  </a:p>
                </p:txBody>
              </p:sp>
            </mc:Fallback>
          </mc:AlternateContent>
        </p:grpSp>
        <p:grpSp>
          <p:nvGrpSpPr>
            <p:cNvPr id="31" name="Group 30">
              <a:extLst>
                <a:ext uri="{FF2B5EF4-FFF2-40B4-BE49-F238E27FC236}">
                  <a16:creationId xmlns:a16="http://schemas.microsoft.com/office/drawing/2014/main" id="{C12756E7-41EF-1F7B-DB4A-C0F46FB24753}"/>
                </a:ext>
              </a:extLst>
            </p:cNvPr>
            <p:cNvGrpSpPr/>
            <p:nvPr/>
          </p:nvGrpSpPr>
          <p:grpSpPr>
            <a:xfrm>
              <a:off x="1872441" y="1625763"/>
              <a:ext cx="1819317" cy="216000"/>
              <a:chOff x="1447373" y="2232176"/>
              <a:chExt cx="1819317" cy="216000"/>
            </a:xfrm>
          </p:grpSpPr>
          <p:cxnSp>
            <p:nvCxnSpPr>
              <p:cNvPr id="32" name="Straight Arrow Connector 31">
                <a:extLst>
                  <a:ext uri="{FF2B5EF4-FFF2-40B4-BE49-F238E27FC236}">
                    <a16:creationId xmlns:a16="http://schemas.microsoft.com/office/drawing/2014/main" id="{7B47793D-834C-8824-7361-0DF3D15F90BC}"/>
                  </a:ext>
                </a:extLst>
              </p:cNvPr>
              <p:cNvCxnSpPr>
                <a:cxnSpLocks/>
                <a:stCxn id="38" idx="3"/>
                <a:endCxn id="37" idx="1"/>
              </p:cNvCxnSpPr>
              <p:nvPr/>
            </p:nvCxnSpPr>
            <p:spPr>
              <a:xfrm>
                <a:off x="1785897" y="2340176"/>
                <a:ext cx="538564" cy="0"/>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21D9473-9097-7A28-9CA3-B5BE1732B7A8}"/>
                      </a:ext>
                    </a:extLst>
                  </p:cNvPr>
                  <p:cNvSpPr txBox="1"/>
                  <p:nvPr/>
                </p:nvSpPr>
                <p:spPr>
                  <a:xfrm>
                    <a:off x="2661635" y="2232176"/>
                    <a:ext cx="605055" cy="216000"/>
                  </a:xfrm>
                  <a:prstGeom prst="roundRect">
                    <a:avLst>
                      <a:gd name="adj" fmla="val 49758"/>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Sup>
                                <m:s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𝐺𝑙𝑐</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 name="TextBox 16">
                    <a:extLst>
                      <a:ext uri="{FF2B5EF4-FFF2-40B4-BE49-F238E27FC236}">
                        <a16:creationId xmlns:a16="http://schemas.microsoft.com/office/drawing/2014/main" id="{F2958A6F-ABEE-331D-B90C-2B26DEFF9B21}"/>
                      </a:ext>
                    </a:extLst>
                  </p:cNvPr>
                  <p:cNvSpPr txBox="1">
                    <a:spLocks noRot="1" noChangeAspect="1" noMove="1" noResize="1" noEditPoints="1" noAdjustHandles="1" noChangeArrowheads="1" noChangeShapeType="1" noTextEdit="1"/>
                  </p:cNvSpPr>
                  <p:nvPr/>
                </p:nvSpPr>
                <p:spPr>
                  <a:xfrm>
                    <a:off x="2661635" y="2232176"/>
                    <a:ext cx="605055" cy="216000"/>
                  </a:xfrm>
                  <a:prstGeom prst="roundRect">
                    <a:avLst>
                      <a:gd name="adj" fmla="val 49758"/>
                    </a:avLst>
                  </a:prstGeom>
                  <a:blipFill>
                    <a:blip r:embed="rId22"/>
                    <a:stretch>
                      <a:fillRect b="-5405"/>
                    </a:stretch>
                  </a:blipFill>
                  <a:ln w="12700">
                    <a:solidFill>
                      <a:srgbClr val="FF0000"/>
                    </a:solidFill>
                  </a:ln>
                </p:spPr>
                <p:txBody>
                  <a:bodyPr/>
                  <a:lstStyle/>
                  <a:p>
                    <a:r>
                      <a:rPr lang="en-NZ">
                        <a:noFill/>
                      </a:rPr>
                      <a:t> </a:t>
                    </a:r>
                  </a:p>
                </p:txBody>
              </p:sp>
            </mc:Fallback>
          </mc:AlternateContent>
          <p:cxnSp>
            <p:nvCxnSpPr>
              <p:cNvPr id="34" name="Straight Arrow Connector 33">
                <a:extLst>
                  <a:ext uri="{FF2B5EF4-FFF2-40B4-BE49-F238E27FC236}">
                    <a16:creationId xmlns:a16="http://schemas.microsoft.com/office/drawing/2014/main" id="{3F720EF9-B995-E246-120F-BC4B75D1A9B0}"/>
                  </a:ext>
                </a:extLst>
              </p:cNvPr>
              <p:cNvCxnSpPr>
                <a:cxnSpLocks/>
                <a:stCxn id="24" idx="3"/>
                <a:endCxn id="38" idx="1"/>
              </p:cNvCxnSpPr>
              <p:nvPr/>
            </p:nvCxnSpPr>
            <p:spPr>
              <a:xfrm>
                <a:off x="1447373" y="2340176"/>
                <a:ext cx="122524" cy="0"/>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1B3DEFC-59D7-7C65-ABFF-26184C5938F1}"/>
                  </a:ext>
                </a:extLst>
              </p:cNvPr>
              <p:cNvCxnSpPr>
                <a:cxnSpLocks/>
                <a:stCxn id="37" idx="3"/>
                <a:endCxn id="33" idx="1"/>
              </p:cNvCxnSpPr>
              <p:nvPr/>
            </p:nvCxnSpPr>
            <p:spPr>
              <a:xfrm>
                <a:off x="2540461" y="2340176"/>
                <a:ext cx="121174" cy="0"/>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Rounded Corners 35">
                    <a:extLst>
                      <a:ext uri="{FF2B5EF4-FFF2-40B4-BE49-F238E27FC236}">
                        <a16:creationId xmlns:a16="http://schemas.microsoft.com/office/drawing/2014/main" id="{A224B167-8650-B484-45CC-1E2F7241FDC0}"/>
                      </a:ext>
                    </a:extLst>
                  </p:cNvPr>
                  <p:cNvSpPr/>
                  <p:nvPr/>
                </p:nvSpPr>
                <p:spPr>
                  <a:xfrm>
                    <a:off x="1910200" y="2250176"/>
                    <a:ext cx="288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41" name="Rectangle: Rounded Corners 40">
                    <a:extLst>
                      <a:ext uri="{FF2B5EF4-FFF2-40B4-BE49-F238E27FC236}">
                        <a16:creationId xmlns:a16="http://schemas.microsoft.com/office/drawing/2014/main" id="{5A59D4EA-DDB1-0E55-6D8A-CECB81880D16}"/>
                      </a:ext>
                    </a:extLst>
                  </p:cNvPr>
                  <p:cNvSpPr>
                    <a:spLocks noRot="1" noChangeAspect="1" noMove="1" noResize="1" noEditPoints="1" noAdjustHandles="1" noChangeArrowheads="1" noChangeShapeType="1" noTextEdit="1"/>
                  </p:cNvSpPr>
                  <p:nvPr/>
                </p:nvSpPr>
                <p:spPr>
                  <a:xfrm>
                    <a:off x="1910200" y="2250176"/>
                    <a:ext cx="288000" cy="180000"/>
                  </a:xfrm>
                  <a:prstGeom prst="roundRect">
                    <a:avLst>
                      <a:gd name="adj" fmla="val 22549"/>
                    </a:avLst>
                  </a:prstGeom>
                  <a:blipFill>
                    <a:blip r:embed="rId23"/>
                    <a:stretch>
                      <a:fillRect l="-4082"/>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90C977F-A335-393C-E159-5854BF5D485A}"/>
                      </a:ext>
                    </a:extLst>
                  </p:cNvPr>
                  <p:cNvSpPr txBox="1"/>
                  <p:nvPr/>
                </p:nvSpPr>
                <p:spPr>
                  <a:xfrm>
                    <a:off x="2324461" y="2251504"/>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7" name="TextBox 46">
                    <a:extLst>
                      <a:ext uri="{FF2B5EF4-FFF2-40B4-BE49-F238E27FC236}">
                        <a16:creationId xmlns:a16="http://schemas.microsoft.com/office/drawing/2014/main" id="{E6A8CA2B-C646-FE6A-6F1E-554493AEA068}"/>
                      </a:ext>
                    </a:extLst>
                  </p:cNvPr>
                  <p:cNvSpPr txBox="1">
                    <a:spLocks noRot="1" noChangeAspect="1" noMove="1" noResize="1" noEditPoints="1" noAdjustHandles="1" noChangeArrowheads="1" noChangeShapeType="1" noTextEdit="1"/>
                  </p:cNvSpPr>
                  <p:nvPr/>
                </p:nvSpPr>
                <p:spPr>
                  <a:xfrm>
                    <a:off x="2324461" y="2251504"/>
                    <a:ext cx="216000" cy="177344"/>
                  </a:xfrm>
                  <a:prstGeom prst="roundRect">
                    <a:avLst>
                      <a:gd name="adj" fmla="val 38026"/>
                    </a:avLst>
                  </a:prstGeom>
                  <a:blipFill>
                    <a:blip r:embed="rId24"/>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26D14A0-AA3E-3545-D43F-2B92A332122A}"/>
                      </a:ext>
                    </a:extLst>
                  </p:cNvPr>
                  <p:cNvSpPr txBox="1"/>
                  <p:nvPr/>
                </p:nvSpPr>
                <p:spPr>
                  <a:xfrm>
                    <a:off x="1569897" y="2251504"/>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5" name="TextBox 64">
                    <a:extLst>
                      <a:ext uri="{FF2B5EF4-FFF2-40B4-BE49-F238E27FC236}">
                        <a16:creationId xmlns:a16="http://schemas.microsoft.com/office/drawing/2014/main" id="{08176712-26F4-DDDD-5F4D-B35A5AFEDB9E}"/>
                      </a:ext>
                    </a:extLst>
                  </p:cNvPr>
                  <p:cNvSpPr txBox="1">
                    <a:spLocks noRot="1" noChangeAspect="1" noMove="1" noResize="1" noEditPoints="1" noAdjustHandles="1" noChangeArrowheads="1" noChangeShapeType="1" noTextEdit="1"/>
                  </p:cNvSpPr>
                  <p:nvPr/>
                </p:nvSpPr>
                <p:spPr>
                  <a:xfrm>
                    <a:off x="1569897" y="2251504"/>
                    <a:ext cx="216000" cy="177344"/>
                  </a:xfrm>
                  <a:prstGeom prst="roundRect">
                    <a:avLst>
                      <a:gd name="adj" fmla="val 38026"/>
                    </a:avLst>
                  </a:prstGeom>
                  <a:blipFill>
                    <a:blip r:embed="rId25"/>
                    <a:stretch>
                      <a:fillRect/>
                    </a:stretch>
                  </a:blipFill>
                  <a:ln w="12700">
                    <a:noFill/>
                  </a:ln>
                </p:spPr>
                <p:txBody>
                  <a:bodyPr/>
                  <a:lstStyle/>
                  <a:p>
                    <a:r>
                      <a:rPr lang="en-NZ">
                        <a:noFill/>
                      </a:rPr>
                      <a:t> </a:t>
                    </a:r>
                  </a:p>
                </p:txBody>
              </p:sp>
            </mc:Fallback>
          </mc:AlternateContent>
        </p:grpSp>
        <p:grpSp>
          <p:nvGrpSpPr>
            <p:cNvPr id="39" name="Group 38">
              <a:extLst>
                <a:ext uri="{FF2B5EF4-FFF2-40B4-BE49-F238E27FC236}">
                  <a16:creationId xmlns:a16="http://schemas.microsoft.com/office/drawing/2014/main" id="{7417507B-6AB0-7883-C2C7-59831716AF61}"/>
                </a:ext>
              </a:extLst>
            </p:cNvPr>
            <p:cNvGrpSpPr/>
            <p:nvPr/>
          </p:nvGrpSpPr>
          <p:grpSpPr>
            <a:xfrm>
              <a:off x="3151315" y="1841763"/>
              <a:ext cx="938186" cy="1293803"/>
              <a:chOff x="2721889" y="2245621"/>
              <a:chExt cx="938186" cy="1293803"/>
            </a:xfrm>
          </p:grpSpPr>
          <p:cxnSp>
            <p:nvCxnSpPr>
              <p:cNvPr id="40" name="Straight Arrow Connector 39">
                <a:extLst>
                  <a:ext uri="{FF2B5EF4-FFF2-40B4-BE49-F238E27FC236}">
                    <a16:creationId xmlns:a16="http://schemas.microsoft.com/office/drawing/2014/main" id="{49771BC2-6952-5E59-17C1-F3080666B38B}"/>
                  </a:ext>
                </a:extLst>
              </p:cNvPr>
              <p:cNvCxnSpPr>
                <a:cxnSpLocks/>
                <a:stCxn id="41" idx="1"/>
                <a:endCxn id="44" idx="3"/>
              </p:cNvCxnSpPr>
              <p:nvPr/>
            </p:nvCxnSpPr>
            <p:spPr>
              <a:xfrm flipH="1">
                <a:off x="3067804" y="3116591"/>
                <a:ext cx="312127" cy="0"/>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084E77E-D327-99EB-D011-740E51653B2F}"/>
                      </a:ext>
                    </a:extLst>
                  </p:cNvPr>
                  <p:cNvSpPr txBox="1"/>
                  <p:nvPr/>
                </p:nvSpPr>
                <p:spPr>
                  <a:xfrm>
                    <a:off x="3379931" y="3008591"/>
                    <a:ext cx="280144" cy="216000"/>
                  </a:xfrm>
                  <a:prstGeom prst="roundRect">
                    <a:avLst>
                      <a:gd name="adj" fmla="val 45102"/>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𝐺𝑙𝑐</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CE6D64DD-8185-207F-C900-1C2474F9FA28}"/>
                      </a:ext>
                    </a:extLst>
                  </p:cNvPr>
                  <p:cNvSpPr txBox="1">
                    <a:spLocks noRot="1" noChangeAspect="1" noMove="1" noResize="1" noEditPoints="1" noAdjustHandles="1" noChangeArrowheads="1" noChangeShapeType="1" noTextEdit="1"/>
                  </p:cNvSpPr>
                  <p:nvPr/>
                </p:nvSpPr>
                <p:spPr>
                  <a:xfrm>
                    <a:off x="3379931" y="3008591"/>
                    <a:ext cx="280144" cy="216000"/>
                  </a:xfrm>
                  <a:prstGeom prst="roundRect">
                    <a:avLst>
                      <a:gd name="adj" fmla="val 45102"/>
                    </a:avLst>
                  </a:prstGeom>
                  <a:blipFill>
                    <a:blip r:embed="rId28"/>
                    <a:stretch>
                      <a:fillRect/>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BA22212-0694-C9BA-6D79-C55078CAA52D}"/>
                      </a:ext>
                    </a:extLst>
                  </p:cNvPr>
                  <p:cNvSpPr txBox="1"/>
                  <p:nvPr/>
                </p:nvSpPr>
                <p:spPr>
                  <a:xfrm>
                    <a:off x="2721889" y="3323424"/>
                    <a:ext cx="475831" cy="216000"/>
                  </a:xfrm>
                  <a:prstGeom prst="roundRect">
                    <a:avLst>
                      <a:gd name="adj" fmla="val 49758"/>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Sup>
                                <m:s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94C29672-CA1F-E9BF-97AB-E2F5FD03C325}"/>
                      </a:ext>
                    </a:extLst>
                  </p:cNvPr>
                  <p:cNvSpPr txBox="1">
                    <a:spLocks noRot="1" noChangeAspect="1" noMove="1" noResize="1" noEditPoints="1" noAdjustHandles="1" noChangeArrowheads="1" noChangeShapeType="1" noTextEdit="1"/>
                  </p:cNvSpPr>
                  <p:nvPr/>
                </p:nvSpPr>
                <p:spPr>
                  <a:xfrm>
                    <a:off x="2721889" y="3323424"/>
                    <a:ext cx="475831" cy="216000"/>
                  </a:xfrm>
                  <a:prstGeom prst="roundRect">
                    <a:avLst>
                      <a:gd name="adj" fmla="val 49758"/>
                    </a:avLst>
                  </a:prstGeom>
                  <a:blipFill>
                    <a:blip r:embed="rId29"/>
                    <a:stretch>
                      <a:fillRect b="-5405"/>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CDADB76-1C70-0373-ADBE-2DB0953EAAB0}"/>
                      </a:ext>
                    </a:extLst>
                  </p:cNvPr>
                  <p:cNvSpPr txBox="1"/>
                  <p:nvPr/>
                </p:nvSpPr>
                <p:spPr>
                  <a:xfrm>
                    <a:off x="2851804" y="2397508"/>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6" name="TextBox 55">
                    <a:extLst>
                      <a:ext uri="{FF2B5EF4-FFF2-40B4-BE49-F238E27FC236}">
                        <a16:creationId xmlns:a16="http://schemas.microsoft.com/office/drawing/2014/main" id="{DCD3B6DA-24A5-D322-5F92-12C8A67B9A03}"/>
                      </a:ext>
                    </a:extLst>
                  </p:cNvPr>
                  <p:cNvSpPr txBox="1">
                    <a:spLocks noRot="1" noChangeAspect="1" noMove="1" noResize="1" noEditPoints="1" noAdjustHandles="1" noChangeArrowheads="1" noChangeShapeType="1" noTextEdit="1"/>
                  </p:cNvSpPr>
                  <p:nvPr/>
                </p:nvSpPr>
                <p:spPr>
                  <a:xfrm>
                    <a:off x="2851804" y="2397508"/>
                    <a:ext cx="216000" cy="177344"/>
                  </a:xfrm>
                  <a:prstGeom prst="roundRect">
                    <a:avLst>
                      <a:gd name="adj" fmla="val 38026"/>
                    </a:avLst>
                  </a:prstGeom>
                  <a:blipFill>
                    <a:blip r:embed="rId30"/>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06FEC02-B099-8B59-546D-32CD7D17B2C4}"/>
                      </a:ext>
                    </a:extLst>
                  </p:cNvPr>
                  <p:cNvSpPr txBox="1"/>
                  <p:nvPr/>
                </p:nvSpPr>
                <p:spPr>
                  <a:xfrm>
                    <a:off x="2851804" y="3027919"/>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7" name="TextBox 56">
                    <a:extLst>
                      <a:ext uri="{FF2B5EF4-FFF2-40B4-BE49-F238E27FC236}">
                        <a16:creationId xmlns:a16="http://schemas.microsoft.com/office/drawing/2014/main" id="{D7EA2D07-7E4B-8374-8369-DCC1627957B5}"/>
                      </a:ext>
                    </a:extLst>
                  </p:cNvPr>
                  <p:cNvSpPr txBox="1">
                    <a:spLocks noRot="1" noChangeAspect="1" noMove="1" noResize="1" noEditPoints="1" noAdjustHandles="1" noChangeArrowheads="1" noChangeShapeType="1" noTextEdit="1"/>
                  </p:cNvSpPr>
                  <p:nvPr/>
                </p:nvSpPr>
                <p:spPr>
                  <a:xfrm>
                    <a:off x="2851804" y="3027919"/>
                    <a:ext cx="216000" cy="177344"/>
                  </a:xfrm>
                  <a:prstGeom prst="roundRect">
                    <a:avLst>
                      <a:gd name="adj" fmla="val 38026"/>
                    </a:avLst>
                  </a:prstGeom>
                  <a:blipFill>
                    <a:blip r:embed="rId31"/>
                    <a:stretch>
                      <a:fillRect/>
                    </a:stretch>
                  </a:blipFill>
                  <a:ln w="12700">
                    <a:noFill/>
                  </a:ln>
                </p:spPr>
                <p:txBody>
                  <a:bodyPr/>
                  <a:lstStyle/>
                  <a:p>
                    <a:r>
                      <a:rPr lang="en-NZ">
                        <a:noFill/>
                      </a:rPr>
                      <a:t> </a:t>
                    </a:r>
                  </a:p>
                </p:txBody>
              </p:sp>
            </mc:Fallback>
          </mc:AlternateContent>
          <p:cxnSp>
            <p:nvCxnSpPr>
              <p:cNvPr id="45" name="Straight Arrow Connector 44">
                <a:extLst>
                  <a:ext uri="{FF2B5EF4-FFF2-40B4-BE49-F238E27FC236}">
                    <a16:creationId xmlns:a16="http://schemas.microsoft.com/office/drawing/2014/main" id="{DAA2038C-3D6A-A10D-75D9-B2E25D55A324}"/>
                  </a:ext>
                </a:extLst>
              </p:cNvPr>
              <p:cNvCxnSpPr>
                <a:cxnSpLocks/>
                <a:stCxn id="42" idx="0"/>
                <a:endCxn id="44" idx="2"/>
              </p:cNvCxnSpPr>
              <p:nvPr/>
            </p:nvCxnSpPr>
            <p:spPr>
              <a:xfrm flipH="1" flipV="1">
                <a:off x="2959804" y="3205263"/>
                <a:ext cx="1" cy="118161"/>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ECF8709-2132-6978-EF0C-A4F940FE1345}"/>
                  </a:ext>
                </a:extLst>
              </p:cNvPr>
              <p:cNvCxnSpPr>
                <a:cxnSpLocks/>
                <a:stCxn id="43" idx="0"/>
                <a:endCxn id="33" idx="2"/>
              </p:cNvCxnSpPr>
              <p:nvPr/>
            </p:nvCxnSpPr>
            <p:spPr>
              <a:xfrm flipV="1">
                <a:off x="2959804" y="2245621"/>
                <a:ext cx="1" cy="151887"/>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7EDEF4B-7D67-C159-08D8-FC4924799A6C}"/>
                  </a:ext>
                </a:extLst>
              </p:cNvPr>
              <p:cNvCxnSpPr>
                <a:cxnSpLocks/>
                <a:stCxn id="43" idx="2"/>
                <a:endCxn id="44" idx="0"/>
              </p:cNvCxnSpPr>
              <p:nvPr/>
            </p:nvCxnSpPr>
            <p:spPr>
              <a:xfrm>
                <a:off x="2959804" y="2574852"/>
                <a:ext cx="0" cy="453067"/>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Rounded Corners 47">
                    <a:extLst>
                      <a:ext uri="{FF2B5EF4-FFF2-40B4-BE49-F238E27FC236}">
                        <a16:creationId xmlns:a16="http://schemas.microsoft.com/office/drawing/2014/main" id="{C1736BCF-77FB-C09A-6DF0-B4724F372259}"/>
                      </a:ext>
                    </a:extLst>
                  </p:cNvPr>
                  <p:cNvSpPr/>
                  <p:nvPr/>
                </p:nvSpPr>
                <p:spPr>
                  <a:xfrm>
                    <a:off x="2815804" y="2712412"/>
                    <a:ext cx="288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61" name="Rectangle: Rounded Corners 60">
                    <a:extLst>
                      <a:ext uri="{FF2B5EF4-FFF2-40B4-BE49-F238E27FC236}">
                        <a16:creationId xmlns:a16="http://schemas.microsoft.com/office/drawing/2014/main" id="{9A9485EC-2F61-C6A5-F268-4BDF15A9D36B}"/>
                      </a:ext>
                    </a:extLst>
                  </p:cNvPr>
                  <p:cNvSpPr>
                    <a:spLocks noRot="1" noChangeAspect="1" noMove="1" noResize="1" noEditPoints="1" noAdjustHandles="1" noChangeArrowheads="1" noChangeShapeType="1" noTextEdit="1"/>
                  </p:cNvSpPr>
                  <p:nvPr/>
                </p:nvSpPr>
                <p:spPr>
                  <a:xfrm>
                    <a:off x="2815804" y="2712412"/>
                    <a:ext cx="288000" cy="180000"/>
                  </a:xfrm>
                  <a:prstGeom prst="roundRect">
                    <a:avLst>
                      <a:gd name="adj" fmla="val 22549"/>
                    </a:avLst>
                  </a:prstGeom>
                  <a:blipFill>
                    <a:blip r:embed="rId32"/>
                    <a:stretch>
                      <a:fillRect l="-4000"/>
                    </a:stretch>
                  </a:blipFill>
                </p:spPr>
                <p:txBody>
                  <a:bodyPr/>
                  <a:lstStyle/>
                  <a:p>
                    <a:r>
                      <a:rPr lang="en-NZ">
                        <a:noFill/>
                      </a:rPr>
                      <a:t> </a:t>
                    </a:r>
                  </a:p>
                </p:txBody>
              </p:sp>
            </mc:Fallback>
          </mc:AlternateContent>
        </p:grpSp>
        <p:grpSp>
          <p:nvGrpSpPr>
            <p:cNvPr id="49" name="Group 48">
              <a:extLst>
                <a:ext uri="{FF2B5EF4-FFF2-40B4-BE49-F238E27FC236}">
                  <a16:creationId xmlns:a16="http://schemas.microsoft.com/office/drawing/2014/main" id="{95D9D80F-877C-A861-4F08-D321928B6567}"/>
                </a:ext>
              </a:extLst>
            </p:cNvPr>
            <p:cNvGrpSpPr/>
            <p:nvPr/>
          </p:nvGrpSpPr>
          <p:grpSpPr>
            <a:xfrm>
              <a:off x="3245230" y="3135566"/>
              <a:ext cx="853501" cy="1297759"/>
              <a:chOff x="2815804" y="3741979"/>
              <a:chExt cx="853501" cy="1297759"/>
            </a:xfrm>
          </p:grpSpPr>
          <p:cxnSp>
            <p:nvCxnSpPr>
              <p:cNvPr id="50" name="Straight Arrow Connector 49">
                <a:extLst>
                  <a:ext uri="{FF2B5EF4-FFF2-40B4-BE49-F238E27FC236}">
                    <a16:creationId xmlns:a16="http://schemas.microsoft.com/office/drawing/2014/main" id="{2890F762-0C1F-0C05-5902-21BE66BB62DE}"/>
                  </a:ext>
                </a:extLst>
              </p:cNvPr>
              <p:cNvCxnSpPr>
                <a:cxnSpLocks/>
                <a:stCxn id="55" idx="0"/>
                <a:endCxn id="42" idx="2"/>
              </p:cNvCxnSpPr>
              <p:nvPr/>
            </p:nvCxnSpPr>
            <p:spPr>
              <a:xfrm flipV="1">
                <a:off x="2959804" y="3741979"/>
                <a:ext cx="1" cy="151158"/>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1BEAA59-401E-FA9D-E042-B2B442E76450}"/>
                  </a:ext>
                </a:extLst>
              </p:cNvPr>
              <p:cNvCxnSpPr>
                <a:cxnSpLocks/>
                <a:stCxn id="56" idx="3"/>
                <a:endCxn id="52" idx="1"/>
              </p:cNvCxnSpPr>
              <p:nvPr/>
            </p:nvCxnSpPr>
            <p:spPr>
              <a:xfrm>
                <a:off x="3067804" y="4606852"/>
                <a:ext cx="313501"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C2D48D1-EDF9-6CC1-6DF9-DCCCAB0A07C1}"/>
                      </a:ext>
                    </a:extLst>
                  </p:cNvPr>
                  <p:cNvSpPr txBox="1"/>
                  <p:nvPr/>
                </p:nvSpPr>
                <p:spPr>
                  <a:xfrm>
                    <a:off x="3381305" y="4498706"/>
                    <a:ext cx="288000" cy="216291"/>
                  </a:xfrm>
                  <a:prstGeom prst="roundRect">
                    <a:avLst>
                      <a:gd name="adj" fmla="val 40877"/>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2" name="TextBox 21">
                    <a:extLst>
                      <a:ext uri="{FF2B5EF4-FFF2-40B4-BE49-F238E27FC236}">
                        <a16:creationId xmlns:a16="http://schemas.microsoft.com/office/drawing/2014/main" id="{84CBCDE1-1322-3779-CD6E-4F164A4BE045}"/>
                      </a:ext>
                    </a:extLst>
                  </p:cNvPr>
                  <p:cNvSpPr txBox="1">
                    <a:spLocks noRot="1" noChangeAspect="1" noMove="1" noResize="1" noEditPoints="1" noAdjustHandles="1" noChangeArrowheads="1" noChangeShapeType="1" noTextEdit="1"/>
                  </p:cNvSpPr>
                  <p:nvPr/>
                </p:nvSpPr>
                <p:spPr>
                  <a:xfrm>
                    <a:off x="3381305" y="4498706"/>
                    <a:ext cx="288000" cy="216291"/>
                  </a:xfrm>
                  <a:prstGeom prst="roundRect">
                    <a:avLst>
                      <a:gd name="adj" fmla="val 40877"/>
                    </a:avLst>
                  </a:prstGeom>
                  <a:blipFill>
                    <a:blip r:embed="rId35"/>
                    <a:stretch>
                      <a:fillRect l="-4082" b="-2632"/>
                    </a:stretch>
                  </a:blipFill>
                  <a:ln w="12700">
                    <a:solidFill>
                      <a:srgbClr val="FF0000"/>
                    </a:solidFill>
                  </a:ln>
                </p:spPr>
                <p:txBody>
                  <a:bodyPr/>
                  <a:lstStyle/>
                  <a:p>
                    <a:r>
                      <a:rPr lang="en-NZ">
                        <a:noFill/>
                      </a:rPr>
                      <a:t> </a:t>
                    </a:r>
                  </a:p>
                </p:txBody>
              </p:sp>
            </mc:Fallback>
          </mc:AlternateContent>
          <p:sp>
            <p:nvSpPr>
              <p:cNvPr id="53" name="TextBox 52">
                <a:extLst>
                  <a:ext uri="{FF2B5EF4-FFF2-40B4-BE49-F238E27FC236}">
                    <a16:creationId xmlns:a16="http://schemas.microsoft.com/office/drawing/2014/main" id="{E685C24B-28A7-B67A-6617-2DD97E90D867}"/>
                  </a:ext>
                </a:extLst>
              </p:cNvPr>
              <p:cNvSpPr txBox="1">
                <a:spLocks/>
              </p:cNvSpPr>
              <p:nvPr/>
            </p:nvSpPr>
            <p:spPr>
              <a:xfrm>
                <a:off x="3154565" y="4534851"/>
                <a:ext cx="144000" cy="144000"/>
              </a:xfrm>
              <a:prstGeom prst="ellipse">
                <a:avLst/>
              </a:prstGeom>
              <a:solidFill>
                <a:srgbClr val="0070C0"/>
              </a:solidFill>
              <a:ln>
                <a:noFill/>
              </a:ln>
            </p:spPr>
            <p:txBody>
              <a:bodyPr wrap="square" lIns="0" tIns="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000" b="1" i="0" u="none" strike="noStrike" kern="1200" cap="none" spc="0" normalizeH="0" baseline="-25000" noProof="0" dirty="0">
                    <a:ln>
                      <a:noFill/>
                    </a:ln>
                    <a:solidFill>
                      <a:prstClr val="white"/>
                    </a:solidFill>
                    <a:effectLst/>
                    <a:uLnTx/>
                    <a:uFillTx/>
                    <a:latin typeface="Calibri" panose="020F0502020204030204"/>
                    <a:ea typeface="+mn-ea"/>
                    <a:cs typeface="+mn-cs"/>
                  </a:rPr>
                  <a:t>2</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96020B7-4F6D-3136-FF22-12982D7B05D9}"/>
                      </a:ext>
                    </a:extLst>
                  </p:cNvPr>
                  <p:cNvSpPr txBox="1"/>
                  <p:nvPr/>
                </p:nvSpPr>
                <p:spPr>
                  <a:xfrm>
                    <a:off x="2851496" y="4841037"/>
                    <a:ext cx="216616" cy="198701"/>
                  </a:xfrm>
                  <a:prstGeom prst="roundRect">
                    <a:avLst>
                      <a:gd name="adj" fmla="val 32119"/>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6" name="TextBox 35">
                    <a:extLst>
                      <a:ext uri="{FF2B5EF4-FFF2-40B4-BE49-F238E27FC236}">
                        <a16:creationId xmlns:a16="http://schemas.microsoft.com/office/drawing/2014/main" id="{C4DDCF08-DBDE-333B-DA4E-E468BA8BD3F8}"/>
                      </a:ext>
                    </a:extLst>
                  </p:cNvPr>
                  <p:cNvSpPr txBox="1">
                    <a:spLocks noRot="1" noChangeAspect="1" noMove="1" noResize="1" noEditPoints="1" noAdjustHandles="1" noChangeArrowheads="1" noChangeShapeType="1" noTextEdit="1"/>
                  </p:cNvSpPr>
                  <p:nvPr/>
                </p:nvSpPr>
                <p:spPr>
                  <a:xfrm>
                    <a:off x="2851496" y="4841037"/>
                    <a:ext cx="216616" cy="198701"/>
                  </a:xfrm>
                  <a:prstGeom prst="roundRect">
                    <a:avLst>
                      <a:gd name="adj" fmla="val 32119"/>
                    </a:avLst>
                  </a:prstGeom>
                  <a:blipFill>
                    <a:blip r:embed="rId36"/>
                    <a:stretch>
                      <a:fillRect l="-2632" b="-5882"/>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FC2F138-FD2C-C63D-B980-DC5F5A0DAFA6}"/>
                      </a:ext>
                    </a:extLst>
                  </p:cNvPr>
                  <p:cNvSpPr txBox="1"/>
                  <p:nvPr/>
                </p:nvSpPr>
                <p:spPr>
                  <a:xfrm>
                    <a:off x="2851804" y="3893137"/>
                    <a:ext cx="216000" cy="179397"/>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4" name="TextBox 53">
                    <a:extLst>
                      <a:ext uri="{FF2B5EF4-FFF2-40B4-BE49-F238E27FC236}">
                        <a16:creationId xmlns:a16="http://schemas.microsoft.com/office/drawing/2014/main" id="{A3730DC0-1FDD-F0F4-183B-87AA80527154}"/>
                      </a:ext>
                    </a:extLst>
                  </p:cNvPr>
                  <p:cNvSpPr txBox="1">
                    <a:spLocks noRot="1" noChangeAspect="1" noMove="1" noResize="1" noEditPoints="1" noAdjustHandles="1" noChangeArrowheads="1" noChangeShapeType="1" noTextEdit="1"/>
                  </p:cNvSpPr>
                  <p:nvPr/>
                </p:nvSpPr>
                <p:spPr>
                  <a:xfrm>
                    <a:off x="2851804" y="3893137"/>
                    <a:ext cx="216000" cy="179397"/>
                  </a:xfrm>
                  <a:prstGeom prst="roundRect">
                    <a:avLst>
                      <a:gd name="adj" fmla="val 38026"/>
                    </a:avLst>
                  </a:prstGeom>
                  <a:blipFill>
                    <a:blip r:embed="rId37"/>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2A904BF-B070-5E66-71B0-5A75D09F92D2}"/>
                      </a:ext>
                    </a:extLst>
                  </p:cNvPr>
                  <p:cNvSpPr txBox="1"/>
                  <p:nvPr/>
                </p:nvSpPr>
                <p:spPr>
                  <a:xfrm>
                    <a:off x="2851804" y="4517153"/>
                    <a:ext cx="216000" cy="179397"/>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5" name="TextBox 54">
                    <a:extLst>
                      <a:ext uri="{FF2B5EF4-FFF2-40B4-BE49-F238E27FC236}">
                        <a16:creationId xmlns:a16="http://schemas.microsoft.com/office/drawing/2014/main" id="{440ED955-4237-A169-2688-B7EE7909B1D7}"/>
                      </a:ext>
                    </a:extLst>
                  </p:cNvPr>
                  <p:cNvSpPr txBox="1">
                    <a:spLocks noRot="1" noChangeAspect="1" noMove="1" noResize="1" noEditPoints="1" noAdjustHandles="1" noChangeArrowheads="1" noChangeShapeType="1" noTextEdit="1"/>
                  </p:cNvSpPr>
                  <p:nvPr/>
                </p:nvSpPr>
                <p:spPr>
                  <a:xfrm>
                    <a:off x="2851804" y="4517153"/>
                    <a:ext cx="216000" cy="179397"/>
                  </a:xfrm>
                  <a:prstGeom prst="roundRect">
                    <a:avLst>
                      <a:gd name="adj" fmla="val 38026"/>
                    </a:avLst>
                  </a:prstGeom>
                  <a:blipFill>
                    <a:blip r:embed="rId38"/>
                    <a:stretch>
                      <a:fillRect/>
                    </a:stretch>
                  </a:blipFill>
                  <a:ln w="12700">
                    <a:noFill/>
                  </a:ln>
                </p:spPr>
                <p:txBody>
                  <a:bodyPr/>
                  <a:lstStyle/>
                  <a:p>
                    <a:r>
                      <a:rPr lang="en-NZ">
                        <a:noFill/>
                      </a:rPr>
                      <a:t> </a:t>
                    </a:r>
                  </a:p>
                </p:txBody>
              </p:sp>
            </mc:Fallback>
          </mc:AlternateContent>
          <p:cxnSp>
            <p:nvCxnSpPr>
              <p:cNvPr id="57" name="Straight Arrow Connector 56">
                <a:extLst>
                  <a:ext uri="{FF2B5EF4-FFF2-40B4-BE49-F238E27FC236}">
                    <a16:creationId xmlns:a16="http://schemas.microsoft.com/office/drawing/2014/main" id="{37A99B9F-F83A-5CE5-3EB6-C9B533C868E9}"/>
                  </a:ext>
                </a:extLst>
              </p:cNvPr>
              <p:cNvCxnSpPr>
                <a:cxnSpLocks/>
                <a:stCxn id="55" idx="2"/>
                <a:endCxn id="56" idx="0"/>
              </p:cNvCxnSpPr>
              <p:nvPr/>
            </p:nvCxnSpPr>
            <p:spPr>
              <a:xfrm>
                <a:off x="2959804" y="4072534"/>
                <a:ext cx="0" cy="444619"/>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Rectangle: Rounded Corners 57">
                    <a:extLst>
                      <a:ext uri="{FF2B5EF4-FFF2-40B4-BE49-F238E27FC236}">
                        <a16:creationId xmlns:a16="http://schemas.microsoft.com/office/drawing/2014/main" id="{EBA047E7-9251-3E7A-3788-701E8814F5B5}"/>
                      </a:ext>
                    </a:extLst>
                  </p:cNvPr>
                  <p:cNvSpPr/>
                  <p:nvPr/>
                </p:nvSpPr>
                <p:spPr>
                  <a:xfrm>
                    <a:off x="2815804" y="4203925"/>
                    <a:ext cx="288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5</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63" name="Rectangle: Rounded Corners 62">
                    <a:extLst>
                      <a:ext uri="{FF2B5EF4-FFF2-40B4-BE49-F238E27FC236}">
                        <a16:creationId xmlns:a16="http://schemas.microsoft.com/office/drawing/2014/main" id="{150B90EE-5D15-06F0-3FCE-D05E50F94063}"/>
                      </a:ext>
                    </a:extLst>
                  </p:cNvPr>
                  <p:cNvSpPr>
                    <a:spLocks noRot="1" noChangeAspect="1" noMove="1" noResize="1" noEditPoints="1" noAdjustHandles="1" noChangeArrowheads="1" noChangeShapeType="1" noTextEdit="1"/>
                  </p:cNvSpPr>
                  <p:nvPr/>
                </p:nvSpPr>
                <p:spPr>
                  <a:xfrm>
                    <a:off x="2815804" y="4203925"/>
                    <a:ext cx="288000" cy="180000"/>
                  </a:xfrm>
                  <a:prstGeom prst="roundRect">
                    <a:avLst>
                      <a:gd name="adj" fmla="val 22549"/>
                    </a:avLst>
                  </a:prstGeom>
                  <a:blipFill>
                    <a:blip r:embed="rId39"/>
                    <a:stretch>
                      <a:fillRect l="-4000"/>
                    </a:stretch>
                  </a:blipFill>
                </p:spPr>
                <p:txBody>
                  <a:bodyPr/>
                  <a:lstStyle/>
                  <a:p>
                    <a:r>
                      <a:rPr lang="en-NZ">
                        <a:noFill/>
                      </a:rPr>
                      <a:t> </a:t>
                    </a:r>
                  </a:p>
                </p:txBody>
              </p:sp>
            </mc:Fallback>
          </mc:AlternateContent>
          <p:cxnSp>
            <p:nvCxnSpPr>
              <p:cNvPr id="59" name="Straight Arrow Connector 58">
                <a:extLst>
                  <a:ext uri="{FF2B5EF4-FFF2-40B4-BE49-F238E27FC236}">
                    <a16:creationId xmlns:a16="http://schemas.microsoft.com/office/drawing/2014/main" id="{ECF175ED-7CB7-490A-EFFB-0ADD6939DCF0}"/>
                  </a:ext>
                </a:extLst>
              </p:cNvPr>
              <p:cNvCxnSpPr>
                <a:cxnSpLocks/>
                <a:stCxn id="54" idx="0"/>
                <a:endCxn id="56" idx="2"/>
              </p:cNvCxnSpPr>
              <p:nvPr/>
            </p:nvCxnSpPr>
            <p:spPr>
              <a:xfrm flipV="1">
                <a:off x="2959804" y="4696550"/>
                <a:ext cx="0" cy="144487"/>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3EFF1956-122E-B13A-44BF-78F56AD5E17A}"/>
                </a:ext>
              </a:extLst>
            </p:cNvPr>
            <p:cNvGrpSpPr/>
            <p:nvPr/>
          </p:nvGrpSpPr>
          <p:grpSpPr>
            <a:xfrm>
              <a:off x="1680373" y="3763982"/>
              <a:ext cx="1600549" cy="659992"/>
              <a:chOff x="1232430" y="4372841"/>
              <a:chExt cx="1600549" cy="659992"/>
            </a:xfrm>
          </p:grpSpPr>
          <p:cxnSp>
            <p:nvCxnSpPr>
              <p:cNvPr id="61" name="Straight Arrow Connector 60">
                <a:extLst>
                  <a:ext uri="{FF2B5EF4-FFF2-40B4-BE49-F238E27FC236}">
                    <a16:creationId xmlns:a16="http://schemas.microsoft.com/office/drawing/2014/main" id="{A2A1D6EF-85A6-5B27-1ADF-2D9B66F5F040}"/>
                  </a:ext>
                </a:extLst>
              </p:cNvPr>
              <p:cNvCxnSpPr>
                <a:cxnSpLocks/>
                <a:stCxn id="68" idx="1"/>
                <a:endCxn id="17" idx="3"/>
              </p:cNvCxnSpPr>
              <p:nvPr/>
            </p:nvCxnSpPr>
            <p:spPr>
              <a:xfrm flipH="1">
                <a:off x="1232430" y="4942833"/>
                <a:ext cx="311561"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10ACB7-D365-C6C3-EFD1-74AE858E5AD6}"/>
                  </a:ext>
                </a:extLst>
              </p:cNvPr>
              <p:cNvCxnSpPr>
                <a:cxnSpLocks/>
                <a:stCxn id="69" idx="1"/>
                <a:endCxn id="68" idx="3"/>
              </p:cNvCxnSpPr>
              <p:nvPr/>
            </p:nvCxnSpPr>
            <p:spPr>
              <a:xfrm flipH="1">
                <a:off x="1759991" y="4942833"/>
                <a:ext cx="537710"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78B36F2-1801-1B82-7318-A013D4A1C38E}"/>
                  </a:ext>
                </a:extLst>
              </p:cNvPr>
              <p:cNvCxnSpPr>
                <a:cxnSpLocks/>
                <a:stCxn id="54" idx="1"/>
                <a:endCxn id="69" idx="3"/>
              </p:cNvCxnSpPr>
              <p:nvPr/>
            </p:nvCxnSpPr>
            <p:spPr>
              <a:xfrm flipH="1" flipV="1">
                <a:off x="2513701" y="4942833"/>
                <a:ext cx="319278" cy="1"/>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564A3736-8831-5DD7-36FD-21AF5D0DBFCA}"/>
                  </a:ext>
                </a:extLst>
              </p:cNvPr>
              <p:cNvCxnSpPr>
                <a:cxnSpLocks/>
                <a:stCxn id="68" idx="0"/>
                <a:endCxn id="66" idx="1"/>
              </p:cNvCxnSpPr>
              <p:nvPr/>
            </p:nvCxnSpPr>
            <p:spPr>
              <a:xfrm rot="5400000" flipH="1" flipV="1">
                <a:off x="1680013" y="4664219"/>
                <a:ext cx="161920" cy="217964"/>
              </a:xfrm>
              <a:prstGeom prst="bentConnector2">
                <a:avLst/>
              </a:prstGeom>
              <a:ln w="12700">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E28147F-1B92-72CD-6EC8-7D8F9C33B8D1}"/>
                      </a:ext>
                    </a:extLst>
                  </p:cNvPr>
                  <p:cNvSpPr txBox="1"/>
                  <p:nvPr/>
                </p:nvSpPr>
                <p:spPr>
                  <a:xfrm>
                    <a:off x="1869955" y="4613421"/>
                    <a:ext cx="322741" cy="157639"/>
                  </a:xfrm>
                  <a:prstGeom prst="roundRect">
                    <a:avLst>
                      <a:gd name="adj" fmla="val 38026"/>
                    </a:avLst>
                  </a:prstGeom>
                  <a:solidFill>
                    <a:schemeClr val="accent2">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SubSup>
                            <m:sSubSup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8" name="TextBox 37">
                    <a:extLst>
                      <a:ext uri="{FF2B5EF4-FFF2-40B4-BE49-F238E27FC236}">
                        <a16:creationId xmlns:a16="http://schemas.microsoft.com/office/drawing/2014/main" id="{6C1CE4AA-EAD4-5E27-3035-A06E63213688}"/>
                      </a:ext>
                    </a:extLst>
                  </p:cNvPr>
                  <p:cNvSpPr txBox="1">
                    <a:spLocks noRot="1" noChangeAspect="1" noMove="1" noResize="1" noEditPoints="1" noAdjustHandles="1" noChangeArrowheads="1" noChangeShapeType="1" noTextEdit="1"/>
                  </p:cNvSpPr>
                  <p:nvPr/>
                </p:nvSpPr>
                <p:spPr>
                  <a:xfrm>
                    <a:off x="1869955" y="4613421"/>
                    <a:ext cx="322741" cy="157639"/>
                  </a:xfrm>
                  <a:prstGeom prst="roundRect">
                    <a:avLst>
                      <a:gd name="adj" fmla="val 38026"/>
                    </a:avLst>
                  </a:prstGeom>
                  <a:blipFill>
                    <a:blip r:embed="rId42"/>
                    <a:stretch>
                      <a:fillRect l="-1887" r="-1887" b="-3846"/>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7" name="Rectangle: Rounded Corners 66">
                    <a:extLst>
                      <a:ext uri="{FF2B5EF4-FFF2-40B4-BE49-F238E27FC236}">
                        <a16:creationId xmlns:a16="http://schemas.microsoft.com/office/drawing/2014/main" id="{AF63859C-C4CE-6AAD-493E-D0EA5B5CA84E}"/>
                      </a:ext>
                    </a:extLst>
                  </p:cNvPr>
                  <p:cNvSpPr/>
                  <p:nvPr/>
                </p:nvSpPr>
                <p:spPr>
                  <a:xfrm>
                    <a:off x="1887325" y="4852833"/>
                    <a:ext cx="288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6</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42" name="Rectangle: Rounded Corners 41">
                    <a:extLst>
                      <a:ext uri="{FF2B5EF4-FFF2-40B4-BE49-F238E27FC236}">
                        <a16:creationId xmlns:a16="http://schemas.microsoft.com/office/drawing/2014/main" id="{106A58F8-4057-1655-5517-8025D5955232}"/>
                      </a:ext>
                    </a:extLst>
                  </p:cNvPr>
                  <p:cNvSpPr>
                    <a:spLocks noRot="1" noChangeAspect="1" noMove="1" noResize="1" noEditPoints="1" noAdjustHandles="1" noChangeArrowheads="1" noChangeShapeType="1" noTextEdit="1"/>
                  </p:cNvSpPr>
                  <p:nvPr/>
                </p:nvSpPr>
                <p:spPr>
                  <a:xfrm>
                    <a:off x="1887325" y="4852833"/>
                    <a:ext cx="288000" cy="180000"/>
                  </a:xfrm>
                  <a:prstGeom prst="roundRect">
                    <a:avLst>
                      <a:gd name="adj" fmla="val 22549"/>
                    </a:avLst>
                  </a:prstGeom>
                  <a:blipFill>
                    <a:blip r:embed="rId43"/>
                    <a:stretch>
                      <a:fillRect l="-4082"/>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A10F547-2F64-A97E-FFEF-780258526716}"/>
                      </a:ext>
                    </a:extLst>
                  </p:cNvPr>
                  <p:cNvSpPr txBox="1"/>
                  <p:nvPr/>
                </p:nvSpPr>
                <p:spPr>
                  <a:xfrm>
                    <a:off x="1543991" y="4854161"/>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6" name="TextBox 65">
                    <a:extLst>
                      <a:ext uri="{FF2B5EF4-FFF2-40B4-BE49-F238E27FC236}">
                        <a16:creationId xmlns:a16="http://schemas.microsoft.com/office/drawing/2014/main" id="{65AFCFA2-8590-3126-09A2-8404B3AE3E34}"/>
                      </a:ext>
                    </a:extLst>
                  </p:cNvPr>
                  <p:cNvSpPr txBox="1">
                    <a:spLocks noRot="1" noChangeAspect="1" noMove="1" noResize="1" noEditPoints="1" noAdjustHandles="1" noChangeArrowheads="1" noChangeShapeType="1" noTextEdit="1"/>
                  </p:cNvSpPr>
                  <p:nvPr/>
                </p:nvSpPr>
                <p:spPr>
                  <a:xfrm>
                    <a:off x="1543991" y="4854161"/>
                    <a:ext cx="216000" cy="177344"/>
                  </a:xfrm>
                  <a:prstGeom prst="roundRect">
                    <a:avLst>
                      <a:gd name="adj" fmla="val 38026"/>
                    </a:avLst>
                  </a:prstGeom>
                  <a:blipFill>
                    <a:blip r:embed="rId44"/>
                    <a:stretch>
                      <a:fillRect b="-3448"/>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F5D48DD-55C8-3CAB-0685-81230CA1C4CF}"/>
                      </a:ext>
                    </a:extLst>
                  </p:cNvPr>
                  <p:cNvSpPr txBox="1"/>
                  <p:nvPr/>
                </p:nvSpPr>
                <p:spPr>
                  <a:xfrm>
                    <a:off x="2297701" y="4854161"/>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7" name="TextBox 66">
                    <a:extLst>
                      <a:ext uri="{FF2B5EF4-FFF2-40B4-BE49-F238E27FC236}">
                        <a16:creationId xmlns:a16="http://schemas.microsoft.com/office/drawing/2014/main" id="{FBDD91A2-F2C8-3FBE-194F-ADA6BFE515F7}"/>
                      </a:ext>
                    </a:extLst>
                  </p:cNvPr>
                  <p:cNvSpPr txBox="1">
                    <a:spLocks noRot="1" noChangeAspect="1" noMove="1" noResize="1" noEditPoints="1" noAdjustHandles="1" noChangeArrowheads="1" noChangeShapeType="1" noTextEdit="1"/>
                  </p:cNvSpPr>
                  <p:nvPr/>
                </p:nvSpPr>
                <p:spPr>
                  <a:xfrm>
                    <a:off x="2297701" y="4854161"/>
                    <a:ext cx="216000" cy="177344"/>
                  </a:xfrm>
                  <a:prstGeom prst="roundRect">
                    <a:avLst>
                      <a:gd name="adj" fmla="val 38026"/>
                    </a:avLst>
                  </a:prstGeom>
                  <a:blipFill>
                    <a:blip r:embed="rId45"/>
                    <a:stretch>
                      <a:fillRect b="-3448"/>
                    </a:stretch>
                  </a:blipFill>
                  <a:ln w="12700">
                    <a:noFill/>
                  </a:ln>
                </p:spPr>
                <p:txBody>
                  <a:bodyPr/>
                  <a:lstStyle/>
                  <a:p>
                    <a:r>
                      <a:rPr lang="en-NZ">
                        <a:noFill/>
                      </a:rPr>
                      <a:t> </a:t>
                    </a:r>
                  </a:p>
                </p:txBody>
              </p:sp>
            </mc:Fallback>
          </mc:AlternateContent>
          <p:cxnSp>
            <p:nvCxnSpPr>
              <p:cNvPr id="70" name="Straight Arrow Connector 69">
                <a:extLst>
                  <a:ext uri="{FF2B5EF4-FFF2-40B4-BE49-F238E27FC236}">
                    <a16:creationId xmlns:a16="http://schemas.microsoft.com/office/drawing/2014/main" id="{CC8F0232-6AC3-C57A-7029-4E22E5562FF3}"/>
                  </a:ext>
                </a:extLst>
              </p:cNvPr>
              <p:cNvCxnSpPr>
                <a:cxnSpLocks/>
                <a:stCxn id="89" idx="2"/>
                <a:endCxn id="66" idx="0"/>
              </p:cNvCxnSpPr>
              <p:nvPr/>
            </p:nvCxnSpPr>
            <p:spPr>
              <a:xfrm>
                <a:off x="2031325" y="4372841"/>
                <a:ext cx="1" cy="240580"/>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B423CBD1-DF4B-1C1B-AC69-A2E4513826A0}"/>
                      </a:ext>
                    </a:extLst>
                  </p:cNvPr>
                  <p:cNvSpPr txBox="1">
                    <a:spLocks/>
                  </p:cNvSpPr>
                  <p:nvPr/>
                </p:nvSpPr>
                <p:spPr>
                  <a:xfrm>
                    <a:off x="1923325" y="4441482"/>
                    <a:ext cx="216000" cy="144000"/>
                  </a:xfrm>
                  <a:prstGeom prst="roundRect">
                    <a:avLst>
                      <a:gd name="adj" fmla="val 46791"/>
                    </a:avLst>
                  </a:prstGeom>
                  <a:solidFill>
                    <a:srgbClr val="FFCCFF"/>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2" name="TextBox 71">
                    <a:extLst>
                      <a:ext uri="{FF2B5EF4-FFF2-40B4-BE49-F238E27FC236}">
                        <a16:creationId xmlns:a16="http://schemas.microsoft.com/office/drawing/2014/main" id="{6C82D1C5-029D-1141-F0D0-37B40D760198}"/>
                      </a:ext>
                    </a:extLst>
                  </p:cNvPr>
                  <p:cNvSpPr txBox="1">
                    <a:spLocks noRot="1" noChangeAspect="1" noMove="1" noResize="1" noEditPoints="1" noAdjustHandles="1" noChangeArrowheads="1" noChangeShapeType="1" noTextEdit="1"/>
                  </p:cNvSpPr>
                  <p:nvPr/>
                </p:nvSpPr>
                <p:spPr>
                  <a:xfrm>
                    <a:off x="1923325" y="4441482"/>
                    <a:ext cx="216000" cy="144000"/>
                  </a:xfrm>
                  <a:prstGeom prst="roundRect">
                    <a:avLst>
                      <a:gd name="adj" fmla="val 46791"/>
                    </a:avLst>
                  </a:prstGeom>
                  <a:blipFill>
                    <a:blip r:embed="rId46"/>
                    <a:stretch>
                      <a:fillRect r="-2857" b="-13043"/>
                    </a:stretch>
                  </a:blipFill>
                </p:spPr>
                <p:txBody>
                  <a:bodyPr/>
                  <a:lstStyle/>
                  <a:p>
                    <a:r>
                      <a:rPr lang="en-NZ">
                        <a:noFill/>
                      </a:rPr>
                      <a:t> </a:t>
                    </a:r>
                  </a:p>
                </p:txBody>
              </p:sp>
            </mc:Fallback>
          </mc:AlternateContent>
        </p:grpSp>
        <p:grpSp>
          <p:nvGrpSpPr>
            <p:cNvPr id="72" name="Group 71">
              <a:extLst>
                <a:ext uri="{FF2B5EF4-FFF2-40B4-BE49-F238E27FC236}">
                  <a16:creationId xmlns:a16="http://schemas.microsoft.com/office/drawing/2014/main" id="{4048A23B-907F-F469-1908-B57BCAC57E5D}"/>
                </a:ext>
              </a:extLst>
            </p:cNvPr>
            <p:cNvGrpSpPr/>
            <p:nvPr/>
          </p:nvGrpSpPr>
          <p:grpSpPr>
            <a:xfrm>
              <a:off x="1808780" y="2937566"/>
              <a:ext cx="1342535" cy="180000"/>
              <a:chOff x="1379354" y="3545135"/>
              <a:chExt cx="1342535" cy="180000"/>
            </a:xfrm>
          </p:grpSpPr>
          <p:cxnSp>
            <p:nvCxnSpPr>
              <p:cNvPr id="73" name="Straight Arrow Connector 72">
                <a:extLst>
                  <a:ext uri="{FF2B5EF4-FFF2-40B4-BE49-F238E27FC236}">
                    <a16:creationId xmlns:a16="http://schemas.microsoft.com/office/drawing/2014/main" id="{45B24D53-9CE9-3319-7128-6E51E8A1CA52}"/>
                  </a:ext>
                </a:extLst>
              </p:cNvPr>
              <p:cNvCxnSpPr>
                <a:cxnSpLocks/>
                <a:stCxn id="77" idx="3"/>
                <a:endCxn id="78" idx="1"/>
              </p:cNvCxnSpPr>
              <p:nvPr/>
            </p:nvCxnSpPr>
            <p:spPr>
              <a:xfrm>
                <a:off x="1781004" y="3635135"/>
                <a:ext cx="543457"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09E29F3-2E40-27D3-1D5A-D2D899AAE0D0}"/>
                  </a:ext>
                </a:extLst>
              </p:cNvPr>
              <p:cNvCxnSpPr>
                <a:cxnSpLocks/>
                <a:stCxn id="82" idx="3"/>
                <a:endCxn id="77" idx="1"/>
              </p:cNvCxnSpPr>
              <p:nvPr/>
            </p:nvCxnSpPr>
            <p:spPr>
              <a:xfrm>
                <a:off x="1379354" y="3635135"/>
                <a:ext cx="185650"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5064B30-38EC-AC9D-A79C-AB1367891999}"/>
                  </a:ext>
                </a:extLst>
              </p:cNvPr>
              <p:cNvCxnSpPr>
                <a:cxnSpLocks/>
                <a:stCxn id="78" idx="3"/>
                <a:endCxn id="42" idx="1"/>
              </p:cNvCxnSpPr>
              <p:nvPr/>
            </p:nvCxnSpPr>
            <p:spPr>
              <a:xfrm>
                <a:off x="2540461" y="3635135"/>
                <a:ext cx="181428"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Rectangle: Rounded Corners 75">
                    <a:extLst>
                      <a:ext uri="{FF2B5EF4-FFF2-40B4-BE49-F238E27FC236}">
                        <a16:creationId xmlns:a16="http://schemas.microsoft.com/office/drawing/2014/main" id="{4FB35CFE-20E1-7F73-49BB-CC181B82F012}"/>
                      </a:ext>
                    </a:extLst>
                  </p:cNvPr>
                  <p:cNvSpPr/>
                  <p:nvPr/>
                </p:nvSpPr>
                <p:spPr>
                  <a:xfrm>
                    <a:off x="1905842" y="3545135"/>
                    <a:ext cx="288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7</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43" name="Rectangle: Rounded Corners 42">
                    <a:extLst>
                      <a:ext uri="{FF2B5EF4-FFF2-40B4-BE49-F238E27FC236}">
                        <a16:creationId xmlns:a16="http://schemas.microsoft.com/office/drawing/2014/main" id="{23CAD8E7-66D2-70BA-3282-CCF00BBD8BD0}"/>
                      </a:ext>
                    </a:extLst>
                  </p:cNvPr>
                  <p:cNvSpPr>
                    <a:spLocks noRot="1" noChangeAspect="1" noMove="1" noResize="1" noEditPoints="1" noAdjustHandles="1" noChangeArrowheads="1" noChangeShapeType="1" noTextEdit="1"/>
                  </p:cNvSpPr>
                  <p:nvPr/>
                </p:nvSpPr>
                <p:spPr>
                  <a:xfrm>
                    <a:off x="1905842" y="3545135"/>
                    <a:ext cx="288000" cy="180000"/>
                  </a:xfrm>
                  <a:prstGeom prst="roundRect">
                    <a:avLst>
                      <a:gd name="adj" fmla="val 22549"/>
                    </a:avLst>
                  </a:prstGeom>
                  <a:blipFill>
                    <a:blip r:embed="rId49"/>
                    <a:stretch>
                      <a:fillRect l="-4082"/>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B3971B46-BF1A-EF92-335B-9B1B2D877A84}"/>
                      </a:ext>
                    </a:extLst>
                  </p:cNvPr>
                  <p:cNvSpPr txBox="1"/>
                  <p:nvPr/>
                </p:nvSpPr>
                <p:spPr>
                  <a:xfrm>
                    <a:off x="1565004" y="3546463"/>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8" name="TextBox 67">
                    <a:extLst>
                      <a:ext uri="{FF2B5EF4-FFF2-40B4-BE49-F238E27FC236}">
                        <a16:creationId xmlns:a16="http://schemas.microsoft.com/office/drawing/2014/main" id="{0B842E3D-A487-1148-E334-58988CF6D309}"/>
                      </a:ext>
                    </a:extLst>
                  </p:cNvPr>
                  <p:cNvSpPr txBox="1">
                    <a:spLocks noRot="1" noChangeAspect="1" noMove="1" noResize="1" noEditPoints="1" noAdjustHandles="1" noChangeArrowheads="1" noChangeShapeType="1" noTextEdit="1"/>
                  </p:cNvSpPr>
                  <p:nvPr/>
                </p:nvSpPr>
                <p:spPr>
                  <a:xfrm>
                    <a:off x="1565004" y="3546463"/>
                    <a:ext cx="216000" cy="177344"/>
                  </a:xfrm>
                  <a:prstGeom prst="roundRect">
                    <a:avLst>
                      <a:gd name="adj" fmla="val 38026"/>
                    </a:avLst>
                  </a:prstGeom>
                  <a:blipFill>
                    <a:blip r:embed="rId50"/>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BF77A5-5C65-D255-AC71-8584D1C78A91}"/>
                      </a:ext>
                    </a:extLst>
                  </p:cNvPr>
                  <p:cNvSpPr txBox="1"/>
                  <p:nvPr/>
                </p:nvSpPr>
                <p:spPr>
                  <a:xfrm>
                    <a:off x="2324461" y="3546463"/>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9" name="TextBox 68">
                    <a:extLst>
                      <a:ext uri="{FF2B5EF4-FFF2-40B4-BE49-F238E27FC236}">
                        <a16:creationId xmlns:a16="http://schemas.microsoft.com/office/drawing/2014/main" id="{8A771BA8-A93D-574B-58D7-B0A7F7D5988F}"/>
                      </a:ext>
                    </a:extLst>
                  </p:cNvPr>
                  <p:cNvSpPr txBox="1">
                    <a:spLocks noRot="1" noChangeAspect="1" noMove="1" noResize="1" noEditPoints="1" noAdjustHandles="1" noChangeArrowheads="1" noChangeShapeType="1" noTextEdit="1"/>
                  </p:cNvSpPr>
                  <p:nvPr/>
                </p:nvSpPr>
                <p:spPr>
                  <a:xfrm>
                    <a:off x="2324461" y="3546463"/>
                    <a:ext cx="216000" cy="177344"/>
                  </a:xfrm>
                  <a:prstGeom prst="roundRect">
                    <a:avLst>
                      <a:gd name="adj" fmla="val 38026"/>
                    </a:avLst>
                  </a:prstGeom>
                  <a:blipFill>
                    <a:blip r:embed="rId51"/>
                    <a:stretch>
                      <a:fillRect/>
                    </a:stretch>
                  </a:blipFill>
                  <a:ln w="12700">
                    <a:noFill/>
                  </a:ln>
                </p:spPr>
                <p:txBody>
                  <a:bodyPr/>
                  <a:lstStyle/>
                  <a:p>
                    <a:r>
                      <a:rPr lang="en-NZ">
                        <a:noFill/>
                      </a:rPr>
                      <a:t> </a:t>
                    </a:r>
                  </a:p>
                </p:txBody>
              </p:sp>
            </mc:Fallback>
          </mc:AlternateContent>
        </p:grpSp>
        <p:grpSp>
          <p:nvGrpSpPr>
            <p:cNvPr id="79" name="Group 78">
              <a:extLst>
                <a:ext uri="{FF2B5EF4-FFF2-40B4-BE49-F238E27FC236}">
                  <a16:creationId xmlns:a16="http://schemas.microsoft.com/office/drawing/2014/main" id="{97E23989-5572-7877-5509-B61BBB06A2DB}"/>
                </a:ext>
              </a:extLst>
            </p:cNvPr>
            <p:cNvGrpSpPr/>
            <p:nvPr/>
          </p:nvGrpSpPr>
          <p:grpSpPr>
            <a:xfrm>
              <a:off x="830753" y="2919566"/>
              <a:ext cx="1738515" cy="1306408"/>
              <a:chOff x="401327" y="3528425"/>
              <a:chExt cx="1738515" cy="1306408"/>
            </a:xfrm>
          </p:grpSpPr>
          <p:cxnSp>
            <p:nvCxnSpPr>
              <p:cNvPr id="80" name="Straight Arrow Connector 79">
                <a:extLst>
                  <a:ext uri="{FF2B5EF4-FFF2-40B4-BE49-F238E27FC236}">
                    <a16:creationId xmlns:a16="http://schemas.microsoft.com/office/drawing/2014/main" id="{AF11941C-7BE2-5D84-F28F-E8312A48498E}"/>
                  </a:ext>
                </a:extLst>
              </p:cNvPr>
              <p:cNvCxnSpPr>
                <a:cxnSpLocks/>
                <a:stCxn id="91" idx="2"/>
                <a:endCxn id="94" idx="0"/>
              </p:cNvCxnSpPr>
              <p:nvPr/>
            </p:nvCxnSpPr>
            <p:spPr>
              <a:xfrm>
                <a:off x="1135665" y="4073563"/>
                <a:ext cx="0" cy="445734"/>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0997477-874C-3A43-C016-72BBECA02B85}"/>
                  </a:ext>
                </a:extLst>
              </p:cNvPr>
              <p:cNvCxnSpPr>
                <a:cxnSpLocks/>
                <a:stCxn id="82" idx="2"/>
                <a:endCxn id="91" idx="0"/>
              </p:cNvCxnSpPr>
              <p:nvPr/>
            </p:nvCxnSpPr>
            <p:spPr>
              <a:xfrm flipH="1">
                <a:off x="1135665" y="3744425"/>
                <a:ext cx="1" cy="149138"/>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0A487C15-F098-3757-036A-2449A639D311}"/>
                      </a:ext>
                    </a:extLst>
                  </p:cNvPr>
                  <p:cNvSpPr txBox="1"/>
                  <p:nvPr/>
                </p:nvSpPr>
                <p:spPr>
                  <a:xfrm>
                    <a:off x="891977" y="3528425"/>
                    <a:ext cx="487377" cy="216000"/>
                  </a:xfrm>
                  <a:prstGeom prst="roundRect">
                    <a:avLst>
                      <a:gd name="adj" fmla="val 49758"/>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Sup>
                                <m:s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F12F69F7-35E6-2FFE-6B17-ABB77D31026A}"/>
                      </a:ext>
                    </a:extLst>
                  </p:cNvPr>
                  <p:cNvSpPr txBox="1">
                    <a:spLocks noRot="1" noChangeAspect="1" noMove="1" noResize="1" noEditPoints="1" noAdjustHandles="1" noChangeArrowheads="1" noChangeShapeType="1" noTextEdit="1"/>
                  </p:cNvSpPr>
                  <p:nvPr/>
                </p:nvSpPr>
                <p:spPr>
                  <a:xfrm>
                    <a:off x="891977" y="3528425"/>
                    <a:ext cx="487377" cy="216000"/>
                  </a:xfrm>
                  <a:prstGeom prst="roundRect">
                    <a:avLst>
                      <a:gd name="adj" fmla="val 49758"/>
                    </a:avLst>
                  </a:prstGeom>
                  <a:blipFill>
                    <a:blip r:embed="rId53"/>
                    <a:stretch>
                      <a:fillRect b="-5405"/>
                    </a:stretch>
                  </a:blipFill>
                  <a:ln w="12700">
                    <a:solidFill>
                      <a:srgbClr val="FF0000"/>
                    </a:solidFill>
                  </a:ln>
                </p:spPr>
                <p:txBody>
                  <a:bodyPr/>
                  <a:lstStyle/>
                  <a:p>
                    <a:r>
                      <a:rPr lang="en-NZ">
                        <a:noFill/>
                      </a:rPr>
                      <a:t> </a:t>
                    </a:r>
                  </a:p>
                </p:txBody>
              </p:sp>
            </mc:Fallback>
          </mc:AlternateContent>
          <p:cxnSp>
            <p:nvCxnSpPr>
              <p:cNvPr id="83" name="Straight Arrow Connector 82">
                <a:extLst>
                  <a:ext uri="{FF2B5EF4-FFF2-40B4-BE49-F238E27FC236}">
                    <a16:creationId xmlns:a16="http://schemas.microsoft.com/office/drawing/2014/main" id="{74CD86B4-FA84-0BC1-4B97-F61E575368F2}"/>
                  </a:ext>
                </a:extLst>
              </p:cNvPr>
              <p:cNvCxnSpPr>
                <a:cxnSpLocks/>
                <a:stCxn id="84" idx="3"/>
                <a:endCxn id="94" idx="1"/>
              </p:cNvCxnSpPr>
              <p:nvPr/>
            </p:nvCxnSpPr>
            <p:spPr>
              <a:xfrm>
                <a:off x="689327" y="4609297"/>
                <a:ext cx="338338"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6322E805-C8DB-6B5A-950E-BA4E6E7E13F7}"/>
                      </a:ext>
                    </a:extLst>
                  </p:cNvPr>
                  <p:cNvSpPr txBox="1"/>
                  <p:nvPr/>
                </p:nvSpPr>
                <p:spPr>
                  <a:xfrm>
                    <a:off x="401327" y="4501297"/>
                    <a:ext cx="288000" cy="216000"/>
                  </a:xfrm>
                  <a:prstGeom prst="roundRect">
                    <a:avLst>
                      <a:gd name="adj" fmla="val 40877"/>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0" name="TextBox 19">
                    <a:extLst>
                      <a:ext uri="{FF2B5EF4-FFF2-40B4-BE49-F238E27FC236}">
                        <a16:creationId xmlns:a16="http://schemas.microsoft.com/office/drawing/2014/main" id="{8B5FEE80-3364-A1FC-DA4D-E1FE2369F577}"/>
                      </a:ext>
                    </a:extLst>
                  </p:cNvPr>
                  <p:cNvSpPr txBox="1">
                    <a:spLocks noRot="1" noChangeAspect="1" noMove="1" noResize="1" noEditPoints="1" noAdjustHandles="1" noChangeArrowheads="1" noChangeShapeType="1" noTextEdit="1"/>
                  </p:cNvSpPr>
                  <p:nvPr/>
                </p:nvSpPr>
                <p:spPr>
                  <a:xfrm>
                    <a:off x="401327" y="4501297"/>
                    <a:ext cx="288000" cy="216000"/>
                  </a:xfrm>
                  <a:prstGeom prst="roundRect">
                    <a:avLst>
                      <a:gd name="adj" fmla="val 40877"/>
                    </a:avLst>
                  </a:prstGeom>
                  <a:blipFill>
                    <a:blip r:embed="rId54"/>
                    <a:stretch>
                      <a:fillRect l="-2000" b="-2703"/>
                    </a:stretch>
                  </a:blipFill>
                  <a:ln w="12700">
                    <a:solidFill>
                      <a:srgbClr val="FF0000"/>
                    </a:solidFill>
                  </a:ln>
                </p:spPr>
                <p:txBody>
                  <a:bodyPr/>
                  <a:lstStyle/>
                  <a:p>
                    <a:r>
                      <a:rPr lang="en-NZ">
                        <a:noFill/>
                      </a:rPr>
                      <a:t> </a:t>
                    </a:r>
                  </a:p>
                </p:txBody>
              </p:sp>
            </mc:Fallback>
          </mc:AlternateContent>
          <p:sp>
            <p:nvSpPr>
              <p:cNvPr id="85" name="TextBox 84">
                <a:extLst>
                  <a:ext uri="{FF2B5EF4-FFF2-40B4-BE49-F238E27FC236}">
                    <a16:creationId xmlns:a16="http://schemas.microsoft.com/office/drawing/2014/main" id="{D64837B8-9341-5B2F-844B-67B3EAF2EC78}"/>
                  </a:ext>
                </a:extLst>
              </p:cNvPr>
              <p:cNvSpPr txBox="1">
                <a:spLocks/>
              </p:cNvSpPr>
              <p:nvPr/>
            </p:nvSpPr>
            <p:spPr>
              <a:xfrm>
                <a:off x="770798" y="4537297"/>
                <a:ext cx="144000" cy="144000"/>
              </a:xfrm>
              <a:prstGeom prst="ellipse">
                <a:avLst/>
              </a:prstGeom>
              <a:solidFill>
                <a:srgbClr val="0070C0"/>
              </a:solidFill>
              <a:ln>
                <a:noFill/>
              </a:ln>
            </p:spPr>
            <p:txBody>
              <a:bodyPr wrap="square" lIns="0" tIns="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000" b="1" i="0" u="none" strike="noStrike" kern="1200" cap="none" spc="0" normalizeH="0" baseline="-25000" noProof="0" dirty="0">
                    <a:ln>
                      <a:noFill/>
                    </a:ln>
                    <a:solidFill>
                      <a:prstClr val="white"/>
                    </a:solidFill>
                    <a:effectLst/>
                    <a:uLnTx/>
                    <a:uFillTx/>
                    <a:latin typeface="Calibri" panose="020F0502020204030204"/>
                    <a:ea typeface="+mn-ea"/>
                    <a:cs typeface="+mn-cs"/>
                  </a:rPr>
                  <a:t>2</a:t>
                </a:r>
              </a:p>
            </p:txBody>
          </p:sp>
          <p:cxnSp>
            <p:nvCxnSpPr>
              <p:cNvPr id="86" name="Connector: Elbow 85">
                <a:extLst>
                  <a:ext uri="{FF2B5EF4-FFF2-40B4-BE49-F238E27FC236}">
                    <a16:creationId xmlns:a16="http://schemas.microsoft.com/office/drawing/2014/main" id="{5EC156CA-D061-A9FB-EFBA-9ED7B402D33E}"/>
                  </a:ext>
                </a:extLst>
              </p:cNvPr>
              <p:cNvCxnSpPr>
                <a:cxnSpLocks/>
                <a:stCxn id="91" idx="3"/>
                <a:endCxn id="87" idx="0"/>
              </p:cNvCxnSpPr>
              <p:nvPr/>
            </p:nvCxnSpPr>
            <p:spPr>
              <a:xfrm>
                <a:off x="1243665" y="3983563"/>
                <a:ext cx="235215" cy="231639"/>
              </a:xfrm>
              <a:prstGeom prst="bentConnector2">
                <a:avLst/>
              </a:prstGeom>
              <a:ln w="12700">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BFB1D28-1798-F508-3629-DE6F32720DAE}"/>
                      </a:ext>
                    </a:extLst>
                  </p:cNvPr>
                  <p:cNvSpPr txBox="1"/>
                  <p:nvPr/>
                </p:nvSpPr>
                <p:spPr>
                  <a:xfrm>
                    <a:off x="1317509" y="4215202"/>
                    <a:ext cx="322741" cy="157639"/>
                  </a:xfrm>
                  <a:prstGeom prst="roundRect">
                    <a:avLst>
                      <a:gd name="adj" fmla="val 38026"/>
                    </a:avLst>
                  </a:prstGeom>
                  <a:solidFill>
                    <a:schemeClr val="accent2">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SubSup>
                            <m:sSubSup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1" name="TextBox 30">
                    <a:extLst>
                      <a:ext uri="{FF2B5EF4-FFF2-40B4-BE49-F238E27FC236}">
                        <a16:creationId xmlns:a16="http://schemas.microsoft.com/office/drawing/2014/main" id="{0EC672B2-FA97-2F01-C0FB-FC18C319A9AA}"/>
                      </a:ext>
                    </a:extLst>
                  </p:cNvPr>
                  <p:cNvSpPr txBox="1">
                    <a:spLocks noRot="1" noChangeAspect="1" noMove="1" noResize="1" noEditPoints="1" noAdjustHandles="1" noChangeArrowheads="1" noChangeShapeType="1" noTextEdit="1"/>
                  </p:cNvSpPr>
                  <p:nvPr/>
                </p:nvSpPr>
                <p:spPr>
                  <a:xfrm>
                    <a:off x="1317509" y="4215202"/>
                    <a:ext cx="322741" cy="157639"/>
                  </a:xfrm>
                  <a:prstGeom prst="roundRect">
                    <a:avLst>
                      <a:gd name="adj" fmla="val 38026"/>
                    </a:avLst>
                  </a:prstGeom>
                  <a:blipFill>
                    <a:blip r:embed="rId55"/>
                    <a:stretch>
                      <a:fillRect l="-3774" b="-8000"/>
                    </a:stretch>
                  </a:blipFill>
                  <a:ln w="12700">
                    <a:noFill/>
                  </a:ln>
                </p:spPr>
                <p:txBody>
                  <a:bodyPr/>
                  <a:lstStyle/>
                  <a:p>
                    <a:r>
                      <a:rPr lang="en-NZ">
                        <a:noFill/>
                      </a:rPr>
                      <a:t> </a:t>
                    </a:r>
                  </a:p>
                </p:txBody>
              </p:sp>
            </mc:Fallback>
          </mc:AlternateContent>
          <p:cxnSp>
            <p:nvCxnSpPr>
              <p:cNvPr id="88" name="Straight Arrow Connector 87">
                <a:extLst>
                  <a:ext uri="{FF2B5EF4-FFF2-40B4-BE49-F238E27FC236}">
                    <a16:creationId xmlns:a16="http://schemas.microsoft.com/office/drawing/2014/main" id="{BB56A4CE-27D0-ED1A-F029-D4BAAFE8621D}"/>
                  </a:ext>
                </a:extLst>
              </p:cNvPr>
              <p:cNvCxnSpPr>
                <a:cxnSpLocks/>
                <a:stCxn id="87" idx="3"/>
                <a:endCxn id="89" idx="1"/>
              </p:cNvCxnSpPr>
              <p:nvPr/>
            </p:nvCxnSpPr>
            <p:spPr>
              <a:xfrm>
                <a:off x="1640250" y="4294022"/>
                <a:ext cx="319592"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27E0FDA5-ACE9-0D1B-92C0-E2E0BC6CB7BA}"/>
                      </a:ext>
                    </a:extLst>
                  </p:cNvPr>
                  <p:cNvSpPr txBox="1"/>
                  <p:nvPr/>
                </p:nvSpPr>
                <p:spPr>
                  <a:xfrm>
                    <a:off x="1959842" y="4215202"/>
                    <a:ext cx="180000" cy="157639"/>
                  </a:xfrm>
                  <a:prstGeom prst="roundRect">
                    <a:avLst>
                      <a:gd name="adj" fmla="val 38026"/>
                    </a:avLst>
                  </a:prstGeom>
                  <a:solidFill>
                    <a:srgbClr val="E2F0D9"/>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7" name="TextBox 36">
                    <a:extLst>
                      <a:ext uri="{FF2B5EF4-FFF2-40B4-BE49-F238E27FC236}">
                        <a16:creationId xmlns:a16="http://schemas.microsoft.com/office/drawing/2014/main" id="{AE18F8B9-CBD7-F377-615D-365A6DA888FD}"/>
                      </a:ext>
                    </a:extLst>
                  </p:cNvPr>
                  <p:cNvSpPr txBox="1">
                    <a:spLocks noRot="1" noChangeAspect="1" noMove="1" noResize="1" noEditPoints="1" noAdjustHandles="1" noChangeArrowheads="1" noChangeShapeType="1" noTextEdit="1"/>
                  </p:cNvSpPr>
                  <p:nvPr/>
                </p:nvSpPr>
                <p:spPr>
                  <a:xfrm>
                    <a:off x="1959842" y="4215202"/>
                    <a:ext cx="180000" cy="157639"/>
                  </a:xfrm>
                  <a:prstGeom prst="roundRect">
                    <a:avLst>
                      <a:gd name="adj" fmla="val 38026"/>
                    </a:avLst>
                  </a:prstGeom>
                  <a:blipFill>
                    <a:blip r:embed="rId56"/>
                    <a:stretch>
                      <a:fillRect l="-6452" b="-11111"/>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F0FA164B-165F-988F-A61C-AFCA6154DF53}"/>
                      </a:ext>
                    </a:extLst>
                  </p:cNvPr>
                  <p:cNvSpPr txBox="1">
                    <a:spLocks/>
                  </p:cNvSpPr>
                  <p:nvPr/>
                </p:nvSpPr>
                <p:spPr>
                  <a:xfrm>
                    <a:off x="1673004" y="4221925"/>
                    <a:ext cx="216000" cy="144000"/>
                  </a:xfrm>
                  <a:prstGeom prst="roundRect">
                    <a:avLst>
                      <a:gd name="adj" fmla="val 46791"/>
                    </a:avLst>
                  </a:prstGeom>
                  <a:solidFill>
                    <a:srgbClr val="FFCCFF"/>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9" name="TextBox 38">
                    <a:extLst>
                      <a:ext uri="{FF2B5EF4-FFF2-40B4-BE49-F238E27FC236}">
                        <a16:creationId xmlns:a16="http://schemas.microsoft.com/office/drawing/2014/main" id="{6E39DD5B-DB18-AE8F-7619-1A3C4420154F}"/>
                      </a:ext>
                    </a:extLst>
                  </p:cNvPr>
                  <p:cNvSpPr txBox="1">
                    <a:spLocks noRot="1" noChangeAspect="1" noMove="1" noResize="1" noEditPoints="1" noAdjustHandles="1" noChangeArrowheads="1" noChangeShapeType="1" noTextEdit="1"/>
                  </p:cNvSpPr>
                  <p:nvPr/>
                </p:nvSpPr>
                <p:spPr>
                  <a:xfrm>
                    <a:off x="1673004" y="4221925"/>
                    <a:ext cx="216000" cy="144000"/>
                  </a:xfrm>
                  <a:prstGeom prst="roundRect">
                    <a:avLst>
                      <a:gd name="adj" fmla="val 46791"/>
                    </a:avLst>
                  </a:prstGeom>
                  <a:blipFill>
                    <a:blip r:embed="rId57"/>
                    <a:stretch>
                      <a:fillRect r="-5714" b="-1304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8F9DBC8F-3A7E-3AF3-F084-338E2137F0E7}"/>
                      </a:ext>
                    </a:extLst>
                  </p:cNvPr>
                  <p:cNvSpPr txBox="1"/>
                  <p:nvPr/>
                </p:nvSpPr>
                <p:spPr>
                  <a:xfrm>
                    <a:off x="1027665" y="3893563"/>
                    <a:ext cx="216000" cy="180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0" name="TextBox 39">
                    <a:extLst>
                      <a:ext uri="{FF2B5EF4-FFF2-40B4-BE49-F238E27FC236}">
                        <a16:creationId xmlns:a16="http://schemas.microsoft.com/office/drawing/2014/main" id="{7488A11C-7949-0D86-166B-D7DB52A9456F}"/>
                      </a:ext>
                    </a:extLst>
                  </p:cNvPr>
                  <p:cNvSpPr txBox="1">
                    <a:spLocks noRot="1" noChangeAspect="1" noMove="1" noResize="1" noEditPoints="1" noAdjustHandles="1" noChangeArrowheads="1" noChangeShapeType="1" noTextEdit="1"/>
                  </p:cNvSpPr>
                  <p:nvPr/>
                </p:nvSpPr>
                <p:spPr>
                  <a:xfrm>
                    <a:off x="1027665" y="3893563"/>
                    <a:ext cx="216000" cy="180000"/>
                  </a:xfrm>
                  <a:prstGeom prst="roundRect">
                    <a:avLst>
                      <a:gd name="adj" fmla="val 38026"/>
                    </a:avLst>
                  </a:prstGeom>
                  <a:blipFill>
                    <a:blip r:embed="rId58"/>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2" name="Rectangle: Rounded Corners 91">
                    <a:extLst>
                      <a:ext uri="{FF2B5EF4-FFF2-40B4-BE49-F238E27FC236}">
                        <a16:creationId xmlns:a16="http://schemas.microsoft.com/office/drawing/2014/main" id="{EC3B2F2D-AC9A-41CF-68C2-B32F9DC7F704}"/>
                      </a:ext>
                    </a:extLst>
                  </p:cNvPr>
                  <p:cNvSpPr/>
                  <p:nvPr/>
                </p:nvSpPr>
                <p:spPr>
                  <a:xfrm>
                    <a:off x="991665" y="4207347"/>
                    <a:ext cx="288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44" name="Rectangle: Rounded Corners 43">
                    <a:extLst>
                      <a:ext uri="{FF2B5EF4-FFF2-40B4-BE49-F238E27FC236}">
                        <a16:creationId xmlns:a16="http://schemas.microsoft.com/office/drawing/2014/main" id="{79F733E6-4A3D-BAC8-4F9C-EA6447715052}"/>
                      </a:ext>
                    </a:extLst>
                  </p:cNvPr>
                  <p:cNvSpPr>
                    <a:spLocks noRot="1" noChangeAspect="1" noMove="1" noResize="1" noEditPoints="1" noAdjustHandles="1" noChangeArrowheads="1" noChangeShapeType="1" noTextEdit="1"/>
                  </p:cNvSpPr>
                  <p:nvPr/>
                </p:nvSpPr>
                <p:spPr>
                  <a:xfrm>
                    <a:off x="991665" y="4207347"/>
                    <a:ext cx="288000" cy="180000"/>
                  </a:xfrm>
                  <a:prstGeom prst="roundRect">
                    <a:avLst>
                      <a:gd name="adj" fmla="val 22549"/>
                    </a:avLst>
                  </a:prstGeom>
                  <a:blipFill>
                    <a:blip r:embed="rId59"/>
                    <a:stretch>
                      <a:fillRect l="-4082"/>
                    </a:stretch>
                  </a:blipFill>
                </p:spPr>
                <p:txBody>
                  <a:bodyPr/>
                  <a:lstStyle/>
                  <a:p>
                    <a:r>
                      <a:rPr lang="en-NZ">
                        <a:noFill/>
                      </a:rPr>
                      <a:t> </a:t>
                    </a:r>
                  </a:p>
                </p:txBody>
              </p:sp>
            </mc:Fallback>
          </mc:AlternateContent>
          <p:cxnSp>
            <p:nvCxnSpPr>
              <p:cNvPr id="93" name="Straight Arrow Connector 92">
                <a:extLst>
                  <a:ext uri="{FF2B5EF4-FFF2-40B4-BE49-F238E27FC236}">
                    <a16:creationId xmlns:a16="http://schemas.microsoft.com/office/drawing/2014/main" id="{264546C0-1F1B-E98F-8B7A-962D475DD8B2}"/>
                  </a:ext>
                </a:extLst>
              </p:cNvPr>
              <p:cNvCxnSpPr>
                <a:cxnSpLocks/>
                <a:stCxn id="94" idx="2"/>
                <a:endCxn id="17" idx="0"/>
              </p:cNvCxnSpPr>
              <p:nvPr/>
            </p:nvCxnSpPr>
            <p:spPr>
              <a:xfrm>
                <a:off x="1135665" y="4699297"/>
                <a:ext cx="1" cy="135536"/>
              </a:xfrm>
              <a:prstGeom prst="straightConnector1">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B212EF1A-6F54-6606-A684-B52A6A55E62A}"/>
                      </a:ext>
                    </a:extLst>
                  </p:cNvPr>
                  <p:cNvSpPr txBox="1"/>
                  <p:nvPr/>
                </p:nvSpPr>
                <p:spPr>
                  <a:xfrm>
                    <a:off x="1027665" y="4519297"/>
                    <a:ext cx="216000" cy="180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6" name="TextBox 45">
                    <a:extLst>
                      <a:ext uri="{FF2B5EF4-FFF2-40B4-BE49-F238E27FC236}">
                        <a16:creationId xmlns:a16="http://schemas.microsoft.com/office/drawing/2014/main" id="{A5E4AC3E-DB3A-2132-8DB8-F19976C9D3E3}"/>
                      </a:ext>
                    </a:extLst>
                  </p:cNvPr>
                  <p:cNvSpPr txBox="1">
                    <a:spLocks noRot="1" noChangeAspect="1" noMove="1" noResize="1" noEditPoints="1" noAdjustHandles="1" noChangeArrowheads="1" noChangeShapeType="1" noTextEdit="1"/>
                  </p:cNvSpPr>
                  <p:nvPr/>
                </p:nvSpPr>
                <p:spPr>
                  <a:xfrm>
                    <a:off x="1027665" y="4519297"/>
                    <a:ext cx="216000" cy="180000"/>
                  </a:xfrm>
                  <a:prstGeom prst="roundRect">
                    <a:avLst>
                      <a:gd name="adj" fmla="val 38026"/>
                    </a:avLst>
                  </a:prstGeom>
                  <a:blipFill>
                    <a:blip r:embed="rId60"/>
                    <a:stretch>
                      <a:fillRect/>
                    </a:stretch>
                  </a:blipFill>
                  <a:ln w="12700">
                    <a:noFill/>
                  </a:ln>
                </p:spPr>
                <p:txBody>
                  <a:bodyPr/>
                  <a:lstStyle/>
                  <a:p>
                    <a:r>
                      <a:rPr lang="en-NZ">
                        <a:noFill/>
                      </a:rPr>
                      <a:t> </a:t>
                    </a:r>
                  </a:p>
                </p:txBody>
              </p:sp>
            </mc:Fallback>
          </mc:AlternateContent>
        </p:grpSp>
      </p:grpSp>
      <p:grpSp>
        <p:nvGrpSpPr>
          <p:cNvPr id="160" name="Group 159">
            <a:extLst>
              <a:ext uri="{FF2B5EF4-FFF2-40B4-BE49-F238E27FC236}">
                <a16:creationId xmlns:a16="http://schemas.microsoft.com/office/drawing/2014/main" id="{217DAE53-B491-A40F-C658-E40DD245DA05}"/>
              </a:ext>
            </a:extLst>
          </p:cNvPr>
          <p:cNvGrpSpPr/>
          <p:nvPr/>
        </p:nvGrpSpPr>
        <p:grpSpPr>
          <a:xfrm>
            <a:off x="5606436" y="1644396"/>
            <a:ext cx="4420288" cy="336709"/>
            <a:chOff x="5606436" y="1644396"/>
            <a:chExt cx="4420288" cy="336709"/>
          </a:xfrm>
        </p:grpSpPr>
        <p:cxnSp>
          <p:nvCxnSpPr>
            <p:cNvPr id="100" name="Straight Arrow Connector 99">
              <a:extLst>
                <a:ext uri="{FF2B5EF4-FFF2-40B4-BE49-F238E27FC236}">
                  <a16:creationId xmlns:a16="http://schemas.microsoft.com/office/drawing/2014/main" id="{BF0CE537-FB29-999A-3133-8858509B45C7}"/>
                </a:ext>
              </a:extLst>
            </p:cNvPr>
            <p:cNvCxnSpPr>
              <a:cxnSpLocks/>
              <a:stCxn id="107" idx="3"/>
              <a:endCxn id="98" idx="1"/>
            </p:cNvCxnSpPr>
            <p:nvPr/>
          </p:nvCxnSpPr>
          <p:spPr>
            <a:xfrm>
              <a:off x="6004337" y="1812750"/>
              <a:ext cx="594740" cy="1"/>
            </a:xfrm>
            <a:prstGeom prst="straightConnector1">
              <a:avLst/>
            </a:prstGeom>
            <a:ln w="28575">
              <a:headEnd type="none" w="sm" len="sm"/>
              <a:tailEnd type="triangle" w="med"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8844D1F-E98F-9383-3CC7-D4A796884FE3}"/>
                </a:ext>
              </a:extLst>
            </p:cNvPr>
            <p:cNvCxnSpPr>
              <a:cxnSpLocks/>
              <a:stCxn id="108" idx="1"/>
              <a:endCxn id="99" idx="3"/>
            </p:cNvCxnSpPr>
            <p:nvPr/>
          </p:nvCxnSpPr>
          <p:spPr>
            <a:xfrm flipH="1">
              <a:off x="9034083" y="1812750"/>
              <a:ext cx="594740" cy="1"/>
            </a:xfrm>
            <a:prstGeom prst="straightConnector1">
              <a:avLst/>
            </a:prstGeom>
            <a:ln w="28575">
              <a:headEnd type="none" w="sm" len="sm"/>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AB202C2-E46B-0449-862F-8A7930A30BF2}"/>
                    </a:ext>
                  </a:extLst>
                </p:cNvPr>
                <p:cNvSpPr txBox="1"/>
                <p:nvPr/>
              </p:nvSpPr>
              <p:spPr>
                <a:xfrm>
                  <a:off x="7645964" y="1655111"/>
                  <a:ext cx="341232" cy="315278"/>
                </a:xfrm>
                <a:prstGeom prst="roundRect">
                  <a:avLst>
                    <a:gd name="adj" fmla="val 38026"/>
                  </a:avLst>
                </a:prstGeom>
                <a:solidFill>
                  <a:srgbClr val="E2F0D9"/>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7" name="TextBox 96">
                  <a:extLst>
                    <a:ext uri="{FF2B5EF4-FFF2-40B4-BE49-F238E27FC236}">
                      <a16:creationId xmlns:a16="http://schemas.microsoft.com/office/drawing/2014/main" id="{4AB202C2-E46B-0449-862F-8A7930A30BF2}"/>
                    </a:ext>
                  </a:extLst>
                </p:cNvPr>
                <p:cNvSpPr txBox="1">
                  <a:spLocks noRot="1" noChangeAspect="1" noMove="1" noResize="1" noEditPoints="1" noAdjustHandles="1" noChangeArrowheads="1" noChangeShapeType="1" noTextEdit="1"/>
                </p:cNvSpPr>
                <p:nvPr/>
              </p:nvSpPr>
              <p:spPr>
                <a:xfrm>
                  <a:off x="7645964" y="1655111"/>
                  <a:ext cx="341232" cy="315278"/>
                </a:xfrm>
                <a:prstGeom prst="roundRect">
                  <a:avLst>
                    <a:gd name="adj" fmla="val 38026"/>
                  </a:avLst>
                </a:prstGeom>
                <a:blipFill>
                  <a:blip r:embed="rId61"/>
                  <a:stretch>
                    <a:fillRect l="-6897" b="-5660"/>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1AEE8623-B463-3BD6-8B46-4D8D3ACE6EAE}"/>
                    </a:ext>
                  </a:extLst>
                </p:cNvPr>
                <p:cNvSpPr txBox="1">
                  <a:spLocks/>
                </p:cNvSpPr>
                <p:nvPr/>
              </p:nvSpPr>
              <p:spPr>
                <a:xfrm>
                  <a:off x="6599077" y="1644396"/>
                  <a:ext cx="452147" cy="336709"/>
                </a:xfrm>
                <a:prstGeom prst="roundRect">
                  <a:avLst>
                    <a:gd name="adj" fmla="val 46791"/>
                  </a:avLst>
                </a:prstGeom>
                <a:solidFill>
                  <a:srgbClr val="FFCCFF"/>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oMath>
                    </m:oMathPara>
                  </a14:m>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8" name="TextBox 97">
                  <a:extLst>
                    <a:ext uri="{FF2B5EF4-FFF2-40B4-BE49-F238E27FC236}">
                      <a16:creationId xmlns:a16="http://schemas.microsoft.com/office/drawing/2014/main" id="{1AEE8623-B463-3BD6-8B46-4D8D3ACE6EAE}"/>
                    </a:ext>
                  </a:extLst>
                </p:cNvPr>
                <p:cNvSpPr txBox="1">
                  <a:spLocks noRot="1" noChangeAspect="1" noMove="1" noResize="1" noEditPoints="1" noAdjustHandles="1" noChangeArrowheads="1" noChangeShapeType="1" noTextEdit="1"/>
                </p:cNvSpPr>
                <p:nvPr/>
              </p:nvSpPr>
              <p:spPr>
                <a:xfrm>
                  <a:off x="6599077" y="1644396"/>
                  <a:ext cx="452147" cy="336709"/>
                </a:xfrm>
                <a:prstGeom prst="roundRect">
                  <a:avLst>
                    <a:gd name="adj" fmla="val 46791"/>
                  </a:avLst>
                </a:prstGeom>
                <a:blipFill>
                  <a:blip r:embed="rId6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8DDD5D7D-CB18-B613-DBC9-249310E18BA0}"/>
                    </a:ext>
                  </a:extLst>
                </p:cNvPr>
                <p:cNvSpPr txBox="1">
                  <a:spLocks/>
                </p:cNvSpPr>
                <p:nvPr/>
              </p:nvSpPr>
              <p:spPr>
                <a:xfrm>
                  <a:off x="8581936" y="1644396"/>
                  <a:ext cx="452147" cy="336709"/>
                </a:xfrm>
                <a:prstGeom prst="roundRect">
                  <a:avLst>
                    <a:gd name="adj" fmla="val 46791"/>
                  </a:avLst>
                </a:prstGeom>
                <a:solidFill>
                  <a:srgbClr val="FFCCFF"/>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oMath>
                    </m:oMathPara>
                  </a14:m>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9" name="TextBox 98">
                  <a:extLst>
                    <a:ext uri="{FF2B5EF4-FFF2-40B4-BE49-F238E27FC236}">
                      <a16:creationId xmlns:a16="http://schemas.microsoft.com/office/drawing/2014/main" id="{8DDD5D7D-CB18-B613-DBC9-249310E18BA0}"/>
                    </a:ext>
                  </a:extLst>
                </p:cNvPr>
                <p:cNvSpPr txBox="1">
                  <a:spLocks noRot="1" noChangeAspect="1" noMove="1" noResize="1" noEditPoints="1" noAdjustHandles="1" noChangeArrowheads="1" noChangeShapeType="1" noTextEdit="1"/>
                </p:cNvSpPr>
                <p:nvPr/>
              </p:nvSpPr>
              <p:spPr>
                <a:xfrm>
                  <a:off x="8581936" y="1644396"/>
                  <a:ext cx="452147" cy="336709"/>
                </a:xfrm>
                <a:prstGeom prst="roundRect">
                  <a:avLst>
                    <a:gd name="adj" fmla="val 46791"/>
                  </a:avLst>
                </a:prstGeom>
                <a:blipFill>
                  <a:blip r:embed="rId6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288E5876-A318-5D35-6AEB-E8D8EE83A7BE}"/>
                    </a:ext>
                  </a:extLst>
                </p:cNvPr>
                <p:cNvSpPr txBox="1"/>
                <p:nvPr/>
              </p:nvSpPr>
              <p:spPr>
                <a:xfrm>
                  <a:off x="5606436" y="1655111"/>
                  <a:ext cx="397901" cy="315278"/>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7" name="TextBox 106">
                  <a:extLst>
                    <a:ext uri="{FF2B5EF4-FFF2-40B4-BE49-F238E27FC236}">
                      <a16:creationId xmlns:a16="http://schemas.microsoft.com/office/drawing/2014/main" id="{288E5876-A318-5D35-6AEB-E8D8EE83A7BE}"/>
                    </a:ext>
                  </a:extLst>
                </p:cNvPr>
                <p:cNvSpPr txBox="1">
                  <a:spLocks noRot="1" noChangeAspect="1" noMove="1" noResize="1" noEditPoints="1" noAdjustHandles="1" noChangeArrowheads="1" noChangeShapeType="1" noTextEdit="1"/>
                </p:cNvSpPr>
                <p:nvPr/>
              </p:nvSpPr>
              <p:spPr>
                <a:xfrm>
                  <a:off x="5606436" y="1655111"/>
                  <a:ext cx="397901" cy="315278"/>
                </a:xfrm>
                <a:prstGeom prst="roundRect">
                  <a:avLst>
                    <a:gd name="adj" fmla="val 38026"/>
                  </a:avLst>
                </a:prstGeom>
                <a:blipFill>
                  <a:blip r:embed="rId64"/>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6DE72870-A874-08C8-23E5-726AB364D688}"/>
                    </a:ext>
                  </a:extLst>
                </p:cNvPr>
                <p:cNvSpPr txBox="1"/>
                <p:nvPr/>
              </p:nvSpPr>
              <p:spPr>
                <a:xfrm>
                  <a:off x="9628823" y="1655111"/>
                  <a:ext cx="397901" cy="315278"/>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m:oMathPara>
                  </a14:m>
                  <a:endPar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8" name="TextBox 107">
                  <a:extLst>
                    <a:ext uri="{FF2B5EF4-FFF2-40B4-BE49-F238E27FC236}">
                      <a16:creationId xmlns:a16="http://schemas.microsoft.com/office/drawing/2014/main" id="{6DE72870-A874-08C8-23E5-726AB364D688}"/>
                    </a:ext>
                  </a:extLst>
                </p:cNvPr>
                <p:cNvSpPr txBox="1">
                  <a:spLocks noRot="1" noChangeAspect="1" noMove="1" noResize="1" noEditPoints="1" noAdjustHandles="1" noChangeArrowheads="1" noChangeShapeType="1" noTextEdit="1"/>
                </p:cNvSpPr>
                <p:nvPr/>
              </p:nvSpPr>
              <p:spPr>
                <a:xfrm>
                  <a:off x="9628823" y="1655111"/>
                  <a:ext cx="397901" cy="315278"/>
                </a:xfrm>
                <a:prstGeom prst="roundRect">
                  <a:avLst>
                    <a:gd name="adj" fmla="val 38026"/>
                  </a:avLst>
                </a:prstGeom>
                <a:blipFill>
                  <a:blip r:embed="rId65"/>
                  <a:stretch>
                    <a:fillRect/>
                  </a:stretch>
                </a:blipFill>
                <a:ln w="12700">
                  <a:noFill/>
                </a:ln>
              </p:spPr>
              <p:txBody>
                <a:bodyPr/>
                <a:lstStyle/>
                <a:p>
                  <a:r>
                    <a:rPr lang="en-NZ">
                      <a:noFill/>
                    </a:rPr>
                    <a:t> </a:t>
                  </a:r>
                </a:p>
              </p:txBody>
            </p:sp>
          </mc:Fallback>
        </mc:AlternateContent>
        <p:cxnSp>
          <p:nvCxnSpPr>
            <p:cNvPr id="117" name="Straight Arrow Connector 116">
              <a:extLst>
                <a:ext uri="{FF2B5EF4-FFF2-40B4-BE49-F238E27FC236}">
                  <a16:creationId xmlns:a16="http://schemas.microsoft.com/office/drawing/2014/main" id="{D000EF04-947E-51E9-28AF-9AE9527576FF}"/>
                </a:ext>
              </a:extLst>
            </p:cNvPr>
            <p:cNvCxnSpPr>
              <a:cxnSpLocks/>
              <a:stCxn id="99" idx="1"/>
              <a:endCxn id="97" idx="3"/>
            </p:cNvCxnSpPr>
            <p:nvPr/>
          </p:nvCxnSpPr>
          <p:spPr>
            <a:xfrm flipH="1" flipV="1">
              <a:off x="7987196" y="1812750"/>
              <a:ext cx="594740" cy="1"/>
            </a:xfrm>
            <a:prstGeom prst="straightConnector1">
              <a:avLst/>
            </a:prstGeom>
            <a:ln w="28575">
              <a:solidFill>
                <a:schemeClr val="accent6">
                  <a:lumMod val="75000"/>
                </a:schemeClr>
              </a:solidFill>
              <a:headEnd type="none" w="sm" len="sm"/>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A0D53BE-FC21-AD2F-5361-802753FA9DC8}"/>
                </a:ext>
              </a:extLst>
            </p:cNvPr>
            <p:cNvCxnSpPr>
              <a:cxnSpLocks/>
              <a:stCxn id="98" idx="3"/>
              <a:endCxn id="97" idx="1"/>
            </p:cNvCxnSpPr>
            <p:nvPr/>
          </p:nvCxnSpPr>
          <p:spPr>
            <a:xfrm flipV="1">
              <a:off x="7051224" y="1812750"/>
              <a:ext cx="594740" cy="1"/>
            </a:xfrm>
            <a:prstGeom prst="straightConnector1">
              <a:avLst/>
            </a:prstGeom>
            <a:ln w="28575">
              <a:solidFill>
                <a:schemeClr val="accent6">
                  <a:lumMod val="75000"/>
                </a:schemeClr>
              </a:solidFill>
              <a:headEnd type="none" w="sm" len="sm"/>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72B76B0E-3719-1590-66DC-74FD0D3D65D6}"/>
              </a:ext>
            </a:extLst>
          </p:cNvPr>
          <p:cNvGrpSpPr/>
          <p:nvPr/>
        </p:nvGrpSpPr>
        <p:grpSpPr>
          <a:xfrm>
            <a:off x="5933426" y="1061386"/>
            <a:ext cx="4315474" cy="1442140"/>
            <a:chOff x="5933426" y="1397936"/>
            <a:chExt cx="4315474" cy="1442140"/>
          </a:xfrm>
        </p:grpSpPr>
        <p:grpSp>
          <p:nvGrpSpPr>
            <p:cNvPr id="135" name="Group 134">
              <a:extLst>
                <a:ext uri="{FF2B5EF4-FFF2-40B4-BE49-F238E27FC236}">
                  <a16:creationId xmlns:a16="http://schemas.microsoft.com/office/drawing/2014/main" id="{5CCF21E4-AC8D-ECB9-F13A-A1FF384E9CD6}"/>
                </a:ext>
              </a:extLst>
            </p:cNvPr>
            <p:cNvGrpSpPr/>
            <p:nvPr/>
          </p:nvGrpSpPr>
          <p:grpSpPr>
            <a:xfrm>
              <a:off x="6184900" y="1727000"/>
              <a:ext cx="3161632" cy="324075"/>
              <a:chOff x="6184900" y="1727000"/>
              <a:chExt cx="3161632" cy="324075"/>
            </a:xfrm>
          </p:grpSpPr>
          <p:grpSp>
            <p:nvGrpSpPr>
              <p:cNvPr id="130" name="Group 129">
                <a:extLst>
                  <a:ext uri="{FF2B5EF4-FFF2-40B4-BE49-F238E27FC236}">
                    <a16:creationId xmlns:a16="http://schemas.microsoft.com/office/drawing/2014/main" id="{5FCF80F1-A135-8DC6-B62C-8A8511216DCB}"/>
                  </a:ext>
                </a:extLst>
              </p:cNvPr>
              <p:cNvGrpSpPr/>
              <p:nvPr/>
            </p:nvGrpSpPr>
            <p:grpSpPr>
              <a:xfrm>
                <a:off x="6184900" y="1727000"/>
                <a:ext cx="1247892" cy="306804"/>
                <a:chOff x="8337550" y="1715491"/>
                <a:chExt cx="1247892" cy="306804"/>
              </a:xfrm>
            </p:grpSpPr>
            <p:cxnSp>
              <p:nvCxnSpPr>
                <p:cNvPr id="125" name="Straight Connector 124">
                  <a:extLst>
                    <a:ext uri="{FF2B5EF4-FFF2-40B4-BE49-F238E27FC236}">
                      <a16:creationId xmlns:a16="http://schemas.microsoft.com/office/drawing/2014/main" id="{1F415C2A-10A7-9423-755A-03B3870C0635}"/>
                    </a:ext>
                  </a:extLst>
                </p:cNvPr>
                <p:cNvCxnSpPr>
                  <a:cxnSpLocks/>
                </p:cNvCxnSpPr>
                <p:nvPr/>
              </p:nvCxnSpPr>
              <p:spPr>
                <a:xfrm>
                  <a:off x="8337550" y="1715491"/>
                  <a:ext cx="0" cy="288000"/>
                </a:xfrm>
                <a:prstGeom prst="line">
                  <a:avLst/>
                </a:prstGeom>
                <a:ln w="127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3688BA3-4A98-8F4A-E392-44DD474027F1}"/>
                    </a:ext>
                  </a:extLst>
                </p:cNvPr>
                <p:cNvCxnSpPr>
                  <a:cxnSpLocks/>
                </p:cNvCxnSpPr>
                <p:nvPr/>
              </p:nvCxnSpPr>
              <p:spPr>
                <a:xfrm flipH="1">
                  <a:off x="9350492" y="1719815"/>
                  <a:ext cx="234950" cy="302480"/>
                </a:xfrm>
                <a:prstGeom prst="line">
                  <a:avLst/>
                </a:prstGeom>
                <a:ln w="127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FDEA03A1-5237-0224-4208-300434A04F54}"/>
                  </a:ext>
                </a:extLst>
              </p:cNvPr>
              <p:cNvGrpSpPr/>
              <p:nvPr/>
            </p:nvGrpSpPr>
            <p:grpSpPr>
              <a:xfrm>
                <a:off x="8098640" y="1731324"/>
                <a:ext cx="1247892" cy="319751"/>
                <a:chOff x="8102600" y="1719815"/>
                <a:chExt cx="1247892" cy="319751"/>
              </a:xfrm>
            </p:grpSpPr>
            <p:cxnSp>
              <p:nvCxnSpPr>
                <p:cNvPr id="133" name="Straight Connector 132">
                  <a:extLst>
                    <a:ext uri="{FF2B5EF4-FFF2-40B4-BE49-F238E27FC236}">
                      <a16:creationId xmlns:a16="http://schemas.microsoft.com/office/drawing/2014/main" id="{48A9B686-2D8E-2D92-C6FF-FB70273F053F}"/>
                    </a:ext>
                  </a:extLst>
                </p:cNvPr>
                <p:cNvCxnSpPr>
                  <a:cxnSpLocks/>
                </p:cNvCxnSpPr>
                <p:nvPr/>
              </p:nvCxnSpPr>
              <p:spPr>
                <a:xfrm>
                  <a:off x="8102600" y="1719815"/>
                  <a:ext cx="234950" cy="302480"/>
                </a:xfrm>
                <a:prstGeom prst="line">
                  <a:avLst/>
                </a:prstGeom>
                <a:ln w="127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B788013-12F0-E4A8-85C9-2ECC9792E9B6}"/>
                    </a:ext>
                  </a:extLst>
                </p:cNvPr>
                <p:cNvCxnSpPr>
                  <a:cxnSpLocks/>
                </p:cNvCxnSpPr>
                <p:nvPr/>
              </p:nvCxnSpPr>
              <p:spPr>
                <a:xfrm>
                  <a:off x="9350492" y="1751566"/>
                  <a:ext cx="0" cy="288000"/>
                </a:xfrm>
                <a:prstGeom prst="line">
                  <a:avLst/>
                </a:prstGeom>
                <a:ln w="127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a:extLst>
                <a:ext uri="{FF2B5EF4-FFF2-40B4-BE49-F238E27FC236}">
                  <a16:creationId xmlns:a16="http://schemas.microsoft.com/office/drawing/2014/main" id="{67C0DF2D-E6C2-2E1C-8DD6-E8FFC3926C08}"/>
                </a:ext>
              </a:extLst>
            </p:cNvPr>
            <p:cNvGrpSpPr/>
            <p:nvPr/>
          </p:nvGrpSpPr>
          <p:grpSpPr>
            <a:xfrm>
              <a:off x="5933426" y="1397936"/>
              <a:ext cx="4315474" cy="338554"/>
              <a:chOff x="5933426" y="1397936"/>
              <a:chExt cx="4315474" cy="338554"/>
            </a:xfrm>
          </p:grpSpPr>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497AD100-0DD9-55D2-89F1-EF3623BC51EC}"/>
                      </a:ext>
                    </a:extLst>
                  </p:cNvPr>
                  <p:cNvSpPr txBox="1"/>
                  <p:nvPr/>
                </p:nvSpPr>
                <p:spPr>
                  <a:xfrm>
                    <a:off x="7458192" y="1397936"/>
                    <a:ext cx="100000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𝑢</m:t>
                            </m:r>
                          </m:e>
                          <m:sub>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𝑚</m:t>
                            </m:r>
                          </m:sub>
                          <m:sup>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𝑒</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600" b="0" i="0" u="none" strike="noStrike" kern="1200" cap="none" spc="0" normalizeH="0" baseline="0" noProof="0" dirty="0">
                        <a:ln>
                          <a:noFill/>
                        </a:ln>
                        <a:solidFill>
                          <a:srgbClr val="4472C4"/>
                        </a:solidFill>
                        <a:effectLst/>
                        <a:uLnTx/>
                        <a:uFillTx/>
                        <a:latin typeface="Calibri" panose="020F0502020204030204"/>
                        <a:ea typeface="+mn-ea"/>
                        <a:cs typeface="+mn-cs"/>
                      </a:rPr>
                      <a:t>J.C</a:t>
                    </a:r>
                    <a:r>
                      <a:rPr kumimoji="0" lang="en-NZ" sz="1600" b="0" i="0" u="none" strike="noStrike" kern="1200" cap="none" spc="0" normalizeH="0" baseline="30000" noProof="0" dirty="0">
                        <a:ln>
                          <a:noFill/>
                        </a:ln>
                        <a:solidFill>
                          <a:srgbClr val="4472C4"/>
                        </a:solidFill>
                        <a:effectLst/>
                        <a:uLnTx/>
                        <a:uFillTx/>
                        <a:latin typeface="Calibri" panose="020F0502020204030204"/>
                        <a:ea typeface="+mn-ea"/>
                        <a:cs typeface="+mn-cs"/>
                      </a:rPr>
                      <a:t>-1</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112" name="TextBox 111">
                    <a:extLst>
                      <a:ext uri="{FF2B5EF4-FFF2-40B4-BE49-F238E27FC236}">
                        <a16:creationId xmlns:a16="http://schemas.microsoft.com/office/drawing/2014/main" id="{497AD100-0DD9-55D2-89F1-EF3623BC51EC}"/>
                      </a:ext>
                    </a:extLst>
                  </p:cNvPr>
                  <p:cNvSpPr txBox="1">
                    <a:spLocks noRot="1" noChangeAspect="1" noMove="1" noResize="1" noEditPoints="1" noAdjustHandles="1" noChangeArrowheads="1" noChangeShapeType="1" noTextEdit="1"/>
                  </p:cNvSpPr>
                  <p:nvPr/>
                </p:nvSpPr>
                <p:spPr>
                  <a:xfrm>
                    <a:off x="7458192" y="1397936"/>
                    <a:ext cx="1000008" cy="338554"/>
                  </a:xfrm>
                  <a:prstGeom prst="rect">
                    <a:avLst/>
                  </a:prstGeom>
                  <a:blipFill>
                    <a:blip r:embed="rId66"/>
                    <a:stretch>
                      <a:fillRect t="-5357" b="-21429"/>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4DE3BC52-E37C-7EBA-065E-6A2B747B8B15}"/>
                      </a:ext>
                    </a:extLst>
                  </p:cNvPr>
                  <p:cNvSpPr txBox="1"/>
                  <p:nvPr/>
                </p:nvSpPr>
                <p:spPr>
                  <a:xfrm>
                    <a:off x="5933426" y="1397936"/>
                    <a:ext cx="119652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𝑢</m:t>
                            </m:r>
                          </m:e>
                          <m:sub>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𝑚</m:t>
                            </m:r>
                          </m:sub>
                          <m:sup>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600" b="0" i="0" u="none" strike="noStrike" kern="1200" cap="none" spc="0" normalizeH="0" baseline="0" noProof="0" dirty="0">
                        <a:ln>
                          <a:noFill/>
                        </a:ln>
                        <a:solidFill>
                          <a:srgbClr val="4472C4"/>
                        </a:solidFill>
                        <a:effectLst/>
                        <a:uLnTx/>
                        <a:uFillTx/>
                        <a:latin typeface="Calibri" panose="020F0502020204030204"/>
                        <a:ea typeface="+mn-ea"/>
                        <a:cs typeface="+mn-cs"/>
                      </a:rPr>
                      <a:t>J.mol</a:t>
                    </a:r>
                    <a:r>
                      <a:rPr kumimoji="0" lang="en-NZ" sz="1600" b="0" i="0" u="none" strike="noStrike" kern="1200" cap="none" spc="0" normalizeH="0" baseline="30000" noProof="0" dirty="0">
                        <a:ln>
                          <a:noFill/>
                        </a:ln>
                        <a:solidFill>
                          <a:srgbClr val="4472C4"/>
                        </a:solidFill>
                        <a:effectLst/>
                        <a:uLnTx/>
                        <a:uFillTx/>
                        <a:latin typeface="Calibri" panose="020F0502020204030204"/>
                        <a:ea typeface="+mn-ea"/>
                        <a:cs typeface="+mn-cs"/>
                      </a:rPr>
                      <a:t>-1</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131" name="TextBox 130">
                    <a:extLst>
                      <a:ext uri="{FF2B5EF4-FFF2-40B4-BE49-F238E27FC236}">
                        <a16:creationId xmlns:a16="http://schemas.microsoft.com/office/drawing/2014/main" id="{4DE3BC52-E37C-7EBA-065E-6A2B747B8B15}"/>
                      </a:ext>
                    </a:extLst>
                  </p:cNvPr>
                  <p:cNvSpPr txBox="1">
                    <a:spLocks noRot="1" noChangeAspect="1" noMove="1" noResize="1" noEditPoints="1" noAdjustHandles="1" noChangeArrowheads="1" noChangeShapeType="1" noTextEdit="1"/>
                  </p:cNvSpPr>
                  <p:nvPr/>
                </p:nvSpPr>
                <p:spPr>
                  <a:xfrm>
                    <a:off x="5933426" y="1397936"/>
                    <a:ext cx="1196524" cy="338554"/>
                  </a:xfrm>
                  <a:prstGeom prst="rect">
                    <a:avLst/>
                  </a:prstGeom>
                  <a:blipFill>
                    <a:blip r:embed="rId67"/>
                    <a:stretch>
                      <a:fillRect t="-5357" b="-21429"/>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EE70D94A-C80D-4479-A375-B986DCD7DAC1}"/>
                      </a:ext>
                    </a:extLst>
                  </p:cNvPr>
                  <p:cNvSpPr txBox="1"/>
                  <p:nvPr/>
                </p:nvSpPr>
                <p:spPr>
                  <a:xfrm>
                    <a:off x="9075578" y="1397936"/>
                    <a:ext cx="117332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𝑢</m:t>
                            </m:r>
                          </m:e>
                          <m:sub>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𝑚</m:t>
                            </m:r>
                          </m:sub>
                          <m:sup>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6</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600" b="0" i="0" u="none" strike="noStrike" kern="1200" cap="none" spc="0" normalizeH="0" baseline="0" noProof="0" dirty="0">
                        <a:ln>
                          <a:noFill/>
                        </a:ln>
                        <a:solidFill>
                          <a:srgbClr val="4472C4"/>
                        </a:solidFill>
                        <a:effectLst/>
                        <a:uLnTx/>
                        <a:uFillTx/>
                        <a:latin typeface="Calibri" panose="020F0502020204030204"/>
                        <a:ea typeface="+mn-ea"/>
                        <a:cs typeface="+mn-cs"/>
                      </a:rPr>
                      <a:t>J.mol</a:t>
                    </a:r>
                    <a:r>
                      <a:rPr kumimoji="0" lang="en-NZ" sz="1600" b="0" i="0" u="none" strike="noStrike" kern="1200" cap="none" spc="0" normalizeH="0" baseline="30000" noProof="0" dirty="0">
                        <a:ln>
                          <a:noFill/>
                        </a:ln>
                        <a:solidFill>
                          <a:srgbClr val="4472C4"/>
                        </a:solidFill>
                        <a:effectLst/>
                        <a:uLnTx/>
                        <a:uFillTx/>
                        <a:latin typeface="Calibri" panose="020F0502020204030204"/>
                        <a:ea typeface="+mn-ea"/>
                        <a:cs typeface="+mn-cs"/>
                      </a:rPr>
                      <a:t>-1</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136" name="TextBox 135">
                    <a:extLst>
                      <a:ext uri="{FF2B5EF4-FFF2-40B4-BE49-F238E27FC236}">
                        <a16:creationId xmlns:a16="http://schemas.microsoft.com/office/drawing/2014/main" id="{EE70D94A-C80D-4479-A375-B986DCD7DAC1}"/>
                      </a:ext>
                    </a:extLst>
                  </p:cNvPr>
                  <p:cNvSpPr txBox="1">
                    <a:spLocks noRot="1" noChangeAspect="1" noMove="1" noResize="1" noEditPoints="1" noAdjustHandles="1" noChangeArrowheads="1" noChangeShapeType="1" noTextEdit="1"/>
                  </p:cNvSpPr>
                  <p:nvPr/>
                </p:nvSpPr>
                <p:spPr>
                  <a:xfrm>
                    <a:off x="9075578" y="1397936"/>
                    <a:ext cx="1173322" cy="338554"/>
                  </a:xfrm>
                  <a:prstGeom prst="rect">
                    <a:avLst/>
                  </a:prstGeom>
                  <a:blipFill>
                    <a:blip r:embed="rId68"/>
                    <a:stretch>
                      <a:fillRect t="-5357" r="-1042" b="-21429"/>
                    </a:stretch>
                  </a:blipFill>
                </p:spPr>
                <p:txBody>
                  <a:bodyPr/>
                  <a:lstStyle/>
                  <a:p>
                    <a:r>
                      <a:rPr lang="en-NZ">
                        <a:noFill/>
                      </a:rPr>
                      <a:t> </a:t>
                    </a:r>
                  </a:p>
                </p:txBody>
              </p:sp>
            </mc:Fallback>
          </mc:AlternateContent>
        </p:grpSp>
        <p:grpSp>
          <p:nvGrpSpPr>
            <p:cNvPr id="155" name="Group 154">
              <a:extLst>
                <a:ext uri="{FF2B5EF4-FFF2-40B4-BE49-F238E27FC236}">
                  <a16:creationId xmlns:a16="http://schemas.microsoft.com/office/drawing/2014/main" id="{9878845A-B721-02B7-6E1C-5FB8E5258093}"/>
                </a:ext>
              </a:extLst>
            </p:cNvPr>
            <p:cNvGrpSpPr/>
            <p:nvPr/>
          </p:nvGrpSpPr>
          <p:grpSpPr>
            <a:xfrm>
              <a:off x="5982640" y="2524798"/>
              <a:ext cx="4191035" cy="315278"/>
              <a:chOff x="5982640" y="2524798"/>
              <a:chExt cx="4191035" cy="315278"/>
            </a:xfrm>
          </p:grpSpPr>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A3A503EF-55D5-3BC1-3566-CCD0FDBCEA69}"/>
                      </a:ext>
                    </a:extLst>
                  </p:cNvPr>
                  <p:cNvSpPr txBox="1"/>
                  <p:nvPr/>
                </p:nvSpPr>
                <p:spPr>
                  <a:xfrm>
                    <a:off x="5982640" y="2524798"/>
                    <a:ext cx="1098097" cy="315278"/>
                  </a:xfrm>
                  <a:prstGeom prst="roundRect">
                    <a:avLst>
                      <a:gd name="adj" fmla="val 38026"/>
                    </a:avLst>
                  </a:prstGeom>
                  <a:no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𝑚</m:t>
                            </m:r>
                          </m:sub>
                          <m:sup>
                            <m:r>
                              <a:rPr kumimoji="0" lang="en-NZ"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NZ" sz="1600" b="0" i="0" u="none" strike="noStrike" kern="1200" cap="none" spc="0" normalizeH="0" baseline="0" noProof="0" dirty="0">
                        <a:ln>
                          <a:noFill/>
                        </a:ln>
                        <a:solidFill>
                          <a:srgbClr val="4472C4"/>
                        </a:solidFill>
                        <a:effectLst/>
                        <a:uLnTx/>
                        <a:uFillTx/>
                        <a:latin typeface="Calibri" panose="020F0502020204030204"/>
                        <a:ea typeface="+mn-ea"/>
                        <a:cs typeface="+mn-cs"/>
                      </a:rPr>
                      <a:t>mol.s</a:t>
                    </a:r>
                    <a:r>
                      <a:rPr kumimoji="0" lang="en-NZ" sz="1600" b="0" i="0" u="none" strike="noStrike" kern="1200" cap="none" spc="0" normalizeH="0" baseline="30000" noProof="0" dirty="0">
                        <a:ln>
                          <a:noFill/>
                        </a:ln>
                        <a:solidFill>
                          <a:srgbClr val="4472C4"/>
                        </a:solidFill>
                        <a:effectLst/>
                        <a:uLnTx/>
                        <a:uFillTx/>
                        <a:latin typeface="Calibri" panose="020F0502020204030204"/>
                        <a:ea typeface="+mn-ea"/>
                        <a:cs typeface="+mn-cs"/>
                      </a:rPr>
                      <a:t>-1</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137" name="TextBox 136">
                    <a:extLst>
                      <a:ext uri="{FF2B5EF4-FFF2-40B4-BE49-F238E27FC236}">
                        <a16:creationId xmlns:a16="http://schemas.microsoft.com/office/drawing/2014/main" id="{A3A503EF-55D5-3BC1-3566-CCD0FDBCEA69}"/>
                      </a:ext>
                    </a:extLst>
                  </p:cNvPr>
                  <p:cNvSpPr txBox="1">
                    <a:spLocks noRot="1" noChangeAspect="1" noMove="1" noResize="1" noEditPoints="1" noAdjustHandles="1" noChangeArrowheads="1" noChangeShapeType="1" noTextEdit="1"/>
                  </p:cNvSpPr>
                  <p:nvPr/>
                </p:nvSpPr>
                <p:spPr>
                  <a:xfrm>
                    <a:off x="5982640" y="2524798"/>
                    <a:ext cx="1098097" cy="315278"/>
                  </a:xfrm>
                  <a:prstGeom prst="roundRect">
                    <a:avLst>
                      <a:gd name="adj" fmla="val 38026"/>
                    </a:avLst>
                  </a:prstGeom>
                  <a:blipFill>
                    <a:blip r:embed="rId69"/>
                    <a:stretch>
                      <a:fillRect l="-1105" t="-9615" b="-26923"/>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622653E-F55E-BF50-7819-5319C9C6E7A6}"/>
                      </a:ext>
                    </a:extLst>
                  </p:cNvPr>
                  <p:cNvSpPr txBox="1"/>
                  <p:nvPr/>
                </p:nvSpPr>
                <p:spPr>
                  <a:xfrm>
                    <a:off x="9075578" y="2524798"/>
                    <a:ext cx="1098097" cy="315278"/>
                  </a:xfrm>
                  <a:prstGeom prst="roundRect">
                    <a:avLst>
                      <a:gd name="adj" fmla="val 38026"/>
                    </a:avLst>
                  </a:prstGeom>
                  <a:no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𝑚</m:t>
                            </m:r>
                          </m:sub>
                          <m:sup>
                            <m:r>
                              <a:rPr kumimoji="0" lang="en-NZ"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6</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NZ" sz="1600" b="0" i="0" u="none" strike="noStrike" kern="1200" cap="none" spc="0" normalizeH="0" baseline="0" noProof="0" dirty="0">
                        <a:ln>
                          <a:noFill/>
                        </a:ln>
                        <a:solidFill>
                          <a:srgbClr val="4472C4"/>
                        </a:solidFill>
                        <a:effectLst/>
                        <a:uLnTx/>
                        <a:uFillTx/>
                        <a:latin typeface="Calibri" panose="020F0502020204030204"/>
                        <a:ea typeface="+mn-ea"/>
                        <a:cs typeface="+mn-cs"/>
                      </a:rPr>
                      <a:t>mol.s</a:t>
                    </a:r>
                    <a:r>
                      <a:rPr kumimoji="0" lang="en-NZ" sz="1600" b="0" i="0" u="none" strike="noStrike" kern="1200" cap="none" spc="0" normalizeH="0" baseline="30000" noProof="0" dirty="0">
                        <a:ln>
                          <a:noFill/>
                        </a:ln>
                        <a:solidFill>
                          <a:srgbClr val="4472C4"/>
                        </a:solidFill>
                        <a:effectLst/>
                        <a:uLnTx/>
                        <a:uFillTx/>
                        <a:latin typeface="Calibri" panose="020F0502020204030204"/>
                        <a:ea typeface="+mn-ea"/>
                        <a:cs typeface="+mn-cs"/>
                      </a:rPr>
                      <a:t>-1</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140" name="TextBox 139">
                    <a:extLst>
                      <a:ext uri="{FF2B5EF4-FFF2-40B4-BE49-F238E27FC236}">
                        <a16:creationId xmlns:a16="http://schemas.microsoft.com/office/drawing/2014/main" id="{2622653E-F55E-BF50-7819-5319C9C6E7A6}"/>
                      </a:ext>
                    </a:extLst>
                  </p:cNvPr>
                  <p:cNvSpPr txBox="1">
                    <a:spLocks noRot="1" noChangeAspect="1" noMove="1" noResize="1" noEditPoints="1" noAdjustHandles="1" noChangeArrowheads="1" noChangeShapeType="1" noTextEdit="1"/>
                  </p:cNvSpPr>
                  <p:nvPr/>
                </p:nvSpPr>
                <p:spPr>
                  <a:xfrm>
                    <a:off x="9075578" y="2524798"/>
                    <a:ext cx="1098097" cy="315278"/>
                  </a:xfrm>
                  <a:prstGeom prst="roundRect">
                    <a:avLst>
                      <a:gd name="adj" fmla="val 38026"/>
                    </a:avLst>
                  </a:prstGeom>
                  <a:blipFill>
                    <a:blip r:embed="rId70"/>
                    <a:stretch>
                      <a:fillRect l="-1667" t="-9615" b="-26923"/>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AB349B08-5EB5-1FAF-4B04-8735FC6AD71C}"/>
                      </a:ext>
                    </a:extLst>
                  </p:cNvPr>
                  <p:cNvSpPr txBox="1"/>
                  <p:nvPr/>
                </p:nvSpPr>
                <p:spPr>
                  <a:xfrm>
                    <a:off x="7458192" y="2524798"/>
                    <a:ext cx="896653" cy="315278"/>
                  </a:xfrm>
                  <a:prstGeom prst="roundRect">
                    <a:avLst>
                      <a:gd name="adj" fmla="val 38026"/>
                    </a:avLst>
                  </a:prstGeom>
                  <a:no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𝑚</m:t>
                            </m:r>
                          </m:sub>
                          <m:sup>
                            <m:r>
                              <a:rPr kumimoji="0" lang="en-NZ"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𝑒</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NZ" sz="1600" b="0" i="0" u="none" strike="noStrike" kern="1200" cap="none" spc="0" normalizeH="0" baseline="0" noProof="0" dirty="0">
                        <a:ln>
                          <a:noFill/>
                        </a:ln>
                        <a:solidFill>
                          <a:srgbClr val="4472C4"/>
                        </a:solidFill>
                        <a:effectLst/>
                        <a:uLnTx/>
                        <a:uFillTx/>
                        <a:latin typeface="Calibri" panose="020F0502020204030204"/>
                        <a:ea typeface="+mn-ea"/>
                        <a:cs typeface="+mn-cs"/>
                      </a:rPr>
                      <a:t>C.s</a:t>
                    </a:r>
                    <a:r>
                      <a:rPr kumimoji="0" lang="en-NZ" sz="1600" b="0" i="0" u="none" strike="noStrike" kern="1200" cap="none" spc="0" normalizeH="0" baseline="30000" noProof="0" dirty="0">
                        <a:ln>
                          <a:noFill/>
                        </a:ln>
                        <a:solidFill>
                          <a:srgbClr val="4472C4"/>
                        </a:solidFill>
                        <a:effectLst/>
                        <a:uLnTx/>
                        <a:uFillTx/>
                        <a:latin typeface="Calibri" panose="020F0502020204030204"/>
                        <a:ea typeface="+mn-ea"/>
                        <a:cs typeface="+mn-cs"/>
                      </a:rPr>
                      <a:t>-1</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141" name="TextBox 140">
                    <a:extLst>
                      <a:ext uri="{FF2B5EF4-FFF2-40B4-BE49-F238E27FC236}">
                        <a16:creationId xmlns:a16="http://schemas.microsoft.com/office/drawing/2014/main" id="{AB349B08-5EB5-1FAF-4B04-8735FC6AD71C}"/>
                      </a:ext>
                    </a:extLst>
                  </p:cNvPr>
                  <p:cNvSpPr txBox="1">
                    <a:spLocks noRot="1" noChangeAspect="1" noMove="1" noResize="1" noEditPoints="1" noAdjustHandles="1" noChangeArrowheads="1" noChangeShapeType="1" noTextEdit="1"/>
                  </p:cNvSpPr>
                  <p:nvPr/>
                </p:nvSpPr>
                <p:spPr>
                  <a:xfrm>
                    <a:off x="7458192" y="2524798"/>
                    <a:ext cx="896653" cy="315278"/>
                  </a:xfrm>
                  <a:prstGeom prst="roundRect">
                    <a:avLst>
                      <a:gd name="adj" fmla="val 38026"/>
                    </a:avLst>
                  </a:prstGeom>
                  <a:blipFill>
                    <a:blip r:embed="rId71"/>
                    <a:stretch>
                      <a:fillRect l="-1351" t="-9615" b="-26923"/>
                    </a:stretch>
                  </a:blipFill>
                  <a:ln w="12700">
                    <a:noFill/>
                  </a:ln>
                </p:spPr>
                <p:txBody>
                  <a:bodyPr/>
                  <a:lstStyle/>
                  <a:p>
                    <a:r>
                      <a:rPr lang="en-NZ">
                        <a:noFill/>
                      </a:rPr>
                      <a:t> </a:t>
                    </a:r>
                  </a:p>
                </p:txBody>
              </p:sp>
            </mc:Fallback>
          </mc:AlternateContent>
        </p:grpSp>
        <p:grpSp>
          <p:nvGrpSpPr>
            <p:cNvPr id="142" name="Group 141">
              <a:extLst>
                <a:ext uri="{FF2B5EF4-FFF2-40B4-BE49-F238E27FC236}">
                  <a16:creationId xmlns:a16="http://schemas.microsoft.com/office/drawing/2014/main" id="{3EC89744-57A7-CBD0-9962-8D2C87F17ED5}"/>
                </a:ext>
              </a:extLst>
            </p:cNvPr>
            <p:cNvGrpSpPr/>
            <p:nvPr/>
          </p:nvGrpSpPr>
          <p:grpSpPr>
            <a:xfrm flipV="1">
              <a:off x="6187665" y="2195855"/>
              <a:ext cx="3161632" cy="324075"/>
              <a:chOff x="6184900" y="1727000"/>
              <a:chExt cx="3161632" cy="324075"/>
            </a:xfrm>
          </p:grpSpPr>
          <p:grpSp>
            <p:nvGrpSpPr>
              <p:cNvPr id="143" name="Group 142">
                <a:extLst>
                  <a:ext uri="{FF2B5EF4-FFF2-40B4-BE49-F238E27FC236}">
                    <a16:creationId xmlns:a16="http://schemas.microsoft.com/office/drawing/2014/main" id="{7F33C187-89A8-5E0A-1875-32CF961BD002}"/>
                  </a:ext>
                </a:extLst>
              </p:cNvPr>
              <p:cNvGrpSpPr/>
              <p:nvPr/>
            </p:nvGrpSpPr>
            <p:grpSpPr>
              <a:xfrm>
                <a:off x="6184900" y="1727000"/>
                <a:ext cx="1247892" cy="306804"/>
                <a:chOff x="8337550" y="1715491"/>
                <a:chExt cx="1247892" cy="306804"/>
              </a:xfrm>
            </p:grpSpPr>
            <p:cxnSp>
              <p:nvCxnSpPr>
                <p:cNvPr id="147" name="Straight Connector 146">
                  <a:extLst>
                    <a:ext uri="{FF2B5EF4-FFF2-40B4-BE49-F238E27FC236}">
                      <a16:creationId xmlns:a16="http://schemas.microsoft.com/office/drawing/2014/main" id="{FCD01FD7-034C-DBD2-F52D-088891DBDCFC}"/>
                    </a:ext>
                  </a:extLst>
                </p:cNvPr>
                <p:cNvCxnSpPr>
                  <a:cxnSpLocks/>
                </p:cNvCxnSpPr>
                <p:nvPr/>
              </p:nvCxnSpPr>
              <p:spPr>
                <a:xfrm>
                  <a:off x="8337550" y="1715491"/>
                  <a:ext cx="0" cy="288000"/>
                </a:xfrm>
                <a:prstGeom prst="line">
                  <a:avLst/>
                </a:prstGeom>
                <a:ln w="127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ED2EF4F-B4CE-D62D-52F1-B0590BA93A07}"/>
                    </a:ext>
                  </a:extLst>
                </p:cNvPr>
                <p:cNvCxnSpPr>
                  <a:cxnSpLocks/>
                </p:cNvCxnSpPr>
                <p:nvPr/>
              </p:nvCxnSpPr>
              <p:spPr>
                <a:xfrm flipH="1">
                  <a:off x="9350492" y="1719815"/>
                  <a:ext cx="234950" cy="302480"/>
                </a:xfrm>
                <a:prstGeom prst="line">
                  <a:avLst/>
                </a:prstGeom>
                <a:ln w="1270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729EA4E5-D8AF-5DBD-AE5B-1CA279AB0898}"/>
                  </a:ext>
                </a:extLst>
              </p:cNvPr>
              <p:cNvGrpSpPr/>
              <p:nvPr/>
            </p:nvGrpSpPr>
            <p:grpSpPr>
              <a:xfrm>
                <a:off x="8098640" y="1731324"/>
                <a:ext cx="1247892" cy="319751"/>
                <a:chOff x="8102600" y="1719815"/>
                <a:chExt cx="1247892" cy="319751"/>
              </a:xfrm>
            </p:grpSpPr>
            <p:cxnSp>
              <p:nvCxnSpPr>
                <p:cNvPr id="145" name="Straight Connector 144">
                  <a:extLst>
                    <a:ext uri="{FF2B5EF4-FFF2-40B4-BE49-F238E27FC236}">
                      <a16:creationId xmlns:a16="http://schemas.microsoft.com/office/drawing/2014/main" id="{59D4BBA3-B15B-0258-DFD7-735A967546B4}"/>
                    </a:ext>
                  </a:extLst>
                </p:cNvPr>
                <p:cNvCxnSpPr>
                  <a:cxnSpLocks/>
                </p:cNvCxnSpPr>
                <p:nvPr/>
              </p:nvCxnSpPr>
              <p:spPr>
                <a:xfrm>
                  <a:off x="8102600" y="1719815"/>
                  <a:ext cx="234950" cy="302480"/>
                </a:xfrm>
                <a:prstGeom prst="line">
                  <a:avLst/>
                </a:prstGeom>
                <a:ln w="127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3B9D1B2-026E-4B15-4D60-08C63EDA00A0}"/>
                    </a:ext>
                  </a:extLst>
                </p:cNvPr>
                <p:cNvCxnSpPr>
                  <a:cxnSpLocks/>
                </p:cNvCxnSpPr>
                <p:nvPr/>
              </p:nvCxnSpPr>
              <p:spPr>
                <a:xfrm>
                  <a:off x="9350492" y="1751566"/>
                  <a:ext cx="0" cy="288000"/>
                </a:xfrm>
                <a:prstGeom prst="line">
                  <a:avLst/>
                </a:prstGeom>
                <a:ln w="1270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grpSp>
      </p:grpSp>
      <p:grpSp>
        <p:nvGrpSpPr>
          <p:cNvPr id="165" name="Group 164">
            <a:extLst>
              <a:ext uri="{FF2B5EF4-FFF2-40B4-BE49-F238E27FC236}">
                <a16:creationId xmlns:a16="http://schemas.microsoft.com/office/drawing/2014/main" id="{41265691-DC32-C80F-E963-BFB591F90C80}"/>
              </a:ext>
            </a:extLst>
          </p:cNvPr>
          <p:cNvGrpSpPr/>
          <p:nvPr/>
        </p:nvGrpSpPr>
        <p:grpSpPr>
          <a:xfrm>
            <a:off x="946150" y="6405308"/>
            <a:ext cx="5781113" cy="338554"/>
            <a:chOff x="946150" y="6389924"/>
            <a:chExt cx="5781113" cy="338554"/>
          </a:xfrm>
        </p:grpSpPr>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191F1D1B-7241-DEAD-70BD-16827545DD7E}"/>
                    </a:ext>
                  </a:extLst>
                </p:cNvPr>
                <p:cNvSpPr txBox="1"/>
                <p:nvPr/>
              </p:nvSpPr>
              <p:spPr>
                <a:xfrm>
                  <a:off x="946150" y="6389924"/>
                  <a:ext cx="120488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0</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2 </a:t>
                  </a:r>
                  <a:r>
                    <a:rPr kumimoji="0" lang="en-NZ" sz="1600" b="0" i="0" u="none" strike="noStrike" kern="1200" cap="none" spc="0" normalizeH="0" baseline="0" noProof="0" dirty="0">
                      <a:ln>
                        <a:noFill/>
                      </a:ln>
                      <a:solidFill>
                        <a:srgbClr val="4472C4"/>
                      </a:solidFill>
                      <a:effectLst/>
                      <a:uLnTx/>
                      <a:uFillTx/>
                      <a:latin typeface="Calibri" panose="020F0502020204030204"/>
                      <a:ea typeface="+mn-ea"/>
                      <a:cs typeface="+mn-cs"/>
                    </a:rPr>
                    <a:t>J.mol</a:t>
                  </a:r>
                  <a:r>
                    <a:rPr kumimoji="0" lang="en-NZ" sz="1600" b="0" i="0" u="none" strike="noStrike" kern="1200" cap="none" spc="0" normalizeH="0" baseline="30000" noProof="0" dirty="0">
                      <a:ln>
                        <a:noFill/>
                      </a:ln>
                      <a:solidFill>
                        <a:srgbClr val="4472C4"/>
                      </a:solidFill>
                      <a:effectLst/>
                      <a:uLnTx/>
                      <a:uFillTx/>
                      <a:latin typeface="Calibri" panose="020F0502020204030204"/>
                      <a:ea typeface="+mn-ea"/>
                      <a:cs typeface="+mn-cs"/>
                    </a:rPr>
                    <a:t>-1</a:t>
                  </a:r>
                </a:p>
              </p:txBody>
            </p:sp>
          </mc:Choice>
          <mc:Fallback xmlns="">
            <p:sp>
              <p:nvSpPr>
                <p:cNvPr id="162" name="TextBox 161">
                  <a:extLst>
                    <a:ext uri="{FF2B5EF4-FFF2-40B4-BE49-F238E27FC236}">
                      <a16:creationId xmlns:a16="http://schemas.microsoft.com/office/drawing/2014/main" id="{191F1D1B-7241-DEAD-70BD-16827545DD7E}"/>
                    </a:ext>
                  </a:extLst>
                </p:cNvPr>
                <p:cNvSpPr txBox="1">
                  <a:spLocks noRot="1" noChangeAspect="1" noMove="1" noResize="1" noEditPoints="1" noAdjustHandles="1" noChangeArrowheads="1" noChangeShapeType="1" noTextEdit="1"/>
                </p:cNvSpPr>
                <p:nvPr/>
              </p:nvSpPr>
              <p:spPr>
                <a:xfrm>
                  <a:off x="946150" y="6389924"/>
                  <a:ext cx="1204882" cy="338554"/>
                </a:xfrm>
                <a:prstGeom prst="rect">
                  <a:avLst/>
                </a:prstGeom>
                <a:blipFill>
                  <a:blip r:embed="rId72"/>
                  <a:stretch>
                    <a:fillRect t="-5455" b="-2363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4696611D-A584-15BB-C659-E0F24A33FE37}"/>
                    </a:ext>
                  </a:extLst>
                </p:cNvPr>
                <p:cNvSpPr txBox="1"/>
                <p:nvPr/>
              </p:nvSpPr>
              <p:spPr>
                <a:xfrm>
                  <a:off x="2302717" y="6389924"/>
                  <a:ext cx="257034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NZ" sz="1600" b="0" i="1" u="none" strike="noStrike" kern="100" cap="none" spc="0" normalizeH="0" baseline="0" noProof="0" smtClean="0">
                          <a:ln>
                            <a:noFill/>
                          </a:ln>
                          <a:solidFill>
                            <a:srgbClr val="7030A0"/>
                          </a:solidFill>
                          <a:effectLst/>
                          <a:uLnTx/>
                          <a:uFillTx/>
                          <a:latin typeface="Cambria Math" panose="02040503050406030204" pitchFamily="18" charset="0"/>
                          <a:ea typeface="Calibri" panose="020F0502020204030204" pitchFamily="34" charset="0"/>
                          <a:cs typeface="Calibri" panose="020F0502020204030204" pitchFamily="34" charset="0"/>
                        </a:rPr>
                        <m:t>−</m:t>
                      </m:r>
                      <m: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 </m:t>
                      </m:r>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en-NZ" sz="1600" b="0" i="0" u="none" strike="noStrike" kern="1200" cap="none" spc="0" normalizeH="0" baseline="0" noProof="0" dirty="0">
                      <a:ln>
                        <a:noFill/>
                      </a:ln>
                      <a:solidFill>
                        <a:srgbClr val="4472C4"/>
                      </a:solidFill>
                      <a:effectLst/>
                      <a:uLnTx/>
                      <a:uFillTx/>
                      <a:latin typeface="Calibri" panose="020F0502020204030204"/>
                      <a:ea typeface="+mn-ea"/>
                      <a:cs typeface="+mn-cs"/>
                    </a:rPr>
                    <a:t>J.mol</a:t>
                  </a:r>
                  <a:r>
                    <a:rPr kumimoji="0" lang="en-NZ" sz="1600" b="0" i="0" u="none" strike="noStrike" kern="1200" cap="none" spc="0" normalizeH="0" baseline="30000" noProof="0" dirty="0">
                      <a:ln>
                        <a:noFill/>
                      </a:ln>
                      <a:solidFill>
                        <a:srgbClr val="4472C4"/>
                      </a:solidFill>
                      <a:effectLst/>
                      <a:uLnTx/>
                      <a:uFillTx/>
                      <a:latin typeface="Calibri" panose="020F0502020204030204"/>
                      <a:ea typeface="+mn-ea"/>
                      <a:cs typeface="+mn-cs"/>
                    </a:rPr>
                    <a:t>-1 </a:t>
                  </a: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(against gradient)</a:t>
                  </a:r>
                </a:p>
              </p:txBody>
            </p:sp>
          </mc:Choice>
          <mc:Fallback xmlns="">
            <p:sp>
              <p:nvSpPr>
                <p:cNvPr id="163" name="TextBox 162">
                  <a:extLst>
                    <a:ext uri="{FF2B5EF4-FFF2-40B4-BE49-F238E27FC236}">
                      <a16:creationId xmlns:a16="http://schemas.microsoft.com/office/drawing/2014/main" id="{4696611D-A584-15BB-C659-E0F24A33FE37}"/>
                    </a:ext>
                  </a:extLst>
                </p:cNvPr>
                <p:cNvSpPr txBox="1">
                  <a:spLocks noRot="1" noChangeAspect="1" noMove="1" noResize="1" noEditPoints="1" noAdjustHandles="1" noChangeArrowheads="1" noChangeShapeType="1" noTextEdit="1"/>
                </p:cNvSpPr>
                <p:nvPr/>
              </p:nvSpPr>
              <p:spPr>
                <a:xfrm>
                  <a:off x="2302717" y="6389924"/>
                  <a:ext cx="2570347" cy="338554"/>
                </a:xfrm>
                <a:prstGeom prst="rect">
                  <a:avLst/>
                </a:prstGeom>
                <a:blipFill>
                  <a:blip r:embed="rId73"/>
                  <a:stretch>
                    <a:fillRect t="-5455" b="-2363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65C61F5C-775C-EBF2-F8B8-E7930F571CEC}"/>
                    </a:ext>
                  </a:extLst>
                </p:cNvPr>
                <p:cNvSpPr txBox="1"/>
                <p:nvPr/>
              </p:nvSpPr>
              <p:spPr>
                <a:xfrm>
                  <a:off x="5007818" y="6389924"/>
                  <a:ext cx="171944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d>
                        <m:dPr>
                          <m:ctrlP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dPr>
                        <m:e>
                          <m:sSub>
                            <m:sSub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sSub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𝑧</m:t>
                              </m:r>
                            </m:e>
                            <m:sub>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1</m:t>
                              </m:r>
                            </m:sub>
                          </m:sSub>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sSub>
                            <m:sSub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sSub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𝑧</m:t>
                              </m:r>
                            </m:e>
                            <m:sub>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2</m:t>
                              </m:r>
                            </m:sub>
                          </m:sSub>
                        </m:e>
                      </m:d>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600" b="0" i="0" u="none" strike="noStrike" kern="1200" cap="none" spc="0" normalizeH="0" baseline="0" noProof="0" dirty="0">
                      <a:ln>
                        <a:noFill/>
                      </a:ln>
                      <a:solidFill>
                        <a:srgbClr val="4472C4"/>
                      </a:solidFill>
                      <a:effectLst/>
                      <a:uLnTx/>
                      <a:uFillTx/>
                      <a:latin typeface="Calibri" panose="020F0502020204030204"/>
                      <a:ea typeface="+mn-ea"/>
                      <a:cs typeface="+mn-cs"/>
                    </a:rPr>
                    <a:t>J.mol</a:t>
                  </a:r>
                  <a:r>
                    <a:rPr kumimoji="0" lang="en-NZ" sz="1600" b="0" i="0" u="none" strike="noStrike" kern="1200" cap="none" spc="0" normalizeH="0" baseline="30000" noProof="0" dirty="0">
                      <a:ln>
                        <a:noFill/>
                      </a:ln>
                      <a:solidFill>
                        <a:srgbClr val="4472C4"/>
                      </a:solidFill>
                      <a:effectLst/>
                      <a:uLnTx/>
                      <a:uFillTx/>
                      <a:latin typeface="Calibri" panose="020F0502020204030204"/>
                      <a:ea typeface="+mn-ea"/>
                      <a:cs typeface="+mn-cs"/>
                    </a:rPr>
                    <a:t>-1</a:t>
                  </a:r>
                </a:p>
              </p:txBody>
            </p:sp>
          </mc:Choice>
          <mc:Fallback xmlns="">
            <p:sp>
              <p:nvSpPr>
                <p:cNvPr id="164" name="TextBox 163">
                  <a:extLst>
                    <a:ext uri="{FF2B5EF4-FFF2-40B4-BE49-F238E27FC236}">
                      <a16:creationId xmlns:a16="http://schemas.microsoft.com/office/drawing/2014/main" id="{65C61F5C-775C-EBF2-F8B8-E7930F571CEC}"/>
                    </a:ext>
                  </a:extLst>
                </p:cNvPr>
                <p:cNvSpPr txBox="1">
                  <a:spLocks noRot="1" noChangeAspect="1" noMove="1" noResize="1" noEditPoints="1" noAdjustHandles="1" noChangeArrowheads="1" noChangeShapeType="1" noTextEdit="1"/>
                </p:cNvSpPr>
                <p:nvPr/>
              </p:nvSpPr>
              <p:spPr>
                <a:xfrm>
                  <a:off x="5007818" y="6389924"/>
                  <a:ext cx="1719445" cy="338554"/>
                </a:xfrm>
                <a:prstGeom prst="rect">
                  <a:avLst/>
                </a:prstGeom>
                <a:blipFill>
                  <a:blip r:embed="rId74"/>
                  <a:stretch>
                    <a:fillRect t="-5455" b="-23636"/>
                  </a:stretch>
                </a:blipFill>
              </p:spPr>
              <p:txBody>
                <a:bodyPr/>
                <a:lstStyle/>
                <a:p>
                  <a:r>
                    <a:rPr lang="en-NZ">
                      <a:noFill/>
                    </a:rPr>
                    <a:t> </a:t>
                  </a:r>
                </a:p>
              </p:txBody>
            </p:sp>
          </mc:Fallback>
        </mc:AlternateContent>
      </p:grpSp>
      <p:grpSp>
        <p:nvGrpSpPr>
          <p:cNvPr id="169" name="Group 168">
            <a:extLst>
              <a:ext uri="{FF2B5EF4-FFF2-40B4-BE49-F238E27FC236}">
                <a16:creationId xmlns:a16="http://schemas.microsoft.com/office/drawing/2014/main" id="{B76811DC-D51E-A096-C1A0-F6CA3034FA24}"/>
              </a:ext>
            </a:extLst>
          </p:cNvPr>
          <p:cNvGrpSpPr/>
          <p:nvPr/>
        </p:nvGrpSpPr>
        <p:grpSpPr>
          <a:xfrm>
            <a:off x="6902450" y="6405308"/>
            <a:ext cx="3352800" cy="338554"/>
            <a:chOff x="7054850" y="6373558"/>
            <a:chExt cx="3352800" cy="338554"/>
          </a:xfrm>
        </p:grpSpPr>
        <p:sp>
          <p:nvSpPr>
            <p:cNvPr id="166" name="Arrow: Right 165">
              <a:extLst>
                <a:ext uri="{FF2B5EF4-FFF2-40B4-BE49-F238E27FC236}">
                  <a16:creationId xmlns:a16="http://schemas.microsoft.com/office/drawing/2014/main" id="{F0C72890-D6DF-9C56-CD95-951DCF9D624F}"/>
                </a:ext>
              </a:extLst>
            </p:cNvPr>
            <p:cNvSpPr/>
            <p:nvPr/>
          </p:nvSpPr>
          <p:spPr>
            <a:xfrm>
              <a:off x="7054850" y="6427598"/>
              <a:ext cx="273050" cy="230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AC2FF35A-19CD-52C4-ECDF-269B570EE008}"/>
                    </a:ext>
                  </a:extLst>
                </p:cNvPr>
                <p:cNvSpPr txBox="1"/>
                <p:nvPr/>
              </p:nvSpPr>
              <p:spPr>
                <a:xfrm>
                  <a:off x="7471336" y="6373558"/>
                  <a:ext cx="293631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dPr>
                        <m:e>
                          <m:sSub>
                            <m:sSub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sSub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𝑧</m:t>
                              </m:r>
                            </m:e>
                            <m:sub>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1</m:t>
                              </m:r>
                            </m:sub>
                          </m:sSub>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m:t>
                          </m:r>
                          <m:sSub>
                            <m:sSub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sSub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𝑧</m:t>
                              </m:r>
                            </m:e>
                            <m:sub>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2</m:t>
                              </m:r>
                            </m:sub>
                          </m:sSub>
                        </m:e>
                      </m:d>
                      <m:r>
                        <a:rPr kumimoji="0" lang="en-NZ" sz="16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=1</m:t>
                      </m:r>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(ignoring slippage)</a:t>
                  </a:r>
                </a:p>
              </p:txBody>
            </p:sp>
          </mc:Choice>
          <mc:Fallback xmlns="">
            <p:sp>
              <p:nvSpPr>
                <p:cNvPr id="168" name="TextBox 167">
                  <a:extLst>
                    <a:ext uri="{FF2B5EF4-FFF2-40B4-BE49-F238E27FC236}">
                      <a16:creationId xmlns:a16="http://schemas.microsoft.com/office/drawing/2014/main" id="{AC2FF35A-19CD-52C4-ECDF-269B570EE008}"/>
                    </a:ext>
                  </a:extLst>
                </p:cNvPr>
                <p:cNvSpPr txBox="1">
                  <a:spLocks noRot="1" noChangeAspect="1" noMove="1" noResize="1" noEditPoints="1" noAdjustHandles="1" noChangeArrowheads="1" noChangeShapeType="1" noTextEdit="1"/>
                </p:cNvSpPr>
                <p:nvPr/>
              </p:nvSpPr>
              <p:spPr>
                <a:xfrm>
                  <a:off x="7471336" y="6373558"/>
                  <a:ext cx="2936314" cy="338554"/>
                </a:xfrm>
                <a:prstGeom prst="rect">
                  <a:avLst/>
                </a:prstGeom>
                <a:blipFill>
                  <a:blip r:embed="rId75"/>
                  <a:stretch>
                    <a:fillRect t="-5455" r="-208" b="-23636"/>
                  </a:stretch>
                </a:blipFill>
              </p:spPr>
              <p:txBody>
                <a:bodyPr/>
                <a:lstStyle/>
                <a:p>
                  <a:r>
                    <a:rPr lang="en-NZ">
                      <a:noFill/>
                    </a:rPr>
                    <a:t> </a:t>
                  </a:r>
                </a:p>
              </p:txBody>
            </p:sp>
          </mc:Fallback>
        </mc:AlternateContent>
      </p:grpSp>
      <p:grpSp>
        <p:nvGrpSpPr>
          <p:cNvPr id="171" name="Group 170">
            <a:extLst>
              <a:ext uri="{FF2B5EF4-FFF2-40B4-BE49-F238E27FC236}">
                <a16:creationId xmlns:a16="http://schemas.microsoft.com/office/drawing/2014/main" id="{24EA5C44-8B3F-8D20-900B-F6EA3651DF30}"/>
              </a:ext>
            </a:extLst>
          </p:cNvPr>
          <p:cNvGrpSpPr/>
          <p:nvPr/>
        </p:nvGrpSpPr>
        <p:grpSpPr>
          <a:xfrm>
            <a:off x="5321300" y="2669755"/>
            <a:ext cx="6771597" cy="1435797"/>
            <a:chOff x="5321300" y="2669755"/>
            <a:chExt cx="6771597" cy="1435797"/>
          </a:xfrm>
        </p:grpSpPr>
        <p:grpSp>
          <p:nvGrpSpPr>
            <p:cNvPr id="161" name="Group 160">
              <a:extLst>
                <a:ext uri="{FF2B5EF4-FFF2-40B4-BE49-F238E27FC236}">
                  <a16:creationId xmlns:a16="http://schemas.microsoft.com/office/drawing/2014/main" id="{CF899AD4-4052-F924-8166-9888188C7C27}"/>
                </a:ext>
              </a:extLst>
            </p:cNvPr>
            <p:cNvGrpSpPr/>
            <p:nvPr/>
          </p:nvGrpSpPr>
          <p:grpSpPr>
            <a:xfrm>
              <a:off x="5321300" y="2669755"/>
              <a:ext cx="6771597" cy="1435797"/>
              <a:chOff x="5321300" y="2669755"/>
              <a:chExt cx="6771597" cy="1435797"/>
            </a:xfrm>
          </p:grpSpPr>
          <p:grpSp>
            <p:nvGrpSpPr>
              <p:cNvPr id="154" name="Group 153">
                <a:extLst>
                  <a:ext uri="{FF2B5EF4-FFF2-40B4-BE49-F238E27FC236}">
                    <a16:creationId xmlns:a16="http://schemas.microsoft.com/office/drawing/2014/main" id="{E4E18A76-6EBF-CCF1-9A72-367AF5EA7099}"/>
                  </a:ext>
                </a:extLst>
              </p:cNvPr>
              <p:cNvGrpSpPr/>
              <p:nvPr/>
            </p:nvGrpSpPr>
            <p:grpSpPr>
              <a:xfrm>
                <a:off x="5321300" y="2669755"/>
                <a:ext cx="4978400" cy="338554"/>
                <a:chOff x="5276850" y="3169024"/>
                <a:chExt cx="4978400" cy="338554"/>
              </a:xfrm>
            </p:grpSpPr>
            <p:sp>
              <p:nvSpPr>
                <p:cNvPr id="149" name="TextBox 148">
                  <a:extLst>
                    <a:ext uri="{FF2B5EF4-FFF2-40B4-BE49-F238E27FC236}">
                      <a16:creationId xmlns:a16="http://schemas.microsoft.com/office/drawing/2014/main" id="{1352C02B-30E2-0F3B-755D-00D2D83DFCA1}"/>
                    </a:ext>
                  </a:extLst>
                </p:cNvPr>
                <p:cNvSpPr txBox="1"/>
                <p:nvPr/>
              </p:nvSpPr>
              <p:spPr>
                <a:xfrm>
                  <a:off x="5276850" y="3169024"/>
                  <a:ext cx="7747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Power:</a:t>
                  </a:r>
                </a:p>
              </p:txBody>
            </p: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1D0B2954-18E8-7FC6-8348-413A0C4B207E}"/>
                        </a:ext>
                      </a:extLst>
                    </p:cNvPr>
                    <p:cNvSpPr txBox="1"/>
                    <p:nvPr/>
                  </p:nvSpPr>
                  <p:spPr>
                    <a:xfrm>
                      <a:off x="5943532" y="3169024"/>
                      <a:ext cx="129546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𝑢</m:t>
                              </m:r>
                            </m:e>
                            <m:sub>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𝑚</m:t>
                              </m:r>
                            </m:sub>
                            <m:sup>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t>
                      </a:r>
                      <a14:m>
                        <m:oMath xmlns:m="http://schemas.openxmlformats.org/officeDocument/2006/math">
                          <m:sSubSup>
                            <m:sSubSupPr>
                              <m:ctrlP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𝑚</m:t>
                              </m:r>
                            </m:sub>
                            <m:sup>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1</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600" b="0" i="0" u="none" strike="noStrike" kern="1200" cap="none" spc="0" normalizeH="0" baseline="0" noProof="0" dirty="0">
                          <a:ln>
                            <a:noFill/>
                          </a:ln>
                          <a:solidFill>
                            <a:srgbClr val="4472C4"/>
                          </a:solidFill>
                          <a:effectLst/>
                          <a:uLnTx/>
                          <a:uFillTx/>
                          <a:latin typeface="Calibri" panose="020F0502020204030204"/>
                          <a:ea typeface="+mn-ea"/>
                          <a:cs typeface="+mn-cs"/>
                        </a:rPr>
                        <a:t>J.s</a:t>
                      </a:r>
                      <a:r>
                        <a:rPr kumimoji="0" lang="en-NZ" sz="1600" b="0" i="0" u="none" strike="noStrike" kern="1200" cap="none" spc="0" normalizeH="0" baseline="30000" noProof="0" dirty="0">
                          <a:ln>
                            <a:noFill/>
                          </a:ln>
                          <a:solidFill>
                            <a:srgbClr val="4472C4"/>
                          </a:solidFill>
                          <a:effectLst/>
                          <a:uLnTx/>
                          <a:uFillTx/>
                          <a:latin typeface="Calibri" panose="020F0502020204030204"/>
                          <a:ea typeface="+mn-ea"/>
                          <a:cs typeface="+mn-cs"/>
                        </a:rPr>
                        <a:t>-1</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51" name="TextBox 150">
                      <a:extLst>
                        <a:ext uri="{FF2B5EF4-FFF2-40B4-BE49-F238E27FC236}">
                          <a16:creationId xmlns:a16="http://schemas.microsoft.com/office/drawing/2014/main" id="{1D0B2954-18E8-7FC6-8348-413A0C4B207E}"/>
                        </a:ext>
                      </a:extLst>
                    </p:cNvPr>
                    <p:cNvSpPr txBox="1">
                      <a:spLocks noRot="1" noChangeAspect="1" noMove="1" noResize="1" noEditPoints="1" noAdjustHandles="1" noChangeArrowheads="1" noChangeShapeType="1" noTextEdit="1"/>
                    </p:cNvSpPr>
                    <p:nvPr/>
                  </p:nvSpPr>
                  <p:spPr>
                    <a:xfrm>
                      <a:off x="5943532" y="3169024"/>
                      <a:ext cx="1295468" cy="338554"/>
                    </a:xfrm>
                    <a:prstGeom prst="rect">
                      <a:avLst/>
                    </a:prstGeom>
                    <a:blipFill>
                      <a:blip r:embed="rId76"/>
                      <a:stretch>
                        <a:fillRect t="-5455" b="-2363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7DC9C5F8-4178-D781-7895-17FEDAEE174D}"/>
                        </a:ext>
                      </a:extLst>
                    </p:cNvPr>
                    <p:cNvSpPr txBox="1"/>
                    <p:nvPr/>
                  </p:nvSpPr>
                  <p:spPr>
                    <a:xfrm>
                      <a:off x="7311654" y="3169024"/>
                      <a:ext cx="123544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𝑢</m:t>
                              </m:r>
                            </m:e>
                            <m:sub>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𝑚</m:t>
                              </m:r>
                            </m:sub>
                            <m:sup>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𝑒</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t>
                      </a:r>
                      <a14:m>
                        <m:oMath xmlns:m="http://schemas.openxmlformats.org/officeDocument/2006/math">
                          <m:sSubSup>
                            <m:sSubSupPr>
                              <m:ctrlP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𝑚</m:t>
                              </m:r>
                            </m:sub>
                            <m:sup>
                              <m:r>
                                <a:rPr kumimoji="0" lang="en-NZ"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𝑒</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600" b="0" i="0" u="none" strike="noStrike" kern="1200" cap="none" spc="0" normalizeH="0" baseline="0" noProof="0" dirty="0">
                          <a:ln>
                            <a:noFill/>
                          </a:ln>
                          <a:solidFill>
                            <a:srgbClr val="4472C4"/>
                          </a:solidFill>
                          <a:effectLst/>
                          <a:uLnTx/>
                          <a:uFillTx/>
                          <a:latin typeface="Calibri" panose="020F0502020204030204"/>
                          <a:ea typeface="+mn-ea"/>
                          <a:cs typeface="+mn-cs"/>
                        </a:rPr>
                        <a:t>J.s</a:t>
                      </a:r>
                      <a:r>
                        <a:rPr kumimoji="0" lang="en-NZ" sz="1600" b="0" i="0" u="none" strike="noStrike" kern="1200" cap="none" spc="0" normalizeH="0" baseline="30000" noProof="0" dirty="0">
                          <a:ln>
                            <a:noFill/>
                          </a:ln>
                          <a:solidFill>
                            <a:srgbClr val="4472C4"/>
                          </a:solidFill>
                          <a:effectLst/>
                          <a:uLnTx/>
                          <a:uFillTx/>
                          <a:latin typeface="Calibri" panose="020F0502020204030204"/>
                          <a:ea typeface="+mn-ea"/>
                          <a:cs typeface="+mn-cs"/>
                        </a:rPr>
                        <a:t>-1</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52" name="TextBox 151">
                      <a:extLst>
                        <a:ext uri="{FF2B5EF4-FFF2-40B4-BE49-F238E27FC236}">
                          <a16:creationId xmlns:a16="http://schemas.microsoft.com/office/drawing/2014/main" id="{7DC9C5F8-4178-D781-7895-17FEDAEE174D}"/>
                        </a:ext>
                      </a:extLst>
                    </p:cNvPr>
                    <p:cNvSpPr txBox="1">
                      <a:spLocks noRot="1" noChangeAspect="1" noMove="1" noResize="1" noEditPoints="1" noAdjustHandles="1" noChangeArrowheads="1" noChangeShapeType="1" noTextEdit="1"/>
                    </p:cNvSpPr>
                    <p:nvPr/>
                  </p:nvSpPr>
                  <p:spPr>
                    <a:xfrm>
                      <a:off x="7311654" y="3169024"/>
                      <a:ext cx="1235446" cy="338554"/>
                    </a:xfrm>
                    <a:prstGeom prst="rect">
                      <a:avLst/>
                    </a:prstGeom>
                    <a:blipFill>
                      <a:blip r:embed="rId77"/>
                      <a:stretch>
                        <a:fillRect t="-5455" r="-4950" b="-2363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A94D9E9E-9F90-4619-1D22-1FEA84DC6B1B}"/>
                        </a:ext>
                      </a:extLst>
                    </p:cNvPr>
                    <p:cNvSpPr txBox="1"/>
                    <p:nvPr/>
                  </p:nvSpPr>
                  <p:spPr>
                    <a:xfrm>
                      <a:off x="9017520" y="3169024"/>
                      <a:ext cx="123773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𝑢</m:t>
                              </m:r>
                            </m:e>
                            <m:sub>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𝑚</m:t>
                              </m:r>
                            </m:sub>
                            <m:sup>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6</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t>
                      </a:r>
                      <a14:m>
                        <m:oMath xmlns:m="http://schemas.openxmlformats.org/officeDocument/2006/math">
                          <m:sSubSup>
                            <m:sSubSupPr>
                              <m:ctrlP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𝑚</m:t>
                              </m:r>
                            </m:sub>
                            <m:sup>
                              <m:r>
                                <a:rPr kumimoji="0" lang="en-NZ"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6</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600" b="0" i="0" u="none" strike="noStrike" kern="1200" cap="none" spc="0" normalizeH="0" baseline="0" noProof="0" dirty="0">
                          <a:ln>
                            <a:noFill/>
                          </a:ln>
                          <a:solidFill>
                            <a:srgbClr val="4472C4"/>
                          </a:solidFill>
                          <a:effectLst/>
                          <a:uLnTx/>
                          <a:uFillTx/>
                          <a:latin typeface="Calibri" panose="020F0502020204030204"/>
                          <a:ea typeface="+mn-ea"/>
                          <a:cs typeface="+mn-cs"/>
                        </a:rPr>
                        <a:t>J.s</a:t>
                      </a:r>
                      <a:r>
                        <a:rPr kumimoji="0" lang="en-NZ" sz="1600" b="0" i="0" u="none" strike="noStrike" kern="1200" cap="none" spc="0" normalizeH="0" baseline="30000" noProof="0" dirty="0">
                          <a:ln>
                            <a:noFill/>
                          </a:ln>
                          <a:solidFill>
                            <a:srgbClr val="4472C4"/>
                          </a:solidFill>
                          <a:effectLst/>
                          <a:uLnTx/>
                          <a:uFillTx/>
                          <a:latin typeface="Calibri" panose="020F0502020204030204"/>
                          <a:ea typeface="+mn-ea"/>
                          <a:cs typeface="+mn-cs"/>
                        </a:rPr>
                        <a:t>-1</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53" name="TextBox 152">
                      <a:extLst>
                        <a:ext uri="{FF2B5EF4-FFF2-40B4-BE49-F238E27FC236}">
                          <a16:creationId xmlns:a16="http://schemas.microsoft.com/office/drawing/2014/main" id="{A94D9E9E-9F90-4619-1D22-1FEA84DC6B1B}"/>
                        </a:ext>
                      </a:extLst>
                    </p:cNvPr>
                    <p:cNvSpPr txBox="1">
                      <a:spLocks noRot="1" noChangeAspect="1" noMove="1" noResize="1" noEditPoints="1" noAdjustHandles="1" noChangeArrowheads="1" noChangeShapeType="1" noTextEdit="1"/>
                    </p:cNvSpPr>
                    <p:nvPr/>
                  </p:nvSpPr>
                  <p:spPr>
                    <a:xfrm>
                      <a:off x="9017520" y="3169024"/>
                      <a:ext cx="1237730" cy="338554"/>
                    </a:xfrm>
                    <a:prstGeom prst="rect">
                      <a:avLst/>
                    </a:prstGeom>
                    <a:blipFill>
                      <a:blip r:embed="rId78"/>
                      <a:stretch>
                        <a:fillRect t="-5455" r="-4433" b="-23636"/>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75A61828-87FD-BF05-1F83-F169C0EDFDA4}"/>
                      </a:ext>
                    </a:extLst>
                  </p:cNvPr>
                  <p:cNvSpPr txBox="1"/>
                  <p:nvPr/>
                </p:nvSpPr>
                <p:spPr>
                  <a:xfrm>
                    <a:off x="5321300" y="3098760"/>
                    <a:ext cx="429204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where</a:t>
                    </a:r>
                    <a:r>
                      <a:rPr kumimoji="0" lang="en-NZ" sz="1600" b="0" i="0" u="none" strike="noStrike" kern="1200" cap="none" spc="0" normalizeH="0" baseline="0" noProof="0" dirty="0">
                        <a:ln>
                          <a:noFill/>
                        </a:ln>
                        <a:solidFill>
                          <a:srgbClr val="FF0000"/>
                        </a:solidFill>
                        <a:effectLst/>
                        <a:uLnTx/>
                        <a:uFillTx/>
                        <a:latin typeface="Calibri" panose="020F0502020204030204"/>
                        <a:ea typeface="+mn-ea"/>
                        <a:cs typeface="+mn-cs"/>
                      </a:rPr>
                      <a:t> </a:t>
                    </a:r>
                    <a14:m>
                      <m:oMath xmlns:m="http://schemas.openxmlformats.org/officeDocument/2006/math">
                        <m:sSubSup>
                          <m:sSubSupPr>
                            <m:ctrlP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𝑢</m:t>
                            </m:r>
                          </m:e>
                          <m:sub>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𝑚</m:t>
                            </m:r>
                          </m:sub>
                          <m:sup>
                            <m: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600" b="0" i="0" u="none" strike="noStrike" kern="1200" cap="none" spc="0" normalizeH="0" baseline="0" noProof="0" dirty="0">
                        <a:ln>
                          <a:noFill/>
                        </a:ln>
                        <a:solidFill>
                          <a:srgbClr val="4472C4"/>
                        </a:solidFill>
                        <a:effectLst/>
                        <a:uLnTx/>
                        <a:uFillTx/>
                        <a:latin typeface="Calibri" panose="020F0502020204030204"/>
                        <a:ea typeface="+mn-ea"/>
                        <a:cs typeface="+mn-cs"/>
                      </a:rPr>
                      <a:t>J.mol</a:t>
                    </a:r>
                    <a:r>
                      <a:rPr kumimoji="0" lang="en-NZ" sz="1600" b="0" i="0" u="none" strike="noStrike" kern="1200" cap="none" spc="0" normalizeH="0" baseline="30000" noProof="0" dirty="0">
                        <a:ln>
                          <a:noFill/>
                        </a:ln>
                        <a:solidFill>
                          <a:srgbClr val="4472C4"/>
                        </a:solidFill>
                        <a:effectLst/>
                        <a:uLnTx/>
                        <a:uFillTx/>
                        <a:latin typeface="Calibri" panose="020F0502020204030204"/>
                        <a:ea typeface="+mn-ea"/>
                        <a:cs typeface="+mn-cs"/>
                      </a:rPr>
                      <a:t>-1</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600" b="0" i="0" u="none" strike="noStrike" kern="1200" cap="none" spc="0" normalizeH="0" baseline="0" noProof="0" dirty="0">
                        <a:ln>
                          <a:noFill/>
                        </a:ln>
                        <a:solidFill>
                          <a:srgbClr val="4472C4"/>
                        </a:solidFill>
                        <a:effectLst/>
                        <a:uLnTx/>
                        <a:uFillTx/>
                        <a:latin typeface="Calibri" panose="020F0502020204030204"/>
                        <a:ea typeface="+mn-ea"/>
                        <a:cs typeface="+mn-cs"/>
                      </a:rPr>
                      <a:t>C.mol</a:t>
                    </a:r>
                    <a:r>
                      <a:rPr kumimoji="0" lang="en-NZ" sz="1600" b="0" i="0" u="none" strike="noStrike" kern="1200" cap="none" spc="0" normalizeH="0" baseline="30000" noProof="0" dirty="0">
                        <a:ln>
                          <a:noFill/>
                        </a:ln>
                        <a:solidFill>
                          <a:srgbClr val="4472C4"/>
                        </a:solidFill>
                        <a:effectLst/>
                        <a:uLnTx/>
                        <a:uFillTx/>
                        <a:latin typeface="Calibri" panose="020F0502020204030204"/>
                        <a:ea typeface="+mn-ea"/>
                        <a:cs typeface="+mn-cs"/>
                      </a:rPr>
                      <a:t>-1</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x </a:t>
                    </a:r>
                    <a14:m>
                      <m:oMath xmlns:m="http://schemas.openxmlformats.org/officeDocument/2006/math">
                        <m:sSubSup>
                          <m:sSubSupPr>
                            <m:ctrlP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𝑚</m:t>
                            </m:r>
                          </m:sub>
                          <m:sup>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𝑒</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600" b="0" i="0" u="none" strike="noStrike" kern="1200" cap="none" spc="0" normalizeH="0" baseline="0" noProof="0" dirty="0">
                        <a:ln>
                          <a:noFill/>
                        </a:ln>
                        <a:solidFill>
                          <a:srgbClr val="4472C4"/>
                        </a:solidFill>
                        <a:effectLst/>
                        <a:uLnTx/>
                        <a:uFillTx/>
                        <a:latin typeface="Calibri" panose="020F0502020204030204"/>
                        <a:ea typeface="+mn-ea"/>
                        <a:cs typeface="+mn-cs"/>
                      </a:rPr>
                      <a:t>J.C</a:t>
                    </a:r>
                    <a:r>
                      <a:rPr kumimoji="0" lang="en-NZ" sz="1600" b="0" i="0" u="none" strike="noStrike" kern="1200" cap="none" spc="0" normalizeH="0" baseline="30000" noProof="0" dirty="0">
                        <a:ln>
                          <a:noFill/>
                        </a:ln>
                        <a:solidFill>
                          <a:srgbClr val="4472C4"/>
                        </a:solidFill>
                        <a:effectLst/>
                        <a:uLnTx/>
                        <a:uFillTx/>
                        <a:latin typeface="Calibri" panose="020F0502020204030204"/>
                        <a:ea typeface="+mn-ea"/>
                        <a:cs typeface="+mn-cs"/>
                      </a:rPr>
                      <a:t>-1</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58" name="TextBox 157">
                    <a:extLst>
                      <a:ext uri="{FF2B5EF4-FFF2-40B4-BE49-F238E27FC236}">
                        <a16:creationId xmlns:a16="http://schemas.microsoft.com/office/drawing/2014/main" id="{75A61828-87FD-BF05-1F83-F169C0EDFDA4}"/>
                      </a:ext>
                    </a:extLst>
                  </p:cNvPr>
                  <p:cNvSpPr txBox="1">
                    <a:spLocks noRot="1" noChangeAspect="1" noMove="1" noResize="1" noEditPoints="1" noAdjustHandles="1" noChangeArrowheads="1" noChangeShapeType="1" noTextEdit="1"/>
                  </p:cNvSpPr>
                  <p:nvPr/>
                </p:nvSpPr>
                <p:spPr>
                  <a:xfrm>
                    <a:off x="5321300" y="3098760"/>
                    <a:ext cx="4292048" cy="338554"/>
                  </a:xfrm>
                  <a:prstGeom prst="rect">
                    <a:avLst/>
                  </a:prstGeom>
                  <a:blipFill>
                    <a:blip r:embed="rId79"/>
                    <a:stretch>
                      <a:fillRect l="-852" t="-5357" b="-21429"/>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31408328-9524-F154-8E32-B4BE3A1D21DA}"/>
                      </a:ext>
                    </a:extLst>
                  </p:cNvPr>
                  <p:cNvSpPr txBox="1"/>
                  <p:nvPr/>
                </p:nvSpPr>
                <p:spPr>
                  <a:xfrm>
                    <a:off x="5321300" y="3766998"/>
                    <a:ext cx="677159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Note:  </a:t>
                    </a:r>
                    <a14:m>
                      <m:oMath xmlns:m="http://schemas.openxmlformats.org/officeDocument/2006/math">
                        <m:sSubSup>
                          <m:sSubSupPr>
                            <m:ctrlPr>
                              <a:rPr kumimoji="0" lang="en-NZ"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𝑢</m:t>
                            </m:r>
                          </m:e>
                          <m:sub>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𝑚</m:t>
                            </m:r>
                          </m:sub>
                          <m:sup>
                            <m:r>
                              <a:rPr kumimoji="0" lang="en-NZ"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𝑒</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𝑞</m:t>
                            </m:r>
                          </m:e>
                          <m:sub>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𝑚</m:t>
                            </m:r>
                          </m:sub>
                          <m:sup>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𝑒</m:t>
                            </m:r>
                          </m:sup>
                        </m:sSub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6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𝐶</m:t>
                        </m:r>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with capacitance </a:t>
                    </a:r>
                    <a14:m>
                      <m:oMath xmlns:m="http://schemas.openxmlformats.org/officeDocument/2006/math">
                        <m:r>
                          <a:rPr kumimoji="0" lang="en-NZ" sz="1600" b="0" i="1" u="none" strike="noStrike" kern="1200" cap="none" spc="0" normalizeH="0" baseline="0" noProof="0" dirty="0" smtClean="0">
                            <a:ln>
                              <a:noFill/>
                            </a:ln>
                            <a:solidFill>
                              <a:srgbClr val="7030A0"/>
                            </a:solidFill>
                            <a:effectLst/>
                            <a:uLnTx/>
                            <a:uFillTx/>
                            <a:latin typeface="Cambria Math" panose="02040503050406030204" pitchFamily="18" charset="0"/>
                            <a:ea typeface="+mn-ea"/>
                            <a:cs typeface="+mn-cs"/>
                          </a:rPr>
                          <m:t>𝐶</m:t>
                        </m:r>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 10</a:t>
                    </a:r>
                    <a:r>
                      <a:rPr kumimoji="0" lang="en-NZ" sz="1600" b="0" i="0" u="none" strike="noStrike" kern="1200" cap="none" spc="0" normalizeH="0" baseline="30000" noProof="0" dirty="0">
                        <a:ln>
                          <a:noFill/>
                        </a:ln>
                        <a:solidFill>
                          <a:prstClr val="black"/>
                        </a:solidFill>
                        <a:effectLst/>
                        <a:uLnTx/>
                        <a:uFillTx/>
                        <a:latin typeface="Calibri" panose="020F0502020204030204"/>
                        <a:ea typeface="+mn-ea"/>
                        <a:cs typeface="+mn-cs"/>
                      </a:rPr>
                      <a:t>-6</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C</a:t>
                    </a:r>
                    <a:r>
                      <a:rPr kumimoji="0" lang="en-NZ" sz="16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J</a:t>
                    </a:r>
                    <a:r>
                      <a:rPr kumimoji="0" lang="en-NZ" sz="16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600" b="0" i="0" u="none" strike="noStrike" kern="1200" cap="none" spc="0" normalizeH="0" baseline="0" noProof="0" dirty="0">
                        <a:ln>
                          <a:noFill/>
                        </a:ln>
                        <a:solidFill>
                          <a:srgbClr val="4472C4"/>
                        </a:solidFill>
                        <a:effectLst/>
                        <a:uLnTx/>
                        <a:uFillTx/>
                        <a:latin typeface="Calibri" panose="020F0502020204030204"/>
                        <a:ea typeface="+mn-ea"/>
                        <a:cs typeface="+mn-cs"/>
                      </a:rPr>
                      <a:t>1</a:t>
                    </a:r>
                    <a:r>
                      <a:rPr kumimoji="0" lang="en-NZ" sz="1600" b="0" i="0" u="none" strike="noStrike" kern="1200" cap="none" spc="0" normalizeH="0" baseline="0" noProof="0" dirty="0">
                        <a:ln>
                          <a:noFill/>
                        </a:ln>
                        <a:solidFill>
                          <a:srgbClr val="4472C4"/>
                        </a:solidFill>
                        <a:effectLst/>
                        <a:uLnTx/>
                        <a:uFillTx/>
                        <a:latin typeface="Symbol" panose="05050102010706020507" pitchFamily="18" charset="2"/>
                        <a:ea typeface="+mn-ea"/>
                        <a:cs typeface="+mn-cs"/>
                      </a:rPr>
                      <a:t>m</a:t>
                    </a:r>
                    <a:r>
                      <a:rPr kumimoji="0" lang="en-NZ" sz="1600" b="0" i="0" u="none" strike="noStrike" kern="1200" cap="none" spc="0" normalizeH="0" baseline="0" noProof="0" dirty="0">
                        <a:ln>
                          <a:noFill/>
                        </a:ln>
                        <a:solidFill>
                          <a:srgbClr val="4472C4"/>
                        </a:solidFill>
                        <a:effectLst/>
                        <a:uLnTx/>
                        <a:uFillTx/>
                        <a:latin typeface="Calibri" panose="020F0502020204030204"/>
                        <a:ea typeface="+mn-ea"/>
                        <a:cs typeface="+mn-cs"/>
                      </a:rPr>
                      <a:t>F</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per cm</a:t>
                    </a:r>
                    <a:r>
                      <a:rPr kumimoji="0" lang="en-NZ" sz="16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of membrane</a:t>
                    </a:r>
                  </a:p>
                </p:txBody>
              </p:sp>
            </mc:Choice>
            <mc:Fallback xmlns="">
              <p:sp>
                <p:nvSpPr>
                  <p:cNvPr id="159" name="TextBox 158">
                    <a:extLst>
                      <a:ext uri="{FF2B5EF4-FFF2-40B4-BE49-F238E27FC236}">
                        <a16:creationId xmlns:a16="http://schemas.microsoft.com/office/drawing/2014/main" id="{31408328-9524-F154-8E32-B4BE3A1D21DA}"/>
                      </a:ext>
                    </a:extLst>
                  </p:cNvPr>
                  <p:cNvSpPr txBox="1">
                    <a:spLocks noRot="1" noChangeAspect="1" noMove="1" noResize="1" noEditPoints="1" noAdjustHandles="1" noChangeArrowheads="1" noChangeShapeType="1" noTextEdit="1"/>
                  </p:cNvSpPr>
                  <p:nvPr/>
                </p:nvSpPr>
                <p:spPr>
                  <a:xfrm>
                    <a:off x="5321300" y="3766998"/>
                    <a:ext cx="6771597" cy="338554"/>
                  </a:xfrm>
                  <a:prstGeom prst="rect">
                    <a:avLst/>
                  </a:prstGeom>
                  <a:blipFill>
                    <a:blip r:embed="rId80"/>
                    <a:stretch>
                      <a:fillRect l="-540" t="-7273" b="-25455"/>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7A87BF9A-E89A-CBDE-5508-18A76EEE3AD7}"/>
                    </a:ext>
                  </a:extLst>
                </p:cNvPr>
                <p:cNvSpPr txBox="1"/>
                <p:nvPr/>
              </p:nvSpPr>
              <p:spPr>
                <a:xfrm>
                  <a:off x="5321300" y="3428444"/>
                  <a:ext cx="429204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and</a:t>
                  </a:r>
                  <a:r>
                    <a:rPr kumimoji="0" lang="en-NZ" sz="1600" b="0" i="0" u="none" strike="noStrike" kern="1200" cap="none" spc="0" normalizeH="0" baseline="0" noProof="0" dirty="0">
                      <a:ln>
                        <a:noFill/>
                      </a:ln>
                      <a:solidFill>
                        <a:srgbClr val="FF0000"/>
                      </a:solidFill>
                      <a:effectLst/>
                      <a:uLnTx/>
                      <a:uFillTx/>
                      <a:latin typeface="Calibri" panose="020F0502020204030204"/>
                      <a:ea typeface="+mn-ea"/>
                      <a:cs typeface="+mn-cs"/>
                    </a:rPr>
                    <a:t> </a:t>
                  </a:r>
                  <a14:m>
                    <m:oMath xmlns:m="http://schemas.openxmlformats.org/officeDocument/2006/math">
                      <m:sSubSup>
                        <m:sSubSupPr>
                          <m:ctrlP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𝑚</m:t>
                          </m:r>
                        </m:sub>
                        <m:sup>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𝑒</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600" b="0" i="0" u="none" strike="noStrike" kern="1200" cap="none" spc="0" normalizeH="0" baseline="0" noProof="0" dirty="0">
                      <a:ln>
                        <a:noFill/>
                      </a:ln>
                      <a:solidFill>
                        <a:srgbClr val="4472C4"/>
                      </a:solidFill>
                      <a:effectLst/>
                      <a:uLnTx/>
                      <a:uFillTx/>
                      <a:latin typeface="Calibri" panose="020F0502020204030204"/>
                      <a:ea typeface="+mn-ea"/>
                      <a:cs typeface="+mn-cs"/>
                    </a:rPr>
                    <a:t>C.s</a:t>
                  </a:r>
                  <a:r>
                    <a:rPr kumimoji="0" lang="en-NZ" sz="1600" b="0" i="0" u="none" strike="noStrike" kern="1200" cap="none" spc="0" normalizeH="0" baseline="30000" noProof="0" dirty="0">
                      <a:ln>
                        <a:noFill/>
                      </a:ln>
                      <a:solidFill>
                        <a:srgbClr val="4472C4"/>
                      </a:solidFill>
                      <a:effectLst/>
                      <a:uLnTx/>
                      <a:uFillTx/>
                      <a:latin typeface="Calibri" panose="020F0502020204030204"/>
                      <a:ea typeface="+mn-ea"/>
                      <a:cs typeface="+mn-cs"/>
                    </a:rPr>
                    <a:t>-1</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600" b="0" i="0" u="none" strike="noStrike" kern="1200" cap="none" spc="0" normalizeH="0" baseline="0" noProof="0" dirty="0">
                      <a:ln>
                        <a:noFill/>
                      </a:ln>
                      <a:solidFill>
                        <a:srgbClr val="4472C4"/>
                      </a:solidFill>
                      <a:effectLst/>
                      <a:uLnTx/>
                      <a:uFillTx/>
                      <a:latin typeface="Calibri" panose="020F0502020204030204"/>
                      <a:ea typeface="+mn-ea"/>
                      <a:cs typeface="+mn-cs"/>
                    </a:rPr>
                    <a:t>C.mol</a:t>
                  </a:r>
                  <a:r>
                    <a:rPr kumimoji="0" lang="en-NZ" sz="1600" b="0" i="0" u="none" strike="noStrike" kern="1200" cap="none" spc="0" normalizeH="0" baseline="30000" noProof="0" dirty="0">
                      <a:ln>
                        <a:noFill/>
                      </a:ln>
                      <a:solidFill>
                        <a:srgbClr val="4472C4"/>
                      </a:solidFill>
                      <a:effectLst/>
                      <a:uLnTx/>
                      <a:uFillTx/>
                      <a:latin typeface="Calibri" panose="020F0502020204030204"/>
                      <a:ea typeface="+mn-ea"/>
                      <a:cs typeface="+mn-cs"/>
                    </a:rPr>
                    <a:t>-1</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x </a:t>
                  </a:r>
                  <a14:m>
                    <m:oMath xmlns:m="http://schemas.openxmlformats.org/officeDocument/2006/math">
                      <m:sSubSup>
                        <m:sSubSupPr>
                          <m:ctrlP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𝑣</m:t>
                          </m:r>
                        </m:e>
                        <m:sub>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𝑚</m:t>
                          </m:r>
                        </m:sub>
                        <m:sup>
                          <m:r>
                            <a:rPr kumimoji="0" lang="en-NZ"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1</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600" b="0" i="0" u="none" strike="noStrike" kern="1200" cap="none" spc="0" normalizeH="0" baseline="0" noProof="0" dirty="0">
                      <a:ln>
                        <a:noFill/>
                      </a:ln>
                      <a:solidFill>
                        <a:srgbClr val="4472C4"/>
                      </a:solidFill>
                      <a:effectLst/>
                      <a:uLnTx/>
                      <a:uFillTx/>
                      <a:latin typeface="Calibri" panose="020F0502020204030204"/>
                      <a:ea typeface="+mn-ea"/>
                      <a:cs typeface="+mn-cs"/>
                    </a:rPr>
                    <a:t>mol.s</a:t>
                  </a:r>
                  <a:r>
                    <a:rPr kumimoji="0" lang="en-NZ" sz="1600" b="0" i="0" u="none" strike="noStrike" kern="1200" cap="none" spc="0" normalizeH="0" baseline="30000" noProof="0" dirty="0">
                      <a:ln>
                        <a:noFill/>
                      </a:ln>
                      <a:solidFill>
                        <a:srgbClr val="4472C4"/>
                      </a:solidFill>
                      <a:effectLst/>
                      <a:uLnTx/>
                      <a:uFillTx/>
                      <a:latin typeface="Calibri" panose="020F0502020204030204"/>
                      <a:ea typeface="+mn-ea"/>
                      <a:cs typeface="+mn-cs"/>
                    </a:rPr>
                    <a:t>-1</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70" name="TextBox 169">
                  <a:extLst>
                    <a:ext uri="{FF2B5EF4-FFF2-40B4-BE49-F238E27FC236}">
                      <a16:creationId xmlns:a16="http://schemas.microsoft.com/office/drawing/2014/main" id="{7A87BF9A-E89A-CBDE-5508-18A76EEE3AD7}"/>
                    </a:ext>
                  </a:extLst>
                </p:cNvPr>
                <p:cNvSpPr txBox="1">
                  <a:spLocks noRot="1" noChangeAspect="1" noMove="1" noResize="1" noEditPoints="1" noAdjustHandles="1" noChangeArrowheads="1" noChangeShapeType="1" noTextEdit="1"/>
                </p:cNvSpPr>
                <p:nvPr/>
              </p:nvSpPr>
              <p:spPr>
                <a:xfrm>
                  <a:off x="5321300" y="3428444"/>
                  <a:ext cx="4292048" cy="338554"/>
                </a:xfrm>
                <a:prstGeom prst="rect">
                  <a:avLst/>
                </a:prstGeom>
                <a:blipFill>
                  <a:blip r:embed="rId81"/>
                  <a:stretch>
                    <a:fillRect l="-852" t="-5357" b="-21429"/>
                  </a:stretch>
                </a:blipFill>
              </p:spPr>
              <p:txBody>
                <a:bodyPr/>
                <a:lstStyle/>
                <a:p>
                  <a:r>
                    <a:rPr lang="en-NZ">
                      <a:noFill/>
                    </a:rPr>
                    <a:t> </a:t>
                  </a:r>
                </a:p>
              </p:txBody>
            </p:sp>
          </mc:Fallback>
        </mc:AlternateContent>
      </p:grpSp>
      <p:sp>
        <p:nvSpPr>
          <p:cNvPr id="3" name="Rectangle 2">
            <a:extLst>
              <a:ext uri="{FF2B5EF4-FFF2-40B4-BE49-F238E27FC236}">
                <a16:creationId xmlns:a16="http://schemas.microsoft.com/office/drawing/2014/main" id="{E954B7EC-52C7-6202-9181-BB2AC326470E}"/>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126193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DF33B71-0FE0-7C6A-EA2D-77BFC76B469D}"/>
              </a:ext>
            </a:extLst>
          </p:cNvPr>
          <p:cNvGrpSpPr/>
          <p:nvPr/>
        </p:nvGrpSpPr>
        <p:grpSpPr>
          <a:xfrm>
            <a:off x="378074" y="967090"/>
            <a:ext cx="5271936" cy="3894363"/>
            <a:chOff x="1130045" y="700389"/>
            <a:chExt cx="8619645" cy="6271824"/>
          </a:xfrm>
        </p:grpSpPr>
        <p:sp>
          <p:nvSpPr>
            <p:cNvPr id="2" name="TextBox 1">
              <a:extLst>
                <a:ext uri="{FF2B5EF4-FFF2-40B4-BE49-F238E27FC236}">
                  <a16:creationId xmlns:a16="http://schemas.microsoft.com/office/drawing/2014/main" id="{E15FD425-11BA-34D2-02A6-12FD82D2AA7A}"/>
                </a:ext>
              </a:extLst>
            </p:cNvPr>
            <p:cNvSpPr txBox="1"/>
            <p:nvPr/>
          </p:nvSpPr>
          <p:spPr>
            <a:xfrm>
              <a:off x="1130045" y="700389"/>
              <a:ext cx="4251138" cy="5948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Steady-state solution is </a:t>
              </a:r>
            </a:p>
          </p:txBody>
        </p:sp>
        <p:pic>
          <p:nvPicPr>
            <p:cNvPr id="4" name="Picture 3">
              <a:extLst>
                <a:ext uri="{FF2B5EF4-FFF2-40B4-BE49-F238E27FC236}">
                  <a16:creationId xmlns:a16="http://schemas.microsoft.com/office/drawing/2014/main" id="{77A2B5AF-4FFD-1715-859C-AB643513EBDF}"/>
                </a:ext>
              </a:extLst>
            </p:cNvPr>
            <p:cNvPicPr>
              <a:picLocks noChangeAspect="1"/>
            </p:cNvPicPr>
            <p:nvPr/>
          </p:nvPicPr>
          <p:blipFill>
            <a:blip r:embed="rId2"/>
            <a:srcRect t="45071"/>
            <a:stretch/>
          </p:blipFill>
          <p:spPr>
            <a:xfrm>
              <a:off x="1215035" y="4712135"/>
              <a:ext cx="8534655" cy="2260078"/>
            </a:xfrm>
            <a:prstGeom prst="rect">
              <a:avLst/>
            </a:prstGeom>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3C489D2-76C4-6B77-145C-649955E2FE1F}"/>
                  </a:ext>
                </a:extLst>
              </p:cNvPr>
              <p:cNvSpPr txBox="1"/>
              <p:nvPr/>
            </p:nvSpPr>
            <p:spPr>
              <a:xfrm>
                <a:off x="378074" y="1328244"/>
                <a:ext cx="5219955" cy="48814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𝑆𝐺𝐿𝑇</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f>
                        <m:fPr>
                          <m:type m:val="lin"/>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d>
                            <m:dPr>
                              <m:begChr m:val="{"/>
                              <m:endChr m:val="}"/>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d>
                                    <m:d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e>
                                <m: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d>
                                    <m:d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e>
                                <m: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f>
                                    <m:fPr>
                                      <m:type m:val="lin"/>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den>
                                  </m:f>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e>
                          </m:d>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den>
                      </m:f>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a:extLst>
                  <a:ext uri="{FF2B5EF4-FFF2-40B4-BE49-F238E27FC236}">
                    <a16:creationId xmlns:a16="http://schemas.microsoft.com/office/drawing/2014/main" id="{03C489D2-76C4-6B77-145C-649955E2FE1F}"/>
                  </a:ext>
                </a:extLst>
              </p:cNvPr>
              <p:cNvSpPr txBox="1">
                <a:spLocks noRot="1" noChangeAspect="1" noMove="1" noResize="1" noEditPoints="1" noAdjustHandles="1" noChangeArrowheads="1" noChangeShapeType="1" noTextEdit="1"/>
              </p:cNvSpPr>
              <p:nvPr/>
            </p:nvSpPr>
            <p:spPr>
              <a:xfrm>
                <a:off x="378074" y="1328244"/>
                <a:ext cx="5219955" cy="488147"/>
              </a:xfrm>
              <a:prstGeom prst="rect">
                <a:avLst/>
              </a:prstGeom>
              <a:blipFill>
                <a:blip r:embed="rId3"/>
                <a:stretch>
                  <a:fillRect t="-68750" b="-12125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BA9B8D-9712-D2B4-FC05-DADBC053493D}"/>
                  </a:ext>
                </a:extLst>
              </p:cNvPr>
              <p:cNvSpPr txBox="1"/>
              <p:nvPr/>
            </p:nvSpPr>
            <p:spPr>
              <a:xfrm>
                <a:off x="378074" y="1844416"/>
                <a:ext cx="6096000" cy="143128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f>
                                <m:fPr>
                                  <m:type m:val="lin"/>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den>
                              </m:f>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d>
                                <m:d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e>
                            <m: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d>
                            <m:d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e>
                          </m:d>
                        </m:e>
                      </m:d>
                      <m:d>
                        <m:dPr>
                          <m:begChr m:val="["/>
                          <m:endChr m:val="]"/>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d>
                                <m:d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e>
                            <m: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𝐺𝑙𝑐</m:t>
                              </m:r>
                            </m:sup>
                          </m:sSub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f>
                                <m:fPr>
                                  <m:type m:val="lin"/>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Sup>
                                    <m:sSub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den>
                              </m:f>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Λ</m:t>
                          </m:r>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a:t>
                </a:r>
                <a14:m>
                  <m:oMath xmlns:m="http://schemas.openxmlformats.org/officeDocument/2006/math">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up>
                                    </m:sSup>
                                  </m:sup>
                                </m:sSubSup>
                              </m:e>
                            </m:d>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p>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𝐺𝑙𝑐</m:t>
                                </m:r>
                              </m:sup>
                            </m:sSubSup>
                          </m:e>
                        </m:d>
                      </m:e>
                    </m:d>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up>
                                    </m:sSup>
                                  </m:sup>
                                </m:sSubSup>
                              </m:e>
                            </m:d>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𝑜</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𝐺𝑙𝑐</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e>
                          <m:sup>
                            <m:sSub>
                              <m:sSubPr>
                                <m:ctrlPr>
                                  <a:rPr kumimoji="0" lang="en-NZ" sz="14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en-NZ" sz="14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𝑧</m:t>
                                </m:r>
                              </m:e>
                              <m:sub>
                                <m:r>
                                  <a:rPr kumimoji="0" lang="en-NZ" sz="14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Sub>
                            <m:r>
                              <a:rPr kumimoji="0" lang="en-NZ" sz="14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𝐹</m:t>
                            </m:r>
                            <m:sSubSup>
                              <m:sSubSupPr>
                                <m:ctrlPr>
                                  <a:rPr kumimoji="0" lang="en-NZ" sz="14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4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4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𝑒</m:t>
                                </m:r>
                              </m:sup>
                            </m:sSubSup>
                            <m:r>
                              <a:rPr kumimoji="0" lang="en-NZ" sz="14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4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𝑅𝑇</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Λ</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𝑒</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r>
                              <a:rPr kumimoji="0" lang="en-NZ" sz="14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𝐹</m:t>
                            </m:r>
                            <m:sSubSup>
                              <m:sSubSupPr>
                                <m:ctrlPr>
                                  <a:rPr kumimoji="0" lang="en-NZ" sz="14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𝑢</m:t>
                                </m:r>
                              </m:e>
                              <m:sub>
                                <m:r>
                                  <a:rPr kumimoji="0" lang="en-NZ" sz="14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4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𝑒</m:t>
                                </m:r>
                              </m:sup>
                            </m:sSubSup>
                            <m:r>
                              <a:rPr kumimoji="0" lang="en-NZ" sz="14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4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𝑅𝑇</m:t>
                            </m:r>
                          </m:sup>
                        </m:sSup>
                      </m:e>
                    </m:d>
                  </m:oMath>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where </a:t>
                </a:r>
                <a14:m>
                  <m:oMath xmlns:m="http://schemas.openxmlformats.org/officeDocument/2006/math">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NZ" sz="1400" b="0" i="0" u="none" strike="noStrike" kern="1200" cap="none" spc="0" normalizeH="0" baseline="0" noProof="0" dirty="0">
                    <a:ln>
                      <a:noFill/>
                    </a:ln>
                    <a:solidFill>
                      <a:srgbClr val="836967"/>
                    </a:solidFill>
                    <a:effectLst/>
                    <a:uLnTx/>
                    <a:uFillTx/>
                    <a:latin typeface="Calibri" panose="020F0502020204030204"/>
                    <a:ea typeface="+mn-ea"/>
                    <a:cs typeface="+mn-cs"/>
                  </a:rPr>
                  <a:t> </a:t>
                </a:r>
                <a14:m>
                  <m:oMath xmlns:m="http://schemas.openxmlformats.org/officeDocument/2006/math">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𝑡𝑜𝑡</m:t>
                        </m:r>
                      </m:sub>
                    </m:sSub>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6</m:t>
                        </m:r>
                      </m:sub>
                    </m:sSub>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14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fPr>
                      <m:num>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num>
                      <m:den>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den>
                    </m:f>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fPr>
                      <m:num>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num>
                      <m:den>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den>
                    </m:f>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fPr>
                      <m:num>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num>
                      <m:den>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den>
                    </m:f>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fPr>
                      <m:num>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num>
                      <m:den>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b>
                        </m:sSub>
                      </m:den>
                    </m:f>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fPr>
                      <m:num>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num>
                      <m:den>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b>
                        </m:sSub>
                      </m:den>
                    </m:f>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l-GR"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Λ</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fPr>
                      <m:num>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6</m:t>
                            </m:r>
                          </m:sub>
                        </m:sSub>
                      </m:num>
                      <m:den>
                        <m:sSub>
                          <m:sSub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𝜅</m:t>
                            </m:r>
                          </m:e>
                          <m: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den>
                    </m:f>
                  </m:oMath>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2CBA9B8D-9712-D2B4-FC05-DADBC053493D}"/>
                  </a:ext>
                </a:extLst>
              </p:cNvPr>
              <p:cNvSpPr txBox="1">
                <a:spLocks noRot="1" noChangeAspect="1" noMove="1" noResize="1" noEditPoints="1" noAdjustHandles="1" noChangeArrowheads="1" noChangeShapeType="1" noTextEdit="1"/>
              </p:cNvSpPr>
              <p:nvPr/>
            </p:nvSpPr>
            <p:spPr>
              <a:xfrm>
                <a:off x="378074" y="1844416"/>
                <a:ext cx="6096000" cy="1431289"/>
              </a:xfrm>
              <a:prstGeom prst="rect">
                <a:avLst/>
              </a:prstGeom>
              <a:blipFill>
                <a:blip r:embed="rId4"/>
                <a:stretch>
                  <a:fillRect l="-300" t="-8547"/>
                </a:stretch>
              </a:blipFill>
            </p:spPr>
            <p:txBody>
              <a:bodyPr/>
              <a:lstStyle/>
              <a:p>
                <a:r>
                  <a:rPr lang="en-NZ">
                    <a:noFill/>
                  </a:rPr>
                  <a:t> </a:t>
                </a:r>
              </a:p>
            </p:txBody>
          </p:sp>
        </mc:Fallback>
      </mc:AlternateContent>
      <p:sp>
        <p:nvSpPr>
          <p:cNvPr id="7" name="TextBox 6">
            <a:extLst>
              <a:ext uri="{FF2B5EF4-FFF2-40B4-BE49-F238E27FC236}">
                <a16:creationId xmlns:a16="http://schemas.microsoft.com/office/drawing/2014/main" id="{A7C0E04C-B4C4-BD77-C203-5AFDA98DEAB5}"/>
              </a:ext>
            </a:extLst>
          </p:cNvPr>
          <p:cNvSpPr txBox="1"/>
          <p:nvPr/>
        </p:nvSpPr>
        <p:spPr>
          <a:xfrm>
            <a:off x="355345" y="351312"/>
            <a:ext cx="299332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7030A0"/>
                </a:solidFill>
                <a:effectLst/>
                <a:uLnTx/>
                <a:uFillTx/>
                <a:latin typeface="Calibri" panose="020F0502020204030204"/>
                <a:ea typeface="+mn-ea"/>
                <a:cs typeface="+mn-cs"/>
              </a:rPr>
              <a:t>Reduced SGLT1 model</a:t>
            </a:r>
          </a:p>
        </p:txBody>
      </p:sp>
      <p:grpSp>
        <p:nvGrpSpPr>
          <p:cNvPr id="18" name="Group 17">
            <a:extLst>
              <a:ext uri="{FF2B5EF4-FFF2-40B4-BE49-F238E27FC236}">
                <a16:creationId xmlns:a16="http://schemas.microsoft.com/office/drawing/2014/main" id="{C88C994E-39A5-5831-776F-88D967740D99}"/>
              </a:ext>
            </a:extLst>
          </p:cNvPr>
          <p:cNvGrpSpPr/>
          <p:nvPr/>
        </p:nvGrpSpPr>
        <p:grpSpPr>
          <a:xfrm>
            <a:off x="350532" y="4982711"/>
            <a:ext cx="11247914" cy="1728000"/>
            <a:chOff x="378075" y="4443361"/>
            <a:chExt cx="11247914" cy="1728000"/>
          </a:xfrm>
        </p:grpSpPr>
        <p:pic>
          <p:nvPicPr>
            <p:cNvPr id="9" name="Picture 8">
              <a:extLst>
                <a:ext uri="{FF2B5EF4-FFF2-40B4-BE49-F238E27FC236}">
                  <a16:creationId xmlns:a16="http://schemas.microsoft.com/office/drawing/2014/main" id="{9EB175B7-F34C-4643-66CB-D14FEFAFA4AA}"/>
                </a:ext>
              </a:extLst>
            </p:cNvPr>
            <p:cNvPicPr>
              <a:picLocks noChangeAspect="1"/>
            </p:cNvPicPr>
            <p:nvPr/>
          </p:nvPicPr>
          <p:blipFill>
            <a:blip r:embed="rId5"/>
            <a:stretch>
              <a:fillRect/>
            </a:stretch>
          </p:blipFill>
          <p:spPr>
            <a:xfrm>
              <a:off x="378075" y="4443361"/>
              <a:ext cx="2790524" cy="172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37FB749-F8BE-77A2-61FC-4E58EE4636F5}"/>
                    </a:ext>
                  </a:extLst>
                </p:cNvPr>
                <p:cNvSpPr txBox="1"/>
                <p:nvPr/>
              </p:nvSpPr>
              <p:spPr>
                <a:xfrm>
                  <a:off x="7071601" y="4608455"/>
                  <a:ext cx="4554388" cy="585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Note different colours for different chemical species.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Each arrow is carrying the same flux </a:t>
                  </a:r>
                  <a14:m>
                    <m:oMath xmlns:m="http://schemas.openxmlformats.org/officeDocument/2006/math">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𝑆𝐺𝐿𝑇</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a14:m>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10" name="TextBox 9">
                  <a:extLst>
                    <a:ext uri="{FF2B5EF4-FFF2-40B4-BE49-F238E27FC236}">
                      <a16:creationId xmlns:a16="http://schemas.microsoft.com/office/drawing/2014/main" id="{937FB749-F8BE-77A2-61FC-4E58EE4636F5}"/>
                    </a:ext>
                  </a:extLst>
                </p:cNvPr>
                <p:cNvSpPr txBox="1">
                  <a:spLocks noRot="1" noChangeAspect="1" noMove="1" noResize="1" noEditPoints="1" noAdjustHandles="1" noChangeArrowheads="1" noChangeShapeType="1" noTextEdit="1"/>
                </p:cNvSpPr>
                <p:nvPr/>
              </p:nvSpPr>
              <p:spPr>
                <a:xfrm>
                  <a:off x="7071601" y="4608455"/>
                  <a:ext cx="4554388" cy="585610"/>
                </a:xfrm>
                <a:prstGeom prst="rect">
                  <a:avLst/>
                </a:prstGeom>
                <a:blipFill>
                  <a:blip r:embed="rId6"/>
                  <a:stretch>
                    <a:fillRect l="-669" t="-3125" b="-13542"/>
                  </a:stretch>
                </a:blipFill>
              </p:spPr>
              <p:txBody>
                <a:bodyPr/>
                <a:lstStyle/>
                <a:p>
                  <a:r>
                    <a:rPr lang="en-NZ">
                      <a:noFill/>
                    </a:rPr>
                    <a:t> </a:t>
                  </a:r>
                </a:p>
              </p:txBody>
            </p:sp>
          </mc:Fallback>
        </mc:AlternateContent>
        <p:pic>
          <p:nvPicPr>
            <p:cNvPr id="15" name="Picture 14">
              <a:extLst>
                <a:ext uri="{FF2B5EF4-FFF2-40B4-BE49-F238E27FC236}">
                  <a16:creationId xmlns:a16="http://schemas.microsoft.com/office/drawing/2014/main" id="{E6F7950F-2E87-58A5-7838-E3D13E4AB420}"/>
                </a:ext>
              </a:extLst>
            </p:cNvPr>
            <p:cNvPicPr>
              <a:picLocks noChangeAspect="1"/>
            </p:cNvPicPr>
            <p:nvPr/>
          </p:nvPicPr>
          <p:blipFill>
            <a:blip r:embed="rId7"/>
            <a:stretch>
              <a:fillRect/>
            </a:stretch>
          </p:blipFill>
          <p:spPr>
            <a:xfrm>
              <a:off x="4045643" y="4443361"/>
              <a:ext cx="2836422" cy="1728000"/>
            </a:xfrm>
            <a:prstGeom prst="rect">
              <a:avLst/>
            </a:prstGeom>
          </p:spPr>
        </p:pic>
        <p:sp>
          <p:nvSpPr>
            <p:cNvPr id="16" name="TextBox 15">
              <a:extLst>
                <a:ext uri="{FF2B5EF4-FFF2-40B4-BE49-F238E27FC236}">
                  <a16:creationId xmlns:a16="http://schemas.microsoft.com/office/drawing/2014/main" id="{8D48DBE7-12F4-5813-7265-D3A07F36D302}"/>
                </a:ext>
              </a:extLst>
            </p:cNvPr>
            <p:cNvSpPr txBox="1"/>
            <p:nvPr/>
          </p:nvSpPr>
          <p:spPr>
            <a:xfrm>
              <a:off x="3348665" y="5042782"/>
              <a:ext cx="45397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or</a:t>
              </a:r>
            </a:p>
          </p:txBody>
        </p:sp>
      </p:grpSp>
      <p:sp>
        <p:nvSpPr>
          <p:cNvPr id="8" name="Rectangle 7">
            <a:extLst>
              <a:ext uri="{FF2B5EF4-FFF2-40B4-BE49-F238E27FC236}">
                <a16:creationId xmlns:a16="http://schemas.microsoft.com/office/drawing/2014/main" id="{CD1835D1-AA05-0829-1A32-0FFB2D017BE6}"/>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305889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ized curve&#10;&#10;Description automatically generated with low confidence">
            <a:extLst>
              <a:ext uri="{FF2B5EF4-FFF2-40B4-BE49-F238E27FC236}">
                <a16:creationId xmlns:a16="http://schemas.microsoft.com/office/drawing/2014/main" id="{481039EA-730E-AE23-06A4-80A50904D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742" y="756745"/>
            <a:ext cx="7567568" cy="4484484"/>
          </a:xfrm>
          <a:prstGeom prst="rect">
            <a:avLst/>
          </a:prstGeom>
        </p:spPr>
      </p:pic>
      <p:sp>
        <p:nvSpPr>
          <p:cNvPr id="4" name="TextBox 3">
            <a:extLst>
              <a:ext uri="{FF2B5EF4-FFF2-40B4-BE49-F238E27FC236}">
                <a16:creationId xmlns:a16="http://schemas.microsoft.com/office/drawing/2014/main" id="{AF56EDDD-605D-282E-F9BB-314FD2481A46}"/>
              </a:ext>
            </a:extLst>
          </p:cNvPr>
          <p:cNvSpPr txBox="1"/>
          <p:nvPr/>
        </p:nvSpPr>
        <p:spPr>
          <a:xfrm>
            <a:off x="417787" y="134003"/>
            <a:ext cx="853631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rPr>
              <a:t>SGLT1 model parameters fitted to experimental data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9D9FAB6-23DC-BBE5-51E2-C63749109CD9}"/>
                  </a:ext>
                </a:extLst>
              </p:cNvPr>
              <p:cNvSpPr txBox="1"/>
              <p:nvPr/>
            </p:nvSpPr>
            <p:spPr>
              <a:xfrm>
                <a:off x="323193" y="5176130"/>
                <a:ext cx="11778812" cy="925125"/>
              </a:xfrm>
              <a:prstGeom prst="rect">
                <a:avLst/>
              </a:prstGeom>
              <a:noFill/>
            </p:spPr>
            <p:txBody>
              <a:bodyPr wrap="square">
                <a:spAutoFit/>
              </a:bodyPr>
              <a:lstStyle/>
              <a:p>
                <a:pPr marL="0" marR="0" lvl="0" indent="0" algn="just" defTabSz="914400" rtl="0" eaLnBrk="1" fontAlgn="auto" latinLnBrk="0" hangingPunct="1">
                  <a:lnSpc>
                    <a:spcPct val="115000"/>
                  </a:lnSpc>
                  <a:spcBef>
                    <a:spcPts val="300"/>
                  </a:spcBef>
                  <a:spcAft>
                    <a:spcPts val="800"/>
                  </a:spcAft>
                  <a:buClrTx/>
                  <a:buSzTx/>
                  <a:buFontTx/>
                  <a:buNone/>
                  <a:tabLst/>
                  <a:defRPr/>
                </a:pPr>
                <a:r>
                  <a:rPr kumimoji="0" lang="en-NZ" sz="1600" b="1"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Figure 11 </a:t>
                </a:r>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The time course of the carrier-mediated currents. (a) The electrical current </a:t>
                </a:r>
                <a:r>
                  <a:rPr kumimoji="0" lang="en-NZ" sz="16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when </a:t>
                </a:r>
                <a14:m>
                  <m:oMath xmlns:m="http://schemas.openxmlformats.org/officeDocument/2006/math">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d>
                          <m:dPr>
                            <m:begChr m:val="["/>
                            <m:endChr m:val="]"/>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𝐺𝑙𝑐</m:t>
                            </m:r>
                          </m:e>
                        </m:d>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𝑜</m:t>
                        </m:r>
                      </m:sub>
                    </m:sSub>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 </m:t>
                    </m:r>
                    <m:r>
                      <m:rPr>
                        <m:sty m:val="p"/>
                      </m:rP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mM</m:t>
                    </m:r>
                  </m:oMath>
                </a14:m>
                <a:r>
                  <a:rPr kumimoji="0" lang="en-NZ" sz="16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and (b) </a:t>
                </a:r>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the current </a:t>
                </a:r>
                <a:r>
                  <a:rPr kumimoji="0" lang="en-NZ" sz="16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when  </a:t>
                </a:r>
                <a14:m>
                  <m:oMath xmlns:m="http://schemas.openxmlformats.org/officeDocument/2006/math">
                    <m:sSub>
                      <m:sSubPr>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d>
                          <m:dPr>
                            <m:begChr m:val="["/>
                            <m:endChr m:val="]"/>
                            <m:ctrlP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𝐺𝑙𝑐</m:t>
                            </m:r>
                          </m:e>
                        </m:d>
                      </m:e>
                      <m: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𝑜</m:t>
                        </m:r>
                      </m:sub>
                    </m:sSub>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1 </m:t>
                    </m:r>
                    <m:r>
                      <m:rPr>
                        <m:sty m:val="p"/>
                      </m:rPr>
                      <a:rPr kumimoji="0" lang="en-NZ" sz="16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mM</m:t>
                    </m:r>
                  </m:oMath>
                </a14:m>
                <a:r>
                  <a:rPr kumimoji="0" lang="en-NZ" sz="16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a:t>
                </a:r>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The output of the bond graph model is the current </a:t>
                </a:r>
                <a14:m>
                  <m:oMath xmlns:m="http://schemas.openxmlformats.org/officeDocument/2006/math">
                    <m:sSub>
                      <m:sSubPr>
                        <m:ctrlP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𝐼</m:t>
                        </m:r>
                      </m:e>
                      <m:sub>
                        <m:r>
                          <a:rPr kumimoji="0" lang="en-NZ" sz="1600" b="0" i="1" u="none" strike="noStrike" kern="1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kumimoji="0" lang="en-NZ" sz="1600" b="0" i="0" u="none" strike="noStrike" kern="1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and the data of Parent et al. [19] are reproduced from Figure 10 of that paper using the digitizing software Engauge. The information needed to reproduce these results can be found in [18].</a:t>
                </a:r>
                <a:endParaRPr kumimoji="0" lang="en-NZ" sz="1600" b="0" i="0" u="none" strike="noStrike" kern="1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E9D9FAB6-23DC-BBE5-51E2-C63749109CD9}"/>
                  </a:ext>
                </a:extLst>
              </p:cNvPr>
              <p:cNvSpPr txBox="1">
                <a:spLocks noRot="1" noChangeAspect="1" noMove="1" noResize="1" noEditPoints="1" noAdjustHandles="1" noChangeArrowheads="1" noChangeShapeType="1" noTextEdit="1"/>
              </p:cNvSpPr>
              <p:nvPr/>
            </p:nvSpPr>
            <p:spPr>
              <a:xfrm>
                <a:off x="323193" y="5176130"/>
                <a:ext cx="11778812" cy="925125"/>
              </a:xfrm>
              <a:prstGeom prst="rect">
                <a:avLst/>
              </a:prstGeom>
              <a:blipFill>
                <a:blip r:embed="rId3"/>
                <a:stretch>
                  <a:fillRect l="-259" r="-311" b="-7895"/>
                </a:stretch>
              </a:blipFill>
            </p:spPr>
            <p:txBody>
              <a:bodyPr/>
              <a:lstStyle/>
              <a:p>
                <a:r>
                  <a:rPr lang="en-NZ">
                    <a:noFill/>
                  </a:rPr>
                  <a:t> </a:t>
                </a:r>
              </a:p>
            </p:txBody>
          </p:sp>
        </mc:Fallback>
      </mc:AlternateContent>
      <p:sp>
        <p:nvSpPr>
          <p:cNvPr id="7" name="TextBox 6">
            <a:extLst>
              <a:ext uri="{FF2B5EF4-FFF2-40B4-BE49-F238E27FC236}">
                <a16:creationId xmlns:a16="http://schemas.microsoft.com/office/drawing/2014/main" id="{D56F444C-A826-5B47-FBE9-C32ABD1215CE}"/>
              </a:ext>
            </a:extLst>
          </p:cNvPr>
          <p:cNvSpPr txBox="1"/>
          <p:nvPr/>
        </p:nvSpPr>
        <p:spPr>
          <a:xfrm>
            <a:off x="323193" y="6436852"/>
            <a:ext cx="1013873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Hunter, Ai &amp; Nickerson. </a:t>
            </a:r>
            <a:r>
              <a:rPr kumimoji="0" lang="en-NZ" sz="1600" b="0" i="0" u="none" strike="noStrike" kern="1200" cap="none" spc="0" normalizeH="0" baseline="0" noProof="0" dirty="0">
                <a:ln>
                  <a:noFill/>
                </a:ln>
                <a:solidFill>
                  <a:prstClr val="white">
                    <a:lumMod val="50000"/>
                  </a:prstClr>
                </a:solidFill>
                <a:effectLst/>
                <a:uLnTx/>
                <a:uFillTx/>
                <a:latin typeface="Calibri" panose="020F0502020204030204"/>
                <a:ea typeface="Aptos" panose="020B0004020202020204" pitchFamily="34" charset="0"/>
                <a:cs typeface="+mn-cs"/>
              </a:rPr>
              <a:t>Energy-based bond graph models of glucose transport with SLC transporters</a:t>
            </a:r>
            <a:r>
              <a:rPr kumimoji="0" lang="en-NZ" sz="1600" b="0" i="1" u="none" strike="noStrike" kern="1200" cap="none" spc="0" normalizeH="0" baseline="0" noProof="0" dirty="0">
                <a:ln>
                  <a:noFill/>
                </a:ln>
                <a:solidFill>
                  <a:prstClr val="white">
                    <a:lumMod val="50000"/>
                  </a:prstClr>
                </a:solidFill>
                <a:effectLst/>
                <a:uLnTx/>
                <a:uFillTx/>
                <a:latin typeface="Calibri" panose="020F0502020204030204"/>
                <a:ea typeface="Aptos" panose="020B0004020202020204" pitchFamily="34" charset="0"/>
                <a:cs typeface="+mn-cs"/>
              </a:rPr>
              <a:t>.</a:t>
            </a:r>
            <a:r>
              <a:rPr kumimoji="0" lang="en-NZ" sz="1600" b="0" i="0" u="none" strike="noStrike" kern="1200" cap="none" spc="0" normalizeH="0" baseline="0" noProof="0" dirty="0">
                <a:ln>
                  <a:noFill/>
                </a:ln>
                <a:solidFill>
                  <a:prstClr val="white">
                    <a:lumMod val="50000"/>
                  </a:prstClr>
                </a:solidFill>
                <a:effectLst/>
                <a:uLnTx/>
                <a:uFillTx/>
                <a:latin typeface="Calibri" panose="020F0502020204030204"/>
                <a:ea typeface="Aptos" panose="020B0004020202020204" pitchFamily="34" charset="0"/>
                <a:cs typeface="+mn-cs"/>
              </a:rPr>
              <a:t> </a:t>
            </a:r>
            <a:r>
              <a:rPr kumimoji="0" lang="en-NZ" sz="1600" b="0" i="1" u="none" strike="noStrike" kern="1200" cap="none" spc="0" normalizeH="0" baseline="0" noProof="0" dirty="0">
                <a:ln>
                  <a:noFill/>
                </a:ln>
                <a:solidFill>
                  <a:prstClr val="white">
                    <a:lumMod val="50000"/>
                  </a:prstClr>
                </a:solidFill>
                <a:effectLst/>
                <a:uLnTx/>
                <a:uFillTx/>
                <a:latin typeface="Calibri" panose="020F0502020204030204"/>
                <a:ea typeface="Aptos" panose="020B0004020202020204" pitchFamily="34" charset="0"/>
                <a:cs typeface="+mn-cs"/>
              </a:rPr>
              <a:t>Biophysical J,</a:t>
            </a:r>
            <a:r>
              <a:rPr kumimoji="0" lang="en-NZ" sz="1600" b="0" i="0" u="none" strike="noStrike" kern="1200" cap="none" spc="0" normalizeH="0" baseline="0" noProof="0" dirty="0">
                <a:ln>
                  <a:noFill/>
                </a:ln>
                <a:solidFill>
                  <a:prstClr val="white">
                    <a:lumMod val="50000"/>
                  </a:prstClr>
                </a:solidFill>
                <a:effectLst/>
                <a:uLnTx/>
                <a:uFillTx/>
                <a:latin typeface="Calibri" panose="020F0502020204030204"/>
                <a:ea typeface="Aptos" panose="020B0004020202020204" pitchFamily="34" charset="0"/>
                <a:cs typeface="+mn-cs"/>
              </a:rPr>
              <a:t> 2024</a:t>
            </a:r>
            <a:endParaRPr kumimoji="0" lang="en-NZ"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1FFD578A-D26D-F40F-F5D6-3232783BE626}"/>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2971762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529DB0-8F8B-6885-7CAC-21B26B98EDDC}"/>
              </a:ext>
            </a:extLst>
          </p:cNvPr>
          <p:cNvSpPr txBox="1"/>
          <p:nvPr/>
        </p:nvSpPr>
        <p:spPr>
          <a:xfrm>
            <a:off x="205538" y="133337"/>
            <a:ext cx="950717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1" u="none" strike="noStrike" kern="1200" cap="none" spc="0" normalizeH="0" baseline="0" noProof="0" dirty="0">
                <a:ln>
                  <a:noFill/>
                </a:ln>
                <a:solidFill>
                  <a:srgbClr val="EF1E7A"/>
                </a:solidFill>
                <a:effectLst/>
                <a:uLnTx/>
                <a:uFillTx/>
                <a:latin typeface="Tahoma" panose="020B0604030504040204" pitchFamily="34" charset="0"/>
                <a:ea typeface="Tahoma" panose="020B0604030504040204" pitchFamily="34" charset="0"/>
                <a:cs typeface="Tahoma" panose="020B0604030504040204" pitchFamily="34" charset="0"/>
              </a:rPr>
              <a:t>Note on  units, unit prefixes and frequently used constants </a:t>
            </a:r>
            <a:endParaRPr kumimoji="0" lang="en-NZ" sz="2400" b="0" i="0" u="none" strike="noStrike" kern="1200" cap="none" spc="0" normalizeH="0" baseline="0" noProof="0" dirty="0">
              <a:ln>
                <a:noFill/>
              </a:ln>
              <a:solidFill>
                <a:srgbClr val="EF1E7A"/>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B202F1C2-1A7A-6BFA-AAEB-7B56936C711F}"/>
              </a:ext>
            </a:extLst>
          </p:cNvPr>
          <p:cNvSpPr txBox="1"/>
          <p:nvPr/>
        </p:nvSpPr>
        <p:spPr>
          <a:xfrm>
            <a:off x="395416" y="669677"/>
            <a:ext cx="93392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433513" algn="l"/>
              </a:tabLst>
              <a:defRPr/>
            </a:pPr>
            <a:r>
              <a:rPr kumimoji="0" lang="en-NZ" sz="1800" b="1" i="0" u="sng" strike="noStrike" kern="1200" cap="none" spc="0" normalizeH="0" baseline="0" noProof="0" dirty="0">
                <a:ln>
                  <a:noFill/>
                </a:ln>
                <a:solidFill>
                  <a:prstClr val="black"/>
                </a:solidFill>
                <a:effectLst/>
                <a:uLnTx/>
                <a:uFillTx/>
                <a:latin typeface="Calibri" panose="020F0502020204030204"/>
                <a:ea typeface="+mn-ea"/>
                <a:cs typeface="+mn-cs"/>
              </a:rPr>
              <a:t>Prefix</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C5C4BE2-094E-4D3D-89F7-932858A07470}"/>
                  </a:ext>
                </a:extLst>
              </p:cNvPr>
              <p:cNvSpPr txBox="1"/>
              <p:nvPr/>
            </p:nvSpPr>
            <p:spPr>
              <a:xfrm>
                <a:off x="395416" y="2094504"/>
                <a:ext cx="11712373" cy="4534831"/>
              </a:xfrm>
              <a:prstGeom prst="rect">
                <a:avLst/>
              </a:prstGeom>
              <a:noFill/>
            </p:spPr>
            <p:txBody>
              <a:bodyPr wrap="none" rtlCol="0">
                <a:spAutoFit/>
              </a:bodyPr>
              <a:lstStyle/>
              <a:p>
                <a:pPr marL="285750" marR="0" lvl="0" indent="-285750" algn="l" defTabSz="914400" rtl="0" eaLnBrk="1" fontAlgn="auto" latinLnBrk="0" hangingPunct="1">
                  <a:lnSpc>
                    <a:spcPct val="115000"/>
                  </a:lnSpc>
                  <a:spcBef>
                    <a:spcPts val="0"/>
                  </a:spcBef>
                  <a:spcAft>
                    <a:spcPts val="800"/>
                  </a:spcAft>
                  <a:buClrTx/>
                  <a:buSzTx/>
                  <a:buFont typeface="Wingdings" panose="05000000000000000000" pitchFamily="2" charset="2"/>
                  <a:buChar char="Ø"/>
                  <a:tabLst/>
                  <a:defRPr/>
                </a:pP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The volume of a cell is about 1pL (=10</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-3</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NZ" sz="1800" b="0" i="0" u="none" strike="noStrike" kern="1200" cap="none" spc="0" normalizeH="0" baseline="0" noProof="0" dirty="0" err="1">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nL</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=10</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-12 </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L or 10</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-15 </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m</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3</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which is (10</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-5 </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m)</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3</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or (10 </a:t>
                </a:r>
                <a:r>
                  <a:rPr kumimoji="0" lang="en-NZ" sz="1800" b="0" i="0" u="none" strike="noStrike" kern="1200" cap="none" spc="0" normalizeH="0" baseline="0" noProof="0" dirty="0">
                    <a:ln>
                      <a:noFill/>
                    </a:ln>
                    <a:solidFill>
                      <a:prstClr val="black"/>
                    </a:solidFill>
                    <a:effectLst/>
                    <a:uLnTx/>
                    <a:uFillTx/>
                    <a:latin typeface="Symbol" panose="05050102010706020507" pitchFamily="18" charset="2"/>
                    <a:ea typeface="Times New Roman" panose="02020603050405020304" pitchFamily="18" charset="0"/>
                    <a:cs typeface="Calibri" panose="020F0502020204030204" pitchFamily="34" charset="0"/>
                  </a:rPr>
                  <a:t>m</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m)</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3</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br>
                  <a:rPr kumimoji="0" lang="en-NZ" sz="1800" b="0" i="0" u="none" strike="noStrike" kern="1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Times New Roman" panose="02020603050405020304" pitchFamily="18" charset="0"/>
                  </a:rPr>
                </a:b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A concentration of 1 mM (</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millimoles per Liter) </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is 10</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-3</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mol.L</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-1</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or 1 mol.m</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-3</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br>
                  <a:rPr kumimoji="0" lang="en-NZ" sz="1800" b="0" i="0" u="none" strike="noStrike" kern="1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Times New Roman" panose="02020603050405020304" pitchFamily="18" charset="0"/>
                  </a:rPr>
                </a:b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1 mM x 1 </a:t>
                </a:r>
                <a:r>
                  <a:rPr kumimoji="0" lang="en-NZ" sz="1800" b="0" i="0" u="none" strike="noStrike" kern="1200" cap="none" spc="0" normalizeH="0" baseline="0" noProof="0" dirty="0" err="1">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pL</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is 1 mol.m</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-3</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x 10</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-15 </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m</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3</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or 10</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-15 </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mol or 1 </a:t>
                </a:r>
                <a:r>
                  <a:rPr kumimoji="0" lang="en-NZ" sz="1800" b="0" i="0" u="none" strike="noStrike" kern="1200" cap="none" spc="0" normalizeH="0" baseline="0" noProof="0" dirty="0" err="1">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fmol</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NZ" sz="1800" b="0" i="0" u="none" strike="noStrike" kern="1200" cap="none" spc="0" normalizeH="0" baseline="0" noProof="0" dirty="0" err="1">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femto</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is 10</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-15</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br>
                  <a:rPr kumimoji="0" lang="en-NZ" sz="1800" b="0" i="0" u="none" strike="noStrike" kern="1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Times New Roman" panose="02020603050405020304" pitchFamily="18" charset="0"/>
                  </a:rPr>
                </a:b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So if we assume a volume of </a:t>
                </a:r>
                <a:r>
                  <a:rPr kumimoji="0" lang="en-NZ" sz="1800" b="1" i="0" u="none" strike="noStrike" kern="1200" cap="none" spc="0" normalizeH="0" baseline="0" noProof="0" dirty="0">
                    <a:ln>
                      <a:noFill/>
                    </a:ln>
                    <a:solidFill>
                      <a:srgbClr val="FF0000"/>
                    </a:solidFill>
                    <a:effectLst/>
                    <a:uLnTx/>
                    <a:uFillTx/>
                    <a:latin typeface="Calibri" panose="020F0502020204030204" pitchFamily="34" charset="0"/>
                    <a:ea typeface="Times New Roman" panose="02020603050405020304" pitchFamily="18" charset="0"/>
                    <a:cs typeface="Times New Roman" panose="02020603050405020304" pitchFamily="18" charset="0"/>
                  </a:rPr>
                  <a:t>1 </a:t>
                </a:r>
                <a:r>
                  <a:rPr kumimoji="0" lang="en-NZ" sz="1800" b="1" i="0" u="none" strike="noStrike" kern="1200" cap="none" spc="0" normalizeH="0" baseline="0" noProof="0" dirty="0" err="1">
                    <a:ln>
                      <a:noFill/>
                    </a:ln>
                    <a:solidFill>
                      <a:srgbClr val="FF0000"/>
                    </a:solidFill>
                    <a:effectLst/>
                    <a:uLnTx/>
                    <a:uFillTx/>
                    <a:latin typeface="Calibri" panose="020F0502020204030204" pitchFamily="34" charset="0"/>
                    <a:ea typeface="Times New Roman" panose="02020603050405020304" pitchFamily="18" charset="0"/>
                    <a:cs typeface="Times New Roman" panose="02020603050405020304" pitchFamily="18" charset="0"/>
                  </a:rPr>
                  <a:t>pL</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then </a:t>
                </a:r>
                <a:r>
                  <a:rPr kumimoji="0" lang="en-NZ" sz="1800" b="1" i="0" u="none" strike="noStrike" kern="1200" cap="none" spc="0" normalizeH="0" baseline="0" noProof="0" dirty="0">
                    <a:ln>
                      <a:noFill/>
                    </a:ln>
                    <a:solidFill>
                      <a:srgbClr val="FF0000"/>
                    </a:solidFill>
                    <a:effectLst/>
                    <a:uLnTx/>
                    <a:uFillTx/>
                    <a:latin typeface="Calibri" panose="020F0502020204030204" pitchFamily="34" charset="0"/>
                    <a:ea typeface="Times New Roman" panose="02020603050405020304" pitchFamily="18" charset="0"/>
                    <a:cs typeface="Times New Roman" panose="02020603050405020304" pitchFamily="18" charset="0"/>
                  </a:rPr>
                  <a:t>1 mM </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is equivalent to a molar quantity of </a:t>
                </a:r>
                <a:r>
                  <a:rPr kumimoji="0" lang="en-NZ" sz="1800" b="1" i="0" u="none" strike="noStrike" kern="1200" cap="none" spc="0" normalizeH="0" baseline="0" noProof="0" dirty="0">
                    <a:ln>
                      <a:noFill/>
                    </a:ln>
                    <a:solidFill>
                      <a:srgbClr val="FF0000"/>
                    </a:solidFill>
                    <a:effectLst/>
                    <a:uLnTx/>
                    <a:uFillTx/>
                    <a:latin typeface="Calibri" panose="020F0502020204030204" pitchFamily="34" charset="0"/>
                    <a:ea typeface="Times New Roman" panose="02020603050405020304" pitchFamily="18" charset="0"/>
                    <a:cs typeface="Times New Roman" panose="02020603050405020304" pitchFamily="18" charset="0"/>
                  </a:rPr>
                  <a:t>1 </a:t>
                </a:r>
                <a:r>
                  <a:rPr kumimoji="0" lang="en-NZ" sz="1800" b="1" i="0" u="none" strike="noStrike" kern="1200" cap="none" spc="0" normalizeH="0" baseline="0" noProof="0" dirty="0" err="1">
                    <a:ln>
                      <a:noFill/>
                    </a:ln>
                    <a:solidFill>
                      <a:srgbClr val="FF0000"/>
                    </a:solidFill>
                    <a:effectLst/>
                    <a:uLnTx/>
                    <a:uFillTx/>
                    <a:latin typeface="Calibri" panose="020F0502020204030204" pitchFamily="34" charset="0"/>
                    <a:ea typeface="Times New Roman" panose="02020603050405020304" pitchFamily="18" charset="0"/>
                    <a:cs typeface="Times New Roman" panose="02020603050405020304" pitchFamily="18" charset="0"/>
                  </a:rPr>
                  <a:t>fmol</a:t>
                </a:r>
                <a:endParaRPr kumimoji="0" lang="en-NZ"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285750" marR="0" lvl="0" indent="-285750" algn="l" defTabSz="914400" rtl="0" eaLnBrk="1" fontAlgn="auto" latinLnBrk="0" hangingPunct="1">
                  <a:lnSpc>
                    <a:spcPct val="115000"/>
                  </a:lnSpc>
                  <a:spcBef>
                    <a:spcPts val="0"/>
                  </a:spcBef>
                  <a:spcAft>
                    <a:spcPts val="800"/>
                  </a:spcAft>
                  <a:buClrTx/>
                  <a:buSzTx/>
                  <a:buFont typeface="Wingdings" panose="05000000000000000000" pitchFamily="2" charset="2"/>
                  <a:buChar char="Ø"/>
                  <a:tabLst/>
                  <a:defRPr/>
                </a:pP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 = k</a:t>
                </a:r>
                <a:r>
                  <a:rPr kumimoji="0" lang="en-NZ" sz="1800" b="0" i="0" u="none" strike="noStrike" kern="1200" cap="none" spc="0" normalizeH="0" baseline="-25000" noProof="0" dirty="0">
                    <a:ln>
                      <a:noFill/>
                    </a:ln>
                    <a:solidFill>
                      <a:prstClr val="black"/>
                    </a:solidFill>
                    <a:effectLst/>
                    <a:uLnTx/>
                    <a:uFillTx/>
                    <a:latin typeface="Calibri" panose="020F0502020204030204" pitchFamily="34" charset="0"/>
                    <a:ea typeface="+mn-ea"/>
                    <a:cs typeface="Calibri" panose="020F0502020204030204" pitchFamily="34" charset="0"/>
                  </a:rPr>
                  <a:t>B</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a:t>
                </a:r>
                <a:r>
                  <a:rPr kumimoji="0" lang="en-NZ" sz="1800" b="0" i="0" u="none" strike="noStrike" kern="1200" cap="none" spc="0" normalizeH="0" baseline="-25000" noProof="0" dirty="0">
                    <a:ln>
                      <a:noFill/>
                    </a:ln>
                    <a:solidFill>
                      <a:prstClr val="black"/>
                    </a:solidFill>
                    <a:effectLst/>
                    <a:uLnTx/>
                    <a:uFillTx/>
                    <a:latin typeface="Calibri" panose="020F0502020204030204" pitchFamily="34" charset="0"/>
                    <a:ea typeface="+mn-ea"/>
                    <a:cs typeface="Calibri" panose="020F0502020204030204" pitchFamily="34" charset="0"/>
                  </a:rPr>
                  <a:t>A</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 1.38x10</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mn-ea"/>
                    <a:cs typeface="Calibri" panose="020F0502020204030204" pitchFamily="34" charset="0"/>
                  </a:rPr>
                  <a:t>-23</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J.K</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mn-ea"/>
                    <a:cs typeface="Calibri" panose="020F0502020204030204" pitchFamily="34" charset="0"/>
                  </a:rPr>
                  <a:t>-1</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x  6.022x10</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mn-ea"/>
                    <a:cs typeface="Calibri" panose="020F0502020204030204" pitchFamily="34" charset="0"/>
                  </a:rPr>
                  <a:t>23</a:t>
                </a:r>
                <a:r>
                  <a:rPr kumimoji="0" lang="en-NZ" sz="1800" b="1" i="0" u="none" strike="noStrike" kern="1200" cap="none" spc="0" normalizeH="0" baseline="30000" noProof="0" dirty="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mol</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mn-ea"/>
                    <a:cs typeface="Calibri" panose="020F0502020204030204" pitchFamily="34" charset="0"/>
                  </a:rPr>
                  <a:t>-1 </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8.314 J.mol</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mn-ea"/>
                    <a:cs typeface="Calibri" panose="020F0502020204030204" pitchFamily="34" charset="0"/>
                  </a:rPr>
                  <a:t>-1</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.K</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mn-ea"/>
                    <a:cs typeface="Calibri" panose="020F0502020204030204" pitchFamily="34" charset="0"/>
                  </a:rPr>
                  <a:t>-1</a:t>
                </a:r>
                <a:br>
                  <a:rPr kumimoji="0" lang="en-NZ" sz="1800" b="0" i="0" u="none" strike="noStrike" kern="1200" cap="none" spc="0" normalizeH="0" baseline="0" noProof="0" dirty="0">
                    <a:ln>
                      <a:noFill/>
                    </a:ln>
                    <a:solidFill>
                      <a:srgbClr val="FF0000"/>
                    </a:solidFill>
                    <a:effectLst/>
                    <a:uLnTx/>
                    <a:uFillTx/>
                    <a:latin typeface="Calibri" panose="020F0502020204030204" pitchFamily="34" charset="0"/>
                    <a:ea typeface="+mn-ea"/>
                    <a:cs typeface="Times New Roman" panose="02020603050405020304" pitchFamily="18" charset="0"/>
                  </a:rPr>
                </a:b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Therefore a</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t 300K, </a:t>
                </a:r>
                <a:r>
                  <a:rPr kumimoji="0" lang="en-NZ" sz="1800" b="1" i="0" u="none" strike="noStrike" kern="1200" cap="none" spc="0" normalizeH="0" baseline="0" noProof="0" dirty="0">
                    <a:ln>
                      <a:noFill/>
                    </a:ln>
                    <a:solidFill>
                      <a:srgbClr val="FF0000"/>
                    </a:solidFill>
                    <a:effectLst/>
                    <a:uLnTx/>
                    <a:uFillTx/>
                    <a:latin typeface="Calibri" panose="020F0502020204030204" pitchFamily="34" charset="0"/>
                    <a:ea typeface="Times New Roman" panose="02020603050405020304" pitchFamily="18" charset="0"/>
                    <a:cs typeface="Times New Roman" panose="02020603050405020304" pitchFamily="18" charset="0"/>
                  </a:rPr>
                  <a:t>RT </a:t>
                </a:r>
                <a:r>
                  <a:rPr kumimoji="0" lang="en-NZ" sz="1800" b="1"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r>
                  <a:rPr kumimoji="0" lang="en-NZ" sz="1800" b="1" i="0" u="none" strike="noStrike" kern="1200" cap="none" spc="0" normalizeH="0" baseline="0" noProof="0" dirty="0">
                    <a:ln>
                      <a:noFill/>
                    </a:ln>
                    <a:solidFill>
                      <a:srgbClr val="FF0000"/>
                    </a:solidFill>
                    <a:effectLst/>
                    <a:uLnTx/>
                    <a:uFillTx/>
                    <a:latin typeface="Calibri" panose="020F0502020204030204" pitchFamily="34" charset="0"/>
                    <a:ea typeface="Times New Roman" panose="02020603050405020304" pitchFamily="18" charset="0"/>
                    <a:cs typeface="Times New Roman" panose="02020603050405020304" pitchFamily="18" charset="0"/>
                  </a:rPr>
                  <a:t>2.5 kJ.mol</a:t>
                </a:r>
                <a:r>
                  <a:rPr kumimoji="0" lang="en-NZ" sz="1800" b="1" i="0" u="none" strike="noStrike" kern="1200" cap="none" spc="0" normalizeH="0" baseline="30000" noProof="0" dirty="0">
                    <a:ln>
                      <a:noFill/>
                    </a:ln>
                    <a:solidFill>
                      <a:srgbClr val="FF0000"/>
                    </a:solidFill>
                    <a:effectLst/>
                    <a:uLnTx/>
                    <a:uFillTx/>
                    <a:latin typeface="Calibri" panose="020F0502020204030204" pitchFamily="34" charset="0"/>
                    <a:ea typeface="Times New Roman" panose="02020603050405020304" pitchFamily="18" charset="0"/>
                    <a:cs typeface="Times New Roman" panose="02020603050405020304" pitchFamily="18" charset="0"/>
                  </a:rPr>
                  <a:t>-1</a:t>
                </a:r>
                <a:br>
                  <a:rPr kumimoji="0" lang="en-NZ" sz="1800" b="0" i="0" u="none" strike="noStrike" kern="1200" cap="none" spc="0" normalizeH="0" baseline="0" noProof="0" dirty="0">
                    <a:ln>
                      <a:noFill/>
                    </a:ln>
                    <a:solidFill>
                      <a:srgbClr val="FF0000"/>
                    </a:solidFill>
                    <a:effectLst/>
                    <a:uLnTx/>
                    <a:uFillTx/>
                    <a:latin typeface="Calibri" panose="020F0502020204030204" pitchFamily="34" charset="0"/>
                    <a:ea typeface="Times New Roman" panose="02020603050405020304" pitchFamily="18" charset="0"/>
                    <a:cs typeface="Times New Roman" panose="02020603050405020304" pitchFamily="18" charset="0"/>
                  </a:rPr>
                </a:b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This is thermal energy due to Brownian motion. </a:t>
                </a:r>
                <a:b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b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For a gas at atmospheric pressure </a:t>
                </a:r>
                <a14:m>
                  <m:oMath xmlns:m="http://schemas.openxmlformats.org/officeDocument/2006/math">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𝑝𝑉</m:t>
                    </m:r>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800" b="0" i="1" u="none" strike="noStrike" kern="1200" cap="none" spc="0" normalizeH="0" baseline="0" noProof="0" dirty="0" err="1"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𝑛𝑅𝑇</m:t>
                    </m:r>
                  </m:oMath>
                </a14:m>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where </a:t>
                </a:r>
                <a14:m>
                  <m:oMath xmlns:m="http://schemas.openxmlformats.org/officeDocument/2006/math">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𝑝</m:t>
                    </m:r>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oMath>
                </a14:m>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NZ" sz="1800" b="1" i="0" u="none" strike="noStrike" kern="1200" cap="none" spc="0" normalizeH="0" baseline="0" noProof="0" dirty="0">
                    <a:ln>
                      <a:noFill/>
                    </a:ln>
                    <a:solidFill>
                      <a:srgbClr val="FF0000"/>
                    </a:solidFill>
                    <a:effectLst/>
                    <a:uLnTx/>
                    <a:uFillTx/>
                    <a:latin typeface="Calibri" panose="020F0502020204030204" pitchFamily="34" charset="0"/>
                    <a:ea typeface="Times New Roman" panose="02020603050405020304" pitchFamily="18" charset="0"/>
                    <a:cs typeface="Times New Roman" panose="02020603050405020304" pitchFamily="18" charset="0"/>
                  </a:rPr>
                  <a:t>100 kPa </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(the </a:t>
                </a:r>
                <a:r>
                  <a:rPr kumimoji="0" lang="en-NZ" sz="1800" b="0" i="1"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energy density</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𝑉</m:t>
                    </m:r>
                    <m:r>
                      <a:rPr kumimoji="0" lang="en-NZ" sz="1800" b="0" i="1" u="none" strike="noStrike" kern="1200" cap="none" spc="0" normalizeH="0" baseline="0" noProof="0" dirty="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
                      <m:fPr>
                        <m:ctrlP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2.5 </m:t>
                        </m:r>
                        <m:r>
                          <m:rPr>
                            <m:nor/>
                          </m:rPr>
                          <a:rPr kumimoji="0" lang="en-NZ"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m:t>kJ</m:t>
                        </m:r>
                        <m:r>
                          <m:rPr>
                            <m:nor/>
                          </m:rPr>
                          <a:rPr kumimoji="0" lang="en-NZ"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m:t>.</m:t>
                        </m:r>
                        <m:r>
                          <m:rPr>
                            <m:nor/>
                          </m:rPr>
                          <a:rPr kumimoji="0" lang="en-NZ"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m:t>mol</m:t>
                        </m:r>
                        <m:r>
                          <m:rPr>
                            <m:nor/>
                          </m:rPr>
                          <a:rPr kumimoji="0" lang="en-NZ" sz="1800" b="0" i="0" u="none" strike="noStrike" kern="1200" cap="none" spc="0" normalizeH="0" baseline="3000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m:t>−1</m:t>
                        </m:r>
                      </m:num>
                      <m:den>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100</m:t>
                        </m:r>
                        <m:r>
                          <m:rPr>
                            <m:nor/>
                          </m:rPr>
                          <a:rPr kumimoji="0" lang="en-NZ" sz="1800" b="0" i="0" u="none" strike="noStrike" kern="1200" cap="none" spc="0" normalizeH="0" baseline="0" noProof="0" dirty="0" smtClean="0">
                            <a:ln>
                              <a:noFill/>
                            </a:ln>
                            <a:solidFill>
                              <a:prstClr val="black"/>
                            </a:solidFill>
                            <a:effectLst/>
                            <a:uLnTx/>
                            <a:uFillTx/>
                            <a:latin typeface="Calibri" panose="020F0502020204030204"/>
                            <a:ea typeface="+mn-ea"/>
                            <a:cs typeface="Times New Roman" panose="02020603050405020304" pitchFamily="18" charset="0"/>
                          </a:rPr>
                          <m:t> </m:t>
                        </m:r>
                        <m:r>
                          <m:rPr>
                            <m:nor/>
                          </m:rPr>
                          <a:rPr kumimoji="0" lang="en-NZ"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m:t>J</m:t>
                        </m:r>
                        <m:r>
                          <a:rPr kumimoji="0" lang="en-NZ" sz="18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m:rPr>
                            <m:nor/>
                          </m:rPr>
                          <a:rPr kumimoji="0" lang="en-NZ" sz="1800" b="0" i="0" u="none" strike="noStrike" kern="1200" cap="none" spc="0" normalizeH="0" baseline="0" noProof="0" dirty="0" smtClean="0">
                            <a:ln>
                              <a:noFill/>
                            </a:ln>
                            <a:solidFill>
                              <a:prstClr val="black"/>
                            </a:solidFill>
                            <a:effectLst/>
                            <a:uLnTx/>
                            <a:uFillTx/>
                            <a:latin typeface="Calibri" panose="020F0502020204030204"/>
                            <a:ea typeface="+mn-ea"/>
                            <a:cs typeface="Times New Roman" panose="02020603050405020304" pitchFamily="18" charset="0"/>
                          </a:rPr>
                          <m:t>L</m:t>
                        </m:r>
                        <m:r>
                          <m:rPr>
                            <m:nor/>
                          </m:rPr>
                          <a:rPr kumimoji="0" lang="en-NZ" sz="1800" b="0" i="0" u="none" strike="noStrike" kern="1200" cap="none" spc="0" normalizeH="0" baseline="3000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m:t>−1</m:t>
                        </m:r>
                      </m:den>
                    </m:f>
                    <m:r>
                      <a:rPr kumimoji="0" lang="en-NZ"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NZ" sz="18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𝟐𝟓</m:t>
                    </m:r>
                    <m:r>
                      <a:rPr kumimoji="0" lang="en-NZ" sz="18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 </m:t>
                    </m:r>
                    <m:r>
                      <a:rPr kumimoji="0" lang="en-NZ" sz="1800" b="1" i="0"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𝐋</m:t>
                    </m:r>
                    <m:r>
                      <m:rPr>
                        <m:nor/>
                      </m:rPr>
                      <a:rPr kumimoji="0" lang="en-NZ" sz="1800" b="1" i="0" u="none" strike="noStrike" kern="1200" cap="none" spc="0" normalizeH="0" baseline="0" noProof="0" dirty="0" smtClean="0">
                        <a:ln>
                          <a:noFill/>
                        </a:ln>
                        <a:solidFill>
                          <a:srgbClr val="FF0000"/>
                        </a:solidFill>
                        <a:effectLst/>
                        <a:uLnTx/>
                        <a:uFillTx/>
                        <a:latin typeface="Calibri" panose="020F0502020204030204"/>
                        <a:ea typeface="+mn-ea"/>
                        <a:cs typeface="Times New Roman" panose="02020603050405020304" pitchFamily="18" charset="0"/>
                      </a:rPr>
                      <m:t>.</m:t>
                    </m:r>
                    <m:r>
                      <m:rPr>
                        <m:nor/>
                      </m:rPr>
                      <a:rPr kumimoji="0" lang="en-NZ" sz="1800" b="1" i="0" u="none" strike="noStrike" kern="1200" cap="none" spc="0" normalizeH="0" baseline="0" noProof="0" dirty="0">
                        <a:ln>
                          <a:noFill/>
                        </a:ln>
                        <a:solidFill>
                          <a:srgbClr val="FF0000"/>
                        </a:solidFill>
                        <a:effectLst/>
                        <a:uLnTx/>
                        <a:uFillTx/>
                        <a:latin typeface="Calibri" panose="020F0502020204030204"/>
                        <a:ea typeface="Times New Roman" panose="02020603050405020304" pitchFamily="18" charset="0"/>
                        <a:cs typeface="Times New Roman" panose="02020603050405020304" pitchFamily="18" charset="0"/>
                      </a:rPr>
                      <m:t>mol</m:t>
                    </m:r>
                    <m:r>
                      <m:rPr>
                        <m:nor/>
                      </m:rPr>
                      <a:rPr kumimoji="0" lang="en-NZ" sz="1800" b="1" i="0" u="none" strike="noStrike" kern="1200" cap="none" spc="0" normalizeH="0" baseline="30000" noProof="0" dirty="0">
                        <a:ln>
                          <a:noFill/>
                        </a:ln>
                        <a:solidFill>
                          <a:srgbClr val="FF0000"/>
                        </a:solidFill>
                        <a:effectLst/>
                        <a:uLnTx/>
                        <a:uFillTx/>
                        <a:latin typeface="Calibri" panose="020F0502020204030204"/>
                        <a:ea typeface="Times New Roman" panose="02020603050405020304" pitchFamily="18" charset="0"/>
                        <a:cs typeface="Times New Roman" panose="02020603050405020304" pitchFamily="18" charset="0"/>
                      </a:rPr>
                      <m:t>−1</m:t>
                    </m:r>
                  </m:oMath>
                </a14:m>
                <a:r>
                  <a:rPr kumimoji="0" lang="en-NZ"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a:t>
                </a:r>
              </a:p>
              <a:p>
                <a:pPr marL="285750" marR="0" lvl="0" indent="-285750" algn="l" defTabSz="914400" rtl="0" eaLnBrk="1" fontAlgn="auto" latinLnBrk="0" hangingPunct="1">
                  <a:lnSpc>
                    <a:spcPct val="115000"/>
                  </a:lnSpc>
                  <a:spcBef>
                    <a:spcPts val="0"/>
                  </a:spcBef>
                  <a:spcAft>
                    <a:spcPts val="800"/>
                  </a:spcAft>
                  <a:buClrTx/>
                  <a:buSzTx/>
                  <a:buFont typeface="Wingdings" panose="05000000000000000000" pitchFamily="2" charset="2"/>
                  <a:buChar char="Ø"/>
                  <a:tabLst/>
                  <a:defRPr/>
                </a:pP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Faraday’s constant is </a:t>
                </a:r>
                <a:r>
                  <a:rPr kumimoji="0" lang="en-NZ" sz="1800" b="0" i="0" u="none" strike="noStrike" kern="1200" cap="none" spc="0" normalizeH="0" baseline="0" noProof="0" dirty="0" err="1">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approx</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F = 0.965x10</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5</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C.mol</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-1</a:t>
                </a:r>
                <a:br>
                  <a:rPr kumimoji="0" lang="en-NZ" sz="1800" b="0" i="0" u="none" strike="noStrike" kern="1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Times New Roman" panose="02020603050405020304" pitchFamily="18" charset="0"/>
                  </a:rPr>
                </a:b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1 V is 1 J.C</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-1</a:t>
                </a:r>
                <a:b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br>
                <a14:m>
                  <m:oMath xmlns:m="http://schemas.openxmlformats.org/officeDocument/2006/math">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𝑅𝑇</m:t>
                        </m:r>
                      </m:num>
                      <m:den>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𝐹</m:t>
                        </m:r>
                      </m:den>
                    </m:f>
                  </m:oMath>
                </a14:m>
                <a:r>
                  <a:rPr kumimoji="0" lang="en-NZ" sz="18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r>
                  <a:rPr kumimoji="0" lang="en-NZ" sz="1800" b="0" i="0" u="none" strike="noStrike" kern="1200" cap="none" spc="0" normalizeH="0" baseline="0" noProof="0" dirty="0">
                    <a:ln>
                      <a:noFill/>
                    </a:ln>
                    <a:solidFill>
                      <a:srgbClr val="FF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2.5 kJ.mol</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-1 </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10</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5</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C.mol</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-1</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 0.025 J.C</a:t>
                </a:r>
                <a:r>
                  <a:rPr kumimoji="0" lang="en-NZ" sz="1800" b="0" i="0" u="none" strike="noStrike" kern="1200" cap="none" spc="0" normalizeH="0" baseline="3000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-1</a:t>
                </a:r>
                <a:r>
                  <a:rPr kumimoji="0" lang="en-NZ"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or  </a:t>
                </a:r>
                <a14:m>
                  <m:oMath xmlns:m="http://schemas.openxmlformats.org/officeDocument/2006/math">
                    <m:f>
                      <m:fPr>
                        <m:ctrlP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Times New Roman" panose="02020603050405020304" pitchFamily="18" charset="0"/>
                          </a:rPr>
                        </m:ctrlPr>
                      </m:fPr>
                      <m:num>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mn-ea"/>
                            <a:cs typeface="Times New Roman" panose="02020603050405020304" pitchFamily="18" charset="0"/>
                          </a:rPr>
                          <m:t>𝑹𝑻</m:t>
                        </m:r>
                      </m:num>
                      <m:den>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mn-ea"/>
                            <a:cs typeface="Times New Roman" panose="02020603050405020304" pitchFamily="18" charset="0"/>
                          </a:rPr>
                          <m:t>𝑭</m:t>
                        </m:r>
                      </m:den>
                    </m:f>
                  </m:oMath>
                </a14:m>
                <a:r>
                  <a:rPr kumimoji="0" lang="en-NZ" sz="1800" b="1"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 25mV</a:t>
                </a:r>
              </a:p>
              <a:p>
                <a:pPr marL="285750" marR="0" lvl="0" indent="-285750" algn="l" defTabSz="914400" rtl="0" eaLnBrk="1" fontAlgn="auto" latinLnBrk="0" hangingPunct="1">
                  <a:lnSpc>
                    <a:spcPct val="115000"/>
                  </a:lnSpc>
                  <a:spcBef>
                    <a:spcPts val="0"/>
                  </a:spcBef>
                  <a:spcAft>
                    <a:spcPts val="800"/>
                  </a:spcAft>
                  <a:buClrTx/>
                  <a:buSzTx/>
                  <a:buFont typeface="Wingdings" panose="05000000000000000000" pitchFamily="2" charset="2"/>
                  <a:buChar char="Ø"/>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Note that </a:t>
                </a:r>
                <a:r>
                  <a:rPr kumimoji="0" lang="en-NZ" sz="1800" b="1" i="0" u="none" strike="noStrike" kern="1200" cap="none" spc="0" normalizeH="0" baseline="0" noProof="0" dirty="0">
                    <a:ln>
                      <a:noFill/>
                    </a:ln>
                    <a:solidFill>
                      <a:srgbClr val="FF0000"/>
                    </a:solidFill>
                    <a:effectLst/>
                    <a:uLnTx/>
                    <a:uFillTx/>
                    <a:latin typeface="Calibri" panose="020F0502020204030204"/>
                    <a:ea typeface="+mn-ea"/>
                    <a:cs typeface="+mn-cs"/>
                  </a:rPr>
                  <a:t>water is 55.5 M </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(moles/L) since 55.5 (mol.L</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x 18 (g.mol</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 1000 g = 1 kg which is the mass of 1 L of water. </a:t>
                </a:r>
              </a:p>
            </p:txBody>
          </p:sp>
        </mc:Choice>
        <mc:Fallback xmlns="">
          <p:sp>
            <p:nvSpPr>
              <p:cNvPr id="4" name="TextBox 3">
                <a:extLst>
                  <a:ext uri="{FF2B5EF4-FFF2-40B4-BE49-F238E27FC236}">
                    <a16:creationId xmlns:a16="http://schemas.microsoft.com/office/drawing/2014/main" id="{EC5C4BE2-094E-4D3D-89F7-932858A07470}"/>
                  </a:ext>
                </a:extLst>
              </p:cNvPr>
              <p:cNvSpPr txBox="1">
                <a:spLocks noRot="1" noChangeAspect="1" noMove="1" noResize="1" noEditPoints="1" noAdjustHandles="1" noChangeArrowheads="1" noChangeShapeType="1" noTextEdit="1"/>
              </p:cNvSpPr>
              <p:nvPr/>
            </p:nvSpPr>
            <p:spPr>
              <a:xfrm>
                <a:off x="395416" y="2094504"/>
                <a:ext cx="11712373" cy="4534831"/>
              </a:xfrm>
              <a:prstGeom prst="rect">
                <a:avLst/>
              </a:prstGeom>
              <a:blipFill>
                <a:blip r:embed="rId2"/>
                <a:stretch>
                  <a:fillRect l="-364" t="-538" b="-1346"/>
                </a:stretch>
              </a:blipFill>
            </p:spPr>
            <p:txBody>
              <a:bodyPr/>
              <a:lstStyle/>
              <a:p>
                <a:r>
                  <a:rPr lang="en-NZ">
                    <a:noFill/>
                  </a:rPr>
                  <a:t> </a:t>
                </a:r>
              </a:p>
            </p:txBody>
          </p:sp>
        </mc:Fallback>
      </mc:AlternateContent>
      <p:sp>
        <p:nvSpPr>
          <p:cNvPr id="5" name="TextBox 4">
            <a:extLst>
              <a:ext uri="{FF2B5EF4-FFF2-40B4-BE49-F238E27FC236}">
                <a16:creationId xmlns:a16="http://schemas.microsoft.com/office/drawing/2014/main" id="{39EF9EFD-9B46-FDD2-1FAF-EB86232D053E}"/>
              </a:ext>
            </a:extLst>
          </p:cNvPr>
          <p:cNvSpPr txBox="1"/>
          <p:nvPr/>
        </p:nvSpPr>
        <p:spPr>
          <a:xfrm>
            <a:off x="1329338" y="669677"/>
            <a:ext cx="2070118"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433513" algn="l"/>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milli-	10</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-3</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tab pos="1433513" algn="l"/>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micro-	10</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-6</a:t>
            </a: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1433513" algn="l"/>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nano-	10</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-9</a:t>
            </a: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1433513" algn="l"/>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pico-	10</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-12</a:t>
            </a: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1433513" algn="l"/>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femto-	10</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-15</a:t>
            </a: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A716E03C-25A1-6626-F076-079F09F5AE6D}"/>
              </a:ext>
            </a:extLst>
          </p:cNvPr>
          <p:cNvSpPr txBox="1"/>
          <p:nvPr/>
        </p:nvSpPr>
        <p:spPr>
          <a:xfrm>
            <a:off x="4348744" y="669676"/>
            <a:ext cx="6808473" cy="14311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433513" algn="l"/>
              </a:tabLst>
              <a:defRPr/>
            </a:pPr>
            <a:r>
              <a:rPr kumimoji="0" lang="en-NZ" sz="1800" b="1" i="0" u="sng" strike="noStrike" kern="1200" cap="none" spc="0" normalizeH="0" baseline="0" noProof="0" dirty="0">
                <a:ln>
                  <a:noFill/>
                </a:ln>
                <a:solidFill>
                  <a:prstClr val="black"/>
                </a:solidFill>
                <a:effectLst/>
                <a:uLnTx/>
                <a:uFillTx/>
                <a:latin typeface="Calibri" panose="020F0502020204030204"/>
                <a:ea typeface="+mn-ea"/>
                <a:cs typeface="+mn-cs"/>
              </a:rPr>
              <a:t>Useful units in physiology</a:t>
            </a:r>
          </a:p>
          <a:p>
            <a:pPr marL="0" marR="0" lvl="0" indent="0" algn="l" defTabSz="914400" rtl="0" eaLnBrk="1" fontAlgn="auto" latinLnBrk="0" hangingPunct="1">
              <a:lnSpc>
                <a:spcPct val="100000"/>
              </a:lnSpc>
              <a:spcBef>
                <a:spcPts val="600"/>
              </a:spcBef>
              <a:spcAft>
                <a:spcPts val="0"/>
              </a:spcAft>
              <a:buClrTx/>
              <a:buSzTx/>
              <a:buFontTx/>
              <a:buNone/>
              <a:tabLst>
                <a:tab pos="1433513" algn="l"/>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Litres (L)  1 L = 10</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-3</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m</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3</a:t>
            </a:r>
          </a:p>
          <a:p>
            <a:pPr marL="0" marR="0" lvl="0" indent="0" algn="l" defTabSz="914400" rtl="0" eaLnBrk="1" fontAlgn="auto" latinLnBrk="0" hangingPunct="1">
              <a:lnSpc>
                <a:spcPct val="100000"/>
              </a:lnSpc>
              <a:spcBef>
                <a:spcPts val="600"/>
              </a:spcBef>
              <a:spcAft>
                <a:spcPts val="0"/>
              </a:spcAft>
              <a:buClrTx/>
              <a:buSzTx/>
              <a:buFontTx/>
              <a:buNone/>
              <a:tabLst>
                <a:tab pos="1433513" algn="l"/>
              </a:tabLst>
              <a:defRPr/>
            </a:pPr>
            <a:r>
              <a:rPr kumimoji="0" lang="en-NZ" sz="1800" b="1" i="0" u="none" strike="noStrike" kern="1200" cap="none" spc="0" normalizeH="0" baseline="0" noProof="0" dirty="0">
                <a:ln>
                  <a:noFill/>
                </a:ln>
                <a:solidFill>
                  <a:srgbClr val="FF0000"/>
                </a:solidFill>
                <a:effectLst/>
                <a:uLnTx/>
                <a:uFillTx/>
                <a:latin typeface="Calibri" panose="020F0502020204030204"/>
                <a:ea typeface="+mn-ea"/>
                <a:cs typeface="+mn-cs"/>
              </a:rPr>
              <a:t>1 kPa </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10</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3</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J.m</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-3</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800" b="1" i="0" u="none" strike="noStrike" kern="1200" cap="none" spc="0" normalizeH="0" baseline="0" noProof="0" dirty="0">
                <a:ln>
                  <a:noFill/>
                </a:ln>
                <a:solidFill>
                  <a:srgbClr val="FF0000"/>
                </a:solidFill>
                <a:effectLst/>
                <a:uLnTx/>
                <a:uFillTx/>
                <a:latin typeface="Calibri" panose="020F0502020204030204"/>
                <a:ea typeface="+mn-ea"/>
                <a:cs typeface="+mn-cs"/>
              </a:rPr>
              <a:t>= 1 J.L</a:t>
            </a:r>
            <a:r>
              <a:rPr kumimoji="0" lang="en-NZ" sz="1800" b="1" i="0" u="none" strike="noStrike" kern="1200" cap="none" spc="0" normalizeH="0" baseline="30000" noProof="0" dirty="0">
                <a:ln>
                  <a:noFill/>
                </a:ln>
                <a:solidFill>
                  <a:srgbClr val="FF0000"/>
                </a:solidFill>
                <a:effectLst/>
                <a:uLnTx/>
                <a:uFillTx/>
                <a:latin typeface="Calibri" panose="020F0502020204030204"/>
                <a:ea typeface="+mn-ea"/>
                <a:cs typeface="+mn-cs"/>
              </a:rPr>
              <a:t>-1</a:t>
            </a:r>
            <a:r>
              <a:rPr kumimoji="0" lang="en-NZ" sz="1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(1 kPa x 1 L.s</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 1 J.s</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600"/>
              </a:spcBef>
              <a:spcAft>
                <a:spcPts val="0"/>
              </a:spcAft>
              <a:buClrTx/>
              <a:buSzTx/>
              <a:buFontTx/>
              <a:buNone/>
              <a:tabLst>
                <a:tab pos="1433513" algn="l"/>
              </a:tabLst>
              <a:defRPr/>
            </a:pPr>
            <a:r>
              <a:rPr kumimoji="0" lang="en-NZ" sz="1800" b="1" i="0" u="none" strike="noStrike" kern="1200" cap="none" spc="0" normalizeH="0" baseline="0" noProof="0" dirty="0">
                <a:ln>
                  <a:noFill/>
                </a:ln>
                <a:solidFill>
                  <a:srgbClr val="FF0000"/>
                </a:solidFill>
                <a:effectLst/>
                <a:uLnTx/>
                <a:uFillTx/>
                <a:latin typeface="Calibri" panose="020F0502020204030204"/>
                <a:ea typeface="+mn-ea"/>
                <a:cs typeface="+mn-cs"/>
              </a:rPr>
              <a:t>1 mM </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1 millimol.L</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 10</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-3</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mol.L</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800" b="1" i="0" u="none" strike="noStrike" kern="1200" cap="none" spc="0" normalizeH="0" baseline="0" noProof="0" dirty="0">
                <a:ln>
                  <a:noFill/>
                </a:ln>
                <a:solidFill>
                  <a:srgbClr val="FF0000"/>
                </a:solidFill>
                <a:effectLst/>
                <a:uLnTx/>
                <a:uFillTx/>
                <a:latin typeface="Calibri" panose="020F0502020204030204"/>
                <a:ea typeface="+mn-ea"/>
                <a:cs typeface="+mn-cs"/>
              </a:rPr>
              <a:t>1 mol.m</a:t>
            </a:r>
            <a:r>
              <a:rPr kumimoji="0" lang="en-NZ" sz="1800" b="1" i="0" u="none" strike="noStrike" kern="1200" cap="none" spc="0" normalizeH="0" baseline="30000" noProof="0" dirty="0">
                <a:ln>
                  <a:noFill/>
                </a:ln>
                <a:solidFill>
                  <a:srgbClr val="FF0000"/>
                </a:solidFill>
                <a:effectLst/>
                <a:uLnTx/>
                <a:uFillTx/>
                <a:latin typeface="Calibri" panose="020F0502020204030204"/>
                <a:ea typeface="+mn-ea"/>
                <a:cs typeface="+mn-cs"/>
              </a:rPr>
              <a:t>-3</a:t>
            </a:r>
            <a:r>
              <a:rPr kumimoji="0" lang="en-NZ" sz="1800" b="1" i="0" u="none" strike="noStrike" kern="1200" cap="none" spc="0" normalizeH="0" baseline="0" noProof="0" dirty="0">
                <a:ln>
                  <a:noFill/>
                </a:ln>
                <a:solidFill>
                  <a:srgbClr val="FF0000"/>
                </a:solidFill>
                <a:effectLst/>
                <a:uLnTx/>
                <a:uFillTx/>
                <a:latin typeface="Calibri" panose="020F0502020204030204"/>
                <a:ea typeface="+mn-ea"/>
                <a:cs typeface="+mn-cs"/>
              </a:rPr>
              <a:t> = 1 fmol.pL</a:t>
            </a:r>
            <a:r>
              <a:rPr kumimoji="0" lang="en-NZ" sz="1800" b="1" i="0" u="none" strike="noStrike" kern="1200" cap="none" spc="0" normalizeH="0" baseline="30000" noProof="0" dirty="0">
                <a:ln>
                  <a:noFill/>
                </a:ln>
                <a:solidFill>
                  <a:srgbClr val="FF0000"/>
                </a:solidFill>
                <a:effectLst/>
                <a:uLnTx/>
                <a:uFillTx/>
                <a:latin typeface="Calibri" panose="020F0502020204030204"/>
                <a:ea typeface="+mn-ea"/>
                <a:cs typeface="+mn-cs"/>
              </a:rPr>
              <a:t>-1</a:t>
            </a:r>
          </a:p>
        </p:txBody>
      </p:sp>
      <p:sp>
        <p:nvSpPr>
          <p:cNvPr id="7" name="Rectangle 6">
            <a:extLst>
              <a:ext uri="{FF2B5EF4-FFF2-40B4-BE49-F238E27FC236}">
                <a16:creationId xmlns:a16="http://schemas.microsoft.com/office/drawing/2014/main" id="{E9D57C8F-88EF-72F8-8A9D-1A1F4218DAF3}"/>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287555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B8B076C4-D39F-21AF-2010-5F52E2984056}"/>
              </a:ext>
            </a:extLst>
          </p:cNvPr>
          <p:cNvGrpSpPr/>
          <p:nvPr/>
        </p:nvGrpSpPr>
        <p:grpSpPr>
          <a:xfrm>
            <a:off x="373468" y="1167579"/>
            <a:ext cx="3830011" cy="2133604"/>
            <a:chOff x="860697" y="1426024"/>
            <a:chExt cx="3830011" cy="2133604"/>
          </a:xfrm>
        </p:grpSpPr>
        <p:sp>
          <p:nvSpPr>
            <p:cNvPr id="56" name="Rectangle 55">
              <a:extLst>
                <a:ext uri="{FF2B5EF4-FFF2-40B4-BE49-F238E27FC236}">
                  <a16:creationId xmlns:a16="http://schemas.microsoft.com/office/drawing/2014/main" id="{EBD1EC82-5269-C986-6AD9-A16754DA6DB7}"/>
                </a:ext>
              </a:extLst>
            </p:cNvPr>
            <p:cNvSpPr/>
            <p:nvPr/>
          </p:nvSpPr>
          <p:spPr>
            <a:xfrm rot="10800000">
              <a:off x="860697" y="1426024"/>
              <a:ext cx="574927" cy="2133601"/>
            </a:xfrm>
            <a:prstGeom prst="rect">
              <a:avLst/>
            </a:prstGeom>
            <a:gradFill>
              <a:gsLst>
                <a:gs pos="11000">
                  <a:srgbClr val="AEBE8E"/>
                </a:gs>
                <a:gs pos="89000">
                  <a:srgbClr val="E6EADC"/>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E03199C7-8073-6EAE-C0DA-CB2590C2186C}"/>
                </a:ext>
              </a:extLst>
            </p:cNvPr>
            <p:cNvSpPr/>
            <p:nvPr/>
          </p:nvSpPr>
          <p:spPr>
            <a:xfrm>
              <a:off x="1430823" y="1426024"/>
              <a:ext cx="2686310" cy="2133604"/>
            </a:xfrm>
            <a:prstGeom prst="rect">
              <a:avLst/>
            </a:prstGeom>
            <a:gradFill>
              <a:gsLst>
                <a:gs pos="50000">
                  <a:schemeClr val="bg1"/>
                </a:gs>
                <a:gs pos="11000">
                  <a:schemeClr val="accent4">
                    <a:lumMod val="20000"/>
                    <a:lumOff val="80000"/>
                  </a:schemeClr>
                </a:gs>
                <a:gs pos="89000">
                  <a:schemeClr val="accent4">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270CB99D-1A49-BEDC-B79B-83DE9C625D31}"/>
                </a:ext>
              </a:extLst>
            </p:cNvPr>
            <p:cNvSpPr/>
            <p:nvPr/>
          </p:nvSpPr>
          <p:spPr>
            <a:xfrm rot="10800000">
              <a:off x="4115781" y="1426028"/>
              <a:ext cx="574927" cy="2133599"/>
            </a:xfrm>
            <a:prstGeom prst="rect">
              <a:avLst/>
            </a:prstGeom>
            <a:gradFill>
              <a:gsLst>
                <a:gs pos="11000">
                  <a:srgbClr val="F3F7FE"/>
                </a:gs>
                <a:gs pos="89000">
                  <a:srgbClr val="D9E1F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 name="Straight Arrow Connector 3">
              <a:extLst>
                <a:ext uri="{FF2B5EF4-FFF2-40B4-BE49-F238E27FC236}">
                  <a16:creationId xmlns:a16="http://schemas.microsoft.com/office/drawing/2014/main" id="{D744CC11-582A-EAF3-144F-B001B371534D}"/>
                </a:ext>
              </a:extLst>
            </p:cNvPr>
            <p:cNvCxnSpPr>
              <a:cxnSpLocks/>
              <a:stCxn id="55" idx="3"/>
              <a:endCxn id="5" idx="1"/>
            </p:cNvCxnSpPr>
            <p:nvPr/>
          </p:nvCxnSpPr>
          <p:spPr>
            <a:xfrm>
              <a:off x="4003657" y="3282229"/>
              <a:ext cx="193977"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5A2E58-8625-BB8C-EEBB-16E8AA1194B4}"/>
                    </a:ext>
                  </a:extLst>
                </p:cNvPr>
                <p:cNvSpPr txBox="1"/>
                <p:nvPr/>
              </p:nvSpPr>
              <p:spPr>
                <a:xfrm>
                  <a:off x="4197634" y="3145620"/>
                  <a:ext cx="353459" cy="273218"/>
                </a:xfrm>
                <a:prstGeom prst="roundRect">
                  <a:avLst>
                    <a:gd name="adj" fmla="val 40877"/>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p>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TextBox 4">
                  <a:extLst>
                    <a:ext uri="{FF2B5EF4-FFF2-40B4-BE49-F238E27FC236}">
                      <a16:creationId xmlns:a16="http://schemas.microsoft.com/office/drawing/2014/main" id="{115A2E58-8625-BB8C-EEBB-16E8AA1194B4}"/>
                    </a:ext>
                  </a:extLst>
                </p:cNvPr>
                <p:cNvSpPr txBox="1">
                  <a:spLocks noRot="1" noChangeAspect="1" noMove="1" noResize="1" noEditPoints="1" noAdjustHandles="1" noChangeArrowheads="1" noChangeShapeType="1" noTextEdit="1"/>
                </p:cNvSpPr>
                <p:nvPr/>
              </p:nvSpPr>
              <p:spPr>
                <a:xfrm>
                  <a:off x="4197634" y="3145620"/>
                  <a:ext cx="353459" cy="273218"/>
                </a:xfrm>
                <a:prstGeom prst="roundRect">
                  <a:avLst>
                    <a:gd name="adj" fmla="val 40877"/>
                  </a:avLst>
                </a:prstGeom>
                <a:blipFill>
                  <a:blip r:embed="rId2"/>
                  <a:stretch>
                    <a:fillRect b="-2174"/>
                  </a:stretch>
                </a:blipFill>
                <a:ln w="12700">
                  <a:solidFill>
                    <a:srgbClr val="FF0000"/>
                  </a:solidFill>
                </a:ln>
              </p:spPr>
              <p:txBody>
                <a:bodyPr/>
                <a:lstStyle/>
                <a:p>
                  <a:r>
                    <a:rPr lang="en-NZ">
                      <a:noFill/>
                    </a:rPr>
                    <a:t> </a:t>
                  </a:r>
                </a:p>
              </p:txBody>
            </p:sp>
          </mc:Fallback>
        </mc:AlternateContent>
        <p:cxnSp>
          <p:nvCxnSpPr>
            <p:cNvPr id="6" name="Straight Arrow Connector 5">
              <a:extLst>
                <a:ext uri="{FF2B5EF4-FFF2-40B4-BE49-F238E27FC236}">
                  <a16:creationId xmlns:a16="http://schemas.microsoft.com/office/drawing/2014/main" id="{12069298-2C0F-6D0C-1CCD-1F9B85FEFE7C}"/>
                </a:ext>
              </a:extLst>
            </p:cNvPr>
            <p:cNvCxnSpPr>
              <a:cxnSpLocks/>
              <a:stCxn id="54" idx="0"/>
              <a:endCxn id="53" idx="2"/>
            </p:cNvCxnSpPr>
            <p:nvPr/>
          </p:nvCxnSpPr>
          <p:spPr>
            <a:xfrm flipV="1">
              <a:off x="3826598" y="1902148"/>
              <a:ext cx="1" cy="289248"/>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06D9D60-1DE5-33E9-D50F-0027D0308292}"/>
                </a:ext>
              </a:extLst>
            </p:cNvPr>
            <p:cNvCxnSpPr>
              <a:cxnSpLocks/>
              <a:stCxn id="55" idx="0"/>
              <a:endCxn id="54" idx="2"/>
            </p:cNvCxnSpPr>
            <p:nvPr/>
          </p:nvCxnSpPr>
          <p:spPr>
            <a:xfrm flipV="1">
              <a:off x="3826598" y="2427854"/>
              <a:ext cx="0" cy="736146"/>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2FD90E1-47C3-9999-FEB9-B61879943CC9}"/>
                </a:ext>
              </a:extLst>
            </p:cNvPr>
            <p:cNvCxnSpPr>
              <a:cxnSpLocks/>
              <a:stCxn id="45" idx="3"/>
              <a:endCxn id="55" idx="1"/>
            </p:cNvCxnSpPr>
            <p:nvPr/>
          </p:nvCxnSpPr>
          <p:spPr>
            <a:xfrm>
              <a:off x="2962391" y="3282229"/>
              <a:ext cx="687148" cy="0"/>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092687C-4D85-A423-7B01-70859A074683}"/>
                </a:ext>
              </a:extLst>
            </p:cNvPr>
            <p:cNvCxnSpPr>
              <a:cxnSpLocks/>
              <a:stCxn id="53" idx="1"/>
              <a:endCxn id="43" idx="3"/>
            </p:cNvCxnSpPr>
            <p:nvPr/>
          </p:nvCxnSpPr>
          <p:spPr>
            <a:xfrm flipH="1">
              <a:off x="3464854" y="1758148"/>
              <a:ext cx="148812" cy="0"/>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64F99A2-B3A8-308F-56DA-EB7752FEEAE2}"/>
                </a:ext>
              </a:extLst>
            </p:cNvPr>
            <p:cNvCxnSpPr>
              <a:cxnSpLocks/>
              <a:stCxn id="43" idx="1"/>
              <a:endCxn id="37" idx="3"/>
            </p:cNvCxnSpPr>
            <p:nvPr/>
          </p:nvCxnSpPr>
          <p:spPr>
            <a:xfrm flipH="1">
              <a:off x="2481796" y="1758148"/>
              <a:ext cx="623919" cy="0"/>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EA523E4-9353-096F-57C0-D469EF7837D9}"/>
                </a:ext>
              </a:extLst>
            </p:cNvPr>
            <p:cNvCxnSpPr>
              <a:cxnSpLocks/>
              <a:stCxn id="37" idx="1"/>
              <a:endCxn id="51" idx="3"/>
            </p:cNvCxnSpPr>
            <p:nvPr/>
          </p:nvCxnSpPr>
          <p:spPr>
            <a:xfrm flipH="1">
              <a:off x="1980586" y="1758148"/>
              <a:ext cx="142072" cy="0"/>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4B55E83-D634-A7B4-3DD2-2BC1FB4FFA7E}"/>
                </a:ext>
              </a:extLst>
            </p:cNvPr>
            <p:cNvCxnSpPr>
              <a:cxnSpLocks/>
              <a:stCxn id="51" idx="2"/>
              <a:endCxn id="48" idx="0"/>
            </p:cNvCxnSpPr>
            <p:nvPr/>
          </p:nvCxnSpPr>
          <p:spPr>
            <a:xfrm>
              <a:off x="1739140" y="1902148"/>
              <a:ext cx="0" cy="289248"/>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29B532A-4F8B-DD84-DC64-323FD9D185DE}"/>
                </a:ext>
              </a:extLst>
            </p:cNvPr>
            <p:cNvCxnSpPr>
              <a:cxnSpLocks/>
              <a:stCxn id="49" idx="3"/>
              <a:endCxn id="45" idx="1"/>
            </p:cNvCxnSpPr>
            <p:nvPr/>
          </p:nvCxnSpPr>
          <p:spPr>
            <a:xfrm>
              <a:off x="1916199" y="3282229"/>
              <a:ext cx="693193" cy="0"/>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763ADED-688B-F5BF-EFCE-372131E11478}"/>
                    </a:ext>
                  </a:extLst>
                </p:cNvPr>
                <p:cNvSpPr txBox="1"/>
                <p:nvPr/>
              </p:nvSpPr>
              <p:spPr>
                <a:xfrm>
                  <a:off x="969050" y="3138693"/>
                  <a:ext cx="353459" cy="287073"/>
                </a:xfrm>
                <a:prstGeom prst="roundRect">
                  <a:avLst>
                    <a:gd name="adj" fmla="val 40877"/>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p>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9763ADED-688B-F5BF-EFCE-372131E11478}"/>
                    </a:ext>
                  </a:extLst>
                </p:cNvPr>
                <p:cNvSpPr txBox="1">
                  <a:spLocks noRot="1" noChangeAspect="1" noMove="1" noResize="1" noEditPoints="1" noAdjustHandles="1" noChangeArrowheads="1" noChangeShapeType="1" noTextEdit="1"/>
                </p:cNvSpPr>
                <p:nvPr/>
              </p:nvSpPr>
              <p:spPr>
                <a:xfrm>
                  <a:off x="969050" y="3138693"/>
                  <a:ext cx="353459" cy="287073"/>
                </a:xfrm>
                <a:prstGeom prst="roundRect">
                  <a:avLst>
                    <a:gd name="adj" fmla="val 40877"/>
                  </a:avLst>
                </a:prstGeom>
                <a:blipFill>
                  <a:blip r:embed="rId3"/>
                  <a:stretch>
                    <a:fillRect/>
                  </a:stretch>
                </a:blipFill>
                <a:ln w="12700">
                  <a:solidFill>
                    <a:srgbClr val="FF0000"/>
                  </a:solidFill>
                </a:ln>
              </p:spPr>
              <p:txBody>
                <a:bodyPr/>
                <a:lstStyle/>
                <a:p>
                  <a:r>
                    <a:rPr lang="en-NZ">
                      <a:noFill/>
                    </a:rPr>
                    <a:t> </a:t>
                  </a:r>
                </a:p>
              </p:txBody>
            </p:sp>
          </mc:Fallback>
        </mc:AlternateContent>
        <p:cxnSp>
          <p:nvCxnSpPr>
            <p:cNvPr id="15" name="Straight Arrow Connector 14">
              <a:extLst>
                <a:ext uri="{FF2B5EF4-FFF2-40B4-BE49-F238E27FC236}">
                  <a16:creationId xmlns:a16="http://schemas.microsoft.com/office/drawing/2014/main" id="{ACC022A7-CB9C-4096-0A54-B96D69CEDA12}"/>
                </a:ext>
              </a:extLst>
            </p:cNvPr>
            <p:cNvCxnSpPr>
              <a:cxnSpLocks/>
              <a:stCxn id="48" idx="2"/>
              <a:endCxn id="49" idx="0"/>
            </p:cNvCxnSpPr>
            <p:nvPr/>
          </p:nvCxnSpPr>
          <p:spPr>
            <a:xfrm>
              <a:off x="1739140" y="2427854"/>
              <a:ext cx="0" cy="736146"/>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6097FF-AA95-5832-EDF8-4C00173BC6A1}"/>
                </a:ext>
              </a:extLst>
            </p:cNvPr>
            <p:cNvCxnSpPr>
              <a:cxnSpLocks/>
              <a:stCxn id="14" idx="3"/>
              <a:endCxn id="49" idx="1"/>
            </p:cNvCxnSpPr>
            <p:nvPr/>
          </p:nvCxnSpPr>
          <p:spPr>
            <a:xfrm flipV="1">
              <a:off x="1322509" y="3282229"/>
              <a:ext cx="239572" cy="1"/>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Rounded Corners 51">
                  <a:extLst>
                    <a:ext uri="{FF2B5EF4-FFF2-40B4-BE49-F238E27FC236}">
                      <a16:creationId xmlns:a16="http://schemas.microsoft.com/office/drawing/2014/main" id="{FFAE5D9C-85F0-409F-0D7F-9A2B4572EACC}"/>
                    </a:ext>
                  </a:extLst>
                </p:cNvPr>
                <p:cNvSpPr/>
                <p:nvPr/>
              </p:nvSpPr>
              <p:spPr>
                <a:xfrm>
                  <a:off x="3646598" y="2660279"/>
                  <a:ext cx="360000" cy="216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oMath>
                    </m:oMathPara>
                  </a14:m>
                  <a:endPar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52" name="Rectangle: Rounded Corners 51">
                  <a:extLst>
                    <a:ext uri="{FF2B5EF4-FFF2-40B4-BE49-F238E27FC236}">
                      <a16:creationId xmlns:a16="http://schemas.microsoft.com/office/drawing/2014/main" id="{FFAE5D9C-85F0-409F-0D7F-9A2B4572EACC}"/>
                    </a:ext>
                  </a:extLst>
                </p:cNvPr>
                <p:cNvSpPr>
                  <a:spLocks noRot="1" noChangeAspect="1" noMove="1" noResize="1" noEditPoints="1" noAdjustHandles="1" noChangeArrowheads="1" noChangeShapeType="1" noTextEdit="1"/>
                </p:cNvSpPr>
                <p:nvPr/>
              </p:nvSpPr>
              <p:spPr>
                <a:xfrm>
                  <a:off x="3646598" y="2660279"/>
                  <a:ext cx="360000" cy="216000"/>
                </a:xfrm>
                <a:prstGeom prst="roundRect">
                  <a:avLst>
                    <a:gd name="adj" fmla="val 22549"/>
                  </a:avLst>
                </a:prstGeom>
                <a:blipFill>
                  <a:blip r:embed="rId4"/>
                  <a:stretch>
                    <a:fillRect l="-8197" b="-270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6E8C8CF-81CD-8BF3-8DF8-D50DA8064708}"/>
                    </a:ext>
                  </a:extLst>
                </p:cNvPr>
                <p:cNvSpPr txBox="1"/>
                <p:nvPr/>
              </p:nvSpPr>
              <p:spPr>
                <a:xfrm>
                  <a:off x="3613666" y="1614148"/>
                  <a:ext cx="425865" cy="288000"/>
                </a:xfrm>
                <a:prstGeom prst="roundRect">
                  <a:avLst>
                    <a:gd name="adj" fmla="val 34143"/>
                  </a:avLst>
                </a:prstGeom>
                <a:solidFill>
                  <a:schemeClr val="accent6">
                    <a:lumMod val="20000"/>
                    <a:lumOff val="80000"/>
                  </a:schemeClr>
                </a:solidFill>
                <a:ln w="12700">
                  <a:solidFill>
                    <a:srgbClr val="FF0000"/>
                  </a:solidFill>
                </a:ln>
              </p:spPr>
              <p:txBody>
                <a:bodyPr wrap="square" lIns="0" tIns="0" rIns="0" bIns="0" rtlCol="0" anchor="ctr">
                  <a:spAutoFit/>
                </a:bodyPr>
                <a:lstStyle/>
                <a:p>
                  <a:pPr lvl="0">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lang="en-NZ" sz="1200" i="1">
                                    <a:solidFill>
                                      <a:prstClr val="black"/>
                                    </a:solidFill>
                                    <a:latin typeface="Cambria Math" panose="02040503050406030204" pitchFamily="18" charset="0"/>
                                  </a:rPr>
                                </m:ctrlPr>
                              </m:sSubPr>
                              <m:e>
                                <m:r>
                                  <a:rPr lang="en-NZ" sz="1200" i="1">
                                    <a:solidFill>
                                      <a:prstClr val="black"/>
                                    </a:solidFill>
                                    <a:latin typeface="Cambria Math" panose="02040503050406030204" pitchFamily="18" charset="0"/>
                                  </a:rPr>
                                  <m:t>𝐸</m:t>
                                </m:r>
                              </m:e>
                              <m:sub>
                                <m:r>
                                  <a:rPr lang="en-NZ" sz="1200" b="0" i="1" smtClean="0">
                                    <a:solidFill>
                                      <a:prstClr val="black"/>
                                    </a:solidFill>
                                    <a:latin typeface="Cambria Math" panose="02040503050406030204" pitchFamily="18" charset="0"/>
                                  </a:rPr>
                                  <m:t>𝑜</m:t>
                                </m:r>
                              </m:sub>
                            </m:sSub>
                            <m:sSup>
                              <m:sSupPr>
                                <m:ctrlPr>
                                  <a:rPr lang="en-NZ" sz="1200" i="1">
                                    <a:solidFill>
                                      <a:prstClr val="black"/>
                                    </a:solidFill>
                                    <a:latin typeface="Cambria Math" panose="02040503050406030204" pitchFamily="18" charset="0"/>
                                  </a:rPr>
                                </m:ctrlPr>
                              </m:sSupPr>
                              <m:e>
                                <m:r>
                                  <a:rPr lang="en-NZ" sz="1200" i="1">
                                    <a:solidFill>
                                      <a:prstClr val="black"/>
                                    </a:solidFill>
                                    <a:latin typeface="Cambria Math" panose="02040503050406030204" pitchFamily="18" charset="0"/>
                                  </a:rPr>
                                  <m:t>𝐾</m:t>
                                </m:r>
                              </m:e>
                              <m:sup>
                                <m:r>
                                  <a:rPr lang="en-NZ" sz="1200" i="1">
                                    <a:solidFill>
                                      <a:prstClr val="black"/>
                                    </a:solidFill>
                                    <a:latin typeface="Cambria Math" panose="02040503050406030204" pitchFamily="18" charset="0"/>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3" name="TextBox 52">
                  <a:extLst>
                    <a:ext uri="{FF2B5EF4-FFF2-40B4-BE49-F238E27FC236}">
                      <a16:creationId xmlns:a16="http://schemas.microsoft.com/office/drawing/2014/main" id="{06E8C8CF-81CD-8BF3-8DF8-D50DA8064708}"/>
                    </a:ext>
                  </a:extLst>
                </p:cNvPr>
                <p:cNvSpPr txBox="1">
                  <a:spLocks noRot="1" noChangeAspect="1" noMove="1" noResize="1" noEditPoints="1" noAdjustHandles="1" noChangeArrowheads="1" noChangeShapeType="1" noTextEdit="1"/>
                </p:cNvSpPr>
                <p:nvPr/>
              </p:nvSpPr>
              <p:spPr>
                <a:xfrm>
                  <a:off x="3613666" y="1614148"/>
                  <a:ext cx="425865" cy="288000"/>
                </a:xfrm>
                <a:prstGeom prst="roundRect">
                  <a:avLst>
                    <a:gd name="adj" fmla="val 34143"/>
                  </a:avLst>
                </a:prstGeom>
                <a:blipFill>
                  <a:blip r:embed="rId5"/>
                  <a:stretch>
                    <a:fillRect l="-4167" b="-4000"/>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DD692CA-6FCC-71B5-DEBE-F9EE7070A40D}"/>
                    </a:ext>
                  </a:extLst>
                </p:cNvPr>
                <p:cNvSpPr txBox="1"/>
                <p:nvPr/>
              </p:nvSpPr>
              <p:spPr>
                <a:xfrm>
                  <a:off x="3649539" y="2191396"/>
                  <a:ext cx="354118" cy="236458"/>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4" name="TextBox 53">
                  <a:extLst>
                    <a:ext uri="{FF2B5EF4-FFF2-40B4-BE49-F238E27FC236}">
                      <a16:creationId xmlns:a16="http://schemas.microsoft.com/office/drawing/2014/main" id="{8DD692CA-6FCC-71B5-DEBE-F9EE7070A40D}"/>
                    </a:ext>
                  </a:extLst>
                </p:cNvPr>
                <p:cNvSpPr txBox="1">
                  <a:spLocks noRot="1" noChangeAspect="1" noMove="1" noResize="1" noEditPoints="1" noAdjustHandles="1" noChangeArrowheads="1" noChangeShapeType="1" noTextEdit="1"/>
                </p:cNvSpPr>
                <p:nvPr/>
              </p:nvSpPr>
              <p:spPr>
                <a:xfrm>
                  <a:off x="3649539" y="2191396"/>
                  <a:ext cx="354118" cy="236458"/>
                </a:xfrm>
                <a:prstGeom prst="roundRect">
                  <a:avLst>
                    <a:gd name="adj" fmla="val 38026"/>
                  </a:avLst>
                </a:prstGeom>
                <a:blipFill>
                  <a:blip r:embed="rId6"/>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8C5A1CB-0C23-0747-2B6F-2EA76DF68B05}"/>
                    </a:ext>
                  </a:extLst>
                </p:cNvPr>
                <p:cNvSpPr txBox="1"/>
                <p:nvPr/>
              </p:nvSpPr>
              <p:spPr>
                <a:xfrm>
                  <a:off x="3649539" y="3164000"/>
                  <a:ext cx="354118" cy="236458"/>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5" name="TextBox 54">
                  <a:extLst>
                    <a:ext uri="{FF2B5EF4-FFF2-40B4-BE49-F238E27FC236}">
                      <a16:creationId xmlns:a16="http://schemas.microsoft.com/office/drawing/2014/main" id="{78C5A1CB-0C23-0747-2B6F-2EA76DF68B05}"/>
                    </a:ext>
                  </a:extLst>
                </p:cNvPr>
                <p:cNvSpPr txBox="1">
                  <a:spLocks noRot="1" noChangeAspect="1" noMove="1" noResize="1" noEditPoints="1" noAdjustHandles="1" noChangeArrowheads="1" noChangeShapeType="1" noTextEdit="1"/>
                </p:cNvSpPr>
                <p:nvPr/>
              </p:nvSpPr>
              <p:spPr>
                <a:xfrm>
                  <a:off x="3649539" y="3164000"/>
                  <a:ext cx="354118" cy="236458"/>
                </a:xfrm>
                <a:prstGeom prst="roundRect">
                  <a:avLst>
                    <a:gd name="adj" fmla="val 38026"/>
                  </a:avLst>
                </a:prstGeom>
                <a:blipFill>
                  <a:blip r:embed="rId7"/>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FEB4CBF-673B-1F92-4032-1BE77C3DC765}"/>
                    </a:ext>
                  </a:extLst>
                </p:cNvPr>
                <p:cNvSpPr txBox="1"/>
                <p:nvPr/>
              </p:nvSpPr>
              <p:spPr>
                <a:xfrm>
                  <a:off x="1562081" y="2191396"/>
                  <a:ext cx="354118" cy="236458"/>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8" name="TextBox 47">
                  <a:extLst>
                    <a:ext uri="{FF2B5EF4-FFF2-40B4-BE49-F238E27FC236}">
                      <a16:creationId xmlns:a16="http://schemas.microsoft.com/office/drawing/2014/main" id="{9FEB4CBF-673B-1F92-4032-1BE77C3DC765}"/>
                    </a:ext>
                  </a:extLst>
                </p:cNvPr>
                <p:cNvSpPr txBox="1">
                  <a:spLocks noRot="1" noChangeAspect="1" noMove="1" noResize="1" noEditPoints="1" noAdjustHandles="1" noChangeArrowheads="1" noChangeShapeType="1" noTextEdit="1"/>
                </p:cNvSpPr>
                <p:nvPr/>
              </p:nvSpPr>
              <p:spPr>
                <a:xfrm>
                  <a:off x="1562081" y="2191396"/>
                  <a:ext cx="354118" cy="236458"/>
                </a:xfrm>
                <a:prstGeom prst="roundRect">
                  <a:avLst>
                    <a:gd name="adj" fmla="val 38026"/>
                  </a:avLst>
                </a:prstGeom>
                <a:blipFill>
                  <a:blip r:embed="rId8"/>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83FBA82-0C29-9CD1-5386-3758481697A1}"/>
                    </a:ext>
                  </a:extLst>
                </p:cNvPr>
                <p:cNvSpPr txBox="1"/>
                <p:nvPr/>
              </p:nvSpPr>
              <p:spPr>
                <a:xfrm>
                  <a:off x="1562081" y="3164000"/>
                  <a:ext cx="354118" cy="236458"/>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9" name="TextBox 48">
                  <a:extLst>
                    <a:ext uri="{FF2B5EF4-FFF2-40B4-BE49-F238E27FC236}">
                      <a16:creationId xmlns:a16="http://schemas.microsoft.com/office/drawing/2014/main" id="{983FBA82-0C29-9CD1-5386-3758481697A1}"/>
                    </a:ext>
                  </a:extLst>
                </p:cNvPr>
                <p:cNvSpPr txBox="1">
                  <a:spLocks noRot="1" noChangeAspect="1" noMove="1" noResize="1" noEditPoints="1" noAdjustHandles="1" noChangeArrowheads="1" noChangeShapeType="1" noTextEdit="1"/>
                </p:cNvSpPr>
                <p:nvPr/>
              </p:nvSpPr>
              <p:spPr>
                <a:xfrm>
                  <a:off x="1562081" y="3164000"/>
                  <a:ext cx="354118" cy="236458"/>
                </a:xfrm>
                <a:prstGeom prst="roundRect">
                  <a:avLst>
                    <a:gd name="adj" fmla="val 38026"/>
                  </a:avLst>
                </a:prstGeom>
                <a:blipFill>
                  <a:blip r:embed="rId9"/>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0" name="Rectangle: Rounded Corners 49">
                  <a:extLst>
                    <a:ext uri="{FF2B5EF4-FFF2-40B4-BE49-F238E27FC236}">
                      <a16:creationId xmlns:a16="http://schemas.microsoft.com/office/drawing/2014/main" id="{51D3C2C5-0B18-B1E5-5D8C-DB792F9B104C}"/>
                    </a:ext>
                  </a:extLst>
                </p:cNvPr>
                <p:cNvSpPr/>
                <p:nvPr/>
              </p:nvSpPr>
              <p:spPr>
                <a:xfrm>
                  <a:off x="1559140" y="2691318"/>
                  <a:ext cx="360000" cy="216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oMath>
                    </m:oMathPara>
                  </a14:m>
                  <a:endPar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50" name="Rectangle: Rounded Corners 49">
                  <a:extLst>
                    <a:ext uri="{FF2B5EF4-FFF2-40B4-BE49-F238E27FC236}">
                      <a16:creationId xmlns:a16="http://schemas.microsoft.com/office/drawing/2014/main" id="{51D3C2C5-0B18-B1E5-5D8C-DB792F9B104C}"/>
                    </a:ext>
                  </a:extLst>
                </p:cNvPr>
                <p:cNvSpPr>
                  <a:spLocks noRot="1" noChangeAspect="1" noMove="1" noResize="1" noEditPoints="1" noAdjustHandles="1" noChangeArrowheads="1" noChangeShapeType="1" noTextEdit="1"/>
                </p:cNvSpPr>
                <p:nvPr/>
              </p:nvSpPr>
              <p:spPr>
                <a:xfrm>
                  <a:off x="1559140" y="2691318"/>
                  <a:ext cx="360000" cy="216000"/>
                </a:xfrm>
                <a:prstGeom prst="roundRect">
                  <a:avLst>
                    <a:gd name="adj" fmla="val 22549"/>
                  </a:avLst>
                </a:prstGeom>
                <a:blipFill>
                  <a:blip r:embed="rId10"/>
                  <a:stretch>
                    <a:fillRect l="-819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89F7917-1F3A-D2D2-0E58-41CBB99F2162}"/>
                    </a:ext>
                  </a:extLst>
                </p:cNvPr>
                <p:cNvSpPr txBox="1"/>
                <p:nvPr/>
              </p:nvSpPr>
              <p:spPr>
                <a:xfrm>
                  <a:off x="1497694" y="1614148"/>
                  <a:ext cx="482892" cy="288000"/>
                </a:xfrm>
                <a:prstGeom prst="roundRect">
                  <a:avLst>
                    <a:gd name="adj" fmla="val 41083"/>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51" name="TextBox 50">
                  <a:extLst>
                    <a:ext uri="{FF2B5EF4-FFF2-40B4-BE49-F238E27FC236}">
                      <a16:creationId xmlns:a16="http://schemas.microsoft.com/office/drawing/2014/main" id="{689F7917-1F3A-D2D2-0E58-41CBB99F2162}"/>
                    </a:ext>
                  </a:extLst>
                </p:cNvPr>
                <p:cNvSpPr txBox="1">
                  <a:spLocks noRot="1" noChangeAspect="1" noMove="1" noResize="1" noEditPoints="1" noAdjustHandles="1" noChangeArrowheads="1" noChangeShapeType="1" noTextEdit="1"/>
                </p:cNvSpPr>
                <p:nvPr/>
              </p:nvSpPr>
              <p:spPr>
                <a:xfrm>
                  <a:off x="1497694" y="1614148"/>
                  <a:ext cx="482892" cy="288000"/>
                </a:xfrm>
                <a:prstGeom prst="roundRect">
                  <a:avLst>
                    <a:gd name="adj" fmla="val 41083"/>
                  </a:avLst>
                </a:prstGeom>
                <a:blipFill>
                  <a:blip r:embed="rId11"/>
                  <a:stretch>
                    <a:fillRect b="-4000"/>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7BC680E-7637-ED2B-24A6-1C5CAEFD5DE3}"/>
                    </a:ext>
                  </a:extLst>
                </p:cNvPr>
                <p:cNvSpPr txBox="1"/>
                <p:nvPr/>
              </p:nvSpPr>
              <p:spPr>
                <a:xfrm>
                  <a:off x="2609392" y="3138229"/>
                  <a:ext cx="352999" cy="288000"/>
                </a:xfrm>
                <a:prstGeom prst="roundRect">
                  <a:avLst>
                    <a:gd name="adj" fmla="val 37613"/>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5" name="TextBox 44">
                  <a:extLst>
                    <a:ext uri="{FF2B5EF4-FFF2-40B4-BE49-F238E27FC236}">
                      <a16:creationId xmlns:a16="http://schemas.microsoft.com/office/drawing/2014/main" id="{07BC680E-7637-ED2B-24A6-1C5CAEFD5DE3}"/>
                    </a:ext>
                  </a:extLst>
                </p:cNvPr>
                <p:cNvSpPr txBox="1">
                  <a:spLocks noRot="1" noChangeAspect="1" noMove="1" noResize="1" noEditPoints="1" noAdjustHandles="1" noChangeArrowheads="1" noChangeShapeType="1" noTextEdit="1"/>
                </p:cNvSpPr>
                <p:nvPr/>
              </p:nvSpPr>
              <p:spPr>
                <a:xfrm>
                  <a:off x="2609392" y="3138229"/>
                  <a:ext cx="352999" cy="288000"/>
                </a:xfrm>
                <a:prstGeom prst="roundRect">
                  <a:avLst>
                    <a:gd name="adj" fmla="val 37613"/>
                  </a:avLst>
                </a:prstGeom>
                <a:blipFill>
                  <a:blip r:embed="rId12"/>
                  <a:stretch>
                    <a:fillRect/>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6" name="Rectangle: Rounded Corners 45">
                  <a:extLst>
                    <a:ext uri="{FF2B5EF4-FFF2-40B4-BE49-F238E27FC236}">
                      <a16:creationId xmlns:a16="http://schemas.microsoft.com/office/drawing/2014/main" id="{321F9013-880C-72BB-1F90-5A45CB240739}"/>
                    </a:ext>
                  </a:extLst>
                </p:cNvPr>
                <p:cNvSpPr/>
                <p:nvPr/>
              </p:nvSpPr>
              <p:spPr>
                <a:xfrm>
                  <a:off x="2605891" y="1650148"/>
                  <a:ext cx="360000" cy="216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46" name="Rectangle: Rounded Corners 45">
                  <a:extLst>
                    <a:ext uri="{FF2B5EF4-FFF2-40B4-BE49-F238E27FC236}">
                      <a16:creationId xmlns:a16="http://schemas.microsoft.com/office/drawing/2014/main" id="{321F9013-880C-72BB-1F90-5A45CB240739}"/>
                    </a:ext>
                  </a:extLst>
                </p:cNvPr>
                <p:cNvSpPr>
                  <a:spLocks noRot="1" noChangeAspect="1" noMove="1" noResize="1" noEditPoints="1" noAdjustHandles="1" noChangeArrowheads="1" noChangeShapeType="1" noTextEdit="1"/>
                </p:cNvSpPr>
                <p:nvPr/>
              </p:nvSpPr>
              <p:spPr>
                <a:xfrm>
                  <a:off x="2605891" y="1650148"/>
                  <a:ext cx="360000" cy="216000"/>
                </a:xfrm>
                <a:prstGeom prst="roundRect">
                  <a:avLst>
                    <a:gd name="adj" fmla="val 22549"/>
                  </a:avLst>
                </a:prstGeom>
                <a:blipFill>
                  <a:blip r:embed="rId13"/>
                  <a:stretch>
                    <a:fillRect l="-983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343CA17-67B8-54DE-078E-3E8A42282BF9}"/>
                    </a:ext>
                  </a:extLst>
                </p:cNvPr>
                <p:cNvSpPr txBox="1"/>
                <p:nvPr/>
              </p:nvSpPr>
              <p:spPr>
                <a:xfrm>
                  <a:off x="3105715" y="1639919"/>
                  <a:ext cx="359139" cy="236458"/>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3" name="TextBox 42">
                  <a:extLst>
                    <a:ext uri="{FF2B5EF4-FFF2-40B4-BE49-F238E27FC236}">
                      <a16:creationId xmlns:a16="http://schemas.microsoft.com/office/drawing/2014/main" id="{D343CA17-67B8-54DE-078E-3E8A42282BF9}"/>
                    </a:ext>
                  </a:extLst>
                </p:cNvPr>
                <p:cNvSpPr txBox="1">
                  <a:spLocks noRot="1" noChangeAspect="1" noMove="1" noResize="1" noEditPoints="1" noAdjustHandles="1" noChangeArrowheads="1" noChangeShapeType="1" noTextEdit="1"/>
                </p:cNvSpPr>
                <p:nvPr/>
              </p:nvSpPr>
              <p:spPr>
                <a:xfrm>
                  <a:off x="3105715" y="1639919"/>
                  <a:ext cx="359139" cy="236458"/>
                </a:xfrm>
                <a:prstGeom prst="roundRect">
                  <a:avLst>
                    <a:gd name="adj" fmla="val 38026"/>
                  </a:avLst>
                </a:prstGeom>
                <a:blipFill>
                  <a:blip r:embed="rId14"/>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AFE9861-13EC-23E1-4FF4-39999E4EE28C}"/>
                    </a:ext>
                  </a:extLst>
                </p:cNvPr>
                <p:cNvSpPr txBox="1"/>
                <p:nvPr/>
              </p:nvSpPr>
              <p:spPr>
                <a:xfrm>
                  <a:off x="2122658" y="1639919"/>
                  <a:ext cx="359138" cy="236458"/>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7" name="TextBox 36">
                  <a:extLst>
                    <a:ext uri="{FF2B5EF4-FFF2-40B4-BE49-F238E27FC236}">
                      <a16:creationId xmlns:a16="http://schemas.microsoft.com/office/drawing/2014/main" id="{DAFE9861-13EC-23E1-4FF4-39999E4EE28C}"/>
                    </a:ext>
                  </a:extLst>
                </p:cNvPr>
                <p:cNvSpPr txBox="1">
                  <a:spLocks noRot="1" noChangeAspect="1" noMove="1" noResize="1" noEditPoints="1" noAdjustHandles="1" noChangeArrowheads="1" noChangeShapeType="1" noTextEdit="1"/>
                </p:cNvSpPr>
                <p:nvPr/>
              </p:nvSpPr>
              <p:spPr>
                <a:xfrm>
                  <a:off x="2122658" y="1639919"/>
                  <a:ext cx="359138" cy="236458"/>
                </a:xfrm>
                <a:prstGeom prst="roundRect">
                  <a:avLst>
                    <a:gd name="adj" fmla="val 38026"/>
                  </a:avLst>
                </a:prstGeom>
                <a:blipFill>
                  <a:blip r:embed="rId15"/>
                  <a:stretch>
                    <a:fillRect/>
                  </a:stretch>
                </a:blipFill>
                <a:ln w="12700">
                  <a:noFill/>
                </a:ln>
              </p:spPr>
              <p:txBody>
                <a:bodyPr/>
                <a:lstStyle/>
                <a:p>
                  <a:r>
                    <a:rPr lang="en-NZ">
                      <a:noFill/>
                    </a:rPr>
                    <a:t> </a:t>
                  </a:r>
                </a:p>
              </p:txBody>
            </p:sp>
          </mc:Fallback>
        </mc:AlternateContent>
      </p:grpSp>
      <p:grpSp>
        <p:nvGrpSpPr>
          <p:cNvPr id="61" name="Group 60">
            <a:extLst>
              <a:ext uri="{FF2B5EF4-FFF2-40B4-BE49-F238E27FC236}">
                <a16:creationId xmlns:a16="http://schemas.microsoft.com/office/drawing/2014/main" id="{B317CD23-5789-FD3B-9465-994D58F04878}"/>
              </a:ext>
            </a:extLst>
          </p:cNvPr>
          <p:cNvGrpSpPr/>
          <p:nvPr/>
        </p:nvGrpSpPr>
        <p:grpSpPr>
          <a:xfrm>
            <a:off x="1428970" y="1617932"/>
            <a:ext cx="1733340" cy="1349667"/>
            <a:chOff x="1907399" y="1842744"/>
            <a:chExt cx="1733340" cy="1349667"/>
          </a:xfrm>
        </p:grpSpPr>
        <p:cxnSp>
          <p:nvCxnSpPr>
            <p:cNvPr id="30" name="Connector: Elbow 29">
              <a:extLst>
                <a:ext uri="{FF2B5EF4-FFF2-40B4-BE49-F238E27FC236}">
                  <a16:creationId xmlns:a16="http://schemas.microsoft.com/office/drawing/2014/main" id="{1BD6BE11-82F8-0E0C-5FC0-00C126444168}"/>
                </a:ext>
              </a:extLst>
            </p:cNvPr>
            <p:cNvCxnSpPr>
              <a:cxnSpLocks/>
              <a:stCxn id="47" idx="0"/>
              <a:endCxn id="38" idx="3"/>
            </p:cNvCxnSpPr>
            <p:nvPr/>
          </p:nvCxnSpPr>
          <p:spPr>
            <a:xfrm rot="16200000" flipV="1">
              <a:off x="2410441" y="2036373"/>
              <a:ext cx="347715" cy="360000"/>
            </a:xfrm>
            <a:prstGeom prst="bentConnector2">
              <a:avLst/>
            </a:prstGeom>
            <a:ln w="12700">
              <a:tailEnd type="triangle" w="sm" len="sm"/>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674EE737-1F7B-3BD6-791E-ADF20A1A6FA0}"/>
                </a:ext>
              </a:extLst>
            </p:cNvPr>
            <p:cNvGrpSpPr/>
            <p:nvPr/>
          </p:nvGrpSpPr>
          <p:grpSpPr>
            <a:xfrm>
              <a:off x="1907399" y="1842744"/>
              <a:ext cx="1733340" cy="1349667"/>
              <a:chOff x="1907399" y="1842744"/>
              <a:chExt cx="1733340" cy="1349667"/>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81B99F2-ABA7-6E1D-F941-137AF85DF57A}"/>
                      </a:ext>
                    </a:extLst>
                  </p:cNvPr>
                  <p:cNvSpPr txBox="1"/>
                  <p:nvPr/>
                </p:nvSpPr>
                <p:spPr>
                  <a:xfrm>
                    <a:off x="2609392" y="2390231"/>
                    <a:ext cx="352999" cy="234672"/>
                  </a:xfrm>
                  <a:prstGeom prst="roundRect">
                    <a:avLst>
                      <a:gd name="adj" fmla="val 37613"/>
                    </a:avLst>
                  </a:prstGeom>
                  <a:solidFill>
                    <a:schemeClr val="accent6">
                      <a:lumMod val="20000"/>
                      <a:lumOff val="80000"/>
                    </a:schemeClr>
                  </a:solidFill>
                  <a:ln w="12700">
                    <a:solidFill>
                      <a:srgbClr val="FF0000"/>
                    </a:solidFill>
                  </a:ln>
                </p:spPr>
                <p:txBody>
                  <a:bodyPr wrap="square" lIns="0" tIns="0" rIns="0" bIns="0" rtlCol="0" anchor="ctr">
                    <a:spAutoFit/>
                  </a:bodyPr>
                  <a:lstStyle/>
                  <a:p>
                    <a:pPr lvl="0">
                      <a:defRPr/>
                    </a:pPr>
                    <a14:m>
                      <m:oMathPara xmlns:m="http://schemas.openxmlformats.org/officeDocument/2006/math">
                        <m:oMathParaPr>
                          <m:jc m:val="centerGroup"/>
                        </m:oMathParaPr>
                        <m:oMath xmlns:m="http://schemas.openxmlformats.org/officeDocument/2006/math">
                          <m:sSubSup>
                            <m:sSubSupPr>
                              <m:ctrlPr>
                                <a:rPr lang="en-NZ" sz="1200" i="1" smtClean="0">
                                  <a:solidFill>
                                    <a:schemeClr val="tx1"/>
                                  </a:solidFill>
                                  <a:latin typeface="Cambria Math" panose="02040503050406030204" pitchFamily="18" charset="0"/>
                                </a:rPr>
                              </m:ctrlPr>
                            </m:sSubSupPr>
                            <m:e>
                              <m:r>
                                <a:rPr lang="en-NZ" sz="1200" b="0" i="1" smtClean="0">
                                  <a:solidFill>
                                    <a:schemeClr val="tx1"/>
                                  </a:solidFill>
                                  <a:latin typeface="Cambria Math" panose="02040503050406030204" pitchFamily="18" charset="0"/>
                                </a:rPr>
                                <m:t>𝑞</m:t>
                              </m:r>
                            </m:e>
                            <m:sub>
                              <m:r>
                                <a:rPr lang="en-NZ" sz="1200" b="0" i="1">
                                  <a:solidFill>
                                    <a:schemeClr val="tx1"/>
                                  </a:solidFill>
                                  <a:latin typeface="Cambria Math" panose="02040503050406030204" pitchFamily="18" charset="0"/>
                                </a:rPr>
                                <m:t>𝑚</m:t>
                              </m:r>
                            </m:sub>
                            <m:sup>
                              <m:r>
                                <a:rPr lang="en-NZ" sz="1200" b="0" i="1">
                                  <a:solidFill>
                                    <a:schemeClr val="tx1"/>
                                  </a:solidFill>
                                  <a:latin typeface="Cambria Math" panose="02040503050406030204" pitchFamily="18" charset="0"/>
                                </a:rPr>
                                <m:t>𝑒</m:t>
                              </m:r>
                            </m:sup>
                          </m:sSubSup>
                        </m:oMath>
                      </m:oMathPara>
                    </a14:m>
                    <a:endParaRPr kumimoji="0" lang="en-NZ" sz="1200" i="0" u="none" strike="noStrike" kern="1200" cap="none" spc="0" normalizeH="0" baseline="0" noProof="0" dirty="0">
                      <a:ln>
                        <a:noFill/>
                      </a:ln>
                      <a:solidFill>
                        <a:prstClr val="black"/>
                      </a:solidFill>
                      <a:effectLst/>
                      <a:uLnTx/>
                      <a:uFillTx/>
                      <a:latin typeface="Calibri" panose="020F0502020204030204"/>
                    </a:endParaRPr>
                  </a:p>
                </p:txBody>
              </p:sp>
            </mc:Choice>
            <mc:Fallback xmlns="">
              <p:sp>
                <p:nvSpPr>
                  <p:cNvPr id="47" name="TextBox 46">
                    <a:extLst>
                      <a:ext uri="{FF2B5EF4-FFF2-40B4-BE49-F238E27FC236}">
                        <a16:creationId xmlns:a16="http://schemas.microsoft.com/office/drawing/2014/main" id="{681B99F2-ABA7-6E1D-F941-137AF85DF57A}"/>
                      </a:ext>
                    </a:extLst>
                  </p:cNvPr>
                  <p:cNvSpPr txBox="1">
                    <a:spLocks noRot="1" noChangeAspect="1" noMove="1" noResize="1" noEditPoints="1" noAdjustHandles="1" noChangeArrowheads="1" noChangeShapeType="1" noTextEdit="1"/>
                  </p:cNvSpPr>
                  <p:nvPr/>
                </p:nvSpPr>
                <p:spPr>
                  <a:xfrm>
                    <a:off x="2609392" y="2390231"/>
                    <a:ext cx="352999" cy="234672"/>
                  </a:xfrm>
                  <a:prstGeom prst="roundRect">
                    <a:avLst>
                      <a:gd name="adj" fmla="val 37613"/>
                    </a:avLst>
                  </a:prstGeom>
                  <a:blipFill>
                    <a:blip r:embed="rId16"/>
                    <a:stretch>
                      <a:fillRect b="-2439"/>
                    </a:stretch>
                  </a:blipFill>
                  <a:ln w="12700">
                    <a:solidFill>
                      <a:srgbClr val="FF0000"/>
                    </a:solidFill>
                  </a:ln>
                </p:spPr>
                <p:txBody>
                  <a:bodyPr/>
                  <a:lstStyle/>
                  <a:p>
                    <a:r>
                      <a:rPr lang="en-NZ">
                        <a:noFill/>
                      </a:rPr>
                      <a:t> </a:t>
                    </a:r>
                  </a:p>
                </p:txBody>
              </p:sp>
            </mc:Fallback>
          </mc:AlternateContent>
          <p:cxnSp>
            <p:nvCxnSpPr>
              <p:cNvPr id="20" name="Straight Arrow Connector 19">
                <a:extLst>
                  <a:ext uri="{FF2B5EF4-FFF2-40B4-BE49-F238E27FC236}">
                    <a16:creationId xmlns:a16="http://schemas.microsoft.com/office/drawing/2014/main" id="{58B39E32-8A01-4688-4972-B433143B910F}"/>
                  </a:ext>
                </a:extLst>
              </p:cNvPr>
              <p:cNvCxnSpPr>
                <a:cxnSpLocks/>
                <a:stCxn id="37" idx="2"/>
                <a:endCxn id="38" idx="0"/>
              </p:cNvCxnSpPr>
              <p:nvPr/>
            </p:nvCxnSpPr>
            <p:spPr>
              <a:xfrm>
                <a:off x="2293427" y="1842744"/>
                <a:ext cx="363" cy="119166"/>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9ABD4E8-D799-1139-B535-92711F5D2EB8}"/>
                      </a:ext>
                    </a:extLst>
                  </p:cNvPr>
                  <p:cNvSpPr txBox="1"/>
                  <p:nvPr/>
                </p:nvSpPr>
                <p:spPr>
                  <a:xfrm>
                    <a:off x="3168036" y="1961910"/>
                    <a:ext cx="221014" cy="161211"/>
                  </a:xfrm>
                  <a:prstGeom prst="roundRect">
                    <a:avLst>
                      <a:gd name="adj" fmla="val 40877"/>
                    </a:avLst>
                  </a:prstGeom>
                  <a:solidFill>
                    <a:srgbClr val="FFD5FF"/>
                  </a:solidFill>
                  <a:ln w="12700">
                    <a:no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4" name="TextBox 43">
                    <a:extLst>
                      <a:ext uri="{FF2B5EF4-FFF2-40B4-BE49-F238E27FC236}">
                        <a16:creationId xmlns:a16="http://schemas.microsoft.com/office/drawing/2014/main" id="{F9ABD4E8-D799-1139-B535-92711F5D2EB8}"/>
                      </a:ext>
                    </a:extLst>
                  </p:cNvPr>
                  <p:cNvSpPr txBox="1">
                    <a:spLocks noRot="1" noChangeAspect="1" noMove="1" noResize="1" noEditPoints="1" noAdjustHandles="1" noChangeArrowheads="1" noChangeShapeType="1" noTextEdit="1"/>
                  </p:cNvSpPr>
                  <p:nvPr/>
                </p:nvSpPr>
                <p:spPr>
                  <a:xfrm>
                    <a:off x="3168036" y="1961910"/>
                    <a:ext cx="221014" cy="161211"/>
                  </a:xfrm>
                  <a:prstGeom prst="roundRect">
                    <a:avLst>
                      <a:gd name="adj" fmla="val 40877"/>
                    </a:avLst>
                  </a:prstGeom>
                  <a:blipFill>
                    <a:blip r:embed="rId17"/>
                    <a:stretch>
                      <a:fillRect r="-2778" b="-7692"/>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A2817BB-3130-477A-C32E-2FB0CE7C9A9D}"/>
                      </a:ext>
                    </a:extLst>
                  </p:cNvPr>
                  <p:cNvSpPr txBox="1"/>
                  <p:nvPr/>
                </p:nvSpPr>
                <p:spPr>
                  <a:xfrm>
                    <a:off x="3331562" y="2958660"/>
                    <a:ext cx="221014" cy="161211"/>
                  </a:xfrm>
                  <a:prstGeom prst="roundRect">
                    <a:avLst>
                      <a:gd name="adj" fmla="val 40877"/>
                    </a:avLst>
                  </a:prstGeom>
                  <a:solidFill>
                    <a:srgbClr val="FFD5FF"/>
                  </a:solidFill>
                  <a:ln w="12700">
                    <a:no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b>
                          </m:sSub>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1" name="TextBox 40">
                    <a:extLst>
                      <a:ext uri="{FF2B5EF4-FFF2-40B4-BE49-F238E27FC236}">
                        <a16:creationId xmlns:a16="http://schemas.microsoft.com/office/drawing/2014/main" id="{8A2817BB-3130-477A-C32E-2FB0CE7C9A9D}"/>
                      </a:ext>
                    </a:extLst>
                  </p:cNvPr>
                  <p:cNvSpPr txBox="1">
                    <a:spLocks noRot="1" noChangeAspect="1" noMove="1" noResize="1" noEditPoints="1" noAdjustHandles="1" noChangeArrowheads="1" noChangeShapeType="1" noTextEdit="1"/>
                  </p:cNvSpPr>
                  <p:nvPr/>
                </p:nvSpPr>
                <p:spPr>
                  <a:xfrm>
                    <a:off x="3331562" y="2958660"/>
                    <a:ext cx="221014" cy="161211"/>
                  </a:xfrm>
                  <a:prstGeom prst="roundRect">
                    <a:avLst>
                      <a:gd name="adj" fmla="val 40877"/>
                    </a:avLst>
                  </a:prstGeom>
                  <a:blipFill>
                    <a:blip r:embed="rId18"/>
                    <a:stretch>
                      <a:fillRect r="-2778" b="-3704"/>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6ECCDF5-8404-9813-B9A6-E7D7F5C4351A}"/>
                      </a:ext>
                    </a:extLst>
                  </p:cNvPr>
                  <p:cNvSpPr txBox="1"/>
                  <p:nvPr/>
                </p:nvSpPr>
                <p:spPr>
                  <a:xfrm>
                    <a:off x="2019206" y="2958661"/>
                    <a:ext cx="219913" cy="161211"/>
                  </a:xfrm>
                  <a:prstGeom prst="roundRect">
                    <a:avLst>
                      <a:gd name="adj" fmla="val 40877"/>
                    </a:avLst>
                  </a:prstGeom>
                  <a:solidFill>
                    <a:srgbClr val="FFD5FF"/>
                  </a:solidFill>
                  <a:ln w="12700">
                    <a:no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2" name="TextBox 41">
                    <a:extLst>
                      <a:ext uri="{FF2B5EF4-FFF2-40B4-BE49-F238E27FC236}">
                        <a16:creationId xmlns:a16="http://schemas.microsoft.com/office/drawing/2014/main" id="{06ECCDF5-8404-9813-B9A6-E7D7F5C4351A}"/>
                      </a:ext>
                    </a:extLst>
                  </p:cNvPr>
                  <p:cNvSpPr txBox="1">
                    <a:spLocks noRot="1" noChangeAspect="1" noMove="1" noResize="1" noEditPoints="1" noAdjustHandles="1" noChangeArrowheads="1" noChangeShapeType="1" noTextEdit="1"/>
                  </p:cNvSpPr>
                  <p:nvPr/>
                </p:nvSpPr>
                <p:spPr>
                  <a:xfrm>
                    <a:off x="2019206" y="2958661"/>
                    <a:ext cx="219913" cy="161211"/>
                  </a:xfrm>
                  <a:prstGeom prst="roundRect">
                    <a:avLst>
                      <a:gd name="adj" fmla="val 40877"/>
                    </a:avLst>
                  </a:prstGeom>
                  <a:blipFill>
                    <a:blip r:embed="rId19"/>
                    <a:stretch>
                      <a:fillRect r="-2778" b="-3704"/>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9598C5B-66F9-7FF5-300B-9C3D5DDD7D60}"/>
                      </a:ext>
                    </a:extLst>
                  </p:cNvPr>
                  <p:cNvSpPr txBox="1"/>
                  <p:nvPr/>
                </p:nvSpPr>
                <p:spPr>
                  <a:xfrm>
                    <a:off x="3331562" y="2195315"/>
                    <a:ext cx="221014" cy="161211"/>
                  </a:xfrm>
                  <a:prstGeom prst="roundRect">
                    <a:avLst>
                      <a:gd name="adj" fmla="val 40877"/>
                    </a:avLst>
                  </a:prstGeom>
                  <a:solidFill>
                    <a:srgbClr val="FFD5FF"/>
                  </a:solidFill>
                  <a:ln w="12700">
                    <a:no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b>
                          </m:sSub>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9" name="TextBox 38">
                    <a:extLst>
                      <a:ext uri="{FF2B5EF4-FFF2-40B4-BE49-F238E27FC236}">
                        <a16:creationId xmlns:a16="http://schemas.microsoft.com/office/drawing/2014/main" id="{69598C5B-66F9-7FF5-300B-9C3D5DDD7D60}"/>
                      </a:ext>
                    </a:extLst>
                  </p:cNvPr>
                  <p:cNvSpPr txBox="1">
                    <a:spLocks noRot="1" noChangeAspect="1" noMove="1" noResize="1" noEditPoints="1" noAdjustHandles="1" noChangeArrowheads="1" noChangeShapeType="1" noTextEdit="1"/>
                  </p:cNvSpPr>
                  <p:nvPr/>
                </p:nvSpPr>
                <p:spPr>
                  <a:xfrm>
                    <a:off x="3331562" y="2195315"/>
                    <a:ext cx="221014" cy="161211"/>
                  </a:xfrm>
                  <a:prstGeom prst="roundRect">
                    <a:avLst>
                      <a:gd name="adj" fmla="val 40877"/>
                    </a:avLst>
                  </a:prstGeom>
                  <a:blipFill>
                    <a:blip r:embed="rId20"/>
                    <a:stretch>
                      <a:fillRect r="-2778" b="-3704"/>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1A0834C-C88F-F079-BEE7-E2F26AF53DD1}"/>
                      </a:ext>
                    </a:extLst>
                  </p:cNvPr>
                  <p:cNvSpPr txBox="1"/>
                  <p:nvPr/>
                </p:nvSpPr>
                <p:spPr>
                  <a:xfrm>
                    <a:off x="2019206" y="2195315"/>
                    <a:ext cx="221014" cy="161211"/>
                  </a:xfrm>
                  <a:prstGeom prst="roundRect">
                    <a:avLst>
                      <a:gd name="adj" fmla="val 40877"/>
                    </a:avLst>
                  </a:prstGeom>
                  <a:solidFill>
                    <a:srgbClr val="FFD5FF"/>
                  </a:solidFill>
                  <a:ln w="12700">
                    <a:no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0" name="TextBox 39">
                    <a:extLst>
                      <a:ext uri="{FF2B5EF4-FFF2-40B4-BE49-F238E27FC236}">
                        <a16:creationId xmlns:a16="http://schemas.microsoft.com/office/drawing/2014/main" id="{21A0834C-C88F-F079-BEE7-E2F26AF53DD1}"/>
                      </a:ext>
                    </a:extLst>
                  </p:cNvPr>
                  <p:cNvSpPr txBox="1">
                    <a:spLocks noRot="1" noChangeAspect="1" noMove="1" noResize="1" noEditPoints="1" noAdjustHandles="1" noChangeArrowheads="1" noChangeShapeType="1" noTextEdit="1"/>
                  </p:cNvSpPr>
                  <p:nvPr/>
                </p:nvSpPr>
                <p:spPr>
                  <a:xfrm>
                    <a:off x="2019206" y="2195315"/>
                    <a:ext cx="221014" cy="161211"/>
                  </a:xfrm>
                  <a:prstGeom prst="roundRect">
                    <a:avLst>
                      <a:gd name="adj" fmla="val 40877"/>
                    </a:avLst>
                  </a:prstGeom>
                  <a:blipFill>
                    <a:blip r:embed="rId21"/>
                    <a:stretch>
                      <a:fillRect r="-2778" b="-3704"/>
                    </a:stretch>
                  </a:blipFill>
                  <a:ln w="12700">
                    <a:noFill/>
                  </a:ln>
                </p:spPr>
                <p:txBody>
                  <a:bodyPr/>
                  <a:lstStyle/>
                  <a:p>
                    <a:r>
                      <a:rPr lang="en-NZ">
                        <a:noFill/>
                      </a:rPr>
                      <a:t> </a:t>
                    </a:r>
                  </a:p>
                </p:txBody>
              </p:sp>
            </mc:Fallback>
          </mc:AlternateContent>
          <p:cxnSp>
            <p:nvCxnSpPr>
              <p:cNvPr id="24" name="Straight Arrow Connector 23">
                <a:extLst>
                  <a:ext uri="{FF2B5EF4-FFF2-40B4-BE49-F238E27FC236}">
                    <a16:creationId xmlns:a16="http://schemas.microsoft.com/office/drawing/2014/main" id="{1043CB31-C41C-89D5-1327-D396672BEC23}"/>
                  </a:ext>
                </a:extLst>
              </p:cNvPr>
              <p:cNvCxnSpPr>
                <a:cxnSpLocks/>
                <a:stCxn id="43" idx="2"/>
                <a:endCxn id="44" idx="0"/>
              </p:cNvCxnSpPr>
              <p:nvPr/>
            </p:nvCxnSpPr>
            <p:spPr>
              <a:xfrm>
                <a:off x="3276485" y="1842744"/>
                <a:ext cx="2058" cy="119166"/>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4A2D81-92EB-C097-84DD-3030F4B39864}"/>
                  </a:ext>
                </a:extLst>
              </p:cNvPr>
              <p:cNvCxnSpPr>
                <a:cxnSpLocks/>
                <a:stCxn id="54" idx="1"/>
                <a:endCxn id="39" idx="3"/>
              </p:cNvCxnSpPr>
              <p:nvPr/>
            </p:nvCxnSpPr>
            <p:spPr>
              <a:xfrm flipH="1" flipV="1">
                <a:off x="3552576" y="2275921"/>
                <a:ext cx="88163" cy="71"/>
              </a:xfrm>
              <a:prstGeom prst="straightConnector1">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0141B64-56A6-2E4D-BBE3-A56B59083B87}"/>
                  </a:ext>
                </a:extLst>
              </p:cNvPr>
              <p:cNvCxnSpPr>
                <a:cxnSpLocks/>
                <a:stCxn id="48" idx="3"/>
                <a:endCxn id="40" idx="1"/>
              </p:cNvCxnSpPr>
              <p:nvPr/>
            </p:nvCxnSpPr>
            <p:spPr>
              <a:xfrm flipV="1">
                <a:off x="1907399" y="2275921"/>
                <a:ext cx="111807" cy="71"/>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F5F198B-92E2-E109-9B45-059CDC2859DA}"/>
                  </a:ext>
                </a:extLst>
              </p:cNvPr>
              <p:cNvCxnSpPr>
                <a:cxnSpLocks/>
                <a:stCxn id="42" idx="2"/>
                <a:endCxn id="49" idx="3"/>
              </p:cNvCxnSpPr>
              <p:nvPr/>
            </p:nvCxnSpPr>
            <p:spPr>
              <a:xfrm rot="5400000">
                <a:off x="1982281" y="3044990"/>
                <a:ext cx="72000" cy="221764"/>
              </a:xfrm>
              <a:prstGeom prst="bentConnector2">
                <a:avLst/>
              </a:prstGeom>
              <a:ln w="12700">
                <a:tailEnd type="triangle" w="sm" len="sm"/>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5D29765D-919D-97C3-B58D-AFBA093AB73A}"/>
                  </a:ext>
                </a:extLst>
              </p:cNvPr>
              <p:cNvCxnSpPr>
                <a:cxnSpLocks/>
              </p:cNvCxnSpPr>
              <p:nvPr/>
            </p:nvCxnSpPr>
            <p:spPr>
              <a:xfrm rot="16200000" flipH="1">
                <a:off x="3498569" y="3063911"/>
                <a:ext cx="72000" cy="185000"/>
              </a:xfrm>
              <a:prstGeom prst="bentConnector2">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565E544-B24A-99B0-1F81-9109D90D7CEB}"/>
                      </a:ext>
                    </a:extLst>
                  </p:cNvPr>
                  <p:cNvSpPr txBox="1"/>
                  <p:nvPr/>
                </p:nvSpPr>
                <p:spPr>
                  <a:xfrm>
                    <a:off x="2183283" y="1961910"/>
                    <a:ext cx="221014" cy="161211"/>
                  </a:xfrm>
                  <a:prstGeom prst="roundRect">
                    <a:avLst>
                      <a:gd name="adj" fmla="val 40877"/>
                    </a:avLst>
                  </a:prstGeom>
                  <a:solidFill>
                    <a:srgbClr val="FFD5FF"/>
                  </a:solidFill>
                  <a:ln w="12700">
                    <a:no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8" name="TextBox 37">
                    <a:extLst>
                      <a:ext uri="{FF2B5EF4-FFF2-40B4-BE49-F238E27FC236}">
                        <a16:creationId xmlns:a16="http://schemas.microsoft.com/office/drawing/2014/main" id="{3565E544-B24A-99B0-1F81-9109D90D7CEB}"/>
                      </a:ext>
                    </a:extLst>
                  </p:cNvPr>
                  <p:cNvSpPr txBox="1">
                    <a:spLocks noRot="1" noChangeAspect="1" noMove="1" noResize="1" noEditPoints="1" noAdjustHandles="1" noChangeArrowheads="1" noChangeShapeType="1" noTextEdit="1"/>
                  </p:cNvSpPr>
                  <p:nvPr/>
                </p:nvSpPr>
                <p:spPr>
                  <a:xfrm>
                    <a:off x="2183283" y="1961910"/>
                    <a:ext cx="221014" cy="161211"/>
                  </a:xfrm>
                  <a:prstGeom prst="roundRect">
                    <a:avLst>
                      <a:gd name="adj" fmla="val 40877"/>
                    </a:avLst>
                  </a:prstGeom>
                  <a:blipFill>
                    <a:blip r:embed="rId22"/>
                    <a:stretch>
                      <a:fillRect r="-2778" b="-7692"/>
                    </a:stretch>
                  </a:blipFill>
                  <a:ln w="12700">
                    <a:noFill/>
                  </a:ln>
                </p:spPr>
                <p:txBody>
                  <a:bodyPr/>
                  <a:lstStyle/>
                  <a:p>
                    <a:r>
                      <a:rPr lang="en-NZ">
                        <a:noFill/>
                      </a:rPr>
                      <a:t> </a:t>
                    </a:r>
                  </a:p>
                </p:txBody>
              </p:sp>
            </mc:Fallback>
          </mc:AlternateContent>
          <p:cxnSp>
            <p:nvCxnSpPr>
              <p:cNvPr id="31" name="Connector: Elbow 30">
                <a:extLst>
                  <a:ext uri="{FF2B5EF4-FFF2-40B4-BE49-F238E27FC236}">
                    <a16:creationId xmlns:a16="http://schemas.microsoft.com/office/drawing/2014/main" id="{8DFDD70E-DF63-7492-AF08-B2ECAE3D03D3}"/>
                  </a:ext>
                </a:extLst>
              </p:cNvPr>
              <p:cNvCxnSpPr>
                <a:cxnSpLocks/>
                <a:stCxn id="47" idx="0"/>
                <a:endCxn id="44" idx="1"/>
              </p:cNvCxnSpPr>
              <p:nvPr/>
            </p:nvCxnSpPr>
            <p:spPr>
              <a:xfrm rot="5400000" flipH="1" flipV="1">
                <a:off x="2814179" y="2036374"/>
                <a:ext cx="347715" cy="360000"/>
              </a:xfrm>
              <a:prstGeom prst="bentConnector2">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F095726-CB52-1702-86C9-A90C18532DD4}"/>
                  </a:ext>
                </a:extLst>
              </p:cNvPr>
              <p:cNvCxnSpPr>
                <a:cxnSpLocks/>
                <a:stCxn id="47" idx="1"/>
                <a:endCxn id="42" idx="0"/>
              </p:cNvCxnSpPr>
              <p:nvPr/>
            </p:nvCxnSpPr>
            <p:spPr>
              <a:xfrm rot="10800000" flipV="1">
                <a:off x="2129164" y="2507567"/>
                <a:ext cx="480229" cy="451094"/>
              </a:xfrm>
              <a:prstGeom prst="bentConnector2">
                <a:avLst/>
              </a:prstGeom>
              <a:ln w="12700">
                <a:tailEnd type="triangle" w="sm" len="sm"/>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F6E7BE98-45FF-AF52-0675-52C262D0B167}"/>
                  </a:ext>
                </a:extLst>
              </p:cNvPr>
              <p:cNvCxnSpPr>
                <a:cxnSpLocks/>
                <a:stCxn id="47" idx="3"/>
                <a:endCxn id="41" idx="0"/>
              </p:cNvCxnSpPr>
              <p:nvPr/>
            </p:nvCxnSpPr>
            <p:spPr>
              <a:xfrm>
                <a:off x="2962391" y="2507567"/>
                <a:ext cx="479678" cy="451093"/>
              </a:xfrm>
              <a:prstGeom prst="bentConnector2">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240EDB91-52AF-E29A-4394-CD4646DFB26F}"/>
                  </a:ext>
                </a:extLst>
              </p:cNvPr>
              <p:cNvCxnSpPr>
                <a:cxnSpLocks/>
                <a:stCxn id="47" idx="0"/>
                <a:endCxn id="40" idx="3"/>
              </p:cNvCxnSpPr>
              <p:nvPr/>
            </p:nvCxnSpPr>
            <p:spPr>
              <a:xfrm rot="16200000" flipV="1">
                <a:off x="2417065" y="2099076"/>
                <a:ext cx="114310" cy="468000"/>
              </a:xfrm>
              <a:prstGeom prst="bentConnector2">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B6DD702D-5C3F-21B9-F5CD-1F5369E87AEC}"/>
                  </a:ext>
                </a:extLst>
              </p:cNvPr>
              <p:cNvCxnSpPr>
                <a:cxnSpLocks/>
                <a:stCxn id="47" idx="0"/>
                <a:endCxn id="39" idx="1"/>
              </p:cNvCxnSpPr>
              <p:nvPr/>
            </p:nvCxnSpPr>
            <p:spPr>
              <a:xfrm rot="5400000" flipH="1" flipV="1">
                <a:off x="3040407" y="2099076"/>
                <a:ext cx="114310" cy="468000"/>
              </a:xfrm>
              <a:prstGeom prst="bentConnector2">
                <a:avLst/>
              </a:prstGeom>
              <a:ln w="12700">
                <a:tailEnd type="triangle" w="sm" len="sm"/>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9CC3440-BE18-5CB8-A56C-0F2C2CCD93AF}"/>
                    </a:ext>
                  </a:extLst>
                </p:cNvPr>
                <p:cNvSpPr txBox="1"/>
                <p:nvPr/>
              </p:nvSpPr>
              <p:spPr>
                <a:xfrm>
                  <a:off x="2663504" y="2640167"/>
                  <a:ext cx="253836" cy="195560"/>
                </a:xfrm>
                <a:prstGeom prst="roundRect">
                  <a:avLst>
                    <a:gd name="adj" fmla="val 37613"/>
                  </a:avLst>
                </a:prstGeom>
                <a:noFill/>
                <a:ln w="12700">
                  <a:noFill/>
                </a:ln>
              </p:spPr>
              <p:txBody>
                <a:bodyPr wrap="square" lIns="0" tIns="0" rIns="0" bIns="0" rtlCol="0" anchor="ctr">
                  <a:spAutoFit/>
                </a:bodyPr>
                <a:lstStyle/>
                <a:p>
                  <a:pPr lvl="0">
                    <a:defRPr/>
                  </a:pPr>
                  <a14:m>
                    <m:oMathPara xmlns:m="http://schemas.openxmlformats.org/officeDocument/2006/math">
                      <m:oMathParaPr>
                        <m:jc m:val="centerGroup"/>
                      </m:oMathParaPr>
                      <m:oMath xmlns:m="http://schemas.openxmlformats.org/officeDocument/2006/math">
                        <m:sSubSup>
                          <m:sSubSupPr>
                            <m:ctrlPr>
                              <a:rPr lang="en-NZ" sz="1000" i="1">
                                <a:solidFill>
                                  <a:srgbClr val="FF0000"/>
                                </a:solidFill>
                                <a:latin typeface="Cambria Math" panose="02040503050406030204" pitchFamily="18" charset="0"/>
                              </a:rPr>
                            </m:ctrlPr>
                          </m:sSubSupPr>
                          <m:e>
                            <m:r>
                              <a:rPr lang="en-NZ" sz="1000" b="0" i="1">
                                <a:solidFill>
                                  <a:srgbClr val="FF0000"/>
                                </a:solidFill>
                                <a:latin typeface="Cambria Math" panose="02040503050406030204" pitchFamily="18" charset="0"/>
                              </a:rPr>
                              <m:t>𝑢</m:t>
                            </m:r>
                          </m:e>
                          <m:sub>
                            <m:r>
                              <a:rPr lang="en-NZ" sz="1000" b="0" i="1">
                                <a:solidFill>
                                  <a:srgbClr val="FF0000"/>
                                </a:solidFill>
                                <a:latin typeface="Cambria Math" panose="02040503050406030204" pitchFamily="18" charset="0"/>
                              </a:rPr>
                              <m:t>𝑚</m:t>
                            </m:r>
                          </m:sub>
                          <m:sup>
                            <m:r>
                              <a:rPr lang="en-NZ" sz="1000" b="0" i="1">
                                <a:solidFill>
                                  <a:srgbClr val="FF0000"/>
                                </a:solidFill>
                                <a:latin typeface="Cambria Math" panose="02040503050406030204" pitchFamily="18" charset="0"/>
                              </a:rPr>
                              <m:t>𝑒</m:t>
                            </m:r>
                          </m:sup>
                        </m:sSubSup>
                      </m:oMath>
                    </m:oMathPara>
                  </a14:m>
                  <a:endParaRPr kumimoji="0" lang="en-NZ" sz="1000" i="0" u="none" strike="noStrike" kern="1200" cap="none" spc="0" normalizeH="0" baseline="0" noProof="0" dirty="0">
                    <a:ln>
                      <a:noFill/>
                    </a:ln>
                    <a:solidFill>
                      <a:prstClr val="black"/>
                    </a:solidFill>
                    <a:effectLst/>
                    <a:uLnTx/>
                    <a:uFillTx/>
                    <a:latin typeface="Calibri" panose="020F0502020204030204"/>
                  </a:endParaRPr>
                </a:p>
              </p:txBody>
            </p:sp>
          </mc:Choice>
          <mc:Fallback xmlns="">
            <p:sp>
              <p:nvSpPr>
                <p:cNvPr id="36" name="TextBox 35">
                  <a:extLst>
                    <a:ext uri="{FF2B5EF4-FFF2-40B4-BE49-F238E27FC236}">
                      <a16:creationId xmlns:a16="http://schemas.microsoft.com/office/drawing/2014/main" id="{69CC3440-BE18-5CB8-A56C-0F2C2CCD93AF}"/>
                    </a:ext>
                  </a:extLst>
                </p:cNvPr>
                <p:cNvSpPr txBox="1">
                  <a:spLocks noRot="1" noChangeAspect="1" noMove="1" noResize="1" noEditPoints="1" noAdjustHandles="1" noChangeArrowheads="1" noChangeShapeType="1" noTextEdit="1"/>
                </p:cNvSpPr>
                <p:nvPr/>
              </p:nvSpPr>
              <p:spPr>
                <a:xfrm>
                  <a:off x="2663504" y="2640167"/>
                  <a:ext cx="253836" cy="195560"/>
                </a:xfrm>
                <a:prstGeom prst="roundRect">
                  <a:avLst>
                    <a:gd name="adj" fmla="val 37613"/>
                  </a:avLst>
                </a:prstGeom>
                <a:blipFill>
                  <a:blip r:embed="rId23"/>
                  <a:stretch>
                    <a:fillRect/>
                  </a:stretch>
                </a:blipFill>
                <a:ln w="12700">
                  <a:noFill/>
                </a:ln>
              </p:spPr>
              <p:txBody>
                <a:bodyPr/>
                <a:lstStyle/>
                <a:p>
                  <a:r>
                    <a:rPr lang="en-NZ">
                      <a:noFill/>
                    </a:rPr>
                    <a:t> </a:t>
                  </a:r>
                </a:p>
              </p:txBody>
            </p:sp>
          </mc:Fallback>
        </mc:AlternateContent>
      </p:grpSp>
      <p:sp>
        <p:nvSpPr>
          <p:cNvPr id="59" name="TextBox 58">
            <a:extLst>
              <a:ext uri="{FF2B5EF4-FFF2-40B4-BE49-F238E27FC236}">
                <a16:creationId xmlns:a16="http://schemas.microsoft.com/office/drawing/2014/main" id="{D69E4065-15BD-4886-6DCD-45BD73DED651}"/>
              </a:ext>
            </a:extLst>
          </p:cNvPr>
          <p:cNvSpPr txBox="1"/>
          <p:nvPr/>
        </p:nvSpPr>
        <p:spPr>
          <a:xfrm>
            <a:off x="243505" y="144837"/>
            <a:ext cx="7107137"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2400" b="1" i="1" dirty="0">
                <a:solidFill>
                  <a:srgbClr val="7030A0"/>
                </a:solidFill>
                <a:latin typeface="Calibri" panose="020F0502020204030204" pitchFamily="34" charset="0"/>
                <a:ea typeface="Calibri" panose="020F0502020204030204" pitchFamily="34" charset="0"/>
                <a:cs typeface="Times New Roman" panose="02020603050405020304" pitchFamily="18" charset="0"/>
              </a:rPr>
              <a:t>The inwardly rectifying potassium channel </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(Kir</a:t>
            </a:r>
            <a:r>
              <a:rPr lang="en-NZ" sz="2400"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7.1</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2000"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3-state model</a:t>
            </a:r>
            <a:r>
              <a:rPr kumimoji="0" lang="en-NZ" sz="20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NZ" sz="2000" b="0" i="0" u="none" strike="noStrike" kern="1200" cap="none" spc="0" normalizeH="0" baseline="0" noProof="0" dirty="0">
              <a:ln>
                <a:noFill/>
              </a:ln>
              <a:solidFill>
                <a:srgbClr val="7030A0"/>
              </a:solidFill>
              <a:effectLst/>
              <a:uLnTx/>
              <a:uFillTx/>
              <a:latin typeface="Calibri" panose="020F0502020204030204"/>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6794918-D3D8-9D6B-35A5-EF223FDD8CE3}"/>
                  </a:ext>
                </a:extLst>
              </p:cNvPr>
              <p:cNvSpPr txBox="1"/>
              <p:nvPr/>
            </p:nvSpPr>
            <p:spPr>
              <a:xfrm>
                <a:off x="6866705" y="4937791"/>
                <a:ext cx="2661562" cy="1696105"/>
              </a:xfrm>
              <a:prstGeom prst="rect">
                <a:avLst/>
              </a:prstGeom>
              <a:noFill/>
            </p:spPr>
            <p:txBody>
              <a:bodyPr wrap="none" rtlCol="0">
                <a:spAutoFit/>
              </a:bodyPr>
              <a:lstStyle/>
              <a:p>
                <a14:m>
                  <m:oMath xmlns:m="http://schemas.openxmlformats.org/officeDocument/2006/math">
                    <m:sSubSup>
                      <m:sSubSupPr>
                        <m:ctrlPr>
                          <a:rPr lang="en-NZ" i="1">
                            <a:latin typeface="Cambria Math" panose="02040503050406030204" pitchFamily="18" charset="0"/>
                          </a:rPr>
                        </m:ctrlPr>
                      </m:sSubSupPr>
                      <m:e>
                        <m:r>
                          <a:rPr lang="en-NZ" i="1">
                            <a:latin typeface="Cambria Math" panose="02040503050406030204" pitchFamily="18" charset="0"/>
                          </a:rPr>
                          <m:t>𝐼</m:t>
                        </m:r>
                      </m:e>
                      <m:sub>
                        <m:r>
                          <a:rPr lang="en-NZ" i="1">
                            <a:latin typeface="Cambria Math" panose="02040503050406030204" pitchFamily="18" charset="0"/>
                          </a:rPr>
                          <m:t>𝑚</m:t>
                        </m:r>
                      </m:sub>
                      <m:sup>
                        <m:r>
                          <a:rPr lang="en-NZ" i="1">
                            <a:latin typeface="Cambria Math" panose="02040503050406030204" pitchFamily="18" charset="0"/>
                          </a:rPr>
                          <m:t>𝐾𝑖𝑟</m:t>
                        </m:r>
                      </m:sup>
                    </m:sSubSup>
                    <m:r>
                      <a:rPr lang="en-NZ" i="1">
                        <a:latin typeface="Cambria Math" panose="02040503050406030204" pitchFamily="18" charset="0"/>
                      </a:rPr>
                      <m:t>=</m:t>
                    </m:r>
                    <m:r>
                      <a:rPr lang="en-NZ" i="1">
                        <a:latin typeface="Cambria Math" panose="02040503050406030204" pitchFamily="18" charset="0"/>
                      </a:rPr>
                      <m:t>𝐹</m:t>
                    </m:r>
                    <m:sSubSup>
                      <m:sSubSupPr>
                        <m:ctrlPr>
                          <a:rPr lang="en-NZ" i="1">
                            <a:latin typeface="Cambria Math" panose="02040503050406030204" pitchFamily="18" charset="0"/>
                          </a:rPr>
                        </m:ctrlPr>
                      </m:sSubSupPr>
                      <m:e>
                        <m:r>
                          <a:rPr lang="en-NZ" i="1">
                            <a:latin typeface="Cambria Math" panose="02040503050406030204" pitchFamily="18" charset="0"/>
                          </a:rPr>
                          <m:t>𝑣</m:t>
                        </m:r>
                      </m:e>
                      <m:sub>
                        <m:r>
                          <a:rPr lang="en-NZ" i="1">
                            <a:latin typeface="Cambria Math" panose="02040503050406030204" pitchFamily="18" charset="0"/>
                          </a:rPr>
                          <m:t>𝑚</m:t>
                        </m:r>
                      </m:sub>
                      <m:sup>
                        <m:r>
                          <a:rPr lang="en-NZ" i="1">
                            <a:latin typeface="Cambria Math" panose="02040503050406030204" pitchFamily="18" charset="0"/>
                          </a:rPr>
                          <m:t>𝐾𝑖𝑟</m:t>
                        </m:r>
                      </m:sup>
                    </m:sSubSup>
                  </m:oMath>
                </a14:m>
                <a:r>
                  <a:rPr lang="en-NZ" dirty="0"/>
                  <a:t> (fC.mm</a:t>
                </a:r>
                <a:r>
                  <a:rPr lang="en-NZ" baseline="30000" dirty="0"/>
                  <a:t>-2</a:t>
                </a:r>
                <a:r>
                  <a:rPr lang="en-NZ" dirty="0"/>
                  <a:t>.s</a:t>
                </a:r>
                <a:r>
                  <a:rPr lang="en-NZ" baseline="30000" dirty="0"/>
                  <a:t>-1</a:t>
                </a:r>
                <a:r>
                  <a:rPr lang="en-NZ" dirty="0"/>
                  <a:t>) </a:t>
                </a:r>
                <a:endParaRPr lang="en-NZ" sz="1600" i="1" dirty="0"/>
              </a:p>
              <a:p>
                <a:pPr>
                  <a:spcBef>
                    <a:spcPts val="1200"/>
                  </a:spcBef>
                </a:pPr>
                <a14:m>
                  <m:oMath xmlns:m="http://schemas.openxmlformats.org/officeDocument/2006/math">
                    <m:sSubSup>
                      <m:sSubSupPr>
                        <m:ctrlPr>
                          <a:rPr lang="en-NZ" sz="1600" i="1" smtClean="0">
                            <a:latin typeface="Cambria Math" panose="02040503050406030204" pitchFamily="18" charset="0"/>
                          </a:rPr>
                        </m:ctrlPr>
                      </m:sSubSupPr>
                      <m:e>
                        <m:r>
                          <a:rPr lang="en-NZ" sz="1600" i="1">
                            <a:latin typeface="Cambria Math" panose="02040503050406030204" pitchFamily="18" charset="0"/>
                          </a:rPr>
                          <m:t>𝑢</m:t>
                        </m:r>
                      </m:e>
                      <m:sub>
                        <m:r>
                          <a:rPr lang="en-NZ" sz="1600" i="1">
                            <a:latin typeface="Cambria Math" panose="02040503050406030204" pitchFamily="18" charset="0"/>
                          </a:rPr>
                          <m:t>𝑟𝑒𝑣</m:t>
                        </m:r>
                      </m:sub>
                      <m:sup>
                        <m:r>
                          <a:rPr lang="en-NZ" sz="1600" i="1">
                            <a:latin typeface="Cambria Math" panose="02040503050406030204" pitchFamily="18" charset="0"/>
                          </a:rPr>
                          <m:t>𝐾𝑖𝑟</m:t>
                        </m:r>
                      </m:sup>
                    </m:sSubSup>
                    <m:r>
                      <a:rPr lang="en-NZ" sz="1600" i="1">
                        <a:latin typeface="Cambria Math" panose="02040503050406030204" pitchFamily="18" charset="0"/>
                      </a:rPr>
                      <m:t>=−</m:t>
                    </m:r>
                    <m:f>
                      <m:fPr>
                        <m:ctrlPr>
                          <a:rPr lang="en-NZ" sz="1600" i="1">
                            <a:latin typeface="Cambria Math" panose="02040503050406030204" pitchFamily="18" charset="0"/>
                          </a:rPr>
                        </m:ctrlPr>
                      </m:fPr>
                      <m:num>
                        <m:r>
                          <a:rPr lang="en-NZ" sz="1600" i="1">
                            <a:latin typeface="Cambria Math" panose="02040503050406030204" pitchFamily="18" charset="0"/>
                          </a:rPr>
                          <m:t>𝑅𝑇</m:t>
                        </m:r>
                      </m:num>
                      <m:den>
                        <m:r>
                          <a:rPr lang="en-NZ" sz="1600" i="1">
                            <a:latin typeface="Cambria Math" panose="02040503050406030204" pitchFamily="18" charset="0"/>
                          </a:rPr>
                          <m:t>𝐹</m:t>
                        </m:r>
                      </m:den>
                    </m:f>
                    <m:r>
                      <a:rPr lang="en-NZ" sz="1600" i="1">
                        <a:latin typeface="Cambria Math" panose="02040503050406030204" pitchFamily="18" charset="0"/>
                      </a:rPr>
                      <m:t>𝑙𝑛</m:t>
                    </m:r>
                    <m:d>
                      <m:dPr>
                        <m:ctrlPr>
                          <a:rPr lang="en-NZ" sz="1600" i="1">
                            <a:latin typeface="Cambria Math" panose="02040503050406030204" pitchFamily="18" charset="0"/>
                          </a:rPr>
                        </m:ctrlPr>
                      </m:dPr>
                      <m:e>
                        <m:f>
                          <m:fPr>
                            <m:ctrlPr>
                              <a:rPr lang="en-NZ" sz="1600" i="1">
                                <a:latin typeface="Cambria Math" panose="02040503050406030204" pitchFamily="18" charset="0"/>
                              </a:rPr>
                            </m:ctrlPr>
                          </m:fPr>
                          <m:num>
                            <m:sSub>
                              <m:sSubPr>
                                <m:ctrlPr>
                                  <a:rPr lang="en-NZ" sz="1600" i="1">
                                    <a:latin typeface="Cambria Math" panose="02040503050406030204" pitchFamily="18" charset="0"/>
                                  </a:rPr>
                                </m:ctrlPr>
                              </m:sSubPr>
                              <m:e>
                                <m:d>
                                  <m:dPr>
                                    <m:begChr m:val="["/>
                                    <m:endChr m:val="]"/>
                                    <m:ctrlPr>
                                      <a:rPr lang="en-NZ" sz="1600" i="1">
                                        <a:latin typeface="Cambria Math" panose="02040503050406030204" pitchFamily="18" charset="0"/>
                                      </a:rPr>
                                    </m:ctrlPr>
                                  </m:dPr>
                                  <m:e>
                                    <m:sSup>
                                      <m:sSupPr>
                                        <m:ctrlPr>
                                          <a:rPr lang="en-NZ" sz="1600" i="1">
                                            <a:latin typeface="Cambria Math" panose="02040503050406030204" pitchFamily="18" charset="0"/>
                                          </a:rPr>
                                        </m:ctrlPr>
                                      </m:sSupPr>
                                      <m:e>
                                        <m:r>
                                          <a:rPr lang="en-NZ" sz="1600" i="1">
                                            <a:latin typeface="Cambria Math" panose="02040503050406030204" pitchFamily="18" charset="0"/>
                                          </a:rPr>
                                          <m:t>𝐾</m:t>
                                        </m:r>
                                      </m:e>
                                      <m:sup>
                                        <m:r>
                                          <a:rPr lang="en-NZ" sz="1600" i="1">
                                            <a:latin typeface="Cambria Math" panose="02040503050406030204" pitchFamily="18" charset="0"/>
                                          </a:rPr>
                                          <m:t>+</m:t>
                                        </m:r>
                                      </m:sup>
                                    </m:sSup>
                                  </m:e>
                                </m:d>
                              </m:e>
                              <m:sub>
                                <m:r>
                                  <a:rPr lang="en-NZ" sz="1600" i="1">
                                    <a:latin typeface="Cambria Math" panose="02040503050406030204" pitchFamily="18" charset="0"/>
                                  </a:rPr>
                                  <m:t>𝑖</m:t>
                                </m:r>
                              </m:sub>
                            </m:sSub>
                          </m:num>
                          <m:den>
                            <m:sSub>
                              <m:sSubPr>
                                <m:ctrlPr>
                                  <a:rPr lang="en-NZ" sz="1600" i="1">
                                    <a:latin typeface="Cambria Math" panose="02040503050406030204" pitchFamily="18" charset="0"/>
                                  </a:rPr>
                                </m:ctrlPr>
                              </m:sSubPr>
                              <m:e>
                                <m:d>
                                  <m:dPr>
                                    <m:begChr m:val="["/>
                                    <m:endChr m:val="]"/>
                                    <m:ctrlPr>
                                      <a:rPr lang="en-NZ" sz="1600" i="1">
                                        <a:latin typeface="Cambria Math" panose="02040503050406030204" pitchFamily="18" charset="0"/>
                                      </a:rPr>
                                    </m:ctrlPr>
                                  </m:dPr>
                                  <m:e>
                                    <m:sSup>
                                      <m:sSupPr>
                                        <m:ctrlPr>
                                          <a:rPr lang="en-NZ" sz="1600" i="1">
                                            <a:latin typeface="Cambria Math" panose="02040503050406030204" pitchFamily="18" charset="0"/>
                                          </a:rPr>
                                        </m:ctrlPr>
                                      </m:sSupPr>
                                      <m:e>
                                        <m:r>
                                          <a:rPr lang="en-NZ" sz="1600" i="1">
                                            <a:latin typeface="Cambria Math" panose="02040503050406030204" pitchFamily="18" charset="0"/>
                                          </a:rPr>
                                          <m:t>𝐾</m:t>
                                        </m:r>
                                      </m:e>
                                      <m:sup>
                                        <m:r>
                                          <a:rPr lang="en-NZ" sz="1600" i="1">
                                            <a:latin typeface="Cambria Math" panose="02040503050406030204" pitchFamily="18" charset="0"/>
                                          </a:rPr>
                                          <m:t>+</m:t>
                                        </m:r>
                                      </m:sup>
                                    </m:sSup>
                                  </m:e>
                                </m:d>
                              </m:e>
                              <m:sub>
                                <m:r>
                                  <a:rPr lang="en-NZ" sz="1600" i="1">
                                    <a:latin typeface="Cambria Math" panose="02040503050406030204" pitchFamily="18" charset="0"/>
                                  </a:rPr>
                                  <m:t>𝑜</m:t>
                                </m:r>
                              </m:sub>
                            </m:sSub>
                          </m:den>
                        </m:f>
                      </m:e>
                    </m:d>
                  </m:oMath>
                </a14:m>
                <a:r>
                  <a:rPr lang="en-NZ" sz="1600" i="1" dirty="0"/>
                  <a:t> </a:t>
                </a:r>
              </a:p>
              <a:p>
                <a:pPr>
                  <a:tabLst>
                    <a:tab pos="361950" algn="l"/>
                  </a:tabLst>
                </a:pPr>
                <a:r>
                  <a:rPr lang="en-NZ" sz="1600" dirty="0"/>
                  <a:t>	 </a:t>
                </a:r>
                <a14:m>
                  <m:oMath xmlns:m="http://schemas.openxmlformats.org/officeDocument/2006/math">
                    <m:r>
                      <a:rPr lang="en-NZ" sz="1600" i="1">
                        <a:latin typeface="Cambria Math" panose="02040503050406030204" pitchFamily="18" charset="0"/>
                      </a:rPr>
                      <m:t>=−26.5</m:t>
                    </m:r>
                    <m:r>
                      <a:rPr lang="en-NZ" sz="1600" i="1">
                        <a:latin typeface="Cambria Math" panose="02040503050406030204" pitchFamily="18" charset="0"/>
                      </a:rPr>
                      <m:t>𝑙𝑛</m:t>
                    </m:r>
                    <m:d>
                      <m:dPr>
                        <m:ctrlPr>
                          <a:rPr lang="en-NZ" sz="1600" i="1">
                            <a:latin typeface="Cambria Math" panose="02040503050406030204" pitchFamily="18" charset="0"/>
                          </a:rPr>
                        </m:ctrlPr>
                      </m:dPr>
                      <m:e>
                        <m:f>
                          <m:fPr>
                            <m:ctrlPr>
                              <a:rPr lang="en-NZ" sz="1600" i="1">
                                <a:latin typeface="Cambria Math" panose="02040503050406030204" pitchFamily="18" charset="0"/>
                              </a:rPr>
                            </m:ctrlPr>
                          </m:fPr>
                          <m:num>
                            <m:r>
                              <a:rPr lang="en-NZ" sz="1600" i="1">
                                <a:latin typeface="Cambria Math" panose="02040503050406030204" pitchFamily="18" charset="0"/>
                              </a:rPr>
                              <m:t>140</m:t>
                            </m:r>
                          </m:num>
                          <m:den>
                            <m:r>
                              <a:rPr lang="en-NZ" sz="1600" i="1">
                                <a:latin typeface="Cambria Math" panose="02040503050406030204" pitchFamily="18" charset="0"/>
                              </a:rPr>
                              <m:t>4.5</m:t>
                            </m:r>
                          </m:den>
                        </m:f>
                      </m:e>
                    </m:d>
                  </m:oMath>
                </a14:m>
                <a:endParaRPr lang="en-NZ" sz="1600" dirty="0"/>
              </a:p>
              <a:p>
                <a:pPr>
                  <a:tabLst>
                    <a:tab pos="361950" algn="l"/>
                  </a:tabLst>
                </a:pPr>
                <a:r>
                  <a:rPr lang="en-NZ" sz="1600" dirty="0"/>
                  <a:t>	 </a:t>
                </a:r>
                <a14:m>
                  <m:oMath xmlns:m="http://schemas.openxmlformats.org/officeDocument/2006/math">
                    <m:r>
                      <a:rPr lang="en-NZ" sz="1600" i="1">
                        <a:latin typeface="Cambria Math" panose="02040503050406030204" pitchFamily="18" charset="0"/>
                      </a:rPr>
                      <m:t>=</m:t>
                    </m:r>
                    <m:r>
                      <a:rPr lang="en-NZ" sz="1600" b="0" i="1" smtClean="0">
                        <a:latin typeface="Cambria Math" panose="02040503050406030204" pitchFamily="18" charset="0"/>
                      </a:rPr>
                      <m:t>−</m:t>
                    </m:r>
                  </m:oMath>
                </a14:m>
                <a:r>
                  <a:rPr lang="en-NZ" sz="1600" dirty="0"/>
                  <a:t>91 mV</a:t>
                </a:r>
              </a:p>
            </p:txBody>
          </p:sp>
        </mc:Choice>
        <mc:Fallback xmlns="">
          <p:sp>
            <p:nvSpPr>
              <p:cNvPr id="67" name="TextBox 66">
                <a:extLst>
                  <a:ext uri="{FF2B5EF4-FFF2-40B4-BE49-F238E27FC236}">
                    <a16:creationId xmlns:a16="http://schemas.microsoft.com/office/drawing/2014/main" id="{86794918-D3D8-9D6B-35A5-EF223FDD8CE3}"/>
                  </a:ext>
                </a:extLst>
              </p:cNvPr>
              <p:cNvSpPr txBox="1">
                <a:spLocks noRot="1" noChangeAspect="1" noMove="1" noResize="1" noEditPoints="1" noAdjustHandles="1" noChangeArrowheads="1" noChangeShapeType="1" noTextEdit="1"/>
              </p:cNvSpPr>
              <p:nvPr/>
            </p:nvSpPr>
            <p:spPr>
              <a:xfrm>
                <a:off x="6866705" y="4937791"/>
                <a:ext cx="2661562" cy="1696105"/>
              </a:xfrm>
              <a:prstGeom prst="rect">
                <a:avLst/>
              </a:prstGeom>
              <a:blipFill>
                <a:blip r:embed="rId27"/>
                <a:stretch>
                  <a:fillRect t="-1439" r="-915" b="-3957"/>
                </a:stretch>
              </a:blipFill>
            </p:spPr>
            <p:txBody>
              <a:bodyPr/>
              <a:lstStyle/>
              <a:p>
                <a:r>
                  <a:rPr lang="en-NZ">
                    <a:noFill/>
                  </a:rPr>
                  <a:t> </a:t>
                </a:r>
              </a:p>
            </p:txBody>
          </p:sp>
        </mc:Fallback>
      </mc:AlternateContent>
      <p:grpSp>
        <p:nvGrpSpPr>
          <p:cNvPr id="89" name="Group 88">
            <a:extLst>
              <a:ext uri="{FF2B5EF4-FFF2-40B4-BE49-F238E27FC236}">
                <a16:creationId xmlns:a16="http://schemas.microsoft.com/office/drawing/2014/main" id="{497E6286-6C59-D605-17AF-D647EF33E044}"/>
              </a:ext>
            </a:extLst>
          </p:cNvPr>
          <p:cNvGrpSpPr/>
          <p:nvPr/>
        </p:nvGrpSpPr>
        <p:grpSpPr>
          <a:xfrm>
            <a:off x="237379" y="3431916"/>
            <a:ext cx="4599783" cy="529376"/>
            <a:chOff x="237379" y="3292216"/>
            <a:chExt cx="4599783" cy="529376"/>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26AE5BF-4593-F397-9676-B5B1A277A2EC}"/>
                    </a:ext>
                  </a:extLst>
                </p:cNvPr>
                <p:cNvSpPr txBox="1"/>
                <p:nvPr/>
              </p:nvSpPr>
              <p:spPr>
                <a:xfrm>
                  <a:off x="237379" y="3292216"/>
                  <a:ext cx="2018501" cy="529376"/>
                </a:xfrm>
                <a:prstGeom prst="rect">
                  <a:avLst/>
                </a:prstGeom>
                <a:noFill/>
              </p:spPr>
              <p:txBody>
                <a:bodyPr wrap="none" rtlCol="0">
                  <a:spAutoFit/>
                </a:bodyPr>
                <a:lstStyle/>
                <a:p>
                  <a14:m>
                    <m:oMath xmlns:m="http://schemas.openxmlformats.org/officeDocument/2006/math">
                      <m:f>
                        <m:fPr>
                          <m:ctrlPr>
                            <a:rPr lang="en-NZ" sz="1600" i="1">
                              <a:latin typeface="Cambria Math" panose="02040503050406030204" pitchFamily="18" charset="0"/>
                            </a:rPr>
                          </m:ctrlPr>
                        </m:fPr>
                        <m:num>
                          <m:r>
                            <a:rPr lang="en-NZ" sz="1600" i="1">
                              <a:latin typeface="Cambria Math" panose="02040503050406030204" pitchFamily="18" charset="0"/>
                            </a:rPr>
                            <m:t>𝑑</m:t>
                          </m:r>
                          <m:sSubSup>
                            <m:sSubSupPr>
                              <m:ctrlPr>
                                <a:rPr lang="en-NZ" sz="1600" i="1">
                                  <a:latin typeface="Cambria Math" panose="02040503050406030204" pitchFamily="18" charset="0"/>
                                </a:rPr>
                              </m:ctrlPr>
                            </m:sSubSupPr>
                            <m:e>
                              <m:r>
                                <a:rPr lang="en-NZ" sz="1600" i="1">
                                  <a:latin typeface="Cambria Math" panose="02040503050406030204" pitchFamily="18" charset="0"/>
                                </a:rPr>
                                <m:t>𝑞</m:t>
                              </m:r>
                            </m:e>
                            <m:sub>
                              <m:r>
                                <a:rPr lang="en-NZ" sz="1600" i="1">
                                  <a:latin typeface="Cambria Math" panose="02040503050406030204" pitchFamily="18" charset="0"/>
                                </a:rPr>
                                <m:t>𝑖</m:t>
                              </m:r>
                            </m:sub>
                            <m:sup>
                              <m:sSup>
                                <m:sSupPr>
                                  <m:ctrlPr>
                                    <a:rPr lang="en-NZ" sz="1600" i="1">
                                      <a:latin typeface="Cambria Math" panose="02040503050406030204" pitchFamily="18" charset="0"/>
                                    </a:rPr>
                                  </m:ctrlPr>
                                </m:sSupPr>
                                <m:e>
                                  <m:r>
                                    <m:rPr>
                                      <m:sty m:val="p"/>
                                    </m:rPr>
                                    <a:rPr lang="en-NZ" sz="1600">
                                      <a:latin typeface="Cambria Math" panose="02040503050406030204" pitchFamily="18" charset="0"/>
                                    </a:rPr>
                                    <m:t>K</m:t>
                                  </m:r>
                                </m:e>
                                <m:sup>
                                  <m:r>
                                    <a:rPr lang="en-NZ" sz="1600" i="1">
                                      <a:latin typeface="Cambria Math" panose="02040503050406030204" pitchFamily="18" charset="0"/>
                                    </a:rPr>
                                    <m:t>+</m:t>
                                  </m:r>
                                </m:sup>
                              </m:sSup>
                            </m:sup>
                          </m:sSubSup>
                        </m:num>
                        <m:den>
                          <m:r>
                            <a:rPr lang="en-NZ" sz="1600" i="1">
                              <a:latin typeface="Cambria Math" panose="02040503050406030204" pitchFamily="18" charset="0"/>
                            </a:rPr>
                            <m:t>𝑑𝑡</m:t>
                          </m:r>
                        </m:den>
                      </m:f>
                      <m:r>
                        <a:rPr lang="en-NZ" sz="1600" i="1">
                          <a:latin typeface="Cambria Math" panose="02040503050406030204" pitchFamily="18" charset="0"/>
                        </a:rPr>
                        <m:t>=−</m:t>
                      </m:r>
                      <m:sSub>
                        <m:sSubPr>
                          <m:ctrlPr>
                            <a:rPr lang="en-NZ" sz="1600" i="1">
                              <a:latin typeface="Cambria Math" panose="02040503050406030204" pitchFamily="18" charset="0"/>
                            </a:rPr>
                          </m:ctrlPr>
                        </m:sSubPr>
                        <m:e>
                          <m:r>
                            <a:rPr lang="en-NZ" sz="1600" i="1">
                              <a:latin typeface="Cambria Math" panose="02040503050406030204" pitchFamily="18" charset="0"/>
                            </a:rPr>
                            <m:t>𝑣</m:t>
                          </m:r>
                        </m:e>
                        <m:sub>
                          <m:r>
                            <a:rPr lang="en-NZ" sz="1600" i="1">
                              <a:latin typeface="Cambria Math" panose="02040503050406030204" pitchFamily="18" charset="0"/>
                            </a:rPr>
                            <m:t>1</m:t>
                          </m:r>
                        </m:sub>
                      </m:sSub>
                      <m:r>
                        <a:rPr lang="en-NZ" sz="1600" i="1">
                          <a:latin typeface="Cambria Math" panose="02040503050406030204" pitchFamily="18" charset="0"/>
                        </a:rPr>
                        <m:t>=−</m:t>
                      </m:r>
                      <m:sSubSup>
                        <m:sSubSupPr>
                          <m:ctrlPr>
                            <a:rPr lang="en-NZ" sz="1600" i="1">
                              <a:latin typeface="Cambria Math" panose="02040503050406030204" pitchFamily="18" charset="0"/>
                            </a:rPr>
                          </m:ctrlPr>
                        </m:sSubSupPr>
                        <m:e>
                          <m:r>
                            <a:rPr lang="en-NZ" sz="1600" i="1">
                              <a:latin typeface="Cambria Math" panose="02040503050406030204" pitchFamily="18" charset="0"/>
                            </a:rPr>
                            <m:t>𝑣</m:t>
                          </m:r>
                        </m:e>
                        <m:sub>
                          <m:r>
                            <a:rPr lang="en-NZ" sz="1600" i="1">
                              <a:latin typeface="Cambria Math" panose="02040503050406030204" pitchFamily="18" charset="0"/>
                            </a:rPr>
                            <m:t>𝑚</m:t>
                          </m:r>
                        </m:sub>
                        <m:sup>
                          <m:r>
                            <a:rPr lang="en-NZ" sz="1600" i="1">
                              <a:latin typeface="Cambria Math" panose="02040503050406030204" pitchFamily="18" charset="0"/>
                            </a:rPr>
                            <m:t>𝐾𝑖𝑟</m:t>
                          </m:r>
                        </m:sup>
                      </m:sSubSup>
                    </m:oMath>
                  </a14:m>
                  <a:r>
                    <a:rPr lang="en-NZ" sz="1600" dirty="0"/>
                    <a:t>,</a:t>
                  </a:r>
                </a:p>
              </p:txBody>
            </p:sp>
          </mc:Choice>
          <mc:Fallback xmlns="">
            <p:sp>
              <p:nvSpPr>
                <p:cNvPr id="68" name="TextBox 67">
                  <a:extLst>
                    <a:ext uri="{FF2B5EF4-FFF2-40B4-BE49-F238E27FC236}">
                      <a16:creationId xmlns:a16="http://schemas.microsoft.com/office/drawing/2014/main" id="{426AE5BF-4593-F397-9676-B5B1A277A2EC}"/>
                    </a:ext>
                  </a:extLst>
                </p:cNvPr>
                <p:cNvSpPr txBox="1">
                  <a:spLocks noRot="1" noChangeAspect="1" noMove="1" noResize="1" noEditPoints="1" noAdjustHandles="1" noChangeArrowheads="1" noChangeShapeType="1" noTextEdit="1"/>
                </p:cNvSpPr>
                <p:nvPr/>
              </p:nvSpPr>
              <p:spPr>
                <a:xfrm>
                  <a:off x="237379" y="3292216"/>
                  <a:ext cx="2018501" cy="529376"/>
                </a:xfrm>
                <a:prstGeom prst="rect">
                  <a:avLst/>
                </a:prstGeom>
                <a:blipFill>
                  <a:blip r:embed="rId28"/>
                  <a:stretch>
                    <a:fillRect r="-604" b="-459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63E829C-7F79-5860-BDD6-53277DB333DD}"/>
                    </a:ext>
                  </a:extLst>
                </p:cNvPr>
                <p:cNvSpPr txBox="1"/>
                <p:nvPr/>
              </p:nvSpPr>
              <p:spPr>
                <a:xfrm>
                  <a:off x="3126437" y="3292216"/>
                  <a:ext cx="1710725" cy="529376"/>
                </a:xfrm>
                <a:prstGeom prst="rect">
                  <a:avLst/>
                </a:prstGeom>
                <a:noFill/>
              </p:spPr>
              <p:txBody>
                <a:bodyPr wrap="none" rtlCol="0">
                  <a:spAutoFit/>
                </a:bodyPr>
                <a:lstStyle/>
                <a:p>
                  <a14:m>
                    <m:oMath xmlns:m="http://schemas.openxmlformats.org/officeDocument/2006/math">
                      <m:f>
                        <m:fPr>
                          <m:ctrlPr>
                            <a:rPr lang="en-NZ" sz="1600" i="1">
                              <a:latin typeface="Cambria Math" panose="02040503050406030204" pitchFamily="18" charset="0"/>
                            </a:rPr>
                          </m:ctrlPr>
                        </m:fPr>
                        <m:num>
                          <m:r>
                            <a:rPr lang="en-NZ" sz="1600" i="1">
                              <a:latin typeface="Cambria Math" panose="02040503050406030204" pitchFamily="18" charset="0"/>
                            </a:rPr>
                            <m:t>𝑑</m:t>
                          </m:r>
                          <m:sSubSup>
                            <m:sSubSupPr>
                              <m:ctrlPr>
                                <a:rPr lang="en-NZ" sz="1600" i="1">
                                  <a:latin typeface="Cambria Math" panose="02040503050406030204" pitchFamily="18" charset="0"/>
                                </a:rPr>
                              </m:ctrlPr>
                            </m:sSubSupPr>
                            <m:e>
                              <m:r>
                                <a:rPr lang="en-NZ" sz="1600" i="1">
                                  <a:latin typeface="Cambria Math" panose="02040503050406030204" pitchFamily="18" charset="0"/>
                                </a:rPr>
                                <m:t>𝑞</m:t>
                              </m:r>
                            </m:e>
                            <m:sub>
                              <m:r>
                                <a:rPr lang="en-NZ" sz="1600" i="1">
                                  <a:latin typeface="Cambria Math" panose="02040503050406030204" pitchFamily="18" charset="0"/>
                                </a:rPr>
                                <m:t>𝑖</m:t>
                              </m:r>
                            </m:sub>
                            <m:sup>
                              <m:sSup>
                                <m:sSupPr>
                                  <m:ctrlPr>
                                    <a:rPr lang="en-NZ" sz="1600" i="1">
                                      <a:latin typeface="Cambria Math" panose="02040503050406030204" pitchFamily="18" charset="0"/>
                                    </a:rPr>
                                  </m:ctrlPr>
                                </m:sSupPr>
                                <m:e>
                                  <m:r>
                                    <m:rPr>
                                      <m:sty m:val="p"/>
                                    </m:rPr>
                                    <a:rPr lang="en-NZ" sz="1600">
                                      <a:latin typeface="Cambria Math" panose="02040503050406030204" pitchFamily="18" charset="0"/>
                                    </a:rPr>
                                    <m:t>K</m:t>
                                  </m:r>
                                </m:e>
                                <m:sup>
                                  <m:r>
                                    <a:rPr lang="en-NZ" sz="1600" i="1">
                                      <a:latin typeface="Cambria Math" panose="02040503050406030204" pitchFamily="18" charset="0"/>
                                    </a:rPr>
                                    <m:t>+</m:t>
                                  </m:r>
                                </m:sup>
                              </m:sSup>
                            </m:sup>
                          </m:sSubSup>
                        </m:num>
                        <m:den>
                          <m:r>
                            <a:rPr lang="en-NZ" sz="1600" i="1">
                              <a:latin typeface="Cambria Math" panose="02040503050406030204" pitchFamily="18" charset="0"/>
                            </a:rPr>
                            <m:t>𝑑𝑡</m:t>
                          </m:r>
                        </m:den>
                      </m:f>
                      <m:r>
                        <a:rPr lang="en-NZ" sz="1600" i="1">
                          <a:latin typeface="Cambria Math" panose="02040503050406030204" pitchFamily="18" charset="0"/>
                        </a:rPr>
                        <m:t>=</m:t>
                      </m:r>
                      <m:sSub>
                        <m:sSubPr>
                          <m:ctrlPr>
                            <a:rPr lang="en-NZ" sz="1600" i="1">
                              <a:latin typeface="Cambria Math" panose="02040503050406030204" pitchFamily="18" charset="0"/>
                            </a:rPr>
                          </m:ctrlPr>
                        </m:sSubPr>
                        <m:e>
                          <m:r>
                            <a:rPr lang="en-NZ" sz="1600" i="1">
                              <a:latin typeface="Cambria Math" panose="02040503050406030204" pitchFamily="18" charset="0"/>
                            </a:rPr>
                            <m:t>𝑣</m:t>
                          </m:r>
                        </m:e>
                        <m:sub>
                          <m:r>
                            <a:rPr lang="en-NZ" sz="1600" i="1">
                              <a:latin typeface="Cambria Math" panose="02040503050406030204" pitchFamily="18" charset="0"/>
                            </a:rPr>
                            <m:t>3</m:t>
                          </m:r>
                        </m:sub>
                      </m:sSub>
                      <m:r>
                        <a:rPr lang="en-NZ" sz="1600" i="1">
                          <a:latin typeface="Cambria Math" panose="02040503050406030204" pitchFamily="18" charset="0"/>
                        </a:rPr>
                        <m:t>=</m:t>
                      </m:r>
                      <m:sSubSup>
                        <m:sSubSupPr>
                          <m:ctrlPr>
                            <a:rPr lang="en-NZ" sz="1600" i="1">
                              <a:latin typeface="Cambria Math" panose="02040503050406030204" pitchFamily="18" charset="0"/>
                            </a:rPr>
                          </m:ctrlPr>
                        </m:sSubSupPr>
                        <m:e>
                          <m:r>
                            <a:rPr lang="en-NZ" sz="1600" i="1">
                              <a:latin typeface="Cambria Math" panose="02040503050406030204" pitchFamily="18" charset="0"/>
                            </a:rPr>
                            <m:t>𝑣</m:t>
                          </m:r>
                        </m:e>
                        <m:sub>
                          <m:r>
                            <a:rPr lang="en-NZ" sz="1600" i="1">
                              <a:latin typeface="Cambria Math" panose="02040503050406030204" pitchFamily="18" charset="0"/>
                            </a:rPr>
                            <m:t>𝑚</m:t>
                          </m:r>
                        </m:sub>
                        <m:sup>
                          <m:r>
                            <a:rPr lang="en-NZ" sz="1600" i="1">
                              <a:latin typeface="Cambria Math" panose="02040503050406030204" pitchFamily="18" charset="0"/>
                            </a:rPr>
                            <m:t>𝐾𝑖𝑟</m:t>
                          </m:r>
                        </m:sup>
                      </m:sSubSup>
                    </m:oMath>
                  </a14:m>
                  <a:r>
                    <a:rPr lang="en-NZ" sz="1600" dirty="0"/>
                    <a:t>.</a:t>
                  </a:r>
                </a:p>
              </p:txBody>
            </p:sp>
          </mc:Choice>
          <mc:Fallback xmlns="">
            <p:sp>
              <p:nvSpPr>
                <p:cNvPr id="69" name="TextBox 68">
                  <a:extLst>
                    <a:ext uri="{FF2B5EF4-FFF2-40B4-BE49-F238E27FC236}">
                      <a16:creationId xmlns:a16="http://schemas.microsoft.com/office/drawing/2014/main" id="{663E829C-7F79-5860-BDD6-53277DB333DD}"/>
                    </a:ext>
                  </a:extLst>
                </p:cNvPr>
                <p:cNvSpPr txBox="1">
                  <a:spLocks noRot="1" noChangeAspect="1" noMove="1" noResize="1" noEditPoints="1" noAdjustHandles="1" noChangeArrowheads="1" noChangeShapeType="1" noTextEdit="1"/>
                </p:cNvSpPr>
                <p:nvPr/>
              </p:nvSpPr>
              <p:spPr>
                <a:xfrm>
                  <a:off x="3126437" y="3292216"/>
                  <a:ext cx="1710725" cy="529376"/>
                </a:xfrm>
                <a:prstGeom prst="rect">
                  <a:avLst/>
                </a:prstGeom>
                <a:blipFill>
                  <a:blip r:embed="rId29"/>
                  <a:stretch>
                    <a:fillRect r="-1071" b="-4598"/>
                  </a:stretch>
                </a:blipFill>
              </p:spPr>
              <p:txBody>
                <a:bodyPr/>
                <a:lstStyle/>
                <a:p>
                  <a:r>
                    <a:rPr lang="en-NZ">
                      <a:noFill/>
                    </a:rPr>
                    <a:t> </a:t>
                  </a:r>
                </a:p>
              </p:txBody>
            </p:sp>
          </mc:Fallback>
        </mc:AlternateContent>
      </p:grpSp>
      <p:grpSp>
        <p:nvGrpSpPr>
          <p:cNvPr id="3" name="Group 2">
            <a:extLst>
              <a:ext uri="{FF2B5EF4-FFF2-40B4-BE49-F238E27FC236}">
                <a16:creationId xmlns:a16="http://schemas.microsoft.com/office/drawing/2014/main" id="{A739125A-46CB-74E6-6E07-0725FD82E48A}"/>
              </a:ext>
            </a:extLst>
          </p:cNvPr>
          <p:cNvGrpSpPr/>
          <p:nvPr/>
        </p:nvGrpSpPr>
        <p:grpSpPr>
          <a:xfrm>
            <a:off x="4599414" y="1044424"/>
            <a:ext cx="3869048" cy="2177326"/>
            <a:chOff x="4599414" y="1044424"/>
            <a:chExt cx="3869048" cy="2177326"/>
          </a:xfrm>
        </p:grpSpPr>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5922E0B1-38A2-0B07-D7BE-D24473331E35}"/>
                    </a:ext>
                  </a:extLst>
                </p:cNvPr>
                <p:cNvSpPr txBox="1"/>
                <p:nvPr/>
              </p:nvSpPr>
              <p:spPr>
                <a:xfrm>
                  <a:off x="4602852" y="1044424"/>
                  <a:ext cx="3865610" cy="4721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NZ" sz="1600" i="1">
                                <a:latin typeface="Cambria Math" panose="02040503050406030204" pitchFamily="18" charset="0"/>
                              </a:rPr>
                            </m:ctrlPr>
                          </m:sSubPr>
                          <m:e>
                            <m:r>
                              <a:rPr lang="en-NZ" sz="1600" i="1">
                                <a:latin typeface="Cambria Math" panose="02040503050406030204" pitchFamily="18" charset="0"/>
                              </a:rPr>
                              <m:t>𝑣</m:t>
                            </m:r>
                          </m:e>
                          <m:sub>
                            <m:r>
                              <a:rPr lang="en-NZ" sz="1600" i="1">
                                <a:latin typeface="Cambria Math" panose="02040503050406030204" pitchFamily="18" charset="0"/>
                              </a:rPr>
                              <m:t>1</m:t>
                            </m:r>
                          </m:sub>
                        </m:sSub>
                        <m:r>
                          <a:rPr lang="en-NZ" sz="1600" i="1">
                            <a:latin typeface="Cambria Math" panose="02040503050406030204" pitchFamily="18" charset="0"/>
                          </a:rPr>
                          <m:t>= </m:t>
                        </m:r>
                        <m:sSub>
                          <m:sSubPr>
                            <m:ctrlPr>
                              <a:rPr lang="en-NZ" sz="1600" i="1">
                                <a:latin typeface="Cambria Math" panose="02040503050406030204" pitchFamily="18" charset="0"/>
                              </a:rPr>
                            </m:ctrlPr>
                          </m:sSubPr>
                          <m:e>
                            <m:r>
                              <a:rPr lang="en-NZ" sz="1600" i="1">
                                <a:latin typeface="Cambria Math" panose="02040503050406030204" pitchFamily="18" charset="0"/>
                              </a:rPr>
                              <m:t>𝜅</m:t>
                            </m:r>
                          </m:e>
                          <m:sub>
                            <m:r>
                              <a:rPr lang="en-NZ" sz="1600" i="1">
                                <a:latin typeface="Cambria Math" panose="02040503050406030204" pitchFamily="18" charset="0"/>
                              </a:rPr>
                              <m:t>1</m:t>
                            </m:r>
                          </m:sub>
                        </m:sSub>
                        <m:d>
                          <m:dPr>
                            <m:ctrlPr>
                              <a:rPr lang="en-NZ" sz="1600" i="1">
                                <a:latin typeface="Cambria Math" panose="02040503050406030204" pitchFamily="18" charset="0"/>
                              </a:rPr>
                            </m:ctrlPr>
                          </m:dPr>
                          <m:e>
                            <m:sSub>
                              <m:sSubPr>
                                <m:ctrlPr>
                                  <a:rPr lang="en-NZ" sz="1600" i="1">
                                    <a:latin typeface="Cambria Math" panose="02040503050406030204" pitchFamily="18" charset="0"/>
                                  </a:rPr>
                                </m:ctrlPr>
                              </m:sSubPr>
                              <m:e>
                                <m:r>
                                  <a:rPr lang="en-NZ" sz="1600" i="1">
                                    <a:latin typeface="Cambria Math" panose="02040503050406030204" pitchFamily="18" charset="0"/>
                                  </a:rPr>
                                  <m:t>𝐾</m:t>
                                </m:r>
                              </m:e>
                              <m:sub>
                                <m:r>
                                  <a:rPr lang="en-NZ" sz="1600" i="1">
                                    <a:latin typeface="Cambria Math" panose="02040503050406030204" pitchFamily="18" charset="0"/>
                                  </a:rPr>
                                  <m:t>3</m:t>
                                </m:r>
                              </m:sub>
                            </m:sSub>
                            <m:sSub>
                              <m:sSubPr>
                                <m:ctrlPr>
                                  <a:rPr lang="en-NZ" sz="1600" i="1">
                                    <a:latin typeface="Cambria Math" panose="02040503050406030204" pitchFamily="18" charset="0"/>
                                  </a:rPr>
                                </m:ctrlPr>
                              </m:sSubPr>
                              <m:e>
                                <m:r>
                                  <a:rPr lang="en-NZ" sz="1600" i="1">
                                    <a:latin typeface="Cambria Math" panose="02040503050406030204" pitchFamily="18" charset="0"/>
                                  </a:rPr>
                                  <m:t>𝑞</m:t>
                                </m:r>
                              </m:e>
                              <m:sub>
                                <m:r>
                                  <a:rPr lang="en-NZ" sz="1600" i="1">
                                    <a:latin typeface="Cambria Math" panose="02040503050406030204" pitchFamily="18" charset="0"/>
                                  </a:rPr>
                                  <m:t>3</m:t>
                                </m:r>
                              </m:sub>
                            </m:sSub>
                            <m:sSubSup>
                              <m:sSubSupPr>
                                <m:ctrlPr>
                                  <a:rPr lang="en-NZ" sz="1600" i="1">
                                    <a:latin typeface="Cambria Math" panose="02040503050406030204" pitchFamily="18" charset="0"/>
                                  </a:rPr>
                                </m:ctrlPr>
                              </m:sSubSupPr>
                              <m:e>
                                <m:acc>
                                  <m:accPr>
                                    <m:chr m:val="̅"/>
                                    <m:ctrlPr>
                                      <a:rPr lang="en-NZ" sz="1600" i="1">
                                        <a:latin typeface="Cambria Math" panose="02040503050406030204" pitchFamily="18" charset="0"/>
                                      </a:rPr>
                                    </m:ctrlPr>
                                  </m:accPr>
                                  <m:e>
                                    <m:r>
                                      <a:rPr lang="en-NZ" sz="1600" i="1">
                                        <a:latin typeface="Cambria Math" panose="02040503050406030204" pitchFamily="18" charset="0"/>
                                      </a:rPr>
                                      <m:t>𝑞</m:t>
                                    </m:r>
                                  </m:e>
                                </m:acc>
                              </m:e>
                              <m:sub>
                                <m:r>
                                  <a:rPr lang="en-NZ" sz="1600" i="1">
                                    <a:latin typeface="Cambria Math" panose="02040503050406030204" pitchFamily="18" charset="0"/>
                                  </a:rPr>
                                  <m:t>𝑖</m:t>
                                </m:r>
                              </m:sub>
                              <m:sup>
                                <m:sSup>
                                  <m:sSupPr>
                                    <m:ctrlPr>
                                      <a:rPr lang="en-NZ" sz="1600" i="1">
                                        <a:latin typeface="Cambria Math" panose="02040503050406030204" pitchFamily="18" charset="0"/>
                                      </a:rPr>
                                    </m:ctrlPr>
                                  </m:sSupPr>
                                  <m:e>
                                    <m:r>
                                      <m:rPr>
                                        <m:sty m:val="p"/>
                                      </m:rPr>
                                      <a:rPr lang="en-NZ" sz="1600">
                                        <a:latin typeface="Cambria Math" panose="02040503050406030204" pitchFamily="18" charset="0"/>
                                      </a:rPr>
                                      <m:t>K</m:t>
                                    </m:r>
                                  </m:e>
                                  <m:sup>
                                    <m:r>
                                      <a:rPr lang="en-NZ" sz="1600" i="1">
                                        <a:latin typeface="Cambria Math" panose="02040503050406030204" pitchFamily="18" charset="0"/>
                                      </a:rPr>
                                      <m:t>+</m:t>
                                    </m:r>
                                  </m:sup>
                                </m:sSup>
                              </m:sup>
                            </m:sSubSup>
                            <m:r>
                              <a:rPr lang="en-NZ" sz="1600" i="1">
                                <a:latin typeface="Cambria Math" panose="02040503050406030204" pitchFamily="18" charset="0"/>
                              </a:rPr>
                              <m:t>.</m:t>
                            </m:r>
                            <m:sSup>
                              <m:sSupPr>
                                <m:ctrlPr>
                                  <a:rPr lang="en-NZ" sz="1600" i="1">
                                    <a:latin typeface="Cambria Math" panose="02040503050406030204" pitchFamily="18" charset="0"/>
                                  </a:rPr>
                                </m:ctrlPr>
                              </m:sSupPr>
                              <m:e>
                                <m:r>
                                  <a:rPr lang="en-NZ" sz="1600" i="1">
                                    <a:latin typeface="Cambria Math" panose="02040503050406030204" pitchFamily="18" charset="0"/>
                                  </a:rPr>
                                  <m:t>𝑒</m:t>
                                </m:r>
                              </m:e>
                              <m:sup>
                                <m:f>
                                  <m:fPr>
                                    <m:ctrlPr>
                                      <a:rPr lang="en-NZ" sz="1600" i="1">
                                        <a:latin typeface="Cambria Math" panose="02040503050406030204" pitchFamily="18" charset="0"/>
                                      </a:rPr>
                                    </m:ctrlPr>
                                  </m:fPr>
                                  <m:num>
                                    <m:sSub>
                                      <m:sSubPr>
                                        <m:ctrlPr>
                                          <a:rPr lang="en-NZ" sz="1600" i="1">
                                            <a:latin typeface="Cambria Math" panose="02040503050406030204" pitchFamily="18" charset="0"/>
                                          </a:rPr>
                                        </m:ctrlPr>
                                      </m:sSubPr>
                                      <m:e>
                                        <m:r>
                                          <a:rPr lang="en-NZ" sz="1600" i="1">
                                            <a:latin typeface="Cambria Math" panose="02040503050406030204" pitchFamily="18" charset="0"/>
                                          </a:rPr>
                                          <m:t>𝑧</m:t>
                                        </m:r>
                                      </m:e>
                                      <m:sub>
                                        <m:r>
                                          <a:rPr lang="en-NZ" sz="1600" i="1">
                                            <a:latin typeface="Cambria Math" panose="02040503050406030204" pitchFamily="18" charset="0"/>
                                          </a:rPr>
                                          <m:t>1</m:t>
                                        </m:r>
                                      </m:sub>
                                    </m:sSub>
                                    <m:r>
                                      <a:rPr lang="en-NZ" sz="1600" i="1">
                                        <a:latin typeface="Cambria Math" panose="02040503050406030204" pitchFamily="18" charset="0"/>
                                      </a:rPr>
                                      <m:t>𝐹</m:t>
                                    </m:r>
                                    <m:sSubSup>
                                      <m:sSubSupPr>
                                        <m:ctrlPr>
                                          <a:rPr lang="en-NZ" sz="1600" i="1">
                                            <a:latin typeface="Cambria Math" panose="02040503050406030204" pitchFamily="18" charset="0"/>
                                          </a:rPr>
                                        </m:ctrlPr>
                                      </m:sSubSupPr>
                                      <m:e>
                                        <m:r>
                                          <a:rPr lang="en-NZ" sz="1600" i="1">
                                            <a:latin typeface="Cambria Math" panose="02040503050406030204" pitchFamily="18" charset="0"/>
                                          </a:rPr>
                                          <m:t>𝑢</m:t>
                                        </m:r>
                                      </m:e>
                                      <m:sub>
                                        <m:r>
                                          <a:rPr lang="en-NZ" sz="1600" i="1">
                                            <a:latin typeface="Cambria Math" panose="02040503050406030204" pitchFamily="18" charset="0"/>
                                          </a:rPr>
                                          <m:t>𝑚</m:t>
                                        </m:r>
                                      </m:sub>
                                      <m:sup>
                                        <m:r>
                                          <a:rPr lang="en-NZ" sz="1600" i="1">
                                            <a:latin typeface="Cambria Math" panose="02040503050406030204" pitchFamily="18" charset="0"/>
                                          </a:rPr>
                                          <m:t>𝑒</m:t>
                                        </m:r>
                                      </m:sup>
                                    </m:sSubSup>
                                  </m:num>
                                  <m:den>
                                    <m:r>
                                      <a:rPr lang="en-NZ" sz="1600" i="1">
                                        <a:latin typeface="Cambria Math" panose="02040503050406030204" pitchFamily="18" charset="0"/>
                                      </a:rPr>
                                      <m:t>𝑅𝑇</m:t>
                                    </m:r>
                                  </m:den>
                                </m:f>
                              </m:sup>
                            </m:sSup>
                            <m:r>
                              <a:rPr lang="en-NZ" sz="1600" i="1">
                                <a:latin typeface="Cambria Math" panose="02040503050406030204" pitchFamily="18" charset="0"/>
                              </a:rPr>
                              <m:t>−</m:t>
                            </m:r>
                            <m:sSub>
                              <m:sSubPr>
                                <m:ctrlPr>
                                  <a:rPr lang="en-NZ" sz="1600" i="1">
                                    <a:latin typeface="Cambria Math" panose="02040503050406030204" pitchFamily="18" charset="0"/>
                                  </a:rPr>
                                </m:ctrlPr>
                              </m:sSubPr>
                              <m:e>
                                <m:r>
                                  <a:rPr lang="en-NZ" sz="1600" i="1">
                                    <a:latin typeface="Cambria Math" panose="02040503050406030204" pitchFamily="18" charset="0"/>
                                  </a:rPr>
                                  <m:t>𝐾</m:t>
                                </m:r>
                              </m:e>
                              <m:sub>
                                <m:r>
                                  <a:rPr lang="en-NZ" sz="1600" i="1">
                                    <a:latin typeface="Cambria Math" panose="02040503050406030204" pitchFamily="18" charset="0"/>
                                  </a:rPr>
                                  <m:t>1</m:t>
                                </m:r>
                              </m:sub>
                            </m:sSub>
                            <m:sSub>
                              <m:sSubPr>
                                <m:ctrlPr>
                                  <a:rPr lang="en-NZ" sz="1600" i="1">
                                    <a:latin typeface="Cambria Math" panose="02040503050406030204" pitchFamily="18" charset="0"/>
                                  </a:rPr>
                                </m:ctrlPr>
                              </m:sSubPr>
                              <m:e>
                                <m:r>
                                  <a:rPr lang="en-NZ" sz="1600" i="1">
                                    <a:latin typeface="Cambria Math" panose="02040503050406030204" pitchFamily="18" charset="0"/>
                                  </a:rPr>
                                  <m:t>𝑞</m:t>
                                </m:r>
                              </m:e>
                              <m:sub>
                                <m:r>
                                  <a:rPr lang="en-NZ" sz="1600" i="1">
                                    <a:latin typeface="Cambria Math" panose="02040503050406030204" pitchFamily="18" charset="0"/>
                                  </a:rPr>
                                  <m:t>1</m:t>
                                </m:r>
                              </m:sub>
                            </m:sSub>
                            <m:r>
                              <a:rPr lang="en-NZ" sz="1600" i="1">
                                <a:latin typeface="Cambria Math" panose="02040503050406030204" pitchFamily="18" charset="0"/>
                              </a:rPr>
                              <m:t>.</m:t>
                            </m:r>
                            <m:sSup>
                              <m:sSupPr>
                                <m:ctrlPr>
                                  <a:rPr lang="en-NZ" sz="1600" i="1">
                                    <a:latin typeface="Cambria Math" panose="02040503050406030204" pitchFamily="18" charset="0"/>
                                  </a:rPr>
                                </m:ctrlPr>
                              </m:sSupPr>
                              <m:e>
                                <m:r>
                                  <a:rPr lang="en-NZ" sz="1600" i="1">
                                    <a:latin typeface="Cambria Math" panose="02040503050406030204" pitchFamily="18" charset="0"/>
                                  </a:rPr>
                                  <m:t>𝑒</m:t>
                                </m:r>
                              </m:e>
                              <m:sup>
                                <m:f>
                                  <m:fPr>
                                    <m:ctrlPr>
                                      <a:rPr lang="en-NZ" sz="1600" i="1">
                                        <a:latin typeface="Cambria Math" panose="02040503050406030204" pitchFamily="18" charset="0"/>
                                      </a:rPr>
                                    </m:ctrlPr>
                                  </m:fPr>
                                  <m:num>
                                    <m:sSub>
                                      <m:sSubPr>
                                        <m:ctrlPr>
                                          <a:rPr lang="en-NZ" sz="1600" i="1">
                                            <a:latin typeface="Cambria Math" panose="02040503050406030204" pitchFamily="18" charset="0"/>
                                          </a:rPr>
                                        </m:ctrlPr>
                                      </m:sSubPr>
                                      <m:e>
                                        <m:r>
                                          <a:rPr lang="en-NZ" sz="1600" i="1">
                                            <a:latin typeface="Cambria Math" panose="02040503050406030204" pitchFamily="18" charset="0"/>
                                          </a:rPr>
                                          <m:t>𝑧</m:t>
                                        </m:r>
                                      </m:e>
                                      <m:sub>
                                        <m:r>
                                          <a:rPr lang="en-NZ" sz="1600" i="1">
                                            <a:latin typeface="Cambria Math" panose="02040503050406030204" pitchFamily="18" charset="0"/>
                                          </a:rPr>
                                          <m:t>2</m:t>
                                        </m:r>
                                      </m:sub>
                                    </m:sSub>
                                    <m:r>
                                      <a:rPr lang="en-NZ" sz="1600" i="1">
                                        <a:latin typeface="Cambria Math" panose="02040503050406030204" pitchFamily="18" charset="0"/>
                                      </a:rPr>
                                      <m:t>𝐹</m:t>
                                    </m:r>
                                    <m:sSubSup>
                                      <m:sSubSupPr>
                                        <m:ctrlPr>
                                          <a:rPr lang="en-NZ" sz="1600" i="1">
                                            <a:latin typeface="Cambria Math" panose="02040503050406030204" pitchFamily="18" charset="0"/>
                                          </a:rPr>
                                        </m:ctrlPr>
                                      </m:sSubSupPr>
                                      <m:e>
                                        <m:r>
                                          <a:rPr lang="en-NZ" sz="1600" i="1">
                                            <a:latin typeface="Cambria Math" panose="02040503050406030204" pitchFamily="18" charset="0"/>
                                          </a:rPr>
                                          <m:t>𝑢</m:t>
                                        </m:r>
                                      </m:e>
                                      <m:sub>
                                        <m:r>
                                          <a:rPr lang="en-NZ" sz="1600" i="1">
                                            <a:latin typeface="Cambria Math" panose="02040503050406030204" pitchFamily="18" charset="0"/>
                                          </a:rPr>
                                          <m:t>𝑚</m:t>
                                        </m:r>
                                      </m:sub>
                                      <m:sup>
                                        <m:r>
                                          <a:rPr lang="en-NZ" sz="1600" i="1">
                                            <a:latin typeface="Cambria Math" panose="02040503050406030204" pitchFamily="18" charset="0"/>
                                          </a:rPr>
                                          <m:t>𝑒</m:t>
                                        </m:r>
                                      </m:sup>
                                    </m:sSubSup>
                                  </m:num>
                                  <m:den>
                                    <m:r>
                                      <a:rPr lang="en-NZ" sz="1600" i="1">
                                        <a:latin typeface="Cambria Math" panose="02040503050406030204" pitchFamily="18" charset="0"/>
                                      </a:rPr>
                                      <m:t>𝑅𝑇</m:t>
                                    </m:r>
                                  </m:den>
                                </m:f>
                              </m:sup>
                            </m:sSup>
                          </m:e>
                        </m:d>
                      </m:oMath>
                    </m:oMathPara>
                  </a14:m>
                  <a:endParaRPr lang="en-NZ" sz="1600" dirty="0"/>
                </a:p>
              </p:txBody>
            </p:sp>
          </mc:Choice>
          <mc:Fallback>
            <p:sp>
              <p:nvSpPr>
                <p:cNvPr id="63" name="TextBox 62">
                  <a:extLst>
                    <a:ext uri="{FF2B5EF4-FFF2-40B4-BE49-F238E27FC236}">
                      <a16:creationId xmlns:a16="http://schemas.microsoft.com/office/drawing/2014/main" id="{5922E0B1-38A2-0B07-D7BE-D24473331E35}"/>
                    </a:ext>
                  </a:extLst>
                </p:cNvPr>
                <p:cNvSpPr txBox="1">
                  <a:spLocks noRot="1" noChangeAspect="1" noMove="1" noResize="1" noEditPoints="1" noAdjustHandles="1" noChangeArrowheads="1" noChangeShapeType="1" noTextEdit="1"/>
                </p:cNvSpPr>
                <p:nvPr/>
              </p:nvSpPr>
              <p:spPr>
                <a:xfrm>
                  <a:off x="4602852" y="1044424"/>
                  <a:ext cx="3865610" cy="472181"/>
                </a:xfrm>
                <a:prstGeom prst="rect">
                  <a:avLst/>
                </a:prstGeom>
                <a:blipFill>
                  <a:blip r:embed="rId30"/>
                  <a:stretch>
                    <a:fillRect/>
                  </a:stretch>
                </a:blipFill>
              </p:spPr>
              <p:txBody>
                <a:bodyPr/>
                <a:lstStyle/>
                <a:p>
                  <a:r>
                    <a:rPr lang="en-NZ">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07697653-F9B4-1283-5688-1CC76F80FFE7}"/>
                    </a:ext>
                  </a:extLst>
                </p:cNvPr>
                <p:cNvSpPr txBox="1"/>
                <p:nvPr/>
              </p:nvSpPr>
              <p:spPr>
                <a:xfrm>
                  <a:off x="4602852" y="1659507"/>
                  <a:ext cx="3497368" cy="4689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NZ" sz="1600" i="1">
                                <a:latin typeface="Cambria Math" panose="02040503050406030204" pitchFamily="18" charset="0"/>
                              </a:rPr>
                            </m:ctrlPr>
                          </m:sSubPr>
                          <m:e>
                            <m:r>
                              <a:rPr lang="en-NZ" sz="1600" i="1">
                                <a:latin typeface="Cambria Math" panose="02040503050406030204" pitchFamily="18" charset="0"/>
                              </a:rPr>
                              <m:t>𝑣</m:t>
                            </m:r>
                          </m:e>
                          <m:sub>
                            <m:r>
                              <a:rPr lang="en-NZ" sz="1600" i="1">
                                <a:latin typeface="Cambria Math" panose="02040503050406030204" pitchFamily="18" charset="0"/>
                              </a:rPr>
                              <m:t>2</m:t>
                            </m:r>
                          </m:sub>
                        </m:sSub>
                        <m:r>
                          <a:rPr lang="en-NZ" sz="1600" i="1">
                            <a:latin typeface="Cambria Math" panose="02040503050406030204" pitchFamily="18" charset="0"/>
                          </a:rPr>
                          <m:t>=</m:t>
                        </m:r>
                        <m:sSub>
                          <m:sSubPr>
                            <m:ctrlPr>
                              <a:rPr lang="en-NZ" sz="1600" i="1">
                                <a:latin typeface="Cambria Math" panose="02040503050406030204" pitchFamily="18" charset="0"/>
                              </a:rPr>
                            </m:ctrlPr>
                          </m:sSubPr>
                          <m:e>
                            <m:r>
                              <a:rPr lang="en-NZ" sz="1600" i="1">
                                <a:latin typeface="Cambria Math" panose="02040503050406030204" pitchFamily="18" charset="0"/>
                              </a:rPr>
                              <m:t>𝜅</m:t>
                            </m:r>
                          </m:e>
                          <m:sub>
                            <m:r>
                              <a:rPr lang="en-NZ" sz="1600" i="1">
                                <a:latin typeface="Cambria Math" panose="02040503050406030204" pitchFamily="18" charset="0"/>
                              </a:rPr>
                              <m:t>2</m:t>
                            </m:r>
                          </m:sub>
                        </m:sSub>
                        <m:d>
                          <m:dPr>
                            <m:ctrlPr>
                              <a:rPr lang="en-NZ" sz="1600" i="1">
                                <a:latin typeface="Cambria Math" panose="02040503050406030204" pitchFamily="18" charset="0"/>
                              </a:rPr>
                            </m:ctrlPr>
                          </m:dPr>
                          <m:e>
                            <m:sSub>
                              <m:sSubPr>
                                <m:ctrlPr>
                                  <a:rPr lang="en-NZ" sz="1600" i="1">
                                    <a:latin typeface="Cambria Math" panose="02040503050406030204" pitchFamily="18" charset="0"/>
                                  </a:rPr>
                                </m:ctrlPr>
                              </m:sSubPr>
                              <m:e>
                                <m:r>
                                  <a:rPr lang="en-NZ" sz="1600" i="1">
                                    <a:latin typeface="Cambria Math" panose="02040503050406030204" pitchFamily="18" charset="0"/>
                                  </a:rPr>
                                  <m:t>𝐾</m:t>
                                </m:r>
                              </m:e>
                              <m:sub>
                                <m:r>
                                  <a:rPr lang="en-NZ" sz="1600" i="1">
                                    <a:latin typeface="Cambria Math" panose="02040503050406030204" pitchFamily="18" charset="0"/>
                                  </a:rPr>
                                  <m:t>1</m:t>
                                </m:r>
                              </m:sub>
                            </m:sSub>
                            <m:sSub>
                              <m:sSubPr>
                                <m:ctrlPr>
                                  <a:rPr lang="en-NZ" sz="1600" i="1">
                                    <a:latin typeface="Cambria Math" panose="02040503050406030204" pitchFamily="18" charset="0"/>
                                  </a:rPr>
                                </m:ctrlPr>
                              </m:sSubPr>
                              <m:e>
                                <m:r>
                                  <a:rPr lang="en-NZ" sz="1600" i="1">
                                    <a:latin typeface="Cambria Math" panose="02040503050406030204" pitchFamily="18" charset="0"/>
                                  </a:rPr>
                                  <m:t>𝑞</m:t>
                                </m:r>
                              </m:e>
                              <m:sub>
                                <m:r>
                                  <a:rPr lang="en-NZ" sz="1600" i="1">
                                    <a:latin typeface="Cambria Math" panose="02040503050406030204" pitchFamily="18" charset="0"/>
                                  </a:rPr>
                                  <m:t>1</m:t>
                                </m:r>
                              </m:sub>
                            </m:sSub>
                            <m:r>
                              <a:rPr lang="en-NZ" sz="1600" i="1">
                                <a:latin typeface="Cambria Math" panose="02040503050406030204" pitchFamily="18" charset="0"/>
                              </a:rPr>
                              <m:t>.</m:t>
                            </m:r>
                            <m:sSup>
                              <m:sSupPr>
                                <m:ctrlPr>
                                  <a:rPr lang="en-NZ" sz="1600" i="1">
                                    <a:latin typeface="Cambria Math" panose="02040503050406030204" pitchFamily="18" charset="0"/>
                                  </a:rPr>
                                </m:ctrlPr>
                              </m:sSupPr>
                              <m:e>
                                <m:r>
                                  <a:rPr lang="en-NZ" sz="1600" i="1">
                                    <a:latin typeface="Cambria Math" panose="02040503050406030204" pitchFamily="18" charset="0"/>
                                  </a:rPr>
                                  <m:t>𝑒</m:t>
                                </m:r>
                              </m:e>
                              <m:sup>
                                <m:f>
                                  <m:fPr>
                                    <m:ctrlPr>
                                      <a:rPr lang="en-NZ" sz="1600" i="1">
                                        <a:latin typeface="Cambria Math" panose="02040503050406030204" pitchFamily="18" charset="0"/>
                                      </a:rPr>
                                    </m:ctrlPr>
                                  </m:fPr>
                                  <m:num>
                                    <m:sSub>
                                      <m:sSubPr>
                                        <m:ctrlPr>
                                          <a:rPr lang="en-NZ" sz="1600" i="1">
                                            <a:latin typeface="Cambria Math" panose="02040503050406030204" pitchFamily="18" charset="0"/>
                                          </a:rPr>
                                        </m:ctrlPr>
                                      </m:sSubPr>
                                      <m:e>
                                        <m:r>
                                          <a:rPr lang="en-NZ" sz="1600" i="1">
                                            <a:latin typeface="Cambria Math" panose="02040503050406030204" pitchFamily="18" charset="0"/>
                                          </a:rPr>
                                          <m:t>𝑧</m:t>
                                        </m:r>
                                      </m:e>
                                      <m:sub>
                                        <m:r>
                                          <a:rPr lang="en-NZ" sz="1600" i="1">
                                            <a:latin typeface="Cambria Math" panose="02040503050406030204" pitchFamily="18" charset="0"/>
                                          </a:rPr>
                                          <m:t>3</m:t>
                                        </m:r>
                                      </m:sub>
                                    </m:sSub>
                                    <m:r>
                                      <a:rPr lang="en-NZ" sz="1600" i="1">
                                        <a:latin typeface="Cambria Math" panose="02040503050406030204" pitchFamily="18" charset="0"/>
                                      </a:rPr>
                                      <m:t>𝐹</m:t>
                                    </m:r>
                                    <m:sSubSup>
                                      <m:sSubSupPr>
                                        <m:ctrlPr>
                                          <a:rPr lang="en-NZ" sz="1600" i="1">
                                            <a:latin typeface="Cambria Math" panose="02040503050406030204" pitchFamily="18" charset="0"/>
                                          </a:rPr>
                                        </m:ctrlPr>
                                      </m:sSubSupPr>
                                      <m:e>
                                        <m:r>
                                          <a:rPr lang="en-NZ" sz="1600" i="1">
                                            <a:latin typeface="Cambria Math" panose="02040503050406030204" pitchFamily="18" charset="0"/>
                                          </a:rPr>
                                          <m:t>𝑢</m:t>
                                        </m:r>
                                      </m:e>
                                      <m:sub>
                                        <m:r>
                                          <a:rPr lang="en-NZ" sz="1600" i="1">
                                            <a:latin typeface="Cambria Math" panose="02040503050406030204" pitchFamily="18" charset="0"/>
                                          </a:rPr>
                                          <m:t>𝑚</m:t>
                                        </m:r>
                                      </m:sub>
                                      <m:sup>
                                        <m:r>
                                          <a:rPr lang="en-NZ" sz="1600" i="1">
                                            <a:latin typeface="Cambria Math" panose="02040503050406030204" pitchFamily="18" charset="0"/>
                                          </a:rPr>
                                          <m:t>𝑒</m:t>
                                        </m:r>
                                      </m:sup>
                                    </m:sSubSup>
                                  </m:num>
                                  <m:den>
                                    <m:r>
                                      <a:rPr lang="en-NZ" sz="1600" i="1">
                                        <a:latin typeface="Cambria Math" panose="02040503050406030204" pitchFamily="18" charset="0"/>
                                      </a:rPr>
                                      <m:t>𝑅𝑇</m:t>
                                    </m:r>
                                  </m:den>
                                </m:f>
                              </m:sup>
                            </m:sSup>
                            <m:r>
                              <a:rPr lang="en-NZ" sz="1600" i="1">
                                <a:latin typeface="Cambria Math" panose="02040503050406030204" pitchFamily="18" charset="0"/>
                              </a:rPr>
                              <m:t>−</m:t>
                            </m:r>
                            <m:sSub>
                              <m:sSubPr>
                                <m:ctrlPr>
                                  <a:rPr lang="en-NZ" sz="1600" i="1">
                                    <a:latin typeface="Cambria Math" panose="02040503050406030204" pitchFamily="18" charset="0"/>
                                  </a:rPr>
                                </m:ctrlPr>
                              </m:sSubPr>
                              <m:e>
                                <m:r>
                                  <a:rPr lang="en-NZ" sz="1600" i="1">
                                    <a:latin typeface="Cambria Math" panose="02040503050406030204" pitchFamily="18" charset="0"/>
                                  </a:rPr>
                                  <m:t>𝐾</m:t>
                                </m:r>
                              </m:e>
                              <m:sub>
                                <m:r>
                                  <a:rPr lang="en-NZ" sz="1600" i="1">
                                    <a:latin typeface="Cambria Math" panose="02040503050406030204" pitchFamily="18" charset="0"/>
                                  </a:rPr>
                                  <m:t>2</m:t>
                                </m:r>
                              </m:sub>
                            </m:sSub>
                            <m:sSub>
                              <m:sSubPr>
                                <m:ctrlPr>
                                  <a:rPr lang="en-NZ" sz="1600" i="1">
                                    <a:latin typeface="Cambria Math" panose="02040503050406030204" pitchFamily="18" charset="0"/>
                                  </a:rPr>
                                </m:ctrlPr>
                              </m:sSubPr>
                              <m:e>
                                <m:r>
                                  <a:rPr lang="en-NZ" sz="1600" i="1">
                                    <a:latin typeface="Cambria Math" panose="02040503050406030204" pitchFamily="18" charset="0"/>
                                  </a:rPr>
                                  <m:t>𝑞</m:t>
                                </m:r>
                              </m:e>
                              <m:sub>
                                <m:r>
                                  <a:rPr lang="en-NZ" sz="1600" i="1">
                                    <a:latin typeface="Cambria Math" panose="02040503050406030204" pitchFamily="18" charset="0"/>
                                  </a:rPr>
                                  <m:t>2</m:t>
                                </m:r>
                              </m:sub>
                            </m:sSub>
                            <m:r>
                              <a:rPr lang="en-NZ" sz="1600" i="1">
                                <a:latin typeface="Cambria Math" panose="02040503050406030204" pitchFamily="18" charset="0"/>
                              </a:rPr>
                              <m:t>.</m:t>
                            </m:r>
                            <m:sSup>
                              <m:sSupPr>
                                <m:ctrlPr>
                                  <a:rPr lang="en-NZ" sz="1600" i="1">
                                    <a:latin typeface="Cambria Math" panose="02040503050406030204" pitchFamily="18" charset="0"/>
                                  </a:rPr>
                                </m:ctrlPr>
                              </m:sSupPr>
                              <m:e>
                                <m:r>
                                  <a:rPr lang="en-NZ" sz="1600" i="1">
                                    <a:latin typeface="Cambria Math" panose="02040503050406030204" pitchFamily="18" charset="0"/>
                                  </a:rPr>
                                  <m:t>𝑒</m:t>
                                </m:r>
                              </m:e>
                              <m:sup>
                                <m:f>
                                  <m:fPr>
                                    <m:ctrlPr>
                                      <a:rPr lang="en-NZ" sz="1600" i="1">
                                        <a:latin typeface="Cambria Math" panose="02040503050406030204" pitchFamily="18" charset="0"/>
                                      </a:rPr>
                                    </m:ctrlPr>
                                  </m:fPr>
                                  <m:num>
                                    <m:sSub>
                                      <m:sSubPr>
                                        <m:ctrlPr>
                                          <a:rPr lang="en-NZ" sz="1600" i="1">
                                            <a:latin typeface="Cambria Math" panose="02040503050406030204" pitchFamily="18" charset="0"/>
                                          </a:rPr>
                                        </m:ctrlPr>
                                      </m:sSubPr>
                                      <m:e>
                                        <m:r>
                                          <a:rPr lang="en-NZ" sz="1600" i="1">
                                            <a:latin typeface="Cambria Math" panose="02040503050406030204" pitchFamily="18" charset="0"/>
                                          </a:rPr>
                                          <m:t>𝑧</m:t>
                                        </m:r>
                                      </m:e>
                                      <m:sub>
                                        <m:r>
                                          <a:rPr lang="en-NZ" sz="1600" i="1">
                                            <a:latin typeface="Cambria Math" panose="02040503050406030204" pitchFamily="18" charset="0"/>
                                          </a:rPr>
                                          <m:t>4</m:t>
                                        </m:r>
                                      </m:sub>
                                    </m:sSub>
                                    <m:r>
                                      <a:rPr lang="en-NZ" sz="1600" i="1">
                                        <a:latin typeface="Cambria Math" panose="02040503050406030204" pitchFamily="18" charset="0"/>
                                      </a:rPr>
                                      <m:t>𝐹</m:t>
                                    </m:r>
                                    <m:sSubSup>
                                      <m:sSubSupPr>
                                        <m:ctrlPr>
                                          <a:rPr lang="en-NZ" sz="1600" i="1">
                                            <a:latin typeface="Cambria Math" panose="02040503050406030204" pitchFamily="18" charset="0"/>
                                          </a:rPr>
                                        </m:ctrlPr>
                                      </m:sSubSupPr>
                                      <m:e>
                                        <m:r>
                                          <a:rPr lang="en-NZ" sz="1600" i="1">
                                            <a:latin typeface="Cambria Math" panose="02040503050406030204" pitchFamily="18" charset="0"/>
                                          </a:rPr>
                                          <m:t>𝑢</m:t>
                                        </m:r>
                                      </m:e>
                                      <m:sub>
                                        <m:r>
                                          <a:rPr lang="en-NZ" sz="1600" i="1">
                                            <a:latin typeface="Cambria Math" panose="02040503050406030204" pitchFamily="18" charset="0"/>
                                          </a:rPr>
                                          <m:t>𝑚</m:t>
                                        </m:r>
                                      </m:sub>
                                      <m:sup>
                                        <m:r>
                                          <a:rPr lang="en-NZ" sz="1600" i="1">
                                            <a:latin typeface="Cambria Math" panose="02040503050406030204" pitchFamily="18" charset="0"/>
                                          </a:rPr>
                                          <m:t>𝑒</m:t>
                                        </m:r>
                                      </m:sup>
                                    </m:sSubSup>
                                  </m:num>
                                  <m:den>
                                    <m:r>
                                      <a:rPr lang="en-NZ" sz="1600" i="1">
                                        <a:latin typeface="Cambria Math" panose="02040503050406030204" pitchFamily="18" charset="0"/>
                                      </a:rPr>
                                      <m:t>𝑅𝑇</m:t>
                                    </m:r>
                                  </m:den>
                                </m:f>
                              </m:sup>
                            </m:sSup>
                          </m:e>
                        </m:d>
                      </m:oMath>
                    </m:oMathPara>
                  </a14:m>
                  <a:endParaRPr lang="en-NZ" sz="1600" dirty="0"/>
                </a:p>
              </p:txBody>
            </p:sp>
          </mc:Choice>
          <mc:Fallback>
            <p:sp>
              <p:nvSpPr>
                <p:cNvPr id="64" name="TextBox 63">
                  <a:extLst>
                    <a:ext uri="{FF2B5EF4-FFF2-40B4-BE49-F238E27FC236}">
                      <a16:creationId xmlns:a16="http://schemas.microsoft.com/office/drawing/2014/main" id="{07697653-F9B4-1283-5688-1CC76F80FFE7}"/>
                    </a:ext>
                  </a:extLst>
                </p:cNvPr>
                <p:cNvSpPr txBox="1">
                  <a:spLocks noRot="1" noChangeAspect="1" noMove="1" noResize="1" noEditPoints="1" noAdjustHandles="1" noChangeArrowheads="1" noChangeShapeType="1" noTextEdit="1"/>
                </p:cNvSpPr>
                <p:nvPr/>
              </p:nvSpPr>
              <p:spPr>
                <a:xfrm>
                  <a:off x="4602852" y="1659507"/>
                  <a:ext cx="3497368" cy="468911"/>
                </a:xfrm>
                <a:prstGeom prst="rect">
                  <a:avLst/>
                </a:prstGeom>
                <a:blipFill>
                  <a:blip r:embed="rId31"/>
                  <a:stretch>
                    <a:fillRect/>
                  </a:stretch>
                </a:blipFill>
              </p:spPr>
              <p:txBody>
                <a:bodyPr/>
                <a:lstStyle/>
                <a:p>
                  <a:r>
                    <a:rPr lang="en-NZ">
                      <a:noFill/>
                    </a:rPr>
                    <a:t> </a:t>
                  </a:r>
                </a:p>
              </p:txBody>
            </p:sp>
          </mc:Fallback>
        </mc:AlternateContent>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B6E5D255-5F31-213D-5570-4810CEAA9FDC}"/>
                    </a:ext>
                  </a:extLst>
                </p:cNvPr>
                <p:cNvSpPr txBox="1"/>
                <p:nvPr/>
              </p:nvSpPr>
              <p:spPr>
                <a:xfrm>
                  <a:off x="4602852" y="2271320"/>
                  <a:ext cx="3820726" cy="468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NZ" sz="1600" i="1">
                                <a:latin typeface="Cambria Math" panose="02040503050406030204" pitchFamily="18" charset="0"/>
                              </a:rPr>
                            </m:ctrlPr>
                          </m:sSubPr>
                          <m:e>
                            <m:r>
                              <a:rPr lang="en-NZ" sz="1600" i="1">
                                <a:latin typeface="Cambria Math" panose="02040503050406030204" pitchFamily="18" charset="0"/>
                              </a:rPr>
                              <m:t>𝑣</m:t>
                            </m:r>
                          </m:e>
                          <m:sub>
                            <m:r>
                              <a:rPr lang="en-NZ" sz="1600" i="1">
                                <a:latin typeface="Cambria Math" panose="02040503050406030204" pitchFamily="18" charset="0"/>
                              </a:rPr>
                              <m:t>3</m:t>
                            </m:r>
                          </m:sub>
                        </m:sSub>
                        <m:r>
                          <a:rPr lang="en-NZ" sz="1600" i="1">
                            <a:latin typeface="Cambria Math" panose="02040503050406030204" pitchFamily="18" charset="0"/>
                          </a:rPr>
                          <m:t>=</m:t>
                        </m:r>
                        <m:sSub>
                          <m:sSubPr>
                            <m:ctrlPr>
                              <a:rPr lang="en-NZ" sz="1600" i="1">
                                <a:latin typeface="Cambria Math" panose="02040503050406030204" pitchFamily="18" charset="0"/>
                              </a:rPr>
                            </m:ctrlPr>
                          </m:sSubPr>
                          <m:e>
                            <m:r>
                              <a:rPr lang="en-NZ" sz="1600" i="1">
                                <a:latin typeface="Cambria Math" panose="02040503050406030204" pitchFamily="18" charset="0"/>
                              </a:rPr>
                              <m:t>𝜅</m:t>
                            </m:r>
                          </m:e>
                          <m:sub>
                            <m:r>
                              <a:rPr lang="en-NZ" sz="1600" i="1">
                                <a:latin typeface="Cambria Math" panose="02040503050406030204" pitchFamily="18" charset="0"/>
                              </a:rPr>
                              <m:t>3</m:t>
                            </m:r>
                          </m:sub>
                        </m:sSub>
                        <m:d>
                          <m:dPr>
                            <m:ctrlPr>
                              <a:rPr lang="en-NZ" sz="1600" i="1">
                                <a:latin typeface="Cambria Math" panose="02040503050406030204" pitchFamily="18" charset="0"/>
                              </a:rPr>
                            </m:ctrlPr>
                          </m:dPr>
                          <m:e>
                            <m:sSub>
                              <m:sSubPr>
                                <m:ctrlPr>
                                  <a:rPr lang="en-NZ" sz="1600" i="1">
                                    <a:latin typeface="Cambria Math" panose="02040503050406030204" pitchFamily="18" charset="0"/>
                                  </a:rPr>
                                </m:ctrlPr>
                              </m:sSubPr>
                              <m:e>
                                <m:r>
                                  <a:rPr lang="en-NZ" sz="1600" i="1">
                                    <a:latin typeface="Cambria Math" panose="02040503050406030204" pitchFamily="18" charset="0"/>
                                  </a:rPr>
                                  <m:t>𝐾</m:t>
                                </m:r>
                              </m:e>
                              <m:sub>
                                <m:r>
                                  <a:rPr lang="en-NZ" sz="1600" i="1">
                                    <a:latin typeface="Cambria Math" panose="02040503050406030204" pitchFamily="18" charset="0"/>
                                  </a:rPr>
                                  <m:t>2</m:t>
                                </m:r>
                              </m:sub>
                            </m:sSub>
                            <m:sSub>
                              <m:sSubPr>
                                <m:ctrlPr>
                                  <a:rPr lang="en-NZ" sz="1600" i="1">
                                    <a:latin typeface="Cambria Math" panose="02040503050406030204" pitchFamily="18" charset="0"/>
                                  </a:rPr>
                                </m:ctrlPr>
                              </m:sSubPr>
                              <m:e>
                                <m:r>
                                  <a:rPr lang="en-NZ" sz="1600" i="1">
                                    <a:latin typeface="Cambria Math" panose="02040503050406030204" pitchFamily="18" charset="0"/>
                                  </a:rPr>
                                  <m:t>𝑞</m:t>
                                </m:r>
                              </m:e>
                              <m:sub>
                                <m:r>
                                  <a:rPr lang="en-NZ" sz="1600" i="1">
                                    <a:latin typeface="Cambria Math" panose="02040503050406030204" pitchFamily="18" charset="0"/>
                                  </a:rPr>
                                  <m:t>2</m:t>
                                </m:r>
                              </m:sub>
                            </m:sSub>
                            <m:r>
                              <a:rPr lang="en-NZ" sz="1600" i="1">
                                <a:latin typeface="Cambria Math" panose="02040503050406030204" pitchFamily="18" charset="0"/>
                              </a:rPr>
                              <m:t>.</m:t>
                            </m:r>
                            <m:sSup>
                              <m:sSupPr>
                                <m:ctrlPr>
                                  <a:rPr lang="en-NZ" sz="1600" i="1">
                                    <a:latin typeface="Cambria Math" panose="02040503050406030204" pitchFamily="18" charset="0"/>
                                  </a:rPr>
                                </m:ctrlPr>
                              </m:sSupPr>
                              <m:e>
                                <m:r>
                                  <a:rPr lang="en-NZ" sz="1600" i="1">
                                    <a:latin typeface="Cambria Math" panose="02040503050406030204" pitchFamily="18" charset="0"/>
                                  </a:rPr>
                                  <m:t>𝑒</m:t>
                                </m:r>
                              </m:e>
                              <m:sup>
                                <m:f>
                                  <m:fPr>
                                    <m:ctrlPr>
                                      <a:rPr lang="en-NZ" sz="1600" i="1">
                                        <a:latin typeface="Cambria Math" panose="02040503050406030204" pitchFamily="18" charset="0"/>
                                      </a:rPr>
                                    </m:ctrlPr>
                                  </m:fPr>
                                  <m:num>
                                    <m:sSub>
                                      <m:sSubPr>
                                        <m:ctrlPr>
                                          <a:rPr lang="en-NZ" sz="1600" i="1">
                                            <a:latin typeface="Cambria Math" panose="02040503050406030204" pitchFamily="18" charset="0"/>
                                          </a:rPr>
                                        </m:ctrlPr>
                                      </m:sSubPr>
                                      <m:e>
                                        <m:r>
                                          <a:rPr lang="en-NZ" sz="1600" i="1">
                                            <a:latin typeface="Cambria Math" panose="02040503050406030204" pitchFamily="18" charset="0"/>
                                          </a:rPr>
                                          <m:t>𝑧</m:t>
                                        </m:r>
                                      </m:e>
                                      <m:sub>
                                        <m:r>
                                          <a:rPr lang="en-NZ" sz="1600" i="1">
                                            <a:latin typeface="Cambria Math" panose="02040503050406030204" pitchFamily="18" charset="0"/>
                                          </a:rPr>
                                          <m:t>5</m:t>
                                        </m:r>
                                      </m:sub>
                                    </m:sSub>
                                    <m:r>
                                      <a:rPr lang="en-NZ" sz="1600" i="1">
                                        <a:latin typeface="Cambria Math" panose="02040503050406030204" pitchFamily="18" charset="0"/>
                                      </a:rPr>
                                      <m:t>𝐹</m:t>
                                    </m:r>
                                    <m:sSubSup>
                                      <m:sSubSupPr>
                                        <m:ctrlPr>
                                          <a:rPr lang="en-NZ" sz="1600" i="1">
                                            <a:latin typeface="Cambria Math" panose="02040503050406030204" pitchFamily="18" charset="0"/>
                                          </a:rPr>
                                        </m:ctrlPr>
                                      </m:sSubSupPr>
                                      <m:e>
                                        <m:r>
                                          <a:rPr lang="en-NZ" sz="1600" i="1">
                                            <a:latin typeface="Cambria Math" panose="02040503050406030204" pitchFamily="18" charset="0"/>
                                          </a:rPr>
                                          <m:t>𝑢</m:t>
                                        </m:r>
                                      </m:e>
                                      <m:sub>
                                        <m:r>
                                          <a:rPr lang="en-NZ" sz="1600" i="1">
                                            <a:latin typeface="Cambria Math" panose="02040503050406030204" pitchFamily="18" charset="0"/>
                                          </a:rPr>
                                          <m:t>𝑚</m:t>
                                        </m:r>
                                      </m:sub>
                                      <m:sup>
                                        <m:r>
                                          <a:rPr lang="en-NZ" sz="1600" i="1">
                                            <a:latin typeface="Cambria Math" panose="02040503050406030204" pitchFamily="18" charset="0"/>
                                          </a:rPr>
                                          <m:t>𝑒</m:t>
                                        </m:r>
                                      </m:sup>
                                    </m:sSubSup>
                                  </m:num>
                                  <m:den>
                                    <m:r>
                                      <a:rPr lang="en-NZ" sz="1600" i="1">
                                        <a:latin typeface="Cambria Math" panose="02040503050406030204" pitchFamily="18" charset="0"/>
                                      </a:rPr>
                                      <m:t>𝑅𝑇</m:t>
                                    </m:r>
                                  </m:den>
                                </m:f>
                              </m:sup>
                            </m:sSup>
                            <m:r>
                              <a:rPr lang="en-NZ" sz="1600" i="1">
                                <a:latin typeface="Cambria Math" panose="02040503050406030204" pitchFamily="18" charset="0"/>
                              </a:rPr>
                              <m:t>−</m:t>
                            </m:r>
                            <m:sSub>
                              <m:sSubPr>
                                <m:ctrlPr>
                                  <a:rPr lang="en-NZ" sz="1600" i="1">
                                    <a:latin typeface="Cambria Math" panose="02040503050406030204" pitchFamily="18" charset="0"/>
                                  </a:rPr>
                                </m:ctrlPr>
                              </m:sSubPr>
                              <m:e>
                                <m:r>
                                  <a:rPr lang="en-NZ" sz="1600" i="1">
                                    <a:latin typeface="Cambria Math" panose="02040503050406030204" pitchFamily="18" charset="0"/>
                                  </a:rPr>
                                  <m:t>𝐾</m:t>
                                </m:r>
                              </m:e>
                              <m:sub>
                                <m:r>
                                  <a:rPr lang="en-NZ" sz="1600" i="1">
                                    <a:latin typeface="Cambria Math" panose="02040503050406030204" pitchFamily="18" charset="0"/>
                                  </a:rPr>
                                  <m:t>3</m:t>
                                </m:r>
                              </m:sub>
                            </m:sSub>
                            <m:sSub>
                              <m:sSubPr>
                                <m:ctrlPr>
                                  <a:rPr lang="en-NZ" sz="1600" i="1">
                                    <a:latin typeface="Cambria Math" panose="02040503050406030204" pitchFamily="18" charset="0"/>
                                  </a:rPr>
                                </m:ctrlPr>
                              </m:sSubPr>
                              <m:e>
                                <m:r>
                                  <a:rPr lang="en-NZ" sz="1600" i="1">
                                    <a:latin typeface="Cambria Math" panose="02040503050406030204" pitchFamily="18" charset="0"/>
                                  </a:rPr>
                                  <m:t>𝑞</m:t>
                                </m:r>
                              </m:e>
                              <m:sub>
                                <m:r>
                                  <a:rPr lang="en-NZ" sz="1600" i="1">
                                    <a:latin typeface="Cambria Math" panose="02040503050406030204" pitchFamily="18" charset="0"/>
                                  </a:rPr>
                                  <m:t>3</m:t>
                                </m:r>
                              </m:sub>
                            </m:sSub>
                            <m:sSubSup>
                              <m:sSubSupPr>
                                <m:ctrlPr>
                                  <a:rPr lang="en-NZ" sz="1600" i="1">
                                    <a:latin typeface="Cambria Math" panose="02040503050406030204" pitchFamily="18" charset="0"/>
                                  </a:rPr>
                                </m:ctrlPr>
                              </m:sSubSupPr>
                              <m:e>
                                <m:acc>
                                  <m:accPr>
                                    <m:chr m:val="̅"/>
                                    <m:ctrlPr>
                                      <a:rPr lang="en-NZ" sz="1600" i="1">
                                        <a:latin typeface="Cambria Math" panose="02040503050406030204" pitchFamily="18" charset="0"/>
                                      </a:rPr>
                                    </m:ctrlPr>
                                  </m:accPr>
                                  <m:e>
                                    <m:r>
                                      <a:rPr lang="en-NZ" sz="1600" i="1">
                                        <a:latin typeface="Cambria Math" panose="02040503050406030204" pitchFamily="18" charset="0"/>
                                      </a:rPr>
                                      <m:t>𝑞</m:t>
                                    </m:r>
                                  </m:e>
                                </m:acc>
                              </m:e>
                              <m:sub>
                                <m:r>
                                  <a:rPr lang="en-NZ" sz="1600" i="1">
                                    <a:latin typeface="Cambria Math" panose="02040503050406030204" pitchFamily="18" charset="0"/>
                                  </a:rPr>
                                  <m:t>𝑜</m:t>
                                </m:r>
                              </m:sub>
                              <m:sup>
                                <m:sSup>
                                  <m:sSupPr>
                                    <m:ctrlPr>
                                      <a:rPr lang="en-NZ" sz="1600" i="1">
                                        <a:latin typeface="Cambria Math" panose="02040503050406030204" pitchFamily="18" charset="0"/>
                                      </a:rPr>
                                    </m:ctrlPr>
                                  </m:sSupPr>
                                  <m:e>
                                    <m:r>
                                      <m:rPr>
                                        <m:sty m:val="p"/>
                                      </m:rPr>
                                      <a:rPr lang="en-NZ" sz="1600">
                                        <a:latin typeface="Cambria Math" panose="02040503050406030204" pitchFamily="18" charset="0"/>
                                      </a:rPr>
                                      <m:t>K</m:t>
                                    </m:r>
                                  </m:e>
                                  <m:sup>
                                    <m:r>
                                      <a:rPr lang="en-NZ" sz="1600">
                                        <a:latin typeface="Cambria Math" panose="02040503050406030204" pitchFamily="18" charset="0"/>
                                      </a:rPr>
                                      <m:t>+</m:t>
                                    </m:r>
                                  </m:sup>
                                </m:sSup>
                              </m:sup>
                            </m:sSubSup>
                            <m:r>
                              <a:rPr lang="en-NZ" sz="1600" i="1">
                                <a:latin typeface="Cambria Math" panose="02040503050406030204" pitchFamily="18" charset="0"/>
                              </a:rPr>
                              <m:t>.</m:t>
                            </m:r>
                            <m:sSup>
                              <m:sSupPr>
                                <m:ctrlPr>
                                  <a:rPr lang="en-NZ" sz="1600" i="1">
                                    <a:latin typeface="Cambria Math" panose="02040503050406030204" pitchFamily="18" charset="0"/>
                                  </a:rPr>
                                </m:ctrlPr>
                              </m:sSupPr>
                              <m:e>
                                <m:r>
                                  <a:rPr lang="en-NZ" sz="1600" i="1">
                                    <a:latin typeface="Cambria Math" panose="02040503050406030204" pitchFamily="18" charset="0"/>
                                  </a:rPr>
                                  <m:t>𝑒</m:t>
                                </m:r>
                              </m:e>
                              <m:sup>
                                <m:f>
                                  <m:fPr>
                                    <m:ctrlPr>
                                      <a:rPr lang="en-NZ" sz="1600" i="1">
                                        <a:latin typeface="Cambria Math" panose="02040503050406030204" pitchFamily="18" charset="0"/>
                                      </a:rPr>
                                    </m:ctrlPr>
                                  </m:fPr>
                                  <m:num>
                                    <m:sSub>
                                      <m:sSubPr>
                                        <m:ctrlPr>
                                          <a:rPr lang="en-NZ" sz="1600" i="1">
                                            <a:latin typeface="Cambria Math" panose="02040503050406030204" pitchFamily="18" charset="0"/>
                                          </a:rPr>
                                        </m:ctrlPr>
                                      </m:sSubPr>
                                      <m:e>
                                        <m:r>
                                          <a:rPr lang="en-NZ" sz="1600" i="1">
                                            <a:latin typeface="Cambria Math" panose="02040503050406030204" pitchFamily="18" charset="0"/>
                                          </a:rPr>
                                          <m:t>𝑧</m:t>
                                        </m:r>
                                      </m:e>
                                      <m:sub>
                                        <m:r>
                                          <a:rPr lang="en-NZ" sz="1600" i="1">
                                            <a:latin typeface="Cambria Math" panose="02040503050406030204" pitchFamily="18" charset="0"/>
                                          </a:rPr>
                                          <m:t>6</m:t>
                                        </m:r>
                                      </m:sub>
                                    </m:sSub>
                                    <m:r>
                                      <a:rPr lang="en-NZ" sz="1600" i="1">
                                        <a:latin typeface="Cambria Math" panose="02040503050406030204" pitchFamily="18" charset="0"/>
                                      </a:rPr>
                                      <m:t>𝐹</m:t>
                                    </m:r>
                                    <m:sSubSup>
                                      <m:sSubSupPr>
                                        <m:ctrlPr>
                                          <a:rPr lang="en-NZ" sz="1600" i="1">
                                            <a:latin typeface="Cambria Math" panose="02040503050406030204" pitchFamily="18" charset="0"/>
                                          </a:rPr>
                                        </m:ctrlPr>
                                      </m:sSubSupPr>
                                      <m:e>
                                        <m:r>
                                          <a:rPr lang="en-NZ" sz="1600" i="1">
                                            <a:latin typeface="Cambria Math" panose="02040503050406030204" pitchFamily="18" charset="0"/>
                                          </a:rPr>
                                          <m:t>𝑢</m:t>
                                        </m:r>
                                      </m:e>
                                      <m:sub>
                                        <m:r>
                                          <a:rPr lang="en-NZ" sz="1600" i="1">
                                            <a:latin typeface="Cambria Math" panose="02040503050406030204" pitchFamily="18" charset="0"/>
                                          </a:rPr>
                                          <m:t>𝑚</m:t>
                                        </m:r>
                                      </m:sub>
                                      <m:sup>
                                        <m:r>
                                          <a:rPr lang="en-NZ" sz="1600" i="1">
                                            <a:latin typeface="Cambria Math" panose="02040503050406030204" pitchFamily="18" charset="0"/>
                                          </a:rPr>
                                          <m:t>𝑒</m:t>
                                        </m:r>
                                      </m:sup>
                                    </m:sSubSup>
                                  </m:num>
                                  <m:den>
                                    <m:r>
                                      <a:rPr lang="en-NZ" sz="1600" i="1">
                                        <a:latin typeface="Cambria Math" panose="02040503050406030204" pitchFamily="18" charset="0"/>
                                      </a:rPr>
                                      <m:t>𝑅𝑇</m:t>
                                    </m:r>
                                  </m:den>
                                </m:f>
                              </m:sup>
                            </m:sSup>
                          </m:e>
                        </m:d>
                      </m:oMath>
                    </m:oMathPara>
                  </a14:m>
                  <a:endParaRPr lang="en-NZ" sz="1600" dirty="0"/>
                </a:p>
              </p:txBody>
            </p:sp>
          </mc:Choice>
          <mc:Fallback>
            <p:sp>
              <p:nvSpPr>
                <p:cNvPr id="65" name="TextBox 64">
                  <a:extLst>
                    <a:ext uri="{FF2B5EF4-FFF2-40B4-BE49-F238E27FC236}">
                      <a16:creationId xmlns:a16="http://schemas.microsoft.com/office/drawing/2014/main" id="{B6E5D255-5F31-213D-5570-4810CEAA9FDC}"/>
                    </a:ext>
                  </a:extLst>
                </p:cNvPr>
                <p:cNvSpPr txBox="1">
                  <a:spLocks noRot="1" noChangeAspect="1" noMove="1" noResize="1" noEditPoints="1" noAdjustHandles="1" noChangeArrowheads="1" noChangeShapeType="1" noTextEdit="1"/>
                </p:cNvSpPr>
                <p:nvPr/>
              </p:nvSpPr>
              <p:spPr>
                <a:xfrm>
                  <a:off x="4602852" y="2271320"/>
                  <a:ext cx="3820726" cy="468975"/>
                </a:xfrm>
                <a:prstGeom prst="rect">
                  <a:avLst/>
                </a:prstGeom>
                <a:blipFill>
                  <a:blip r:embed="rId32"/>
                  <a:stretch>
                    <a:fillRect/>
                  </a:stretch>
                </a:blipFill>
              </p:spPr>
              <p:txBody>
                <a:bodyPr/>
                <a:lstStyle/>
                <a:p>
                  <a:r>
                    <a:rPr lang="en-NZ">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468D23C0-D36B-7446-3442-DF773429B5AC}"/>
                    </a:ext>
                  </a:extLst>
                </p:cNvPr>
                <p:cNvSpPr txBox="1"/>
                <p:nvPr/>
              </p:nvSpPr>
              <p:spPr>
                <a:xfrm>
                  <a:off x="4599414" y="2883196"/>
                  <a:ext cx="190231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NZ" sz="1600" i="1">
                                <a:latin typeface="Cambria Math" panose="02040503050406030204" pitchFamily="18" charset="0"/>
                              </a:rPr>
                            </m:ctrlPr>
                          </m:sSubPr>
                          <m:e>
                            <m:r>
                              <a:rPr lang="en-NZ" sz="1600" i="1">
                                <a:latin typeface="Cambria Math" panose="02040503050406030204" pitchFamily="18" charset="0"/>
                              </a:rPr>
                              <m:t>𝑞</m:t>
                            </m:r>
                          </m:e>
                          <m:sub>
                            <m:r>
                              <a:rPr lang="en-NZ" sz="1600" i="1">
                                <a:latin typeface="Cambria Math" panose="02040503050406030204" pitchFamily="18" charset="0"/>
                              </a:rPr>
                              <m:t>𝑡𝑜𝑡</m:t>
                            </m:r>
                          </m:sub>
                        </m:sSub>
                        <m:r>
                          <a:rPr lang="en-NZ" sz="1600" i="1">
                            <a:latin typeface="Cambria Math" panose="02040503050406030204" pitchFamily="18" charset="0"/>
                          </a:rPr>
                          <m:t>=</m:t>
                        </m:r>
                        <m:sSub>
                          <m:sSubPr>
                            <m:ctrlPr>
                              <a:rPr lang="en-NZ" sz="1600" i="1">
                                <a:latin typeface="Cambria Math" panose="02040503050406030204" pitchFamily="18" charset="0"/>
                              </a:rPr>
                            </m:ctrlPr>
                          </m:sSubPr>
                          <m:e>
                            <m:r>
                              <a:rPr lang="en-NZ" sz="1600" i="1">
                                <a:latin typeface="Cambria Math" panose="02040503050406030204" pitchFamily="18" charset="0"/>
                              </a:rPr>
                              <m:t>𝑞</m:t>
                            </m:r>
                          </m:e>
                          <m:sub>
                            <m:r>
                              <a:rPr lang="en-NZ" sz="1600" i="1">
                                <a:latin typeface="Cambria Math" panose="02040503050406030204" pitchFamily="18" charset="0"/>
                              </a:rPr>
                              <m:t>1</m:t>
                            </m:r>
                          </m:sub>
                        </m:sSub>
                        <m:r>
                          <a:rPr lang="en-NZ" sz="1600" i="1">
                            <a:latin typeface="Cambria Math" panose="02040503050406030204" pitchFamily="18" charset="0"/>
                          </a:rPr>
                          <m:t>+</m:t>
                        </m:r>
                        <m:sSub>
                          <m:sSubPr>
                            <m:ctrlPr>
                              <a:rPr lang="en-NZ" sz="1600" i="1">
                                <a:latin typeface="Cambria Math" panose="02040503050406030204" pitchFamily="18" charset="0"/>
                              </a:rPr>
                            </m:ctrlPr>
                          </m:sSubPr>
                          <m:e>
                            <m:r>
                              <a:rPr lang="en-NZ" sz="1600" i="1">
                                <a:latin typeface="Cambria Math" panose="02040503050406030204" pitchFamily="18" charset="0"/>
                              </a:rPr>
                              <m:t>𝑞</m:t>
                            </m:r>
                          </m:e>
                          <m:sub>
                            <m:r>
                              <a:rPr lang="en-NZ" sz="1600" i="1">
                                <a:latin typeface="Cambria Math" panose="02040503050406030204" pitchFamily="18" charset="0"/>
                              </a:rPr>
                              <m:t>2</m:t>
                            </m:r>
                          </m:sub>
                        </m:sSub>
                        <m:r>
                          <a:rPr lang="en-NZ" sz="1600" i="1">
                            <a:latin typeface="Cambria Math" panose="02040503050406030204" pitchFamily="18" charset="0"/>
                          </a:rPr>
                          <m:t>+</m:t>
                        </m:r>
                        <m:sSub>
                          <m:sSubPr>
                            <m:ctrlPr>
                              <a:rPr lang="en-NZ" sz="1600" i="1">
                                <a:latin typeface="Cambria Math" panose="02040503050406030204" pitchFamily="18" charset="0"/>
                              </a:rPr>
                            </m:ctrlPr>
                          </m:sSubPr>
                          <m:e>
                            <m:r>
                              <a:rPr lang="en-NZ" sz="1600" i="1">
                                <a:latin typeface="Cambria Math" panose="02040503050406030204" pitchFamily="18" charset="0"/>
                              </a:rPr>
                              <m:t>𝑞</m:t>
                            </m:r>
                          </m:e>
                          <m:sub>
                            <m:r>
                              <a:rPr lang="en-NZ" sz="1600" i="1">
                                <a:latin typeface="Cambria Math" panose="02040503050406030204" pitchFamily="18" charset="0"/>
                              </a:rPr>
                              <m:t>3</m:t>
                            </m:r>
                          </m:sub>
                        </m:sSub>
                      </m:oMath>
                    </m:oMathPara>
                  </a14:m>
                  <a:endParaRPr lang="en-NZ" sz="1600" dirty="0"/>
                </a:p>
              </p:txBody>
            </p:sp>
          </mc:Choice>
          <mc:Fallback>
            <p:sp>
              <p:nvSpPr>
                <p:cNvPr id="70" name="TextBox 69">
                  <a:extLst>
                    <a:ext uri="{FF2B5EF4-FFF2-40B4-BE49-F238E27FC236}">
                      <a16:creationId xmlns:a16="http://schemas.microsoft.com/office/drawing/2014/main" id="{468D23C0-D36B-7446-3442-DF773429B5AC}"/>
                    </a:ext>
                  </a:extLst>
                </p:cNvPr>
                <p:cNvSpPr txBox="1">
                  <a:spLocks noRot="1" noChangeAspect="1" noMove="1" noResize="1" noEditPoints="1" noAdjustHandles="1" noChangeArrowheads="1" noChangeShapeType="1" noTextEdit="1"/>
                </p:cNvSpPr>
                <p:nvPr/>
              </p:nvSpPr>
              <p:spPr>
                <a:xfrm>
                  <a:off x="4599414" y="2883196"/>
                  <a:ext cx="1902316" cy="338554"/>
                </a:xfrm>
                <a:prstGeom prst="rect">
                  <a:avLst/>
                </a:prstGeom>
                <a:blipFill>
                  <a:blip r:embed="rId33"/>
                  <a:stretch>
                    <a:fillRect b="-1786"/>
                  </a:stretch>
                </a:blipFill>
              </p:spPr>
              <p:txBody>
                <a:bodyPr/>
                <a:lstStyle/>
                <a:p>
                  <a:r>
                    <a:rPr lang="en-NZ">
                      <a:noFill/>
                    </a:rPr>
                    <a:t> </a:t>
                  </a:r>
                </a:p>
              </p:txBody>
            </p:sp>
          </mc:Fallback>
        </mc:AlternateContent>
      </p:grpSp>
      <p:grpSp>
        <p:nvGrpSpPr>
          <p:cNvPr id="78" name="Group 77">
            <a:extLst>
              <a:ext uri="{FF2B5EF4-FFF2-40B4-BE49-F238E27FC236}">
                <a16:creationId xmlns:a16="http://schemas.microsoft.com/office/drawing/2014/main" id="{C188DB78-97A5-DC19-044D-19168C1FAB83}"/>
              </a:ext>
            </a:extLst>
          </p:cNvPr>
          <p:cNvGrpSpPr/>
          <p:nvPr/>
        </p:nvGrpSpPr>
        <p:grpSpPr>
          <a:xfrm>
            <a:off x="8090013" y="456131"/>
            <a:ext cx="1626086" cy="2258854"/>
            <a:chOff x="8557822" y="456131"/>
            <a:chExt cx="1626086" cy="2258854"/>
          </a:xfrm>
        </p:grpSpPr>
        <p:grpSp>
          <p:nvGrpSpPr>
            <p:cNvPr id="74" name="Group 73">
              <a:extLst>
                <a:ext uri="{FF2B5EF4-FFF2-40B4-BE49-F238E27FC236}">
                  <a16:creationId xmlns:a16="http://schemas.microsoft.com/office/drawing/2014/main" id="{37FCD6DA-9205-A968-C61B-A582005D0FD4}"/>
                </a:ext>
              </a:extLst>
            </p:cNvPr>
            <p:cNvGrpSpPr/>
            <p:nvPr/>
          </p:nvGrpSpPr>
          <p:grpSpPr>
            <a:xfrm>
              <a:off x="8765004" y="1072156"/>
              <a:ext cx="606576" cy="1642829"/>
              <a:chOff x="9292054" y="1072156"/>
              <a:chExt cx="606576" cy="1642829"/>
            </a:xfrm>
          </p:grpSpPr>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CE0C20C7-37FE-FC8D-C15F-15DF1D8FE6C3}"/>
                      </a:ext>
                    </a:extLst>
                  </p:cNvPr>
                  <p:cNvSpPr txBox="1"/>
                  <p:nvPr/>
                </p:nvSpPr>
                <p:spPr>
                  <a:xfrm>
                    <a:off x="9292054" y="1072156"/>
                    <a:ext cx="6065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a:latin typeface="Cambria Math" panose="02040503050406030204" pitchFamily="18" charset="0"/>
                            </a:rPr>
                            <m:t>=</m:t>
                          </m:r>
                          <m:r>
                            <a:rPr lang="en-NZ" b="0" i="1" smtClean="0">
                              <a:latin typeface="Cambria Math" panose="02040503050406030204" pitchFamily="18" charset="0"/>
                            </a:rPr>
                            <m:t>𝑣</m:t>
                          </m:r>
                        </m:oMath>
                      </m:oMathPara>
                    </a14:m>
                    <a:endParaRPr lang="en-NZ" dirty="0"/>
                  </a:p>
                </p:txBody>
              </p:sp>
            </mc:Choice>
            <mc:Fallback xmlns="">
              <p:sp>
                <p:nvSpPr>
                  <p:cNvPr id="71" name="TextBox 70">
                    <a:extLst>
                      <a:ext uri="{FF2B5EF4-FFF2-40B4-BE49-F238E27FC236}">
                        <a16:creationId xmlns:a16="http://schemas.microsoft.com/office/drawing/2014/main" id="{CE0C20C7-37FE-FC8D-C15F-15DF1D8FE6C3}"/>
                      </a:ext>
                    </a:extLst>
                  </p:cNvPr>
                  <p:cNvSpPr txBox="1">
                    <a:spLocks noRot="1" noChangeAspect="1" noMove="1" noResize="1" noEditPoints="1" noAdjustHandles="1" noChangeArrowheads="1" noChangeShapeType="1" noTextEdit="1"/>
                  </p:cNvSpPr>
                  <p:nvPr/>
                </p:nvSpPr>
                <p:spPr>
                  <a:xfrm>
                    <a:off x="9292054" y="1072156"/>
                    <a:ext cx="606576" cy="369332"/>
                  </a:xfrm>
                  <a:prstGeom prst="rect">
                    <a:avLst/>
                  </a:prstGeom>
                  <a:blipFill>
                    <a:blip r:embed="rId3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3FD0CD4-5CB2-645D-F7C7-53582FFDF704}"/>
                      </a:ext>
                    </a:extLst>
                  </p:cNvPr>
                  <p:cNvSpPr txBox="1"/>
                  <p:nvPr/>
                </p:nvSpPr>
                <p:spPr>
                  <a:xfrm>
                    <a:off x="9292054" y="1716192"/>
                    <a:ext cx="6065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a:latin typeface="Cambria Math" panose="02040503050406030204" pitchFamily="18" charset="0"/>
                            </a:rPr>
                            <m:t>=</m:t>
                          </m:r>
                          <m:r>
                            <a:rPr lang="en-NZ" b="0" i="1" smtClean="0">
                              <a:latin typeface="Cambria Math" panose="02040503050406030204" pitchFamily="18" charset="0"/>
                            </a:rPr>
                            <m:t>𝑣</m:t>
                          </m:r>
                        </m:oMath>
                      </m:oMathPara>
                    </a14:m>
                    <a:endParaRPr lang="en-NZ" dirty="0"/>
                  </a:p>
                </p:txBody>
              </p:sp>
            </mc:Choice>
            <mc:Fallback xmlns="">
              <p:sp>
                <p:nvSpPr>
                  <p:cNvPr id="72" name="TextBox 71">
                    <a:extLst>
                      <a:ext uri="{FF2B5EF4-FFF2-40B4-BE49-F238E27FC236}">
                        <a16:creationId xmlns:a16="http://schemas.microsoft.com/office/drawing/2014/main" id="{03FD0CD4-5CB2-645D-F7C7-53582FFDF704}"/>
                      </a:ext>
                    </a:extLst>
                  </p:cNvPr>
                  <p:cNvSpPr txBox="1">
                    <a:spLocks noRot="1" noChangeAspect="1" noMove="1" noResize="1" noEditPoints="1" noAdjustHandles="1" noChangeArrowheads="1" noChangeShapeType="1" noTextEdit="1"/>
                  </p:cNvSpPr>
                  <p:nvPr/>
                </p:nvSpPr>
                <p:spPr>
                  <a:xfrm>
                    <a:off x="9292054" y="1716192"/>
                    <a:ext cx="606576" cy="369332"/>
                  </a:xfrm>
                  <a:prstGeom prst="rect">
                    <a:avLst/>
                  </a:prstGeom>
                  <a:blipFill>
                    <a:blip r:embed="rId3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C3D6BAD-E087-0677-6A81-387D7DE30612}"/>
                      </a:ext>
                    </a:extLst>
                  </p:cNvPr>
                  <p:cNvSpPr txBox="1"/>
                  <p:nvPr/>
                </p:nvSpPr>
                <p:spPr>
                  <a:xfrm>
                    <a:off x="9292054" y="2345653"/>
                    <a:ext cx="6065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a:latin typeface="Cambria Math" panose="02040503050406030204" pitchFamily="18" charset="0"/>
                            </a:rPr>
                            <m:t>=</m:t>
                          </m:r>
                          <m:r>
                            <a:rPr lang="en-NZ" b="0" i="1" smtClean="0">
                              <a:latin typeface="Cambria Math" panose="02040503050406030204" pitchFamily="18" charset="0"/>
                            </a:rPr>
                            <m:t>𝑣</m:t>
                          </m:r>
                        </m:oMath>
                      </m:oMathPara>
                    </a14:m>
                    <a:endParaRPr lang="en-NZ" dirty="0"/>
                  </a:p>
                </p:txBody>
              </p:sp>
            </mc:Choice>
            <mc:Fallback xmlns="">
              <p:sp>
                <p:nvSpPr>
                  <p:cNvPr id="73" name="TextBox 72">
                    <a:extLst>
                      <a:ext uri="{FF2B5EF4-FFF2-40B4-BE49-F238E27FC236}">
                        <a16:creationId xmlns:a16="http://schemas.microsoft.com/office/drawing/2014/main" id="{3C3D6BAD-E087-0677-6A81-387D7DE30612}"/>
                      </a:ext>
                    </a:extLst>
                  </p:cNvPr>
                  <p:cNvSpPr txBox="1">
                    <a:spLocks noRot="1" noChangeAspect="1" noMove="1" noResize="1" noEditPoints="1" noAdjustHandles="1" noChangeArrowheads="1" noChangeShapeType="1" noTextEdit="1"/>
                  </p:cNvSpPr>
                  <p:nvPr/>
                </p:nvSpPr>
                <p:spPr>
                  <a:xfrm>
                    <a:off x="9292054" y="2345653"/>
                    <a:ext cx="606576" cy="369332"/>
                  </a:xfrm>
                  <a:prstGeom prst="rect">
                    <a:avLst/>
                  </a:prstGeom>
                  <a:blipFill>
                    <a:blip r:embed="rId36"/>
                    <a:stretch>
                      <a:fillRect/>
                    </a:stretch>
                  </a:blipFill>
                </p:spPr>
                <p:txBody>
                  <a:bodyPr/>
                  <a:lstStyle/>
                  <a:p>
                    <a:r>
                      <a:rPr lang="en-NZ">
                        <a:noFill/>
                      </a:rPr>
                      <a:t> </a:t>
                    </a:r>
                  </a:p>
                </p:txBody>
              </p:sp>
            </mc:Fallback>
          </mc:AlternateContent>
        </p:grpSp>
        <p:sp>
          <p:nvSpPr>
            <p:cNvPr id="77" name="TextBox 76">
              <a:extLst>
                <a:ext uri="{FF2B5EF4-FFF2-40B4-BE49-F238E27FC236}">
                  <a16:creationId xmlns:a16="http://schemas.microsoft.com/office/drawing/2014/main" id="{07DFAEF4-D960-F394-75AD-F193A179944D}"/>
                </a:ext>
              </a:extLst>
            </p:cNvPr>
            <p:cNvSpPr txBox="1"/>
            <p:nvPr/>
          </p:nvSpPr>
          <p:spPr>
            <a:xfrm>
              <a:off x="8557822" y="456131"/>
              <a:ext cx="1626086" cy="369332"/>
            </a:xfrm>
            <a:prstGeom prst="rect">
              <a:avLst/>
            </a:prstGeom>
            <a:noFill/>
          </p:spPr>
          <p:txBody>
            <a:bodyPr wrap="none" rtlCol="0">
              <a:spAutoFit/>
            </a:bodyPr>
            <a:lstStyle/>
            <a:p>
              <a:r>
                <a:rPr lang="en-NZ" b="1" dirty="0">
                  <a:solidFill>
                    <a:srgbClr val="7030A0"/>
                  </a:solidFill>
                </a:rPr>
                <a:t>Briggs-Haldane</a:t>
              </a:r>
            </a:p>
          </p:txBody>
        </p:sp>
      </p:grpSp>
      <p:grpSp>
        <p:nvGrpSpPr>
          <p:cNvPr id="91" name="Group 90">
            <a:extLst>
              <a:ext uri="{FF2B5EF4-FFF2-40B4-BE49-F238E27FC236}">
                <a16:creationId xmlns:a16="http://schemas.microsoft.com/office/drawing/2014/main" id="{1ED014F1-F54B-E5AB-AC97-78DFA1723AE9}"/>
              </a:ext>
            </a:extLst>
          </p:cNvPr>
          <p:cNvGrpSpPr/>
          <p:nvPr/>
        </p:nvGrpSpPr>
        <p:grpSpPr>
          <a:xfrm>
            <a:off x="6791813" y="1072156"/>
            <a:ext cx="5472908" cy="3656154"/>
            <a:chOff x="6791813" y="1072156"/>
            <a:chExt cx="5472908" cy="3656154"/>
          </a:xfrm>
        </p:grpSpPr>
        <p:grpSp>
          <p:nvGrpSpPr>
            <p:cNvPr id="90" name="Group 89">
              <a:extLst>
                <a:ext uri="{FF2B5EF4-FFF2-40B4-BE49-F238E27FC236}">
                  <a16:creationId xmlns:a16="http://schemas.microsoft.com/office/drawing/2014/main" id="{492D7D87-3299-1A2E-E712-D3D231CF0119}"/>
                </a:ext>
              </a:extLst>
            </p:cNvPr>
            <p:cNvGrpSpPr/>
            <p:nvPr/>
          </p:nvGrpSpPr>
          <p:grpSpPr>
            <a:xfrm>
              <a:off x="6791813" y="1072156"/>
              <a:ext cx="5472908" cy="3656154"/>
              <a:chOff x="6791813" y="1072156"/>
              <a:chExt cx="5472908" cy="3656154"/>
            </a:xfrm>
          </p:grpSpPr>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3CD6F58-7AC2-65C2-1A83-C3C18DA80026}"/>
                      </a:ext>
                    </a:extLst>
                  </p:cNvPr>
                  <p:cNvSpPr txBox="1"/>
                  <p:nvPr/>
                </p:nvSpPr>
                <p:spPr>
                  <a:xfrm>
                    <a:off x="6791813" y="3181989"/>
                    <a:ext cx="5472908" cy="1546321"/>
                  </a:xfrm>
                  <a:prstGeom prst="rect">
                    <a:avLst/>
                  </a:prstGeom>
                  <a:noFill/>
                </p:spPr>
                <p:txBody>
                  <a:bodyPr wrap="none" rtlCol="0">
                    <a:spAutoFit/>
                  </a:bodyPr>
                  <a:lstStyle/>
                  <a:p>
                    <a14:m>
                      <m:oMath xmlns:m="http://schemas.openxmlformats.org/officeDocument/2006/math">
                        <m:sSubSup>
                          <m:sSubSupPr>
                            <m:ctrlPr>
                              <a:rPr lang="en-NZ" sz="1600" i="1">
                                <a:latin typeface="Cambria Math" panose="02040503050406030204" pitchFamily="18" charset="0"/>
                              </a:rPr>
                            </m:ctrlPr>
                          </m:sSubSupPr>
                          <m:e>
                            <m:r>
                              <a:rPr lang="en-NZ" sz="1600" i="1">
                                <a:latin typeface="Cambria Math" panose="02040503050406030204" pitchFamily="18" charset="0"/>
                              </a:rPr>
                              <m:t>𝑣</m:t>
                            </m:r>
                          </m:e>
                          <m:sub>
                            <m:r>
                              <a:rPr lang="en-NZ" sz="1600" i="1">
                                <a:latin typeface="Cambria Math" panose="02040503050406030204" pitchFamily="18" charset="0"/>
                              </a:rPr>
                              <m:t>𝑚</m:t>
                            </m:r>
                          </m:sub>
                          <m:sup>
                            <m:r>
                              <a:rPr lang="en-NZ" sz="1600" i="1">
                                <a:latin typeface="Cambria Math" panose="02040503050406030204" pitchFamily="18" charset="0"/>
                              </a:rPr>
                              <m:t>𝐾𝑖𝑟</m:t>
                            </m:r>
                          </m:sup>
                        </m:sSubSup>
                        <m:r>
                          <a:rPr lang="en-NZ" sz="1600" i="1">
                            <a:latin typeface="Cambria Math" panose="02040503050406030204" pitchFamily="18" charset="0"/>
                          </a:rPr>
                          <m:t>=</m:t>
                        </m:r>
                        <m:f>
                          <m:fPr>
                            <m:ctrlPr>
                              <a:rPr lang="en-NZ" sz="1600" i="1">
                                <a:latin typeface="Cambria Math" panose="02040503050406030204" pitchFamily="18" charset="0"/>
                              </a:rPr>
                            </m:ctrlPr>
                          </m:fPr>
                          <m:num>
                            <m:sSubSup>
                              <m:sSubSupPr>
                                <m:ctrlPr>
                                  <a:rPr lang="en-NZ" sz="1600" i="1">
                                    <a:latin typeface="Cambria Math" panose="02040503050406030204" pitchFamily="18" charset="0"/>
                                  </a:rPr>
                                </m:ctrlPr>
                              </m:sSubSupPr>
                              <m:e>
                                <m:acc>
                                  <m:accPr>
                                    <m:chr m:val="̂"/>
                                    <m:ctrlPr>
                                      <a:rPr lang="en-NZ" sz="1600" i="1">
                                        <a:latin typeface="Cambria Math" panose="02040503050406030204" pitchFamily="18" charset="0"/>
                                      </a:rPr>
                                    </m:ctrlPr>
                                  </m:accPr>
                                  <m:e>
                                    <m:r>
                                      <a:rPr lang="en-NZ" sz="1600" i="1">
                                        <a:latin typeface="Cambria Math" panose="02040503050406030204" pitchFamily="18" charset="0"/>
                                      </a:rPr>
                                      <m:t>𝜅</m:t>
                                    </m:r>
                                  </m:e>
                                </m:acc>
                              </m:e>
                              <m:sub>
                                <m:r>
                                  <a:rPr lang="en-NZ" sz="1600" i="1">
                                    <a:latin typeface="Cambria Math" panose="02040503050406030204" pitchFamily="18" charset="0"/>
                                  </a:rPr>
                                  <m:t>𝑚</m:t>
                                </m:r>
                              </m:sub>
                              <m:sup>
                                <m:r>
                                  <a:rPr lang="en-NZ" sz="1600" i="1">
                                    <a:latin typeface="Cambria Math" panose="02040503050406030204" pitchFamily="18" charset="0"/>
                                  </a:rPr>
                                  <m:t>𝐾𝑖𝑟</m:t>
                                </m:r>
                              </m:sup>
                            </m:sSubSup>
                          </m:num>
                          <m:den>
                            <m:r>
                              <m:rPr>
                                <m:sty m:val="p"/>
                              </m:rPr>
                              <a:rPr lang="en-NZ" sz="1600">
                                <a:latin typeface="Cambria Math" panose="02040503050406030204" pitchFamily="18" charset="0"/>
                              </a:rPr>
                              <m:t>Φ</m:t>
                            </m:r>
                          </m:den>
                        </m:f>
                        <m:r>
                          <a:rPr lang="en-NZ" sz="1600" i="1">
                            <a:latin typeface="Cambria Math" panose="02040503050406030204" pitchFamily="18" charset="0"/>
                          </a:rPr>
                          <m:t>.</m:t>
                        </m:r>
                        <m:d>
                          <m:dPr>
                            <m:begChr m:val="{"/>
                            <m:endChr m:val="}"/>
                            <m:ctrlPr>
                              <a:rPr lang="en-NZ" sz="1600" i="1">
                                <a:latin typeface="Cambria Math" panose="02040503050406030204" pitchFamily="18" charset="0"/>
                              </a:rPr>
                            </m:ctrlPr>
                          </m:dPr>
                          <m:e>
                            <m:sSub>
                              <m:sSubPr>
                                <m:ctrlPr>
                                  <a:rPr lang="en-NZ" sz="1600" i="1">
                                    <a:latin typeface="Cambria Math" panose="02040503050406030204" pitchFamily="18" charset="0"/>
                                  </a:rPr>
                                </m:ctrlPr>
                              </m:sSubPr>
                              <m:e>
                                <m:d>
                                  <m:dPr>
                                    <m:begChr m:val="["/>
                                    <m:endChr m:val="]"/>
                                    <m:ctrlPr>
                                      <a:rPr lang="en-NZ" sz="1600" i="1">
                                        <a:latin typeface="Cambria Math" panose="02040503050406030204" pitchFamily="18" charset="0"/>
                                      </a:rPr>
                                    </m:ctrlPr>
                                  </m:dPr>
                                  <m:e>
                                    <m:sSup>
                                      <m:sSupPr>
                                        <m:ctrlPr>
                                          <a:rPr lang="en-NZ" sz="1600" i="1">
                                            <a:latin typeface="Cambria Math" panose="02040503050406030204" pitchFamily="18" charset="0"/>
                                          </a:rPr>
                                        </m:ctrlPr>
                                      </m:sSupPr>
                                      <m:e>
                                        <m:r>
                                          <a:rPr lang="en-NZ" sz="1600" i="1">
                                            <a:latin typeface="Cambria Math" panose="02040503050406030204" pitchFamily="18" charset="0"/>
                                          </a:rPr>
                                          <m:t>𝐾</m:t>
                                        </m:r>
                                      </m:e>
                                      <m:sup>
                                        <m:r>
                                          <a:rPr lang="en-NZ" sz="1600" i="1">
                                            <a:latin typeface="Cambria Math" panose="02040503050406030204" pitchFamily="18" charset="0"/>
                                          </a:rPr>
                                          <m:t>+</m:t>
                                        </m:r>
                                      </m:sup>
                                    </m:sSup>
                                  </m:e>
                                </m:d>
                              </m:e>
                              <m:sub>
                                <m:r>
                                  <a:rPr lang="en-NZ" sz="1600" i="1">
                                    <a:latin typeface="Cambria Math" panose="02040503050406030204" pitchFamily="18" charset="0"/>
                                  </a:rPr>
                                  <m:t>𝑖</m:t>
                                </m:r>
                              </m:sub>
                            </m:sSub>
                            <m:r>
                              <a:rPr lang="en-NZ" sz="1600" i="1">
                                <a:latin typeface="Cambria Math" panose="02040503050406030204" pitchFamily="18" charset="0"/>
                              </a:rPr>
                              <m:t>−</m:t>
                            </m:r>
                            <m:sSubSup>
                              <m:sSubSupPr>
                                <m:ctrlPr>
                                  <a:rPr lang="en-NZ" sz="1600" i="1">
                                    <a:latin typeface="Cambria Math" panose="02040503050406030204" pitchFamily="18" charset="0"/>
                                  </a:rPr>
                                </m:ctrlPr>
                              </m:sSubSupPr>
                              <m:e>
                                <m:r>
                                  <a:rPr lang="en-NZ" sz="1600" i="1">
                                    <a:latin typeface="Cambria Math" panose="02040503050406030204" pitchFamily="18" charset="0"/>
                                  </a:rPr>
                                  <m:t>𝑄</m:t>
                                </m:r>
                              </m:e>
                              <m:sub>
                                <m:r>
                                  <a:rPr lang="en-NZ" sz="1600" i="1">
                                    <a:latin typeface="Cambria Math" panose="02040503050406030204" pitchFamily="18" charset="0"/>
                                  </a:rPr>
                                  <m:t>𝐾𝑖𝑟</m:t>
                                </m:r>
                              </m:sub>
                              <m:sup>
                                <m:r>
                                  <a:rPr lang="en-NZ" sz="1600" i="1">
                                    <a:latin typeface="Cambria Math" panose="02040503050406030204" pitchFamily="18" charset="0"/>
                                  </a:rPr>
                                  <m:t>𝑒𝑞</m:t>
                                </m:r>
                              </m:sup>
                            </m:sSubSup>
                            <m:r>
                              <a:rPr lang="en-NZ" sz="1600" i="1">
                                <a:latin typeface="Cambria Math" panose="02040503050406030204" pitchFamily="18" charset="0"/>
                              </a:rPr>
                              <m:t>.</m:t>
                            </m:r>
                            <m:sSub>
                              <m:sSubPr>
                                <m:ctrlPr>
                                  <a:rPr lang="en-NZ" sz="1600" i="1">
                                    <a:latin typeface="Cambria Math" panose="02040503050406030204" pitchFamily="18" charset="0"/>
                                  </a:rPr>
                                </m:ctrlPr>
                              </m:sSubPr>
                              <m:e>
                                <m:d>
                                  <m:dPr>
                                    <m:begChr m:val="["/>
                                    <m:endChr m:val="]"/>
                                    <m:ctrlPr>
                                      <a:rPr lang="en-NZ" sz="1600" i="1">
                                        <a:latin typeface="Cambria Math" panose="02040503050406030204" pitchFamily="18" charset="0"/>
                                      </a:rPr>
                                    </m:ctrlPr>
                                  </m:dPr>
                                  <m:e>
                                    <m:sSup>
                                      <m:sSupPr>
                                        <m:ctrlPr>
                                          <a:rPr lang="en-NZ" sz="1600" i="1">
                                            <a:latin typeface="Cambria Math" panose="02040503050406030204" pitchFamily="18" charset="0"/>
                                          </a:rPr>
                                        </m:ctrlPr>
                                      </m:sSupPr>
                                      <m:e>
                                        <m:r>
                                          <a:rPr lang="en-NZ" sz="1600" i="1">
                                            <a:latin typeface="Cambria Math" panose="02040503050406030204" pitchFamily="18" charset="0"/>
                                          </a:rPr>
                                          <m:t>𝐾</m:t>
                                        </m:r>
                                      </m:e>
                                      <m:sup>
                                        <m:r>
                                          <a:rPr lang="en-NZ" sz="1600" i="1">
                                            <a:latin typeface="Cambria Math" panose="02040503050406030204" pitchFamily="18" charset="0"/>
                                          </a:rPr>
                                          <m:t>+</m:t>
                                        </m:r>
                                      </m:sup>
                                    </m:sSup>
                                  </m:e>
                                </m:d>
                              </m:e>
                              <m:sub>
                                <m:r>
                                  <a:rPr lang="en-NZ" sz="1600" i="1">
                                    <a:latin typeface="Cambria Math" panose="02040503050406030204" pitchFamily="18" charset="0"/>
                                  </a:rPr>
                                  <m:t>𝑜</m:t>
                                </m:r>
                              </m:sub>
                            </m:sSub>
                            <m:r>
                              <a:rPr lang="en-NZ" sz="1600" i="1">
                                <a:latin typeface="Cambria Math" panose="02040503050406030204" pitchFamily="18" charset="0"/>
                              </a:rPr>
                              <m:t>.</m:t>
                            </m:r>
                            <m:sSup>
                              <m:sSupPr>
                                <m:ctrlPr>
                                  <a:rPr lang="en-NZ" sz="1600" i="1">
                                    <a:latin typeface="Cambria Math" panose="02040503050406030204" pitchFamily="18" charset="0"/>
                                  </a:rPr>
                                </m:ctrlPr>
                              </m:sSupPr>
                              <m:e>
                                <m:r>
                                  <a:rPr lang="en-NZ" sz="1600" i="1">
                                    <a:latin typeface="Cambria Math" panose="02040503050406030204" pitchFamily="18" charset="0"/>
                                  </a:rPr>
                                  <m:t>𝑒</m:t>
                                </m:r>
                              </m:e>
                              <m:sup>
                                <m:f>
                                  <m:fPr>
                                    <m:ctrlPr>
                                      <a:rPr lang="en-NZ" sz="1600" i="1">
                                        <a:latin typeface="Cambria Math" panose="02040503050406030204" pitchFamily="18" charset="0"/>
                                      </a:rPr>
                                    </m:ctrlPr>
                                  </m:fPr>
                                  <m:num>
                                    <m:r>
                                      <a:rPr lang="en-NZ" sz="1600" i="1">
                                        <a:latin typeface="Cambria Math" panose="02040503050406030204" pitchFamily="18" charset="0"/>
                                      </a:rPr>
                                      <m:t>−</m:t>
                                    </m:r>
                                    <m:r>
                                      <a:rPr lang="en-NZ" sz="1600" i="1">
                                        <a:latin typeface="Cambria Math" panose="02040503050406030204" pitchFamily="18" charset="0"/>
                                      </a:rPr>
                                      <m:t>𝐹</m:t>
                                    </m:r>
                                    <m:sSubSup>
                                      <m:sSubSupPr>
                                        <m:ctrlPr>
                                          <a:rPr lang="en-NZ" sz="1600" i="1">
                                            <a:latin typeface="Cambria Math" panose="02040503050406030204" pitchFamily="18" charset="0"/>
                                          </a:rPr>
                                        </m:ctrlPr>
                                      </m:sSubSupPr>
                                      <m:e>
                                        <m:r>
                                          <a:rPr lang="en-NZ" sz="1600" i="1">
                                            <a:latin typeface="Cambria Math" panose="02040503050406030204" pitchFamily="18" charset="0"/>
                                          </a:rPr>
                                          <m:t>𝑢</m:t>
                                        </m:r>
                                      </m:e>
                                      <m:sub>
                                        <m:r>
                                          <a:rPr lang="en-NZ" sz="1600" i="1">
                                            <a:latin typeface="Cambria Math" panose="02040503050406030204" pitchFamily="18" charset="0"/>
                                          </a:rPr>
                                          <m:t>𝑚</m:t>
                                        </m:r>
                                      </m:sub>
                                      <m:sup>
                                        <m:r>
                                          <a:rPr lang="en-NZ" sz="1600" i="1">
                                            <a:latin typeface="Cambria Math" panose="02040503050406030204" pitchFamily="18" charset="0"/>
                                          </a:rPr>
                                          <m:t>𝑒</m:t>
                                        </m:r>
                                      </m:sup>
                                    </m:sSubSup>
                                  </m:num>
                                  <m:den>
                                    <m:r>
                                      <a:rPr lang="en-NZ" sz="1600" i="1">
                                        <a:latin typeface="Cambria Math" panose="02040503050406030204" pitchFamily="18" charset="0"/>
                                      </a:rPr>
                                      <m:t>𝑅𝑇</m:t>
                                    </m:r>
                                  </m:den>
                                </m:f>
                              </m:sup>
                            </m:sSup>
                          </m:e>
                        </m:d>
                      </m:oMath>
                    </a14:m>
                    <a:r>
                      <a:rPr lang="en-NZ" sz="1600" dirty="0"/>
                      <a:t> </a:t>
                    </a:r>
                  </a:p>
                  <a:p>
                    <a:endParaRPr lang="en-NZ" sz="1600" dirty="0"/>
                  </a:p>
                  <a:p>
                    <a:pPr/>
                    <a14:m>
                      <m:oMathPara xmlns:m="http://schemas.openxmlformats.org/officeDocument/2006/math">
                        <m:oMathParaPr>
                          <m:jc m:val="centerGroup"/>
                        </m:oMathParaPr>
                        <m:oMath xmlns:m="http://schemas.openxmlformats.org/officeDocument/2006/math">
                          <m:r>
                            <m:rPr>
                              <m:sty m:val="p"/>
                            </m:rPr>
                            <a:rPr lang="en-NZ" sz="1400">
                              <a:latin typeface="Cambria Math" panose="02040503050406030204" pitchFamily="18" charset="0"/>
                            </a:rPr>
                            <m:t>Φ</m:t>
                          </m:r>
                          <m:r>
                            <a:rPr lang="en-NZ" sz="1400">
                              <a:latin typeface="Cambria Math" panose="02040503050406030204" pitchFamily="18" charset="0"/>
                            </a:rPr>
                            <m:t>=</m:t>
                          </m:r>
                          <m:sSup>
                            <m:sSupPr>
                              <m:ctrlPr>
                                <a:rPr lang="en-NZ" sz="1400" i="1">
                                  <a:latin typeface="Cambria Math" panose="02040503050406030204" pitchFamily="18" charset="0"/>
                                </a:rPr>
                              </m:ctrlPr>
                            </m:sSupPr>
                            <m:e>
                              <m:r>
                                <a:rPr lang="en-NZ" sz="1400" i="1">
                                  <a:latin typeface="Cambria Math" panose="02040503050406030204" pitchFamily="18" charset="0"/>
                                </a:rPr>
                                <m:t>𝑒</m:t>
                              </m:r>
                            </m:e>
                            <m:sup>
                              <m:f>
                                <m:fPr>
                                  <m:ctrlPr>
                                    <a:rPr lang="en-NZ" sz="1400" i="1">
                                      <a:latin typeface="Cambria Math" panose="02040503050406030204" pitchFamily="18" charset="0"/>
                                    </a:rPr>
                                  </m:ctrlPr>
                                </m:fPr>
                                <m:num>
                                  <m:d>
                                    <m:dPr>
                                      <m:ctrlPr>
                                        <a:rPr lang="en-NZ" sz="1400" i="1">
                                          <a:latin typeface="Cambria Math" panose="02040503050406030204" pitchFamily="18" charset="0"/>
                                        </a:rPr>
                                      </m:ctrlPr>
                                    </m:dPr>
                                    <m:e>
                                      <m:r>
                                        <a:rPr lang="en-NZ" sz="1400" i="1">
                                          <a:latin typeface="Cambria Math" panose="02040503050406030204" pitchFamily="18" charset="0"/>
                                        </a:rPr>
                                        <m:t>−</m:t>
                                      </m:r>
                                      <m:sSub>
                                        <m:sSubPr>
                                          <m:ctrlPr>
                                            <a:rPr lang="en-NZ" sz="1400" i="1">
                                              <a:latin typeface="Cambria Math" panose="02040503050406030204" pitchFamily="18" charset="0"/>
                                            </a:rPr>
                                          </m:ctrlPr>
                                        </m:sSubPr>
                                        <m:e>
                                          <m:r>
                                            <a:rPr lang="en-NZ" sz="1400" i="1">
                                              <a:latin typeface="Cambria Math" panose="02040503050406030204" pitchFamily="18" charset="0"/>
                                            </a:rPr>
                                            <m:t>𝑧</m:t>
                                          </m:r>
                                        </m:e>
                                        <m:sub>
                                          <m:r>
                                            <a:rPr lang="en-NZ" sz="1400" i="1">
                                              <a:latin typeface="Cambria Math" panose="02040503050406030204" pitchFamily="18" charset="0"/>
                                            </a:rPr>
                                            <m:t>1</m:t>
                                          </m:r>
                                        </m:sub>
                                      </m:sSub>
                                      <m:r>
                                        <a:rPr lang="en-NZ" sz="1400" i="1">
                                          <a:latin typeface="Cambria Math" panose="02040503050406030204" pitchFamily="18" charset="0"/>
                                        </a:rPr>
                                        <m:t>+</m:t>
                                      </m:r>
                                      <m:sSub>
                                        <m:sSubPr>
                                          <m:ctrlPr>
                                            <a:rPr lang="en-NZ" sz="1400" i="1">
                                              <a:latin typeface="Cambria Math" panose="02040503050406030204" pitchFamily="18" charset="0"/>
                                            </a:rPr>
                                          </m:ctrlPr>
                                        </m:sSubPr>
                                        <m:e>
                                          <m:r>
                                            <a:rPr lang="en-NZ" sz="1400" i="1">
                                              <a:latin typeface="Cambria Math" panose="02040503050406030204" pitchFamily="18" charset="0"/>
                                            </a:rPr>
                                            <m:t>𝑧</m:t>
                                          </m:r>
                                        </m:e>
                                        <m:sub>
                                          <m:r>
                                            <a:rPr lang="en-NZ" sz="1400" i="1">
                                              <a:latin typeface="Cambria Math" panose="02040503050406030204" pitchFamily="18" charset="0"/>
                                            </a:rPr>
                                            <m:t>2</m:t>
                                          </m:r>
                                        </m:sub>
                                      </m:sSub>
                                      <m:r>
                                        <a:rPr lang="en-NZ" sz="1400" i="1">
                                          <a:latin typeface="Cambria Math" panose="02040503050406030204" pitchFamily="18" charset="0"/>
                                        </a:rPr>
                                        <m:t>−</m:t>
                                      </m:r>
                                      <m:sSub>
                                        <m:sSubPr>
                                          <m:ctrlPr>
                                            <a:rPr lang="en-NZ" sz="1400" i="1">
                                              <a:latin typeface="Cambria Math" panose="02040503050406030204" pitchFamily="18" charset="0"/>
                                            </a:rPr>
                                          </m:ctrlPr>
                                        </m:sSubPr>
                                        <m:e>
                                          <m:r>
                                            <a:rPr lang="en-NZ" sz="1400" i="1">
                                              <a:latin typeface="Cambria Math" panose="02040503050406030204" pitchFamily="18" charset="0"/>
                                            </a:rPr>
                                            <m:t>𝑧</m:t>
                                          </m:r>
                                        </m:e>
                                        <m:sub>
                                          <m:r>
                                            <a:rPr lang="en-NZ" sz="1400" i="1">
                                              <a:latin typeface="Cambria Math" panose="02040503050406030204" pitchFamily="18" charset="0"/>
                                            </a:rPr>
                                            <m:t>3</m:t>
                                          </m:r>
                                        </m:sub>
                                      </m:sSub>
                                    </m:e>
                                  </m:d>
                                  <m:r>
                                    <a:rPr lang="en-NZ" sz="1400" i="1">
                                      <a:latin typeface="Cambria Math" panose="02040503050406030204" pitchFamily="18" charset="0"/>
                                    </a:rPr>
                                    <m:t>𝐹</m:t>
                                  </m:r>
                                  <m:sSubSup>
                                    <m:sSubSupPr>
                                      <m:ctrlPr>
                                        <a:rPr lang="en-NZ" sz="1400" i="1">
                                          <a:latin typeface="Cambria Math" panose="02040503050406030204" pitchFamily="18" charset="0"/>
                                        </a:rPr>
                                      </m:ctrlPr>
                                    </m:sSubSupPr>
                                    <m:e>
                                      <m:r>
                                        <a:rPr lang="en-NZ" sz="1400" i="1">
                                          <a:latin typeface="Cambria Math" panose="02040503050406030204" pitchFamily="18" charset="0"/>
                                        </a:rPr>
                                        <m:t>𝑢</m:t>
                                      </m:r>
                                    </m:e>
                                    <m:sub>
                                      <m:r>
                                        <a:rPr lang="en-NZ" sz="1400" i="1">
                                          <a:latin typeface="Cambria Math" panose="02040503050406030204" pitchFamily="18" charset="0"/>
                                        </a:rPr>
                                        <m:t>𝑚</m:t>
                                      </m:r>
                                    </m:sub>
                                    <m:sup>
                                      <m:r>
                                        <a:rPr lang="en-NZ" sz="1400" i="1">
                                          <a:latin typeface="Cambria Math" panose="02040503050406030204" pitchFamily="18" charset="0"/>
                                        </a:rPr>
                                        <m:t>𝑒</m:t>
                                      </m:r>
                                    </m:sup>
                                  </m:sSubSup>
                                </m:num>
                                <m:den>
                                  <m:r>
                                    <a:rPr lang="en-NZ" sz="1400" i="1">
                                      <a:latin typeface="Cambria Math" panose="02040503050406030204" pitchFamily="18" charset="0"/>
                                    </a:rPr>
                                    <m:t>𝑅𝑇</m:t>
                                  </m:r>
                                </m:den>
                              </m:f>
                            </m:sup>
                          </m:sSup>
                          <m:r>
                            <a:rPr lang="en-NZ" sz="1400" i="1">
                              <a:latin typeface="Cambria Math" panose="02040503050406030204" pitchFamily="18" charset="0"/>
                            </a:rPr>
                            <m:t>.</m:t>
                          </m:r>
                          <m:d>
                            <m:dPr>
                              <m:begChr m:val="{"/>
                              <m:endChr m:val="}"/>
                              <m:ctrlPr>
                                <a:rPr lang="en-NZ" sz="1400" i="1">
                                  <a:latin typeface="Cambria Math" panose="02040503050406030204" pitchFamily="18" charset="0"/>
                                </a:rPr>
                              </m:ctrlPr>
                            </m:dPr>
                            <m:e>
                              <m:r>
                                <a:rPr lang="en-NZ" sz="1400" i="1">
                                  <a:latin typeface="Cambria Math" panose="02040503050406030204" pitchFamily="18" charset="0"/>
                                </a:rPr>
                                <m:t>1 + </m:t>
                              </m:r>
                              <m:f>
                                <m:fPr>
                                  <m:ctrlPr>
                                    <a:rPr lang="en-NZ" sz="1400" i="1">
                                      <a:latin typeface="Cambria Math" panose="02040503050406030204" pitchFamily="18" charset="0"/>
                                    </a:rPr>
                                  </m:ctrlPr>
                                </m:fPr>
                                <m:num>
                                  <m:sSub>
                                    <m:sSubPr>
                                      <m:ctrlPr>
                                        <a:rPr lang="en-NZ" sz="1400" i="1">
                                          <a:latin typeface="Cambria Math" panose="02040503050406030204" pitchFamily="18" charset="0"/>
                                        </a:rPr>
                                      </m:ctrlPr>
                                    </m:sSubPr>
                                    <m:e>
                                      <m:d>
                                        <m:dPr>
                                          <m:begChr m:val="["/>
                                          <m:endChr m:val="]"/>
                                          <m:ctrlPr>
                                            <a:rPr lang="en-NZ" sz="1400" i="1">
                                              <a:latin typeface="Cambria Math" panose="02040503050406030204" pitchFamily="18" charset="0"/>
                                            </a:rPr>
                                          </m:ctrlPr>
                                        </m:dPr>
                                        <m:e>
                                          <m:sSup>
                                            <m:sSupPr>
                                              <m:ctrlPr>
                                                <a:rPr lang="en-NZ" sz="1400" i="1">
                                                  <a:latin typeface="Cambria Math" panose="02040503050406030204" pitchFamily="18" charset="0"/>
                                                </a:rPr>
                                              </m:ctrlPr>
                                            </m:sSupPr>
                                            <m:e>
                                              <m:r>
                                                <a:rPr lang="en-NZ" sz="1400" i="1">
                                                  <a:latin typeface="Cambria Math" panose="02040503050406030204" pitchFamily="18" charset="0"/>
                                                </a:rPr>
                                                <m:t>𝐾</m:t>
                                              </m:r>
                                            </m:e>
                                            <m:sup>
                                              <m:r>
                                                <a:rPr lang="en-NZ" sz="1400" i="1">
                                                  <a:latin typeface="Cambria Math" panose="02040503050406030204" pitchFamily="18" charset="0"/>
                                                </a:rPr>
                                                <m:t>+</m:t>
                                              </m:r>
                                            </m:sup>
                                          </m:sSup>
                                        </m:e>
                                      </m:d>
                                    </m:e>
                                    <m:sub>
                                      <m:r>
                                        <a:rPr lang="en-NZ" sz="1400" i="1">
                                          <a:latin typeface="Cambria Math" panose="02040503050406030204" pitchFamily="18" charset="0"/>
                                        </a:rPr>
                                        <m:t>𝑖</m:t>
                                      </m:r>
                                    </m:sub>
                                  </m:sSub>
                                </m:num>
                                <m:den>
                                  <m:sSubSup>
                                    <m:sSubSupPr>
                                      <m:ctrlPr>
                                        <a:rPr lang="en-NZ" sz="1400" i="1">
                                          <a:latin typeface="Cambria Math" panose="02040503050406030204" pitchFamily="18" charset="0"/>
                                        </a:rPr>
                                      </m:ctrlPr>
                                    </m:sSubSupPr>
                                    <m:e>
                                      <m:r>
                                        <a:rPr lang="en-NZ" sz="1400" i="1">
                                          <a:latin typeface="Cambria Math" panose="02040503050406030204" pitchFamily="18" charset="0"/>
                                        </a:rPr>
                                        <m:t>𝑘</m:t>
                                      </m:r>
                                    </m:e>
                                    <m:sub>
                                      <m:r>
                                        <a:rPr lang="en-NZ" sz="1400" i="1">
                                          <a:latin typeface="Cambria Math" panose="02040503050406030204" pitchFamily="18" charset="0"/>
                                        </a:rPr>
                                        <m:t>𝑖</m:t>
                                      </m:r>
                                    </m:sub>
                                    <m:sup>
                                      <m:r>
                                        <a:rPr lang="en-NZ" sz="1400" i="1">
                                          <a:latin typeface="Cambria Math" panose="02040503050406030204" pitchFamily="18" charset="0"/>
                                        </a:rPr>
                                        <m:t>𝐾𝑖𝑟</m:t>
                                      </m:r>
                                    </m:sup>
                                  </m:sSubSup>
                                </m:den>
                              </m:f>
                              <m:r>
                                <a:rPr lang="en-NZ" sz="1400" i="1">
                                  <a:latin typeface="Cambria Math" panose="02040503050406030204" pitchFamily="18" charset="0"/>
                                </a:rPr>
                                <m:t>.</m:t>
                              </m:r>
                              <m:sSup>
                                <m:sSupPr>
                                  <m:ctrlPr>
                                    <a:rPr lang="en-NZ" sz="1400" i="1">
                                      <a:latin typeface="Cambria Math" panose="02040503050406030204" pitchFamily="18" charset="0"/>
                                    </a:rPr>
                                  </m:ctrlPr>
                                </m:sSupPr>
                                <m:e>
                                  <m:r>
                                    <a:rPr lang="en-NZ" sz="1400" i="1">
                                      <a:latin typeface="Cambria Math" panose="02040503050406030204" pitchFamily="18" charset="0"/>
                                    </a:rPr>
                                    <m:t>𝑒</m:t>
                                  </m:r>
                                </m:e>
                                <m:sup>
                                  <m:f>
                                    <m:fPr>
                                      <m:ctrlPr>
                                        <a:rPr lang="en-NZ" sz="1400" i="1">
                                          <a:latin typeface="Cambria Math" panose="02040503050406030204" pitchFamily="18" charset="0"/>
                                        </a:rPr>
                                      </m:ctrlPr>
                                    </m:fPr>
                                    <m:num>
                                      <m:d>
                                        <m:dPr>
                                          <m:ctrlPr>
                                            <a:rPr lang="en-NZ" sz="1400" i="1">
                                              <a:latin typeface="Cambria Math" panose="02040503050406030204" pitchFamily="18" charset="0"/>
                                            </a:rPr>
                                          </m:ctrlPr>
                                        </m:dPr>
                                        <m:e>
                                          <m:sSub>
                                            <m:sSubPr>
                                              <m:ctrlPr>
                                                <a:rPr lang="en-NZ" sz="1400" i="1">
                                                  <a:latin typeface="Cambria Math" panose="02040503050406030204" pitchFamily="18" charset="0"/>
                                                </a:rPr>
                                              </m:ctrlPr>
                                            </m:sSubPr>
                                            <m:e>
                                              <m:r>
                                                <a:rPr lang="en-NZ" sz="1400" i="1">
                                                  <a:latin typeface="Cambria Math" panose="02040503050406030204" pitchFamily="18" charset="0"/>
                                                </a:rPr>
                                                <m:t>𝑧</m:t>
                                              </m:r>
                                            </m:e>
                                            <m:sub>
                                              <m:r>
                                                <a:rPr lang="en-NZ" sz="1400" i="1">
                                                  <a:latin typeface="Cambria Math" panose="02040503050406030204" pitchFamily="18" charset="0"/>
                                                </a:rPr>
                                                <m:t>1</m:t>
                                              </m:r>
                                            </m:sub>
                                          </m:sSub>
                                          <m:r>
                                            <a:rPr lang="en-NZ" sz="1400" i="1">
                                              <a:latin typeface="Cambria Math" panose="02040503050406030204" pitchFamily="18" charset="0"/>
                                            </a:rPr>
                                            <m:t>−</m:t>
                                          </m:r>
                                          <m:sSub>
                                            <m:sSubPr>
                                              <m:ctrlPr>
                                                <a:rPr lang="en-NZ" sz="1400" i="1">
                                                  <a:latin typeface="Cambria Math" panose="02040503050406030204" pitchFamily="18" charset="0"/>
                                                </a:rPr>
                                              </m:ctrlPr>
                                            </m:sSubPr>
                                            <m:e>
                                              <m:r>
                                                <a:rPr lang="en-NZ" sz="1400" i="1">
                                                  <a:latin typeface="Cambria Math" panose="02040503050406030204" pitchFamily="18" charset="0"/>
                                                </a:rPr>
                                                <m:t>𝑧</m:t>
                                              </m:r>
                                            </m:e>
                                            <m:sub>
                                              <m:r>
                                                <a:rPr lang="en-NZ" sz="1400" i="1">
                                                  <a:latin typeface="Cambria Math" panose="02040503050406030204" pitchFamily="18" charset="0"/>
                                                </a:rPr>
                                                <m:t>2</m:t>
                                              </m:r>
                                            </m:sub>
                                          </m:sSub>
                                        </m:e>
                                      </m:d>
                                      <m:r>
                                        <a:rPr lang="en-NZ" sz="1400" i="1">
                                          <a:latin typeface="Cambria Math" panose="02040503050406030204" pitchFamily="18" charset="0"/>
                                        </a:rPr>
                                        <m:t>𝐹</m:t>
                                      </m:r>
                                      <m:sSubSup>
                                        <m:sSubSupPr>
                                          <m:ctrlPr>
                                            <a:rPr lang="en-NZ" sz="1400" i="1">
                                              <a:latin typeface="Cambria Math" panose="02040503050406030204" pitchFamily="18" charset="0"/>
                                            </a:rPr>
                                          </m:ctrlPr>
                                        </m:sSubSupPr>
                                        <m:e>
                                          <m:r>
                                            <a:rPr lang="en-NZ" sz="1400" i="1">
                                              <a:latin typeface="Cambria Math" panose="02040503050406030204" pitchFamily="18" charset="0"/>
                                            </a:rPr>
                                            <m:t>𝑢</m:t>
                                          </m:r>
                                        </m:e>
                                        <m:sub>
                                          <m:r>
                                            <a:rPr lang="en-NZ" sz="1400" i="1">
                                              <a:latin typeface="Cambria Math" panose="02040503050406030204" pitchFamily="18" charset="0"/>
                                            </a:rPr>
                                            <m:t>𝑚</m:t>
                                          </m:r>
                                        </m:sub>
                                        <m:sup>
                                          <m:r>
                                            <a:rPr lang="en-NZ" sz="1400" i="1">
                                              <a:latin typeface="Cambria Math" panose="02040503050406030204" pitchFamily="18" charset="0"/>
                                            </a:rPr>
                                            <m:t>𝑒</m:t>
                                          </m:r>
                                        </m:sup>
                                      </m:sSubSup>
                                    </m:num>
                                    <m:den>
                                      <m:r>
                                        <a:rPr lang="en-NZ" sz="1400" i="1">
                                          <a:latin typeface="Cambria Math" panose="02040503050406030204" pitchFamily="18" charset="0"/>
                                        </a:rPr>
                                        <m:t>𝑅𝑇</m:t>
                                      </m:r>
                                    </m:den>
                                  </m:f>
                                </m:sup>
                              </m:sSup>
                              <m:r>
                                <a:rPr lang="en-NZ" sz="1400" i="1">
                                  <a:latin typeface="Cambria Math" panose="02040503050406030204" pitchFamily="18" charset="0"/>
                                </a:rPr>
                                <m:t> + </m:t>
                              </m:r>
                              <m:f>
                                <m:fPr>
                                  <m:ctrlPr>
                                    <a:rPr lang="en-NZ" sz="1400" i="1">
                                      <a:latin typeface="Cambria Math" panose="02040503050406030204" pitchFamily="18" charset="0"/>
                                    </a:rPr>
                                  </m:ctrlPr>
                                </m:fPr>
                                <m:num>
                                  <m:sSub>
                                    <m:sSubPr>
                                      <m:ctrlPr>
                                        <a:rPr lang="en-NZ" sz="1400" i="1">
                                          <a:latin typeface="Cambria Math" panose="02040503050406030204" pitchFamily="18" charset="0"/>
                                        </a:rPr>
                                      </m:ctrlPr>
                                    </m:sSubPr>
                                    <m:e>
                                      <m:d>
                                        <m:dPr>
                                          <m:begChr m:val="["/>
                                          <m:endChr m:val="]"/>
                                          <m:ctrlPr>
                                            <a:rPr lang="en-NZ" sz="1400" i="1">
                                              <a:latin typeface="Cambria Math" panose="02040503050406030204" pitchFamily="18" charset="0"/>
                                            </a:rPr>
                                          </m:ctrlPr>
                                        </m:dPr>
                                        <m:e>
                                          <m:sSup>
                                            <m:sSupPr>
                                              <m:ctrlPr>
                                                <a:rPr lang="en-NZ" sz="1400" i="1">
                                                  <a:latin typeface="Cambria Math" panose="02040503050406030204" pitchFamily="18" charset="0"/>
                                                </a:rPr>
                                              </m:ctrlPr>
                                            </m:sSupPr>
                                            <m:e>
                                              <m:r>
                                                <a:rPr lang="en-NZ" sz="1400" i="1">
                                                  <a:latin typeface="Cambria Math" panose="02040503050406030204" pitchFamily="18" charset="0"/>
                                                </a:rPr>
                                                <m:t>𝐾</m:t>
                                              </m:r>
                                            </m:e>
                                            <m:sup>
                                              <m:r>
                                                <a:rPr lang="en-NZ" sz="1400" i="1">
                                                  <a:latin typeface="Cambria Math" panose="02040503050406030204" pitchFamily="18" charset="0"/>
                                                </a:rPr>
                                                <m:t>+</m:t>
                                              </m:r>
                                            </m:sup>
                                          </m:sSup>
                                        </m:e>
                                      </m:d>
                                    </m:e>
                                    <m:sub>
                                      <m:r>
                                        <a:rPr lang="en-NZ" sz="1400" i="1">
                                          <a:latin typeface="Cambria Math" panose="02040503050406030204" pitchFamily="18" charset="0"/>
                                        </a:rPr>
                                        <m:t>𝑜</m:t>
                                      </m:r>
                                    </m:sub>
                                  </m:sSub>
                                </m:num>
                                <m:den>
                                  <m:sSubSup>
                                    <m:sSubSupPr>
                                      <m:ctrlPr>
                                        <a:rPr lang="en-NZ" sz="1400" i="1">
                                          <a:latin typeface="Cambria Math" panose="02040503050406030204" pitchFamily="18" charset="0"/>
                                        </a:rPr>
                                      </m:ctrlPr>
                                    </m:sSubSupPr>
                                    <m:e>
                                      <m:r>
                                        <a:rPr lang="en-NZ" sz="1400" i="1">
                                          <a:latin typeface="Cambria Math" panose="02040503050406030204" pitchFamily="18" charset="0"/>
                                        </a:rPr>
                                        <m:t>𝑘</m:t>
                                      </m:r>
                                    </m:e>
                                    <m:sub>
                                      <m:r>
                                        <a:rPr lang="en-NZ" sz="1400" i="1">
                                          <a:latin typeface="Cambria Math" panose="02040503050406030204" pitchFamily="18" charset="0"/>
                                        </a:rPr>
                                        <m:t>𝑜</m:t>
                                      </m:r>
                                    </m:sub>
                                    <m:sup>
                                      <m:r>
                                        <a:rPr lang="en-NZ" sz="1400" i="1">
                                          <a:latin typeface="Cambria Math" panose="02040503050406030204" pitchFamily="18" charset="0"/>
                                        </a:rPr>
                                        <m:t>𝐾𝑖𝑟</m:t>
                                      </m:r>
                                    </m:sup>
                                  </m:sSubSup>
                                </m:den>
                              </m:f>
                              <m:r>
                                <a:rPr lang="en-NZ" sz="1400" i="1">
                                  <a:latin typeface="Cambria Math" panose="02040503050406030204" pitchFamily="18" charset="0"/>
                                </a:rPr>
                                <m:t>.</m:t>
                              </m:r>
                              <m:sSup>
                                <m:sSupPr>
                                  <m:ctrlPr>
                                    <a:rPr lang="en-NZ" sz="1400" i="1">
                                      <a:latin typeface="Cambria Math" panose="02040503050406030204" pitchFamily="18" charset="0"/>
                                    </a:rPr>
                                  </m:ctrlPr>
                                </m:sSupPr>
                                <m:e>
                                  <m:r>
                                    <a:rPr lang="en-NZ" sz="1400" i="1">
                                      <a:latin typeface="Cambria Math" panose="02040503050406030204" pitchFamily="18" charset="0"/>
                                    </a:rPr>
                                    <m:t>𝑒</m:t>
                                  </m:r>
                                </m:e>
                                <m:sup>
                                  <m:f>
                                    <m:fPr>
                                      <m:ctrlPr>
                                        <a:rPr lang="en-NZ" sz="1400" i="1">
                                          <a:latin typeface="Cambria Math" panose="02040503050406030204" pitchFamily="18" charset="0"/>
                                        </a:rPr>
                                      </m:ctrlPr>
                                    </m:fPr>
                                    <m:num>
                                      <m:d>
                                        <m:dPr>
                                          <m:ctrlPr>
                                            <a:rPr lang="en-NZ" sz="1400" i="1">
                                              <a:latin typeface="Cambria Math" panose="02040503050406030204" pitchFamily="18" charset="0"/>
                                            </a:rPr>
                                          </m:ctrlPr>
                                        </m:dPr>
                                        <m:e>
                                          <m:sSub>
                                            <m:sSubPr>
                                              <m:ctrlPr>
                                                <a:rPr lang="en-NZ" sz="1400" i="1">
                                                  <a:latin typeface="Cambria Math" panose="02040503050406030204" pitchFamily="18" charset="0"/>
                                                </a:rPr>
                                              </m:ctrlPr>
                                            </m:sSubPr>
                                            <m:e>
                                              <m:r>
                                                <a:rPr lang="en-NZ" sz="1400" i="1">
                                                  <a:latin typeface="Cambria Math" panose="02040503050406030204" pitchFamily="18" charset="0"/>
                                                </a:rPr>
                                                <m:t>𝑧</m:t>
                                              </m:r>
                                            </m:e>
                                            <m:sub>
                                              <m:r>
                                                <a:rPr lang="en-NZ" sz="1400" i="1">
                                                  <a:latin typeface="Cambria Math" panose="02040503050406030204" pitchFamily="18" charset="0"/>
                                                </a:rPr>
                                                <m:t>6</m:t>
                                              </m:r>
                                            </m:sub>
                                          </m:sSub>
                                          <m:r>
                                            <a:rPr lang="en-NZ" sz="1400" i="1">
                                              <a:latin typeface="Cambria Math" panose="02040503050406030204" pitchFamily="18" charset="0"/>
                                            </a:rPr>
                                            <m:t>−</m:t>
                                          </m:r>
                                          <m:sSub>
                                            <m:sSubPr>
                                              <m:ctrlPr>
                                                <a:rPr lang="en-NZ" sz="1400" i="1">
                                                  <a:latin typeface="Cambria Math" panose="02040503050406030204" pitchFamily="18" charset="0"/>
                                                </a:rPr>
                                              </m:ctrlPr>
                                            </m:sSubPr>
                                            <m:e>
                                              <m:r>
                                                <a:rPr lang="en-NZ" sz="1400" i="1">
                                                  <a:latin typeface="Cambria Math" panose="02040503050406030204" pitchFamily="18" charset="0"/>
                                                </a:rPr>
                                                <m:t>𝑧</m:t>
                                              </m:r>
                                            </m:e>
                                            <m:sub>
                                              <m:r>
                                                <a:rPr lang="en-NZ" sz="1400" i="1">
                                                  <a:latin typeface="Cambria Math" panose="02040503050406030204" pitchFamily="18" charset="0"/>
                                                </a:rPr>
                                                <m:t>5</m:t>
                                              </m:r>
                                            </m:sub>
                                          </m:sSub>
                                        </m:e>
                                      </m:d>
                                      <m:r>
                                        <a:rPr lang="en-NZ" sz="1400" i="1">
                                          <a:latin typeface="Cambria Math" panose="02040503050406030204" pitchFamily="18" charset="0"/>
                                        </a:rPr>
                                        <m:t>𝐹</m:t>
                                      </m:r>
                                      <m:sSubSup>
                                        <m:sSubSupPr>
                                          <m:ctrlPr>
                                            <a:rPr lang="en-NZ" sz="1400" i="1">
                                              <a:latin typeface="Cambria Math" panose="02040503050406030204" pitchFamily="18" charset="0"/>
                                            </a:rPr>
                                          </m:ctrlPr>
                                        </m:sSubSupPr>
                                        <m:e>
                                          <m:r>
                                            <a:rPr lang="en-NZ" sz="1400" i="1">
                                              <a:latin typeface="Cambria Math" panose="02040503050406030204" pitchFamily="18" charset="0"/>
                                            </a:rPr>
                                            <m:t>𝑢</m:t>
                                          </m:r>
                                        </m:e>
                                        <m:sub>
                                          <m:r>
                                            <a:rPr lang="en-NZ" sz="1400" i="1">
                                              <a:latin typeface="Cambria Math" panose="02040503050406030204" pitchFamily="18" charset="0"/>
                                            </a:rPr>
                                            <m:t>𝑚</m:t>
                                          </m:r>
                                        </m:sub>
                                        <m:sup>
                                          <m:r>
                                            <a:rPr lang="en-NZ" sz="1400" i="1">
                                              <a:latin typeface="Cambria Math" panose="02040503050406030204" pitchFamily="18" charset="0"/>
                                            </a:rPr>
                                            <m:t>𝑒</m:t>
                                          </m:r>
                                        </m:sup>
                                      </m:sSubSup>
                                    </m:num>
                                    <m:den>
                                      <m:r>
                                        <a:rPr lang="en-NZ" sz="1400" i="1">
                                          <a:latin typeface="Cambria Math" panose="02040503050406030204" pitchFamily="18" charset="0"/>
                                        </a:rPr>
                                        <m:t>𝑅𝑇</m:t>
                                      </m:r>
                                    </m:den>
                                  </m:f>
                                </m:sup>
                              </m:sSup>
                            </m:e>
                          </m:d>
                        </m:oMath>
                      </m:oMathPara>
                    </a14:m>
                    <a:endParaRPr lang="en-NZ" sz="1400" dirty="0"/>
                  </a:p>
                  <a:p>
                    <a:pPr>
                      <a:spcBef>
                        <a:spcPts val="600"/>
                      </a:spcBef>
                    </a:pPr>
                    <a14:m>
                      <m:oMath xmlns:m="http://schemas.openxmlformats.org/officeDocument/2006/math">
                        <m:r>
                          <a:rPr lang="en-NZ" sz="1400" i="1">
                            <a:latin typeface="Cambria Math" panose="02040503050406030204" pitchFamily="18" charset="0"/>
                          </a:rPr>
                          <m:t>−</m:t>
                        </m:r>
                        <m:sSub>
                          <m:sSubPr>
                            <m:ctrlPr>
                              <a:rPr lang="en-NZ" sz="1400" i="1">
                                <a:latin typeface="Cambria Math" panose="02040503050406030204" pitchFamily="18" charset="0"/>
                              </a:rPr>
                            </m:ctrlPr>
                          </m:sSubPr>
                          <m:e>
                            <m:r>
                              <a:rPr lang="en-NZ" sz="1400" i="1">
                                <a:latin typeface="Cambria Math" panose="02040503050406030204" pitchFamily="18" charset="0"/>
                              </a:rPr>
                              <m:t>𝑧</m:t>
                            </m:r>
                          </m:e>
                          <m:sub>
                            <m:r>
                              <a:rPr lang="en-NZ" sz="1400" i="1">
                                <a:latin typeface="Cambria Math" panose="02040503050406030204" pitchFamily="18" charset="0"/>
                              </a:rPr>
                              <m:t>1</m:t>
                            </m:r>
                          </m:sub>
                        </m:sSub>
                        <m:r>
                          <a:rPr lang="en-NZ" sz="1400" i="1">
                            <a:latin typeface="Cambria Math" panose="02040503050406030204" pitchFamily="18" charset="0"/>
                          </a:rPr>
                          <m:t>+</m:t>
                        </m:r>
                        <m:sSub>
                          <m:sSubPr>
                            <m:ctrlPr>
                              <a:rPr lang="en-NZ" sz="1400" i="1">
                                <a:latin typeface="Cambria Math" panose="02040503050406030204" pitchFamily="18" charset="0"/>
                              </a:rPr>
                            </m:ctrlPr>
                          </m:sSubPr>
                          <m:e>
                            <m:r>
                              <a:rPr lang="en-NZ" sz="1400" i="1">
                                <a:latin typeface="Cambria Math" panose="02040503050406030204" pitchFamily="18" charset="0"/>
                              </a:rPr>
                              <m:t>𝑧</m:t>
                            </m:r>
                          </m:e>
                          <m:sub>
                            <m:r>
                              <a:rPr lang="en-NZ" sz="1400" i="1">
                                <a:latin typeface="Cambria Math" panose="02040503050406030204" pitchFamily="18" charset="0"/>
                              </a:rPr>
                              <m:t>2</m:t>
                            </m:r>
                          </m:sub>
                        </m:sSub>
                        <m:r>
                          <a:rPr lang="en-NZ" sz="1400" i="1">
                            <a:latin typeface="Cambria Math" panose="02040503050406030204" pitchFamily="18" charset="0"/>
                          </a:rPr>
                          <m:t>−</m:t>
                        </m:r>
                        <m:sSub>
                          <m:sSubPr>
                            <m:ctrlPr>
                              <a:rPr lang="en-NZ" sz="1400" i="1">
                                <a:latin typeface="Cambria Math" panose="02040503050406030204" pitchFamily="18" charset="0"/>
                              </a:rPr>
                            </m:ctrlPr>
                          </m:sSubPr>
                          <m:e>
                            <m:r>
                              <a:rPr lang="en-NZ" sz="1400" i="1">
                                <a:latin typeface="Cambria Math" panose="02040503050406030204" pitchFamily="18" charset="0"/>
                              </a:rPr>
                              <m:t>𝑧</m:t>
                            </m:r>
                          </m:e>
                          <m:sub>
                            <m:r>
                              <a:rPr lang="en-NZ" sz="1400" i="1">
                                <a:latin typeface="Cambria Math" panose="02040503050406030204" pitchFamily="18" charset="0"/>
                              </a:rPr>
                              <m:t>3</m:t>
                            </m:r>
                          </m:sub>
                        </m:sSub>
                        <m:r>
                          <a:rPr lang="en-NZ" sz="1400" i="1">
                            <a:latin typeface="Cambria Math" panose="02040503050406030204" pitchFamily="18" charset="0"/>
                          </a:rPr>
                          <m:t>+</m:t>
                        </m:r>
                        <m:sSub>
                          <m:sSubPr>
                            <m:ctrlPr>
                              <a:rPr lang="en-NZ" sz="1400" i="1">
                                <a:latin typeface="Cambria Math" panose="02040503050406030204" pitchFamily="18" charset="0"/>
                              </a:rPr>
                            </m:ctrlPr>
                          </m:sSubPr>
                          <m:e>
                            <m:r>
                              <a:rPr lang="en-NZ" sz="1400" i="1">
                                <a:latin typeface="Cambria Math" panose="02040503050406030204" pitchFamily="18" charset="0"/>
                              </a:rPr>
                              <m:t>𝑧</m:t>
                            </m:r>
                          </m:e>
                          <m:sub>
                            <m:r>
                              <a:rPr lang="en-NZ" sz="1400" i="1">
                                <a:latin typeface="Cambria Math" panose="02040503050406030204" pitchFamily="18" charset="0"/>
                              </a:rPr>
                              <m:t>4</m:t>
                            </m:r>
                          </m:sub>
                        </m:sSub>
                        <m:r>
                          <a:rPr lang="en-NZ" sz="1400" i="1">
                            <a:latin typeface="Cambria Math" panose="02040503050406030204" pitchFamily="18" charset="0"/>
                          </a:rPr>
                          <m:t>−</m:t>
                        </m:r>
                        <m:sSub>
                          <m:sSubPr>
                            <m:ctrlPr>
                              <a:rPr lang="en-NZ" sz="1400" i="1">
                                <a:latin typeface="Cambria Math" panose="02040503050406030204" pitchFamily="18" charset="0"/>
                              </a:rPr>
                            </m:ctrlPr>
                          </m:sSubPr>
                          <m:e>
                            <m:r>
                              <a:rPr lang="en-NZ" sz="1400" i="1">
                                <a:latin typeface="Cambria Math" panose="02040503050406030204" pitchFamily="18" charset="0"/>
                              </a:rPr>
                              <m:t>𝑧</m:t>
                            </m:r>
                          </m:e>
                          <m:sub>
                            <m:r>
                              <a:rPr lang="en-NZ" sz="1400" i="1">
                                <a:latin typeface="Cambria Math" panose="02040503050406030204" pitchFamily="18" charset="0"/>
                              </a:rPr>
                              <m:t>5</m:t>
                            </m:r>
                          </m:sub>
                        </m:sSub>
                        <m:r>
                          <a:rPr lang="en-NZ" sz="1400" i="1">
                            <a:latin typeface="Cambria Math" panose="02040503050406030204" pitchFamily="18" charset="0"/>
                          </a:rPr>
                          <m:t>+</m:t>
                        </m:r>
                        <m:sSub>
                          <m:sSubPr>
                            <m:ctrlPr>
                              <a:rPr lang="en-NZ" sz="1400" i="1">
                                <a:latin typeface="Cambria Math" panose="02040503050406030204" pitchFamily="18" charset="0"/>
                              </a:rPr>
                            </m:ctrlPr>
                          </m:sSubPr>
                          <m:e>
                            <m:r>
                              <a:rPr lang="en-NZ" sz="1400" i="1">
                                <a:latin typeface="Cambria Math" panose="02040503050406030204" pitchFamily="18" charset="0"/>
                              </a:rPr>
                              <m:t>𝑧</m:t>
                            </m:r>
                          </m:e>
                          <m:sub>
                            <m:r>
                              <a:rPr lang="en-NZ" sz="1400" i="1">
                                <a:latin typeface="Cambria Math" panose="02040503050406030204" pitchFamily="18" charset="0"/>
                              </a:rPr>
                              <m:t>6</m:t>
                            </m:r>
                          </m:sub>
                        </m:sSub>
                        <m:r>
                          <a:rPr lang="en-NZ" sz="1400" i="1">
                            <a:latin typeface="Cambria Math" panose="02040503050406030204" pitchFamily="18" charset="0"/>
                          </a:rPr>
                          <m:t>=−1</m:t>
                        </m:r>
                      </m:oMath>
                    </a14:m>
                    <a:r>
                      <a:rPr lang="en-NZ" sz="1400" dirty="0"/>
                      <a:t> </a:t>
                    </a:r>
                  </a:p>
                </p:txBody>
              </p:sp>
            </mc:Choice>
            <mc:Fallback xmlns="">
              <p:sp>
                <p:nvSpPr>
                  <p:cNvPr id="66" name="TextBox 65">
                    <a:extLst>
                      <a:ext uri="{FF2B5EF4-FFF2-40B4-BE49-F238E27FC236}">
                        <a16:creationId xmlns:a16="http://schemas.microsoft.com/office/drawing/2014/main" id="{73CD6F58-7AC2-65C2-1A83-C3C18DA80026}"/>
                      </a:ext>
                    </a:extLst>
                  </p:cNvPr>
                  <p:cNvSpPr txBox="1">
                    <a:spLocks noRot="1" noChangeAspect="1" noMove="1" noResize="1" noEditPoints="1" noAdjustHandles="1" noChangeArrowheads="1" noChangeShapeType="1" noTextEdit="1"/>
                  </p:cNvSpPr>
                  <p:nvPr/>
                </p:nvSpPr>
                <p:spPr>
                  <a:xfrm>
                    <a:off x="6791813" y="3181989"/>
                    <a:ext cx="5472908" cy="1546321"/>
                  </a:xfrm>
                  <a:prstGeom prst="rect">
                    <a:avLst/>
                  </a:prstGeom>
                  <a:blipFill>
                    <a:blip r:embed="rId37"/>
                    <a:stretch>
                      <a:fillRect/>
                    </a:stretch>
                  </a:blipFill>
                </p:spPr>
                <p:txBody>
                  <a:bodyPr/>
                  <a:lstStyle/>
                  <a:p>
                    <a:r>
                      <a:rPr lang="en-NZ">
                        <a:noFill/>
                      </a:rPr>
                      <a:t> </a:t>
                    </a:r>
                  </a:p>
                </p:txBody>
              </p:sp>
            </mc:Fallback>
          </mc:AlternateContent>
          <p:grpSp>
            <p:nvGrpSpPr>
              <p:cNvPr id="79" name="Group 78">
                <a:extLst>
                  <a:ext uri="{FF2B5EF4-FFF2-40B4-BE49-F238E27FC236}">
                    <a16:creationId xmlns:a16="http://schemas.microsoft.com/office/drawing/2014/main" id="{C1237226-A624-0659-29E7-618F0ABA7989}"/>
                  </a:ext>
                </a:extLst>
              </p:cNvPr>
              <p:cNvGrpSpPr/>
              <p:nvPr/>
            </p:nvGrpSpPr>
            <p:grpSpPr>
              <a:xfrm>
                <a:off x="8892090" y="1072156"/>
                <a:ext cx="2947277" cy="2082608"/>
                <a:chOff x="9161434" y="1072156"/>
                <a:chExt cx="2947277" cy="2082608"/>
              </a:xfrm>
            </p:grpSpPr>
            <p:sp>
              <p:nvSpPr>
                <p:cNvPr id="75" name="Right Brace 74">
                  <a:extLst>
                    <a:ext uri="{FF2B5EF4-FFF2-40B4-BE49-F238E27FC236}">
                      <a16:creationId xmlns:a16="http://schemas.microsoft.com/office/drawing/2014/main" id="{ED86E0E3-F42D-E171-1813-00719FCA8783}"/>
                    </a:ext>
                  </a:extLst>
                </p:cNvPr>
                <p:cNvSpPr/>
                <p:nvPr/>
              </p:nvSpPr>
              <p:spPr>
                <a:xfrm>
                  <a:off x="9161434" y="1072156"/>
                  <a:ext cx="240411" cy="2082608"/>
                </a:xfrm>
                <a:prstGeom prst="rightBrace">
                  <a:avLst>
                    <a:gd name="adj1" fmla="val 72619"/>
                    <a:gd name="adj2" fmla="val 50000"/>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642360F-AAE1-0AE7-393A-A17D5F6F5623}"/>
                        </a:ext>
                      </a:extLst>
                    </p:cNvPr>
                    <p:cNvSpPr txBox="1"/>
                    <p:nvPr/>
                  </p:nvSpPr>
                  <p:spPr>
                    <a:xfrm>
                      <a:off x="9529735" y="1783735"/>
                      <a:ext cx="2578976" cy="646331"/>
                    </a:xfrm>
                    <a:prstGeom prst="rect">
                      <a:avLst/>
                    </a:prstGeom>
                    <a:noFill/>
                  </p:spPr>
                  <p:txBody>
                    <a:bodyPr wrap="none" rtlCol="0">
                      <a:spAutoFit/>
                    </a:bodyPr>
                    <a:lstStyle/>
                    <a:p>
                      <a:r>
                        <a:rPr lang="en-NZ" dirty="0"/>
                        <a:t>Use these 4 equations </a:t>
                      </a:r>
                    </a:p>
                    <a:p>
                      <a:r>
                        <a:rPr lang="en-NZ" dirty="0"/>
                        <a:t>to solve for </a:t>
                      </a:r>
                      <a14:m>
                        <m:oMath xmlns:m="http://schemas.openxmlformats.org/officeDocument/2006/math">
                          <m:sSub>
                            <m:sSubPr>
                              <m:ctrlPr>
                                <a:rPr lang="en-NZ" i="1">
                                  <a:latin typeface="Cambria Math" panose="02040503050406030204" pitchFamily="18" charset="0"/>
                                </a:rPr>
                              </m:ctrlPr>
                            </m:sSubPr>
                            <m:e>
                              <m:r>
                                <a:rPr lang="en-NZ" i="1">
                                  <a:latin typeface="Cambria Math" panose="02040503050406030204" pitchFamily="18" charset="0"/>
                                </a:rPr>
                                <m:t>𝑞</m:t>
                              </m:r>
                            </m:e>
                            <m:sub>
                              <m:r>
                                <a:rPr lang="en-NZ" i="1">
                                  <a:latin typeface="Cambria Math" panose="02040503050406030204" pitchFamily="18" charset="0"/>
                                </a:rPr>
                                <m:t>1</m:t>
                              </m:r>
                            </m:sub>
                          </m:sSub>
                        </m:oMath>
                      </a14:m>
                      <a:r>
                        <a:rPr lang="en-NZ" dirty="0"/>
                        <a:t>, </a:t>
                      </a:r>
                      <a14:m>
                        <m:oMath xmlns:m="http://schemas.openxmlformats.org/officeDocument/2006/math">
                          <m:sSub>
                            <m:sSubPr>
                              <m:ctrlPr>
                                <a:rPr lang="en-NZ" i="1">
                                  <a:latin typeface="Cambria Math" panose="02040503050406030204" pitchFamily="18" charset="0"/>
                                </a:rPr>
                              </m:ctrlPr>
                            </m:sSubPr>
                            <m:e>
                              <m:r>
                                <a:rPr lang="en-NZ" i="1">
                                  <a:latin typeface="Cambria Math" panose="02040503050406030204" pitchFamily="18" charset="0"/>
                                </a:rPr>
                                <m:t>𝑞</m:t>
                              </m:r>
                            </m:e>
                            <m:sub>
                              <m:r>
                                <a:rPr lang="en-NZ" b="0" i="1" smtClean="0">
                                  <a:latin typeface="Cambria Math" panose="02040503050406030204" pitchFamily="18" charset="0"/>
                                </a:rPr>
                                <m:t>2</m:t>
                              </m:r>
                            </m:sub>
                          </m:sSub>
                        </m:oMath>
                      </a14:m>
                      <a:r>
                        <a:rPr lang="en-NZ" dirty="0"/>
                        <a:t>, </a:t>
                      </a:r>
                      <a14:m>
                        <m:oMath xmlns:m="http://schemas.openxmlformats.org/officeDocument/2006/math">
                          <m:sSub>
                            <m:sSubPr>
                              <m:ctrlPr>
                                <a:rPr lang="en-NZ" i="1">
                                  <a:latin typeface="Cambria Math" panose="02040503050406030204" pitchFamily="18" charset="0"/>
                                </a:rPr>
                              </m:ctrlPr>
                            </m:sSubPr>
                            <m:e>
                              <m:r>
                                <a:rPr lang="en-NZ" i="1">
                                  <a:latin typeface="Cambria Math" panose="02040503050406030204" pitchFamily="18" charset="0"/>
                                </a:rPr>
                                <m:t>𝑞</m:t>
                              </m:r>
                            </m:e>
                            <m:sub>
                              <m:r>
                                <a:rPr lang="en-NZ" b="0" i="1" smtClean="0">
                                  <a:latin typeface="Cambria Math" panose="02040503050406030204" pitchFamily="18" charset="0"/>
                                </a:rPr>
                                <m:t>3</m:t>
                              </m:r>
                            </m:sub>
                          </m:sSub>
                        </m:oMath>
                      </a14:m>
                      <a:r>
                        <a:rPr lang="en-NZ" dirty="0"/>
                        <a:t>, </a:t>
                      </a:r>
                      <a14:m>
                        <m:oMath xmlns:m="http://schemas.openxmlformats.org/officeDocument/2006/math">
                          <m:sSub>
                            <m:sSubPr>
                              <m:ctrlPr>
                                <a:rPr lang="en-NZ" i="1">
                                  <a:latin typeface="Cambria Math" panose="02040503050406030204" pitchFamily="18" charset="0"/>
                                </a:rPr>
                              </m:ctrlPr>
                            </m:sSubPr>
                            <m:e>
                              <m:r>
                                <a:rPr lang="en-NZ" i="1">
                                  <a:latin typeface="Cambria Math" panose="02040503050406030204" pitchFamily="18" charset="0"/>
                                </a:rPr>
                                <m:t>𝑞</m:t>
                              </m:r>
                            </m:e>
                            <m:sub>
                              <m:r>
                                <a:rPr lang="en-NZ" b="0" i="1" smtClean="0">
                                  <a:latin typeface="Cambria Math" panose="02040503050406030204" pitchFamily="18" charset="0"/>
                                </a:rPr>
                                <m:t>4</m:t>
                              </m:r>
                            </m:sub>
                          </m:sSub>
                        </m:oMath>
                      </a14:m>
                      <a:endParaRPr lang="en-NZ" dirty="0"/>
                    </a:p>
                  </p:txBody>
                </p:sp>
              </mc:Choice>
              <mc:Fallback xmlns="">
                <p:sp>
                  <p:nvSpPr>
                    <p:cNvPr id="76" name="TextBox 75">
                      <a:extLst>
                        <a:ext uri="{FF2B5EF4-FFF2-40B4-BE49-F238E27FC236}">
                          <a16:creationId xmlns:a16="http://schemas.microsoft.com/office/drawing/2014/main" id="{8642360F-AAE1-0AE7-393A-A17D5F6F5623}"/>
                        </a:ext>
                      </a:extLst>
                    </p:cNvPr>
                    <p:cNvSpPr txBox="1">
                      <a:spLocks noRot="1" noChangeAspect="1" noMove="1" noResize="1" noEditPoints="1" noAdjustHandles="1" noChangeArrowheads="1" noChangeShapeType="1" noTextEdit="1"/>
                    </p:cNvSpPr>
                    <p:nvPr/>
                  </p:nvSpPr>
                  <p:spPr>
                    <a:xfrm>
                      <a:off x="9529735" y="1783735"/>
                      <a:ext cx="2578976" cy="646331"/>
                    </a:xfrm>
                    <a:prstGeom prst="rect">
                      <a:avLst/>
                    </a:prstGeom>
                    <a:blipFill>
                      <a:blip r:embed="rId38"/>
                      <a:stretch>
                        <a:fillRect l="-1891" t="-5660" b="-14151"/>
                      </a:stretch>
                    </a:blipFill>
                  </p:spPr>
                  <p:txBody>
                    <a:bodyPr/>
                    <a:lstStyle/>
                    <a:p>
                      <a:r>
                        <a:rPr lang="en-NZ">
                          <a:noFill/>
                        </a:rPr>
                        <a:t> </a:t>
                      </a:r>
                    </a:p>
                  </p:txBody>
                </p:sp>
              </mc:Fallback>
            </mc:AlternateContent>
          </p:grpSp>
        </p:grpSp>
        <p:sp>
          <p:nvSpPr>
            <p:cNvPr id="81" name="Arrow: Down 80">
              <a:extLst>
                <a:ext uri="{FF2B5EF4-FFF2-40B4-BE49-F238E27FC236}">
                  <a16:creationId xmlns:a16="http://schemas.microsoft.com/office/drawing/2014/main" id="{C576F494-491E-3419-45CD-F4CC04089987}"/>
                </a:ext>
              </a:extLst>
            </p:cNvPr>
            <p:cNvSpPr/>
            <p:nvPr/>
          </p:nvSpPr>
          <p:spPr>
            <a:xfrm>
              <a:off x="9268559" y="2600187"/>
              <a:ext cx="439479" cy="513326"/>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pic>
        <p:nvPicPr>
          <p:cNvPr id="82" name="Picture 81">
            <a:extLst>
              <a:ext uri="{FF2B5EF4-FFF2-40B4-BE49-F238E27FC236}">
                <a16:creationId xmlns:a16="http://schemas.microsoft.com/office/drawing/2014/main" id="{BB591313-4990-6D8C-E3AC-2B4E6D63FCBE}"/>
              </a:ext>
            </a:extLst>
          </p:cNvPr>
          <p:cNvPicPr>
            <a:picLocks noChangeAspect="1"/>
          </p:cNvPicPr>
          <p:nvPr/>
        </p:nvPicPr>
        <p:blipFill>
          <a:blip r:embed="rId39"/>
          <a:stretch>
            <a:fillRect/>
          </a:stretch>
        </p:blipFill>
        <p:spPr>
          <a:xfrm>
            <a:off x="17952" y="3915880"/>
            <a:ext cx="6675099" cy="2848573"/>
          </a:xfrm>
          <a:prstGeom prst="rect">
            <a:avLst/>
          </a:prstGeom>
        </p:spPr>
      </p:pic>
      <p:grpSp>
        <p:nvGrpSpPr>
          <p:cNvPr id="96" name="Group 95">
            <a:extLst>
              <a:ext uri="{FF2B5EF4-FFF2-40B4-BE49-F238E27FC236}">
                <a16:creationId xmlns:a16="http://schemas.microsoft.com/office/drawing/2014/main" id="{3CEBF2D5-DC8C-40FE-2344-81DE41E28A98}"/>
              </a:ext>
            </a:extLst>
          </p:cNvPr>
          <p:cNvGrpSpPr/>
          <p:nvPr/>
        </p:nvGrpSpPr>
        <p:grpSpPr>
          <a:xfrm>
            <a:off x="1005120" y="857069"/>
            <a:ext cx="2509188" cy="2649530"/>
            <a:chOff x="1005120" y="857069"/>
            <a:chExt cx="2509188" cy="2649530"/>
          </a:xfrm>
        </p:grpSpPr>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1B40AF63-650C-8104-DAE0-1E32DEBE4DD8}"/>
                    </a:ext>
                  </a:extLst>
                </p:cNvPr>
                <p:cNvSpPr txBox="1"/>
                <p:nvPr/>
              </p:nvSpPr>
              <p:spPr>
                <a:xfrm>
                  <a:off x="1005120" y="857069"/>
                  <a:ext cx="4601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NZ" i="1">
                                <a:latin typeface="Cambria Math" panose="02040503050406030204" pitchFamily="18" charset="0"/>
                              </a:rPr>
                            </m:ctrlPr>
                          </m:sSubPr>
                          <m:e>
                            <m:r>
                              <a:rPr lang="en-NZ" i="1">
                                <a:latin typeface="Cambria Math" panose="02040503050406030204" pitchFamily="18" charset="0"/>
                              </a:rPr>
                              <m:t>𝑞</m:t>
                            </m:r>
                          </m:e>
                          <m:sub>
                            <m:r>
                              <a:rPr lang="en-NZ" i="1">
                                <a:latin typeface="Cambria Math" panose="02040503050406030204" pitchFamily="18" charset="0"/>
                              </a:rPr>
                              <m:t>1</m:t>
                            </m:r>
                          </m:sub>
                        </m:sSub>
                      </m:oMath>
                    </m:oMathPara>
                  </a14:m>
                  <a:endParaRPr lang="en-NZ" dirty="0"/>
                </a:p>
              </p:txBody>
            </p:sp>
          </mc:Choice>
          <mc:Fallback xmlns="">
            <p:sp>
              <p:nvSpPr>
                <p:cNvPr id="93" name="TextBox 92">
                  <a:extLst>
                    <a:ext uri="{FF2B5EF4-FFF2-40B4-BE49-F238E27FC236}">
                      <a16:creationId xmlns:a16="http://schemas.microsoft.com/office/drawing/2014/main" id="{1B40AF63-650C-8104-DAE0-1E32DEBE4DD8}"/>
                    </a:ext>
                  </a:extLst>
                </p:cNvPr>
                <p:cNvSpPr txBox="1">
                  <a:spLocks noRot="1" noChangeAspect="1" noMove="1" noResize="1" noEditPoints="1" noAdjustHandles="1" noChangeArrowheads="1" noChangeShapeType="1" noTextEdit="1"/>
                </p:cNvSpPr>
                <p:nvPr/>
              </p:nvSpPr>
              <p:spPr>
                <a:xfrm>
                  <a:off x="1005120" y="857069"/>
                  <a:ext cx="460126" cy="369332"/>
                </a:xfrm>
                <a:prstGeom prst="rect">
                  <a:avLst/>
                </a:prstGeom>
                <a:blipFill>
                  <a:blip r:embed="rId40"/>
                  <a:stretch>
                    <a:fillRect b="-666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0728CCF7-77C5-E31A-29EB-75CE8B2C09ED}"/>
                    </a:ext>
                  </a:extLst>
                </p:cNvPr>
                <p:cNvSpPr txBox="1"/>
                <p:nvPr/>
              </p:nvSpPr>
              <p:spPr>
                <a:xfrm>
                  <a:off x="3048861" y="857069"/>
                  <a:ext cx="4654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NZ" i="1" smtClean="0">
                                <a:latin typeface="Cambria Math" panose="02040503050406030204" pitchFamily="18" charset="0"/>
                              </a:rPr>
                            </m:ctrlPr>
                          </m:sSubPr>
                          <m:e>
                            <m:r>
                              <a:rPr lang="en-NZ" i="1">
                                <a:latin typeface="Cambria Math" panose="02040503050406030204" pitchFamily="18" charset="0"/>
                              </a:rPr>
                              <m:t>𝑞</m:t>
                            </m:r>
                          </m:e>
                          <m:sub>
                            <m:r>
                              <a:rPr lang="en-NZ" b="0" i="1" smtClean="0">
                                <a:latin typeface="Cambria Math" panose="02040503050406030204" pitchFamily="18" charset="0"/>
                              </a:rPr>
                              <m:t>2</m:t>
                            </m:r>
                          </m:sub>
                        </m:sSub>
                      </m:oMath>
                    </m:oMathPara>
                  </a14:m>
                  <a:endParaRPr lang="en-NZ" dirty="0"/>
                </a:p>
              </p:txBody>
            </p:sp>
          </mc:Choice>
          <mc:Fallback xmlns="">
            <p:sp>
              <p:nvSpPr>
                <p:cNvPr id="94" name="TextBox 93">
                  <a:extLst>
                    <a:ext uri="{FF2B5EF4-FFF2-40B4-BE49-F238E27FC236}">
                      <a16:creationId xmlns:a16="http://schemas.microsoft.com/office/drawing/2014/main" id="{0728CCF7-77C5-E31A-29EB-75CE8B2C09ED}"/>
                    </a:ext>
                  </a:extLst>
                </p:cNvPr>
                <p:cNvSpPr txBox="1">
                  <a:spLocks noRot="1" noChangeAspect="1" noMove="1" noResize="1" noEditPoints="1" noAdjustHandles="1" noChangeArrowheads="1" noChangeShapeType="1" noTextEdit="1"/>
                </p:cNvSpPr>
                <p:nvPr/>
              </p:nvSpPr>
              <p:spPr>
                <a:xfrm>
                  <a:off x="3048861" y="857069"/>
                  <a:ext cx="465447" cy="369332"/>
                </a:xfrm>
                <a:prstGeom prst="rect">
                  <a:avLst/>
                </a:prstGeom>
                <a:blipFill>
                  <a:blip r:embed="rId41"/>
                  <a:stretch>
                    <a:fillRect b="-666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676DBFDB-8ECE-B1EC-1BA3-C052D8A01B1C}"/>
                    </a:ext>
                  </a:extLst>
                </p:cNvPr>
                <p:cNvSpPr txBox="1"/>
                <p:nvPr/>
              </p:nvSpPr>
              <p:spPr>
                <a:xfrm>
                  <a:off x="2095625" y="3137267"/>
                  <a:ext cx="4654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NZ" i="1" smtClean="0">
                                <a:latin typeface="Cambria Math" panose="02040503050406030204" pitchFamily="18" charset="0"/>
                              </a:rPr>
                            </m:ctrlPr>
                          </m:sSubPr>
                          <m:e>
                            <m:r>
                              <a:rPr lang="en-NZ" i="1">
                                <a:latin typeface="Cambria Math" panose="02040503050406030204" pitchFamily="18" charset="0"/>
                              </a:rPr>
                              <m:t>𝑞</m:t>
                            </m:r>
                          </m:e>
                          <m:sub>
                            <m:r>
                              <a:rPr lang="en-NZ" b="0" i="1" smtClean="0">
                                <a:latin typeface="Cambria Math" panose="02040503050406030204" pitchFamily="18" charset="0"/>
                              </a:rPr>
                              <m:t>3</m:t>
                            </m:r>
                          </m:sub>
                        </m:sSub>
                      </m:oMath>
                    </m:oMathPara>
                  </a14:m>
                  <a:endParaRPr lang="en-NZ" dirty="0"/>
                </a:p>
              </p:txBody>
            </p:sp>
          </mc:Choice>
          <mc:Fallback xmlns="">
            <p:sp>
              <p:nvSpPr>
                <p:cNvPr id="95" name="TextBox 94">
                  <a:extLst>
                    <a:ext uri="{FF2B5EF4-FFF2-40B4-BE49-F238E27FC236}">
                      <a16:creationId xmlns:a16="http://schemas.microsoft.com/office/drawing/2014/main" id="{676DBFDB-8ECE-B1EC-1BA3-C052D8A01B1C}"/>
                    </a:ext>
                  </a:extLst>
                </p:cNvPr>
                <p:cNvSpPr txBox="1">
                  <a:spLocks noRot="1" noChangeAspect="1" noMove="1" noResize="1" noEditPoints="1" noAdjustHandles="1" noChangeArrowheads="1" noChangeShapeType="1" noTextEdit="1"/>
                </p:cNvSpPr>
                <p:nvPr/>
              </p:nvSpPr>
              <p:spPr>
                <a:xfrm>
                  <a:off x="2095625" y="3137267"/>
                  <a:ext cx="465447" cy="369332"/>
                </a:xfrm>
                <a:prstGeom prst="rect">
                  <a:avLst/>
                </a:prstGeom>
                <a:blipFill>
                  <a:blip r:embed="rId42"/>
                  <a:stretch>
                    <a:fillRect b="-6667"/>
                  </a:stretch>
                </a:blipFill>
              </p:spPr>
              <p:txBody>
                <a:bodyPr/>
                <a:lstStyle/>
                <a:p>
                  <a:r>
                    <a:rPr lang="en-NZ">
                      <a:noFill/>
                    </a:rPr>
                    <a:t> </a:t>
                  </a:r>
                </a:p>
              </p:txBody>
            </p:sp>
          </mc:Fallback>
        </mc:AlternateContent>
      </p:grpSp>
      <p:sp>
        <p:nvSpPr>
          <p:cNvPr id="2" name="Rectangle 1">
            <a:extLst>
              <a:ext uri="{FF2B5EF4-FFF2-40B4-BE49-F238E27FC236}">
                <a16:creationId xmlns:a16="http://schemas.microsoft.com/office/drawing/2014/main" id="{7B3FC36A-6A77-EEB7-156A-030644D3300E}"/>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60748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00D3B-E1E9-0FC4-6F3B-EBC5B646736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C2AD1B-48C1-1B8B-5AEB-5C43F35D5D18}"/>
              </a:ext>
            </a:extLst>
          </p:cNvPr>
          <p:cNvSpPr txBox="1"/>
          <p:nvPr/>
        </p:nvSpPr>
        <p:spPr>
          <a:xfrm>
            <a:off x="185842" y="74266"/>
            <a:ext cx="116251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7030A0"/>
                </a:solidFill>
                <a:effectLst/>
                <a:uLnTx/>
                <a:uFillTx/>
                <a:latin typeface="Calibri" panose="020F0502020204030204"/>
                <a:ea typeface="+mn-ea"/>
                <a:cs typeface="+mn-cs"/>
              </a:rPr>
              <a:t>Sodium-potassium pump (ATPase) – 6-state model (Post-Albers kinetic scheme) </a:t>
            </a:r>
          </a:p>
        </p:txBody>
      </p:sp>
      <p:grpSp>
        <p:nvGrpSpPr>
          <p:cNvPr id="380" name="Group 379">
            <a:extLst>
              <a:ext uri="{FF2B5EF4-FFF2-40B4-BE49-F238E27FC236}">
                <a16:creationId xmlns:a16="http://schemas.microsoft.com/office/drawing/2014/main" id="{8E6AE4BD-1D83-971C-F846-424093403CA2}"/>
              </a:ext>
            </a:extLst>
          </p:cNvPr>
          <p:cNvGrpSpPr/>
          <p:nvPr/>
        </p:nvGrpSpPr>
        <p:grpSpPr>
          <a:xfrm>
            <a:off x="7633506" y="1769685"/>
            <a:ext cx="3968953" cy="3959675"/>
            <a:chOff x="7633506" y="1769685"/>
            <a:chExt cx="3968953" cy="3959675"/>
          </a:xfrm>
        </p:grpSpPr>
        <p:sp>
          <p:nvSpPr>
            <p:cNvPr id="354" name="Rectangle 353">
              <a:extLst>
                <a:ext uri="{FF2B5EF4-FFF2-40B4-BE49-F238E27FC236}">
                  <a16:creationId xmlns:a16="http://schemas.microsoft.com/office/drawing/2014/main" id="{34BF0F4C-CF0B-D27A-4A79-92FFBB68F4EB}"/>
                </a:ext>
              </a:extLst>
            </p:cNvPr>
            <p:cNvSpPr>
              <a:spLocks/>
            </p:cNvSpPr>
            <p:nvPr/>
          </p:nvSpPr>
          <p:spPr>
            <a:xfrm>
              <a:off x="8248156" y="1769685"/>
              <a:ext cx="2811769" cy="3959675"/>
            </a:xfrm>
            <a:prstGeom prst="rect">
              <a:avLst/>
            </a:prstGeom>
            <a:gradFill>
              <a:gsLst>
                <a:gs pos="50000">
                  <a:sysClr val="window" lastClr="FFFFFF"/>
                </a:gs>
                <a:gs pos="11000">
                  <a:srgbClr val="FFC000">
                    <a:lumMod val="20000"/>
                    <a:lumOff val="80000"/>
                  </a:srgbClr>
                </a:gs>
                <a:gs pos="89000">
                  <a:srgbClr val="FFC000">
                    <a:lumMod val="20000"/>
                    <a:lumOff val="80000"/>
                  </a:srgbClr>
                </a:gs>
              </a:gsLst>
              <a:lin ang="0" scaled="1"/>
            </a:gradFill>
            <a:ln w="12700" cap="flat" cmpd="sng" algn="ctr">
              <a:noFill/>
              <a:prstDash val="solid"/>
              <a:miter lim="800000"/>
            </a:ln>
            <a:effectLst/>
          </p:spPr>
          <p:txBody>
            <a:bodyPr rtlCol="0" anchor="ctr"/>
            <a:lstStyle/>
            <a:p>
              <a:pPr algn="ctr" defTabSz="914400">
                <a:defRPr/>
              </a:pPr>
              <a:endParaRPr lang="en-NZ" kern="0" dirty="0">
                <a:solidFill>
                  <a:prstClr val="white"/>
                </a:solidFill>
                <a:latin typeface="Calibri" panose="020F0502020204030204"/>
              </a:endParaRPr>
            </a:p>
          </p:txBody>
        </p:sp>
        <p:sp>
          <p:nvSpPr>
            <p:cNvPr id="355" name="Rectangle 354">
              <a:extLst>
                <a:ext uri="{FF2B5EF4-FFF2-40B4-BE49-F238E27FC236}">
                  <a16:creationId xmlns:a16="http://schemas.microsoft.com/office/drawing/2014/main" id="{A268513B-5B06-EE71-6A39-1CE27318771C}"/>
                </a:ext>
              </a:extLst>
            </p:cNvPr>
            <p:cNvSpPr>
              <a:spLocks/>
            </p:cNvSpPr>
            <p:nvPr/>
          </p:nvSpPr>
          <p:spPr>
            <a:xfrm>
              <a:off x="7633506" y="1769685"/>
              <a:ext cx="621882" cy="3959675"/>
            </a:xfrm>
            <a:prstGeom prst="rect">
              <a:avLst/>
            </a:prstGeom>
            <a:gradFill>
              <a:gsLst>
                <a:gs pos="11000">
                  <a:srgbClr val="F3F7FE"/>
                </a:gs>
                <a:gs pos="89000">
                  <a:srgbClr val="D9E1F4"/>
                </a:gs>
              </a:gsLst>
              <a:lin ang="0" scaled="1"/>
            </a:gradFill>
            <a:ln w="12700" cap="flat" cmpd="sng" algn="ctr">
              <a:noFill/>
              <a:prstDash val="solid"/>
              <a:miter lim="800000"/>
            </a:ln>
            <a:effectLst/>
          </p:spPr>
          <p:txBody>
            <a:bodyPr rtlCol="0" anchor="ctr"/>
            <a:lstStyle/>
            <a:p>
              <a:pPr algn="ctr" defTabSz="914400">
                <a:defRPr/>
              </a:pPr>
              <a:endParaRPr lang="en-NZ" kern="0" dirty="0">
                <a:solidFill>
                  <a:prstClr val="white"/>
                </a:solidFill>
                <a:latin typeface="Calibri" panose="020F0502020204030204"/>
              </a:endParaRPr>
            </a:p>
          </p:txBody>
        </p:sp>
        <p:sp>
          <p:nvSpPr>
            <p:cNvPr id="356" name="Rectangle 355">
              <a:extLst>
                <a:ext uri="{FF2B5EF4-FFF2-40B4-BE49-F238E27FC236}">
                  <a16:creationId xmlns:a16="http://schemas.microsoft.com/office/drawing/2014/main" id="{8DDFDB0D-638A-04D1-1B91-812EFA192C4B}"/>
                </a:ext>
              </a:extLst>
            </p:cNvPr>
            <p:cNvSpPr>
              <a:spLocks/>
            </p:cNvSpPr>
            <p:nvPr/>
          </p:nvSpPr>
          <p:spPr>
            <a:xfrm>
              <a:off x="11049559" y="1769685"/>
              <a:ext cx="552900" cy="3959675"/>
            </a:xfrm>
            <a:prstGeom prst="rect">
              <a:avLst/>
            </a:prstGeom>
            <a:gradFill>
              <a:gsLst>
                <a:gs pos="11000">
                  <a:srgbClr val="AEBE8E"/>
                </a:gs>
                <a:gs pos="89000">
                  <a:srgbClr val="E6EADC"/>
                </a:gs>
              </a:gsLst>
              <a:lin ang="0" scaled="1"/>
            </a:gradFill>
            <a:ln w="12700" cap="flat" cmpd="sng" algn="ctr">
              <a:noFill/>
              <a:prstDash val="solid"/>
              <a:miter lim="800000"/>
            </a:ln>
            <a:effectLst/>
          </p:spPr>
          <p:txBody>
            <a:bodyPr rtlCol="0" anchor="ctr"/>
            <a:lstStyle/>
            <a:p>
              <a:pPr algn="ctr" defTabSz="914400">
                <a:defRPr/>
              </a:pPr>
              <a:endParaRPr lang="en-NZ" kern="0" dirty="0">
                <a:solidFill>
                  <a:prstClr val="white"/>
                </a:solidFill>
                <a:latin typeface="Calibri" panose="020F0502020204030204"/>
              </a:endParaRPr>
            </a:p>
          </p:txBody>
        </p:sp>
      </p:grpSp>
      <p:grpSp>
        <p:nvGrpSpPr>
          <p:cNvPr id="396" name="Group 395">
            <a:extLst>
              <a:ext uri="{FF2B5EF4-FFF2-40B4-BE49-F238E27FC236}">
                <a16:creationId xmlns:a16="http://schemas.microsoft.com/office/drawing/2014/main" id="{AD46CA33-B13B-0D37-F2E8-16A7C3153BCF}"/>
              </a:ext>
            </a:extLst>
          </p:cNvPr>
          <p:cNvGrpSpPr/>
          <p:nvPr/>
        </p:nvGrpSpPr>
        <p:grpSpPr>
          <a:xfrm>
            <a:off x="212611" y="3056147"/>
            <a:ext cx="8630683" cy="2172542"/>
            <a:chOff x="212611" y="3056147"/>
            <a:chExt cx="8630683" cy="2172542"/>
          </a:xfrm>
        </p:grpSpPr>
        <p:grpSp>
          <p:nvGrpSpPr>
            <p:cNvPr id="394" name="Group 393">
              <a:extLst>
                <a:ext uri="{FF2B5EF4-FFF2-40B4-BE49-F238E27FC236}">
                  <a16:creationId xmlns:a16="http://schemas.microsoft.com/office/drawing/2014/main" id="{C9E8D227-293C-AACB-2C8C-829D038F4F1C}"/>
                </a:ext>
              </a:extLst>
            </p:cNvPr>
            <p:cNvGrpSpPr/>
            <p:nvPr/>
          </p:nvGrpSpPr>
          <p:grpSpPr>
            <a:xfrm>
              <a:off x="212611" y="3056147"/>
              <a:ext cx="2603474" cy="2172542"/>
              <a:chOff x="212611" y="3056147"/>
              <a:chExt cx="2603474" cy="2172542"/>
            </a:xfrm>
          </p:grpSpPr>
          <p:grpSp>
            <p:nvGrpSpPr>
              <p:cNvPr id="393" name="Group 392">
                <a:extLst>
                  <a:ext uri="{FF2B5EF4-FFF2-40B4-BE49-F238E27FC236}">
                    <a16:creationId xmlns:a16="http://schemas.microsoft.com/office/drawing/2014/main" id="{5EE1685D-E366-E6DE-4423-A4EAA1D297EE}"/>
                  </a:ext>
                </a:extLst>
              </p:cNvPr>
              <p:cNvGrpSpPr/>
              <p:nvPr/>
            </p:nvGrpSpPr>
            <p:grpSpPr>
              <a:xfrm>
                <a:off x="212611" y="3056147"/>
                <a:ext cx="2603474" cy="2172542"/>
                <a:chOff x="212611" y="3056147"/>
                <a:chExt cx="2603474" cy="2172542"/>
              </a:xfrm>
            </p:grpSpPr>
            <p:grpSp>
              <p:nvGrpSpPr>
                <p:cNvPr id="716" name="Group 715">
                  <a:extLst>
                    <a:ext uri="{FF2B5EF4-FFF2-40B4-BE49-F238E27FC236}">
                      <a16:creationId xmlns:a16="http://schemas.microsoft.com/office/drawing/2014/main" id="{412C5856-7E89-B0E4-2B5E-3EB78D1EED7B}"/>
                    </a:ext>
                  </a:extLst>
                </p:cNvPr>
                <p:cNvGrpSpPr/>
                <p:nvPr/>
              </p:nvGrpSpPr>
              <p:grpSpPr>
                <a:xfrm>
                  <a:off x="212611" y="3056147"/>
                  <a:ext cx="1951840" cy="1131774"/>
                  <a:chOff x="264099" y="3772805"/>
                  <a:chExt cx="1951840" cy="1131774"/>
                </a:xfrm>
              </p:grpSpPr>
              <p:grpSp>
                <p:nvGrpSpPr>
                  <p:cNvPr id="157" name="Group 156">
                    <a:extLst>
                      <a:ext uri="{FF2B5EF4-FFF2-40B4-BE49-F238E27FC236}">
                        <a16:creationId xmlns:a16="http://schemas.microsoft.com/office/drawing/2014/main" id="{B83B4306-C5CC-DE52-74C8-36F0BA7E88CF}"/>
                      </a:ext>
                    </a:extLst>
                  </p:cNvPr>
                  <p:cNvGrpSpPr/>
                  <p:nvPr/>
                </p:nvGrpSpPr>
                <p:grpSpPr>
                  <a:xfrm>
                    <a:off x="264099" y="3772805"/>
                    <a:ext cx="1951840" cy="1131774"/>
                    <a:chOff x="1466372" y="2009469"/>
                    <a:chExt cx="1951840" cy="1131774"/>
                  </a:xfrm>
                </p:grpSpPr>
                <p:grpSp>
                  <p:nvGrpSpPr>
                    <p:cNvPr id="180" name="Group 179">
                      <a:extLst>
                        <a:ext uri="{FF2B5EF4-FFF2-40B4-BE49-F238E27FC236}">
                          <a16:creationId xmlns:a16="http://schemas.microsoft.com/office/drawing/2014/main" id="{DC827A1A-5EFE-4EC7-4688-19BD88956B5F}"/>
                        </a:ext>
                      </a:extLst>
                    </p:cNvPr>
                    <p:cNvGrpSpPr/>
                    <p:nvPr/>
                  </p:nvGrpSpPr>
                  <p:grpSpPr>
                    <a:xfrm>
                      <a:off x="1466372" y="2009469"/>
                      <a:ext cx="1951840" cy="1131774"/>
                      <a:chOff x="5879853" y="621426"/>
                      <a:chExt cx="6643014" cy="2212789"/>
                    </a:xfrm>
                  </p:grpSpPr>
                  <p:sp>
                    <p:nvSpPr>
                      <p:cNvPr id="182" name="Rectangle 181">
                        <a:extLst>
                          <a:ext uri="{FF2B5EF4-FFF2-40B4-BE49-F238E27FC236}">
                            <a16:creationId xmlns:a16="http://schemas.microsoft.com/office/drawing/2014/main" id="{DC1420FB-A19D-2C92-924C-4BCE8DD10CB3}"/>
                          </a:ext>
                        </a:extLst>
                      </p:cNvPr>
                      <p:cNvSpPr/>
                      <p:nvPr/>
                    </p:nvSpPr>
                    <p:spPr>
                      <a:xfrm>
                        <a:off x="8691685" y="621426"/>
                        <a:ext cx="1419370" cy="2200372"/>
                      </a:xfrm>
                      <a:prstGeom prst="rect">
                        <a:avLst/>
                      </a:prstGeom>
                      <a:gradFill flip="none" rotWithShape="1">
                        <a:gsLst>
                          <a:gs pos="0">
                            <a:schemeClr val="accent4">
                              <a:lumMod val="40000"/>
                              <a:lumOff val="60000"/>
                            </a:schemeClr>
                          </a:gs>
                          <a:gs pos="84498">
                            <a:schemeClr val="accent4">
                              <a:lumMod val="40000"/>
                              <a:lumOff val="60000"/>
                            </a:schemeClr>
                          </a:gs>
                          <a:gs pos="16000">
                            <a:schemeClr val="accent4">
                              <a:lumMod val="40000"/>
                              <a:lumOff val="60000"/>
                            </a:schemeClr>
                          </a:gs>
                          <a:gs pos="54000">
                            <a:schemeClr val="accent4">
                              <a:lumMod val="20000"/>
                              <a:lumOff val="80000"/>
                            </a:schemeClr>
                          </a:gs>
                          <a:gs pos="100000">
                            <a:schemeClr val="accent4">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Rectangle 182">
                        <a:extLst>
                          <a:ext uri="{FF2B5EF4-FFF2-40B4-BE49-F238E27FC236}">
                            <a16:creationId xmlns:a16="http://schemas.microsoft.com/office/drawing/2014/main" id="{DDDA924A-A756-0798-1DDD-68B8A8A2147F}"/>
                          </a:ext>
                        </a:extLst>
                      </p:cNvPr>
                      <p:cNvSpPr/>
                      <p:nvPr/>
                    </p:nvSpPr>
                    <p:spPr>
                      <a:xfrm>
                        <a:off x="10072374" y="640985"/>
                        <a:ext cx="2450493" cy="2193230"/>
                      </a:xfrm>
                      <a:prstGeom prst="rect">
                        <a:avLst/>
                      </a:prstGeom>
                      <a:gradFill>
                        <a:gsLst>
                          <a:gs pos="11000">
                            <a:srgbClr val="AEBE8E"/>
                          </a:gs>
                          <a:gs pos="89000">
                            <a:srgbClr val="E6EADC"/>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DE29569D-FF24-2904-0E85-030ABBFC8FC6}"/>
                          </a:ext>
                        </a:extLst>
                      </p:cNvPr>
                      <p:cNvSpPr/>
                      <p:nvPr/>
                    </p:nvSpPr>
                    <p:spPr>
                      <a:xfrm>
                        <a:off x="5879853" y="640981"/>
                        <a:ext cx="2811832" cy="2193234"/>
                      </a:xfrm>
                      <a:prstGeom prst="rect">
                        <a:avLst/>
                      </a:prstGeom>
                      <a:gradFill>
                        <a:gsLst>
                          <a:gs pos="11000">
                            <a:srgbClr val="F3F7FE"/>
                          </a:gs>
                          <a:gs pos="89000">
                            <a:srgbClr val="D9E1F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181" name="Straight Connector 180">
                      <a:extLst>
                        <a:ext uri="{FF2B5EF4-FFF2-40B4-BE49-F238E27FC236}">
                          <a16:creationId xmlns:a16="http://schemas.microsoft.com/office/drawing/2014/main" id="{5B0F27ED-DEE0-1AA8-C368-B35508EE678E}"/>
                        </a:ext>
                      </a:extLst>
                    </p:cNvPr>
                    <p:cNvCxnSpPr>
                      <a:cxnSpLocks/>
                      <a:endCxn id="182" idx="2"/>
                    </p:cNvCxnSpPr>
                    <p:nvPr/>
                  </p:nvCxnSpPr>
                  <p:spPr>
                    <a:xfrm flipH="1">
                      <a:off x="2501059" y="2019473"/>
                      <a:ext cx="15010" cy="1115419"/>
                    </a:xfrm>
                    <a:prstGeom prst="line">
                      <a:avLst/>
                    </a:prstGeom>
                    <a:ln w="419100" cmpd="dbl">
                      <a:solidFill>
                        <a:schemeClr val="accent4">
                          <a:lumMod val="75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9D47AA33-81C5-794E-EF46-EDD85B34D25B}"/>
                      </a:ext>
                    </a:extLst>
                  </p:cNvPr>
                  <p:cNvGrpSpPr/>
                  <p:nvPr/>
                </p:nvGrpSpPr>
                <p:grpSpPr>
                  <a:xfrm>
                    <a:off x="911893" y="3884646"/>
                    <a:ext cx="858463" cy="959782"/>
                    <a:chOff x="6400416" y="3477127"/>
                    <a:chExt cx="858463" cy="959782"/>
                  </a:xfrm>
                </p:grpSpPr>
                <p:grpSp>
                  <p:nvGrpSpPr>
                    <p:cNvPr id="174" name="Group 173">
                      <a:extLst>
                        <a:ext uri="{FF2B5EF4-FFF2-40B4-BE49-F238E27FC236}">
                          <a16:creationId xmlns:a16="http://schemas.microsoft.com/office/drawing/2014/main" id="{8ADA5DEE-7B2B-4CD6-AE52-A1A06A7E34FB}"/>
                        </a:ext>
                      </a:extLst>
                    </p:cNvPr>
                    <p:cNvGrpSpPr/>
                    <p:nvPr/>
                  </p:nvGrpSpPr>
                  <p:grpSpPr>
                    <a:xfrm>
                      <a:off x="6400416" y="3580124"/>
                      <a:ext cx="858463" cy="856785"/>
                      <a:chOff x="6400416" y="3580124"/>
                      <a:chExt cx="858463" cy="856785"/>
                    </a:xfrm>
                  </p:grpSpPr>
                  <p:sp>
                    <p:nvSpPr>
                      <p:cNvPr id="176" name="Rectangle 175">
                        <a:extLst>
                          <a:ext uri="{FF2B5EF4-FFF2-40B4-BE49-F238E27FC236}">
                            <a16:creationId xmlns:a16="http://schemas.microsoft.com/office/drawing/2014/main" id="{3A4892E5-50F5-0EA1-94C9-C922B4861A7B}"/>
                          </a:ext>
                        </a:extLst>
                      </p:cNvPr>
                      <p:cNvSpPr/>
                      <p:nvPr/>
                    </p:nvSpPr>
                    <p:spPr>
                      <a:xfrm>
                        <a:off x="6430879" y="3966297"/>
                        <a:ext cx="828000" cy="90000"/>
                      </a:xfrm>
                      <a:prstGeom prst="rect">
                        <a:avLst/>
                      </a:prstGeom>
                      <a:gradFill>
                        <a:gsLst>
                          <a:gs pos="0">
                            <a:srgbClr val="D9E1F4"/>
                          </a:gs>
                          <a:gs pos="100000">
                            <a:srgbClr val="B0C091"/>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77" name="Group 176">
                        <a:extLst>
                          <a:ext uri="{FF2B5EF4-FFF2-40B4-BE49-F238E27FC236}">
                            <a16:creationId xmlns:a16="http://schemas.microsoft.com/office/drawing/2014/main" id="{00D38677-2E30-BE61-92C9-F7238E4E9642}"/>
                          </a:ext>
                        </a:extLst>
                      </p:cNvPr>
                      <p:cNvGrpSpPr/>
                      <p:nvPr/>
                    </p:nvGrpSpPr>
                    <p:grpSpPr>
                      <a:xfrm>
                        <a:off x="6400416" y="3580124"/>
                        <a:ext cx="781434" cy="856785"/>
                        <a:chOff x="6400416" y="3580124"/>
                        <a:chExt cx="781434" cy="856785"/>
                      </a:xfrm>
                    </p:grpSpPr>
                    <p:sp>
                      <p:nvSpPr>
                        <p:cNvPr id="178" name="Rectangle: Rounded Corners 6">
                          <a:extLst>
                            <a:ext uri="{FF2B5EF4-FFF2-40B4-BE49-F238E27FC236}">
                              <a16:creationId xmlns:a16="http://schemas.microsoft.com/office/drawing/2014/main" id="{6CC98EA6-7094-678F-5735-32827D14C267}"/>
                            </a:ext>
                          </a:extLst>
                        </p:cNvPr>
                        <p:cNvSpPr/>
                        <p:nvPr/>
                      </p:nvSpPr>
                      <p:spPr>
                        <a:xfrm>
                          <a:off x="6400418" y="4038703"/>
                          <a:ext cx="781432" cy="398206"/>
                        </a:xfrm>
                        <a:custGeom>
                          <a:avLst/>
                          <a:gdLst>
                            <a:gd name="connsiteX0" fmla="*/ 0 w 1299667"/>
                            <a:gd name="connsiteY0" fmla="*/ 74373 h 446228"/>
                            <a:gd name="connsiteX1" fmla="*/ 74373 w 1299667"/>
                            <a:gd name="connsiteY1" fmla="*/ 0 h 446228"/>
                            <a:gd name="connsiteX2" fmla="*/ 1225294 w 1299667"/>
                            <a:gd name="connsiteY2" fmla="*/ 0 h 446228"/>
                            <a:gd name="connsiteX3" fmla="*/ 1299667 w 1299667"/>
                            <a:gd name="connsiteY3" fmla="*/ 74373 h 446228"/>
                            <a:gd name="connsiteX4" fmla="*/ 1299667 w 1299667"/>
                            <a:gd name="connsiteY4" fmla="*/ 371855 h 446228"/>
                            <a:gd name="connsiteX5" fmla="*/ 1225294 w 1299667"/>
                            <a:gd name="connsiteY5" fmla="*/ 446228 h 446228"/>
                            <a:gd name="connsiteX6" fmla="*/ 74373 w 1299667"/>
                            <a:gd name="connsiteY6" fmla="*/ 446228 h 446228"/>
                            <a:gd name="connsiteX7" fmla="*/ 0 w 1299667"/>
                            <a:gd name="connsiteY7" fmla="*/ 371855 h 446228"/>
                            <a:gd name="connsiteX8" fmla="*/ 0 w 1299667"/>
                            <a:gd name="connsiteY8" fmla="*/ 74373 h 446228"/>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344398"/>
                            <a:gd name="connsiteY0" fmla="*/ 74373 h 636424"/>
                            <a:gd name="connsiteX1" fmla="*/ 74373 w 1344398"/>
                            <a:gd name="connsiteY1" fmla="*/ 0 h 636424"/>
                            <a:gd name="connsiteX2" fmla="*/ 1225294 w 1344398"/>
                            <a:gd name="connsiteY2" fmla="*/ 0 h 636424"/>
                            <a:gd name="connsiteX3" fmla="*/ 1299667 w 1344398"/>
                            <a:gd name="connsiteY3" fmla="*/ 371855 h 636424"/>
                            <a:gd name="connsiteX4" fmla="*/ 1152142 w 1344398"/>
                            <a:gd name="connsiteY4" fmla="*/ 636424 h 636424"/>
                            <a:gd name="connsiteX5" fmla="*/ 74373 w 1344398"/>
                            <a:gd name="connsiteY5" fmla="*/ 446228 h 636424"/>
                            <a:gd name="connsiteX6" fmla="*/ 0 w 1344398"/>
                            <a:gd name="connsiteY6" fmla="*/ 371855 h 636424"/>
                            <a:gd name="connsiteX7" fmla="*/ 0 w 1344398"/>
                            <a:gd name="connsiteY7" fmla="*/ 74373 h 636424"/>
                            <a:gd name="connsiteX0" fmla="*/ 0 w 1324467"/>
                            <a:gd name="connsiteY0" fmla="*/ 74373 h 636424"/>
                            <a:gd name="connsiteX1" fmla="*/ 74373 w 1324467"/>
                            <a:gd name="connsiteY1" fmla="*/ 0 h 636424"/>
                            <a:gd name="connsiteX2" fmla="*/ 1225294 w 1324467"/>
                            <a:gd name="connsiteY2" fmla="*/ 0 h 636424"/>
                            <a:gd name="connsiteX3" fmla="*/ 1299667 w 1324467"/>
                            <a:gd name="connsiteY3" fmla="*/ 371855 h 636424"/>
                            <a:gd name="connsiteX4" fmla="*/ 1152142 w 1324467"/>
                            <a:gd name="connsiteY4" fmla="*/ 636424 h 636424"/>
                            <a:gd name="connsiteX5" fmla="*/ 74373 w 1324467"/>
                            <a:gd name="connsiteY5" fmla="*/ 446228 h 636424"/>
                            <a:gd name="connsiteX6" fmla="*/ 0 w 1324467"/>
                            <a:gd name="connsiteY6" fmla="*/ 371855 h 636424"/>
                            <a:gd name="connsiteX7" fmla="*/ 0 w 1324467"/>
                            <a:gd name="connsiteY7" fmla="*/ 74373 h 636424"/>
                            <a:gd name="connsiteX0" fmla="*/ 0 w 1420821"/>
                            <a:gd name="connsiteY0" fmla="*/ 74373 h 636424"/>
                            <a:gd name="connsiteX1" fmla="*/ 74373 w 1420821"/>
                            <a:gd name="connsiteY1" fmla="*/ 0 h 636424"/>
                            <a:gd name="connsiteX2" fmla="*/ 1225294 w 1420821"/>
                            <a:gd name="connsiteY2" fmla="*/ 0 h 636424"/>
                            <a:gd name="connsiteX3" fmla="*/ 1299667 w 1420821"/>
                            <a:gd name="connsiteY3" fmla="*/ 371855 h 636424"/>
                            <a:gd name="connsiteX4" fmla="*/ 1152142 w 1420821"/>
                            <a:gd name="connsiteY4" fmla="*/ 636424 h 636424"/>
                            <a:gd name="connsiteX5" fmla="*/ 74373 w 1420821"/>
                            <a:gd name="connsiteY5" fmla="*/ 446228 h 636424"/>
                            <a:gd name="connsiteX6" fmla="*/ 0 w 1420821"/>
                            <a:gd name="connsiteY6" fmla="*/ 371855 h 636424"/>
                            <a:gd name="connsiteX7" fmla="*/ 0 w 1420821"/>
                            <a:gd name="connsiteY7" fmla="*/ 74373 h 636424"/>
                            <a:gd name="connsiteX0" fmla="*/ 0 w 1414454"/>
                            <a:gd name="connsiteY0" fmla="*/ 134207 h 696258"/>
                            <a:gd name="connsiteX1" fmla="*/ 74373 w 1414454"/>
                            <a:gd name="connsiteY1" fmla="*/ 59834 h 696258"/>
                            <a:gd name="connsiteX2" fmla="*/ 1225294 w 1414454"/>
                            <a:gd name="connsiteY2" fmla="*/ 59834 h 696258"/>
                            <a:gd name="connsiteX3" fmla="*/ 1299667 w 1414454"/>
                            <a:gd name="connsiteY3" fmla="*/ 431689 h 696258"/>
                            <a:gd name="connsiteX4" fmla="*/ 1152142 w 1414454"/>
                            <a:gd name="connsiteY4" fmla="*/ 696258 h 696258"/>
                            <a:gd name="connsiteX5" fmla="*/ 74373 w 1414454"/>
                            <a:gd name="connsiteY5" fmla="*/ 506062 h 696258"/>
                            <a:gd name="connsiteX6" fmla="*/ 0 w 1414454"/>
                            <a:gd name="connsiteY6" fmla="*/ 431689 h 696258"/>
                            <a:gd name="connsiteX7" fmla="*/ 0 w 1414454"/>
                            <a:gd name="connsiteY7" fmla="*/ 134207 h 696258"/>
                            <a:gd name="connsiteX0" fmla="*/ 0 w 1325887"/>
                            <a:gd name="connsiteY0" fmla="*/ 145085 h 707136"/>
                            <a:gd name="connsiteX1" fmla="*/ 74373 w 1325887"/>
                            <a:gd name="connsiteY1" fmla="*/ 70712 h 707136"/>
                            <a:gd name="connsiteX2" fmla="*/ 1225294 w 1325887"/>
                            <a:gd name="connsiteY2" fmla="*/ 70712 h 707136"/>
                            <a:gd name="connsiteX3" fmla="*/ 1299667 w 1325887"/>
                            <a:gd name="connsiteY3" fmla="*/ 442567 h 707136"/>
                            <a:gd name="connsiteX4" fmla="*/ 1152142 w 1325887"/>
                            <a:gd name="connsiteY4" fmla="*/ 707136 h 707136"/>
                            <a:gd name="connsiteX5" fmla="*/ 74373 w 1325887"/>
                            <a:gd name="connsiteY5" fmla="*/ 516940 h 707136"/>
                            <a:gd name="connsiteX6" fmla="*/ 0 w 1325887"/>
                            <a:gd name="connsiteY6" fmla="*/ 442567 h 707136"/>
                            <a:gd name="connsiteX7" fmla="*/ 0 w 1325887"/>
                            <a:gd name="connsiteY7" fmla="*/ 145085 h 707136"/>
                            <a:gd name="connsiteX0" fmla="*/ 0 w 1322420"/>
                            <a:gd name="connsiteY0" fmla="*/ 78035 h 640086"/>
                            <a:gd name="connsiteX1" fmla="*/ 74373 w 1322420"/>
                            <a:gd name="connsiteY1" fmla="*/ 3662 h 640086"/>
                            <a:gd name="connsiteX2" fmla="*/ 1217979 w 1322420"/>
                            <a:gd name="connsiteY2" fmla="*/ 126051 h 640086"/>
                            <a:gd name="connsiteX3" fmla="*/ 1299667 w 1322420"/>
                            <a:gd name="connsiteY3" fmla="*/ 375517 h 640086"/>
                            <a:gd name="connsiteX4" fmla="*/ 1152142 w 1322420"/>
                            <a:gd name="connsiteY4" fmla="*/ 640086 h 640086"/>
                            <a:gd name="connsiteX5" fmla="*/ 74373 w 1322420"/>
                            <a:gd name="connsiteY5" fmla="*/ 449890 h 640086"/>
                            <a:gd name="connsiteX6" fmla="*/ 0 w 1322420"/>
                            <a:gd name="connsiteY6" fmla="*/ 375517 h 640086"/>
                            <a:gd name="connsiteX7" fmla="*/ 0 w 1322420"/>
                            <a:gd name="connsiteY7" fmla="*/ 78035 h 640086"/>
                            <a:gd name="connsiteX0" fmla="*/ 0 w 1322420"/>
                            <a:gd name="connsiteY0" fmla="*/ 104177 h 666228"/>
                            <a:gd name="connsiteX1" fmla="*/ 74373 w 1322420"/>
                            <a:gd name="connsiteY1" fmla="*/ 29804 h 666228"/>
                            <a:gd name="connsiteX2" fmla="*/ 1217979 w 1322420"/>
                            <a:gd name="connsiteY2" fmla="*/ 90999 h 666228"/>
                            <a:gd name="connsiteX3" fmla="*/ 1299667 w 1322420"/>
                            <a:gd name="connsiteY3" fmla="*/ 401659 h 666228"/>
                            <a:gd name="connsiteX4" fmla="*/ 1152142 w 1322420"/>
                            <a:gd name="connsiteY4" fmla="*/ 666228 h 666228"/>
                            <a:gd name="connsiteX5" fmla="*/ 74373 w 1322420"/>
                            <a:gd name="connsiteY5" fmla="*/ 476032 h 666228"/>
                            <a:gd name="connsiteX6" fmla="*/ 0 w 1322420"/>
                            <a:gd name="connsiteY6" fmla="*/ 401659 h 666228"/>
                            <a:gd name="connsiteX7" fmla="*/ 0 w 1322420"/>
                            <a:gd name="connsiteY7" fmla="*/ 104177 h 66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420" h="666228">
                              <a:moveTo>
                                <a:pt x="0" y="104177"/>
                              </a:moveTo>
                              <a:cubicBezTo>
                                <a:pt x="0" y="63102"/>
                                <a:pt x="33298" y="29804"/>
                                <a:pt x="74373" y="29804"/>
                              </a:cubicBezTo>
                              <a:cubicBezTo>
                                <a:pt x="458013" y="29804"/>
                                <a:pt x="1061110" y="-68105"/>
                                <a:pt x="1217979" y="90999"/>
                              </a:cubicBezTo>
                              <a:cubicBezTo>
                                <a:pt x="1374848" y="250103"/>
                                <a:pt x="1311859" y="295588"/>
                                <a:pt x="1299667" y="401659"/>
                              </a:cubicBezTo>
                              <a:cubicBezTo>
                                <a:pt x="1299667" y="442734"/>
                                <a:pt x="1193217" y="666228"/>
                                <a:pt x="1152142" y="666228"/>
                              </a:cubicBezTo>
                              <a:cubicBezTo>
                                <a:pt x="885546" y="446772"/>
                                <a:pt x="458013" y="476032"/>
                                <a:pt x="74373" y="476032"/>
                              </a:cubicBezTo>
                              <a:cubicBezTo>
                                <a:pt x="33298" y="476032"/>
                                <a:pt x="0" y="442734"/>
                                <a:pt x="0" y="401659"/>
                              </a:cubicBezTo>
                              <a:lnTo>
                                <a:pt x="0" y="104177"/>
                              </a:lnTo>
                              <a:close/>
                            </a:path>
                          </a:pathLst>
                        </a:custGeom>
                        <a:gradFill flip="none" rotWithShape="1">
                          <a:gsLst>
                            <a:gs pos="0">
                              <a:schemeClr val="bg1">
                                <a:lumMod val="75000"/>
                              </a:schemeClr>
                            </a:gs>
                            <a:gs pos="100000">
                              <a:srgbClr val="C00000"/>
                            </a:gs>
                          </a:gsLst>
                          <a:lin ang="5400000" scaled="1"/>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9" name="Rectangle: Rounded Corners 6">
                          <a:extLst>
                            <a:ext uri="{FF2B5EF4-FFF2-40B4-BE49-F238E27FC236}">
                              <a16:creationId xmlns:a16="http://schemas.microsoft.com/office/drawing/2014/main" id="{CF127556-A809-E6C7-A98B-A27FB2F32DDF}"/>
                            </a:ext>
                          </a:extLst>
                        </p:cNvPr>
                        <p:cNvSpPr/>
                        <p:nvPr/>
                      </p:nvSpPr>
                      <p:spPr>
                        <a:xfrm flipV="1">
                          <a:off x="6400416" y="3580124"/>
                          <a:ext cx="773658" cy="444626"/>
                        </a:xfrm>
                        <a:custGeom>
                          <a:avLst/>
                          <a:gdLst>
                            <a:gd name="connsiteX0" fmla="*/ 0 w 1299667"/>
                            <a:gd name="connsiteY0" fmla="*/ 74373 h 446228"/>
                            <a:gd name="connsiteX1" fmla="*/ 74373 w 1299667"/>
                            <a:gd name="connsiteY1" fmla="*/ 0 h 446228"/>
                            <a:gd name="connsiteX2" fmla="*/ 1225294 w 1299667"/>
                            <a:gd name="connsiteY2" fmla="*/ 0 h 446228"/>
                            <a:gd name="connsiteX3" fmla="*/ 1299667 w 1299667"/>
                            <a:gd name="connsiteY3" fmla="*/ 74373 h 446228"/>
                            <a:gd name="connsiteX4" fmla="*/ 1299667 w 1299667"/>
                            <a:gd name="connsiteY4" fmla="*/ 371855 h 446228"/>
                            <a:gd name="connsiteX5" fmla="*/ 1225294 w 1299667"/>
                            <a:gd name="connsiteY5" fmla="*/ 446228 h 446228"/>
                            <a:gd name="connsiteX6" fmla="*/ 74373 w 1299667"/>
                            <a:gd name="connsiteY6" fmla="*/ 446228 h 446228"/>
                            <a:gd name="connsiteX7" fmla="*/ 0 w 1299667"/>
                            <a:gd name="connsiteY7" fmla="*/ 371855 h 446228"/>
                            <a:gd name="connsiteX8" fmla="*/ 0 w 1299667"/>
                            <a:gd name="connsiteY8" fmla="*/ 74373 h 446228"/>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344398"/>
                            <a:gd name="connsiteY0" fmla="*/ 74373 h 636424"/>
                            <a:gd name="connsiteX1" fmla="*/ 74373 w 1344398"/>
                            <a:gd name="connsiteY1" fmla="*/ 0 h 636424"/>
                            <a:gd name="connsiteX2" fmla="*/ 1225294 w 1344398"/>
                            <a:gd name="connsiteY2" fmla="*/ 0 h 636424"/>
                            <a:gd name="connsiteX3" fmla="*/ 1299667 w 1344398"/>
                            <a:gd name="connsiteY3" fmla="*/ 371855 h 636424"/>
                            <a:gd name="connsiteX4" fmla="*/ 1152142 w 1344398"/>
                            <a:gd name="connsiteY4" fmla="*/ 636424 h 636424"/>
                            <a:gd name="connsiteX5" fmla="*/ 74373 w 1344398"/>
                            <a:gd name="connsiteY5" fmla="*/ 446228 h 636424"/>
                            <a:gd name="connsiteX6" fmla="*/ 0 w 1344398"/>
                            <a:gd name="connsiteY6" fmla="*/ 371855 h 636424"/>
                            <a:gd name="connsiteX7" fmla="*/ 0 w 1344398"/>
                            <a:gd name="connsiteY7" fmla="*/ 74373 h 636424"/>
                            <a:gd name="connsiteX0" fmla="*/ 0 w 1324467"/>
                            <a:gd name="connsiteY0" fmla="*/ 74373 h 636424"/>
                            <a:gd name="connsiteX1" fmla="*/ 74373 w 1324467"/>
                            <a:gd name="connsiteY1" fmla="*/ 0 h 636424"/>
                            <a:gd name="connsiteX2" fmla="*/ 1225294 w 1324467"/>
                            <a:gd name="connsiteY2" fmla="*/ 0 h 636424"/>
                            <a:gd name="connsiteX3" fmla="*/ 1299667 w 1324467"/>
                            <a:gd name="connsiteY3" fmla="*/ 371855 h 636424"/>
                            <a:gd name="connsiteX4" fmla="*/ 1152142 w 1324467"/>
                            <a:gd name="connsiteY4" fmla="*/ 636424 h 636424"/>
                            <a:gd name="connsiteX5" fmla="*/ 74373 w 1324467"/>
                            <a:gd name="connsiteY5" fmla="*/ 446228 h 636424"/>
                            <a:gd name="connsiteX6" fmla="*/ 0 w 1324467"/>
                            <a:gd name="connsiteY6" fmla="*/ 371855 h 636424"/>
                            <a:gd name="connsiteX7" fmla="*/ 0 w 1324467"/>
                            <a:gd name="connsiteY7" fmla="*/ 74373 h 636424"/>
                            <a:gd name="connsiteX0" fmla="*/ 0 w 1420821"/>
                            <a:gd name="connsiteY0" fmla="*/ 74373 h 636424"/>
                            <a:gd name="connsiteX1" fmla="*/ 74373 w 1420821"/>
                            <a:gd name="connsiteY1" fmla="*/ 0 h 636424"/>
                            <a:gd name="connsiteX2" fmla="*/ 1225294 w 1420821"/>
                            <a:gd name="connsiteY2" fmla="*/ 0 h 636424"/>
                            <a:gd name="connsiteX3" fmla="*/ 1299667 w 1420821"/>
                            <a:gd name="connsiteY3" fmla="*/ 371855 h 636424"/>
                            <a:gd name="connsiteX4" fmla="*/ 1152142 w 1420821"/>
                            <a:gd name="connsiteY4" fmla="*/ 636424 h 636424"/>
                            <a:gd name="connsiteX5" fmla="*/ 74373 w 1420821"/>
                            <a:gd name="connsiteY5" fmla="*/ 446228 h 636424"/>
                            <a:gd name="connsiteX6" fmla="*/ 0 w 1420821"/>
                            <a:gd name="connsiteY6" fmla="*/ 371855 h 636424"/>
                            <a:gd name="connsiteX7" fmla="*/ 0 w 1420821"/>
                            <a:gd name="connsiteY7" fmla="*/ 74373 h 636424"/>
                            <a:gd name="connsiteX0" fmla="*/ 0 w 1414454"/>
                            <a:gd name="connsiteY0" fmla="*/ 134207 h 696258"/>
                            <a:gd name="connsiteX1" fmla="*/ 74373 w 1414454"/>
                            <a:gd name="connsiteY1" fmla="*/ 59834 h 696258"/>
                            <a:gd name="connsiteX2" fmla="*/ 1225294 w 1414454"/>
                            <a:gd name="connsiteY2" fmla="*/ 59834 h 696258"/>
                            <a:gd name="connsiteX3" fmla="*/ 1299667 w 1414454"/>
                            <a:gd name="connsiteY3" fmla="*/ 431689 h 696258"/>
                            <a:gd name="connsiteX4" fmla="*/ 1152142 w 1414454"/>
                            <a:gd name="connsiteY4" fmla="*/ 696258 h 696258"/>
                            <a:gd name="connsiteX5" fmla="*/ 74373 w 1414454"/>
                            <a:gd name="connsiteY5" fmla="*/ 506062 h 696258"/>
                            <a:gd name="connsiteX6" fmla="*/ 0 w 1414454"/>
                            <a:gd name="connsiteY6" fmla="*/ 431689 h 696258"/>
                            <a:gd name="connsiteX7" fmla="*/ 0 w 1414454"/>
                            <a:gd name="connsiteY7" fmla="*/ 134207 h 696258"/>
                            <a:gd name="connsiteX0" fmla="*/ 0 w 1325887"/>
                            <a:gd name="connsiteY0" fmla="*/ 145085 h 707136"/>
                            <a:gd name="connsiteX1" fmla="*/ 74373 w 1325887"/>
                            <a:gd name="connsiteY1" fmla="*/ 70712 h 707136"/>
                            <a:gd name="connsiteX2" fmla="*/ 1225294 w 1325887"/>
                            <a:gd name="connsiteY2" fmla="*/ 70712 h 707136"/>
                            <a:gd name="connsiteX3" fmla="*/ 1299667 w 1325887"/>
                            <a:gd name="connsiteY3" fmla="*/ 442567 h 707136"/>
                            <a:gd name="connsiteX4" fmla="*/ 1152142 w 1325887"/>
                            <a:gd name="connsiteY4" fmla="*/ 707136 h 707136"/>
                            <a:gd name="connsiteX5" fmla="*/ 74373 w 1325887"/>
                            <a:gd name="connsiteY5" fmla="*/ 516940 h 707136"/>
                            <a:gd name="connsiteX6" fmla="*/ 0 w 1325887"/>
                            <a:gd name="connsiteY6" fmla="*/ 442567 h 707136"/>
                            <a:gd name="connsiteX7" fmla="*/ 0 w 1325887"/>
                            <a:gd name="connsiteY7" fmla="*/ 145085 h 707136"/>
                            <a:gd name="connsiteX0" fmla="*/ 0 w 1322420"/>
                            <a:gd name="connsiteY0" fmla="*/ 78035 h 640086"/>
                            <a:gd name="connsiteX1" fmla="*/ 74373 w 1322420"/>
                            <a:gd name="connsiteY1" fmla="*/ 3662 h 640086"/>
                            <a:gd name="connsiteX2" fmla="*/ 1217979 w 1322420"/>
                            <a:gd name="connsiteY2" fmla="*/ 126051 h 640086"/>
                            <a:gd name="connsiteX3" fmla="*/ 1299667 w 1322420"/>
                            <a:gd name="connsiteY3" fmla="*/ 375517 h 640086"/>
                            <a:gd name="connsiteX4" fmla="*/ 1152142 w 1322420"/>
                            <a:gd name="connsiteY4" fmla="*/ 640086 h 640086"/>
                            <a:gd name="connsiteX5" fmla="*/ 74373 w 1322420"/>
                            <a:gd name="connsiteY5" fmla="*/ 449890 h 640086"/>
                            <a:gd name="connsiteX6" fmla="*/ 0 w 1322420"/>
                            <a:gd name="connsiteY6" fmla="*/ 375517 h 640086"/>
                            <a:gd name="connsiteX7" fmla="*/ 0 w 1322420"/>
                            <a:gd name="connsiteY7" fmla="*/ 78035 h 640086"/>
                            <a:gd name="connsiteX0" fmla="*/ 0 w 1322420"/>
                            <a:gd name="connsiteY0" fmla="*/ 104177 h 666228"/>
                            <a:gd name="connsiteX1" fmla="*/ 74373 w 1322420"/>
                            <a:gd name="connsiteY1" fmla="*/ 29804 h 666228"/>
                            <a:gd name="connsiteX2" fmla="*/ 1217979 w 1322420"/>
                            <a:gd name="connsiteY2" fmla="*/ 90999 h 666228"/>
                            <a:gd name="connsiteX3" fmla="*/ 1299667 w 1322420"/>
                            <a:gd name="connsiteY3" fmla="*/ 401659 h 666228"/>
                            <a:gd name="connsiteX4" fmla="*/ 1152142 w 1322420"/>
                            <a:gd name="connsiteY4" fmla="*/ 666228 h 666228"/>
                            <a:gd name="connsiteX5" fmla="*/ 74373 w 1322420"/>
                            <a:gd name="connsiteY5" fmla="*/ 476032 h 666228"/>
                            <a:gd name="connsiteX6" fmla="*/ 0 w 1322420"/>
                            <a:gd name="connsiteY6" fmla="*/ 401659 h 666228"/>
                            <a:gd name="connsiteX7" fmla="*/ 0 w 1322420"/>
                            <a:gd name="connsiteY7" fmla="*/ 104177 h 666228"/>
                            <a:gd name="connsiteX0" fmla="*/ 0 w 1309266"/>
                            <a:gd name="connsiteY0" fmla="*/ 181839 h 743890"/>
                            <a:gd name="connsiteX1" fmla="*/ 74373 w 1309266"/>
                            <a:gd name="connsiteY1" fmla="*/ 107466 h 743890"/>
                            <a:gd name="connsiteX2" fmla="*/ 1217979 w 1309266"/>
                            <a:gd name="connsiteY2" fmla="*/ 168661 h 743890"/>
                            <a:gd name="connsiteX3" fmla="*/ 1299667 w 1309266"/>
                            <a:gd name="connsiteY3" fmla="*/ 479321 h 743890"/>
                            <a:gd name="connsiteX4" fmla="*/ 1152142 w 1309266"/>
                            <a:gd name="connsiteY4" fmla="*/ 743890 h 743890"/>
                            <a:gd name="connsiteX5" fmla="*/ 74373 w 1309266"/>
                            <a:gd name="connsiteY5" fmla="*/ 553694 h 743890"/>
                            <a:gd name="connsiteX6" fmla="*/ 0 w 1309266"/>
                            <a:gd name="connsiteY6" fmla="*/ 479321 h 743890"/>
                            <a:gd name="connsiteX7" fmla="*/ 0 w 1309266"/>
                            <a:gd name="connsiteY7" fmla="*/ 181839 h 743890"/>
                            <a:gd name="connsiteX0" fmla="*/ 0 w 1309264"/>
                            <a:gd name="connsiteY0" fmla="*/ 181841 h 743892"/>
                            <a:gd name="connsiteX1" fmla="*/ 74373 w 1309264"/>
                            <a:gd name="connsiteY1" fmla="*/ 107468 h 743892"/>
                            <a:gd name="connsiteX2" fmla="*/ 1217979 w 1309264"/>
                            <a:gd name="connsiteY2" fmla="*/ 168663 h 743892"/>
                            <a:gd name="connsiteX3" fmla="*/ 1299667 w 1309264"/>
                            <a:gd name="connsiteY3" fmla="*/ 479323 h 743892"/>
                            <a:gd name="connsiteX4" fmla="*/ 1152142 w 1309264"/>
                            <a:gd name="connsiteY4" fmla="*/ 743892 h 743892"/>
                            <a:gd name="connsiteX5" fmla="*/ 74373 w 1309264"/>
                            <a:gd name="connsiteY5" fmla="*/ 553696 h 743892"/>
                            <a:gd name="connsiteX6" fmla="*/ 0 w 1309264"/>
                            <a:gd name="connsiteY6" fmla="*/ 479323 h 743892"/>
                            <a:gd name="connsiteX7" fmla="*/ 0 w 1309264"/>
                            <a:gd name="connsiteY7" fmla="*/ 181841 h 74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9264" h="743892">
                              <a:moveTo>
                                <a:pt x="0" y="181841"/>
                              </a:moveTo>
                              <a:cubicBezTo>
                                <a:pt x="0" y="140766"/>
                                <a:pt x="33298" y="107468"/>
                                <a:pt x="74373" y="107468"/>
                              </a:cubicBezTo>
                              <a:cubicBezTo>
                                <a:pt x="748159" y="107468"/>
                                <a:pt x="1104094" y="-171050"/>
                                <a:pt x="1217979" y="168663"/>
                              </a:cubicBezTo>
                              <a:cubicBezTo>
                                <a:pt x="1331864" y="508376"/>
                                <a:pt x="1311859" y="373252"/>
                                <a:pt x="1299667" y="479323"/>
                              </a:cubicBezTo>
                              <a:cubicBezTo>
                                <a:pt x="1299667" y="520398"/>
                                <a:pt x="1193217" y="743892"/>
                                <a:pt x="1152142" y="743892"/>
                              </a:cubicBezTo>
                              <a:cubicBezTo>
                                <a:pt x="885546" y="524436"/>
                                <a:pt x="458013" y="553696"/>
                                <a:pt x="74373" y="553696"/>
                              </a:cubicBezTo>
                              <a:cubicBezTo>
                                <a:pt x="33298" y="553696"/>
                                <a:pt x="0" y="520398"/>
                                <a:pt x="0" y="479323"/>
                              </a:cubicBezTo>
                              <a:lnTo>
                                <a:pt x="0" y="181841"/>
                              </a:lnTo>
                              <a:close/>
                            </a:path>
                          </a:pathLst>
                        </a:custGeom>
                        <a:gradFill>
                          <a:gsLst>
                            <a:gs pos="0">
                              <a:schemeClr val="bg1">
                                <a:lumMod val="75000"/>
                              </a:schemeClr>
                            </a:gs>
                            <a:gs pos="100000">
                              <a:srgbClr val="C00000"/>
                            </a:gs>
                          </a:gsLst>
                          <a:lin ang="5400000" scaled="1"/>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75" name="Rectangle: Rounded Corners 25">
                      <a:extLst>
                        <a:ext uri="{FF2B5EF4-FFF2-40B4-BE49-F238E27FC236}">
                          <a16:creationId xmlns:a16="http://schemas.microsoft.com/office/drawing/2014/main" id="{F5D8A36D-C2BF-EC3A-B42E-62F44D62D412}"/>
                        </a:ext>
                      </a:extLst>
                    </p:cNvPr>
                    <p:cNvSpPr/>
                    <p:nvPr/>
                  </p:nvSpPr>
                  <p:spPr>
                    <a:xfrm>
                      <a:off x="6536924" y="3477127"/>
                      <a:ext cx="471467" cy="221400"/>
                    </a:xfrm>
                    <a:custGeom>
                      <a:avLst/>
                      <a:gdLst>
                        <a:gd name="connsiteX0" fmla="*/ 0 w 499308"/>
                        <a:gd name="connsiteY0" fmla="*/ 33087 h 198521"/>
                        <a:gd name="connsiteX1" fmla="*/ 33087 w 499308"/>
                        <a:gd name="connsiteY1" fmla="*/ 0 h 198521"/>
                        <a:gd name="connsiteX2" fmla="*/ 466221 w 499308"/>
                        <a:gd name="connsiteY2" fmla="*/ 0 h 198521"/>
                        <a:gd name="connsiteX3" fmla="*/ 499308 w 499308"/>
                        <a:gd name="connsiteY3" fmla="*/ 33087 h 198521"/>
                        <a:gd name="connsiteX4" fmla="*/ 499308 w 499308"/>
                        <a:gd name="connsiteY4" fmla="*/ 165434 h 198521"/>
                        <a:gd name="connsiteX5" fmla="*/ 466221 w 499308"/>
                        <a:gd name="connsiteY5" fmla="*/ 198521 h 198521"/>
                        <a:gd name="connsiteX6" fmla="*/ 33087 w 499308"/>
                        <a:gd name="connsiteY6" fmla="*/ 198521 h 198521"/>
                        <a:gd name="connsiteX7" fmla="*/ 0 w 499308"/>
                        <a:gd name="connsiteY7" fmla="*/ 165434 h 198521"/>
                        <a:gd name="connsiteX8" fmla="*/ 0 w 499308"/>
                        <a:gd name="connsiteY8" fmla="*/ 33087 h 198521"/>
                        <a:gd name="connsiteX0" fmla="*/ 0 w 499308"/>
                        <a:gd name="connsiteY0" fmla="*/ 33087 h 219235"/>
                        <a:gd name="connsiteX1" fmla="*/ 33087 w 499308"/>
                        <a:gd name="connsiteY1" fmla="*/ 0 h 219235"/>
                        <a:gd name="connsiteX2" fmla="*/ 466221 w 499308"/>
                        <a:gd name="connsiteY2" fmla="*/ 0 h 219235"/>
                        <a:gd name="connsiteX3" fmla="*/ 499308 w 499308"/>
                        <a:gd name="connsiteY3" fmla="*/ 33087 h 219235"/>
                        <a:gd name="connsiteX4" fmla="*/ 499308 w 499308"/>
                        <a:gd name="connsiteY4" fmla="*/ 165434 h 219235"/>
                        <a:gd name="connsiteX5" fmla="*/ 466221 w 499308"/>
                        <a:gd name="connsiteY5" fmla="*/ 198521 h 219235"/>
                        <a:gd name="connsiteX6" fmla="*/ 36046 w 499308"/>
                        <a:gd name="connsiteY6" fmla="*/ 219235 h 219235"/>
                        <a:gd name="connsiteX7" fmla="*/ 0 w 499308"/>
                        <a:gd name="connsiteY7" fmla="*/ 165434 h 219235"/>
                        <a:gd name="connsiteX8" fmla="*/ 0 w 499308"/>
                        <a:gd name="connsiteY8" fmla="*/ 33087 h 219235"/>
                        <a:gd name="connsiteX0" fmla="*/ 0 w 499308"/>
                        <a:gd name="connsiteY0" fmla="*/ 33087 h 219235"/>
                        <a:gd name="connsiteX1" fmla="*/ 33087 w 499308"/>
                        <a:gd name="connsiteY1" fmla="*/ 0 h 219235"/>
                        <a:gd name="connsiteX2" fmla="*/ 466221 w 499308"/>
                        <a:gd name="connsiteY2" fmla="*/ 0 h 219235"/>
                        <a:gd name="connsiteX3" fmla="*/ 499308 w 499308"/>
                        <a:gd name="connsiteY3" fmla="*/ 33087 h 219235"/>
                        <a:gd name="connsiteX4" fmla="*/ 499308 w 499308"/>
                        <a:gd name="connsiteY4" fmla="*/ 165434 h 219235"/>
                        <a:gd name="connsiteX5" fmla="*/ 466221 w 499308"/>
                        <a:gd name="connsiteY5" fmla="*/ 198521 h 219235"/>
                        <a:gd name="connsiteX6" fmla="*/ 36046 w 499308"/>
                        <a:gd name="connsiteY6" fmla="*/ 219235 h 219235"/>
                        <a:gd name="connsiteX7" fmla="*/ 0 w 499308"/>
                        <a:gd name="connsiteY7" fmla="*/ 165434 h 219235"/>
                        <a:gd name="connsiteX8" fmla="*/ 0 w 499308"/>
                        <a:gd name="connsiteY8" fmla="*/ 33087 h 219235"/>
                        <a:gd name="connsiteX0" fmla="*/ 0 w 499308"/>
                        <a:gd name="connsiteY0" fmla="*/ 33087 h 221400"/>
                        <a:gd name="connsiteX1" fmla="*/ 33087 w 499308"/>
                        <a:gd name="connsiteY1" fmla="*/ 0 h 221400"/>
                        <a:gd name="connsiteX2" fmla="*/ 466221 w 499308"/>
                        <a:gd name="connsiteY2" fmla="*/ 0 h 221400"/>
                        <a:gd name="connsiteX3" fmla="*/ 499308 w 499308"/>
                        <a:gd name="connsiteY3" fmla="*/ 33087 h 221400"/>
                        <a:gd name="connsiteX4" fmla="*/ 499308 w 499308"/>
                        <a:gd name="connsiteY4" fmla="*/ 165434 h 221400"/>
                        <a:gd name="connsiteX5" fmla="*/ 466221 w 499308"/>
                        <a:gd name="connsiteY5" fmla="*/ 198521 h 221400"/>
                        <a:gd name="connsiteX6" fmla="*/ 36046 w 499308"/>
                        <a:gd name="connsiteY6" fmla="*/ 219235 h 221400"/>
                        <a:gd name="connsiteX7" fmla="*/ 0 w 499308"/>
                        <a:gd name="connsiteY7" fmla="*/ 165434 h 221400"/>
                        <a:gd name="connsiteX8" fmla="*/ 0 w 499308"/>
                        <a:gd name="connsiteY8" fmla="*/ 33087 h 22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308" h="221400">
                          <a:moveTo>
                            <a:pt x="0" y="33087"/>
                          </a:moveTo>
                          <a:cubicBezTo>
                            <a:pt x="0" y="14814"/>
                            <a:pt x="14814" y="0"/>
                            <a:pt x="33087" y="0"/>
                          </a:cubicBezTo>
                          <a:lnTo>
                            <a:pt x="466221" y="0"/>
                          </a:lnTo>
                          <a:cubicBezTo>
                            <a:pt x="484494" y="0"/>
                            <a:pt x="499308" y="14814"/>
                            <a:pt x="499308" y="33087"/>
                          </a:cubicBezTo>
                          <a:lnTo>
                            <a:pt x="499308" y="165434"/>
                          </a:lnTo>
                          <a:cubicBezTo>
                            <a:pt x="499308" y="183707"/>
                            <a:pt x="484494" y="198521"/>
                            <a:pt x="466221" y="198521"/>
                          </a:cubicBezTo>
                          <a:cubicBezTo>
                            <a:pt x="318708" y="207399"/>
                            <a:pt x="196094" y="228112"/>
                            <a:pt x="36046" y="219235"/>
                          </a:cubicBezTo>
                          <a:cubicBezTo>
                            <a:pt x="17773" y="219235"/>
                            <a:pt x="0" y="183707"/>
                            <a:pt x="0" y="165434"/>
                          </a:cubicBezTo>
                          <a:lnTo>
                            <a:pt x="0" y="33087"/>
                          </a:lnTo>
                          <a:close/>
                        </a:path>
                      </a:pathLst>
                    </a:custGeom>
                    <a:gradFill>
                      <a:gsLst>
                        <a:gs pos="0">
                          <a:schemeClr val="bg1">
                            <a:lumMod val="75000"/>
                          </a:schemeClr>
                        </a:gs>
                        <a:gs pos="100000">
                          <a:schemeClr val="accent5">
                            <a:lumMod val="7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1" name="Group 160">
                    <a:extLst>
                      <a:ext uri="{FF2B5EF4-FFF2-40B4-BE49-F238E27FC236}">
                        <a16:creationId xmlns:a16="http://schemas.microsoft.com/office/drawing/2014/main" id="{9AB56821-A300-2CE3-BA1D-D24248320296}"/>
                      </a:ext>
                    </a:extLst>
                  </p:cNvPr>
                  <p:cNvGrpSpPr/>
                  <p:nvPr/>
                </p:nvGrpSpPr>
                <p:grpSpPr>
                  <a:xfrm>
                    <a:off x="1068918" y="4242048"/>
                    <a:ext cx="418551" cy="126000"/>
                    <a:chOff x="1402181" y="3729820"/>
                    <a:chExt cx="418551" cy="126000"/>
                  </a:xfrm>
                </p:grpSpPr>
                <p:sp>
                  <p:nvSpPr>
                    <p:cNvPr id="168" name="Oval 167">
                      <a:extLst>
                        <a:ext uri="{FF2B5EF4-FFF2-40B4-BE49-F238E27FC236}">
                          <a16:creationId xmlns:a16="http://schemas.microsoft.com/office/drawing/2014/main" id="{990E0AF7-23CB-A7E8-9095-62D62943E50D}"/>
                        </a:ext>
                      </a:extLst>
                    </p:cNvPr>
                    <p:cNvSpPr>
                      <a:spLocks noChangeAspect="1"/>
                    </p:cNvSpPr>
                    <p:nvPr/>
                  </p:nvSpPr>
                  <p:spPr>
                    <a:xfrm>
                      <a:off x="1402181" y="3729820"/>
                      <a:ext cx="126000" cy="126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9" name="Oval 168">
                      <a:extLst>
                        <a:ext uri="{FF2B5EF4-FFF2-40B4-BE49-F238E27FC236}">
                          <a16:creationId xmlns:a16="http://schemas.microsoft.com/office/drawing/2014/main" id="{6A881381-9E50-029A-AD8D-EABF67B830B8}"/>
                        </a:ext>
                      </a:extLst>
                    </p:cNvPr>
                    <p:cNvSpPr>
                      <a:spLocks noChangeAspect="1"/>
                    </p:cNvSpPr>
                    <p:nvPr/>
                  </p:nvSpPr>
                  <p:spPr>
                    <a:xfrm>
                      <a:off x="1547023" y="3729820"/>
                      <a:ext cx="126000" cy="126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0" name="Oval 169">
                      <a:extLst>
                        <a:ext uri="{FF2B5EF4-FFF2-40B4-BE49-F238E27FC236}">
                          <a16:creationId xmlns:a16="http://schemas.microsoft.com/office/drawing/2014/main" id="{C50E4E7C-5694-0653-8AAA-DD55C21324F6}"/>
                        </a:ext>
                      </a:extLst>
                    </p:cNvPr>
                    <p:cNvSpPr>
                      <a:spLocks noChangeAspect="1"/>
                    </p:cNvSpPr>
                    <p:nvPr/>
                  </p:nvSpPr>
                  <p:spPr>
                    <a:xfrm>
                      <a:off x="1694732" y="3729820"/>
                      <a:ext cx="126000" cy="126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3" name="Group 162">
                    <a:extLst>
                      <a:ext uri="{FF2B5EF4-FFF2-40B4-BE49-F238E27FC236}">
                        <a16:creationId xmlns:a16="http://schemas.microsoft.com/office/drawing/2014/main" id="{C326329F-5FB2-F312-2A4B-A4CD23F35283}"/>
                      </a:ext>
                    </a:extLst>
                  </p:cNvPr>
                  <p:cNvGrpSpPr/>
                  <p:nvPr/>
                </p:nvGrpSpPr>
                <p:grpSpPr>
                  <a:xfrm>
                    <a:off x="1128014" y="4494447"/>
                    <a:ext cx="297491" cy="126331"/>
                    <a:chOff x="1560975" y="3732587"/>
                    <a:chExt cx="297491" cy="126331"/>
                  </a:xfrm>
                </p:grpSpPr>
                <p:sp>
                  <p:nvSpPr>
                    <p:cNvPr id="164" name="Rectangle 163">
                      <a:extLst>
                        <a:ext uri="{FF2B5EF4-FFF2-40B4-BE49-F238E27FC236}">
                          <a16:creationId xmlns:a16="http://schemas.microsoft.com/office/drawing/2014/main" id="{B1C4B4C0-D60D-6BC0-3FDC-2E2209635C7E}"/>
                        </a:ext>
                      </a:extLst>
                    </p:cNvPr>
                    <p:cNvSpPr>
                      <a:spLocks noChangeAspect="1"/>
                    </p:cNvSpPr>
                    <p:nvPr/>
                  </p:nvSpPr>
                  <p:spPr>
                    <a:xfrm rot="2700000">
                      <a:off x="1560809" y="3732753"/>
                      <a:ext cx="126331" cy="1260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2F134D3-010E-B695-6197-9E5F9D3CA452}"/>
                        </a:ext>
                      </a:extLst>
                    </p:cNvPr>
                    <p:cNvSpPr>
                      <a:spLocks noChangeAspect="1"/>
                    </p:cNvSpPr>
                    <p:nvPr/>
                  </p:nvSpPr>
                  <p:spPr>
                    <a:xfrm rot="2700000">
                      <a:off x="1732300" y="3732753"/>
                      <a:ext cx="126331" cy="1260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8B8A82B-FB34-8CDB-CB01-D448E4FD52C8}"/>
                          </a:ext>
                        </a:extLst>
                      </p:cNvPr>
                      <p:cNvSpPr txBox="1"/>
                      <p:nvPr/>
                    </p:nvSpPr>
                    <p:spPr>
                      <a:xfrm>
                        <a:off x="1640006" y="4175664"/>
                        <a:ext cx="288000" cy="216000"/>
                      </a:xfrm>
                      <a:prstGeom prst="ellipse">
                        <a:avLst/>
                      </a:prstGeom>
                      <a:solidFill>
                        <a:srgbClr val="7030A0"/>
                      </a:solidFill>
                      <a:ln>
                        <a:noFill/>
                      </a:ln>
                    </p:spPr>
                    <p:txBody>
                      <a:bodyPr wrap="none" lIns="36000" tIns="36000" rIns="36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𝑃</m:t>
                                  </m:r>
                                </m:e>
                                <m:sub>
                                  <m:r>
                                    <a:rPr kumimoji="0" lang="en-NZ" sz="1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m:t>
                                  </m:r>
                                </m:sub>
                              </m:sSub>
                            </m:oMath>
                          </m:oMathPara>
                        </a14:m>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275" name="TextBox 274">
                        <a:extLst>
                          <a:ext uri="{FF2B5EF4-FFF2-40B4-BE49-F238E27FC236}">
                            <a16:creationId xmlns:a16="http://schemas.microsoft.com/office/drawing/2014/main" id="{076A8328-9963-025D-5359-75A0EA7A8A51}"/>
                          </a:ext>
                        </a:extLst>
                      </p:cNvPr>
                      <p:cNvSpPr txBox="1">
                        <a:spLocks noRot="1" noChangeAspect="1" noMove="1" noResize="1" noEditPoints="1" noAdjustHandles="1" noChangeArrowheads="1" noChangeShapeType="1" noTextEdit="1"/>
                      </p:cNvSpPr>
                      <p:nvPr/>
                    </p:nvSpPr>
                    <p:spPr>
                      <a:xfrm>
                        <a:off x="1640006" y="4175664"/>
                        <a:ext cx="288000" cy="216000"/>
                      </a:xfrm>
                      <a:prstGeom prst="ellipse">
                        <a:avLst/>
                      </a:prstGeom>
                      <a:blipFill>
                        <a:blip r:embed="rId25"/>
                        <a:stretch>
                          <a:fillRect b="-8571"/>
                        </a:stretch>
                      </a:blipFill>
                      <a:ln>
                        <a:noFill/>
                      </a:ln>
                    </p:spPr>
                    <p:txBody>
                      <a:bodyPr/>
                      <a:lstStyle/>
                      <a:p>
                        <a:r>
                          <a:rPr lang="en-NZ">
                            <a:noFill/>
                          </a:rPr>
                          <a:t> </a:t>
                        </a:r>
                      </a:p>
                    </p:txBody>
                  </p:sp>
                </mc:Fallback>
              </mc:AlternateContent>
            </p:grpSp>
            <p:grpSp>
              <p:nvGrpSpPr>
                <p:cNvPr id="710" name="Group 709">
                  <a:extLst>
                    <a:ext uri="{FF2B5EF4-FFF2-40B4-BE49-F238E27FC236}">
                      <a16:creationId xmlns:a16="http://schemas.microsoft.com/office/drawing/2014/main" id="{EEBDEC60-E0B5-D29D-71B7-7B1C29757AD9}"/>
                    </a:ext>
                  </a:extLst>
                </p:cNvPr>
                <p:cNvGrpSpPr/>
                <p:nvPr/>
              </p:nvGrpSpPr>
              <p:grpSpPr>
                <a:xfrm>
                  <a:off x="2124473" y="3932689"/>
                  <a:ext cx="468000" cy="1296000"/>
                  <a:chOff x="2175961" y="4544593"/>
                  <a:chExt cx="468000" cy="1279509"/>
                </a:xfrm>
              </p:grpSpPr>
              <p:sp>
                <p:nvSpPr>
                  <p:cNvPr id="691" name="Arrow: Up 690">
                    <a:extLst>
                      <a:ext uri="{FF2B5EF4-FFF2-40B4-BE49-F238E27FC236}">
                        <a16:creationId xmlns:a16="http://schemas.microsoft.com/office/drawing/2014/main" id="{41844259-1EE6-3313-4B83-DFA54C1CBBD2}"/>
                      </a:ext>
                    </a:extLst>
                  </p:cNvPr>
                  <p:cNvSpPr/>
                  <p:nvPr/>
                </p:nvSpPr>
                <p:spPr>
                  <a:xfrm>
                    <a:off x="2270632" y="4544593"/>
                    <a:ext cx="288000" cy="1279509"/>
                  </a:xfrm>
                  <a:prstGeom prst="up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99" name="Rectangle: Rounded Corners 698">
                        <a:extLst>
                          <a:ext uri="{FF2B5EF4-FFF2-40B4-BE49-F238E27FC236}">
                            <a16:creationId xmlns:a16="http://schemas.microsoft.com/office/drawing/2014/main" id="{33485A6E-4E3B-7758-9F8F-26533EC2D410}"/>
                          </a:ext>
                        </a:extLst>
                      </p:cNvPr>
                      <p:cNvSpPr/>
                      <p:nvPr/>
                    </p:nvSpPr>
                    <p:spPr>
                      <a:xfrm>
                        <a:off x="2175961" y="4868768"/>
                        <a:ext cx="468000" cy="307471"/>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oMath>
                          </m:oMathPara>
                        </a14:m>
                        <a:endParaRPr kumimoji="0" lang="en-NZ" sz="16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699" name="Rectangle: Rounded Corners 698">
                        <a:extLst>
                          <a:ext uri="{FF2B5EF4-FFF2-40B4-BE49-F238E27FC236}">
                            <a16:creationId xmlns:a16="http://schemas.microsoft.com/office/drawing/2014/main" id="{33485A6E-4E3B-7758-9F8F-26533EC2D410}"/>
                          </a:ext>
                        </a:extLst>
                      </p:cNvPr>
                      <p:cNvSpPr>
                        <a:spLocks noRot="1" noChangeAspect="1" noMove="1" noResize="1" noEditPoints="1" noAdjustHandles="1" noChangeArrowheads="1" noChangeShapeType="1" noTextEdit="1"/>
                      </p:cNvSpPr>
                      <p:nvPr/>
                    </p:nvSpPr>
                    <p:spPr>
                      <a:xfrm>
                        <a:off x="2175961" y="4868768"/>
                        <a:ext cx="468000" cy="307471"/>
                      </a:xfrm>
                      <a:prstGeom prst="roundRect">
                        <a:avLst>
                          <a:gd name="adj" fmla="val 22549"/>
                        </a:avLst>
                      </a:prstGeom>
                      <a:blipFill>
                        <a:blip r:embed="rId26"/>
                        <a:stretch>
                          <a:fillRect l="-10256"/>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439" name="TextBox 438">
                      <a:extLst>
                        <a:ext uri="{FF2B5EF4-FFF2-40B4-BE49-F238E27FC236}">
                          <a16:creationId xmlns:a16="http://schemas.microsoft.com/office/drawing/2014/main" id="{B60CD0B0-A70A-70F8-10C5-E5E85A984AE0}"/>
                        </a:ext>
                      </a:extLst>
                    </p:cNvPr>
                    <p:cNvSpPr txBox="1">
                      <a:spLocks/>
                    </p:cNvSpPr>
                    <p:nvPr/>
                  </p:nvSpPr>
                  <p:spPr>
                    <a:xfrm>
                      <a:off x="1922706" y="3584638"/>
                      <a:ext cx="893379" cy="308628"/>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lang="en-NZ" sz="1200" i="1" kern="0">
                                        <a:solidFill>
                                          <a:prstClr val="black"/>
                                        </a:solidFill>
                                        <a:latin typeface="Cambria Math" panose="02040503050406030204" pitchFamily="18" charset="0"/>
                                      </a:rPr>
                                    </m:ctrlPr>
                                  </m:sSupPr>
                                  <m:e>
                                    <m:r>
                                      <a:rPr lang="en-NZ" sz="1200" i="1" kern="0">
                                        <a:solidFill>
                                          <a:prstClr val="black"/>
                                        </a:solidFill>
                                        <a:latin typeface="Cambria Math" panose="02040503050406030204" pitchFamily="18" charset="0"/>
                                      </a:rPr>
                                      <m:t>𝐻</m:t>
                                    </m:r>
                                  </m:e>
                                  <m:sup>
                                    <m:r>
                                      <a:rPr lang="en-NZ" sz="1200" i="1" kern="0">
                                        <a:solidFill>
                                          <a:prstClr val="black"/>
                                        </a:solidFill>
                                        <a:latin typeface="Cambria Math" panose="02040503050406030204" pitchFamily="18" charset="0"/>
                                      </a:rPr>
                                      <m:t>+</m:t>
                                    </m:r>
                                  </m:sup>
                                </m:sSup>
                                <m:r>
                                  <a:rPr lang="en-NZ" sz="1200" b="0" i="1" kern="0" smtClean="0">
                                    <a:solidFill>
                                      <a:prstClr val="black"/>
                                    </a:solidFill>
                                    <a:latin typeface="Cambria Math" panose="02040503050406030204" pitchFamily="18" charset="0"/>
                                  </a:rPr>
                                  <m:t>.</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39" name="TextBox 438">
                      <a:extLst>
                        <a:ext uri="{FF2B5EF4-FFF2-40B4-BE49-F238E27FC236}">
                          <a16:creationId xmlns:a16="http://schemas.microsoft.com/office/drawing/2014/main" id="{B60CD0B0-A70A-70F8-10C5-E5E85A984AE0}"/>
                        </a:ext>
                      </a:extLst>
                    </p:cNvPr>
                    <p:cNvSpPr txBox="1">
                      <a:spLocks noRot="1" noChangeAspect="1" noMove="1" noResize="1" noEditPoints="1" noAdjustHandles="1" noChangeArrowheads="1" noChangeShapeType="1" noTextEdit="1"/>
                    </p:cNvSpPr>
                    <p:nvPr/>
                  </p:nvSpPr>
                  <p:spPr>
                    <a:xfrm>
                      <a:off x="1922706" y="3584638"/>
                      <a:ext cx="893379" cy="308628"/>
                    </a:xfrm>
                    <a:prstGeom prst="roundRect">
                      <a:avLst>
                        <a:gd name="adj" fmla="val 38026"/>
                      </a:avLst>
                    </a:prstGeom>
                    <a:blipFill>
                      <a:blip r:embed="rId27"/>
                      <a:stretch>
                        <a:fillRect b="-1887"/>
                      </a:stretch>
                    </a:blipFill>
                    <a:ln w="12700">
                      <a:solidFill>
                        <a:srgbClr val="FF0000"/>
                      </a:solidFill>
                    </a:ln>
                  </p:spPr>
                  <p:txBody>
                    <a:bodyPr/>
                    <a:lstStyle/>
                    <a:p>
                      <a:r>
                        <a:rPr lang="en-NZ">
                          <a:noFill/>
                        </a:rPr>
                        <a:t> </a:t>
                      </a:r>
                    </a:p>
                  </p:txBody>
                </p:sp>
              </mc:Fallback>
            </mc:AlternateContent>
            <p:grpSp>
              <p:nvGrpSpPr>
                <p:cNvPr id="719" name="Group 718">
                  <a:extLst>
                    <a:ext uri="{FF2B5EF4-FFF2-40B4-BE49-F238E27FC236}">
                      <a16:creationId xmlns:a16="http://schemas.microsoft.com/office/drawing/2014/main" id="{3295458D-4551-1F17-288A-20D965285C7A}"/>
                    </a:ext>
                  </a:extLst>
                </p:cNvPr>
                <p:cNvGrpSpPr/>
                <p:nvPr/>
              </p:nvGrpSpPr>
              <p:grpSpPr>
                <a:xfrm>
                  <a:off x="251247" y="3875326"/>
                  <a:ext cx="751856" cy="622741"/>
                  <a:chOff x="311449" y="4234448"/>
                  <a:chExt cx="751856" cy="622741"/>
                </a:xfrm>
              </p:grpSpPr>
              <p:grpSp>
                <p:nvGrpSpPr>
                  <p:cNvPr id="159" name="Group 158">
                    <a:extLst>
                      <a:ext uri="{FF2B5EF4-FFF2-40B4-BE49-F238E27FC236}">
                        <a16:creationId xmlns:a16="http://schemas.microsoft.com/office/drawing/2014/main" id="{1B76AE0C-E7BA-E178-A07D-11EE6C66730B}"/>
                      </a:ext>
                    </a:extLst>
                  </p:cNvPr>
                  <p:cNvGrpSpPr/>
                  <p:nvPr/>
                </p:nvGrpSpPr>
                <p:grpSpPr>
                  <a:xfrm>
                    <a:off x="311449" y="4486721"/>
                    <a:ext cx="518091" cy="370468"/>
                    <a:chOff x="5807623" y="4037956"/>
                    <a:chExt cx="518091" cy="370468"/>
                  </a:xfrm>
                </p:grpSpPr>
                <p:sp>
                  <p:nvSpPr>
                    <p:cNvPr id="171" name="Rectangle 170">
                      <a:extLst>
                        <a:ext uri="{FF2B5EF4-FFF2-40B4-BE49-F238E27FC236}">
                          <a16:creationId xmlns:a16="http://schemas.microsoft.com/office/drawing/2014/main" id="{22C97DB9-7773-B82E-2E53-60C4C357F167}"/>
                        </a:ext>
                      </a:extLst>
                    </p:cNvPr>
                    <p:cNvSpPr>
                      <a:spLocks noChangeAspect="1"/>
                    </p:cNvSpPr>
                    <p:nvPr/>
                  </p:nvSpPr>
                  <p:spPr>
                    <a:xfrm rot="2700000">
                      <a:off x="5856682" y="4038097"/>
                      <a:ext cx="108000" cy="10771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CC24E0DD-AE70-8FE9-9603-8181B4FA2F15}"/>
                        </a:ext>
                      </a:extLst>
                    </p:cNvPr>
                    <p:cNvSpPr>
                      <a:spLocks noChangeAspect="1"/>
                    </p:cNvSpPr>
                    <p:nvPr/>
                  </p:nvSpPr>
                  <p:spPr>
                    <a:xfrm rot="2700000">
                      <a:off x="6041690" y="4044113"/>
                      <a:ext cx="108000" cy="10771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176D3CDC-B0ED-92B8-73C7-7F4B36E505BB}"/>
                            </a:ext>
                          </a:extLst>
                        </p:cNvPr>
                        <p:cNvSpPr txBox="1"/>
                        <p:nvPr/>
                      </p:nvSpPr>
                      <p:spPr>
                        <a:xfrm>
                          <a:off x="5807623" y="4131425"/>
                          <a:ext cx="51809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𝑲</m:t>
                                    </m:r>
                                  </m:e>
                                  <m:sup>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oMath>
                            </m:oMathPara>
                          </a14:m>
                          <a:endParaRPr kumimoji="0" lang="en-NZ"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3" name="TextBox 172">
                          <a:extLst>
                            <a:ext uri="{FF2B5EF4-FFF2-40B4-BE49-F238E27FC236}">
                              <a16:creationId xmlns:a16="http://schemas.microsoft.com/office/drawing/2014/main" id="{176D3CDC-B0ED-92B8-73C7-7F4B36E505BB}"/>
                            </a:ext>
                          </a:extLst>
                        </p:cNvPr>
                        <p:cNvSpPr txBox="1">
                          <a:spLocks noRot="1" noChangeAspect="1" noMove="1" noResize="1" noEditPoints="1" noAdjustHandles="1" noChangeArrowheads="1" noChangeShapeType="1" noTextEdit="1"/>
                        </p:cNvSpPr>
                        <p:nvPr/>
                      </p:nvSpPr>
                      <p:spPr>
                        <a:xfrm>
                          <a:off x="5807623" y="4131425"/>
                          <a:ext cx="518091" cy="276999"/>
                        </a:xfrm>
                        <a:prstGeom prst="rect">
                          <a:avLst/>
                        </a:prstGeom>
                        <a:blipFill>
                          <a:blip r:embed="rId28"/>
                          <a:stretch>
                            <a:fillRect/>
                          </a:stretch>
                        </a:blipFill>
                      </p:spPr>
                      <p:txBody>
                        <a:bodyPr/>
                        <a:lstStyle/>
                        <a:p>
                          <a:r>
                            <a:rPr lang="en-NZ">
                              <a:noFill/>
                            </a:rPr>
                            <a:t> </a:t>
                          </a:r>
                        </a:p>
                      </p:txBody>
                    </p:sp>
                  </mc:Fallback>
                </mc:AlternateContent>
              </p:grpSp>
              <p:sp>
                <p:nvSpPr>
                  <p:cNvPr id="718" name="Freeform: Shape 717">
                    <a:extLst>
                      <a:ext uri="{FF2B5EF4-FFF2-40B4-BE49-F238E27FC236}">
                        <a16:creationId xmlns:a16="http://schemas.microsoft.com/office/drawing/2014/main" id="{FFDEBACB-D394-E1CE-E52A-2E8D5749416E}"/>
                      </a:ext>
                    </a:extLst>
                  </p:cNvPr>
                  <p:cNvSpPr/>
                  <p:nvPr/>
                </p:nvSpPr>
                <p:spPr>
                  <a:xfrm rot="9638233" flipH="1">
                    <a:off x="609088" y="4234448"/>
                    <a:ext cx="454217" cy="106011"/>
                  </a:xfrm>
                  <a:custGeom>
                    <a:avLst/>
                    <a:gdLst>
                      <a:gd name="connsiteX0" fmla="*/ 0 w 171450"/>
                      <a:gd name="connsiteY0" fmla="*/ 0 h 450850"/>
                      <a:gd name="connsiteX1" fmla="*/ 171450 w 171450"/>
                      <a:gd name="connsiteY1" fmla="*/ 450850 h 450850"/>
                      <a:gd name="connsiteX0" fmla="*/ 0 w 171450"/>
                      <a:gd name="connsiteY0" fmla="*/ 0 h 450850"/>
                      <a:gd name="connsiteX1" fmla="*/ 171450 w 171450"/>
                      <a:gd name="connsiteY1" fmla="*/ 450850 h 450850"/>
                      <a:gd name="connsiteX0" fmla="*/ 60050 w 231500"/>
                      <a:gd name="connsiteY0" fmla="*/ 0 h 450850"/>
                      <a:gd name="connsiteX1" fmla="*/ 231500 w 231500"/>
                      <a:gd name="connsiteY1" fmla="*/ 450850 h 450850"/>
                      <a:gd name="connsiteX0" fmla="*/ 22111 w 503329"/>
                      <a:gd name="connsiteY0" fmla="*/ 0 h 439881"/>
                      <a:gd name="connsiteX1" fmla="*/ 503329 w 503329"/>
                      <a:gd name="connsiteY1" fmla="*/ 439881 h 439881"/>
                      <a:gd name="connsiteX0" fmla="*/ 23477 w 504695"/>
                      <a:gd name="connsiteY0" fmla="*/ 0 h 465301"/>
                      <a:gd name="connsiteX1" fmla="*/ 504695 w 504695"/>
                      <a:gd name="connsiteY1" fmla="*/ 439881 h 465301"/>
                      <a:gd name="connsiteX0" fmla="*/ 22883 w 515366"/>
                      <a:gd name="connsiteY0" fmla="*/ 0 h 220785"/>
                      <a:gd name="connsiteX1" fmla="*/ 515366 w 515366"/>
                      <a:gd name="connsiteY1" fmla="*/ 154695 h 220785"/>
                      <a:gd name="connsiteX0" fmla="*/ 0 w 492483"/>
                      <a:gd name="connsiteY0" fmla="*/ 0 h 210564"/>
                      <a:gd name="connsiteX1" fmla="*/ 492483 w 492483"/>
                      <a:gd name="connsiteY1" fmla="*/ 154695 h 210564"/>
                    </a:gdLst>
                    <a:ahLst/>
                    <a:cxnLst>
                      <a:cxn ang="0">
                        <a:pos x="connsiteX0" y="connsiteY0"/>
                      </a:cxn>
                      <a:cxn ang="0">
                        <a:pos x="connsiteX1" y="connsiteY1"/>
                      </a:cxn>
                    </a:cxnLst>
                    <a:rect l="l" t="t" r="r" b="b"/>
                    <a:pathLst>
                      <a:path w="492483" h="210564">
                        <a:moveTo>
                          <a:pt x="0" y="0"/>
                        </a:moveTo>
                        <a:cubicBezTo>
                          <a:pt x="88457" y="195308"/>
                          <a:pt x="223022" y="272855"/>
                          <a:pt x="492483" y="154695"/>
                        </a:cubicBezTo>
                      </a:path>
                    </a:pathLst>
                  </a:custGeom>
                  <a:noFill/>
                  <a:ln w="28575">
                    <a:headEnd type="none" w="med" len="med"/>
                    <a:tailEnd type="stealth"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357" name="TextBox 356">
                      <a:extLst>
                        <a:ext uri="{FF2B5EF4-FFF2-40B4-BE49-F238E27FC236}">
                          <a16:creationId xmlns:a16="http://schemas.microsoft.com/office/drawing/2014/main" id="{CE342F40-8BA8-FB60-F25A-3B2F850C6797}"/>
                        </a:ext>
                      </a:extLst>
                    </p:cNvPr>
                    <p:cNvSpPr txBox="1"/>
                    <p:nvPr/>
                  </p:nvSpPr>
                  <p:spPr>
                    <a:xfrm>
                      <a:off x="1598706" y="3272307"/>
                      <a:ext cx="324000" cy="216000"/>
                    </a:xfrm>
                    <a:prstGeom prst="ellipse">
                      <a:avLst/>
                    </a:prstGeom>
                    <a:solidFill>
                      <a:srgbClr val="EF1E7A"/>
                    </a:solidFill>
                    <a:ln>
                      <a:noFill/>
                    </a:ln>
                  </p:spPr>
                  <p:txBody>
                    <a:bodyPr wrap="none" lIns="36000" tIns="36000" rIns="36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2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m:t>
                                </m:r>
                              </m:sup>
                            </m:sSup>
                          </m:oMath>
                        </m:oMathPara>
                      </a14:m>
                      <a:endParaRPr kumimoji="0" lang="en-NZ" sz="12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mc:Choice>
              <mc:Fallback xmlns="">
                <p:sp>
                  <p:nvSpPr>
                    <p:cNvPr id="357" name="TextBox 356">
                      <a:extLst>
                        <a:ext uri="{FF2B5EF4-FFF2-40B4-BE49-F238E27FC236}">
                          <a16:creationId xmlns:a16="http://schemas.microsoft.com/office/drawing/2014/main" id="{CE342F40-8BA8-FB60-F25A-3B2F850C6797}"/>
                        </a:ext>
                      </a:extLst>
                    </p:cNvPr>
                    <p:cNvSpPr txBox="1">
                      <a:spLocks noRot="1" noChangeAspect="1" noMove="1" noResize="1" noEditPoints="1" noAdjustHandles="1" noChangeArrowheads="1" noChangeShapeType="1" noTextEdit="1"/>
                    </p:cNvSpPr>
                    <p:nvPr/>
                  </p:nvSpPr>
                  <p:spPr>
                    <a:xfrm>
                      <a:off x="1598706" y="3272307"/>
                      <a:ext cx="324000" cy="216000"/>
                    </a:xfrm>
                    <a:prstGeom prst="ellipse">
                      <a:avLst/>
                    </a:prstGeom>
                    <a:blipFill>
                      <a:blip r:embed="rId29"/>
                      <a:stretch>
                        <a:fillRect/>
                      </a:stretch>
                    </a:blipFill>
                    <a:ln>
                      <a:noFill/>
                    </a:ln>
                  </p:spPr>
                  <p:txBody>
                    <a:bodyPr/>
                    <a:lstStyle/>
                    <a:p>
                      <a:r>
                        <a:rPr lang="en-NZ">
                          <a:noFill/>
                        </a:rPr>
                        <a:t> </a:t>
                      </a:r>
                    </a:p>
                  </p:txBody>
                </p:sp>
              </mc:Fallback>
            </mc:AlternateContent>
          </p:grpSp>
          <p:grpSp>
            <p:nvGrpSpPr>
              <p:cNvPr id="482" name="Group 481">
                <a:extLst>
                  <a:ext uri="{FF2B5EF4-FFF2-40B4-BE49-F238E27FC236}">
                    <a16:creationId xmlns:a16="http://schemas.microsoft.com/office/drawing/2014/main" id="{3B0237DB-82B4-18F3-9182-0BFEE1B6B202}"/>
                  </a:ext>
                </a:extLst>
              </p:cNvPr>
              <p:cNvGrpSpPr/>
              <p:nvPr/>
            </p:nvGrpSpPr>
            <p:grpSpPr>
              <a:xfrm>
                <a:off x="1082956" y="3789430"/>
                <a:ext cx="279208" cy="110656"/>
                <a:chOff x="1573133" y="5132825"/>
                <a:chExt cx="279208" cy="110656"/>
              </a:xfrm>
            </p:grpSpPr>
            <p:sp>
              <p:nvSpPr>
                <p:cNvPr id="486" name="Rectangle 485">
                  <a:extLst>
                    <a:ext uri="{FF2B5EF4-FFF2-40B4-BE49-F238E27FC236}">
                      <a16:creationId xmlns:a16="http://schemas.microsoft.com/office/drawing/2014/main" id="{AFDAA52B-D5EF-AEEE-2217-16F23DF231E5}"/>
                    </a:ext>
                  </a:extLst>
                </p:cNvPr>
                <p:cNvSpPr>
                  <a:spLocks noChangeAspect="1"/>
                </p:cNvSpPr>
                <p:nvPr/>
              </p:nvSpPr>
              <p:spPr>
                <a:xfrm rot="2700000">
                  <a:off x="1572992" y="5135622"/>
                  <a:ext cx="108000" cy="10771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7" name="Rectangle 486">
                  <a:extLst>
                    <a:ext uri="{FF2B5EF4-FFF2-40B4-BE49-F238E27FC236}">
                      <a16:creationId xmlns:a16="http://schemas.microsoft.com/office/drawing/2014/main" id="{C067364A-681D-79AA-99A6-CAA5066F7337}"/>
                    </a:ext>
                  </a:extLst>
                </p:cNvPr>
                <p:cNvSpPr>
                  <a:spLocks noChangeAspect="1"/>
                </p:cNvSpPr>
                <p:nvPr/>
              </p:nvSpPr>
              <p:spPr>
                <a:xfrm rot="2700000">
                  <a:off x="1744483" y="5132966"/>
                  <a:ext cx="108000" cy="10771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95" name="Group 394">
              <a:extLst>
                <a:ext uri="{FF2B5EF4-FFF2-40B4-BE49-F238E27FC236}">
                  <a16:creationId xmlns:a16="http://schemas.microsoft.com/office/drawing/2014/main" id="{A033E853-3C09-2F5E-E974-A12DD64C60B6}"/>
                </a:ext>
              </a:extLst>
            </p:cNvPr>
            <p:cNvGrpSpPr/>
            <p:nvPr/>
          </p:nvGrpSpPr>
          <p:grpSpPr>
            <a:xfrm>
              <a:off x="7114869" y="3796804"/>
              <a:ext cx="1728425" cy="1383500"/>
              <a:chOff x="7114869" y="3796804"/>
              <a:chExt cx="1728425" cy="1383500"/>
            </a:xfrm>
          </p:grpSpPr>
          <p:cxnSp>
            <p:nvCxnSpPr>
              <p:cNvPr id="286" name="Straight Arrow Connector 285">
                <a:extLst>
                  <a:ext uri="{FF2B5EF4-FFF2-40B4-BE49-F238E27FC236}">
                    <a16:creationId xmlns:a16="http://schemas.microsoft.com/office/drawing/2014/main" id="{4BEC2E3A-0249-A65A-2854-7CC8589B4743}"/>
                  </a:ext>
                </a:extLst>
              </p:cNvPr>
              <p:cNvCxnSpPr>
                <a:cxnSpLocks/>
                <a:stCxn id="304" idx="2"/>
                <a:endCxn id="308" idx="0"/>
              </p:cNvCxnSpPr>
              <p:nvPr/>
            </p:nvCxnSpPr>
            <p:spPr>
              <a:xfrm>
                <a:off x="8551567" y="4002638"/>
                <a:ext cx="0" cy="188421"/>
              </a:xfrm>
              <a:prstGeom prst="straightConnector1">
                <a:avLst/>
              </a:prstGeom>
              <a:noFill/>
              <a:ln w="12700" cap="flat" cmpd="sng" algn="ctr">
                <a:solidFill>
                  <a:srgbClr val="4472C4"/>
                </a:solidFill>
                <a:prstDash val="solid"/>
                <a:miter lim="800000"/>
                <a:headEnd type="triangle" w="sm" len="sm"/>
                <a:tailEnd type="none" w="sm" len="sm"/>
              </a:ln>
              <a:effectLst/>
            </p:spPr>
          </p:cxnSp>
          <p:cxnSp>
            <p:nvCxnSpPr>
              <p:cNvPr id="294" name="Straight Arrow Connector 293">
                <a:extLst>
                  <a:ext uri="{FF2B5EF4-FFF2-40B4-BE49-F238E27FC236}">
                    <a16:creationId xmlns:a16="http://schemas.microsoft.com/office/drawing/2014/main" id="{A75BAD66-51DA-82B6-E1DD-3EB2C0CBB74A}"/>
                  </a:ext>
                </a:extLst>
              </p:cNvPr>
              <p:cNvCxnSpPr>
                <a:cxnSpLocks/>
                <a:stCxn id="308" idx="2"/>
                <a:endCxn id="309" idx="0"/>
              </p:cNvCxnSpPr>
              <p:nvPr/>
            </p:nvCxnSpPr>
            <p:spPr>
              <a:xfrm>
                <a:off x="8551567" y="4368403"/>
                <a:ext cx="0" cy="481047"/>
              </a:xfrm>
              <a:prstGeom prst="straightConnector1">
                <a:avLst/>
              </a:prstGeom>
              <a:noFill/>
              <a:ln w="12700" cap="flat" cmpd="sng" algn="ctr">
                <a:solidFill>
                  <a:srgbClr val="4472C4"/>
                </a:solidFill>
                <a:prstDash val="solid"/>
                <a:miter lim="800000"/>
                <a:headEnd type="triangle" w="sm" len="sm"/>
                <a:tailEnd type="none" w="sm" len="sm"/>
              </a:ln>
              <a:effectLst/>
            </p:spPr>
          </p:cxnSp>
          <p:cxnSp>
            <p:nvCxnSpPr>
              <p:cNvPr id="295" name="Straight Arrow Connector 294">
                <a:extLst>
                  <a:ext uri="{FF2B5EF4-FFF2-40B4-BE49-F238E27FC236}">
                    <a16:creationId xmlns:a16="http://schemas.microsoft.com/office/drawing/2014/main" id="{0CD98C0D-535A-C056-B391-89FDD98AEBFF}"/>
                  </a:ext>
                </a:extLst>
              </p:cNvPr>
              <p:cNvCxnSpPr>
                <a:cxnSpLocks/>
                <a:stCxn id="309" idx="2"/>
                <a:endCxn id="302" idx="0"/>
              </p:cNvCxnSpPr>
              <p:nvPr/>
            </p:nvCxnSpPr>
            <p:spPr>
              <a:xfrm>
                <a:off x="8551567" y="5026794"/>
                <a:ext cx="0" cy="153510"/>
              </a:xfrm>
              <a:prstGeom prst="straightConnector1">
                <a:avLst/>
              </a:prstGeom>
              <a:noFill/>
              <a:ln w="12700" cap="flat" cmpd="sng" algn="ctr">
                <a:solidFill>
                  <a:srgbClr val="4472C4"/>
                </a:solidFill>
                <a:prstDash val="solid"/>
                <a:miter lim="800000"/>
                <a:headEnd type="triangle" w="sm" len="sm"/>
                <a:tailEnd type="none" w="sm" len="sm"/>
              </a:ln>
              <a:effectLst/>
            </p:spPr>
          </p:cxnSp>
          <p:cxnSp>
            <p:nvCxnSpPr>
              <p:cNvPr id="296" name="Straight Arrow Connector 295">
                <a:extLst>
                  <a:ext uri="{FF2B5EF4-FFF2-40B4-BE49-F238E27FC236}">
                    <a16:creationId xmlns:a16="http://schemas.microsoft.com/office/drawing/2014/main" id="{F9D23FE8-40C9-54FE-B944-701F797D6438}"/>
                  </a:ext>
                </a:extLst>
              </p:cNvPr>
              <p:cNvCxnSpPr>
                <a:cxnSpLocks/>
                <a:stCxn id="345" idx="3"/>
                <a:endCxn id="309" idx="1"/>
              </p:cNvCxnSpPr>
              <p:nvPr/>
            </p:nvCxnSpPr>
            <p:spPr>
              <a:xfrm>
                <a:off x="8029622" y="4938122"/>
                <a:ext cx="413945" cy="0"/>
              </a:xfrm>
              <a:prstGeom prst="straightConnector1">
                <a:avLst/>
              </a:prstGeom>
              <a:noFill/>
              <a:ln w="12700" cap="flat" cmpd="sng" algn="ctr">
                <a:solidFill>
                  <a:srgbClr val="4472C4"/>
                </a:solidFill>
                <a:prstDash val="solid"/>
                <a:miter lim="800000"/>
                <a:headEnd type="none" w="sm" len="med"/>
                <a:tailEnd type="triangle" w="sm" len="sm"/>
              </a:ln>
              <a:effectLst/>
            </p:spPr>
          </p:cxnSp>
          <p:cxnSp>
            <p:nvCxnSpPr>
              <p:cNvPr id="297" name="Straight Arrow Connector 296">
                <a:extLst>
                  <a:ext uri="{FF2B5EF4-FFF2-40B4-BE49-F238E27FC236}">
                    <a16:creationId xmlns:a16="http://schemas.microsoft.com/office/drawing/2014/main" id="{FD2B3C5C-A6C8-09DA-2408-4C43C79B5FBA}"/>
                  </a:ext>
                </a:extLst>
              </p:cNvPr>
              <p:cNvCxnSpPr>
                <a:cxnSpLocks/>
                <a:stCxn id="347" idx="3"/>
                <a:endCxn id="345" idx="1"/>
              </p:cNvCxnSpPr>
              <p:nvPr/>
            </p:nvCxnSpPr>
            <p:spPr>
              <a:xfrm flipV="1">
                <a:off x="7596842" y="4938122"/>
                <a:ext cx="108780" cy="1"/>
              </a:xfrm>
              <a:prstGeom prst="straightConnector1">
                <a:avLst/>
              </a:prstGeom>
              <a:noFill/>
              <a:ln w="12700" cap="flat" cmpd="sng" algn="ctr">
                <a:solidFill>
                  <a:srgbClr val="4472C4"/>
                </a:solidFill>
                <a:prstDash val="solid"/>
                <a:miter lim="800000"/>
                <a:headEnd type="none" w="sm" len="med"/>
                <a:tailEnd type="triangle" w="sm" len="sm"/>
              </a:ln>
              <a:effectLst/>
            </p:spPr>
          </p:cxnSp>
          <p:grpSp>
            <p:nvGrpSpPr>
              <p:cNvPr id="344" name="Group 343">
                <a:extLst>
                  <a:ext uri="{FF2B5EF4-FFF2-40B4-BE49-F238E27FC236}">
                    <a16:creationId xmlns:a16="http://schemas.microsoft.com/office/drawing/2014/main" id="{CA90A483-9BC8-D3A8-9964-C40C2A1E8A4C}"/>
                  </a:ext>
                </a:extLst>
              </p:cNvPr>
              <p:cNvGrpSpPr/>
              <p:nvPr/>
            </p:nvGrpSpPr>
            <p:grpSpPr>
              <a:xfrm>
                <a:off x="7114869" y="4809690"/>
                <a:ext cx="1198477" cy="256865"/>
                <a:chOff x="6540124" y="7347954"/>
                <a:chExt cx="1198477" cy="256865"/>
              </a:xfrm>
            </p:grpSpPr>
            <mc:AlternateContent xmlns:mc="http://schemas.openxmlformats.org/markup-compatibility/2006" xmlns:a14="http://schemas.microsoft.com/office/drawing/2010/main">
              <mc:Choice Requires="a14">
                <p:sp>
                  <p:nvSpPr>
                    <p:cNvPr id="345" name="TextBox 344">
                      <a:extLst>
                        <a:ext uri="{FF2B5EF4-FFF2-40B4-BE49-F238E27FC236}">
                          <a16:creationId xmlns:a16="http://schemas.microsoft.com/office/drawing/2014/main" id="{A3E7E1CA-C024-4928-CD60-BDC6B6D11806}"/>
                        </a:ext>
                      </a:extLst>
                    </p:cNvPr>
                    <p:cNvSpPr txBox="1">
                      <a:spLocks/>
                    </p:cNvSpPr>
                    <p:nvPr/>
                  </p:nvSpPr>
                  <p:spPr>
                    <a:xfrm>
                      <a:off x="7130877" y="7376219"/>
                      <a:ext cx="324000" cy="200333"/>
                    </a:xfrm>
                    <a:prstGeom prst="roundRect">
                      <a:avLst>
                        <a:gd name="adj" fmla="val 38026"/>
                      </a:avLst>
                    </a:prstGeom>
                    <a:solidFill>
                      <a:srgbClr val="70AD47">
                        <a:lumMod val="20000"/>
                        <a:lumOff val="80000"/>
                      </a:srgbClr>
                    </a:solidFill>
                    <a:ln w="12700">
                      <a:solidFill>
                        <a:srgbClr val="FF0000"/>
                      </a:solid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𝑞</m:t>
                                </m:r>
                              </m:e>
                              <m:sub>
                                <m:r>
                                  <a:rPr lang="en-NZ" sz="900" i="1" kern="0">
                                    <a:solidFill>
                                      <a:prstClr val="black"/>
                                    </a:solidFill>
                                    <a:latin typeface="Cambria Math" panose="02040503050406030204" pitchFamily="18" charset="0"/>
                                  </a:rPr>
                                  <m:t>𝑜</m:t>
                                </m:r>
                              </m:sub>
                              <m:sup>
                                <m:sSup>
                                  <m:sSupPr>
                                    <m:ctrlPr>
                                      <a:rPr lang="en-NZ" sz="900" i="1" kern="0">
                                        <a:solidFill>
                                          <a:prstClr val="black"/>
                                        </a:solidFill>
                                        <a:latin typeface="Cambria Math" panose="02040503050406030204" pitchFamily="18" charset="0"/>
                                      </a:rPr>
                                    </m:ctrlPr>
                                  </m:sSupPr>
                                  <m:e>
                                    <m:r>
                                      <a:rPr lang="en-NZ" sz="900" i="1" kern="0">
                                        <a:solidFill>
                                          <a:prstClr val="black"/>
                                        </a:solidFill>
                                        <a:latin typeface="Cambria Math" panose="02040503050406030204" pitchFamily="18" charset="0"/>
                                      </a:rPr>
                                      <m:t>𝐾</m:t>
                                    </m:r>
                                  </m:e>
                                  <m:sup>
                                    <m:r>
                                      <a:rPr lang="en-NZ" sz="900" i="1" kern="0">
                                        <a:solidFill>
                                          <a:prstClr val="black"/>
                                        </a:solidFill>
                                        <a:latin typeface="Cambria Math" panose="02040503050406030204" pitchFamily="18" charset="0"/>
                                      </a:rPr>
                                      <m:t>+</m:t>
                                    </m:r>
                                  </m:sup>
                                </m:sSup>
                              </m:sup>
                            </m:sSubSup>
                          </m:oMath>
                        </m:oMathPara>
                      </a14:m>
                      <a:endParaRPr lang="en-NZ" sz="900" kern="0" dirty="0">
                        <a:solidFill>
                          <a:prstClr val="black"/>
                        </a:solidFill>
                        <a:latin typeface="Calibri" panose="020F0502020204030204"/>
                      </a:endParaRPr>
                    </a:p>
                  </p:txBody>
                </p:sp>
              </mc:Choice>
              <mc:Fallback xmlns="">
                <p:sp>
                  <p:nvSpPr>
                    <p:cNvPr id="358" name="TextBox 357">
                      <a:extLst>
                        <a:ext uri="{FF2B5EF4-FFF2-40B4-BE49-F238E27FC236}">
                          <a16:creationId xmlns:a16="http://schemas.microsoft.com/office/drawing/2014/main" id="{D811FB7D-290A-088E-7A56-DCA0E1930DE7}"/>
                        </a:ext>
                      </a:extLst>
                    </p:cNvPr>
                    <p:cNvSpPr txBox="1">
                      <a:spLocks noRot="1" noChangeAspect="1" noMove="1" noResize="1" noEditPoints="1" noAdjustHandles="1" noChangeArrowheads="1" noChangeShapeType="1" noTextEdit="1"/>
                    </p:cNvSpPr>
                    <p:nvPr/>
                  </p:nvSpPr>
                  <p:spPr>
                    <a:xfrm>
                      <a:off x="7130877" y="7376219"/>
                      <a:ext cx="324000" cy="200333"/>
                    </a:xfrm>
                    <a:prstGeom prst="roundRect">
                      <a:avLst>
                        <a:gd name="adj" fmla="val 38026"/>
                      </a:avLst>
                    </a:prstGeom>
                    <a:blipFill>
                      <a:blip r:embed="rId20"/>
                      <a:stretch>
                        <a:fillRect b="-2857"/>
                      </a:stretch>
                    </a:blipFill>
                    <a:ln w="12700">
                      <a:solidFill>
                        <a:srgbClr val="FF0000"/>
                      </a:solidFill>
                    </a:ln>
                  </p:spPr>
                  <p:txBody>
                    <a:bodyPr/>
                    <a:lstStyle/>
                    <a:p>
                      <a:r>
                        <a:rPr lang="en-NZ">
                          <a:noFill/>
                        </a:rPr>
                        <a:t> </a:t>
                      </a:r>
                    </a:p>
                  </p:txBody>
                </p:sp>
              </mc:Fallback>
            </mc:AlternateContent>
            <p:sp>
              <p:nvSpPr>
                <p:cNvPr id="346" name="TextBox 345">
                  <a:extLst>
                    <a:ext uri="{FF2B5EF4-FFF2-40B4-BE49-F238E27FC236}">
                      <a16:creationId xmlns:a16="http://schemas.microsoft.com/office/drawing/2014/main" id="{4F38ED63-BC7C-F639-C9FD-6FBF8200C75C}"/>
                    </a:ext>
                  </a:extLst>
                </p:cNvPr>
                <p:cNvSpPr txBox="1">
                  <a:spLocks/>
                </p:cNvSpPr>
                <p:nvPr/>
              </p:nvSpPr>
              <p:spPr>
                <a:xfrm>
                  <a:off x="7594601" y="7389828"/>
                  <a:ext cx="144000" cy="173117"/>
                </a:xfrm>
                <a:prstGeom prst="ellipse">
                  <a:avLst/>
                </a:prstGeom>
                <a:solidFill>
                  <a:srgbClr val="0070C0"/>
                </a:solidFill>
              </p:spPr>
              <p:txBody>
                <a:bodyPr wrap="square" lIns="0" tIns="0" rIns="0" bIns="0" rtlCol="0" anchor="ctr">
                  <a:spAutoFit/>
                </a:bodyPr>
                <a:lstStyle/>
                <a:p>
                  <a:pPr algn="ctr" defTabSz="914400">
                    <a:defRPr/>
                  </a:pPr>
                  <a:r>
                    <a:rPr lang="en-NZ" sz="800" kern="0" dirty="0">
                      <a:solidFill>
                        <a:prstClr val="white"/>
                      </a:solidFill>
                      <a:latin typeface="Calibri" panose="020F0502020204030204"/>
                    </a:rPr>
                    <a:t>2</a:t>
                  </a:r>
                </a:p>
              </p:txBody>
            </p:sp>
            <mc:AlternateContent xmlns:mc="http://schemas.openxmlformats.org/markup-compatibility/2006" xmlns:a14="http://schemas.microsoft.com/office/drawing/2010/main">
              <mc:Choice Requires="a14">
                <p:sp>
                  <p:nvSpPr>
                    <p:cNvPr id="347" name="TextBox 346">
                      <a:extLst>
                        <a:ext uri="{FF2B5EF4-FFF2-40B4-BE49-F238E27FC236}">
                          <a16:creationId xmlns:a16="http://schemas.microsoft.com/office/drawing/2014/main" id="{B57FB214-926B-8778-2943-137EC8D090DF}"/>
                        </a:ext>
                      </a:extLst>
                    </p:cNvPr>
                    <p:cNvSpPr txBox="1"/>
                    <p:nvPr/>
                  </p:nvSpPr>
                  <p:spPr>
                    <a:xfrm>
                      <a:off x="6540124" y="7347954"/>
                      <a:ext cx="481973" cy="2568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𝑣</m:t>
                                </m:r>
                              </m:e>
                              <m:sub>
                                <m:r>
                                  <a:rPr lang="en-NZ" sz="900" i="1" kern="0">
                                    <a:solidFill>
                                      <a:prstClr val="black"/>
                                    </a:solidFill>
                                    <a:latin typeface="Cambria Math" panose="02040503050406030204" pitchFamily="18" charset="0"/>
                                  </a:rPr>
                                  <m:t>𝑜𝑆𝑜𝑢𝑟𝑐𝑒</m:t>
                                </m:r>
                              </m:sub>
                              <m:sup>
                                <m:sSup>
                                  <m:sSupPr>
                                    <m:ctrlPr>
                                      <a:rPr lang="en-NZ" sz="900" i="1" kern="0">
                                        <a:solidFill>
                                          <a:prstClr val="black"/>
                                        </a:solidFill>
                                        <a:latin typeface="Cambria Math" panose="02040503050406030204" pitchFamily="18" charset="0"/>
                                      </a:rPr>
                                    </m:ctrlPr>
                                  </m:sSupPr>
                                  <m:e>
                                    <m:r>
                                      <a:rPr lang="en-NZ" sz="900" i="1" kern="0">
                                        <a:solidFill>
                                          <a:prstClr val="black"/>
                                        </a:solidFill>
                                        <a:latin typeface="Cambria Math" panose="02040503050406030204" pitchFamily="18" charset="0"/>
                                      </a:rPr>
                                      <m:t>𝐾</m:t>
                                    </m:r>
                                  </m:e>
                                  <m:sup>
                                    <m:r>
                                      <a:rPr lang="en-NZ" sz="900" i="1" kern="0">
                                        <a:solidFill>
                                          <a:prstClr val="black"/>
                                        </a:solidFill>
                                        <a:latin typeface="Cambria Math" panose="02040503050406030204" pitchFamily="18" charset="0"/>
                                      </a:rPr>
                                      <m:t>+</m:t>
                                    </m:r>
                                  </m:sup>
                                </m:sSup>
                              </m:sup>
                            </m:sSubSup>
                          </m:oMath>
                        </m:oMathPara>
                      </a14:m>
                      <a:endParaRPr lang="en-NZ" sz="900" dirty="0"/>
                    </a:p>
                  </p:txBody>
                </p:sp>
              </mc:Choice>
              <mc:Fallback xmlns="">
                <p:sp>
                  <p:nvSpPr>
                    <p:cNvPr id="362" name="TextBox 361">
                      <a:extLst>
                        <a:ext uri="{FF2B5EF4-FFF2-40B4-BE49-F238E27FC236}">
                          <a16:creationId xmlns:a16="http://schemas.microsoft.com/office/drawing/2014/main" id="{A918BAB3-737F-A7FB-2AE8-FB17C49C2D1C}"/>
                        </a:ext>
                      </a:extLst>
                    </p:cNvPr>
                    <p:cNvSpPr txBox="1">
                      <a:spLocks noRot="1" noChangeAspect="1" noMove="1" noResize="1" noEditPoints="1" noAdjustHandles="1" noChangeArrowheads="1" noChangeShapeType="1" noTextEdit="1"/>
                    </p:cNvSpPr>
                    <p:nvPr/>
                  </p:nvSpPr>
                  <p:spPr>
                    <a:xfrm>
                      <a:off x="6540124" y="7347954"/>
                      <a:ext cx="481973" cy="256865"/>
                    </a:xfrm>
                    <a:prstGeom prst="rect">
                      <a:avLst/>
                    </a:prstGeom>
                    <a:blipFill>
                      <a:blip r:embed="rId21"/>
                      <a:stretch>
                        <a:fillRect r="-7595"/>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304" name="TextBox 303">
                    <a:extLst>
                      <a:ext uri="{FF2B5EF4-FFF2-40B4-BE49-F238E27FC236}">
                        <a16:creationId xmlns:a16="http://schemas.microsoft.com/office/drawing/2014/main" id="{7D44D193-4FBA-15F4-A630-882656440177}"/>
                      </a:ext>
                    </a:extLst>
                  </p:cNvPr>
                  <p:cNvSpPr txBox="1">
                    <a:spLocks/>
                  </p:cNvSpPr>
                  <p:nvPr/>
                </p:nvSpPr>
                <p:spPr>
                  <a:xfrm>
                    <a:off x="8259840" y="3796804"/>
                    <a:ext cx="583454" cy="205834"/>
                  </a:xfrm>
                  <a:prstGeom prst="roundRect">
                    <a:avLst>
                      <a:gd name="adj" fmla="val 38026"/>
                    </a:avLst>
                  </a:prstGeom>
                  <a:solidFill>
                    <a:srgbClr val="70AD47">
                      <a:lumMod val="20000"/>
                      <a:lumOff val="80000"/>
                    </a:srgbClr>
                  </a:solidFill>
                  <a:ln w="12700">
                    <a:solidFill>
                      <a:srgbClr val="FF0000"/>
                    </a:solid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800" i="1" kern="0">
                                  <a:solidFill>
                                    <a:prstClr val="black"/>
                                  </a:solidFill>
                                  <a:latin typeface="Cambria Math" panose="02040503050406030204" pitchFamily="18" charset="0"/>
                                </a:rPr>
                              </m:ctrlPr>
                            </m:sSubSupPr>
                            <m:e>
                              <m:r>
                                <a:rPr lang="en-NZ" sz="800" i="1" kern="0">
                                  <a:solidFill>
                                    <a:prstClr val="black"/>
                                  </a:solidFill>
                                  <a:latin typeface="Cambria Math" panose="02040503050406030204" pitchFamily="18" charset="0"/>
                                </a:rPr>
                                <m:t>𝑞</m:t>
                              </m:r>
                            </m:e>
                            <m:sub>
                              <m:r>
                                <a:rPr lang="en-NZ" sz="800" i="1" kern="0">
                                  <a:solidFill>
                                    <a:prstClr val="black"/>
                                  </a:solidFill>
                                  <a:latin typeface="Cambria Math" panose="02040503050406030204" pitchFamily="18" charset="0"/>
                                </a:rPr>
                                <m:t>𝑚</m:t>
                              </m:r>
                            </m:sub>
                            <m:sup>
                              <m:sSub>
                                <m:sSubPr>
                                  <m:ctrlPr>
                                    <a:rPr lang="en-NZ" sz="800" i="1" kern="0">
                                      <a:solidFill>
                                        <a:prstClr val="black"/>
                                      </a:solidFill>
                                      <a:latin typeface="Cambria Math" panose="02040503050406030204" pitchFamily="18" charset="0"/>
                                    </a:rPr>
                                  </m:ctrlPr>
                                </m:sSubPr>
                                <m:e>
                                  <m:r>
                                    <a:rPr lang="en-NZ" sz="800" i="1" kern="0">
                                      <a:solidFill>
                                        <a:prstClr val="black"/>
                                      </a:solidFill>
                                      <a:latin typeface="Cambria Math" panose="02040503050406030204" pitchFamily="18" charset="0"/>
                                    </a:rPr>
                                    <m:t>𝐸</m:t>
                                  </m:r>
                                </m:e>
                                <m:sub>
                                  <m:r>
                                    <a:rPr lang="en-NZ" sz="800" i="1" kern="0">
                                      <a:solidFill>
                                        <a:prstClr val="black"/>
                                      </a:solidFill>
                                      <a:latin typeface="Cambria Math" panose="02040503050406030204" pitchFamily="18" charset="0"/>
                                    </a:rPr>
                                    <m:t>𝑜</m:t>
                                  </m:r>
                                </m:sub>
                              </m:sSub>
                              <m:r>
                                <a:rPr lang="en-NZ" sz="800" i="1" kern="0">
                                  <a:solidFill>
                                    <a:prstClr val="black"/>
                                  </a:solidFill>
                                  <a:latin typeface="Cambria Math" panose="02040503050406030204" pitchFamily="18" charset="0"/>
                                </a:rPr>
                                <m:t>.</m:t>
                              </m:r>
                              <m:sSub>
                                <m:sSubPr>
                                  <m:ctrlPr>
                                    <a:rPr lang="en-NZ" sz="800" i="1" kern="0">
                                      <a:solidFill>
                                        <a:prstClr val="black"/>
                                      </a:solidFill>
                                      <a:latin typeface="Cambria Math" panose="02040503050406030204" pitchFamily="18" charset="0"/>
                                    </a:rPr>
                                  </m:ctrlPr>
                                </m:sSubPr>
                                <m:e>
                                  <m:r>
                                    <a:rPr lang="en-NZ" sz="800" i="1" kern="0">
                                      <a:solidFill>
                                        <a:prstClr val="black"/>
                                      </a:solidFill>
                                      <a:latin typeface="Cambria Math" panose="02040503050406030204" pitchFamily="18" charset="0"/>
                                    </a:rPr>
                                    <m:t>𝑃</m:t>
                                  </m:r>
                                </m:e>
                                <m:sub>
                                  <m:r>
                                    <a:rPr lang="en-NZ" sz="800" i="1" kern="0">
                                      <a:solidFill>
                                        <a:prstClr val="black"/>
                                      </a:solidFill>
                                      <a:latin typeface="Cambria Math" panose="02040503050406030204" pitchFamily="18" charset="0"/>
                                    </a:rPr>
                                    <m:t>𝑖</m:t>
                                  </m:r>
                                </m:sub>
                              </m:sSub>
                              <m:r>
                                <a:rPr lang="en-NZ" sz="800" i="1" kern="0">
                                  <a:solidFill>
                                    <a:prstClr val="black"/>
                                  </a:solidFill>
                                  <a:latin typeface="Cambria Math" panose="02040503050406030204" pitchFamily="18" charset="0"/>
                                </a:rPr>
                                <m:t>.</m:t>
                              </m:r>
                              <m:sSup>
                                <m:sSupPr>
                                  <m:ctrlPr>
                                    <a:rPr lang="en-NZ" sz="800" i="1" kern="0">
                                      <a:solidFill>
                                        <a:prstClr val="black"/>
                                      </a:solidFill>
                                      <a:latin typeface="Cambria Math" panose="02040503050406030204" pitchFamily="18" charset="0"/>
                                    </a:rPr>
                                  </m:ctrlPr>
                                </m:sSupPr>
                                <m:e>
                                  <m:r>
                                    <a:rPr lang="en-NZ" sz="800" i="1" kern="0">
                                      <a:solidFill>
                                        <a:prstClr val="black"/>
                                      </a:solidFill>
                                      <a:latin typeface="Cambria Math" panose="02040503050406030204" pitchFamily="18" charset="0"/>
                                    </a:rPr>
                                    <m:t>𝐻</m:t>
                                  </m:r>
                                </m:e>
                                <m:sup>
                                  <m:r>
                                    <a:rPr lang="en-NZ" sz="800" i="1" kern="0">
                                      <a:solidFill>
                                        <a:prstClr val="black"/>
                                      </a:solidFill>
                                      <a:latin typeface="Cambria Math" panose="02040503050406030204" pitchFamily="18" charset="0"/>
                                    </a:rPr>
                                    <m:t>+</m:t>
                                  </m:r>
                                </m:sup>
                              </m:sSup>
                              <m:r>
                                <a:rPr lang="en-NZ" sz="800" i="1" kern="0">
                                  <a:solidFill>
                                    <a:prstClr val="black"/>
                                  </a:solidFill>
                                  <a:latin typeface="Cambria Math" panose="02040503050406030204" pitchFamily="18" charset="0"/>
                                </a:rPr>
                                <m:t>.2</m:t>
                              </m:r>
                              <m:sSup>
                                <m:sSupPr>
                                  <m:ctrlPr>
                                    <a:rPr lang="en-NZ" sz="800" i="1" kern="0">
                                      <a:solidFill>
                                        <a:prstClr val="black"/>
                                      </a:solidFill>
                                      <a:latin typeface="Cambria Math" panose="02040503050406030204" pitchFamily="18" charset="0"/>
                                    </a:rPr>
                                  </m:ctrlPr>
                                </m:sSupPr>
                                <m:e>
                                  <m:r>
                                    <a:rPr lang="en-NZ" sz="800" i="1" kern="0">
                                      <a:solidFill>
                                        <a:prstClr val="black"/>
                                      </a:solidFill>
                                      <a:latin typeface="Cambria Math" panose="02040503050406030204" pitchFamily="18" charset="0"/>
                                    </a:rPr>
                                    <m:t>𝐾</m:t>
                                  </m:r>
                                </m:e>
                                <m:sup>
                                  <m:r>
                                    <a:rPr lang="en-NZ" sz="800" i="1" kern="0">
                                      <a:solidFill>
                                        <a:prstClr val="black"/>
                                      </a:solidFill>
                                      <a:latin typeface="Cambria Math" panose="02040503050406030204" pitchFamily="18" charset="0"/>
                                    </a:rPr>
                                    <m:t>+</m:t>
                                  </m:r>
                                </m:sup>
                              </m:sSup>
                            </m:sup>
                          </m:sSubSup>
                        </m:oMath>
                      </m:oMathPara>
                    </a14:m>
                    <a:endParaRPr lang="en-NZ" sz="800" kern="0" dirty="0">
                      <a:solidFill>
                        <a:prstClr val="black"/>
                      </a:solidFill>
                      <a:latin typeface="Calibri" panose="020F0502020204030204"/>
                    </a:endParaRPr>
                  </a:p>
                </p:txBody>
              </p:sp>
            </mc:Choice>
            <mc:Fallback xmlns="">
              <p:sp>
                <p:nvSpPr>
                  <p:cNvPr id="304" name="TextBox 303">
                    <a:extLst>
                      <a:ext uri="{FF2B5EF4-FFF2-40B4-BE49-F238E27FC236}">
                        <a16:creationId xmlns:a16="http://schemas.microsoft.com/office/drawing/2014/main" id="{7D44D193-4FBA-15F4-A630-882656440177}"/>
                      </a:ext>
                    </a:extLst>
                  </p:cNvPr>
                  <p:cNvSpPr txBox="1">
                    <a:spLocks noRot="1" noChangeAspect="1" noMove="1" noResize="1" noEditPoints="1" noAdjustHandles="1" noChangeArrowheads="1" noChangeShapeType="1" noTextEdit="1"/>
                  </p:cNvSpPr>
                  <p:nvPr/>
                </p:nvSpPr>
                <p:spPr>
                  <a:xfrm>
                    <a:off x="8259840" y="3796804"/>
                    <a:ext cx="583454" cy="205834"/>
                  </a:xfrm>
                  <a:prstGeom prst="roundRect">
                    <a:avLst>
                      <a:gd name="adj" fmla="val 38026"/>
                    </a:avLst>
                  </a:prstGeom>
                  <a:blipFill>
                    <a:blip r:embed="rId30"/>
                    <a:stretch>
                      <a:fillRect l="-1020" b="-2778"/>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06" name="Rectangle: Rounded Corners 305">
                    <a:extLst>
                      <a:ext uri="{FF2B5EF4-FFF2-40B4-BE49-F238E27FC236}">
                        <a16:creationId xmlns:a16="http://schemas.microsoft.com/office/drawing/2014/main" id="{7146B6D6-DE67-D9DE-2C39-41A81992C2CF}"/>
                      </a:ext>
                    </a:extLst>
                  </p:cNvPr>
                  <p:cNvSpPr/>
                  <p:nvPr/>
                </p:nvSpPr>
                <p:spPr>
                  <a:xfrm>
                    <a:off x="8425567" y="4533924"/>
                    <a:ext cx="252000" cy="180000"/>
                  </a:xfrm>
                  <a:prstGeom prst="roundRect">
                    <a:avLst>
                      <a:gd name="adj" fmla="val 22549"/>
                    </a:avLst>
                  </a:prstGeom>
                  <a:gradFill flip="none" rotWithShape="1">
                    <a:gsLst>
                      <a:gs pos="53900">
                        <a:sysClr val="window" lastClr="FFFFFF"/>
                      </a:gs>
                      <a:gs pos="11000">
                        <a:srgbClr val="FFCC66"/>
                      </a:gs>
                      <a:gs pos="89000">
                        <a:srgbClr val="FFCC66"/>
                      </a:gs>
                    </a:gsLst>
                    <a:lin ang="0" scaled="1"/>
                    <a:tileRect/>
                  </a:gradFill>
                  <a:ln w="12700" cap="flat" cmpd="sng" algn="ctr">
                    <a:solidFill>
                      <a:srgbClr val="4472C4">
                        <a:shade val="15000"/>
                      </a:srgbClr>
                    </a:solidFill>
                    <a:prstDash val="solid"/>
                    <a:miter lim="800000"/>
                  </a:ln>
                  <a:effectLst/>
                </p:spPr>
                <p:txBody>
                  <a:bodyPr rtlCol="0" anchor="ctr"/>
                  <a:lstStyle/>
                  <a:p>
                    <a:pPr algn="ctr" defTabSz="914400">
                      <a:defRPr/>
                    </a:pPr>
                    <a14:m>
                      <m:oMathPara xmlns:m="http://schemas.openxmlformats.org/officeDocument/2006/math">
                        <m:oMathParaPr>
                          <m:jc m:val="center"/>
                        </m:oMathParaPr>
                        <m:oMath xmlns:m="http://schemas.openxmlformats.org/officeDocument/2006/math">
                          <m:sSubSup>
                            <m:sSubSupPr>
                              <m:ctrlPr>
                                <a:rPr lang="en-NZ" sz="800" i="1" kern="0"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ctrlPr>
                            </m:sSubSupPr>
                            <m:e>
                              <m:r>
                                <a:rPr lang="en-NZ" sz="800" i="1" ker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𝑅</m:t>
                              </m:r>
                              <m:r>
                                <a:rPr lang="en-NZ" sz="800" b="0" i="1" kern="0" smtClea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𝑥</m:t>
                              </m:r>
                            </m:e>
                            <m:sub>
                              <m:r>
                                <a:rPr lang="en-NZ" sz="800" i="1" ker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𝑚</m:t>
                              </m:r>
                            </m:sub>
                            <m:sup>
                              <m:r>
                                <a:rPr lang="en-NZ" sz="800" i="1" ker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4</m:t>
                              </m:r>
                            </m:sup>
                          </m:sSubSup>
                        </m:oMath>
                      </m:oMathPara>
                    </a14:m>
                    <a:endParaRPr lang="en-NZ" sz="800" b="1" kern="0" dirty="0">
                      <a:solidFill>
                        <a:srgbClr val="FFC000">
                          <a:lumMod val="50000"/>
                        </a:srgbClr>
                      </a:solidFill>
                      <a:latin typeface="Calibri" panose="020F0502020204030204"/>
                    </a:endParaRPr>
                  </a:p>
                </p:txBody>
              </p:sp>
            </mc:Choice>
            <mc:Fallback xmlns="">
              <p:sp>
                <p:nvSpPr>
                  <p:cNvPr id="306" name="Rectangle: Rounded Corners 305">
                    <a:extLst>
                      <a:ext uri="{FF2B5EF4-FFF2-40B4-BE49-F238E27FC236}">
                        <a16:creationId xmlns:a16="http://schemas.microsoft.com/office/drawing/2014/main" id="{7146B6D6-DE67-D9DE-2C39-41A81992C2CF}"/>
                      </a:ext>
                    </a:extLst>
                  </p:cNvPr>
                  <p:cNvSpPr>
                    <a:spLocks noRot="1" noChangeAspect="1" noMove="1" noResize="1" noEditPoints="1" noAdjustHandles="1" noChangeArrowheads="1" noChangeShapeType="1" noTextEdit="1"/>
                  </p:cNvSpPr>
                  <p:nvPr/>
                </p:nvSpPr>
                <p:spPr>
                  <a:xfrm>
                    <a:off x="8425567" y="4533924"/>
                    <a:ext cx="252000" cy="180000"/>
                  </a:xfrm>
                  <a:prstGeom prst="roundRect">
                    <a:avLst>
                      <a:gd name="adj" fmla="val 22549"/>
                    </a:avLst>
                  </a:prstGeom>
                  <a:blipFill>
                    <a:blip r:embed="rId31"/>
                    <a:stretch>
                      <a:fillRect l="-4651"/>
                    </a:stretch>
                  </a:blipFill>
                  <a:ln w="12700" cap="flat" cmpd="sng" algn="ctr">
                    <a:solidFill>
                      <a:srgbClr val="4472C4">
                        <a:shade val="15000"/>
                      </a:srgbClr>
                    </a:solidFill>
                    <a:prstDash val="solid"/>
                    <a:miter lim="800000"/>
                  </a:ln>
                  <a:effectLst/>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08" name="TextBox 307">
                    <a:extLst>
                      <a:ext uri="{FF2B5EF4-FFF2-40B4-BE49-F238E27FC236}">
                        <a16:creationId xmlns:a16="http://schemas.microsoft.com/office/drawing/2014/main" id="{685C6BB3-BF27-A726-4FE4-D7D6275F6092}"/>
                      </a:ext>
                    </a:extLst>
                  </p:cNvPr>
                  <p:cNvSpPr txBox="1"/>
                  <p:nvPr/>
                </p:nvSpPr>
                <p:spPr>
                  <a:xfrm>
                    <a:off x="8443567" y="4191059"/>
                    <a:ext cx="216000" cy="177344"/>
                  </a:xfrm>
                  <a:prstGeom prst="roundRect">
                    <a:avLst>
                      <a:gd name="adj" fmla="val 38026"/>
                    </a:avLst>
                  </a:prstGeom>
                  <a:solidFill>
                    <a:srgbClr val="70AD47">
                      <a:lumMod val="20000"/>
                      <a:lumOff val="80000"/>
                    </a:srgbClr>
                  </a:solidFill>
                  <a:ln w="12700">
                    <a:no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𝑣</m:t>
                              </m:r>
                            </m:e>
                            <m:sub>
                              <m:r>
                                <a:rPr lang="en-NZ" sz="900" i="1" kern="0">
                                  <a:solidFill>
                                    <a:prstClr val="black"/>
                                  </a:solidFill>
                                  <a:latin typeface="Cambria Math" panose="02040503050406030204" pitchFamily="18" charset="0"/>
                                </a:rPr>
                                <m:t>𝑚</m:t>
                              </m:r>
                            </m:sub>
                            <m:sup>
                              <m:r>
                                <a:rPr lang="en-NZ" sz="900" i="1" kern="0">
                                  <a:solidFill>
                                    <a:prstClr val="black"/>
                                  </a:solidFill>
                                  <a:latin typeface="Cambria Math" panose="02040503050406030204" pitchFamily="18" charset="0"/>
                                </a:rPr>
                                <m:t>4</m:t>
                              </m:r>
                            </m:sup>
                          </m:sSubSup>
                        </m:oMath>
                      </m:oMathPara>
                    </a14:m>
                    <a:endParaRPr lang="en-NZ" sz="900" kern="0" dirty="0">
                      <a:solidFill>
                        <a:prstClr val="black"/>
                      </a:solidFill>
                      <a:latin typeface="Calibri" panose="020F0502020204030204"/>
                    </a:endParaRPr>
                  </a:p>
                </p:txBody>
              </p:sp>
            </mc:Choice>
            <mc:Fallback xmlns="">
              <p:sp>
                <p:nvSpPr>
                  <p:cNvPr id="308" name="TextBox 307">
                    <a:extLst>
                      <a:ext uri="{FF2B5EF4-FFF2-40B4-BE49-F238E27FC236}">
                        <a16:creationId xmlns:a16="http://schemas.microsoft.com/office/drawing/2014/main" id="{685C6BB3-BF27-A726-4FE4-D7D6275F6092}"/>
                      </a:ext>
                    </a:extLst>
                  </p:cNvPr>
                  <p:cNvSpPr txBox="1">
                    <a:spLocks noRot="1" noChangeAspect="1" noMove="1" noResize="1" noEditPoints="1" noAdjustHandles="1" noChangeArrowheads="1" noChangeShapeType="1" noTextEdit="1"/>
                  </p:cNvSpPr>
                  <p:nvPr/>
                </p:nvSpPr>
                <p:spPr>
                  <a:xfrm>
                    <a:off x="8443567" y="4191059"/>
                    <a:ext cx="216000" cy="177344"/>
                  </a:xfrm>
                  <a:prstGeom prst="roundRect">
                    <a:avLst>
                      <a:gd name="adj" fmla="val 38026"/>
                    </a:avLst>
                  </a:prstGeom>
                  <a:blipFill>
                    <a:blip r:embed="rId32"/>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09" name="TextBox 308">
                    <a:extLst>
                      <a:ext uri="{FF2B5EF4-FFF2-40B4-BE49-F238E27FC236}">
                        <a16:creationId xmlns:a16="http://schemas.microsoft.com/office/drawing/2014/main" id="{903DA4D9-4080-C4E3-C2CB-F943B16167D3}"/>
                      </a:ext>
                    </a:extLst>
                  </p:cNvPr>
                  <p:cNvSpPr txBox="1"/>
                  <p:nvPr/>
                </p:nvSpPr>
                <p:spPr>
                  <a:xfrm>
                    <a:off x="8443567" y="4849450"/>
                    <a:ext cx="216000" cy="177344"/>
                  </a:xfrm>
                  <a:prstGeom prst="roundRect">
                    <a:avLst>
                      <a:gd name="adj" fmla="val 38026"/>
                    </a:avLst>
                  </a:prstGeom>
                  <a:solidFill>
                    <a:srgbClr val="70AD47">
                      <a:lumMod val="20000"/>
                      <a:lumOff val="80000"/>
                    </a:srgbClr>
                  </a:solidFill>
                  <a:ln w="12700">
                    <a:no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𝑣</m:t>
                              </m:r>
                            </m:e>
                            <m:sub>
                              <m:r>
                                <a:rPr lang="en-NZ" sz="900" i="1" kern="0">
                                  <a:solidFill>
                                    <a:prstClr val="black"/>
                                  </a:solidFill>
                                  <a:latin typeface="Cambria Math" panose="02040503050406030204" pitchFamily="18" charset="0"/>
                                </a:rPr>
                                <m:t>𝑚</m:t>
                              </m:r>
                            </m:sub>
                            <m:sup>
                              <m:r>
                                <a:rPr lang="en-NZ" sz="900" i="1" kern="0">
                                  <a:solidFill>
                                    <a:prstClr val="black"/>
                                  </a:solidFill>
                                  <a:latin typeface="Cambria Math" panose="02040503050406030204" pitchFamily="18" charset="0"/>
                                </a:rPr>
                                <m:t>4</m:t>
                              </m:r>
                            </m:sup>
                          </m:sSubSup>
                        </m:oMath>
                      </m:oMathPara>
                    </a14:m>
                    <a:endParaRPr lang="en-NZ" sz="900" kern="0" dirty="0">
                      <a:solidFill>
                        <a:prstClr val="black"/>
                      </a:solidFill>
                      <a:latin typeface="Calibri" panose="020F0502020204030204"/>
                    </a:endParaRPr>
                  </a:p>
                </p:txBody>
              </p:sp>
            </mc:Choice>
            <mc:Fallback xmlns="">
              <p:sp>
                <p:nvSpPr>
                  <p:cNvPr id="309" name="TextBox 308">
                    <a:extLst>
                      <a:ext uri="{FF2B5EF4-FFF2-40B4-BE49-F238E27FC236}">
                        <a16:creationId xmlns:a16="http://schemas.microsoft.com/office/drawing/2014/main" id="{903DA4D9-4080-C4E3-C2CB-F943B16167D3}"/>
                      </a:ext>
                    </a:extLst>
                  </p:cNvPr>
                  <p:cNvSpPr txBox="1">
                    <a:spLocks noRot="1" noChangeAspect="1" noMove="1" noResize="1" noEditPoints="1" noAdjustHandles="1" noChangeArrowheads="1" noChangeShapeType="1" noTextEdit="1"/>
                  </p:cNvSpPr>
                  <p:nvPr/>
                </p:nvSpPr>
                <p:spPr>
                  <a:xfrm>
                    <a:off x="8443567" y="4849450"/>
                    <a:ext cx="216000" cy="177344"/>
                  </a:xfrm>
                  <a:prstGeom prst="roundRect">
                    <a:avLst>
                      <a:gd name="adj" fmla="val 38026"/>
                    </a:avLst>
                  </a:prstGeom>
                  <a:blipFill>
                    <a:blip r:embed="rId32"/>
                    <a:stretch>
                      <a:fillRect/>
                    </a:stretch>
                  </a:blipFill>
                  <a:ln w="12700">
                    <a:noFill/>
                  </a:ln>
                </p:spPr>
                <p:txBody>
                  <a:bodyPr/>
                  <a:lstStyle/>
                  <a:p>
                    <a:r>
                      <a:rPr lang="en-NZ">
                        <a:noFill/>
                      </a:rPr>
                      <a:t> </a:t>
                    </a:r>
                  </a:p>
                </p:txBody>
              </p:sp>
            </mc:Fallback>
          </mc:AlternateContent>
        </p:grpSp>
      </p:grpSp>
      <p:grpSp>
        <p:nvGrpSpPr>
          <p:cNvPr id="405" name="Group 404">
            <a:extLst>
              <a:ext uri="{FF2B5EF4-FFF2-40B4-BE49-F238E27FC236}">
                <a16:creationId xmlns:a16="http://schemas.microsoft.com/office/drawing/2014/main" id="{91BC8892-3821-B150-E5B0-329006D72F3B}"/>
              </a:ext>
            </a:extLst>
          </p:cNvPr>
          <p:cNvGrpSpPr/>
          <p:nvPr/>
        </p:nvGrpSpPr>
        <p:grpSpPr>
          <a:xfrm>
            <a:off x="2820596" y="1010009"/>
            <a:ext cx="9319184" cy="1259363"/>
            <a:chOff x="2820596" y="1010009"/>
            <a:chExt cx="9319184" cy="1259363"/>
          </a:xfrm>
        </p:grpSpPr>
        <p:grpSp>
          <p:nvGrpSpPr>
            <p:cNvPr id="402" name="Group 401">
              <a:extLst>
                <a:ext uri="{FF2B5EF4-FFF2-40B4-BE49-F238E27FC236}">
                  <a16:creationId xmlns:a16="http://schemas.microsoft.com/office/drawing/2014/main" id="{B058EBB9-0E4A-4E49-1A88-92B41B7B9E2E}"/>
                </a:ext>
              </a:extLst>
            </p:cNvPr>
            <p:cNvGrpSpPr/>
            <p:nvPr/>
          </p:nvGrpSpPr>
          <p:grpSpPr>
            <a:xfrm>
              <a:off x="2820596" y="1010009"/>
              <a:ext cx="3775018" cy="1182126"/>
              <a:chOff x="2820596" y="1010009"/>
              <a:chExt cx="3775018" cy="1182126"/>
            </a:xfrm>
          </p:grpSpPr>
          <p:grpSp>
            <p:nvGrpSpPr>
              <p:cNvPr id="564" name="Group 563">
                <a:extLst>
                  <a:ext uri="{FF2B5EF4-FFF2-40B4-BE49-F238E27FC236}">
                    <a16:creationId xmlns:a16="http://schemas.microsoft.com/office/drawing/2014/main" id="{6D123E52-87C7-9586-5D3A-3AD4C9EAA7A9}"/>
                  </a:ext>
                </a:extLst>
              </p:cNvPr>
              <p:cNvGrpSpPr/>
              <p:nvPr/>
            </p:nvGrpSpPr>
            <p:grpSpPr>
              <a:xfrm>
                <a:off x="3637413" y="1010009"/>
                <a:ext cx="2958201" cy="570279"/>
                <a:chOff x="4361704" y="4142088"/>
                <a:chExt cx="2958201" cy="570279"/>
              </a:xfrm>
            </p:grpSpPr>
            <p:sp>
              <p:nvSpPr>
                <p:cNvPr id="560" name="Rectangle 559">
                  <a:extLst>
                    <a:ext uri="{FF2B5EF4-FFF2-40B4-BE49-F238E27FC236}">
                      <a16:creationId xmlns:a16="http://schemas.microsoft.com/office/drawing/2014/main" id="{C3236A79-DF11-0025-655F-2AC89F594D4B}"/>
                    </a:ext>
                  </a:extLst>
                </p:cNvPr>
                <p:cNvSpPr>
                  <a:spLocks noChangeAspect="1"/>
                </p:cNvSpPr>
                <p:nvPr/>
              </p:nvSpPr>
              <p:spPr>
                <a:xfrm rot="2700000">
                  <a:off x="6880722" y="4395913"/>
                  <a:ext cx="108000" cy="10771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1" name="Rectangle 560">
                  <a:extLst>
                    <a:ext uri="{FF2B5EF4-FFF2-40B4-BE49-F238E27FC236}">
                      <a16:creationId xmlns:a16="http://schemas.microsoft.com/office/drawing/2014/main" id="{D60F094F-9C83-2230-6F4E-47A7F7874360}"/>
                    </a:ext>
                  </a:extLst>
                </p:cNvPr>
                <p:cNvSpPr>
                  <a:spLocks noChangeAspect="1"/>
                </p:cNvSpPr>
                <p:nvPr/>
              </p:nvSpPr>
              <p:spPr>
                <a:xfrm rot="2700000">
                  <a:off x="7053030" y="4401929"/>
                  <a:ext cx="108000" cy="10771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62" name="TextBox 561">
                      <a:extLst>
                        <a:ext uri="{FF2B5EF4-FFF2-40B4-BE49-F238E27FC236}">
                          <a16:creationId xmlns:a16="http://schemas.microsoft.com/office/drawing/2014/main" id="{AD292D35-7BEC-5D0C-E5D4-EE7B2E92AF92}"/>
                        </a:ext>
                      </a:extLst>
                    </p:cNvPr>
                    <p:cNvSpPr txBox="1"/>
                    <p:nvPr/>
                  </p:nvSpPr>
                  <p:spPr>
                    <a:xfrm>
                      <a:off x="6801814" y="4142088"/>
                      <a:ext cx="51809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Sup>
                              <m:sSupPr>
                                <m:ctrlP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𝑲</m:t>
                                </m:r>
                              </m:e>
                              <m:sup>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oMath>
                        </m:oMathPara>
                      </a14:m>
                      <a:endParaRPr kumimoji="0" lang="en-NZ"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62" name="TextBox 561">
                      <a:extLst>
                        <a:ext uri="{FF2B5EF4-FFF2-40B4-BE49-F238E27FC236}">
                          <a16:creationId xmlns:a16="http://schemas.microsoft.com/office/drawing/2014/main" id="{AD292D35-7BEC-5D0C-E5D4-EE7B2E92AF92}"/>
                        </a:ext>
                      </a:extLst>
                    </p:cNvPr>
                    <p:cNvSpPr txBox="1">
                      <a:spLocks noRot="1" noChangeAspect="1" noMove="1" noResize="1" noEditPoints="1" noAdjustHandles="1" noChangeArrowheads="1" noChangeShapeType="1" noTextEdit="1"/>
                    </p:cNvSpPr>
                    <p:nvPr/>
                  </p:nvSpPr>
                  <p:spPr>
                    <a:xfrm>
                      <a:off x="6801814" y="4142088"/>
                      <a:ext cx="518091" cy="276999"/>
                    </a:xfrm>
                    <a:prstGeom prst="rect">
                      <a:avLst/>
                    </a:prstGeom>
                    <a:blipFill>
                      <a:blip r:embed="rId33"/>
                      <a:stretch>
                        <a:fillRect/>
                      </a:stretch>
                    </a:blipFill>
                  </p:spPr>
                  <p:txBody>
                    <a:bodyPr/>
                    <a:lstStyle/>
                    <a:p>
                      <a:r>
                        <a:rPr lang="en-NZ">
                          <a:noFill/>
                        </a:rPr>
                        <a:t> </a:t>
                      </a:r>
                    </a:p>
                  </p:txBody>
                </p:sp>
              </mc:Fallback>
            </mc:AlternateContent>
            <p:sp>
              <p:nvSpPr>
                <p:cNvPr id="563" name="Freeform: Shape 562">
                  <a:extLst>
                    <a:ext uri="{FF2B5EF4-FFF2-40B4-BE49-F238E27FC236}">
                      <a16:creationId xmlns:a16="http://schemas.microsoft.com/office/drawing/2014/main" id="{4EC22B0F-56BA-C7F6-BDAF-60D81638EF01}"/>
                    </a:ext>
                  </a:extLst>
                </p:cNvPr>
                <p:cNvSpPr/>
                <p:nvPr/>
              </p:nvSpPr>
              <p:spPr>
                <a:xfrm rot="15743368" flipH="1">
                  <a:off x="5407545" y="3329706"/>
                  <a:ext cx="336820" cy="2428502"/>
                </a:xfrm>
                <a:custGeom>
                  <a:avLst/>
                  <a:gdLst>
                    <a:gd name="connsiteX0" fmla="*/ 0 w 171450"/>
                    <a:gd name="connsiteY0" fmla="*/ 0 h 450850"/>
                    <a:gd name="connsiteX1" fmla="*/ 171450 w 171450"/>
                    <a:gd name="connsiteY1" fmla="*/ 450850 h 450850"/>
                    <a:gd name="connsiteX0" fmla="*/ 0 w 171450"/>
                    <a:gd name="connsiteY0" fmla="*/ 0 h 450850"/>
                    <a:gd name="connsiteX1" fmla="*/ 171450 w 171450"/>
                    <a:gd name="connsiteY1" fmla="*/ 450850 h 450850"/>
                    <a:gd name="connsiteX0" fmla="*/ 60050 w 231500"/>
                    <a:gd name="connsiteY0" fmla="*/ 0 h 450850"/>
                    <a:gd name="connsiteX1" fmla="*/ 231500 w 231500"/>
                    <a:gd name="connsiteY1" fmla="*/ 450850 h 450850"/>
                    <a:gd name="connsiteX0" fmla="*/ 57618 w 238149"/>
                    <a:gd name="connsiteY0" fmla="*/ 0 h 579216"/>
                    <a:gd name="connsiteX1" fmla="*/ 238149 w 238149"/>
                    <a:gd name="connsiteY1" fmla="*/ 579216 h 579216"/>
                    <a:gd name="connsiteX0" fmla="*/ 43733 w 290088"/>
                    <a:gd name="connsiteY0" fmla="*/ 0 h 554851"/>
                    <a:gd name="connsiteX1" fmla="*/ 290088 w 290088"/>
                    <a:gd name="connsiteY1" fmla="*/ 554851 h 554851"/>
                    <a:gd name="connsiteX0" fmla="*/ 34160 w 350693"/>
                    <a:gd name="connsiteY0" fmla="*/ 0 h 548034"/>
                    <a:gd name="connsiteX1" fmla="*/ 350693 w 350693"/>
                    <a:gd name="connsiteY1" fmla="*/ 548034 h 548034"/>
                    <a:gd name="connsiteX0" fmla="*/ 7481 w 324014"/>
                    <a:gd name="connsiteY0" fmla="*/ 0 h 548034"/>
                    <a:gd name="connsiteX1" fmla="*/ 324014 w 324014"/>
                    <a:gd name="connsiteY1" fmla="*/ 548034 h 548034"/>
                    <a:gd name="connsiteX0" fmla="*/ 7576 w 322030"/>
                    <a:gd name="connsiteY0" fmla="*/ 0 h 578436"/>
                    <a:gd name="connsiteX1" fmla="*/ 322030 w 322030"/>
                    <a:gd name="connsiteY1" fmla="*/ 578436 h 578436"/>
                    <a:gd name="connsiteX0" fmla="*/ 8744 w 301085"/>
                    <a:gd name="connsiteY0" fmla="*/ 0 h 503981"/>
                    <a:gd name="connsiteX1" fmla="*/ 301085 w 301085"/>
                    <a:gd name="connsiteY1" fmla="*/ 503981 h 503981"/>
                    <a:gd name="connsiteX0" fmla="*/ 6146 w 298487"/>
                    <a:gd name="connsiteY0" fmla="*/ 0 h 503981"/>
                    <a:gd name="connsiteX1" fmla="*/ 298487 w 298487"/>
                    <a:gd name="connsiteY1" fmla="*/ 503981 h 503981"/>
                    <a:gd name="connsiteX0" fmla="*/ 0 w 292341"/>
                    <a:gd name="connsiteY0" fmla="*/ 0 h 503981"/>
                    <a:gd name="connsiteX1" fmla="*/ 292341 w 292341"/>
                    <a:gd name="connsiteY1" fmla="*/ 503981 h 503981"/>
                    <a:gd name="csX0" fmla="*/ 280539 w 281539"/>
                    <a:gd name="csY0" fmla="*/ 0 h 3095127"/>
                    <a:gd name="csX1" fmla="*/ 42999 w 281539"/>
                    <a:gd name="csY1" fmla="*/ 3095127 h 3095127"/>
                    <a:gd name="csX0" fmla="*/ 341219 w 341219"/>
                    <a:gd name="csY0" fmla="*/ 0 h 3095127"/>
                    <a:gd name="csX1" fmla="*/ 103679 w 341219"/>
                    <a:gd name="csY1" fmla="*/ 3095127 h 3095127"/>
                    <a:gd name="csX0" fmla="*/ 432404 w 432404"/>
                    <a:gd name="csY0" fmla="*/ 0 h 3275455"/>
                    <a:gd name="csX1" fmla="*/ 73735 w 432404"/>
                    <a:gd name="csY1" fmla="*/ 3275455 h 3275455"/>
                    <a:gd name="csX0" fmla="*/ 378881 w 378881"/>
                    <a:gd name="csY0" fmla="*/ 0 h 3275455"/>
                    <a:gd name="csX1" fmla="*/ 20212 w 378881"/>
                    <a:gd name="csY1" fmla="*/ 3275455 h 3275455"/>
                    <a:gd name="csX0" fmla="*/ 406252 w 406251"/>
                    <a:gd name="csY0" fmla="*/ 0 h 3037969"/>
                    <a:gd name="csX1" fmla="*/ 16602 w 406251"/>
                    <a:gd name="csY1" fmla="*/ 3037969 h 3037969"/>
                    <a:gd name="csX0" fmla="*/ 411388 w 411388"/>
                    <a:gd name="csY0" fmla="*/ 0 h 3037969"/>
                    <a:gd name="csX1" fmla="*/ 21738 w 411388"/>
                    <a:gd name="csY1" fmla="*/ 3037969 h 3037969"/>
                  </a:gdLst>
                  <a:ahLst/>
                  <a:cxnLst>
                    <a:cxn ang="0">
                      <a:pos x="csX0" y="csY0"/>
                    </a:cxn>
                    <a:cxn ang="0">
                      <a:pos x="csX1" y="csY1"/>
                    </a:cxn>
                  </a:cxnLst>
                  <a:rect l="l" t="t" r="r" b="b"/>
                  <a:pathLst>
                    <a:path w="411388" h="3037969">
                      <a:moveTo>
                        <a:pt x="411388" y="0"/>
                      </a:moveTo>
                      <a:cubicBezTo>
                        <a:pt x="-14017" y="1031062"/>
                        <a:pt x="-32195" y="2218877"/>
                        <a:pt x="21738" y="3037969"/>
                      </a:cubicBezTo>
                    </a:path>
                  </a:pathLst>
                </a:custGeom>
                <a:noFill/>
                <a:ln w="28575">
                  <a:headEnd type="none" w="med" len="med"/>
                  <a:tailEnd type="stealth"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30" name="Group 729">
                <a:extLst>
                  <a:ext uri="{FF2B5EF4-FFF2-40B4-BE49-F238E27FC236}">
                    <a16:creationId xmlns:a16="http://schemas.microsoft.com/office/drawing/2014/main" id="{589E284D-4E08-C2B2-6EC3-12433D492D39}"/>
                  </a:ext>
                </a:extLst>
              </p:cNvPr>
              <p:cNvGrpSpPr/>
              <p:nvPr/>
            </p:nvGrpSpPr>
            <p:grpSpPr>
              <a:xfrm>
                <a:off x="2820596" y="1884664"/>
                <a:ext cx="1296000" cy="307471"/>
                <a:chOff x="1658188" y="1598747"/>
                <a:chExt cx="1296000" cy="307471"/>
              </a:xfrm>
            </p:grpSpPr>
            <p:sp>
              <p:nvSpPr>
                <p:cNvPr id="697" name="Arrow: Up 696">
                  <a:extLst>
                    <a:ext uri="{FF2B5EF4-FFF2-40B4-BE49-F238E27FC236}">
                      <a16:creationId xmlns:a16="http://schemas.microsoft.com/office/drawing/2014/main" id="{C0492F41-FF2D-4A23-9079-C944B6A9652C}"/>
                    </a:ext>
                  </a:extLst>
                </p:cNvPr>
                <p:cNvSpPr/>
                <p:nvPr/>
              </p:nvSpPr>
              <p:spPr>
                <a:xfrm rot="16200000" flipV="1">
                  <a:off x="2162188" y="1114218"/>
                  <a:ext cx="288000" cy="1296000"/>
                </a:xfrm>
                <a:prstGeom prst="up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02" name="Rectangle: Rounded Corners 701">
                      <a:extLst>
                        <a:ext uri="{FF2B5EF4-FFF2-40B4-BE49-F238E27FC236}">
                          <a16:creationId xmlns:a16="http://schemas.microsoft.com/office/drawing/2014/main" id="{724E7D5D-27CC-7B77-6339-9986436BA9D7}"/>
                        </a:ext>
                      </a:extLst>
                    </p:cNvPr>
                    <p:cNvSpPr/>
                    <p:nvPr/>
                  </p:nvSpPr>
                  <p:spPr>
                    <a:xfrm>
                      <a:off x="2037256" y="1598747"/>
                      <a:ext cx="468000" cy="307471"/>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6</m:t>
                                </m:r>
                              </m:sup>
                            </m:sSubSup>
                          </m:oMath>
                        </m:oMathPara>
                      </a14:m>
                      <a:endParaRPr kumimoji="0" lang="en-NZ" sz="16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702" name="Rectangle: Rounded Corners 701">
                      <a:extLst>
                        <a:ext uri="{FF2B5EF4-FFF2-40B4-BE49-F238E27FC236}">
                          <a16:creationId xmlns:a16="http://schemas.microsoft.com/office/drawing/2014/main" id="{724E7D5D-27CC-7B77-6339-9986436BA9D7}"/>
                        </a:ext>
                      </a:extLst>
                    </p:cNvPr>
                    <p:cNvSpPr>
                      <a:spLocks noRot="1" noChangeAspect="1" noMove="1" noResize="1" noEditPoints="1" noAdjustHandles="1" noChangeArrowheads="1" noChangeShapeType="1" noTextEdit="1"/>
                    </p:cNvSpPr>
                    <p:nvPr/>
                  </p:nvSpPr>
                  <p:spPr>
                    <a:xfrm>
                      <a:off x="2037256" y="1598747"/>
                      <a:ext cx="468000" cy="307471"/>
                    </a:xfrm>
                    <a:prstGeom prst="roundRect">
                      <a:avLst>
                        <a:gd name="adj" fmla="val 22549"/>
                      </a:avLst>
                    </a:prstGeom>
                    <a:blipFill>
                      <a:blip r:embed="rId34"/>
                      <a:stretch>
                        <a:fillRect l="-10127"/>
                      </a:stretch>
                    </a:blipFill>
                  </p:spPr>
                  <p:txBody>
                    <a:bodyPr/>
                    <a:lstStyle/>
                    <a:p>
                      <a:r>
                        <a:rPr lang="en-NZ">
                          <a:noFill/>
                        </a:rPr>
                        <a:t> </a:t>
                      </a:r>
                    </a:p>
                  </p:txBody>
                </p:sp>
              </mc:Fallback>
            </mc:AlternateContent>
          </p:grpSp>
        </p:grpSp>
        <p:grpSp>
          <p:nvGrpSpPr>
            <p:cNvPr id="404" name="Group 403">
              <a:extLst>
                <a:ext uri="{FF2B5EF4-FFF2-40B4-BE49-F238E27FC236}">
                  <a16:creationId xmlns:a16="http://schemas.microsoft.com/office/drawing/2014/main" id="{57A0EA37-B6A6-D0DA-399D-761F64BAD446}"/>
                </a:ext>
              </a:extLst>
            </p:cNvPr>
            <p:cNvGrpSpPr/>
            <p:nvPr/>
          </p:nvGrpSpPr>
          <p:grpSpPr>
            <a:xfrm>
              <a:off x="8785567" y="1847028"/>
              <a:ext cx="3354213" cy="422344"/>
              <a:chOff x="8785567" y="1847028"/>
              <a:chExt cx="3354213" cy="422344"/>
            </a:xfrm>
          </p:grpSpPr>
          <p:cxnSp>
            <p:nvCxnSpPr>
              <p:cNvPr id="318" name="Straight Arrow Connector 317">
                <a:extLst>
                  <a:ext uri="{FF2B5EF4-FFF2-40B4-BE49-F238E27FC236}">
                    <a16:creationId xmlns:a16="http://schemas.microsoft.com/office/drawing/2014/main" id="{EA1C1BF4-1142-4024-82F7-C09F86286A6D}"/>
                  </a:ext>
                </a:extLst>
              </p:cNvPr>
              <p:cNvCxnSpPr>
                <a:cxnSpLocks/>
                <a:stCxn id="340" idx="3"/>
                <a:endCxn id="341" idx="1"/>
              </p:cNvCxnSpPr>
              <p:nvPr/>
            </p:nvCxnSpPr>
            <p:spPr>
              <a:xfrm>
                <a:off x="9268014" y="2179372"/>
                <a:ext cx="716224" cy="0"/>
              </a:xfrm>
              <a:prstGeom prst="straightConnector1">
                <a:avLst/>
              </a:prstGeom>
              <a:noFill/>
              <a:ln w="12700" cap="flat" cmpd="sng" algn="ctr">
                <a:solidFill>
                  <a:srgbClr val="4472C4"/>
                </a:solidFill>
                <a:prstDash val="solid"/>
                <a:miter lim="800000"/>
                <a:headEnd type="none" w="sm" len="med"/>
                <a:tailEnd type="triangle" w="sm" len="sm"/>
              </a:ln>
              <a:effectLst/>
            </p:spPr>
          </p:cxnSp>
          <p:grpSp>
            <p:nvGrpSpPr>
              <p:cNvPr id="403" name="Group 402">
                <a:extLst>
                  <a:ext uri="{FF2B5EF4-FFF2-40B4-BE49-F238E27FC236}">
                    <a16:creationId xmlns:a16="http://schemas.microsoft.com/office/drawing/2014/main" id="{4BF9EE1C-37A7-F798-6286-6806EAE19739}"/>
                  </a:ext>
                </a:extLst>
              </p:cNvPr>
              <p:cNvGrpSpPr/>
              <p:nvPr/>
            </p:nvGrpSpPr>
            <p:grpSpPr>
              <a:xfrm>
                <a:off x="8785567" y="1847028"/>
                <a:ext cx="3354213" cy="422344"/>
                <a:chOff x="8785567" y="1847028"/>
                <a:chExt cx="3354213" cy="422344"/>
              </a:xfrm>
            </p:grpSpPr>
            <p:cxnSp>
              <p:nvCxnSpPr>
                <p:cNvPr id="317" name="Straight Arrow Connector 316">
                  <a:extLst>
                    <a:ext uri="{FF2B5EF4-FFF2-40B4-BE49-F238E27FC236}">
                      <a16:creationId xmlns:a16="http://schemas.microsoft.com/office/drawing/2014/main" id="{CA1D6992-E221-0F89-C4D9-DFA1C1F5112A}"/>
                    </a:ext>
                  </a:extLst>
                </p:cNvPr>
                <p:cNvCxnSpPr>
                  <a:cxnSpLocks/>
                  <a:stCxn id="310" idx="3"/>
                  <a:endCxn id="340" idx="1"/>
                </p:cNvCxnSpPr>
                <p:nvPr/>
              </p:nvCxnSpPr>
              <p:spPr>
                <a:xfrm>
                  <a:off x="8785567" y="2179372"/>
                  <a:ext cx="266447" cy="0"/>
                </a:xfrm>
                <a:prstGeom prst="straightConnector1">
                  <a:avLst/>
                </a:prstGeom>
                <a:noFill/>
                <a:ln w="12700" cap="flat" cmpd="sng" algn="ctr">
                  <a:solidFill>
                    <a:srgbClr val="4472C4"/>
                  </a:solidFill>
                  <a:prstDash val="solid"/>
                  <a:miter lim="800000"/>
                  <a:headEnd type="none" w="sm" len="med"/>
                  <a:tailEnd type="triangle" w="sm" len="sm"/>
                </a:ln>
                <a:effectLst/>
              </p:spPr>
            </p:cxnSp>
            <p:cxnSp>
              <p:nvCxnSpPr>
                <p:cNvPr id="319" name="Straight Arrow Connector 318">
                  <a:extLst>
                    <a:ext uri="{FF2B5EF4-FFF2-40B4-BE49-F238E27FC236}">
                      <a16:creationId xmlns:a16="http://schemas.microsoft.com/office/drawing/2014/main" id="{C242C106-C120-9CD7-C266-68B76BF0BB35}"/>
                    </a:ext>
                  </a:extLst>
                </p:cNvPr>
                <p:cNvCxnSpPr>
                  <a:cxnSpLocks/>
                  <a:stCxn id="341" idx="3"/>
                  <a:endCxn id="258" idx="1"/>
                </p:cNvCxnSpPr>
                <p:nvPr/>
              </p:nvCxnSpPr>
              <p:spPr>
                <a:xfrm>
                  <a:off x="10200238" y="2179372"/>
                  <a:ext cx="230828" cy="1"/>
                </a:xfrm>
                <a:prstGeom prst="straightConnector1">
                  <a:avLst/>
                </a:prstGeom>
                <a:noFill/>
                <a:ln w="12700" cap="flat" cmpd="sng" algn="ctr">
                  <a:solidFill>
                    <a:srgbClr val="4472C4"/>
                  </a:solidFill>
                  <a:prstDash val="solid"/>
                  <a:miter lim="800000"/>
                  <a:headEnd type="none" w="sm" len="med"/>
                  <a:tailEnd type="triangle" w="sm" len="sm"/>
                </a:ln>
                <a:effectLst/>
              </p:spPr>
            </p:cxnSp>
            <p:grpSp>
              <p:nvGrpSpPr>
                <p:cNvPr id="320" name="Group 319">
                  <a:extLst>
                    <a:ext uri="{FF2B5EF4-FFF2-40B4-BE49-F238E27FC236}">
                      <a16:creationId xmlns:a16="http://schemas.microsoft.com/office/drawing/2014/main" id="{9B3208CB-2086-CE5F-2011-0344421AEC0B}"/>
                    </a:ext>
                  </a:extLst>
                </p:cNvPr>
                <p:cNvGrpSpPr/>
                <p:nvPr/>
              </p:nvGrpSpPr>
              <p:grpSpPr>
                <a:xfrm>
                  <a:off x="9052014" y="2089372"/>
                  <a:ext cx="1148224" cy="180000"/>
                  <a:chOff x="8466925" y="4729892"/>
                  <a:chExt cx="1148224" cy="180000"/>
                </a:xfrm>
              </p:grpSpPr>
              <mc:AlternateContent xmlns:mc="http://schemas.openxmlformats.org/markup-compatibility/2006" xmlns:a14="http://schemas.microsoft.com/office/drawing/2010/main">
                <mc:Choice Requires="a14">
                  <p:sp>
                    <p:nvSpPr>
                      <p:cNvPr id="340" name="TextBox 339">
                        <a:extLst>
                          <a:ext uri="{FF2B5EF4-FFF2-40B4-BE49-F238E27FC236}">
                            <a16:creationId xmlns:a16="http://schemas.microsoft.com/office/drawing/2014/main" id="{33E6DCBD-47E3-A6DE-9AD9-9A26512864F8}"/>
                          </a:ext>
                        </a:extLst>
                      </p:cNvPr>
                      <p:cNvSpPr txBox="1">
                        <a:spLocks/>
                      </p:cNvSpPr>
                      <p:nvPr/>
                    </p:nvSpPr>
                    <p:spPr>
                      <a:xfrm>
                        <a:off x="8466925" y="4731220"/>
                        <a:ext cx="216000" cy="177344"/>
                      </a:xfrm>
                      <a:prstGeom prst="roundRect">
                        <a:avLst>
                          <a:gd name="adj" fmla="val 38026"/>
                        </a:avLst>
                      </a:prstGeom>
                      <a:solidFill>
                        <a:srgbClr val="70AD47">
                          <a:lumMod val="20000"/>
                          <a:lumOff val="80000"/>
                        </a:srgbClr>
                      </a:solidFill>
                      <a:ln w="12700">
                        <a:no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𝑣</m:t>
                                  </m:r>
                                </m:e>
                                <m:sub>
                                  <m:r>
                                    <a:rPr lang="en-NZ" sz="900" i="1" kern="0">
                                      <a:solidFill>
                                        <a:prstClr val="black"/>
                                      </a:solidFill>
                                      <a:latin typeface="Cambria Math" panose="02040503050406030204" pitchFamily="18" charset="0"/>
                                    </a:rPr>
                                    <m:t>𝑚</m:t>
                                  </m:r>
                                </m:sub>
                                <m:sup>
                                  <m:r>
                                    <a:rPr lang="en-NZ" sz="900" i="1" kern="0">
                                      <a:solidFill>
                                        <a:prstClr val="black"/>
                                      </a:solidFill>
                                      <a:latin typeface="Cambria Math" panose="02040503050406030204" pitchFamily="18" charset="0"/>
                                    </a:rPr>
                                    <m:t>6</m:t>
                                  </m:r>
                                </m:sup>
                              </m:sSubSup>
                            </m:oMath>
                          </m:oMathPara>
                        </a14:m>
                        <a:endParaRPr lang="en-NZ" sz="900" kern="0" dirty="0">
                          <a:solidFill>
                            <a:prstClr val="black"/>
                          </a:solidFill>
                          <a:latin typeface="Calibri" panose="020F0502020204030204"/>
                        </a:endParaRPr>
                      </a:p>
                    </p:txBody>
                  </p:sp>
                </mc:Choice>
                <mc:Fallback xmlns="">
                  <p:sp>
                    <p:nvSpPr>
                      <p:cNvPr id="378" name="TextBox 377">
                        <a:extLst>
                          <a:ext uri="{FF2B5EF4-FFF2-40B4-BE49-F238E27FC236}">
                            <a16:creationId xmlns:a16="http://schemas.microsoft.com/office/drawing/2014/main" id="{A814616B-715F-6FEE-84DC-61B54162AD15}"/>
                          </a:ext>
                        </a:extLst>
                      </p:cNvPr>
                      <p:cNvSpPr txBox="1">
                        <a:spLocks noRot="1" noChangeAspect="1" noMove="1" noResize="1" noEditPoints="1" noAdjustHandles="1" noChangeArrowheads="1" noChangeShapeType="1" noTextEdit="1"/>
                      </p:cNvSpPr>
                      <p:nvPr/>
                    </p:nvSpPr>
                    <p:spPr>
                      <a:xfrm>
                        <a:off x="8466925" y="4731220"/>
                        <a:ext cx="216000" cy="177344"/>
                      </a:xfrm>
                      <a:prstGeom prst="roundRect">
                        <a:avLst>
                          <a:gd name="adj" fmla="val 38026"/>
                        </a:avLst>
                      </a:prstGeom>
                      <a:blipFill>
                        <a:blip r:embed="rId35"/>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BFD24AE0-6864-701D-BE4E-0DBB29DAE5D2}"/>
                          </a:ext>
                        </a:extLst>
                      </p:cNvPr>
                      <p:cNvSpPr txBox="1">
                        <a:spLocks/>
                      </p:cNvSpPr>
                      <p:nvPr/>
                    </p:nvSpPr>
                    <p:spPr>
                      <a:xfrm>
                        <a:off x="9399149" y="4731220"/>
                        <a:ext cx="216000" cy="177344"/>
                      </a:xfrm>
                      <a:prstGeom prst="roundRect">
                        <a:avLst>
                          <a:gd name="adj" fmla="val 38026"/>
                        </a:avLst>
                      </a:prstGeom>
                      <a:solidFill>
                        <a:srgbClr val="70AD47">
                          <a:lumMod val="20000"/>
                          <a:lumOff val="80000"/>
                        </a:srgbClr>
                      </a:solidFill>
                      <a:ln w="12700">
                        <a:no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𝑣</m:t>
                                  </m:r>
                                </m:e>
                                <m:sub>
                                  <m:r>
                                    <a:rPr lang="en-NZ" sz="900" i="1" kern="0">
                                      <a:solidFill>
                                        <a:prstClr val="black"/>
                                      </a:solidFill>
                                      <a:latin typeface="Cambria Math" panose="02040503050406030204" pitchFamily="18" charset="0"/>
                                    </a:rPr>
                                    <m:t>𝑚</m:t>
                                  </m:r>
                                </m:sub>
                                <m:sup>
                                  <m:r>
                                    <a:rPr lang="en-NZ" sz="900" i="1" kern="0">
                                      <a:solidFill>
                                        <a:prstClr val="black"/>
                                      </a:solidFill>
                                      <a:latin typeface="Cambria Math" panose="02040503050406030204" pitchFamily="18" charset="0"/>
                                    </a:rPr>
                                    <m:t>6</m:t>
                                  </m:r>
                                </m:sup>
                              </m:sSubSup>
                            </m:oMath>
                          </m:oMathPara>
                        </a14:m>
                        <a:endParaRPr lang="en-NZ" sz="900" kern="0" dirty="0">
                          <a:solidFill>
                            <a:prstClr val="black"/>
                          </a:solidFill>
                          <a:latin typeface="Calibri" panose="020F0502020204030204"/>
                        </a:endParaRPr>
                      </a:p>
                    </p:txBody>
                  </p:sp>
                </mc:Choice>
                <mc:Fallback xmlns="">
                  <p:sp>
                    <p:nvSpPr>
                      <p:cNvPr id="379" name="TextBox 378">
                        <a:extLst>
                          <a:ext uri="{FF2B5EF4-FFF2-40B4-BE49-F238E27FC236}">
                            <a16:creationId xmlns:a16="http://schemas.microsoft.com/office/drawing/2014/main" id="{49614412-1B92-81E4-9580-6FCAE4FD3CF6}"/>
                          </a:ext>
                        </a:extLst>
                      </p:cNvPr>
                      <p:cNvSpPr txBox="1">
                        <a:spLocks noRot="1" noChangeAspect="1" noMove="1" noResize="1" noEditPoints="1" noAdjustHandles="1" noChangeArrowheads="1" noChangeShapeType="1" noTextEdit="1"/>
                      </p:cNvSpPr>
                      <p:nvPr/>
                    </p:nvSpPr>
                    <p:spPr>
                      <a:xfrm>
                        <a:off x="9399149" y="4731220"/>
                        <a:ext cx="216000" cy="177344"/>
                      </a:xfrm>
                      <a:prstGeom prst="roundRect">
                        <a:avLst>
                          <a:gd name="adj" fmla="val 38026"/>
                        </a:avLst>
                      </a:prstGeom>
                      <a:blipFill>
                        <a:blip r:embed="rId36"/>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42" name="Rectangle: Rounded Corners 341">
                        <a:extLst>
                          <a:ext uri="{FF2B5EF4-FFF2-40B4-BE49-F238E27FC236}">
                            <a16:creationId xmlns:a16="http://schemas.microsoft.com/office/drawing/2014/main" id="{569AC8BC-4AA6-5931-20FE-99C8A9139283}"/>
                          </a:ext>
                        </a:extLst>
                      </p:cNvPr>
                      <p:cNvSpPr>
                        <a:spLocks/>
                      </p:cNvSpPr>
                      <p:nvPr/>
                    </p:nvSpPr>
                    <p:spPr>
                      <a:xfrm>
                        <a:off x="8961005" y="4729892"/>
                        <a:ext cx="252000" cy="180000"/>
                      </a:xfrm>
                      <a:prstGeom prst="roundRect">
                        <a:avLst>
                          <a:gd name="adj" fmla="val 22549"/>
                        </a:avLst>
                      </a:prstGeom>
                      <a:gradFill flip="none" rotWithShape="1">
                        <a:gsLst>
                          <a:gs pos="53900">
                            <a:sysClr val="window" lastClr="FFFFFF"/>
                          </a:gs>
                          <a:gs pos="11000">
                            <a:srgbClr val="FFCC66"/>
                          </a:gs>
                          <a:gs pos="89000">
                            <a:srgbClr val="FFCC66"/>
                          </a:gs>
                        </a:gsLst>
                        <a:lin ang="0" scaled="1"/>
                        <a:tileRect/>
                      </a:gradFill>
                      <a:ln w="12700" cap="flat" cmpd="sng" algn="ctr">
                        <a:solidFill>
                          <a:srgbClr val="4472C4">
                            <a:shade val="15000"/>
                          </a:srgbClr>
                        </a:solidFill>
                        <a:prstDash val="solid"/>
                        <a:miter lim="800000"/>
                      </a:ln>
                      <a:effectLst/>
                    </p:spPr>
                    <p:txBody>
                      <a:bodyPr rtlCol="0" anchor="ctr"/>
                      <a:lstStyle/>
                      <a:p>
                        <a:pPr algn="ctr" defTabSz="914400">
                          <a:defRPr/>
                        </a:pPr>
                        <a14:m>
                          <m:oMathPara xmlns:m="http://schemas.openxmlformats.org/officeDocument/2006/math">
                            <m:oMathParaPr>
                              <m:jc m:val="center"/>
                            </m:oMathParaPr>
                            <m:oMath xmlns:m="http://schemas.openxmlformats.org/officeDocument/2006/math">
                              <m:sSubSup>
                                <m:sSubSupPr>
                                  <m:ctrlPr>
                                    <a:rPr lang="en-NZ" sz="800" i="1" kern="0"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ctrlPr>
                                </m:sSubSupPr>
                                <m:e>
                                  <m:r>
                                    <a:rPr lang="en-NZ" sz="800" i="1" ker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𝑅</m:t>
                                  </m:r>
                                  <m:r>
                                    <a:rPr lang="en-NZ" sz="800" b="0" i="1" kern="0" smtClea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𝑥</m:t>
                                  </m:r>
                                </m:e>
                                <m:sub>
                                  <m:r>
                                    <a:rPr lang="en-NZ" sz="800" i="1" ker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𝑚</m:t>
                                  </m:r>
                                </m:sub>
                                <m:sup>
                                  <m:r>
                                    <a:rPr lang="en-NZ" sz="800" i="1" ker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6</m:t>
                                  </m:r>
                                </m:sup>
                              </m:sSubSup>
                            </m:oMath>
                          </m:oMathPara>
                        </a14:m>
                        <a:endParaRPr lang="en-NZ" sz="800" b="1" kern="0" dirty="0">
                          <a:solidFill>
                            <a:srgbClr val="FFC000">
                              <a:lumMod val="50000"/>
                            </a:srgbClr>
                          </a:solidFill>
                          <a:latin typeface="Calibri" panose="020F0502020204030204"/>
                        </a:endParaRPr>
                      </a:p>
                    </p:txBody>
                  </p:sp>
                </mc:Choice>
                <mc:Fallback xmlns="">
                  <p:sp>
                    <p:nvSpPr>
                      <p:cNvPr id="342" name="Rectangle: Rounded Corners 341">
                        <a:extLst>
                          <a:ext uri="{FF2B5EF4-FFF2-40B4-BE49-F238E27FC236}">
                            <a16:creationId xmlns:a16="http://schemas.microsoft.com/office/drawing/2014/main" id="{569AC8BC-4AA6-5931-20FE-99C8A9139283}"/>
                          </a:ext>
                        </a:extLst>
                      </p:cNvPr>
                      <p:cNvSpPr>
                        <a:spLocks noRot="1" noChangeAspect="1" noMove="1" noResize="1" noEditPoints="1" noAdjustHandles="1" noChangeArrowheads="1" noChangeShapeType="1" noTextEdit="1"/>
                      </p:cNvSpPr>
                      <p:nvPr/>
                    </p:nvSpPr>
                    <p:spPr>
                      <a:xfrm>
                        <a:off x="8961005" y="4729892"/>
                        <a:ext cx="252000" cy="180000"/>
                      </a:xfrm>
                      <a:prstGeom prst="roundRect">
                        <a:avLst>
                          <a:gd name="adj" fmla="val 22549"/>
                        </a:avLst>
                      </a:prstGeom>
                      <a:blipFill>
                        <a:blip r:embed="rId37"/>
                        <a:stretch>
                          <a:fillRect l="-4651"/>
                        </a:stretch>
                      </a:blipFill>
                      <a:ln w="12700" cap="flat" cmpd="sng" algn="ctr">
                        <a:solidFill>
                          <a:srgbClr val="4472C4">
                            <a:shade val="15000"/>
                          </a:srgbClr>
                        </a:solidFill>
                        <a:prstDash val="solid"/>
                        <a:miter lim="800000"/>
                      </a:ln>
                      <a:effectLst/>
                    </p:spPr>
                    <p:txBody>
                      <a:bodyPr/>
                      <a:lstStyle/>
                      <a:p>
                        <a:r>
                          <a:rPr lang="en-NZ">
                            <a:noFill/>
                          </a:rPr>
                          <a:t> </a:t>
                        </a:r>
                      </a:p>
                    </p:txBody>
                  </p:sp>
                </mc:Fallback>
              </mc:AlternateContent>
            </p:grpSp>
            <p:cxnSp>
              <p:nvCxnSpPr>
                <p:cNvPr id="321" name="Connector: Elbow 320">
                  <a:extLst>
                    <a:ext uri="{FF2B5EF4-FFF2-40B4-BE49-F238E27FC236}">
                      <a16:creationId xmlns:a16="http://schemas.microsoft.com/office/drawing/2014/main" id="{27C1BC82-1EDB-97E7-C079-7AFA88BB3CD7}"/>
                    </a:ext>
                  </a:extLst>
                </p:cNvPr>
                <p:cNvCxnSpPr>
                  <a:cxnSpLocks/>
                  <a:stCxn id="341" idx="0"/>
                  <a:endCxn id="322" idx="1"/>
                </p:cNvCxnSpPr>
                <p:nvPr/>
              </p:nvCxnSpPr>
              <p:spPr>
                <a:xfrm rot="5400000" flipH="1" flipV="1">
                  <a:off x="10601885" y="1465813"/>
                  <a:ext cx="115240" cy="1134534"/>
                </a:xfrm>
                <a:prstGeom prst="bentConnector2">
                  <a:avLst/>
                </a:prstGeom>
                <a:noFill/>
                <a:ln w="12700" cap="flat" cmpd="sng" algn="ctr">
                  <a:solidFill>
                    <a:srgbClr val="4472C4"/>
                  </a:solidFill>
                  <a:prstDash val="solid"/>
                  <a:miter lim="800000"/>
                  <a:tailEnd type="triangle" w="sm" len="sm"/>
                </a:ln>
                <a:effectLst/>
              </p:spPr>
            </p:cxnSp>
            <mc:AlternateContent xmlns:mc="http://schemas.openxmlformats.org/markup-compatibility/2006" xmlns:a14="http://schemas.microsoft.com/office/drawing/2010/main">
              <mc:Choice Requires="a14">
                <p:sp>
                  <p:nvSpPr>
                    <p:cNvPr id="322" name="TextBox 321">
                      <a:extLst>
                        <a:ext uri="{FF2B5EF4-FFF2-40B4-BE49-F238E27FC236}">
                          <a16:creationId xmlns:a16="http://schemas.microsoft.com/office/drawing/2014/main" id="{E175027C-9C87-5845-B350-E508B23A8F31}"/>
                        </a:ext>
                      </a:extLst>
                    </p:cNvPr>
                    <p:cNvSpPr txBox="1">
                      <a:spLocks/>
                    </p:cNvSpPr>
                    <p:nvPr/>
                  </p:nvSpPr>
                  <p:spPr>
                    <a:xfrm>
                      <a:off x="11226772" y="1867460"/>
                      <a:ext cx="324000" cy="216000"/>
                    </a:xfrm>
                    <a:prstGeom prst="roundRect">
                      <a:avLst>
                        <a:gd name="adj" fmla="val 38026"/>
                      </a:avLst>
                    </a:prstGeom>
                    <a:solidFill>
                      <a:srgbClr val="70AD47">
                        <a:lumMod val="20000"/>
                        <a:lumOff val="80000"/>
                      </a:srgbClr>
                    </a:solidFill>
                    <a:ln w="12700">
                      <a:solidFill>
                        <a:srgbClr val="FF0000"/>
                      </a:solid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𝑞</m:t>
                                </m:r>
                              </m:e>
                              <m:sub>
                                <m:r>
                                  <a:rPr lang="en-NZ" sz="900" i="1" kern="0">
                                    <a:solidFill>
                                      <a:prstClr val="black"/>
                                    </a:solidFill>
                                    <a:latin typeface="Cambria Math" panose="02040503050406030204" pitchFamily="18" charset="0"/>
                                  </a:rPr>
                                  <m:t>𝑖</m:t>
                                </m:r>
                              </m:sub>
                              <m:sup>
                                <m:sSup>
                                  <m:sSupPr>
                                    <m:ctrlPr>
                                      <a:rPr lang="en-NZ" sz="900" i="1" kern="0">
                                        <a:solidFill>
                                          <a:prstClr val="black"/>
                                        </a:solidFill>
                                        <a:latin typeface="Cambria Math" panose="02040503050406030204" pitchFamily="18" charset="0"/>
                                      </a:rPr>
                                    </m:ctrlPr>
                                  </m:sSupPr>
                                  <m:e>
                                    <m:r>
                                      <a:rPr lang="en-NZ" sz="900" i="1" kern="0">
                                        <a:solidFill>
                                          <a:prstClr val="black"/>
                                        </a:solidFill>
                                        <a:latin typeface="Cambria Math" panose="02040503050406030204" pitchFamily="18" charset="0"/>
                                      </a:rPr>
                                      <m:t>𝐾</m:t>
                                    </m:r>
                                  </m:e>
                                  <m:sup>
                                    <m:r>
                                      <a:rPr lang="en-NZ" sz="900" i="1" kern="0">
                                        <a:solidFill>
                                          <a:prstClr val="black"/>
                                        </a:solidFill>
                                        <a:latin typeface="Cambria Math" panose="02040503050406030204" pitchFamily="18" charset="0"/>
                                      </a:rPr>
                                      <m:t>+</m:t>
                                    </m:r>
                                  </m:sup>
                                </m:sSup>
                              </m:sup>
                            </m:sSubSup>
                          </m:oMath>
                        </m:oMathPara>
                      </a14:m>
                      <a:endParaRPr lang="en-NZ" sz="900" kern="0" dirty="0">
                        <a:solidFill>
                          <a:prstClr val="black"/>
                        </a:solidFill>
                        <a:latin typeface="Calibri" panose="020F0502020204030204"/>
                      </a:endParaRPr>
                    </a:p>
                  </p:txBody>
                </p:sp>
              </mc:Choice>
              <mc:Fallback xmlns="">
                <p:sp>
                  <p:nvSpPr>
                    <p:cNvPr id="322" name="TextBox 321">
                      <a:extLst>
                        <a:ext uri="{FF2B5EF4-FFF2-40B4-BE49-F238E27FC236}">
                          <a16:creationId xmlns:a16="http://schemas.microsoft.com/office/drawing/2014/main" id="{E175027C-9C87-5845-B350-E508B23A8F31}"/>
                        </a:ext>
                      </a:extLst>
                    </p:cNvPr>
                    <p:cNvSpPr txBox="1">
                      <a:spLocks noRot="1" noChangeAspect="1" noMove="1" noResize="1" noEditPoints="1" noAdjustHandles="1" noChangeArrowheads="1" noChangeShapeType="1" noTextEdit="1"/>
                    </p:cNvSpPr>
                    <p:nvPr/>
                  </p:nvSpPr>
                  <p:spPr>
                    <a:xfrm>
                      <a:off x="11226772" y="1867460"/>
                      <a:ext cx="324000" cy="216000"/>
                    </a:xfrm>
                    <a:prstGeom prst="roundRect">
                      <a:avLst>
                        <a:gd name="adj" fmla="val 38026"/>
                      </a:avLst>
                    </a:prstGeom>
                    <a:blipFill>
                      <a:blip r:embed="rId38"/>
                      <a:stretch>
                        <a:fillRect b="-2632"/>
                      </a:stretch>
                    </a:blipFill>
                    <a:ln w="12700">
                      <a:solidFill>
                        <a:srgbClr val="FF0000"/>
                      </a:solidFill>
                    </a:ln>
                  </p:spPr>
                  <p:txBody>
                    <a:bodyPr/>
                    <a:lstStyle/>
                    <a:p>
                      <a:r>
                        <a:rPr lang="en-NZ">
                          <a:noFill/>
                        </a:rPr>
                        <a:t> </a:t>
                      </a:r>
                    </a:p>
                  </p:txBody>
                </p:sp>
              </mc:Fallback>
            </mc:AlternateContent>
            <p:sp>
              <p:nvSpPr>
                <p:cNvPr id="323" name="TextBox 322">
                  <a:extLst>
                    <a:ext uri="{FF2B5EF4-FFF2-40B4-BE49-F238E27FC236}">
                      <a16:creationId xmlns:a16="http://schemas.microsoft.com/office/drawing/2014/main" id="{5D93744E-AA69-4AAD-4E9E-B8A912081692}"/>
                    </a:ext>
                  </a:extLst>
                </p:cNvPr>
                <p:cNvSpPr txBox="1">
                  <a:spLocks/>
                </p:cNvSpPr>
                <p:nvPr/>
              </p:nvSpPr>
              <p:spPr>
                <a:xfrm>
                  <a:off x="10991774" y="1888902"/>
                  <a:ext cx="144000" cy="173117"/>
                </a:xfrm>
                <a:prstGeom prst="ellipse">
                  <a:avLst/>
                </a:prstGeom>
                <a:solidFill>
                  <a:srgbClr val="0070C0"/>
                </a:solidFill>
              </p:spPr>
              <p:txBody>
                <a:bodyPr wrap="square" lIns="0" tIns="0" rIns="0" bIns="0" rtlCol="0" anchor="ctr">
                  <a:spAutoFit/>
                </a:bodyPr>
                <a:lstStyle/>
                <a:p>
                  <a:pPr algn="ctr" defTabSz="914400">
                    <a:defRPr/>
                  </a:pPr>
                  <a:r>
                    <a:rPr lang="en-NZ" sz="800" kern="0" dirty="0">
                      <a:solidFill>
                        <a:prstClr val="white"/>
                      </a:solidFill>
                      <a:latin typeface="Calibri" panose="020F0502020204030204"/>
                    </a:rPr>
                    <a:t>2</a:t>
                  </a:r>
                </a:p>
              </p:txBody>
            </p:sp>
            <mc:AlternateContent xmlns:mc="http://schemas.openxmlformats.org/markup-compatibility/2006" xmlns:a14="http://schemas.microsoft.com/office/drawing/2010/main">
              <mc:Choice Requires="a14">
                <p:sp>
                  <p:nvSpPr>
                    <p:cNvPr id="324" name="TextBox 323">
                      <a:extLst>
                        <a:ext uri="{FF2B5EF4-FFF2-40B4-BE49-F238E27FC236}">
                          <a16:creationId xmlns:a16="http://schemas.microsoft.com/office/drawing/2014/main" id="{E75CBB93-8571-BA1F-4BFD-4F87D248881C}"/>
                        </a:ext>
                      </a:extLst>
                    </p:cNvPr>
                    <p:cNvSpPr txBox="1"/>
                    <p:nvPr/>
                  </p:nvSpPr>
                  <p:spPr>
                    <a:xfrm>
                      <a:off x="11727535" y="1847028"/>
                      <a:ext cx="412245" cy="256865"/>
                    </a:xfrm>
                    <a:prstGeom prst="rect">
                      <a:avLst/>
                    </a:prstGeom>
                    <a:noFill/>
                  </p:spPr>
                  <p:txBody>
                    <a:bodyPr wrap="square" lIns="36000">
                      <a:spAutoFit/>
                    </a:bodyPr>
                    <a:lstStyle/>
                    <a:p>
                      <a:pPr/>
                      <a14:m>
                        <m:oMathPara xmlns:m="http://schemas.openxmlformats.org/officeDocument/2006/math">
                          <m:oMathParaPr>
                            <m:jc m:val="left"/>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𝑣</m:t>
                                </m:r>
                              </m:e>
                              <m:sub>
                                <m:r>
                                  <a:rPr lang="en-NZ" sz="900" i="1" kern="0">
                                    <a:solidFill>
                                      <a:prstClr val="black"/>
                                    </a:solidFill>
                                    <a:latin typeface="Cambria Math" panose="02040503050406030204" pitchFamily="18" charset="0"/>
                                  </a:rPr>
                                  <m:t>𝑖𝑆𝑖𝑛𝑘</m:t>
                                </m:r>
                              </m:sub>
                              <m:sup>
                                <m:sSup>
                                  <m:sSupPr>
                                    <m:ctrlPr>
                                      <a:rPr lang="en-NZ" sz="900" i="1" kern="0">
                                        <a:solidFill>
                                          <a:prstClr val="black"/>
                                        </a:solidFill>
                                        <a:latin typeface="Cambria Math" panose="02040503050406030204" pitchFamily="18" charset="0"/>
                                      </a:rPr>
                                    </m:ctrlPr>
                                  </m:sSupPr>
                                  <m:e>
                                    <m:r>
                                      <a:rPr lang="en-NZ" sz="900" i="1" kern="0">
                                        <a:solidFill>
                                          <a:prstClr val="black"/>
                                        </a:solidFill>
                                        <a:latin typeface="Cambria Math" panose="02040503050406030204" pitchFamily="18" charset="0"/>
                                      </a:rPr>
                                      <m:t>𝐾</m:t>
                                    </m:r>
                                  </m:e>
                                  <m:sup>
                                    <m:r>
                                      <a:rPr lang="en-NZ" sz="900" i="1" kern="0">
                                        <a:solidFill>
                                          <a:prstClr val="black"/>
                                        </a:solidFill>
                                        <a:latin typeface="Cambria Math" panose="02040503050406030204" pitchFamily="18" charset="0"/>
                                      </a:rPr>
                                      <m:t>+</m:t>
                                    </m:r>
                                  </m:sup>
                                </m:sSup>
                              </m:sup>
                            </m:sSubSup>
                          </m:oMath>
                        </m:oMathPara>
                      </a14:m>
                      <a:endParaRPr lang="en-NZ" sz="900" dirty="0"/>
                    </a:p>
                  </p:txBody>
                </p:sp>
              </mc:Choice>
              <mc:Fallback xmlns="">
                <p:sp>
                  <p:nvSpPr>
                    <p:cNvPr id="324" name="TextBox 323">
                      <a:extLst>
                        <a:ext uri="{FF2B5EF4-FFF2-40B4-BE49-F238E27FC236}">
                          <a16:creationId xmlns:a16="http://schemas.microsoft.com/office/drawing/2014/main" id="{E75CBB93-8571-BA1F-4BFD-4F87D248881C}"/>
                        </a:ext>
                      </a:extLst>
                    </p:cNvPr>
                    <p:cNvSpPr txBox="1">
                      <a:spLocks noRot="1" noChangeAspect="1" noMove="1" noResize="1" noEditPoints="1" noAdjustHandles="1" noChangeArrowheads="1" noChangeShapeType="1" noTextEdit="1"/>
                    </p:cNvSpPr>
                    <p:nvPr/>
                  </p:nvSpPr>
                  <p:spPr>
                    <a:xfrm>
                      <a:off x="11727535" y="1847028"/>
                      <a:ext cx="412245" cy="256865"/>
                    </a:xfrm>
                    <a:prstGeom prst="rect">
                      <a:avLst/>
                    </a:prstGeom>
                    <a:blipFill>
                      <a:blip r:embed="rId39"/>
                      <a:stretch>
                        <a:fillRect/>
                      </a:stretch>
                    </a:blipFill>
                  </p:spPr>
                  <p:txBody>
                    <a:bodyPr/>
                    <a:lstStyle/>
                    <a:p>
                      <a:r>
                        <a:rPr lang="en-NZ">
                          <a:noFill/>
                        </a:rPr>
                        <a:t> </a:t>
                      </a:r>
                    </a:p>
                  </p:txBody>
                </p:sp>
              </mc:Fallback>
            </mc:AlternateContent>
            <p:cxnSp>
              <p:nvCxnSpPr>
                <p:cNvPr id="325" name="Straight Arrow Connector 324">
                  <a:extLst>
                    <a:ext uri="{FF2B5EF4-FFF2-40B4-BE49-F238E27FC236}">
                      <a16:creationId xmlns:a16="http://schemas.microsoft.com/office/drawing/2014/main" id="{B7ED74C5-3386-DD35-85DB-2B1032FCC727}"/>
                    </a:ext>
                  </a:extLst>
                </p:cNvPr>
                <p:cNvCxnSpPr>
                  <a:cxnSpLocks/>
                  <a:stCxn id="322" idx="3"/>
                  <a:endCxn id="324" idx="1"/>
                </p:cNvCxnSpPr>
                <p:nvPr/>
              </p:nvCxnSpPr>
              <p:spPr>
                <a:xfrm>
                  <a:off x="11550772" y="1975460"/>
                  <a:ext cx="176763" cy="1"/>
                </a:xfrm>
                <a:prstGeom prst="straightConnector1">
                  <a:avLst/>
                </a:prstGeom>
                <a:noFill/>
                <a:ln w="12700" cap="flat" cmpd="sng" algn="ctr">
                  <a:solidFill>
                    <a:srgbClr val="4472C4"/>
                  </a:solidFill>
                  <a:prstDash val="solid"/>
                  <a:miter lim="800000"/>
                  <a:headEnd type="none" w="sm" len="med"/>
                  <a:tailEnd type="triangle" w="sm" len="sm"/>
                </a:ln>
                <a:effectLst/>
              </p:spPr>
            </p:cxnSp>
          </p:grpSp>
        </p:grpSp>
      </p:grpSp>
      <p:grpSp>
        <p:nvGrpSpPr>
          <p:cNvPr id="407" name="Group 406">
            <a:extLst>
              <a:ext uri="{FF2B5EF4-FFF2-40B4-BE49-F238E27FC236}">
                <a16:creationId xmlns:a16="http://schemas.microsoft.com/office/drawing/2014/main" id="{C6BD37CB-CE3A-D165-4914-F6ECEF2146DB}"/>
              </a:ext>
            </a:extLst>
          </p:cNvPr>
          <p:cNvGrpSpPr/>
          <p:nvPr/>
        </p:nvGrpSpPr>
        <p:grpSpPr>
          <a:xfrm>
            <a:off x="9966238" y="2268044"/>
            <a:ext cx="2178433" cy="2926505"/>
            <a:chOff x="9966238" y="2268044"/>
            <a:chExt cx="2178433" cy="2926505"/>
          </a:xfrm>
        </p:grpSpPr>
        <mc:AlternateContent xmlns:mc="http://schemas.openxmlformats.org/markup-compatibility/2006" xmlns:a14="http://schemas.microsoft.com/office/drawing/2010/main">
          <mc:Choice Requires="a14">
            <p:sp>
              <p:nvSpPr>
                <p:cNvPr id="328" name="TextBox 327">
                  <a:extLst>
                    <a:ext uri="{FF2B5EF4-FFF2-40B4-BE49-F238E27FC236}">
                      <a16:creationId xmlns:a16="http://schemas.microsoft.com/office/drawing/2014/main" id="{77EC0779-474C-58C4-D65A-F469555FF0F7}"/>
                    </a:ext>
                  </a:extLst>
                </p:cNvPr>
                <p:cNvSpPr txBox="1">
                  <a:spLocks/>
                </p:cNvSpPr>
                <p:nvPr/>
              </p:nvSpPr>
              <p:spPr>
                <a:xfrm>
                  <a:off x="10002238" y="4370939"/>
                  <a:ext cx="180000" cy="157639"/>
                </a:xfrm>
                <a:prstGeom prst="roundRect">
                  <a:avLst>
                    <a:gd name="adj" fmla="val 38026"/>
                  </a:avLst>
                </a:prstGeom>
                <a:solidFill>
                  <a:srgbClr val="ED7D31">
                    <a:lumMod val="20000"/>
                    <a:lumOff val="80000"/>
                  </a:srgbClr>
                </a:solidFill>
                <a:ln w="12700">
                  <a:solidFill>
                    <a:srgbClr val="FF0000"/>
                  </a:solid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800" i="1" kern="0">
                                <a:solidFill>
                                  <a:prstClr val="black"/>
                                </a:solidFill>
                                <a:latin typeface="Cambria Math" panose="02040503050406030204" pitchFamily="18" charset="0"/>
                              </a:rPr>
                            </m:ctrlPr>
                          </m:sSubSupPr>
                          <m:e>
                            <m:r>
                              <a:rPr lang="en-NZ" sz="800" i="1" kern="0">
                                <a:solidFill>
                                  <a:prstClr val="black"/>
                                </a:solidFill>
                                <a:latin typeface="Cambria Math" panose="02040503050406030204" pitchFamily="18" charset="0"/>
                              </a:rPr>
                              <m:t>𝑢</m:t>
                            </m:r>
                          </m:e>
                          <m:sub>
                            <m:r>
                              <a:rPr lang="en-NZ" sz="800" i="1" kern="0">
                                <a:solidFill>
                                  <a:prstClr val="black"/>
                                </a:solidFill>
                                <a:latin typeface="Cambria Math" panose="02040503050406030204" pitchFamily="18" charset="0"/>
                              </a:rPr>
                              <m:t>𝑚</m:t>
                            </m:r>
                          </m:sub>
                          <m:sup>
                            <m:r>
                              <a:rPr lang="en-NZ" sz="800" i="1" kern="0">
                                <a:solidFill>
                                  <a:prstClr val="black"/>
                                </a:solidFill>
                                <a:latin typeface="Cambria Math" panose="02040503050406030204" pitchFamily="18" charset="0"/>
                              </a:rPr>
                              <m:t>𝑒</m:t>
                            </m:r>
                          </m:sup>
                        </m:sSubSup>
                      </m:oMath>
                    </m:oMathPara>
                  </a14:m>
                  <a:endParaRPr lang="en-NZ" sz="800" kern="0" dirty="0">
                    <a:solidFill>
                      <a:prstClr val="black"/>
                    </a:solidFill>
                    <a:latin typeface="Calibri" panose="020F0502020204030204"/>
                  </a:endParaRPr>
                </a:p>
              </p:txBody>
            </p:sp>
          </mc:Choice>
          <mc:Fallback xmlns="">
            <p:sp>
              <p:nvSpPr>
                <p:cNvPr id="328" name="TextBox 327">
                  <a:extLst>
                    <a:ext uri="{FF2B5EF4-FFF2-40B4-BE49-F238E27FC236}">
                      <a16:creationId xmlns:a16="http://schemas.microsoft.com/office/drawing/2014/main" id="{77EC0779-474C-58C4-D65A-F469555FF0F7}"/>
                    </a:ext>
                  </a:extLst>
                </p:cNvPr>
                <p:cNvSpPr txBox="1">
                  <a:spLocks noRot="1" noChangeAspect="1" noMove="1" noResize="1" noEditPoints="1" noAdjustHandles="1" noChangeArrowheads="1" noChangeShapeType="1" noTextEdit="1"/>
                </p:cNvSpPr>
                <p:nvPr/>
              </p:nvSpPr>
              <p:spPr>
                <a:xfrm>
                  <a:off x="10002238" y="4370939"/>
                  <a:ext cx="180000" cy="157639"/>
                </a:xfrm>
                <a:prstGeom prst="roundRect">
                  <a:avLst>
                    <a:gd name="adj" fmla="val 38026"/>
                  </a:avLst>
                </a:prstGeom>
                <a:blipFill>
                  <a:blip r:embed="rId40"/>
                  <a:stretch>
                    <a:fillRect/>
                  </a:stretch>
                </a:blipFill>
                <a:ln w="12700">
                  <a:solidFill>
                    <a:srgbClr val="FF0000"/>
                  </a:solidFill>
                </a:ln>
              </p:spPr>
              <p:txBody>
                <a:bodyPr/>
                <a:lstStyle/>
                <a:p>
                  <a:r>
                    <a:rPr lang="en-NZ">
                      <a:noFill/>
                    </a:rPr>
                    <a:t> </a:t>
                  </a:r>
                </a:p>
              </p:txBody>
            </p:sp>
          </mc:Fallback>
        </mc:AlternateContent>
        <p:cxnSp>
          <p:nvCxnSpPr>
            <p:cNvPr id="331" name="Straight Arrow Connector 330">
              <a:extLst>
                <a:ext uri="{FF2B5EF4-FFF2-40B4-BE49-F238E27FC236}">
                  <a16:creationId xmlns:a16="http://schemas.microsoft.com/office/drawing/2014/main" id="{940E5E10-7C1D-C064-DC3E-E33A5F9415FF}"/>
                </a:ext>
              </a:extLst>
            </p:cNvPr>
            <p:cNvCxnSpPr>
              <a:cxnSpLocks/>
              <a:stCxn id="328" idx="2"/>
              <a:endCxn id="329" idx="0"/>
            </p:cNvCxnSpPr>
            <p:nvPr/>
          </p:nvCxnSpPr>
          <p:spPr>
            <a:xfrm>
              <a:off x="10092238" y="4528578"/>
              <a:ext cx="0" cy="148487"/>
            </a:xfrm>
            <a:prstGeom prst="straightConnector1">
              <a:avLst/>
            </a:prstGeom>
            <a:ln w="12700">
              <a:solidFill>
                <a:srgbClr val="FF66CC"/>
              </a:solidFill>
              <a:tailEnd type="triangle" w="sm" len="sm"/>
            </a:ln>
          </p:spPr>
          <p:style>
            <a:lnRef idx="2">
              <a:schemeClr val="accent1"/>
            </a:lnRef>
            <a:fillRef idx="0">
              <a:schemeClr val="accent1"/>
            </a:fillRef>
            <a:effectRef idx="1">
              <a:schemeClr val="accent1"/>
            </a:effectRef>
            <a:fontRef idx="minor">
              <a:schemeClr val="tx1"/>
            </a:fontRef>
          </p:style>
        </p:cxnSp>
        <p:grpSp>
          <p:nvGrpSpPr>
            <p:cNvPr id="406" name="Group 405">
              <a:extLst>
                <a:ext uri="{FF2B5EF4-FFF2-40B4-BE49-F238E27FC236}">
                  <a16:creationId xmlns:a16="http://schemas.microsoft.com/office/drawing/2014/main" id="{2D788B5D-2D89-80C4-2F68-1E0935F5F417}"/>
                </a:ext>
              </a:extLst>
            </p:cNvPr>
            <p:cNvGrpSpPr/>
            <p:nvPr/>
          </p:nvGrpSpPr>
          <p:grpSpPr>
            <a:xfrm>
              <a:off x="9966238" y="2268044"/>
              <a:ext cx="2178433" cy="2582138"/>
              <a:chOff x="9966238" y="2268044"/>
              <a:chExt cx="2178433" cy="2582138"/>
            </a:xfrm>
          </p:grpSpPr>
          <mc:AlternateContent xmlns:mc="http://schemas.openxmlformats.org/markup-compatibility/2006" xmlns:a14="http://schemas.microsoft.com/office/drawing/2010/main">
            <mc:Choice Requires="a14">
              <p:sp>
                <p:nvSpPr>
                  <p:cNvPr id="329" name="TextBox 328">
                    <a:extLst>
                      <a:ext uri="{FF2B5EF4-FFF2-40B4-BE49-F238E27FC236}">
                        <a16:creationId xmlns:a16="http://schemas.microsoft.com/office/drawing/2014/main" id="{FA81C051-403D-E046-206B-27FFCFE3F51F}"/>
                      </a:ext>
                    </a:extLst>
                  </p:cNvPr>
                  <p:cNvSpPr txBox="1">
                    <a:spLocks/>
                  </p:cNvSpPr>
                  <p:nvPr/>
                </p:nvSpPr>
                <p:spPr>
                  <a:xfrm>
                    <a:off x="9966238" y="4677065"/>
                    <a:ext cx="252000" cy="173117"/>
                  </a:xfrm>
                  <a:prstGeom prst="ellipse">
                    <a:avLst/>
                  </a:prstGeom>
                  <a:solidFill>
                    <a:srgbClr val="0070C0"/>
                  </a:solidFill>
                </p:spPr>
                <p:txBody>
                  <a:bodyPr wrap="square" lIns="0" tIns="0" rIns="0" bIns="0" rtlCol="0" anchor="ctr">
                    <a:spAutoFit/>
                  </a:bodyPr>
                  <a:lstStyle/>
                  <a:p>
                    <a:pPr defTabSz="914400">
                      <a:defRPr/>
                    </a:pPr>
                    <a14:m>
                      <m:oMathPara xmlns:m="http://schemas.openxmlformats.org/officeDocument/2006/math">
                        <m:oMathParaPr>
                          <m:jc m:val="center"/>
                        </m:oMathParaPr>
                        <m:oMath xmlns:m="http://schemas.openxmlformats.org/officeDocument/2006/math">
                          <m:sSub>
                            <m:sSubPr>
                              <m:ctrlPr>
                                <a:rPr lang="en-NZ" sz="800" i="1" kern="0">
                                  <a:solidFill>
                                    <a:prstClr val="white"/>
                                  </a:solidFill>
                                  <a:latin typeface="Cambria Math" panose="02040503050406030204" pitchFamily="18" charset="0"/>
                                </a:rPr>
                              </m:ctrlPr>
                            </m:sSubPr>
                            <m:e>
                              <m:r>
                                <a:rPr lang="en-NZ" sz="800" i="1" kern="0">
                                  <a:solidFill>
                                    <a:prstClr val="white"/>
                                  </a:solidFill>
                                  <a:latin typeface="Cambria Math" panose="02040503050406030204" pitchFamily="18" charset="0"/>
                                </a:rPr>
                                <m:t>𝑧</m:t>
                              </m:r>
                            </m:e>
                            <m:sub>
                              <m:r>
                                <a:rPr lang="en-NZ" sz="800" i="1" kern="0">
                                  <a:solidFill>
                                    <a:prstClr val="white"/>
                                  </a:solidFill>
                                  <a:latin typeface="Cambria Math" panose="02040503050406030204" pitchFamily="18" charset="0"/>
                                </a:rPr>
                                <m:t>1</m:t>
                              </m:r>
                            </m:sub>
                          </m:sSub>
                          <m:r>
                            <a:rPr lang="en-NZ" sz="800" i="1" kern="0">
                              <a:solidFill>
                                <a:prstClr val="white"/>
                              </a:solidFill>
                              <a:latin typeface="Cambria Math" panose="02040503050406030204" pitchFamily="18" charset="0"/>
                            </a:rPr>
                            <m:t>𝐹</m:t>
                          </m:r>
                        </m:oMath>
                      </m:oMathPara>
                    </a14:m>
                    <a:endParaRPr lang="en-NZ" sz="800" kern="0" dirty="0">
                      <a:solidFill>
                        <a:prstClr val="white"/>
                      </a:solidFill>
                      <a:latin typeface="Calibri" panose="020F0502020204030204"/>
                    </a:endParaRPr>
                  </a:p>
                </p:txBody>
              </p:sp>
            </mc:Choice>
            <mc:Fallback xmlns="">
              <p:sp>
                <p:nvSpPr>
                  <p:cNvPr id="329" name="TextBox 328">
                    <a:extLst>
                      <a:ext uri="{FF2B5EF4-FFF2-40B4-BE49-F238E27FC236}">
                        <a16:creationId xmlns:a16="http://schemas.microsoft.com/office/drawing/2014/main" id="{FA81C051-403D-E046-206B-27FFCFE3F51F}"/>
                      </a:ext>
                    </a:extLst>
                  </p:cNvPr>
                  <p:cNvSpPr txBox="1">
                    <a:spLocks noRot="1" noChangeAspect="1" noMove="1" noResize="1" noEditPoints="1" noAdjustHandles="1" noChangeArrowheads="1" noChangeShapeType="1" noTextEdit="1"/>
                  </p:cNvSpPr>
                  <p:nvPr/>
                </p:nvSpPr>
                <p:spPr>
                  <a:xfrm>
                    <a:off x="9966238" y="4677065"/>
                    <a:ext cx="252000" cy="173117"/>
                  </a:xfrm>
                  <a:prstGeom prst="ellipse">
                    <a:avLst/>
                  </a:prstGeom>
                  <a:blipFill>
                    <a:blip r:embed="rId41"/>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30" name="TextBox 329">
                    <a:extLst>
                      <a:ext uri="{FF2B5EF4-FFF2-40B4-BE49-F238E27FC236}">
                        <a16:creationId xmlns:a16="http://schemas.microsoft.com/office/drawing/2014/main" id="{4CA57197-E898-BF8A-B856-E319EF1490B2}"/>
                      </a:ext>
                    </a:extLst>
                  </p:cNvPr>
                  <p:cNvSpPr txBox="1">
                    <a:spLocks/>
                  </p:cNvSpPr>
                  <p:nvPr/>
                </p:nvSpPr>
                <p:spPr>
                  <a:xfrm>
                    <a:off x="9966238" y="4031507"/>
                    <a:ext cx="252000" cy="173117"/>
                  </a:xfrm>
                  <a:prstGeom prst="ellipse">
                    <a:avLst/>
                  </a:prstGeom>
                  <a:solidFill>
                    <a:srgbClr val="0070C0"/>
                  </a:solidFill>
                </p:spPr>
                <p:txBody>
                  <a:bodyPr wrap="square" lIns="0" tIns="0" rIns="0" bIns="0" rtlCol="0" anchor="ctr">
                    <a:spAutoFit/>
                  </a:bodyPr>
                  <a:lstStyle/>
                  <a:p>
                    <a:pPr defTabSz="914400">
                      <a:defRPr/>
                    </a:pPr>
                    <a14:m>
                      <m:oMathPara xmlns:m="http://schemas.openxmlformats.org/officeDocument/2006/math">
                        <m:oMathParaPr>
                          <m:jc m:val="center"/>
                        </m:oMathParaPr>
                        <m:oMath xmlns:m="http://schemas.openxmlformats.org/officeDocument/2006/math">
                          <m:sSub>
                            <m:sSubPr>
                              <m:ctrlPr>
                                <a:rPr lang="en-NZ" sz="800" i="1" kern="0">
                                  <a:solidFill>
                                    <a:prstClr val="white"/>
                                  </a:solidFill>
                                  <a:latin typeface="Cambria Math" panose="02040503050406030204" pitchFamily="18" charset="0"/>
                                </a:rPr>
                              </m:ctrlPr>
                            </m:sSubPr>
                            <m:e>
                              <m:r>
                                <a:rPr lang="en-NZ" sz="800" i="1" kern="0">
                                  <a:solidFill>
                                    <a:prstClr val="white"/>
                                  </a:solidFill>
                                  <a:latin typeface="Cambria Math" panose="02040503050406030204" pitchFamily="18" charset="0"/>
                                </a:rPr>
                                <m:t>𝑧</m:t>
                              </m:r>
                            </m:e>
                            <m:sub>
                              <m:r>
                                <a:rPr lang="en-NZ" sz="800" i="1" kern="0">
                                  <a:solidFill>
                                    <a:prstClr val="white"/>
                                  </a:solidFill>
                                  <a:latin typeface="Cambria Math" panose="02040503050406030204" pitchFamily="18" charset="0"/>
                                </a:rPr>
                                <m:t>2</m:t>
                              </m:r>
                            </m:sub>
                          </m:sSub>
                          <m:r>
                            <a:rPr lang="en-NZ" sz="800" i="1" kern="0">
                              <a:solidFill>
                                <a:prstClr val="white"/>
                              </a:solidFill>
                              <a:latin typeface="Cambria Math" panose="02040503050406030204" pitchFamily="18" charset="0"/>
                            </a:rPr>
                            <m:t>𝐹</m:t>
                          </m:r>
                        </m:oMath>
                      </m:oMathPara>
                    </a14:m>
                    <a:endParaRPr lang="en-NZ" sz="800" kern="0" dirty="0">
                      <a:solidFill>
                        <a:prstClr val="white"/>
                      </a:solidFill>
                      <a:latin typeface="Calibri" panose="020F0502020204030204"/>
                    </a:endParaRPr>
                  </a:p>
                </p:txBody>
              </p:sp>
            </mc:Choice>
            <mc:Fallback xmlns="">
              <p:sp>
                <p:nvSpPr>
                  <p:cNvPr id="330" name="TextBox 329">
                    <a:extLst>
                      <a:ext uri="{FF2B5EF4-FFF2-40B4-BE49-F238E27FC236}">
                        <a16:creationId xmlns:a16="http://schemas.microsoft.com/office/drawing/2014/main" id="{4CA57197-E898-BF8A-B856-E319EF1490B2}"/>
                      </a:ext>
                    </a:extLst>
                  </p:cNvPr>
                  <p:cNvSpPr txBox="1">
                    <a:spLocks noRot="1" noChangeAspect="1" noMove="1" noResize="1" noEditPoints="1" noAdjustHandles="1" noChangeArrowheads="1" noChangeShapeType="1" noTextEdit="1"/>
                  </p:cNvSpPr>
                  <p:nvPr/>
                </p:nvSpPr>
                <p:spPr>
                  <a:xfrm>
                    <a:off x="9966238" y="4031507"/>
                    <a:ext cx="252000" cy="173117"/>
                  </a:xfrm>
                  <a:prstGeom prst="ellipse">
                    <a:avLst/>
                  </a:prstGeom>
                  <a:blipFill>
                    <a:blip r:embed="rId42"/>
                    <a:stretch>
                      <a:fillRect/>
                    </a:stretch>
                  </a:blipFill>
                </p:spPr>
                <p:txBody>
                  <a:bodyPr/>
                  <a:lstStyle/>
                  <a:p>
                    <a:r>
                      <a:rPr lang="en-NZ">
                        <a:noFill/>
                      </a:rPr>
                      <a:t> </a:t>
                    </a:r>
                  </a:p>
                </p:txBody>
              </p:sp>
            </mc:Fallback>
          </mc:AlternateContent>
          <p:cxnSp>
            <p:nvCxnSpPr>
              <p:cNvPr id="332" name="Straight Arrow Connector 331">
                <a:extLst>
                  <a:ext uri="{FF2B5EF4-FFF2-40B4-BE49-F238E27FC236}">
                    <a16:creationId xmlns:a16="http://schemas.microsoft.com/office/drawing/2014/main" id="{C2D15CC0-9904-7A86-0AEA-21BEF15CC4C2}"/>
                  </a:ext>
                </a:extLst>
              </p:cNvPr>
              <p:cNvCxnSpPr>
                <a:cxnSpLocks/>
                <a:stCxn id="328" idx="0"/>
                <a:endCxn id="330" idx="4"/>
              </p:cNvCxnSpPr>
              <p:nvPr/>
            </p:nvCxnSpPr>
            <p:spPr>
              <a:xfrm flipV="1">
                <a:off x="10092238" y="4204624"/>
                <a:ext cx="0" cy="166315"/>
              </a:xfrm>
              <a:prstGeom prst="straightConnector1">
                <a:avLst/>
              </a:prstGeom>
              <a:ln w="12700">
                <a:solidFill>
                  <a:srgbClr val="FF66CC"/>
                </a:solidFill>
                <a:headEnd type="triangle" w="sm" len="sm"/>
                <a:tailEnd type="none" w="sm"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89DBDDD1-B8C7-15FA-9CDF-48BE18048F62}"/>
                      </a:ext>
                    </a:extLst>
                  </p:cNvPr>
                  <p:cNvSpPr txBox="1"/>
                  <p:nvPr/>
                </p:nvSpPr>
                <p:spPr>
                  <a:xfrm>
                    <a:off x="11717234" y="4334342"/>
                    <a:ext cx="427437" cy="230832"/>
                  </a:xfrm>
                  <a:prstGeom prst="rect">
                    <a:avLst/>
                  </a:prstGeom>
                  <a:noFill/>
                </p:spPr>
                <p:txBody>
                  <a:bodyPr wrap="square" lIns="36000">
                    <a:spAutoFit/>
                  </a:bodyPr>
                  <a:lstStyle/>
                  <a:p>
                    <a:pPr/>
                    <a14:m>
                      <m:oMathPara xmlns:m="http://schemas.openxmlformats.org/officeDocument/2006/math">
                        <m:oMathParaPr>
                          <m:jc m:val="left"/>
                        </m:oMathParaPr>
                        <m:oMath xmlns:m="http://schemas.openxmlformats.org/officeDocument/2006/math">
                          <m:sSubSup>
                            <m:sSubSupPr>
                              <m:ctrlPr>
                                <a:rPr lang="en-NZ" sz="900" b="1" i="1" kern="0">
                                  <a:solidFill>
                                    <a:srgbClr val="FF66CC"/>
                                  </a:solidFill>
                                  <a:latin typeface="Cambria Math" panose="02040503050406030204" pitchFamily="18" charset="0"/>
                                </a:rPr>
                              </m:ctrlPr>
                            </m:sSubSupPr>
                            <m:e>
                              <m:r>
                                <a:rPr lang="en-NZ" sz="900" b="1" i="1" kern="0">
                                  <a:solidFill>
                                    <a:srgbClr val="FF66CC"/>
                                  </a:solidFill>
                                  <a:latin typeface="Cambria Math" panose="02040503050406030204" pitchFamily="18" charset="0"/>
                                </a:rPr>
                                <m:t>𝒗</m:t>
                              </m:r>
                            </m:e>
                            <m:sub>
                              <m:r>
                                <a:rPr lang="en-NZ" sz="900" b="1" i="1" kern="0">
                                  <a:solidFill>
                                    <a:srgbClr val="FF66CC"/>
                                  </a:solidFill>
                                  <a:latin typeface="Cambria Math" panose="02040503050406030204" pitchFamily="18" charset="0"/>
                                </a:rPr>
                                <m:t>𝒊𝑺𝒊𝒏𝒌</m:t>
                              </m:r>
                            </m:sub>
                            <m:sup>
                              <m:r>
                                <a:rPr lang="en-NZ" sz="900" b="1" i="1" kern="0">
                                  <a:solidFill>
                                    <a:srgbClr val="FF66CC"/>
                                  </a:solidFill>
                                  <a:latin typeface="Cambria Math" panose="02040503050406030204" pitchFamily="18" charset="0"/>
                                </a:rPr>
                                <m:t>𝒆</m:t>
                              </m:r>
                            </m:sup>
                          </m:sSubSup>
                        </m:oMath>
                      </m:oMathPara>
                    </a14:m>
                    <a:endParaRPr lang="en-NZ" sz="900" b="1" dirty="0">
                      <a:solidFill>
                        <a:srgbClr val="FF66CC"/>
                      </a:solidFill>
                    </a:endParaRPr>
                  </a:p>
                </p:txBody>
              </p:sp>
            </mc:Choice>
            <mc:Fallback xmlns="">
              <p:sp>
                <p:nvSpPr>
                  <p:cNvPr id="333" name="TextBox 332">
                    <a:extLst>
                      <a:ext uri="{FF2B5EF4-FFF2-40B4-BE49-F238E27FC236}">
                        <a16:creationId xmlns:a16="http://schemas.microsoft.com/office/drawing/2014/main" id="{89DBDDD1-B8C7-15FA-9CDF-48BE18048F62}"/>
                      </a:ext>
                    </a:extLst>
                  </p:cNvPr>
                  <p:cNvSpPr txBox="1">
                    <a:spLocks noRot="1" noChangeAspect="1" noMove="1" noResize="1" noEditPoints="1" noAdjustHandles="1" noChangeArrowheads="1" noChangeShapeType="1" noTextEdit="1"/>
                  </p:cNvSpPr>
                  <p:nvPr/>
                </p:nvSpPr>
                <p:spPr>
                  <a:xfrm>
                    <a:off x="11717234" y="4334342"/>
                    <a:ext cx="427437" cy="230832"/>
                  </a:xfrm>
                  <a:prstGeom prst="rect">
                    <a:avLst/>
                  </a:prstGeom>
                  <a:blipFill>
                    <a:blip r:embed="rId43"/>
                    <a:stretch>
                      <a:fillRect/>
                    </a:stretch>
                  </a:blipFill>
                </p:spPr>
                <p:txBody>
                  <a:bodyPr/>
                  <a:lstStyle/>
                  <a:p>
                    <a:r>
                      <a:rPr lang="en-NZ">
                        <a:noFill/>
                      </a:rPr>
                      <a:t> </a:t>
                    </a:r>
                  </a:p>
                </p:txBody>
              </p:sp>
            </mc:Fallback>
          </mc:AlternateContent>
          <p:cxnSp>
            <p:nvCxnSpPr>
              <p:cNvPr id="334" name="Straight Arrow Connector 333">
                <a:extLst>
                  <a:ext uri="{FF2B5EF4-FFF2-40B4-BE49-F238E27FC236}">
                    <a16:creationId xmlns:a16="http://schemas.microsoft.com/office/drawing/2014/main" id="{A0ECA2A0-DE8A-870D-198D-CFB69FDA041E}"/>
                  </a:ext>
                </a:extLst>
              </p:cNvPr>
              <p:cNvCxnSpPr>
                <a:cxnSpLocks/>
                <a:stCxn id="328" idx="3"/>
                <a:endCxn id="333" idx="1"/>
              </p:cNvCxnSpPr>
              <p:nvPr/>
            </p:nvCxnSpPr>
            <p:spPr>
              <a:xfrm flipV="1">
                <a:off x="10182238" y="4449758"/>
                <a:ext cx="1534996" cy="1"/>
              </a:xfrm>
              <a:prstGeom prst="straightConnector1">
                <a:avLst/>
              </a:prstGeom>
              <a:noFill/>
              <a:ln w="12700" cap="flat" cmpd="sng" algn="ctr">
                <a:solidFill>
                  <a:srgbClr val="FF66CC"/>
                </a:solidFill>
                <a:prstDash val="solid"/>
                <a:miter lim="800000"/>
                <a:headEnd type="none" w="sm" len="med"/>
                <a:tailEnd type="triangle" w="sm" len="sm"/>
              </a:ln>
              <a:effectLst/>
            </p:spPr>
          </p:cxnSp>
          <p:cxnSp>
            <p:nvCxnSpPr>
              <p:cNvPr id="214" name="Straight Arrow Connector 213">
                <a:extLst>
                  <a:ext uri="{FF2B5EF4-FFF2-40B4-BE49-F238E27FC236}">
                    <a16:creationId xmlns:a16="http://schemas.microsoft.com/office/drawing/2014/main" id="{3CB0AA46-01A4-825B-082E-3BCCA61CC356}"/>
                  </a:ext>
                </a:extLst>
              </p:cNvPr>
              <p:cNvCxnSpPr>
                <a:cxnSpLocks/>
                <a:stCxn id="341" idx="2"/>
                <a:endCxn id="330" idx="0"/>
              </p:cNvCxnSpPr>
              <p:nvPr/>
            </p:nvCxnSpPr>
            <p:spPr>
              <a:xfrm>
                <a:off x="10092238" y="2268044"/>
                <a:ext cx="0" cy="1763463"/>
              </a:xfrm>
              <a:prstGeom prst="straightConnector1">
                <a:avLst/>
              </a:prstGeom>
              <a:noFill/>
              <a:ln w="12700" cap="flat" cmpd="sng" algn="ctr">
                <a:solidFill>
                  <a:srgbClr val="FF66CC"/>
                </a:solidFill>
                <a:prstDash val="solid"/>
                <a:miter lim="800000"/>
                <a:headEnd w="sm" len="med"/>
                <a:tailEnd type="triangle" w="sm" len="sm"/>
              </a:ln>
              <a:effectLst/>
            </p:spPr>
          </p:cxnSp>
        </p:grpSp>
        <p:cxnSp>
          <p:nvCxnSpPr>
            <p:cNvPr id="215" name="Straight Arrow Connector 214">
              <a:extLst>
                <a:ext uri="{FF2B5EF4-FFF2-40B4-BE49-F238E27FC236}">
                  <a16:creationId xmlns:a16="http://schemas.microsoft.com/office/drawing/2014/main" id="{316FDDCE-952B-CEA6-CF0D-A4859FAF9853}"/>
                </a:ext>
              </a:extLst>
            </p:cNvPr>
            <p:cNvCxnSpPr>
              <a:cxnSpLocks/>
              <a:stCxn id="329" idx="4"/>
              <a:endCxn id="352" idx="0"/>
            </p:cNvCxnSpPr>
            <p:nvPr/>
          </p:nvCxnSpPr>
          <p:spPr>
            <a:xfrm>
              <a:off x="10092238" y="4850182"/>
              <a:ext cx="0" cy="344367"/>
            </a:xfrm>
            <a:prstGeom prst="straightConnector1">
              <a:avLst/>
            </a:prstGeom>
            <a:noFill/>
            <a:ln w="12700" cap="flat" cmpd="sng" algn="ctr">
              <a:solidFill>
                <a:srgbClr val="FF66CC"/>
              </a:solidFill>
              <a:prstDash val="solid"/>
              <a:miter lim="800000"/>
              <a:headEnd w="sm" len="med"/>
              <a:tailEnd type="triangle" w="sm" len="sm"/>
            </a:ln>
            <a:effectLst/>
          </p:spPr>
        </p:cxnSp>
      </p:grpSp>
      <p:grpSp>
        <p:nvGrpSpPr>
          <p:cNvPr id="392" name="Group 391">
            <a:extLst>
              <a:ext uri="{FF2B5EF4-FFF2-40B4-BE49-F238E27FC236}">
                <a16:creationId xmlns:a16="http://schemas.microsoft.com/office/drawing/2014/main" id="{E2853EF4-F18E-AEC2-D1C6-5B39A59135F1}"/>
              </a:ext>
            </a:extLst>
          </p:cNvPr>
          <p:cNvGrpSpPr/>
          <p:nvPr/>
        </p:nvGrpSpPr>
        <p:grpSpPr>
          <a:xfrm>
            <a:off x="133014" y="4652508"/>
            <a:ext cx="10166842" cy="1881111"/>
            <a:chOff x="133014" y="4652508"/>
            <a:chExt cx="10166842" cy="1881111"/>
          </a:xfrm>
        </p:grpSpPr>
        <p:grpSp>
          <p:nvGrpSpPr>
            <p:cNvPr id="391" name="Group 390">
              <a:extLst>
                <a:ext uri="{FF2B5EF4-FFF2-40B4-BE49-F238E27FC236}">
                  <a16:creationId xmlns:a16="http://schemas.microsoft.com/office/drawing/2014/main" id="{75E86435-A1E3-E696-3D13-150EB497AB9B}"/>
                </a:ext>
              </a:extLst>
            </p:cNvPr>
            <p:cNvGrpSpPr/>
            <p:nvPr/>
          </p:nvGrpSpPr>
          <p:grpSpPr>
            <a:xfrm>
              <a:off x="7114869" y="5180304"/>
              <a:ext cx="3184987" cy="470024"/>
              <a:chOff x="7114869" y="5180304"/>
              <a:chExt cx="3184987" cy="470024"/>
            </a:xfrm>
          </p:grpSpPr>
          <p:cxnSp>
            <p:nvCxnSpPr>
              <p:cNvPr id="280" name="Straight Arrow Connector 279">
                <a:extLst>
                  <a:ext uri="{FF2B5EF4-FFF2-40B4-BE49-F238E27FC236}">
                    <a16:creationId xmlns:a16="http://schemas.microsoft.com/office/drawing/2014/main" id="{834DE8FF-C19C-5D4C-7C60-3C60927243CC}"/>
                  </a:ext>
                </a:extLst>
              </p:cNvPr>
              <p:cNvCxnSpPr>
                <a:cxnSpLocks/>
                <a:stCxn id="348" idx="1"/>
                <a:endCxn id="349" idx="3"/>
              </p:cNvCxnSpPr>
              <p:nvPr/>
            </p:nvCxnSpPr>
            <p:spPr>
              <a:xfrm flipH="1">
                <a:off x="7513541" y="5521895"/>
                <a:ext cx="192081" cy="1"/>
              </a:xfrm>
              <a:prstGeom prst="straightConnector1">
                <a:avLst/>
              </a:prstGeom>
              <a:noFill/>
              <a:ln w="12700" cap="flat" cmpd="sng" algn="ctr">
                <a:solidFill>
                  <a:srgbClr val="4472C4"/>
                </a:solidFill>
                <a:prstDash val="solid"/>
                <a:miter lim="800000"/>
                <a:headEnd type="none" w="sm" len="med"/>
                <a:tailEnd type="triangle" w="sm" len="sm"/>
              </a:ln>
              <a:effectLst/>
            </p:spPr>
          </p:cxnSp>
          <p:cxnSp>
            <p:nvCxnSpPr>
              <p:cNvPr id="281" name="Connector: Elbow 280">
                <a:extLst>
                  <a:ext uri="{FF2B5EF4-FFF2-40B4-BE49-F238E27FC236}">
                    <a16:creationId xmlns:a16="http://schemas.microsoft.com/office/drawing/2014/main" id="{03D6FDD5-CCB9-AE34-C188-0CDEBBAE7BE4}"/>
                  </a:ext>
                </a:extLst>
              </p:cNvPr>
              <p:cNvCxnSpPr>
                <a:cxnSpLocks/>
                <a:stCxn id="351" idx="2"/>
                <a:endCxn id="348" idx="3"/>
              </p:cNvCxnSpPr>
              <p:nvPr/>
            </p:nvCxnSpPr>
            <p:spPr>
              <a:xfrm rot="5400000">
                <a:off x="8519817" y="4881698"/>
                <a:ext cx="150002" cy="1130392"/>
              </a:xfrm>
              <a:prstGeom prst="bentConnector2">
                <a:avLst/>
              </a:prstGeom>
              <a:noFill/>
              <a:ln w="12700" cap="flat" cmpd="sng" algn="ctr">
                <a:solidFill>
                  <a:srgbClr val="4472C4"/>
                </a:solidFill>
                <a:prstDash val="solid"/>
                <a:miter lim="800000"/>
                <a:tailEnd type="triangle" w="sm" len="sm"/>
              </a:ln>
              <a:effectLst/>
            </p:spPr>
          </p:cxnSp>
          <p:cxnSp>
            <p:nvCxnSpPr>
              <p:cNvPr id="282" name="Straight Arrow Connector 281">
                <a:extLst>
                  <a:ext uri="{FF2B5EF4-FFF2-40B4-BE49-F238E27FC236}">
                    <a16:creationId xmlns:a16="http://schemas.microsoft.com/office/drawing/2014/main" id="{62BA2D08-82C9-BB0D-81B6-32BF2DDAA9FF}"/>
                  </a:ext>
                </a:extLst>
              </p:cNvPr>
              <p:cNvCxnSpPr>
                <a:cxnSpLocks/>
                <a:stCxn id="268" idx="1"/>
                <a:endCxn id="352" idx="3"/>
              </p:cNvCxnSpPr>
              <p:nvPr/>
            </p:nvCxnSpPr>
            <p:spPr>
              <a:xfrm flipH="1">
                <a:off x="10200238" y="5283221"/>
                <a:ext cx="99618" cy="0"/>
              </a:xfrm>
              <a:prstGeom prst="straightConnector1">
                <a:avLst/>
              </a:prstGeom>
              <a:noFill/>
              <a:ln w="12700" cap="flat" cmpd="sng" algn="ctr">
                <a:solidFill>
                  <a:srgbClr val="4472C4"/>
                </a:solidFill>
                <a:prstDash val="solid"/>
                <a:miter lim="800000"/>
                <a:headEnd type="none" w="sm" len="med"/>
                <a:tailEnd type="triangle" w="sm" len="sm"/>
              </a:ln>
              <a:effectLst/>
            </p:spPr>
          </p:cxnSp>
          <p:cxnSp>
            <p:nvCxnSpPr>
              <p:cNvPr id="283" name="Straight Arrow Connector 282">
                <a:extLst>
                  <a:ext uri="{FF2B5EF4-FFF2-40B4-BE49-F238E27FC236}">
                    <a16:creationId xmlns:a16="http://schemas.microsoft.com/office/drawing/2014/main" id="{9FE52D3D-73D9-5E50-B330-D2893B8D26DA}"/>
                  </a:ext>
                </a:extLst>
              </p:cNvPr>
              <p:cNvCxnSpPr>
                <a:cxnSpLocks/>
                <a:stCxn id="352" idx="1"/>
                <a:endCxn id="351" idx="3"/>
              </p:cNvCxnSpPr>
              <p:nvPr/>
            </p:nvCxnSpPr>
            <p:spPr>
              <a:xfrm flipH="1">
                <a:off x="9268014" y="5283221"/>
                <a:ext cx="716224" cy="0"/>
              </a:xfrm>
              <a:prstGeom prst="straightConnector1">
                <a:avLst/>
              </a:prstGeom>
              <a:noFill/>
              <a:ln w="12700" cap="flat" cmpd="sng" algn="ctr">
                <a:solidFill>
                  <a:srgbClr val="4472C4"/>
                </a:solidFill>
                <a:prstDash val="solid"/>
                <a:miter lim="800000"/>
                <a:headEnd type="none" w="sm" len="med"/>
                <a:tailEnd type="triangle" w="sm" len="sm"/>
              </a:ln>
              <a:effectLst/>
            </p:spPr>
          </p:cxnSp>
          <p:cxnSp>
            <p:nvCxnSpPr>
              <p:cNvPr id="284" name="Straight Arrow Connector 283">
                <a:extLst>
                  <a:ext uri="{FF2B5EF4-FFF2-40B4-BE49-F238E27FC236}">
                    <a16:creationId xmlns:a16="http://schemas.microsoft.com/office/drawing/2014/main" id="{DBC65C7C-C265-39A0-76E9-9B5022FE4D3A}"/>
                  </a:ext>
                </a:extLst>
              </p:cNvPr>
              <p:cNvCxnSpPr>
                <a:cxnSpLocks/>
                <a:stCxn id="351" idx="1"/>
                <a:endCxn id="302" idx="3"/>
              </p:cNvCxnSpPr>
              <p:nvPr/>
            </p:nvCxnSpPr>
            <p:spPr>
              <a:xfrm flipH="1">
                <a:off x="8776984" y="5283221"/>
                <a:ext cx="275030" cy="0"/>
              </a:xfrm>
              <a:prstGeom prst="straightConnector1">
                <a:avLst/>
              </a:prstGeom>
              <a:noFill/>
              <a:ln w="12700" cap="flat" cmpd="sng" algn="ctr">
                <a:solidFill>
                  <a:srgbClr val="4472C4"/>
                </a:solidFill>
                <a:prstDash val="solid"/>
                <a:miter lim="800000"/>
                <a:headEnd type="none" w="sm" len="med"/>
                <a:tailEnd type="triangle" w="sm" len="sm"/>
              </a:ln>
              <a:effectLst/>
            </p:spPr>
          </p:cxnSp>
          <p:grpSp>
            <p:nvGrpSpPr>
              <p:cNvPr id="285" name="Group 284">
                <a:extLst>
                  <a:ext uri="{FF2B5EF4-FFF2-40B4-BE49-F238E27FC236}">
                    <a16:creationId xmlns:a16="http://schemas.microsoft.com/office/drawing/2014/main" id="{ADDC297E-E91B-ADB0-AA2F-4D1439BB8B71}"/>
                  </a:ext>
                </a:extLst>
              </p:cNvPr>
              <p:cNvGrpSpPr/>
              <p:nvPr/>
            </p:nvGrpSpPr>
            <p:grpSpPr>
              <a:xfrm>
                <a:off x="9052014" y="5193221"/>
                <a:ext cx="1148224" cy="180000"/>
                <a:chOff x="8466925" y="7721705"/>
                <a:chExt cx="1148224" cy="180000"/>
              </a:xfrm>
            </p:grpSpPr>
            <mc:AlternateContent xmlns:mc="http://schemas.openxmlformats.org/markup-compatibility/2006" xmlns:a14="http://schemas.microsoft.com/office/drawing/2010/main">
              <mc:Choice Requires="a14">
                <p:sp>
                  <p:nvSpPr>
                    <p:cNvPr id="351" name="TextBox 350">
                      <a:extLst>
                        <a:ext uri="{FF2B5EF4-FFF2-40B4-BE49-F238E27FC236}">
                          <a16:creationId xmlns:a16="http://schemas.microsoft.com/office/drawing/2014/main" id="{D813E173-2E76-6294-3028-E4C8E97D16F6}"/>
                        </a:ext>
                      </a:extLst>
                    </p:cNvPr>
                    <p:cNvSpPr txBox="1"/>
                    <p:nvPr/>
                  </p:nvSpPr>
                  <p:spPr>
                    <a:xfrm>
                      <a:off x="8466925" y="7723033"/>
                      <a:ext cx="216000" cy="177344"/>
                    </a:xfrm>
                    <a:prstGeom prst="roundRect">
                      <a:avLst>
                        <a:gd name="adj" fmla="val 38026"/>
                      </a:avLst>
                    </a:prstGeom>
                    <a:solidFill>
                      <a:srgbClr val="70AD47">
                        <a:lumMod val="20000"/>
                        <a:lumOff val="80000"/>
                      </a:srgbClr>
                    </a:solidFill>
                    <a:ln w="12700">
                      <a:no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𝑣</m:t>
                                </m:r>
                              </m:e>
                              <m:sub>
                                <m:r>
                                  <a:rPr lang="en-NZ" sz="900" i="1" kern="0">
                                    <a:solidFill>
                                      <a:prstClr val="black"/>
                                    </a:solidFill>
                                    <a:latin typeface="Cambria Math" panose="02040503050406030204" pitchFamily="18" charset="0"/>
                                  </a:rPr>
                                  <m:t>𝑚</m:t>
                                </m:r>
                              </m:sub>
                              <m:sup>
                                <m:r>
                                  <a:rPr lang="en-NZ" sz="900" i="1" kern="0">
                                    <a:solidFill>
                                      <a:prstClr val="black"/>
                                    </a:solidFill>
                                    <a:latin typeface="Cambria Math" panose="02040503050406030204" pitchFamily="18" charset="0"/>
                                  </a:rPr>
                                  <m:t>3</m:t>
                                </m:r>
                              </m:sup>
                            </m:sSubSup>
                          </m:oMath>
                        </m:oMathPara>
                      </a14:m>
                      <a:endParaRPr lang="en-NZ" sz="900" kern="0" dirty="0">
                        <a:solidFill>
                          <a:prstClr val="black"/>
                        </a:solidFill>
                        <a:latin typeface="Calibri" panose="020F0502020204030204"/>
                      </a:endParaRPr>
                    </a:p>
                  </p:txBody>
                </p:sp>
              </mc:Choice>
              <mc:Fallback xmlns="">
                <p:sp>
                  <p:nvSpPr>
                    <p:cNvPr id="330" name="TextBox 329">
                      <a:extLst>
                        <a:ext uri="{FF2B5EF4-FFF2-40B4-BE49-F238E27FC236}">
                          <a16:creationId xmlns:a16="http://schemas.microsoft.com/office/drawing/2014/main" id="{FBBF4668-F60B-60AD-D544-8696ED024C7C}"/>
                        </a:ext>
                      </a:extLst>
                    </p:cNvPr>
                    <p:cNvSpPr txBox="1">
                      <a:spLocks noRot="1" noChangeAspect="1" noMove="1" noResize="1" noEditPoints="1" noAdjustHandles="1" noChangeArrowheads="1" noChangeShapeType="1" noTextEdit="1"/>
                    </p:cNvSpPr>
                    <p:nvPr/>
                  </p:nvSpPr>
                  <p:spPr>
                    <a:xfrm>
                      <a:off x="8466925" y="7723033"/>
                      <a:ext cx="216000" cy="177344"/>
                    </a:xfrm>
                    <a:prstGeom prst="roundRect">
                      <a:avLst>
                        <a:gd name="adj" fmla="val 38026"/>
                      </a:avLst>
                    </a:prstGeom>
                    <a:blipFill>
                      <a:blip r:embed="rId15"/>
                      <a:stretch>
                        <a:fillRect b="-3448"/>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52" name="TextBox 351">
                      <a:extLst>
                        <a:ext uri="{FF2B5EF4-FFF2-40B4-BE49-F238E27FC236}">
                          <a16:creationId xmlns:a16="http://schemas.microsoft.com/office/drawing/2014/main" id="{F0366B11-2CEA-8E33-C06A-A782924E059E}"/>
                        </a:ext>
                      </a:extLst>
                    </p:cNvPr>
                    <p:cNvSpPr txBox="1">
                      <a:spLocks/>
                    </p:cNvSpPr>
                    <p:nvPr/>
                  </p:nvSpPr>
                  <p:spPr>
                    <a:xfrm>
                      <a:off x="9399149" y="7723033"/>
                      <a:ext cx="216000" cy="177344"/>
                    </a:xfrm>
                    <a:prstGeom prst="roundRect">
                      <a:avLst>
                        <a:gd name="adj" fmla="val 38026"/>
                      </a:avLst>
                    </a:prstGeom>
                    <a:solidFill>
                      <a:srgbClr val="70AD47">
                        <a:lumMod val="20000"/>
                        <a:lumOff val="80000"/>
                      </a:srgbClr>
                    </a:solidFill>
                    <a:ln w="12700">
                      <a:no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𝑣</m:t>
                                </m:r>
                              </m:e>
                              <m:sub>
                                <m:r>
                                  <a:rPr lang="en-NZ" sz="900" i="1" kern="0">
                                    <a:solidFill>
                                      <a:prstClr val="black"/>
                                    </a:solidFill>
                                    <a:latin typeface="Cambria Math" panose="02040503050406030204" pitchFamily="18" charset="0"/>
                                  </a:rPr>
                                  <m:t>𝑚</m:t>
                                </m:r>
                              </m:sub>
                              <m:sup>
                                <m:r>
                                  <a:rPr lang="en-NZ" sz="900" i="1" kern="0">
                                    <a:solidFill>
                                      <a:prstClr val="black"/>
                                    </a:solidFill>
                                    <a:latin typeface="Cambria Math" panose="02040503050406030204" pitchFamily="18" charset="0"/>
                                  </a:rPr>
                                  <m:t>3</m:t>
                                </m:r>
                              </m:sup>
                            </m:sSubSup>
                          </m:oMath>
                        </m:oMathPara>
                      </a14:m>
                      <a:endParaRPr lang="en-NZ" sz="900" kern="0" dirty="0">
                        <a:solidFill>
                          <a:prstClr val="black"/>
                        </a:solidFill>
                        <a:latin typeface="Calibri" panose="020F0502020204030204"/>
                      </a:endParaRPr>
                    </a:p>
                  </p:txBody>
                </p:sp>
              </mc:Choice>
              <mc:Fallback xmlns="">
                <p:sp>
                  <p:nvSpPr>
                    <p:cNvPr id="341" name="TextBox 340">
                      <a:extLst>
                        <a:ext uri="{FF2B5EF4-FFF2-40B4-BE49-F238E27FC236}">
                          <a16:creationId xmlns:a16="http://schemas.microsoft.com/office/drawing/2014/main" id="{82B4EEEF-F8EF-F1F1-3011-6E5B019A057C}"/>
                        </a:ext>
                      </a:extLst>
                    </p:cNvPr>
                    <p:cNvSpPr txBox="1">
                      <a:spLocks noRot="1" noChangeAspect="1" noMove="1" noResize="1" noEditPoints="1" noAdjustHandles="1" noChangeArrowheads="1" noChangeShapeType="1" noTextEdit="1"/>
                    </p:cNvSpPr>
                    <p:nvPr/>
                  </p:nvSpPr>
                  <p:spPr>
                    <a:xfrm>
                      <a:off x="9399149" y="7723033"/>
                      <a:ext cx="216000" cy="177344"/>
                    </a:xfrm>
                    <a:prstGeom prst="roundRect">
                      <a:avLst>
                        <a:gd name="adj" fmla="val 38026"/>
                      </a:avLst>
                    </a:prstGeom>
                    <a:blipFill>
                      <a:blip r:embed="rId16"/>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53" name="Rectangle: Rounded Corners 352">
                      <a:extLst>
                        <a:ext uri="{FF2B5EF4-FFF2-40B4-BE49-F238E27FC236}">
                          <a16:creationId xmlns:a16="http://schemas.microsoft.com/office/drawing/2014/main" id="{D84023DB-D3E5-0E28-BA48-4B57732CC251}"/>
                        </a:ext>
                      </a:extLst>
                    </p:cNvPr>
                    <p:cNvSpPr>
                      <a:spLocks/>
                    </p:cNvSpPr>
                    <p:nvPr/>
                  </p:nvSpPr>
                  <p:spPr>
                    <a:xfrm>
                      <a:off x="8961005" y="7721705"/>
                      <a:ext cx="252000" cy="180000"/>
                    </a:xfrm>
                    <a:prstGeom prst="roundRect">
                      <a:avLst>
                        <a:gd name="adj" fmla="val 22549"/>
                      </a:avLst>
                    </a:prstGeom>
                    <a:gradFill flip="none" rotWithShape="1">
                      <a:gsLst>
                        <a:gs pos="53900">
                          <a:sysClr val="window" lastClr="FFFFFF"/>
                        </a:gs>
                        <a:gs pos="11000">
                          <a:srgbClr val="FFCC66"/>
                        </a:gs>
                        <a:gs pos="89000">
                          <a:srgbClr val="FFCC66"/>
                        </a:gs>
                      </a:gsLst>
                      <a:lin ang="0" scaled="1"/>
                      <a:tileRect/>
                    </a:gradFill>
                    <a:ln w="12700" cap="flat" cmpd="sng" algn="ctr">
                      <a:solidFill>
                        <a:srgbClr val="4472C4">
                          <a:shade val="15000"/>
                        </a:srgbClr>
                      </a:solidFill>
                      <a:prstDash val="solid"/>
                      <a:miter lim="800000"/>
                    </a:ln>
                    <a:effectLst/>
                  </p:spPr>
                  <p:txBody>
                    <a:bodyPr rtlCol="0" anchor="ctr"/>
                    <a:lstStyle/>
                    <a:p>
                      <a:pPr algn="ctr" defTabSz="914400">
                        <a:defRPr/>
                      </a:pPr>
                      <a14:m>
                        <m:oMathPara xmlns:m="http://schemas.openxmlformats.org/officeDocument/2006/math">
                          <m:oMathParaPr>
                            <m:jc m:val="center"/>
                          </m:oMathParaPr>
                          <m:oMath xmlns:m="http://schemas.openxmlformats.org/officeDocument/2006/math">
                            <m:sSubSup>
                              <m:sSubSupPr>
                                <m:ctrlPr>
                                  <a:rPr lang="en-NZ" sz="800" i="1" kern="0"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ctrlPr>
                              </m:sSubSupPr>
                              <m:e>
                                <m:r>
                                  <a:rPr lang="en-NZ" sz="800" i="1" ker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𝑅</m:t>
                                </m:r>
                                <m:r>
                                  <a:rPr lang="en-NZ" sz="800" b="0" i="1" kern="0" smtClea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𝑥</m:t>
                                </m:r>
                              </m:e>
                              <m:sub>
                                <m:r>
                                  <a:rPr lang="en-NZ" sz="800" i="1" ker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𝑚</m:t>
                                </m:r>
                              </m:sub>
                              <m:sup>
                                <m:r>
                                  <a:rPr lang="en-NZ" sz="800" i="1" ker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3</m:t>
                                </m:r>
                              </m:sup>
                            </m:sSubSup>
                          </m:oMath>
                        </m:oMathPara>
                      </a14:m>
                      <a:endParaRPr lang="en-NZ" sz="800" b="1" kern="0" dirty="0">
                        <a:solidFill>
                          <a:srgbClr val="FFC000">
                            <a:lumMod val="50000"/>
                          </a:srgbClr>
                        </a:solidFill>
                        <a:latin typeface="Calibri" panose="020F0502020204030204"/>
                      </a:endParaRPr>
                    </a:p>
                  </p:txBody>
                </p:sp>
              </mc:Choice>
              <mc:Fallback xmlns="">
                <p:sp>
                  <p:nvSpPr>
                    <p:cNvPr id="353" name="Rectangle: Rounded Corners 352">
                      <a:extLst>
                        <a:ext uri="{FF2B5EF4-FFF2-40B4-BE49-F238E27FC236}">
                          <a16:creationId xmlns:a16="http://schemas.microsoft.com/office/drawing/2014/main" id="{D84023DB-D3E5-0E28-BA48-4B57732CC251}"/>
                        </a:ext>
                      </a:extLst>
                    </p:cNvPr>
                    <p:cNvSpPr>
                      <a:spLocks noRot="1" noChangeAspect="1" noMove="1" noResize="1" noEditPoints="1" noAdjustHandles="1" noChangeArrowheads="1" noChangeShapeType="1" noTextEdit="1"/>
                    </p:cNvSpPr>
                    <p:nvPr/>
                  </p:nvSpPr>
                  <p:spPr>
                    <a:xfrm>
                      <a:off x="8961005" y="7721705"/>
                      <a:ext cx="252000" cy="180000"/>
                    </a:xfrm>
                    <a:prstGeom prst="roundRect">
                      <a:avLst>
                        <a:gd name="adj" fmla="val 22549"/>
                      </a:avLst>
                    </a:prstGeom>
                    <a:blipFill>
                      <a:blip r:embed="rId44"/>
                      <a:stretch>
                        <a:fillRect l="-4651"/>
                      </a:stretch>
                    </a:blipFill>
                    <a:ln w="12700" cap="flat" cmpd="sng" algn="ctr">
                      <a:solidFill>
                        <a:srgbClr val="4472C4">
                          <a:shade val="15000"/>
                        </a:srgbClr>
                      </a:solidFill>
                      <a:prstDash val="solid"/>
                      <a:miter lim="800000"/>
                    </a:ln>
                    <a:effectLst/>
                  </p:spPr>
                  <p:txBody>
                    <a:bodyPr/>
                    <a:lstStyle/>
                    <a:p>
                      <a:r>
                        <a:rPr lang="en-NZ">
                          <a:noFill/>
                        </a:rPr>
                        <a:t> </a:t>
                      </a:r>
                    </a:p>
                  </p:txBody>
                </p:sp>
              </mc:Fallback>
            </mc:AlternateContent>
          </p:grpSp>
          <p:grpSp>
            <p:nvGrpSpPr>
              <p:cNvPr id="343" name="Group 342">
                <a:extLst>
                  <a:ext uri="{FF2B5EF4-FFF2-40B4-BE49-F238E27FC236}">
                    <a16:creationId xmlns:a16="http://schemas.microsoft.com/office/drawing/2014/main" id="{5B919A99-589F-BF1A-56A1-048122D6EEE2}"/>
                  </a:ext>
                </a:extLst>
              </p:cNvPr>
              <p:cNvGrpSpPr/>
              <p:nvPr/>
            </p:nvGrpSpPr>
            <p:grpSpPr>
              <a:xfrm>
                <a:off x="7114869" y="5393463"/>
                <a:ext cx="1198477" cy="256865"/>
                <a:chOff x="6529780" y="7921947"/>
                <a:chExt cx="1198477" cy="256865"/>
              </a:xfrm>
            </p:grpSpPr>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75942E2-6A00-412D-DE92-4D2D005E2093}"/>
                        </a:ext>
                      </a:extLst>
                    </p:cNvPr>
                    <p:cNvSpPr txBox="1">
                      <a:spLocks/>
                    </p:cNvSpPr>
                    <p:nvPr/>
                  </p:nvSpPr>
                  <p:spPr>
                    <a:xfrm>
                      <a:off x="7120533" y="7950212"/>
                      <a:ext cx="324000" cy="200333"/>
                    </a:xfrm>
                    <a:prstGeom prst="roundRect">
                      <a:avLst>
                        <a:gd name="adj" fmla="val 38026"/>
                      </a:avLst>
                    </a:prstGeom>
                    <a:solidFill>
                      <a:srgbClr val="70AD47">
                        <a:lumMod val="20000"/>
                        <a:lumOff val="80000"/>
                      </a:srgbClr>
                    </a:solidFill>
                    <a:ln w="12700">
                      <a:solidFill>
                        <a:srgbClr val="FF0000"/>
                      </a:solid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𝑞</m:t>
                                </m:r>
                              </m:e>
                              <m:sub>
                                <m:r>
                                  <a:rPr lang="en-NZ" sz="900" i="1" kern="0">
                                    <a:solidFill>
                                      <a:prstClr val="black"/>
                                    </a:solidFill>
                                    <a:latin typeface="Cambria Math" panose="02040503050406030204" pitchFamily="18" charset="0"/>
                                  </a:rPr>
                                  <m:t>𝑜</m:t>
                                </m:r>
                              </m:sub>
                              <m:sup>
                                <m:sSup>
                                  <m:sSupPr>
                                    <m:ctrlPr>
                                      <a:rPr lang="en-NZ" sz="900" i="1" kern="0">
                                        <a:solidFill>
                                          <a:prstClr val="black"/>
                                        </a:solidFill>
                                        <a:latin typeface="Cambria Math" panose="02040503050406030204" pitchFamily="18" charset="0"/>
                                      </a:rPr>
                                    </m:ctrlPr>
                                  </m:sSupPr>
                                  <m:e>
                                    <m:r>
                                      <a:rPr lang="en-NZ" sz="900" i="1" kern="0">
                                        <a:solidFill>
                                          <a:prstClr val="black"/>
                                        </a:solidFill>
                                        <a:latin typeface="Cambria Math" panose="02040503050406030204" pitchFamily="18" charset="0"/>
                                      </a:rPr>
                                      <m:t>𝑁𝑎</m:t>
                                    </m:r>
                                  </m:e>
                                  <m:sup>
                                    <m:r>
                                      <a:rPr lang="en-NZ" sz="900" i="1" kern="0">
                                        <a:solidFill>
                                          <a:prstClr val="black"/>
                                        </a:solidFill>
                                        <a:latin typeface="Cambria Math" panose="02040503050406030204" pitchFamily="18" charset="0"/>
                                      </a:rPr>
                                      <m:t>+</m:t>
                                    </m:r>
                                  </m:sup>
                                </m:sSup>
                              </m:sup>
                            </m:sSubSup>
                          </m:oMath>
                        </m:oMathPara>
                      </a14:m>
                      <a:endParaRPr lang="en-NZ" sz="900" kern="0" dirty="0">
                        <a:solidFill>
                          <a:prstClr val="black"/>
                        </a:solidFill>
                        <a:latin typeface="Calibri" panose="020F0502020204030204"/>
                      </a:endParaRPr>
                    </a:p>
                  </p:txBody>
                </p:sp>
              </mc:Choice>
              <mc:Fallback xmlns="">
                <p:sp>
                  <p:nvSpPr>
                    <p:cNvPr id="331" name="TextBox 330">
                      <a:extLst>
                        <a:ext uri="{FF2B5EF4-FFF2-40B4-BE49-F238E27FC236}">
                          <a16:creationId xmlns:a16="http://schemas.microsoft.com/office/drawing/2014/main" id="{B5F35EAB-AEF8-BD5D-9B68-25A63599AD25}"/>
                        </a:ext>
                      </a:extLst>
                    </p:cNvPr>
                    <p:cNvSpPr txBox="1">
                      <a:spLocks noRot="1" noChangeAspect="1" noMove="1" noResize="1" noEditPoints="1" noAdjustHandles="1" noChangeArrowheads="1" noChangeShapeType="1" noTextEdit="1"/>
                    </p:cNvSpPr>
                    <p:nvPr/>
                  </p:nvSpPr>
                  <p:spPr>
                    <a:xfrm>
                      <a:off x="7120533" y="7950212"/>
                      <a:ext cx="324000" cy="200333"/>
                    </a:xfrm>
                    <a:prstGeom prst="roundRect">
                      <a:avLst>
                        <a:gd name="adj" fmla="val 38026"/>
                      </a:avLst>
                    </a:prstGeom>
                    <a:blipFill>
                      <a:blip r:embed="rId18"/>
                      <a:stretch>
                        <a:fillRect b="-5714"/>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49" name="TextBox 348">
                      <a:extLst>
                        <a:ext uri="{FF2B5EF4-FFF2-40B4-BE49-F238E27FC236}">
                          <a16:creationId xmlns:a16="http://schemas.microsoft.com/office/drawing/2014/main" id="{DF33E37E-BB3E-9DEC-605B-7993C4C8106E}"/>
                        </a:ext>
                      </a:extLst>
                    </p:cNvPr>
                    <p:cNvSpPr txBox="1"/>
                    <p:nvPr/>
                  </p:nvSpPr>
                  <p:spPr>
                    <a:xfrm>
                      <a:off x="6529780" y="7921947"/>
                      <a:ext cx="398672" cy="2568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𝑣</m:t>
                                </m:r>
                              </m:e>
                              <m:sub>
                                <m:r>
                                  <a:rPr lang="en-NZ" sz="900" i="1" kern="0">
                                    <a:solidFill>
                                      <a:prstClr val="black"/>
                                    </a:solidFill>
                                    <a:latin typeface="Cambria Math" panose="02040503050406030204" pitchFamily="18" charset="0"/>
                                  </a:rPr>
                                  <m:t>𝑜𝑆𝑖𝑛𝑘</m:t>
                                </m:r>
                              </m:sub>
                              <m:sup>
                                <m:sSup>
                                  <m:sSupPr>
                                    <m:ctrlPr>
                                      <a:rPr lang="en-NZ" sz="900" i="1" kern="0">
                                        <a:solidFill>
                                          <a:prstClr val="black"/>
                                        </a:solidFill>
                                        <a:latin typeface="Cambria Math" panose="02040503050406030204" pitchFamily="18" charset="0"/>
                                      </a:rPr>
                                    </m:ctrlPr>
                                  </m:sSupPr>
                                  <m:e>
                                    <m:r>
                                      <a:rPr lang="en-NZ" sz="900" i="1" kern="0">
                                        <a:solidFill>
                                          <a:prstClr val="black"/>
                                        </a:solidFill>
                                        <a:latin typeface="Cambria Math" panose="02040503050406030204" pitchFamily="18" charset="0"/>
                                      </a:rPr>
                                      <m:t>𝑁𝑎</m:t>
                                    </m:r>
                                  </m:e>
                                  <m:sup>
                                    <m:r>
                                      <a:rPr lang="en-NZ" sz="900" i="1" kern="0">
                                        <a:solidFill>
                                          <a:prstClr val="black"/>
                                        </a:solidFill>
                                        <a:latin typeface="Cambria Math" panose="02040503050406030204" pitchFamily="18" charset="0"/>
                                      </a:rPr>
                                      <m:t>+</m:t>
                                    </m:r>
                                  </m:sup>
                                </m:sSup>
                              </m:sup>
                            </m:sSubSup>
                          </m:oMath>
                        </m:oMathPara>
                      </a14:m>
                      <a:endParaRPr lang="en-NZ" sz="900" dirty="0"/>
                    </a:p>
                  </p:txBody>
                </p:sp>
              </mc:Choice>
              <mc:Fallback xmlns="">
                <p:sp>
                  <p:nvSpPr>
                    <p:cNvPr id="335" name="TextBox 334">
                      <a:extLst>
                        <a:ext uri="{FF2B5EF4-FFF2-40B4-BE49-F238E27FC236}">
                          <a16:creationId xmlns:a16="http://schemas.microsoft.com/office/drawing/2014/main" id="{97BF4776-76A2-66D9-DBEC-EC366A75E480}"/>
                        </a:ext>
                      </a:extLst>
                    </p:cNvPr>
                    <p:cNvSpPr txBox="1">
                      <a:spLocks noRot="1" noChangeAspect="1" noMove="1" noResize="1" noEditPoints="1" noAdjustHandles="1" noChangeArrowheads="1" noChangeShapeType="1" noTextEdit="1"/>
                    </p:cNvSpPr>
                    <p:nvPr/>
                  </p:nvSpPr>
                  <p:spPr>
                    <a:xfrm>
                      <a:off x="6529780" y="7921947"/>
                      <a:ext cx="398672" cy="256865"/>
                    </a:xfrm>
                    <a:prstGeom prst="rect">
                      <a:avLst/>
                    </a:prstGeom>
                    <a:blipFill>
                      <a:blip r:embed="rId19"/>
                      <a:stretch>
                        <a:fillRect r="-3030"/>
                      </a:stretch>
                    </a:blipFill>
                  </p:spPr>
                  <p:txBody>
                    <a:bodyPr/>
                    <a:lstStyle/>
                    <a:p>
                      <a:r>
                        <a:rPr lang="en-NZ">
                          <a:noFill/>
                        </a:rPr>
                        <a:t> </a:t>
                      </a:r>
                    </a:p>
                  </p:txBody>
                </p:sp>
              </mc:Fallback>
            </mc:AlternateContent>
            <p:sp>
              <p:nvSpPr>
                <p:cNvPr id="350" name="TextBox 349">
                  <a:extLst>
                    <a:ext uri="{FF2B5EF4-FFF2-40B4-BE49-F238E27FC236}">
                      <a16:creationId xmlns:a16="http://schemas.microsoft.com/office/drawing/2014/main" id="{7D953989-71DE-A8DF-6958-D86B62833C73}"/>
                    </a:ext>
                  </a:extLst>
                </p:cNvPr>
                <p:cNvSpPr txBox="1">
                  <a:spLocks/>
                </p:cNvSpPr>
                <p:nvPr/>
              </p:nvSpPr>
              <p:spPr>
                <a:xfrm>
                  <a:off x="7584257" y="7963821"/>
                  <a:ext cx="144000" cy="173117"/>
                </a:xfrm>
                <a:prstGeom prst="ellipse">
                  <a:avLst/>
                </a:prstGeom>
                <a:solidFill>
                  <a:srgbClr val="0070C0"/>
                </a:solidFill>
              </p:spPr>
              <p:txBody>
                <a:bodyPr wrap="square" lIns="0" tIns="0" rIns="0" bIns="0" rtlCol="0" anchor="ctr">
                  <a:spAutoFit/>
                </a:bodyPr>
                <a:lstStyle/>
                <a:p>
                  <a:pPr algn="ctr" defTabSz="914400">
                    <a:defRPr/>
                  </a:pPr>
                  <a:r>
                    <a:rPr lang="en-NZ" sz="800" kern="0" dirty="0">
                      <a:solidFill>
                        <a:prstClr val="white"/>
                      </a:solidFill>
                      <a:latin typeface="Calibri" panose="020F0502020204030204"/>
                    </a:rPr>
                    <a:t>3</a:t>
                  </a:r>
                </a:p>
              </p:txBody>
            </p:sp>
          </p:grpSp>
          <mc:AlternateContent xmlns:mc="http://schemas.openxmlformats.org/markup-compatibility/2006" xmlns:a14="http://schemas.microsoft.com/office/drawing/2010/main">
            <mc:Choice Requires="a14">
              <p:sp>
                <p:nvSpPr>
                  <p:cNvPr id="302" name="TextBox 301">
                    <a:extLst>
                      <a:ext uri="{FF2B5EF4-FFF2-40B4-BE49-F238E27FC236}">
                        <a16:creationId xmlns:a16="http://schemas.microsoft.com/office/drawing/2014/main" id="{84A07B3B-E0EA-08F1-5DCD-2FC83407CA2E}"/>
                      </a:ext>
                    </a:extLst>
                  </p:cNvPr>
                  <p:cNvSpPr txBox="1"/>
                  <p:nvPr/>
                </p:nvSpPr>
                <p:spPr>
                  <a:xfrm>
                    <a:off x="8326150" y="5180304"/>
                    <a:ext cx="450834" cy="205834"/>
                  </a:xfrm>
                  <a:prstGeom prst="roundRect">
                    <a:avLst>
                      <a:gd name="adj" fmla="val 38026"/>
                    </a:avLst>
                  </a:prstGeom>
                  <a:solidFill>
                    <a:srgbClr val="70AD47">
                      <a:lumMod val="20000"/>
                      <a:lumOff val="80000"/>
                    </a:srgbClr>
                  </a:solidFill>
                  <a:ln w="12700">
                    <a:solidFill>
                      <a:srgbClr val="FF0000"/>
                    </a:solid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800" i="1" kern="0">
                                  <a:solidFill>
                                    <a:prstClr val="black"/>
                                  </a:solidFill>
                                  <a:latin typeface="Cambria Math" panose="02040503050406030204" pitchFamily="18" charset="0"/>
                                </a:rPr>
                              </m:ctrlPr>
                            </m:sSubSupPr>
                            <m:e>
                              <m:r>
                                <a:rPr lang="en-NZ" sz="800" i="1" kern="0">
                                  <a:solidFill>
                                    <a:prstClr val="black"/>
                                  </a:solidFill>
                                  <a:latin typeface="Cambria Math" panose="02040503050406030204" pitchFamily="18" charset="0"/>
                                </a:rPr>
                                <m:t>𝑞</m:t>
                              </m:r>
                            </m:e>
                            <m:sub>
                              <m:r>
                                <a:rPr lang="en-NZ" sz="800" i="1" kern="0">
                                  <a:solidFill>
                                    <a:prstClr val="black"/>
                                  </a:solidFill>
                                  <a:latin typeface="Cambria Math" panose="02040503050406030204" pitchFamily="18" charset="0"/>
                                </a:rPr>
                                <m:t>𝑚</m:t>
                              </m:r>
                            </m:sub>
                            <m:sup>
                              <m:sSub>
                                <m:sSubPr>
                                  <m:ctrlPr>
                                    <a:rPr lang="en-NZ" sz="800" i="1" kern="0">
                                      <a:solidFill>
                                        <a:prstClr val="black"/>
                                      </a:solidFill>
                                      <a:latin typeface="Cambria Math" panose="02040503050406030204" pitchFamily="18" charset="0"/>
                                    </a:rPr>
                                  </m:ctrlPr>
                                </m:sSubPr>
                                <m:e>
                                  <m:r>
                                    <a:rPr lang="en-NZ" sz="800" i="1" kern="0">
                                      <a:solidFill>
                                        <a:prstClr val="black"/>
                                      </a:solidFill>
                                      <a:latin typeface="Cambria Math" panose="02040503050406030204" pitchFamily="18" charset="0"/>
                                    </a:rPr>
                                    <m:t>𝐸</m:t>
                                  </m:r>
                                </m:e>
                                <m:sub>
                                  <m:r>
                                    <a:rPr lang="en-NZ" sz="800" i="1" kern="0">
                                      <a:solidFill>
                                        <a:prstClr val="black"/>
                                      </a:solidFill>
                                      <a:latin typeface="Cambria Math" panose="02040503050406030204" pitchFamily="18" charset="0"/>
                                    </a:rPr>
                                    <m:t>𝑜</m:t>
                                  </m:r>
                                </m:sub>
                              </m:sSub>
                              <m:r>
                                <a:rPr lang="en-NZ" sz="800" i="1" kern="0">
                                  <a:solidFill>
                                    <a:prstClr val="black"/>
                                  </a:solidFill>
                                  <a:latin typeface="Cambria Math" panose="02040503050406030204" pitchFamily="18" charset="0"/>
                                </a:rPr>
                                <m:t>.</m:t>
                              </m:r>
                              <m:sSub>
                                <m:sSubPr>
                                  <m:ctrlPr>
                                    <a:rPr lang="en-NZ" sz="800" i="1" kern="0">
                                      <a:solidFill>
                                        <a:prstClr val="black"/>
                                      </a:solidFill>
                                      <a:latin typeface="Cambria Math" panose="02040503050406030204" pitchFamily="18" charset="0"/>
                                    </a:rPr>
                                  </m:ctrlPr>
                                </m:sSubPr>
                                <m:e>
                                  <m:r>
                                    <a:rPr lang="en-NZ" sz="800" i="1" kern="0">
                                      <a:solidFill>
                                        <a:prstClr val="black"/>
                                      </a:solidFill>
                                      <a:latin typeface="Cambria Math" panose="02040503050406030204" pitchFamily="18" charset="0"/>
                                    </a:rPr>
                                    <m:t>𝑃</m:t>
                                  </m:r>
                                </m:e>
                                <m:sub>
                                  <m:r>
                                    <a:rPr lang="en-NZ" sz="800" i="1" kern="0">
                                      <a:solidFill>
                                        <a:prstClr val="black"/>
                                      </a:solidFill>
                                      <a:latin typeface="Cambria Math" panose="02040503050406030204" pitchFamily="18" charset="0"/>
                                    </a:rPr>
                                    <m:t>𝑖</m:t>
                                  </m:r>
                                </m:sub>
                              </m:sSub>
                              <m:r>
                                <a:rPr lang="en-NZ" sz="800" i="1" kern="0">
                                  <a:solidFill>
                                    <a:prstClr val="black"/>
                                  </a:solidFill>
                                  <a:latin typeface="Cambria Math" panose="02040503050406030204" pitchFamily="18" charset="0"/>
                                </a:rPr>
                                <m:t>.</m:t>
                              </m:r>
                              <m:sSup>
                                <m:sSupPr>
                                  <m:ctrlPr>
                                    <a:rPr lang="en-NZ" sz="800" i="1" kern="0">
                                      <a:solidFill>
                                        <a:prstClr val="black"/>
                                      </a:solidFill>
                                      <a:latin typeface="Cambria Math" panose="02040503050406030204" pitchFamily="18" charset="0"/>
                                    </a:rPr>
                                  </m:ctrlPr>
                                </m:sSupPr>
                                <m:e>
                                  <m:r>
                                    <a:rPr lang="en-NZ" sz="800" i="1" kern="0">
                                      <a:solidFill>
                                        <a:prstClr val="black"/>
                                      </a:solidFill>
                                      <a:latin typeface="Cambria Math" panose="02040503050406030204" pitchFamily="18" charset="0"/>
                                    </a:rPr>
                                    <m:t>𝐻</m:t>
                                  </m:r>
                                </m:e>
                                <m:sup>
                                  <m:r>
                                    <a:rPr lang="en-NZ" sz="800" i="1" kern="0">
                                      <a:solidFill>
                                        <a:prstClr val="black"/>
                                      </a:solidFill>
                                      <a:latin typeface="Cambria Math" panose="02040503050406030204" pitchFamily="18" charset="0"/>
                                    </a:rPr>
                                    <m:t>+</m:t>
                                  </m:r>
                                </m:sup>
                              </m:sSup>
                            </m:sup>
                          </m:sSubSup>
                        </m:oMath>
                      </m:oMathPara>
                    </a14:m>
                    <a:endParaRPr lang="en-NZ" sz="800" kern="0" dirty="0">
                      <a:solidFill>
                        <a:prstClr val="black"/>
                      </a:solidFill>
                      <a:latin typeface="Calibri" panose="020F0502020204030204"/>
                    </a:endParaRPr>
                  </a:p>
                </p:txBody>
              </p:sp>
            </mc:Choice>
            <mc:Fallback xmlns="">
              <p:sp>
                <p:nvSpPr>
                  <p:cNvPr id="302" name="TextBox 301">
                    <a:extLst>
                      <a:ext uri="{FF2B5EF4-FFF2-40B4-BE49-F238E27FC236}">
                        <a16:creationId xmlns:a16="http://schemas.microsoft.com/office/drawing/2014/main" id="{84A07B3B-E0EA-08F1-5DCD-2FC83407CA2E}"/>
                      </a:ext>
                    </a:extLst>
                  </p:cNvPr>
                  <p:cNvSpPr txBox="1">
                    <a:spLocks noRot="1" noChangeAspect="1" noMove="1" noResize="1" noEditPoints="1" noAdjustHandles="1" noChangeArrowheads="1" noChangeShapeType="1" noTextEdit="1"/>
                  </p:cNvSpPr>
                  <p:nvPr/>
                </p:nvSpPr>
                <p:spPr>
                  <a:xfrm>
                    <a:off x="8326150" y="5180304"/>
                    <a:ext cx="450834" cy="205834"/>
                  </a:xfrm>
                  <a:prstGeom prst="roundRect">
                    <a:avLst>
                      <a:gd name="adj" fmla="val 38026"/>
                    </a:avLst>
                  </a:prstGeom>
                  <a:blipFill>
                    <a:blip r:embed="rId45"/>
                    <a:stretch>
                      <a:fillRect b="-2778"/>
                    </a:stretch>
                  </a:blipFill>
                  <a:ln w="12700">
                    <a:solidFill>
                      <a:srgbClr val="FF0000"/>
                    </a:solidFill>
                  </a:ln>
                </p:spPr>
                <p:txBody>
                  <a:bodyPr/>
                  <a:lstStyle/>
                  <a:p>
                    <a:r>
                      <a:rPr lang="en-NZ">
                        <a:noFill/>
                      </a:rPr>
                      <a:t> </a:t>
                    </a:r>
                  </a:p>
                </p:txBody>
              </p:sp>
            </mc:Fallback>
          </mc:AlternateContent>
        </p:grpSp>
        <p:grpSp>
          <p:nvGrpSpPr>
            <p:cNvPr id="390" name="Group 389">
              <a:extLst>
                <a:ext uri="{FF2B5EF4-FFF2-40B4-BE49-F238E27FC236}">
                  <a16:creationId xmlns:a16="http://schemas.microsoft.com/office/drawing/2014/main" id="{1BB9D2A8-755F-B524-D4F5-E081581D9890}"/>
                </a:ext>
              </a:extLst>
            </p:cNvPr>
            <p:cNvGrpSpPr/>
            <p:nvPr/>
          </p:nvGrpSpPr>
          <p:grpSpPr>
            <a:xfrm>
              <a:off x="133014" y="4652508"/>
              <a:ext cx="3927980" cy="1881111"/>
              <a:chOff x="133014" y="4652508"/>
              <a:chExt cx="3927980" cy="1881111"/>
            </a:xfrm>
          </p:grpSpPr>
          <p:grpSp>
            <p:nvGrpSpPr>
              <p:cNvPr id="715" name="Group 714">
                <a:extLst>
                  <a:ext uri="{FF2B5EF4-FFF2-40B4-BE49-F238E27FC236}">
                    <a16:creationId xmlns:a16="http://schemas.microsoft.com/office/drawing/2014/main" id="{5DCC2F00-F265-795A-620A-831AF2D37CE3}"/>
                  </a:ext>
                </a:extLst>
              </p:cNvPr>
              <p:cNvGrpSpPr/>
              <p:nvPr/>
            </p:nvGrpSpPr>
            <p:grpSpPr>
              <a:xfrm>
                <a:off x="133014" y="4652508"/>
                <a:ext cx="2572807" cy="1317431"/>
                <a:chOff x="184502" y="5369166"/>
                <a:chExt cx="2572807" cy="1317431"/>
              </a:xfrm>
            </p:grpSpPr>
            <p:grpSp>
              <p:nvGrpSpPr>
                <p:cNvPr id="307" name="Group 306">
                  <a:extLst>
                    <a:ext uri="{FF2B5EF4-FFF2-40B4-BE49-F238E27FC236}">
                      <a16:creationId xmlns:a16="http://schemas.microsoft.com/office/drawing/2014/main" id="{BE1DF0CF-7BBE-B80F-75B2-C3B7C9D9D16A}"/>
                    </a:ext>
                  </a:extLst>
                </p:cNvPr>
                <p:cNvGrpSpPr/>
                <p:nvPr/>
              </p:nvGrpSpPr>
              <p:grpSpPr>
                <a:xfrm>
                  <a:off x="184502" y="5369166"/>
                  <a:ext cx="2069341" cy="1317431"/>
                  <a:chOff x="466806" y="4875836"/>
                  <a:chExt cx="2069341" cy="1317431"/>
                </a:xfrm>
              </p:grpSpPr>
              <p:grpSp>
                <p:nvGrpSpPr>
                  <p:cNvPr id="287" name="Group 286">
                    <a:extLst>
                      <a:ext uri="{FF2B5EF4-FFF2-40B4-BE49-F238E27FC236}">
                        <a16:creationId xmlns:a16="http://schemas.microsoft.com/office/drawing/2014/main" id="{50F6F277-0AE2-0785-EA4E-12EBB057E7B2}"/>
                      </a:ext>
                    </a:extLst>
                  </p:cNvPr>
                  <p:cNvGrpSpPr/>
                  <p:nvPr/>
                </p:nvGrpSpPr>
                <p:grpSpPr>
                  <a:xfrm>
                    <a:off x="571607" y="4875836"/>
                    <a:ext cx="1964540" cy="1317431"/>
                    <a:chOff x="590417" y="4866574"/>
                    <a:chExt cx="1964540" cy="1317431"/>
                  </a:xfrm>
                </p:grpSpPr>
                <p:grpSp>
                  <p:nvGrpSpPr>
                    <p:cNvPr id="278" name="Group 277">
                      <a:extLst>
                        <a:ext uri="{FF2B5EF4-FFF2-40B4-BE49-F238E27FC236}">
                          <a16:creationId xmlns:a16="http://schemas.microsoft.com/office/drawing/2014/main" id="{109EE248-8579-0E48-8231-73FEAB6DA084}"/>
                        </a:ext>
                      </a:extLst>
                    </p:cNvPr>
                    <p:cNvGrpSpPr/>
                    <p:nvPr/>
                  </p:nvGrpSpPr>
                  <p:grpSpPr>
                    <a:xfrm>
                      <a:off x="590417" y="4866574"/>
                      <a:ext cx="1964540" cy="1317431"/>
                      <a:chOff x="590417" y="4866574"/>
                      <a:chExt cx="1964540" cy="1317431"/>
                    </a:xfrm>
                  </p:grpSpPr>
                  <p:grpSp>
                    <p:nvGrpSpPr>
                      <p:cNvPr id="207" name="Group 206">
                        <a:extLst>
                          <a:ext uri="{FF2B5EF4-FFF2-40B4-BE49-F238E27FC236}">
                            <a16:creationId xmlns:a16="http://schemas.microsoft.com/office/drawing/2014/main" id="{3197C8E2-EB80-4206-8E88-C18297637B62}"/>
                          </a:ext>
                        </a:extLst>
                      </p:cNvPr>
                      <p:cNvGrpSpPr/>
                      <p:nvPr/>
                    </p:nvGrpSpPr>
                    <p:grpSpPr>
                      <a:xfrm>
                        <a:off x="590417" y="4866574"/>
                        <a:ext cx="1964540" cy="1317431"/>
                        <a:chOff x="1453672" y="1909484"/>
                        <a:chExt cx="1964540" cy="1317431"/>
                      </a:xfrm>
                    </p:grpSpPr>
                    <p:grpSp>
                      <p:nvGrpSpPr>
                        <p:cNvPr id="240" name="Group 239">
                          <a:extLst>
                            <a:ext uri="{FF2B5EF4-FFF2-40B4-BE49-F238E27FC236}">
                              <a16:creationId xmlns:a16="http://schemas.microsoft.com/office/drawing/2014/main" id="{B717A8A3-D583-DEF0-8E4A-2F837F5414CD}"/>
                            </a:ext>
                          </a:extLst>
                        </p:cNvPr>
                        <p:cNvGrpSpPr/>
                        <p:nvPr/>
                      </p:nvGrpSpPr>
                      <p:grpSpPr>
                        <a:xfrm>
                          <a:off x="1453672" y="1909484"/>
                          <a:ext cx="1964540" cy="1317431"/>
                          <a:chOff x="5836629" y="425942"/>
                          <a:chExt cx="6686236" cy="2575775"/>
                        </a:xfrm>
                      </p:grpSpPr>
                      <p:sp>
                        <p:nvSpPr>
                          <p:cNvPr id="242" name="Rectangle 241">
                            <a:extLst>
                              <a:ext uri="{FF2B5EF4-FFF2-40B4-BE49-F238E27FC236}">
                                <a16:creationId xmlns:a16="http://schemas.microsoft.com/office/drawing/2014/main" id="{4A2630D9-A291-721C-B636-B5FE0C25C1C3}"/>
                              </a:ext>
                            </a:extLst>
                          </p:cNvPr>
                          <p:cNvSpPr/>
                          <p:nvPr/>
                        </p:nvSpPr>
                        <p:spPr>
                          <a:xfrm>
                            <a:off x="8691684" y="467843"/>
                            <a:ext cx="1419369" cy="2533874"/>
                          </a:xfrm>
                          <a:prstGeom prst="rect">
                            <a:avLst/>
                          </a:prstGeom>
                          <a:gradFill flip="none" rotWithShape="1">
                            <a:gsLst>
                              <a:gs pos="0">
                                <a:schemeClr val="accent4">
                                  <a:lumMod val="40000"/>
                                  <a:lumOff val="60000"/>
                                </a:schemeClr>
                              </a:gs>
                              <a:gs pos="84498">
                                <a:schemeClr val="accent4">
                                  <a:lumMod val="40000"/>
                                  <a:lumOff val="60000"/>
                                </a:schemeClr>
                              </a:gs>
                              <a:gs pos="16000">
                                <a:schemeClr val="accent4">
                                  <a:lumMod val="40000"/>
                                  <a:lumOff val="60000"/>
                                </a:schemeClr>
                              </a:gs>
                              <a:gs pos="54000">
                                <a:schemeClr val="accent4">
                                  <a:lumMod val="20000"/>
                                  <a:lumOff val="80000"/>
                                </a:schemeClr>
                              </a:gs>
                              <a:gs pos="100000">
                                <a:schemeClr val="accent4">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35A0F4AC-A6AD-19D4-EF97-6B8068AD89DC}"/>
                              </a:ext>
                            </a:extLst>
                          </p:cNvPr>
                          <p:cNvSpPr/>
                          <p:nvPr/>
                        </p:nvSpPr>
                        <p:spPr>
                          <a:xfrm>
                            <a:off x="10072373" y="425942"/>
                            <a:ext cx="2450492" cy="2533874"/>
                          </a:xfrm>
                          <a:prstGeom prst="rect">
                            <a:avLst/>
                          </a:prstGeom>
                          <a:gradFill>
                            <a:gsLst>
                              <a:gs pos="11000">
                                <a:srgbClr val="AEBE8E"/>
                              </a:gs>
                              <a:gs pos="89000">
                                <a:srgbClr val="E6EADC"/>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39994A69-488B-1F60-63FC-47E70ED3678C}"/>
                              </a:ext>
                            </a:extLst>
                          </p:cNvPr>
                          <p:cNvSpPr/>
                          <p:nvPr/>
                        </p:nvSpPr>
                        <p:spPr>
                          <a:xfrm>
                            <a:off x="5836629" y="425942"/>
                            <a:ext cx="2811831" cy="2533876"/>
                          </a:xfrm>
                          <a:prstGeom prst="rect">
                            <a:avLst/>
                          </a:prstGeom>
                          <a:gradFill>
                            <a:gsLst>
                              <a:gs pos="11000">
                                <a:srgbClr val="F3F7FE"/>
                              </a:gs>
                              <a:gs pos="89000">
                                <a:srgbClr val="D9E1F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241" name="Straight Connector 240">
                          <a:extLst>
                            <a:ext uri="{FF2B5EF4-FFF2-40B4-BE49-F238E27FC236}">
                              <a16:creationId xmlns:a16="http://schemas.microsoft.com/office/drawing/2014/main" id="{6BE25D84-1063-A319-899F-4526BE07406C}"/>
                            </a:ext>
                          </a:extLst>
                        </p:cNvPr>
                        <p:cNvCxnSpPr>
                          <a:cxnSpLocks/>
                        </p:cNvCxnSpPr>
                        <p:nvPr/>
                      </p:nvCxnSpPr>
                      <p:spPr>
                        <a:xfrm>
                          <a:off x="2486407" y="1909484"/>
                          <a:ext cx="14652" cy="1298738"/>
                        </a:xfrm>
                        <a:prstGeom prst="line">
                          <a:avLst/>
                        </a:prstGeom>
                        <a:ln w="419100" cmpd="dbl">
                          <a:solidFill>
                            <a:schemeClr val="accent4">
                              <a:lumMod val="75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208" name="Group 207">
                        <a:extLst>
                          <a:ext uri="{FF2B5EF4-FFF2-40B4-BE49-F238E27FC236}">
                            <a16:creationId xmlns:a16="http://schemas.microsoft.com/office/drawing/2014/main" id="{11480DD1-6A7E-C68F-2048-5733935A28D0}"/>
                          </a:ext>
                        </a:extLst>
                      </p:cNvPr>
                      <p:cNvGrpSpPr/>
                      <p:nvPr/>
                    </p:nvGrpSpPr>
                    <p:grpSpPr>
                      <a:xfrm>
                        <a:off x="1250912" y="5078400"/>
                        <a:ext cx="858462" cy="959782"/>
                        <a:chOff x="6400417" y="3477127"/>
                        <a:chExt cx="858462" cy="959782"/>
                      </a:xfrm>
                    </p:grpSpPr>
                    <p:grpSp>
                      <p:nvGrpSpPr>
                        <p:cNvPr id="234" name="Group 233">
                          <a:extLst>
                            <a:ext uri="{FF2B5EF4-FFF2-40B4-BE49-F238E27FC236}">
                              <a16:creationId xmlns:a16="http://schemas.microsoft.com/office/drawing/2014/main" id="{C94363B8-5EE9-F78E-3DF6-0B4B55D48A10}"/>
                            </a:ext>
                          </a:extLst>
                        </p:cNvPr>
                        <p:cNvGrpSpPr/>
                        <p:nvPr/>
                      </p:nvGrpSpPr>
                      <p:grpSpPr>
                        <a:xfrm>
                          <a:off x="6400417" y="3580123"/>
                          <a:ext cx="858462" cy="856786"/>
                          <a:chOff x="6400417" y="3580123"/>
                          <a:chExt cx="858462" cy="856786"/>
                        </a:xfrm>
                      </p:grpSpPr>
                      <p:sp>
                        <p:nvSpPr>
                          <p:cNvPr id="237" name="Rectangle 236">
                            <a:extLst>
                              <a:ext uri="{FF2B5EF4-FFF2-40B4-BE49-F238E27FC236}">
                                <a16:creationId xmlns:a16="http://schemas.microsoft.com/office/drawing/2014/main" id="{399B466B-DE2C-D13E-FB7A-AB1EB6C849D9}"/>
                              </a:ext>
                            </a:extLst>
                          </p:cNvPr>
                          <p:cNvSpPr/>
                          <p:nvPr/>
                        </p:nvSpPr>
                        <p:spPr>
                          <a:xfrm>
                            <a:off x="6430879" y="3966297"/>
                            <a:ext cx="828000" cy="90000"/>
                          </a:xfrm>
                          <a:prstGeom prst="rect">
                            <a:avLst/>
                          </a:prstGeom>
                          <a:gradFill>
                            <a:gsLst>
                              <a:gs pos="0">
                                <a:srgbClr val="D9E1F4"/>
                              </a:gs>
                              <a:gs pos="100000">
                                <a:srgbClr val="B0C091"/>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36" name="Group 235">
                            <a:extLst>
                              <a:ext uri="{FF2B5EF4-FFF2-40B4-BE49-F238E27FC236}">
                                <a16:creationId xmlns:a16="http://schemas.microsoft.com/office/drawing/2014/main" id="{43C9D91E-9B74-8957-FAEE-555BB1B04F39}"/>
                              </a:ext>
                            </a:extLst>
                          </p:cNvPr>
                          <p:cNvGrpSpPr/>
                          <p:nvPr/>
                        </p:nvGrpSpPr>
                        <p:grpSpPr>
                          <a:xfrm>
                            <a:off x="6400417" y="3580123"/>
                            <a:ext cx="781433" cy="856786"/>
                            <a:chOff x="6400417" y="3580123"/>
                            <a:chExt cx="781433" cy="856786"/>
                          </a:xfrm>
                        </p:grpSpPr>
                        <p:sp>
                          <p:nvSpPr>
                            <p:cNvPr id="239" name="Rectangle: Rounded Corners 6">
                              <a:extLst>
                                <a:ext uri="{FF2B5EF4-FFF2-40B4-BE49-F238E27FC236}">
                                  <a16:creationId xmlns:a16="http://schemas.microsoft.com/office/drawing/2014/main" id="{7B241D08-2A00-686C-927D-2607C4A271D3}"/>
                                </a:ext>
                              </a:extLst>
                            </p:cNvPr>
                            <p:cNvSpPr/>
                            <p:nvPr/>
                          </p:nvSpPr>
                          <p:spPr>
                            <a:xfrm flipV="1">
                              <a:off x="6400417" y="3580123"/>
                              <a:ext cx="779326" cy="460248"/>
                            </a:xfrm>
                            <a:custGeom>
                              <a:avLst/>
                              <a:gdLst>
                                <a:gd name="connsiteX0" fmla="*/ 0 w 1299667"/>
                                <a:gd name="connsiteY0" fmla="*/ 74373 h 446228"/>
                                <a:gd name="connsiteX1" fmla="*/ 74373 w 1299667"/>
                                <a:gd name="connsiteY1" fmla="*/ 0 h 446228"/>
                                <a:gd name="connsiteX2" fmla="*/ 1225294 w 1299667"/>
                                <a:gd name="connsiteY2" fmla="*/ 0 h 446228"/>
                                <a:gd name="connsiteX3" fmla="*/ 1299667 w 1299667"/>
                                <a:gd name="connsiteY3" fmla="*/ 74373 h 446228"/>
                                <a:gd name="connsiteX4" fmla="*/ 1299667 w 1299667"/>
                                <a:gd name="connsiteY4" fmla="*/ 371855 h 446228"/>
                                <a:gd name="connsiteX5" fmla="*/ 1225294 w 1299667"/>
                                <a:gd name="connsiteY5" fmla="*/ 446228 h 446228"/>
                                <a:gd name="connsiteX6" fmla="*/ 74373 w 1299667"/>
                                <a:gd name="connsiteY6" fmla="*/ 446228 h 446228"/>
                                <a:gd name="connsiteX7" fmla="*/ 0 w 1299667"/>
                                <a:gd name="connsiteY7" fmla="*/ 371855 h 446228"/>
                                <a:gd name="connsiteX8" fmla="*/ 0 w 1299667"/>
                                <a:gd name="connsiteY8" fmla="*/ 74373 h 446228"/>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344398"/>
                                <a:gd name="connsiteY0" fmla="*/ 74373 h 636424"/>
                                <a:gd name="connsiteX1" fmla="*/ 74373 w 1344398"/>
                                <a:gd name="connsiteY1" fmla="*/ 0 h 636424"/>
                                <a:gd name="connsiteX2" fmla="*/ 1225294 w 1344398"/>
                                <a:gd name="connsiteY2" fmla="*/ 0 h 636424"/>
                                <a:gd name="connsiteX3" fmla="*/ 1299667 w 1344398"/>
                                <a:gd name="connsiteY3" fmla="*/ 371855 h 636424"/>
                                <a:gd name="connsiteX4" fmla="*/ 1152142 w 1344398"/>
                                <a:gd name="connsiteY4" fmla="*/ 636424 h 636424"/>
                                <a:gd name="connsiteX5" fmla="*/ 74373 w 1344398"/>
                                <a:gd name="connsiteY5" fmla="*/ 446228 h 636424"/>
                                <a:gd name="connsiteX6" fmla="*/ 0 w 1344398"/>
                                <a:gd name="connsiteY6" fmla="*/ 371855 h 636424"/>
                                <a:gd name="connsiteX7" fmla="*/ 0 w 1344398"/>
                                <a:gd name="connsiteY7" fmla="*/ 74373 h 636424"/>
                                <a:gd name="connsiteX0" fmla="*/ 0 w 1324467"/>
                                <a:gd name="connsiteY0" fmla="*/ 74373 h 636424"/>
                                <a:gd name="connsiteX1" fmla="*/ 74373 w 1324467"/>
                                <a:gd name="connsiteY1" fmla="*/ 0 h 636424"/>
                                <a:gd name="connsiteX2" fmla="*/ 1225294 w 1324467"/>
                                <a:gd name="connsiteY2" fmla="*/ 0 h 636424"/>
                                <a:gd name="connsiteX3" fmla="*/ 1299667 w 1324467"/>
                                <a:gd name="connsiteY3" fmla="*/ 371855 h 636424"/>
                                <a:gd name="connsiteX4" fmla="*/ 1152142 w 1324467"/>
                                <a:gd name="connsiteY4" fmla="*/ 636424 h 636424"/>
                                <a:gd name="connsiteX5" fmla="*/ 74373 w 1324467"/>
                                <a:gd name="connsiteY5" fmla="*/ 446228 h 636424"/>
                                <a:gd name="connsiteX6" fmla="*/ 0 w 1324467"/>
                                <a:gd name="connsiteY6" fmla="*/ 371855 h 636424"/>
                                <a:gd name="connsiteX7" fmla="*/ 0 w 1324467"/>
                                <a:gd name="connsiteY7" fmla="*/ 74373 h 636424"/>
                                <a:gd name="connsiteX0" fmla="*/ 0 w 1420821"/>
                                <a:gd name="connsiteY0" fmla="*/ 74373 h 636424"/>
                                <a:gd name="connsiteX1" fmla="*/ 74373 w 1420821"/>
                                <a:gd name="connsiteY1" fmla="*/ 0 h 636424"/>
                                <a:gd name="connsiteX2" fmla="*/ 1225294 w 1420821"/>
                                <a:gd name="connsiteY2" fmla="*/ 0 h 636424"/>
                                <a:gd name="connsiteX3" fmla="*/ 1299667 w 1420821"/>
                                <a:gd name="connsiteY3" fmla="*/ 371855 h 636424"/>
                                <a:gd name="connsiteX4" fmla="*/ 1152142 w 1420821"/>
                                <a:gd name="connsiteY4" fmla="*/ 636424 h 636424"/>
                                <a:gd name="connsiteX5" fmla="*/ 74373 w 1420821"/>
                                <a:gd name="connsiteY5" fmla="*/ 446228 h 636424"/>
                                <a:gd name="connsiteX6" fmla="*/ 0 w 1420821"/>
                                <a:gd name="connsiteY6" fmla="*/ 371855 h 636424"/>
                                <a:gd name="connsiteX7" fmla="*/ 0 w 1420821"/>
                                <a:gd name="connsiteY7" fmla="*/ 74373 h 636424"/>
                                <a:gd name="connsiteX0" fmla="*/ 0 w 1414454"/>
                                <a:gd name="connsiteY0" fmla="*/ 134207 h 696258"/>
                                <a:gd name="connsiteX1" fmla="*/ 74373 w 1414454"/>
                                <a:gd name="connsiteY1" fmla="*/ 59834 h 696258"/>
                                <a:gd name="connsiteX2" fmla="*/ 1225294 w 1414454"/>
                                <a:gd name="connsiteY2" fmla="*/ 59834 h 696258"/>
                                <a:gd name="connsiteX3" fmla="*/ 1299667 w 1414454"/>
                                <a:gd name="connsiteY3" fmla="*/ 431689 h 696258"/>
                                <a:gd name="connsiteX4" fmla="*/ 1152142 w 1414454"/>
                                <a:gd name="connsiteY4" fmla="*/ 696258 h 696258"/>
                                <a:gd name="connsiteX5" fmla="*/ 74373 w 1414454"/>
                                <a:gd name="connsiteY5" fmla="*/ 506062 h 696258"/>
                                <a:gd name="connsiteX6" fmla="*/ 0 w 1414454"/>
                                <a:gd name="connsiteY6" fmla="*/ 431689 h 696258"/>
                                <a:gd name="connsiteX7" fmla="*/ 0 w 1414454"/>
                                <a:gd name="connsiteY7" fmla="*/ 134207 h 696258"/>
                                <a:gd name="connsiteX0" fmla="*/ 0 w 1325887"/>
                                <a:gd name="connsiteY0" fmla="*/ 145085 h 707136"/>
                                <a:gd name="connsiteX1" fmla="*/ 74373 w 1325887"/>
                                <a:gd name="connsiteY1" fmla="*/ 70712 h 707136"/>
                                <a:gd name="connsiteX2" fmla="*/ 1225294 w 1325887"/>
                                <a:gd name="connsiteY2" fmla="*/ 70712 h 707136"/>
                                <a:gd name="connsiteX3" fmla="*/ 1299667 w 1325887"/>
                                <a:gd name="connsiteY3" fmla="*/ 442567 h 707136"/>
                                <a:gd name="connsiteX4" fmla="*/ 1152142 w 1325887"/>
                                <a:gd name="connsiteY4" fmla="*/ 707136 h 707136"/>
                                <a:gd name="connsiteX5" fmla="*/ 74373 w 1325887"/>
                                <a:gd name="connsiteY5" fmla="*/ 516940 h 707136"/>
                                <a:gd name="connsiteX6" fmla="*/ 0 w 1325887"/>
                                <a:gd name="connsiteY6" fmla="*/ 442567 h 707136"/>
                                <a:gd name="connsiteX7" fmla="*/ 0 w 1325887"/>
                                <a:gd name="connsiteY7" fmla="*/ 145085 h 707136"/>
                                <a:gd name="connsiteX0" fmla="*/ 0 w 1322420"/>
                                <a:gd name="connsiteY0" fmla="*/ 78035 h 640086"/>
                                <a:gd name="connsiteX1" fmla="*/ 74373 w 1322420"/>
                                <a:gd name="connsiteY1" fmla="*/ 3662 h 640086"/>
                                <a:gd name="connsiteX2" fmla="*/ 1217979 w 1322420"/>
                                <a:gd name="connsiteY2" fmla="*/ 126051 h 640086"/>
                                <a:gd name="connsiteX3" fmla="*/ 1299667 w 1322420"/>
                                <a:gd name="connsiteY3" fmla="*/ 375517 h 640086"/>
                                <a:gd name="connsiteX4" fmla="*/ 1152142 w 1322420"/>
                                <a:gd name="connsiteY4" fmla="*/ 640086 h 640086"/>
                                <a:gd name="connsiteX5" fmla="*/ 74373 w 1322420"/>
                                <a:gd name="connsiteY5" fmla="*/ 449890 h 640086"/>
                                <a:gd name="connsiteX6" fmla="*/ 0 w 1322420"/>
                                <a:gd name="connsiteY6" fmla="*/ 375517 h 640086"/>
                                <a:gd name="connsiteX7" fmla="*/ 0 w 1322420"/>
                                <a:gd name="connsiteY7" fmla="*/ 78035 h 640086"/>
                                <a:gd name="connsiteX0" fmla="*/ 0 w 1322420"/>
                                <a:gd name="connsiteY0" fmla="*/ 104177 h 666228"/>
                                <a:gd name="connsiteX1" fmla="*/ 74373 w 1322420"/>
                                <a:gd name="connsiteY1" fmla="*/ 29804 h 666228"/>
                                <a:gd name="connsiteX2" fmla="*/ 1217979 w 1322420"/>
                                <a:gd name="connsiteY2" fmla="*/ 90999 h 666228"/>
                                <a:gd name="connsiteX3" fmla="*/ 1299667 w 1322420"/>
                                <a:gd name="connsiteY3" fmla="*/ 401659 h 666228"/>
                                <a:gd name="connsiteX4" fmla="*/ 1152142 w 1322420"/>
                                <a:gd name="connsiteY4" fmla="*/ 666228 h 666228"/>
                                <a:gd name="connsiteX5" fmla="*/ 74373 w 1322420"/>
                                <a:gd name="connsiteY5" fmla="*/ 476032 h 666228"/>
                                <a:gd name="connsiteX6" fmla="*/ 0 w 1322420"/>
                                <a:gd name="connsiteY6" fmla="*/ 401659 h 666228"/>
                                <a:gd name="connsiteX7" fmla="*/ 0 w 1322420"/>
                                <a:gd name="connsiteY7" fmla="*/ 104177 h 666228"/>
                                <a:gd name="connsiteX0" fmla="*/ 0 w 1334395"/>
                                <a:gd name="connsiteY0" fmla="*/ 158612 h 720663"/>
                                <a:gd name="connsiteX1" fmla="*/ 74373 w 1334395"/>
                                <a:gd name="connsiteY1" fmla="*/ 84239 h 720663"/>
                                <a:gd name="connsiteX2" fmla="*/ 1217979 w 1334395"/>
                                <a:gd name="connsiteY2" fmla="*/ 145434 h 720663"/>
                                <a:gd name="connsiteX3" fmla="*/ 1299667 w 1334395"/>
                                <a:gd name="connsiteY3" fmla="*/ 456094 h 720663"/>
                                <a:gd name="connsiteX4" fmla="*/ 1152142 w 1334395"/>
                                <a:gd name="connsiteY4" fmla="*/ 720663 h 720663"/>
                                <a:gd name="connsiteX5" fmla="*/ 74373 w 1334395"/>
                                <a:gd name="connsiteY5" fmla="*/ 530467 h 720663"/>
                                <a:gd name="connsiteX6" fmla="*/ 0 w 1334395"/>
                                <a:gd name="connsiteY6" fmla="*/ 456094 h 720663"/>
                                <a:gd name="connsiteX7" fmla="*/ 0 w 1334395"/>
                                <a:gd name="connsiteY7" fmla="*/ 158612 h 720663"/>
                                <a:gd name="connsiteX0" fmla="*/ 0 w 1342862"/>
                                <a:gd name="connsiteY0" fmla="*/ 219221 h 781272"/>
                                <a:gd name="connsiteX1" fmla="*/ 74373 w 1342862"/>
                                <a:gd name="connsiteY1" fmla="*/ 144848 h 781272"/>
                                <a:gd name="connsiteX2" fmla="*/ 1217979 w 1342862"/>
                                <a:gd name="connsiteY2" fmla="*/ 206043 h 781272"/>
                                <a:gd name="connsiteX3" fmla="*/ 1299667 w 1342862"/>
                                <a:gd name="connsiteY3" fmla="*/ 516703 h 781272"/>
                                <a:gd name="connsiteX4" fmla="*/ 1152142 w 1342862"/>
                                <a:gd name="connsiteY4" fmla="*/ 781272 h 781272"/>
                                <a:gd name="connsiteX5" fmla="*/ 74373 w 1342862"/>
                                <a:gd name="connsiteY5" fmla="*/ 591076 h 781272"/>
                                <a:gd name="connsiteX6" fmla="*/ 0 w 1342862"/>
                                <a:gd name="connsiteY6" fmla="*/ 516703 h 781272"/>
                                <a:gd name="connsiteX7" fmla="*/ 0 w 1342862"/>
                                <a:gd name="connsiteY7" fmla="*/ 219221 h 781272"/>
                                <a:gd name="connsiteX0" fmla="*/ 0 w 1342862"/>
                                <a:gd name="connsiteY0" fmla="*/ 221982 h 784033"/>
                                <a:gd name="connsiteX1" fmla="*/ 74373 w 1342862"/>
                                <a:gd name="connsiteY1" fmla="*/ 147609 h 784033"/>
                                <a:gd name="connsiteX2" fmla="*/ 1217979 w 1342862"/>
                                <a:gd name="connsiteY2" fmla="*/ 208804 h 784033"/>
                                <a:gd name="connsiteX3" fmla="*/ 1299667 w 1342862"/>
                                <a:gd name="connsiteY3" fmla="*/ 519464 h 784033"/>
                                <a:gd name="connsiteX4" fmla="*/ 1152142 w 1342862"/>
                                <a:gd name="connsiteY4" fmla="*/ 784033 h 784033"/>
                                <a:gd name="connsiteX5" fmla="*/ 74373 w 1342862"/>
                                <a:gd name="connsiteY5" fmla="*/ 593837 h 784033"/>
                                <a:gd name="connsiteX6" fmla="*/ 0 w 1342862"/>
                                <a:gd name="connsiteY6" fmla="*/ 519464 h 784033"/>
                                <a:gd name="connsiteX7" fmla="*/ 0 w 1342862"/>
                                <a:gd name="connsiteY7" fmla="*/ 221982 h 784033"/>
                                <a:gd name="connsiteX0" fmla="*/ 0 w 1330285"/>
                                <a:gd name="connsiteY0" fmla="*/ 207978 h 770029"/>
                                <a:gd name="connsiteX1" fmla="*/ 74373 w 1330285"/>
                                <a:gd name="connsiteY1" fmla="*/ 133605 h 770029"/>
                                <a:gd name="connsiteX2" fmla="*/ 1217979 w 1330285"/>
                                <a:gd name="connsiteY2" fmla="*/ 194800 h 770029"/>
                                <a:gd name="connsiteX3" fmla="*/ 1299667 w 1330285"/>
                                <a:gd name="connsiteY3" fmla="*/ 505460 h 770029"/>
                                <a:gd name="connsiteX4" fmla="*/ 1152142 w 1330285"/>
                                <a:gd name="connsiteY4" fmla="*/ 770029 h 770029"/>
                                <a:gd name="connsiteX5" fmla="*/ 74373 w 1330285"/>
                                <a:gd name="connsiteY5" fmla="*/ 579833 h 770029"/>
                                <a:gd name="connsiteX6" fmla="*/ 0 w 1330285"/>
                                <a:gd name="connsiteY6" fmla="*/ 505460 h 770029"/>
                                <a:gd name="connsiteX7" fmla="*/ 0 w 1330285"/>
                                <a:gd name="connsiteY7" fmla="*/ 207978 h 770029"/>
                                <a:gd name="connsiteX0" fmla="*/ 0 w 1318857"/>
                                <a:gd name="connsiteY0" fmla="*/ 207978 h 770029"/>
                                <a:gd name="connsiteX1" fmla="*/ 74373 w 1318857"/>
                                <a:gd name="connsiteY1" fmla="*/ 133605 h 770029"/>
                                <a:gd name="connsiteX2" fmla="*/ 1217979 w 1318857"/>
                                <a:gd name="connsiteY2" fmla="*/ 194800 h 770029"/>
                                <a:gd name="connsiteX3" fmla="*/ 1299667 w 1318857"/>
                                <a:gd name="connsiteY3" fmla="*/ 505460 h 770029"/>
                                <a:gd name="connsiteX4" fmla="*/ 1152142 w 1318857"/>
                                <a:gd name="connsiteY4" fmla="*/ 770029 h 770029"/>
                                <a:gd name="connsiteX5" fmla="*/ 74373 w 1318857"/>
                                <a:gd name="connsiteY5" fmla="*/ 579833 h 770029"/>
                                <a:gd name="connsiteX6" fmla="*/ 0 w 1318857"/>
                                <a:gd name="connsiteY6" fmla="*/ 505460 h 770029"/>
                                <a:gd name="connsiteX7" fmla="*/ 0 w 1318857"/>
                                <a:gd name="connsiteY7" fmla="*/ 207978 h 77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8857" h="770029">
                                  <a:moveTo>
                                    <a:pt x="0" y="207978"/>
                                  </a:moveTo>
                                  <a:cubicBezTo>
                                    <a:pt x="0" y="166903"/>
                                    <a:pt x="33298" y="133605"/>
                                    <a:pt x="74373" y="133605"/>
                                  </a:cubicBezTo>
                                  <a:cubicBezTo>
                                    <a:pt x="1006066" y="122981"/>
                                    <a:pt x="1039617" y="-198034"/>
                                    <a:pt x="1217979" y="194800"/>
                                  </a:cubicBezTo>
                                  <a:cubicBezTo>
                                    <a:pt x="1396341" y="587634"/>
                                    <a:pt x="1279621" y="399390"/>
                                    <a:pt x="1299667" y="505460"/>
                                  </a:cubicBezTo>
                                  <a:cubicBezTo>
                                    <a:pt x="1299667" y="546535"/>
                                    <a:pt x="1193217" y="770029"/>
                                    <a:pt x="1152142" y="770029"/>
                                  </a:cubicBezTo>
                                  <a:cubicBezTo>
                                    <a:pt x="885546" y="550573"/>
                                    <a:pt x="458013" y="579833"/>
                                    <a:pt x="74373" y="579833"/>
                                  </a:cubicBezTo>
                                  <a:cubicBezTo>
                                    <a:pt x="33298" y="579833"/>
                                    <a:pt x="0" y="546535"/>
                                    <a:pt x="0" y="505460"/>
                                  </a:cubicBezTo>
                                  <a:lnTo>
                                    <a:pt x="0" y="207978"/>
                                  </a:lnTo>
                                  <a:close/>
                                </a:path>
                              </a:pathLst>
                            </a:custGeom>
                            <a:gradFill>
                              <a:gsLst>
                                <a:gs pos="0">
                                  <a:schemeClr val="bg1">
                                    <a:lumMod val="75000"/>
                                  </a:schemeClr>
                                </a:gs>
                                <a:gs pos="100000">
                                  <a:srgbClr val="C00000"/>
                                </a:gs>
                              </a:gsLst>
                              <a:lin ang="5400000" scaled="1"/>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Rounded Corners 6">
                              <a:extLst>
                                <a:ext uri="{FF2B5EF4-FFF2-40B4-BE49-F238E27FC236}">
                                  <a16:creationId xmlns:a16="http://schemas.microsoft.com/office/drawing/2014/main" id="{219B058A-7724-4162-0ED7-95BAD79815E6}"/>
                                </a:ext>
                              </a:extLst>
                            </p:cNvPr>
                            <p:cNvSpPr/>
                            <p:nvPr/>
                          </p:nvSpPr>
                          <p:spPr>
                            <a:xfrm>
                              <a:off x="6400418" y="4038703"/>
                              <a:ext cx="781432" cy="398206"/>
                            </a:xfrm>
                            <a:custGeom>
                              <a:avLst/>
                              <a:gdLst>
                                <a:gd name="connsiteX0" fmla="*/ 0 w 1299667"/>
                                <a:gd name="connsiteY0" fmla="*/ 74373 h 446228"/>
                                <a:gd name="connsiteX1" fmla="*/ 74373 w 1299667"/>
                                <a:gd name="connsiteY1" fmla="*/ 0 h 446228"/>
                                <a:gd name="connsiteX2" fmla="*/ 1225294 w 1299667"/>
                                <a:gd name="connsiteY2" fmla="*/ 0 h 446228"/>
                                <a:gd name="connsiteX3" fmla="*/ 1299667 w 1299667"/>
                                <a:gd name="connsiteY3" fmla="*/ 74373 h 446228"/>
                                <a:gd name="connsiteX4" fmla="*/ 1299667 w 1299667"/>
                                <a:gd name="connsiteY4" fmla="*/ 371855 h 446228"/>
                                <a:gd name="connsiteX5" fmla="*/ 1225294 w 1299667"/>
                                <a:gd name="connsiteY5" fmla="*/ 446228 h 446228"/>
                                <a:gd name="connsiteX6" fmla="*/ 74373 w 1299667"/>
                                <a:gd name="connsiteY6" fmla="*/ 446228 h 446228"/>
                                <a:gd name="connsiteX7" fmla="*/ 0 w 1299667"/>
                                <a:gd name="connsiteY7" fmla="*/ 371855 h 446228"/>
                                <a:gd name="connsiteX8" fmla="*/ 0 w 1299667"/>
                                <a:gd name="connsiteY8" fmla="*/ 74373 h 446228"/>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344398"/>
                                <a:gd name="connsiteY0" fmla="*/ 74373 h 636424"/>
                                <a:gd name="connsiteX1" fmla="*/ 74373 w 1344398"/>
                                <a:gd name="connsiteY1" fmla="*/ 0 h 636424"/>
                                <a:gd name="connsiteX2" fmla="*/ 1225294 w 1344398"/>
                                <a:gd name="connsiteY2" fmla="*/ 0 h 636424"/>
                                <a:gd name="connsiteX3" fmla="*/ 1299667 w 1344398"/>
                                <a:gd name="connsiteY3" fmla="*/ 371855 h 636424"/>
                                <a:gd name="connsiteX4" fmla="*/ 1152142 w 1344398"/>
                                <a:gd name="connsiteY4" fmla="*/ 636424 h 636424"/>
                                <a:gd name="connsiteX5" fmla="*/ 74373 w 1344398"/>
                                <a:gd name="connsiteY5" fmla="*/ 446228 h 636424"/>
                                <a:gd name="connsiteX6" fmla="*/ 0 w 1344398"/>
                                <a:gd name="connsiteY6" fmla="*/ 371855 h 636424"/>
                                <a:gd name="connsiteX7" fmla="*/ 0 w 1344398"/>
                                <a:gd name="connsiteY7" fmla="*/ 74373 h 636424"/>
                                <a:gd name="connsiteX0" fmla="*/ 0 w 1324467"/>
                                <a:gd name="connsiteY0" fmla="*/ 74373 h 636424"/>
                                <a:gd name="connsiteX1" fmla="*/ 74373 w 1324467"/>
                                <a:gd name="connsiteY1" fmla="*/ 0 h 636424"/>
                                <a:gd name="connsiteX2" fmla="*/ 1225294 w 1324467"/>
                                <a:gd name="connsiteY2" fmla="*/ 0 h 636424"/>
                                <a:gd name="connsiteX3" fmla="*/ 1299667 w 1324467"/>
                                <a:gd name="connsiteY3" fmla="*/ 371855 h 636424"/>
                                <a:gd name="connsiteX4" fmla="*/ 1152142 w 1324467"/>
                                <a:gd name="connsiteY4" fmla="*/ 636424 h 636424"/>
                                <a:gd name="connsiteX5" fmla="*/ 74373 w 1324467"/>
                                <a:gd name="connsiteY5" fmla="*/ 446228 h 636424"/>
                                <a:gd name="connsiteX6" fmla="*/ 0 w 1324467"/>
                                <a:gd name="connsiteY6" fmla="*/ 371855 h 636424"/>
                                <a:gd name="connsiteX7" fmla="*/ 0 w 1324467"/>
                                <a:gd name="connsiteY7" fmla="*/ 74373 h 636424"/>
                                <a:gd name="connsiteX0" fmla="*/ 0 w 1420821"/>
                                <a:gd name="connsiteY0" fmla="*/ 74373 h 636424"/>
                                <a:gd name="connsiteX1" fmla="*/ 74373 w 1420821"/>
                                <a:gd name="connsiteY1" fmla="*/ 0 h 636424"/>
                                <a:gd name="connsiteX2" fmla="*/ 1225294 w 1420821"/>
                                <a:gd name="connsiteY2" fmla="*/ 0 h 636424"/>
                                <a:gd name="connsiteX3" fmla="*/ 1299667 w 1420821"/>
                                <a:gd name="connsiteY3" fmla="*/ 371855 h 636424"/>
                                <a:gd name="connsiteX4" fmla="*/ 1152142 w 1420821"/>
                                <a:gd name="connsiteY4" fmla="*/ 636424 h 636424"/>
                                <a:gd name="connsiteX5" fmla="*/ 74373 w 1420821"/>
                                <a:gd name="connsiteY5" fmla="*/ 446228 h 636424"/>
                                <a:gd name="connsiteX6" fmla="*/ 0 w 1420821"/>
                                <a:gd name="connsiteY6" fmla="*/ 371855 h 636424"/>
                                <a:gd name="connsiteX7" fmla="*/ 0 w 1420821"/>
                                <a:gd name="connsiteY7" fmla="*/ 74373 h 636424"/>
                                <a:gd name="connsiteX0" fmla="*/ 0 w 1414454"/>
                                <a:gd name="connsiteY0" fmla="*/ 134207 h 696258"/>
                                <a:gd name="connsiteX1" fmla="*/ 74373 w 1414454"/>
                                <a:gd name="connsiteY1" fmla="*/ 59834 h 696258"/>
                                <a:gd name="connsiteX2" fmla="*/ 1225294 w 1414454"/>
                                <a:gd name="connsiteY2" fmla="*/ 59834 h 696258"/>
                                <a:gd name="connsiteX3" fmla="*/ 1299667 w 1414454"/>
                                <a:gd name="connsiteY3" fmla="*/ 431689 h 696258"/>
                                <a:gd name="connsiteX4" fmla="*/ 1152142 w 1414454"/>
                                <a:gd name="connsiteY4" fmla="*/ 696258 h 696258"/>
                                <a:gd name="connsiteX5" fmla="*/ 74373 w 1414454"/>
                                <a:gd name="connsiteY5" fmla="*/ 506062 h 696258"/>
                                <a:gd name="connsiteX6" fmla="*/ 0 w 1414454"/>
                                <a:gd name="connsiteY6" fmla="*/ 431689 h 696258"/>
                                <a:gd name="connsiteX7" fmla="*/ 0 w 1414454"/>
                                <a:gd name="connsiteY7" fmla="*/ 134207 h 696258"/>
                                <a:gd name="connsiteX0" fmla="*/ 0 w 1325887"/>
                                <a:gd name="connsiteY0" fmla="*/ 145085 h 707136"/>
                                <a:gd name="connsiteX1" fmla="*/ 74373 w 1325887"/>
                                <a:gd name="connsiteY1" fmla="*/ 70712 h 707136"/>
                                <a:gd name="connsiteX2" fmla="*/ 1225294 w 1325887"/>
                                <a:gd name="connsiteY2" fmla="*/ 70712 h 707136"/>
                                <a:gd name="connsiteX3" fmla="*/ 1299667 w 1325887"/>
                                <a:gd name="connsiteY3" fmla="*/ 442567 h 707136"/>
                                <a:gd name="connsiteX4" fmla="*/ 1152142 w 1325887"/>
                                <a:gd name="connsiteY4" fmla="*/ 707136 h 707136"/>
                                <a:gd name="connsiteX5" fmla="*/ 74373 w 1325887"/>
                                <a:gd name="connsiteY5" fmla="*/ 516940 h 707136"/>
                                <a:gd name="connsiteX6" fmla="*/ 0 w 1325887"/>
                                <a:gd name="connsiteY6" fmla="*/ 442567 h 707136"/>
                                <a:gd name="connsiteX7" fmla="*/ 0 w 1325887"/>
                                <a:gd name="connsiteY7" fmla="*/ 145085 h 707136"/>
                                <a:gd name="connsiteX0" fmla="*/ 0 w 1322420"/>
                                <a:gd name="connsiteY0" fmla="*/ 78035 h 640086"/>
                                <a:gd name="connsiteX1" fmla="*/ 74373 w 1322420"/>
                                <a:gd name="connsiteY1" fmla="*/ 3662 h 640086"/>
                                <a:gd name="connsiteX2" fmla="*/ 1217979 w 1322420"/>
                                <a:gd name="connsiteY2" fmla="*/ 126051 h 640086"/>
                                <a:gd name="connsiteX3" fmla="*/ 1299667 w 1322420"/>
                                <a:gd name="connsiteY3" fmla="*/ 375517 h 640086"/>
                                <a:gd name="connsiteX4" fmla="*/ 1152142 w 1322420"/>
                                <a:gd name="connsiteY4" fmla="*/ 640086 h 640086"/>
                                <a:gd name="connsiteX5" fmla="*/ 74373 w 1322420"/>
                                <a:gd name="connsiteY5" fmla="*/ 449890 h 640086"/>
                                <a:gd name="connsiteX6" fmla="*/ 0 w 1322420"/>
                                <a:gd name="connsiteY6" fmla="*/ 375517 h 640086"/>
                                <a:gd name="connsiteX7" fmla="*/ 0 w 1322420"/>
                                <a:gd name="connsiteY7" fmla="*/ 78035 h 640086"/>
                                <a:gd name="connsiteX0" fmla="*/ 0 w 1322420"/>
                                <a:gd name="connsiteY0" fmla="*/ 104177 h 666228"/>
                                <a:gd name="connsiteX1" fmla="*/ 74373 w 1322420"/>
                                <a:gd name="connsiteY1" fmla="*/ 29804 h 666228"/>
                                <a:gd name="connsiteX2" fmla="*/ 1217979 w 1322420"/>
                                <a:gd name="connsiteY2" fmla="*/ 90999 h 666228"/>
                                <a:gd name="connsiteX3" fmla="*/ 1299667 w 1322420"/>
                                <a:gd name="connsiteY3" fmla="*/ 401659 h 666228"/>
                                <a:gd name="connsiteX4" fmla="*/ 1152142 w 1322420"/>
                                <a:gd name="connsiteY4" fmla="*/ 666228 h 666228"/>
                                <a:gd name="connsiteX5" fmla="*/ 74373 w 1322420"/>
                                <a:gd name="connsiteY5" fmla="*/ 476032 h 666228"/>
                                <a:gd name="connsiteX6" fmla="*/ 0 w 1322420"/>
                                <a:gd name="connsiteY6" fmla="*/ 401659 h 666228"/>
                                <a:gd name="connsiteX7" fmla="*/ 0 w 1322420"/>
                                <a:gd name="connsiteY7" fmla="*/ 104177 h 66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420" h="666228">
                                  <a:moveTo>
                                    <a:pt x="0" y="104177"/>
                                  </a:moveTo>
                                  <a:cubicBezTo>
                                    <a:pt x="0" y="63102"/>
                                    <a:pt x="33298" y="29804"/>
                                    <a:pt x="74373" y="29804"/>
                                  </a:cubicBezTo>
                                  <a:cubicBezTo>
                                    <a:pt x="458013" y="29804"/>
                                    <a:pt x="1061110" y="-68105"/>
                                    <a:pt x="1217979" y="90999"/>
                                  </a:cubicBezTo>
                                  <a:cubicBezTo>
                                    <a:pt x="1374848" y="250103"/>
                                    <a:pt x="1311859" y="295588"/>
                                    <a:pt x="1299667" y="401659"/>
                                  </a:cubicBezTo>
                                  <a:cubicBezTo>
                                    <a:pt x="1299667" y="442734"/>
                                    <a:pt x="1193217" y="666228"/>
                                    <a:pt x="1152142" y="666228"/>
                                  </a:cubicBezTo>
                                  <a:cubicBezTo>
                                    <a:pt x="885546" y="446772"/>
                                    <a:pt x="458013" y="476032"/>
                                    <a:pt x="74373" y="476032"/>
                                  </a:cubicBezTo>
                                  <a:cubicBezTo>
                                    <a:pt x="33298" y="476032"/>
                                    <a:pt x="0" y="442734"/>
                                    <a:pt x="0" y="401659"/>
                                  </a:cubicBezTo>
                                  <a:lnTo>
                                    <a:pt x="0" y="104177"/>
                                  </a:lnTo>
                                  <a:close/>
                                </a:path>
                              </a:pathLst>
                            </a:custGeom>
                            <a:gradFill flip="none" rotWithShape="1">
                              <a:gsLst>
                                <a:gs pos="0">
                                  <a:schemeClr val="bg1">
                                    <a:lumMod val="75000"/>
                                  </a:schemeClr>
                                </a:gs>
                                <a:gs pos="100000">
                                  <a:srgbClr val="C00000"/>
                                </a:gs>
                              </a:gsLst>
                              <a:lin ang="5400000" scaled="1"/>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35" name="Rectangle: Rounded Corners 25">
                          <a:extLst>
                            <a:ext uri="{FF2B5EF4-FFF2-40B4-BE49-F238E27FC236}">
                              <a16:creationId xmlns:a16="http://schemas.microsoft.com/office/drawing/2014/main" id="{C0E55330-4E4B-1AB4-C357-2F4C4597D6D7}"/>
                            </a:ext>
                          </a:extLst>
                        </p:cNvPr>
                        <p:cNvSpPr/>
                        <p:nvPr/>
                      </p:nvSpPr>
                      <p:spPr>
                        <a:xfrm>
                          <a:off x="6536924" y="3477127"/>
                          <a:ext cx="471467" cy="221400"/>
                        </a:xfrm>
                        <a:custGeom>
                          <a:avLst/>
                          <a:gdLst>
                            <a:gd name="connsiteX0" fmla="*/ 0 w 499308"/>
                            <a:gd name="connsiteY0" fmla="*/ 33087 h 198521"/>
                            <a:gd name="connsiteX1" fmla="*/ 33087 w 499308"/>
                            <a:gd name="connsiteY1" fmla="*/ 0 h 198521"/>
                            <a:gd name="connsiteX2" fmla="*/ 466221 w 499308"/>
                            <a:gd name="connsiteY2" fmla="*/ 0 h 198521"/>
                            <a:gd name="connsiteX3" fmla="*/ 499308 w 499308"/>
                            <a:gd name="connsiteY3" fmla="*/ 33087 h 198521"/>
                            <a:gd name="connsiteX4" fmla="*/ 499308 w 499308"/>
                            <a:gd name="connsiteY4" fmla="*/ 165434 h 198521"/>
                            <a:gd name="connsiteX5" fmla="*/ 466221 w 499308"/>
                            <a:gd name="connsiteY5" fmla="*/ 198521 h 198521"/>
                            <a:gd name="connsiteX6" fmla="*/ 33087 w 499308"/>
                            <a:gd name="connsiteY6" fmla="*/ 198521 h 198521"/>
                            <a:gd name="connsiteX7" fmla="*/ 0 w 499308"/>
                            <a:gd name="connsiteY7" fmla="*/ 165434 h 198521"/>
                            <a:gd name="connsiteX8" fmla="*/ 0 w 499308"/>
                            <a:gd name="connsiteY8" fmla="*/ 33087 h 198521"/>
                            <a:gd name="connsiteX0" fmla="*/ 0 w 499308"/>
                            <a:gd name="connsiteY0" fmla="*/ 33087 h 219235"/>
                            <a:gd name="connsiteX1" fmla="*/ 33087 w 499308"/>
                            <a:gd name="connsiteY1" fmla="*/ 0 h 219235"/>
                            <a:gd name="connsiteX2" fmla="*/ 466221 w 499308"/>
                            <a:gd name="connsiteY2" fmla="*/ 0 h 219235"/>
                            <a:gd name="connsiteX3" fmla="*/ 499308 w 499308"/>
                            <a:gd name="connsiteY3" fmla="*/ 33087 h 219235"/>
                            <a:gd name="connsiteX4" fmla="*/ 499308 w 499308"/>
                            <a:gd name="connsiteY4" fmla="*/ 165434 h 219235"/>
                            <a:gd name="connsiteX5" fmla="*/ 466221 w 499308"/>
                            <a:gd name="connsiteY5" fmla="*/ 198521 h 219235"/>
                            <a:gd name="connsiteX6" fmla="*/ 36046 w 499308"/>
                            <a:gd name="connsiteY6" fmla="*/ 219235 h 219235"/>
                            <a:gd name="connsiteX7" fmla="*/ 0 w 499308"/>
                            <a:gd name="connsiteY7" fmla="*/ 165434 h 219235"/>
                            <a:gd name="connsiteX8" fmla="*/ 0 w 499308"/>
                            <a:gd name="connsiteY8" fmla="*/ 33087 h 219235"/>
                            <a:gd name="connsiteX0" fmla="*/ 0 w 499308"/>
                            <a:gd name="connsiteY0" fmla="*/ 33087 h 219235"/>
                            <a:gd name="connsiteX1" fmla="*/ 33087 w 499308"/>
                            <a:gd name="connsiteY1" fmla="*/ 0 h 219235"/>
                            <a:gd name="connsiteX2" fmla="*/ 466221 w 499308"/>
                            <a:gd name="connsiteY2" fmla="*/ 0 h 219235"/>
                            <a:gd name="connsiteX3" fmla="*/ 499308 w 499308"/>
                            <a:gd name="connsiteY3" fmla="*/ 33087 h 219235"/>
                            <a:gd name="connsiteX4" fmla="*/ 499308 w 499308"/>
                            <a:gd name="connsiteY4" fmla="*/ 165434 h 219235"/>
                            <a:gd name="connsiteX5" fmla="*/ 466221 w 499308"/>
                            <a:gd name="connsiteY5" fmla="*/ 198521 h 219235"/>
                            <a:gd name="connsiteX6" fmla="*/ 36046 w 499308"/>
                            <a:gd name="connsiteY6" fmla="*/ 219235 h 219235"/>
                            <a:gd name="connsiteX7" fmla="*/ 0 w 499308"/>
                            <a:gd name="connsiteY7" fmla="*/ 165434 h 219235"/>
                            <a:gd name="connsiteX8" fmla="*/ 0 w 499308"/>
                            <a:gd name="connsiteY8" fmla="*/ 33087 h 219235"/>
                            <a:gd name="connsiteX0" fmla="*/ 0 w 499308"/>
                            <a:gd name="connsiteY0" fmla="*/ 33087 h 221400"/>
                            <a:gd name="connsiteX1" fmla="*/ 33087 w 499308"/>
                            <a:gd name="connsiteY1" fmla="*/ 0 h 221400"/>
                            <a:gd name="connsiteX2" fmla="*/ 466221 w 499308"/>
                            <a:gd name="connsiteY2" fmla="*/ 0 h 221400"/>
                            <a:gd name="connsiteX3" fmla="*/ 499308 w 499308"/>
                            <a:gd name="connsiteY3" fmla="*/ 33087 h 221400"/>
                            <a:gd name="connsiteX4" fmla="*/ 499308 w 499308"/>
                            <a:gd name="connsiteY4" fmla="*/ 165434 h 221400"/>
                            <a:gd name="connsiteX5" fmla="*/ 466221 w 499308"/>
                            <a:gd name="connsiteY5" fmla="*/ 198521 h 221400"/>
                            <a:gd name="connsiteX6" fmla="*/ 36046 w 499308"/>
                            <a:gd name="connsiteY6" fmla="*/ 219235 h 221400"/>
                            <a:gd name="connsiteX7" fmla="*/ 0 w 499308"/>
                            <a:gd name="connsiteY7" fmla="*/ 165434 h 221400"/>
                            <a:gd name="connsiteX8" fmla="*/ 0 w 499308"/>
                            <a:gd name="connsiteY8" fmla="*/ 33087 h 22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308" h="221400">
                              <a:moveTo>
                                <a:pt x="0" y="33087"/>
                              </a:moveTo>
                              <a:cubicBezTo>
                                <a:pt x="0" y="14814"/>
                                <a:pt x="14814" y="0"/>
                                <a:pt x="33087" y="0"/>
                              </a:cubicBezTo>
                              <a:lnTo>
                                <a:pt x="466221" y="0"/>
                              </a:lnTo>
                              <a:cubicBezTo>
                                <a:pt x="484494" y="0"/>
                                <a:pt x="499308" y="14814"/>
                                <a:pt x="499308" y="33087"/>
                              </a:cubicBezTo>
                              <a:lnTo>
                                <a:pt x="499308" y="165434"/>
                              </a:lnTo>
                              <a:cubicBezTo>
                                <a:pt x="499308" y="183707"/>
                                <a:pt x="484494" y="198521"/>
                                <a:pt x="466221" y="198521"/>
                              </a:cubicBezTo>
                              <a:cubicBezTo>
                                <a:pt x="318708" y="207399"/>
                                <a:pt x="196094" y="228112"/>
                                <a:pt x="36046" y="219235"/>
                              </a:cubicBezTo>
                              <a:cubicBezTo>
                                <a:pt x="17773" y="219235"/>
                                <a:pt x="0" y="183707"/>
                                <a:pt x="0" y="165434"/>
                              </a:cubicBezTo>
                              <a:lnTo>
                                <a:pt x="0" y="33087"/>
                              </a:lnTo>
                              <a:close/>
                            </a:path>
                          </a:pathLst>
                        </a:custGeom>
                        <a:gradFill>
                          <a:gsLst>
                            <a:gs pos="0">
                              <a:schemeClr val="bg1">
                                <a:lumMod val="75000"/>
                              </a:schemeClr>
                            </a:gs>
                            <a:gs pos="100000">
                              <a:schemeClr val="accent5">
                                <a:lumMod val="7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9" name="Group 198">
                        <a:extLst>
                          <a:ext uri="{FF2B5EF4-FFF2-40B4-BE49-F238E27FC236}">
                            <a16:creationId xmlns:a16="http://schemas.microsoft.com/office/drawing/2014/main" id="{2F96DE4E-45D2-7D4D-9145-65371C71EE8B}"/>
                          </a:ext>
                        </a:extLst>
                      </p:cNvPr>
                      <p:cNvGrpSpPr/>
                      <p:nvPr/>
                    </p:nvGrpSpPr>
                    <p:grpSpPr>
                      <a:xfrm>
                        <a:off x="1407936" y="5435802"/>
                        <a:ext cx="418551" cy="126000"/>
                        <a:chOff x="1402181" y="3729820"/>
                        <a:chExt cx="418551" cy="126000"/>
                      </a:xfrm>
                    </p:grpSpPr>
                    <p:sp>
                      <p:nvSpPr>
                        <p:cNvPr id="204" name="Oval 203">
                          <a:extLst>
                            <a:ext uri="{FF2B5EF4-FFF2-40B4-BE49-F238E27FC236}">
                              <a16:creationId xmlns:a16="http://schemas.microsoft.com/office/drawing/2014/main" id="{79E1BCCC-DA37-6B6D-53E9-B46C4CCC3F34}"/>
                            </a:ext>
                          </a:extLst>
                        </p:cNvPr>
                        <p:cNvSpPr>
                          <a:spLocks noChangeAspect="1"/>
                        </p:cNvSpPr>
                        <p:nvPr/>
                      </p:nvSpPr>
                      <p:spPr>
                        <a:xfrm>
                          <a:off x="1402181" y="3729820"/>
                          <a:ext cx="126000" cy="126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5" name="Oval 204">
                          <a:extLst>
                            <a:ext uri="{FF2B5EF4-FFF2-40B4-BE49-F238E27FC236}">
                              <a16:creationId xmlns:a16="http://schemas.microsoft.com/office/drawing/2014/main" id="{6EB55FD1-34CB-328F-AC6D-5B84071B9ED1}"/>
                            </a:ext>
                          </a:extLst>
                        </p:cNvPr>
                        <p:cNvSpPr>
                          <a:spLocks noChangeAspect="1"/>
                        </p:cNvSpPr>
                        <p:nvPr/>
                      </p:nvSpPr>
                      <p:spPr>
                        <a:xfrm>
                          <a:off x="1547023" y="3729820"/>
                          <a:ext cx="126000" cy="126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6" name="Oval 205">
                          <a:extLst>
                            <a:ext uri="{FF2B5EF4-FFF2-40B4-BE49-F238E27FC236}">
                              <a16:creationId xmlns:a16="http://schemas.microsoft.com/office/drawing/2014/main" id="{42637803-2F26-0C56-B95E-F67F056A09FC}"/>
                            </a:ext>
                          </a:extLst>
                        </p:cNvPr>
                        <p:cNvSpPr>
                          <a:spLocks noChangeAspect="1"/>
                        </p:cNvSpPr>
                        <p:nvPr/>
                      </p:nvSpPr>
                      <p:spPr>
                        <a:xfrm>
                          <a:off x="1694732" y="3729820"/>
                          <a:ext cx="126000" cy="126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94" name="Group 193">
                        <a:extLst>
                          <a:ext uri="{FF2B5EF4-FFF2-40B4-BE49-F238E27FC236}">
                            <a16:creationId xmlns:a16="http://schemas.microsoft.com/office/drawing/2014/main" id="{0572AF53-84E5-4D26-96E6-3C218C97CC42}"/>
                          </a:ext>
                        </a:extLst>
                      </p:cNvPr>
                      <p:cNvGrpSpPr/>
                      <p:nvPr/>
                    </p:nvGrpSpPr>
                    <p:grpSpPr>
                      <a:xfrm>
                        <a:off x="1467032" y="5688201"/>
                        <a:ext cx="297491" cy="126331"/>
                        <a:chOff x="1560975" y="3732587"/>
                        <a:chExt cx="297491" cy="126331"/>
                      </a:xfrm>
                    </p:grpSpPr>
                    <p:sp>
                      <p:nvSpPr>
                        <p:cNvPr id="195" name="Rectangle 194">
                          <a:extLst>
                            <a:ext uri="{FF2B5EF4-FFF2-40B4-BE49-F238E27FC236}">
                              <a16:creationId xmlns:a16="http://schemas.microsoft.com/office/drawing/2014/main" id="{091210AB-0649-433F-D580-A228CCC918C7}"/>
                            </a:ext>
                          </a:extLst>
                        </p:cNvPr>
                        <p:cNvSpPr>
                          <a:spLocks noChangeAspect="1"/>
                        </p:cNvSpPr>
                        <p:nvPr/>
                      </p:nvSpPr>
                      <p:spPr>
                        <a:xfrm rot="2700000">
                          <a:off x="1560809" y="3732753"/>
                          <a:ext cx="126331" cy="1260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id="{68F538DC-2A7C-3C6D-EF17-40A4B7C22125}"/>
                            </a:ext>
                          </a:extLst>
                        </p:cNvPr>
                        <p:cNvSpPr>
                          <a:spLocks noChangeAspect="1"/>
                        </p:cNvSpPr>
                        <p:nvPr/>
                      </p:nvSpPr>
                      <p:spPr>
                        <a:xfrm rot="2700000">
                          <a:off x="1732300" y="3732753"/>
                          <a:ext cx="126331" cy="1260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A8FA114A-DF01-23AA-8F8B-4BF92EE21A1F}"/>
                            </a:ext>
                          </a:extLst>
                        </p:cNvPr>
                        <p:cNvSpPr txBox="1"/>
                        <p:nvPr/>
                      </p:nvSpPr>
                      <p:spPr>
                        <a:xfrm>
                          <a:off x="1988502" y="5373975"/>
                          <a:ext cx="288000" cy="216000"/>
                        </a:xfrm>
                        <a:prstGeom prst="ellipse">
                          <a:avLst/>
                        </a:prstGeom>
                        <a:solidFill>
                          <a:srgbClr val="7030A0"/>
                        </a:solidFill>
                        <a:ln>
                          <a:noFill/>
                        </a:ln>
                      </p:spPr>
                      <p:txBody>
                        <a:bodyPr wrap="none" lIns="36000" tIns="36000" rIns="36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𝑃</m:t>
                                    </m:r>
                                  </m:e>
                                  <m:sub>
                                    <m:r>
                                      <a:rPr kumimoji="0" lang="en-NZ" sz="1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m:t>
                                    </m:r>
                                  </m:sub>
                                </m:sSub>
                              </m:oMath>
                            </m:oMathPara>
                          </a14:m>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162" name="TextBox 161">
                          <a:extLst>
                            <a:ext uri="{FF2B5EF4-FFF2-40B4-BE49-F238E27FC236}">
                              <a16:creationId xmlns:a16="http://schemas.microsoft.com/office/drawing/2014/main" id="{C93E02A0-9E88-6F32-8F76-A71367B142E0}"/>
                            </a:ext>
                          </a:extLst>
                        </p:cNvPr>
                        <p:cNvSpPr txBox="1">
                          <a:spLocks noRot="1" noChangeAspect="1" noMove="1" noResize="1" noEditPoints="1" noAdjustHandles="1" noChangeArrowheads="1" noChangeShapeType="1" noTextEdit="1"/>
                        </p:cNvSpPr>
                        <p:nvPr/>
                      </p:nvSpPr>
                      <p:spPr>
                        <a:xfrm>
                          <a:off x="1988502" y="5373975"/>
                          <a:ext cx="288000" cy="216000"/>
                        </a:xfrm>
                        <a:prstGeom prst="ellipse">
                          <a:avLst/>
                        </a:prstGeom>
                        <a:blipFill>
                          <a:blip r:embed="rId4"/>
                          <a:stretch>
                            <a:fillRect b="-5556"/>
                          </a:stretch>
                        </a:blipFill>
                        <a:ln>
                          <a:noFill/>
                        </a:ln>
                      </p:spPr>
                      <p:txBody>
                        <a:bodyPr/>
                        <a:lstStyle/>
                        <a:p>
                          <a:r>
                            <a:rPr lang="en-NZ">
                              <a:noFill/>
                            </a:rPr>
                            <a:t> </a:t>
                          </a:r>
                        </a:p>
                      </p:txBody>
                    </p:sp>
                  </mc:Fallback>
                </mc:AlternateContent>
              </p:grpSp>
              <p:sp>
                <p:nvSpPr>
                  <p:cNvPr id="303" name="TextBox 302">
                    <a:extLst>
                      <a:ext uri="{FF2B5EF4-FFF2-40B4-BE49-F238E27FC236}">
                        <a16:creationId xmlns:a16="http://schemas.microsoft.com/office/drawing/2014/main" id="{B433796E-13F2-E542-3E73-1E5D080ECAC1}"/>
                      </a:ext>
                    </a:extLst>
                  </p:cNvPr>
                  <p:cNvSpPr txBox="1"/>
                  <p:nvPr/>
                </p:nvSpPr>
                <p:spPr>
                  <a:xfrm>
                    <a:off x="466806" y="5941537"/>
                    <a:ext cx="100380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00" b="1" i="0" u="none" strike="noStrike" kern="1200" cap="none" spc="0" normalizeH="0" baseline="0" noProof="0" dirty="0">
                        <a:ln>
                          <a:noFill/>
                        </a:ln>
                        <a:solidFill>
                          <a:srgbClr val="7030A0"/>
                        </a:solidFill>
                        <a:effectLst/>
                        <a:uLnTx/>
                        <a:uFillTx/>
                        <a:latin typeface="Calibri" panose="020F0502020204030204"/>
                        <a:ea typeface="+mn-ea"/>
                        <a:cs typeface="+mn-cs"/>
                      </a:rPr>
                      <a:t>Outward facing</a:t>
                    </a:r>
                  </a:p>
                </p:txBody>
              </p:sp>
            </p:grpSp>
            <mc:AlternateContent xmlns:mc="http://schemas.openxmlformats.org/markup-compatibility/2006" xmlns:a14="http://schemas.microsoft.com/office/drawing/2010/main">
              <mc:Choice Requires="a14">
                <p:sp>
                  <p:nvSpPr>
                    <p:cNvPr id="438" name="TextBox 437">
                      <a:extLst>
                        <a:ext uri="{FF2B5EF4-FFF2-40B4-BE49-F238E27FC236}">
                          <a16:creationId xmlns:a16="http://schemas.microsoft.com/office/drawing/2014/main" id="{19C762F7-03A4-EB04-4713-D90F7A794E20}"/>
                        </a:ext>
                      </a:extLst>
                    </p:cNvPr>
                    <p:cNvSpPr txBox="1">
                      <a:spLocks/>
                    </p:cNvSpPr>
                    <p:nvPr/>
                  </p:nvSpPr>
                  <p:spPr>
                    <a:xfrm>
                      <a:off x="2073309" y="6006953"/>
                      <a:ext cx="684000" cy="308628"/>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lang="en-NZ" sz="1200" i="1" kern="0">
                                        <a:solidFill>
                                          <a:prstClr val="black"/>
                                        </a:solidFill>
                                        <a:latin typeface="Cambria Math" panose="02040503050406030204" pitchFamily="18" charset="0"/>
                                      </a:rPr>
                                    </m:ctrlPr>
                                  </m:sSupPr>
                                  <m:e>
                                    <m:r>
                                      <a:rPr lang="en-NZ" sz="1200" i="1" kern="0">
                                        <a:solidFill>
                                          <a:prstClr val="black"/>
                                        </a:solidFill>
                                        <a:latin typeface="Cambria Math" panose="02040503050406030204" pitchFamily="18" charset="0"/>
                                      </a:rPr>
                                      <m:t>𝐻</m:t>
                                    </m:r>
                                  </m:e>
                                  <m:sup>
                                    <m:r>
                                      <a:rPr lang="en-NZ" sz="1200" i="1" kern="0">
                                        <a:solidFill>
                                          <a:prstClr val="black"/>
                                        </a:solidFill>
                                        <a:latin typeface="Cambria Math" panose="02040503050406030204" pitchFamily="18" charset="0"/>
                                      </a:rPr>
                                      <m:t>+</m:t>
                                    </m:r>
                                  </m:sup>
                                </m:s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38" name="TextBox 437">
                      <a:extLst>
                        <a:ext uri="{FF2B5EF4-FFF2-40B4-BE49-F238E27FC236}">
                          <a16:creationId xmlns:a16="http://schemas.microsoft.com/office/drawing/2014/main" id="{19C762F7-03A4-EB04-4713-D90F7A794E20}"/>
                        </a:ext>
                      </a:extLst>
                    </p:cNvPr>
                    <p:cNvSpPr txBox="1">
                      <a:spLocks noRot="1" noChangeAspect="1" noMove="1" noResize="1" noEditPoints="1" noAdjustHandles="1" noChangeArrowheads="1" noChangeShapeType="1" noTextEdit="1"/>
                    </p:cNvSpPr>
                    <p:nvPr/>
                  </p:nvSpPr>
                  <p:spPr>
                    <a:xfrm>
                      <a:off x="2073309" y="6006953"/>
                      <a:ext cx="684000" cy="308628"/>
                    </a:xfrm>
                    <a:prstGeom prst="roundRect">
                      <a:avLst>
                        <a:gd name="adj" fmla="val 38026"/>
                      </a:avLst>
                    </a:prstGeom>
                    <a:blipFill>
                      <a:blip r:embed="rId46"/>
                      <a:stretch>
                        <a:fillRect b="-3846"/>
                      </a:stretch>
                    </a:blipFill>
                    <a:ln w="12700">
                      <a:solidFill>
                        <a:srgbClr val="FF0000"/>
                      </a:solidFill>
                    </a:ln>
                  </p:spPr>
                  <p:txBody>
                    <a:bodyPr/>
                    <a:lstStyle/>
                    <a:p>
                      <a:r>
                        <a:rPr lang="en-NZ">
                          <a:noFill/>
                        </a:rPr>
                        <a:t> </a:t>
                      </a:r>
                    </a:p>
                  </p:txBody>
                </p:sp>
              </mc:Fallback>
            </mc:AlternateContent>
          </p:grpSp>
          <p:grpSp>
            <p:nvGrpSpPr>
              <p:cNvPr id="714" name="Group 713">
                <a:extLst>
                  <a:ext uri="{FF2B5EF4-FFF2-40B4-BE49-F238E27FC236}">
                    <a16:creationId xmlns:a16="http://schemas.microsoft.com/office/drawing/2014/main" id="{BBA6F9F8-A9E8-0187-44E8-AA6B96363E7E}"/>
                  </a:ext>
                </a:extLst>
              </p:cNvPr>
              <p:cNvGrpSpPr/>
              <p:nvPr/>
            </p:nvGrpSpPr>
            <p:grpSpPr>
              <a:xfrm>
                <a:off x="2764994" y="5306478"/>
                <a:ext cx="1296000" cy="307471"/>
                <a:chOff x="2824934" y="6315581"/>
                <a:chExt cx="1389037" cy="307471"/>
              </a:xfrm>
            </p:grpSpPr>
            <p:sp>
              <p:nvSpPr>
                <p:cNvPr id="696" name="Arrow: Up 695">
                  <a:extLst>
                    <a:ext uri="{FF2B5EF4-FFF2-40B4-BE49-F238E27FC236}">
                      <a16:creationId xmlns:a16="http://schemas.microsoft.com/office/drawing/2014/main" id="{866D6551-4BD9-2EF2-764A-7EFD63E6C7E5}"/>
                    </a:ext>
                  </a:extLst>
                </p:cNvPr>
                <p:cNvSpPr/>
                <p:nvPr/>
              </p:nvSpPr>
              <p:spPr>
                <a:xfrm rot="5400000" flipH="1" flipV="1">
                  <a:off x="3375453" y="5776740"/>
                  <a:ext cx="288000" cy="1389037"/>
                </a:xfrm>
                <a:prstGeom prst="up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07" name="Rectangle: Rounded Corners 706">
                      <a:extLst>
                        <a:ext uri="{FF2B5EF4-FFF2-40B4-BE49-F238E27FC236}">
                          <a16:creationId xmlns:a16="http://schemas.microsoft.com/office/drawing/2014/main" id="{873D5C22-AED5-2B8B-4257-8AF6A3187799}"/>
                        </a:ext>
                      </a:extLst>
                    </p:cNvPr>
                    <p:cNvSpPr/>
                    <p:nvPr/>
                  </p:nvSpPr>
                  <p:spPr>
                    <a:xfrm>
                      <a:off x="3362038" y="6315581"/>
                      <a:ext cx="468000" cy="307471"/>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oMath>
                        </m:oMathPara>
                      </a14:m>
                      <a:endParaRPr kumimoji="0" lang="en-NZ" sz="16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707" name="Rectangle: Rounded Corners 706">
                      <a:extLst>
                        <a:ext uri="{FF2B5EF4-FFF2-40B4-BE49-F238E27FC236}">
                          <a16:creationId xmlns:a16="http://schemas.microsoft.com/office/drawing/2014/main" id="{873D5C22-AED5-2B8B-4257-8AF6A3187799}"/>
                        </a:ext>
                      </a:extLst>
                    </p:cNvPr>
                    <p:cNvSpPr>
                      <a:spLocks noRot="1" noChangeAspect="1" noMove="1" noResize="1" noEditPoints="1" noAdjustHandles="1" noChangeArrowheads="1" noChangeShapeType="1" noTextEdit="1"/>
                    </p:cNvSpPr>
                    <p:nvPr/>
                  </p:nvSpPr>
                  <p:spPr>
                    <a:xfrm>
                      <a:off x="3362038" y="6315581"/>
                      <a:ext cx="468000" cy="307471"/>
                    </a:xfrm>
                    <a:prstGeom prst="roundRect">
                      <a:avLst>
                        <a:gd name="adj" fmla="val 22549"/>
                      </a:avLst>
                    </a:prstGeom>
                    <a:blipFill>
                      <a:blip r:embed="rId47"/>
                      <a:stretch>
                        <a:fillRect l="-13699"/>
                      </a:stretch>
                    </a:blipFill>
                  </p:spPr>
                  <p:txBody>
                    <a:bodyPr/>
                    <a:lstStyle/>
                    <a:p>
                      <a:r>
                        <a:rPr lang="en-NZ">
                          <a:noFill/>
                        </a:rPr>
                        <a:t> </a:t>
                      </a:r>
                    </a:p>
                  </p:txBody>
                </p:sp>
              </mc:Fallback>
            </mc:AlternateContent>
          </p:grpSp>
          <p:grpSp>
            <p:nvGrpSpPr>
              <p:cNvPr id="293" name="Group 292">
                <a:extLst>
                  <a:ext uri="{FF2B5EF4-FFF2-40B4-BE49-F238E27FC236}">
                    <a16:creationId xmlns:a16="http://schemas.microsoft.com/office/drawing/2014/main" id="{D1611691-E298-1CE1-C603-23E53D602F9A}"/>
                  </a:ext>
                </a:extLst>
              </p:cNvPr>
              <p:cNvGrpSpPr/>
              <p:nvPr/>
            </p:nvGrpSpPr>
            <p:grpSpPr>
              <a:xfrm>
                <a:off x="471760" y="5919570"/>
                <a:ext cx="2877454" cy="614049"/>
                <a:chOff x="577450" y="5554635"/>
                <a:chExt cx="2877454" cy="614049"/>
              </a:xfrm>
            </p:grpSpPr>
            <p:sp>
              <p:nvSpPr>
                <p:cNvPr id="256" name="Freeform: Shape 255">
                  <a:extLst>
                    <a:ext uri="{FF2B5EF4-FFF2-40B4-BE49-F238E27FC236}">
                      <a16:creationId xmlns:a16="http://schemas.microsoft.com/office/drawing/2014/main" id="{3A810672-3828-75B6-A4A1-C8BE0B2D0440}"/>
                    </a:ext>
                  </a:extLst>
                </p:cNvPr>
                <p:cNvSpPr/>
                <p:nvPr/>
              </p:nvSpPr>
              <p:spPr>
                <a:xfrm rot="4786227" flipH="1">
                  <a:off x="2174317" y="4531802"/>
                  <a:ext cx="257754" cy="2303420"/>
                </a:xfrm>
                <a:custGeom>
                  <a:avLst/>
                  <a:gdLst>
                    <a:gd name="connsiteX0" fmla="*/ 0 w 171450"/>
                    <a:gd name="connsiteY0" fmla="*/ 0 h 450850"/>
                    <a:gd name="connsiteX1" fmla="*/ 171450 w 171450"/>
                    <a:gd name="connsiteY1" fmla="*/ 450850 h 450850"/>
                    <a:gd name="connsiteX0" fmla="*/ 0 w 171450"/>
                    <a:gd name="connsiteY0" fmla="*/ 0 h 450850"/>
                    <a:gd name="connsiteX1" fmla="*/ 171450 w 171450"/>
                    <a:gd name="connsiteY1" fmla="*/ 450850 h 450850"/>
                    <a:gd name="connsiteX0" fmla="*/ 60050 w 231500"/>
                    <a:gd name="connsiteY0" fmla="*/ 0 h 450850"/>
                    <a:gd name="connsiteX1" fmla="*/ 231500 w 231500"/>
                    <a:gd name="connsiteY1" fmla="*/ 450850 h 450850"/>
                    <a:gd name="csX0" fmla="*/ 132349 w 140504"/>
                    <a:gd name="csY0" fmla="*/ 0 h 773656"/>
                    <a:gd name="csX1" fmla="*/ 140504 w 140504"/>
                    <a:gd name="csY1" fmla="*/ 773656 h 773656"/>
                    <a:gd name="csX0" fmla="*/ 107624 w 115779"/>
                    <a:gd name="csY0" fmla="*/ 0 h 773656"/>
                    <a:gd name="csX1" fmla="*/ 115779 w 115779"/>
                    <a:gd name="csY1" fmla="*/ 773656 h 773656"/>
                    <a:gd name="csX0" fmla="*/ 93579 w 101734"/>
                    <a:gd name="csY0" fmla="*/ 0 h 773656"/>
                    <a:gd name="csX1" fmla="*/ 101734 w 101734"/>
                    <a:gd name="csY1" fmla="*/ 773656 h 773656"/>
                    <a:gd name="csX0" fmla="*/ 138661 w 138661"/>
                    <a:gd name="csY0" fmla="*/ 0 h 789482"/>
                    <a:gd name="csX1" fmla="*/ 81565 w 138661"/>
                    <a:gd name="csY1" fmla="*/ 789482 h 789482"/>
                    <a:gd name="csX0" fmla="*/ 90283 w 90283"/>
                    <a:gd name="csY0" fmla="*/ 0 h 789482"/>
                    <a:gd name="csX1" fmla="*/ 33187 w 90283"/>
                    <a:gd name="csY1" fmla="*/ 789482 h 789482"/>
                  </a:gdLst>
                  <a:ahLst/>
                  <a:cxnLst>
                    <a:cxn ang="0">
                      <a:pos x="csX0" y="csY0"/>
                    </a:cxn>
                    <a:cxn ang="0">
                      <a:pos x="csX1" y="csY1"/>
                    </a:cxn>
                  </a:cxnLst>
                  <a:rect l="l" t="t" r="r" b="b"/>
                  <a:pathLst>
                    <a:path w="90283" h="789482">
                      <a:moveTo>
                        <a:pt x="90283" y="0"/>
                      </a:moveTo>
                      <a:cubicBezTo>
                        <a:pt x="19528" y="255784"/>
                        <a:pt x="-39352" y="588905"/>
                        <a:pt x="33187" y="789482"/>
                      </a:cubicBezTo>
                    </a:path>
                  </a:pathLst>
                </a:custGeom>
                <a:noFill/>
                <a:ln w="28575">
                  <a:headEnd type="none" w="med" len="med"/>
                  <a:tailEnd type="stealth"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92" name="Group 291">
                  <a:extLst>
                    <a:ext uri="{FF2B5EF4-FFF2-40B4-BE49-F238E27FC236}">
                      <a16:creationId xmlns:a16="http://schemas.microsoft.com/office/drawing/2014/main" id="{9797D2A2-A9A7-F472-C124-8A6E5987F840}"/>
                    </a:ext>
                  </a:extLst>
                </p:cNvPr>
                <p:cNvGrpSpPr/>
                <p:nvPr/>
              </p:nvGrpSpPr>
              <p:grpSpPr>
                <a:xfrm>
                  <a:off x="577450" y="5683751"/>
                  <a:ext cx="612668" cy="484933"/>
                  <a:chOff x="577450" y="5683751"/>
                  <a:chExt cx="612668" cy="484933"/>
                </a:xfrm>
              </p:grpSpPr>
              <p:sp>
                <p:nvSpPr>
                  <p:cNvPr id="288" name="Oval 287">
                    <a:extLst>
                      <a:ext uri="{FF2B5EF4-FFF2-40B4-BE49-F238E27FC236}">
                        <a16:creationId xmlns:a16="http://schemas.microsoft.com/office/drawing/2014/main" id="{D2A5AC72-CB76-9E96-B323-F50563F372EB}"/>
                      </a:ext>
                    </a:extLst>
                  </p:cNvPr>
                  <p:cNvSpPr>
                    <a:spLocks noChangeAspect="1"/>
                  </p:cNvSpPr>
                  <p:nvPr/>
                </p:nvSpPr>
                <p:spPr>
                  <a:xfrm>
                    <a:off x="784011" y="5946384"/>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Oval 288">
                    <a:extLst>
                      <a:ext uri="{FF2B5EF4-FFF2-40B4-BE49-F238E27FC236}">
                        <a16:creationId xmlns:a16="http://schemas.microsoft.com/office/drawing/2014/main" id="{88E4EFB1-EE8D-9296-4FA1-2BD605AAAA34}"/>
                      </a:ext>
                    </a:extLst>
                  </p:cNvPr>
                  <p:cNvSpPr>
                    <a:spLocks noChangeAspect="1"/>
                  </p:cNvSpPr>
                  <p:nvPr/>
                </p:nvSpPr>
                <p:spPr>
                  <a:xfrm>
                    <a:off x="860211" y="6060684"/>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0" name="Oval 289">
                    <a:extLst>
                      <a:ext uri="{FF2B5EF4-FFF2-40B4-BE49-F238E27FC236}">
                        <a16:creationId xmlns:a16="http://schemas.microsoft.com/office/drawing/2014/main" id="{854C921C-B31E-48C0-C712-42BE774EA87D}"/>
                      </a:ext>
                    </a:extLst>
                  </p:cNvPr>
                  <p:cNvSpPr>
                    <a:spLocks noChangeAspect="1"/>
                  </p:cNvSpPr>
                  <p:nvPr/>
                </p:nvSpPr>
                <p:spPr>
                  <a:xfrm>
                    <a:off x="717311" y="6060684"/>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79EC0ACF-E06D-D373-3050-B337D00E65DC}"/>
                          </a:ext>
                        </a:extLst>
                      </p:cNvPr>
                      <p:cNvSpPr txBox="1"/>
                      <p:nvPr/>
                    </p:nvSpPr>
                    <p:spPr>
                      <a:xfrm>
                        <a:off x="577450" y="5683751"/>
                        <a:ext cx="61266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𝑵𝒂</m:t>
                                  </m:r>
                                </m:e>
                                <m:sup>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oMath>
                          </m:oMathPara>
                        </a14:m>
                        <a:endParaRPr kumimoji="0" lang="en-NZ"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91" name="TextBox 290">
                        <a:extLst>
                          <a:ext uri="{FF2B5EF4-FFF2-40B4-BE49-F238E27FC236}">
                            <a16:creationId xmlns:a16="http://schemas.microsoft.com/office/drawing/2014/main" id="{79EC0ACF-E06D-D373-3050-B337D00E65DC}"/>
                          </a:ext>
                        </a:extLst>
                      </p:cNvPr>
                      <p:cNvSpPr txBox="1">
                        <a:spLocks noRot="1" noChangeAspect="1" noMove="1" noResize="1" noEditPoints="1" noAdjustHandles="1" noChangeArrowheads="1" noChangeShapeType="1" noTextEdit="1"/>
                      </p:cNvSpPr>
                      <p:nvPr/>
                    </p:nvSpPr>
                    <p:spPr>
                      <a:xfrm>
                        <a:off x="577450" y="5683751"/>
                        <a:ext cx="612668" cy="276999"/>
                      </a:xfrm>
                      <a:prstGeom prst="rect">
                        <a:avLst/>
                      </a:prstGeom>
                      <a:blipFill>
                        <a:blip r:embed="rId48"/>
                        <a:stretch>
                          <a:fillRect/>
                        </a:stretch>
                      </a:blipFill>
                    </p:spPr>
                    <p:txBody>
                      <a:bodyPr/>
                      <a:lstStyle/>
                      <a:p>
                        <a:r>
                          <a:rPr lang="en-NZ">
                            <a:noFill/>
                          </a:rPr>
                          <a:t> </a:t>
                        </a:r>
                      </a:p>
                    </p:txBody>
                  </p:sp>
                </mc:Fallback>
              </mc:AlternateContent>
            </p:grpSp>
          </p:grpSp>
          <mc:AlternateContent xmlns:mc="http://schemas.openxmlformats.org/markup-compatibility/2006" xmlns:a14="http://schemas.microsoft.com/office/drawing/2010/main">
            <mc:Choice Requires="a14">
              <p:sp>
                <p:nvSpPr>
                  <p:cNvPr id="358" name="TextBox 357">
                    <a:extLst>
                      <a:ext uri="{FF2B5EF4-FFF2-40B4-BE49-F238E27FC236}">
                        <a16:creationId xmlns:a16="http://schemas.microsoft.com/office/drawing/2014/main" id="{90FB6307-7DC1-4175-C1EA-85FB18BFB83A}"/>
                      </a:ext>
                    </a:extLst>
                  </p:cNvPr>
                  <p:cNvSpPr txBox="1"/>
                  <p:nvPr/>
                </p:nvSpPr>
                <p:spPr>
                  <a:xfrm>
                    <a:off x="1636713" y="4955730"/>
                    <a:ext cx="324000" cy="216000"/>
                  </a:xfrm>
                  <a:prstGeom prst="ellipse">
                    <a:avLst/>
                  </a:prstGeom>
                  <a:solidFill>
                    <a:srgbClr val="EF1E7A"/>
                  </a:solidFill>
                  <a:ln>
                    <a:noFill/>
                  </a:ln>
                </p:spPr>
                <p:txBody>
                  <a:bodyPr wrap="none" lIns="36000" tIns="36000" rIns="36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2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m:t>
                              </m:r>
                            </m:sup>
                          </m:sSup>
                        </m:oMath>
                      </m:oMathPara>
                    </a14:m>
                    <a:endParaRPr kumimoji="0" lang="en-NZ" sz="12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mc:Choice>
            <mc:Fallback xmlns="">
              <p:sp>
                <p:nvSpPr>
                  <p:cNvPr id="358" name="TextBox 357">
                    <a:extLst>
                      <a:ext uri="{FF2B5EF4-FFF2-40B4-BE49-F238E27FC236}">
                        <a16:creationId xmlns:a16="http://schemas.microsoft.com/office/drawing/2014/main" id="{90FB6307-7DC1-4175-C1EA-85FB18BFB83A}"/>
                      </a:ext>
                    </a:extLst>
                  </p:cNvPr>
                  <p:cNvSpPr txBox="1">
                    <a:spLocks noRot="1" noChangeAspect="1" noMove="1" noResize="1" noEditPoints="1" noAdjustHandles="1" noChangeArrowheads="1" noChangeShapeType="1" noTextEdit="1"/>
                  </p:cNvSpPr>
                  <p:nvPr/>
                </p:nvSpPr>
                <p:spPr>
                  <a:xfrm>
                    <a:off x="1636713" y="4955730"/>
                    <a:ext cx="324000" cy="216000"/>
                  </a:xfrm>
                  <a:prstGeom prst="ellipse">
                    <a:avLst/>
                  </a:prstGeom>
                  <a:blipFill>
                    <a:blip r:embed="rId49"/>
                    <a:stretch>
                      <a:fillRect/>
                    </a:stretch>
                  </a:blipFill>
                  <a:ln>
                    <a:noFill/>
                  </a:ln>
                </p:spPr>
                <p:txBody>
                  <a:bodyPr/>
                  <a:lstStyle/>
                  <a:p>
                    <a:r>
                      <a:rPr lang="en-NZ">
                        <a:noFill/>
                      </a:rPr>
                      <a:t> </a:t>
                    </a:r>
                  </a:p>
                </p:txBody>
              </p:sp>
            </mc:Fallback>
          </mc:AlternateContent>
        </p:grpSp>
      </p:grpSp>
      <p:grpSp>
        <p:nvGrpSpPr>
          <p:cNvPr id="401" name="Group 400">
            <a:extLst>
              <a:ext uri="{FF2B5EF4-FFF2-40B4-BE49-F238E27FC236}">
                <a16:creationId xmlns:a16="http://schemas.microsoft.com/office/drawing/2014/main" id="{02DF0B84-634A-B720-81F6-DB4FD4589753}"/>
              </a:ext>
            </a:extLst>
          </p:cNvPr>
          <p:cNvGrpSpPr/>
          <p:nvPr/>
        </p:nvGrpSpPr>
        <p:grpSpPr>
          <a:xfrm>
            <a:off x="139629" y="1391082"/>
            <a:ext cx="12009931" cy="2405722"/>
            <a:chOff x="139629" y="1391082"/>
            <a:chExt cx="12009931" cy="2405722"/>
          </a:xfrm>
        </p:grpSpPr>
        <p:grpSp>
          <p:nvGrpSpPr>
            <p:cNvPr id="400" name="Group 399">
              <a:extLst>
                <a:ext uri="{FF2B5EF4-FFF2-40B4-BE49-F238E27FC236}">
                  <a16:creationId xmlns:a16="http://schemas.microsoft.com/office/drawing/2014/main" id="{AF003BF2-F361-D786-B120-94F72D0F3347}"/>
                </a:ext>
              </a:extLst>
            </p:cNvPr>
            <p:cNvGrpSpPr/>
            <p:nvPr/>
          </p:nvGrpSpPr>
          <p:grpSpPr>
            <a:xfrm>
              <a:off x="8317567" y="2076455"/>
              <a:ext cx="3831993" cy="1720349"/>
              <a:chOff x="8317567" y="2076455"/>
              <a:chExt cx="3831993" cy="1720349"/>
            </a:xfrm>
          </p:grpSpPr>
          <p:cxnSp>
            <p:nvCxnSpPr>
              <p:cNvPr id="313" name="Straight Arrow Connector 312">
                <a:extLst>
                  <a:ext uri="{FF2B5EF4-FFF2-40B4-BE49-F238E27FC236}">
                    <a16:creationId xmlns:a16="http://schemas.microsoft.com/office/drawing/2014/main" id="{A85A4952-A1B8-880E-5F84-D93E94C83CB4}"/>
                  </a:ext>
                </a:extLst>
              </p:cNvPr>
              <p:cNvCxnSpPr>
                <a:cxnSpLocks/>
                <a:stCxn id="312" idx="2"/>
                <a:endCxn id="304" idx="0"/>
              </p:cNvCxnSpPr>
              <p:nvPr/>
            </p:nvCxnSpPr>
            <p:spPr>
              <a:xfrm>
                <a:off x="8551567" y="3651501"/>
                <a:ext cx="0" cy="145303"/>
              </a:xfrm>
              <a:prstGeom prst="straightConnector1">
                <a:avLst/>
              </a:prstGeom>
              <a:noFill/>
              <a:ln w="12700" cap="flat" cmpd="sng" algn="ctr">
                <a:solidFill>
                  <a:srgbClr val="4472C4"/>
                </a:solidFill>
                <a:prstDash val="solid"/>
                <a:miter lim="800000"/>
                <a:headEnd type="triangle" w="sm" len="sm"/>
                <a:tailEnd type="none" w="sm" len="sm"/>
              </a:ln>
              <a:effectLst/>
            </p:spPr>
          </p:cxnSp>
          <p:grpSp>
            <p:nvGrpSpPr>
              <p:cNvPr id="399" name="Group 398">
                <a:extLst>
                  <a:ext uri="{FF2B5EF4-FFF2-40B4-BE49-F238E27FC236}">
                    <a16:creationId xmlns:a16="http://schemas.microsoft.com/office/drawing/2014/main" id="{3F828236-3D6E-7F9D-8E41-E0B431824952}"/>
                  </a:ext>
                </a:extLst>
              </p:cNvPr>
              <p:cNvGrpSpPr/>
              <p:nvPr/>
            </p:nvGrpSpPr>
            <p:grpSpPr>
              <a:xfrm>
                <a:off x="8317567" y="2076455"/>
                <a:ext cx="3831993" cy="1575046"/>
                <a:chOff x="8317567" y="2076455"/>
                <a:chExt cx="3831993" cy="1575046"/>
              </a:xfrm>
            </p:grpSpPr>
            <p:cxnSp>
              <p:nvCxnSpPr>
                <p:cNvPr id="299" name="Straight Arrow Connector 298">
                  <a:extLst>
                    <a:ext uri="{FF2B5EF4-FFF2-40B4-BE49-F238E27FC236}">
                      <a16:creationId xmlns:a16="http://schemas.microsoft.com/office/drawing/2014/main" id="{17156BF1-8A62-3E3D-7C0D-E8F1C1645E5A}"/>
                    </a:ext>
                  </a:extLst>
                </p:cNvPr>
                <p:cNvCxnSpPr>
                  <a:cxnSpLocks/>
                  <a:stCxn id="310" idx="2"/>
                  <a:endCxn id="311" idx="0"/>
                </p:cNvCxnSpPr>
                <p:nvPr/>
              </p:nvCxnSpPr>
              <p:spPr>
                <a:xfrm>
                  <a:off x="8551567" y="2282289"/>
                  <a:ext cx="0" cy="96535"/>
                </a:xfrm>
                <a:prstGeom prst="straightConnector1">
                  <a:avLst/>
                </a:prstGeom>
                <a:noFill/>
                <a:ln w="12700" cap="flat" cmpd="sng" algn="ctr">
                  <a:solidFill>
                    <a:srgbClr val="4472C4"/>
                  </a:solidFill>
                  <a:prstDash val="solid"/>
                  <a:miter lim="800000"/>
                  <a:headEnd type="triangle" w="sm" len="sm"/>
                  <a:tailEnd type="none" w="sm" len="sm"/>
                </a:ln>
                <a:effectLst/>
              </p:spPr>
            </p:cxnSp>
            <p:cxnSp>
              <p:nvCxnSpPr>
                <p:cNvPr id="300" name="Straight Arrow Connector 299">
                  <a:extLst>
                    <a:ext uri="{FF2B5EF4-FFF2-40B4-BE49-F238E27FC236}">
                      <a16:creationId xmlns:a16="http://schemas.microsoft.com/office/drawing/2014/main" id="{C5AFEA73-03DA-1A28-73AF-4FE5255C2F05}"/>
                    </a:ext>
                  </a:extLst>
                </p:cNvPr>
                <p:cNvCxnSpPr>
                  <a:cxnSpLocks/>
                  <a:stCxn id="311" idx="2"/>
                  <a:endCxn id="312" idx="0"/>
                </p:cNvCxnSpPr>
                <p:nvPr/>
              </p:nvCxnSpPr>
              <p:spPr>
                <a:xfrm>
                  <a:off x="8551567" y="2558221"/>
                  <a:ext cx="0" cy="913883"/>
                </a:xfrm>
                <a:prstGeom prst="straightConnector1">
                  <a:avLst/>
                </a:prstGeom>
                <a:noFill/>
                <a:ln w="12700" cap="flat" cmpd="sng" algn="ctr">
                  <a:solidFill>
                    <a:srgbClr val="4472C4"/>
                  </a:solidFill>
                  <a:prstDash val="solid"/>
                  <a:miter lim="800000"/>
                  <a:headEnd type="triangle" w="sm" len="sm"/>
                  <a:tailEnd type="none" w="sm" len="sm"/>
                </a:ln>
                <a:effectLst/>
              </p:spPr>
            </p:cxnSp>
            <mc:AlternateContent xmlns:mc="http://schemas.openxmlformats.org/markup-compatibility/2006" xmlns:a14="http://schemas.microsoft.com/office/drawing/2010/main">
              <mc:Choice Requires="a14">
                <p:sp>
                  <p:nvSpPr>
                    <p:cNvPr id="301" name="Rectangle: Rounded Corners 300">
                      <a:extLst>
                        <a:ext uri="{FF2B5EF4-FFF2-40B4-BE49-F238E27FC236}">
                          <a16:creationId xmlns:a16="http://schemas.microsoft.com/office/drawing/2014/main" id="{DBA2B0BB-A7A5-5154-D9A9-04CD337924D6}"/>
                        </a:ext>
                      </a:extLst>
                    </p:cNvPr>
                    <p:cNvSpPr/>
                    <p:nvPr/>
                  </p:nvSpPr>
                  <p:spPr>
                    <a:xfrm>
                      <a:off x="8428229" y="3150176"/>
                      <a:ext cx="252000" cy="180000"/>
                    </a:xfrm>
                    <a:prstGeom prst="roundRect">
                      <a:avLst>
                        <a:gd name="adj" fmla="val 22549"/>
                      </a:avLst>
                    </a:prstGeom>
                    <a:gradFill flip="none" rotWithShape="1">
                      <a:gsLst>
                        <a:gs pos="53900">
                          <a:sysClr val="window" lastClr="FFFFFF"/>
                        </a:gs>
                        <a:gs pos="11000">
                          <a:srgbClr val="FFCC66"/>
                        </a:gs>
                        <a:gs pos="89000">
                          <a:srgbClr val="FFCC66"/>
                        </a:gs>
                      </a:gsLst>
                      <a:lin ang="0" scaled="1"/>
                      <a:tileRect/>
                    </a:gradFill>
                    <a:ln w="12700" cap="flat" cmpd="sng" algn="ctr">
                      <a:solidFill>
                        <a:srgbClr val="4472C4">
                          <a:shade val="15000"/>
                        </a:srgbClr>
                      </a:solidFill>
                      <a:prstDash val="solid"/>
                      <a:miter lim="800000"/>
                    </a:ln>
                    <a:effectLst/>
                  </p:spPr>
                  <p:txBody>
                    <a:bodyPr rtlCol="0" anchor="ctr"/>
                    <a:lstStyle/>
                    <a:p>
                      <a:pPr algn="ctr" defTabSz="914400">
                        <a:defRPr/>
                      </a:pPr>
                      <a14:m>
                        <m:oMathPara xmlns:m="http://schemas.openxmlformats.org/officeDocument/2006/math">
                          <m:oMathParaPr>
                            <m:jc m:val="center"/>
                          </m:oMathParaPr>
                          <m:oMath xmlns:m="http://schemas.openxmlformats.org/officeDocument/2006/math">
                            <m:sSubSup>
                              <m:sSubSupPr>
                                <m:ctrlPr>
                                  <a:rPr lang="en-NZ" sz="800" i="1" kern="0"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ctrlPr>
                              </m:sSubSupPr>
                              <m:e>
                                <m:r>
                                  <a:rPr lang="en-NZ" sz="800" i="1" ker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𝑅</m:t>
                                </m:r>
                                <m:r>
                                  <a:rPr lang="en-NZ" sz="800" b="0" i="1" kern="0" smtClea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𝑥</m:t>
                                </m:r>
                              </m:e>
                              <m:sub>
                                <m:r>
                                  <a:rPr lang="en-NZ" sz="800" i="1" ker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𝑚</m:t>
                                </m:r>
                              </m:sub>
                              <m:sup>
                                <m:r>
                                  <a:rPr lang="en-NZ" sz="800" i="1" ker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5</m:t>
                                </m:r>
                              </m:sup>
                            </m:sSubSup>
                          </m:oMath>
                        </m:oMathPara>
                      </a14:m>
                      <a:endParaRPr lang="en-NZ" sz="800" b="1" kern="0" dirty="0">
                        <a:solidFill>
                          <a:srgbClr val="FFC000">
                            <a:lumMod val="50000"/>
                          </a:srgbClr>
                        </a:solidFill>
                        <a:latin typeface="Calibri" panose="020F0502020204030204"/>
                      </a:endParaRPr>
                    </a:p>
                  </p:txBody>
                </p:sp>
              </mc:Choice>
              <mc:Fallback xmlns="">
                <p:sp>
                  <p:nvSpPr>
                    <p:cNvPr id="301" name="Rectangle: Rounded Corners 300">
                      <a:extLst>
                        <a:ext uri="{FF2B5EF4-FFF2-40B4-BE49-F238E27FC236}">
                          <a16:creationId xmlns:a16="http://schemas.microsoft.com/office/drawing/2014/main" id="{DBA2B0BB-A7A5-5154-D9A9-04CD337924D6}"/>
                        </a:ext>
                      </a:extLst>
                    </p:cNvPr>
                    <p:cNvSpPr>
                      <a:spLocks noRot="1" noChangeAspect="1" noMove="1" noResize="1" noEditPoints="1" noAdjustHandles="1" noChangeArrowheads="1" noChangeShapeType="1" noTextEdit="1"/>
                    </p:cNvSpPr>
                    <p:nvPr/>
                  </p:nvSpPr>
                  <p:spPr>
                    <a:xfrm>
                      <a:off x="8428229" y="3150176"/>
                      <a:ext cx="252000" cy="180000"/>
                    </a:xfrm>
                    <a:prstGeom prst="roundRect">
                      <a:avLst>
                        <a:gd name="adj" fmla="val 22549"/>
                      </a:avLst>
                    </a:prstGeom>
                    <a:blipFill>
                      <a:blip r:embed="rId50"/>
                      <a:stretch>
                        <a:fillRect l="-4651"/>
                      </a:stretch>
                    </a:blipFill>
                    <a:ln w="12700" cap="flat" cmpd="sng" algn="ctr">
                      <a:solidFill>
                        <a:srgbClr val="4472C4">
                          <a:shade val="15000"/>
                        </a:srgbClr>
                      </a:solidFill>
                      <a:prstDash val="solid"/>
                      <a:miter lim="800000"/>
                    </a:ln>
                    <a:effectLst/>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10" name="TextBox 309">
                      <a:extLst>
                        <a:ext uri="{FF2B5EF4-FFF2-40B4-BE49-F238E27FC236}">
                          <a16:creationId xmlns:a16="http://schemas.microsoft.com/office/drawing/2014/main" id="{C31BBAF2-E047-17C7-B534-67DCD06C2FF1}"/>
                        </a:ext>
                      </a:extLst>
                    </p:cNvPr>
                    <p:cNvSpPr txBox="1">
                      <a:spLocks/>
                    </p:cNvSpPr>
                    <p:nvPr/>
                  </p:nvSpPr>
                  <p:spPr>
                    <a:xfrm>
                      <a:off x="8317567" y="2076455"/>
                      <a:ext cx="468000" cy="205834"/>
                    </a:xfrm>
                    <a:prstGeom prst="roundRect">
                      <a:avLst>
                        <a:gd name="adj" fmla="val 38026"/>
                      </a:avLst>
                    </a:prstGeom>
                    <a:solidFill>
                      <a:srgbClr val="70AD47">
                        <a:lumMod val="20000"/>
                        <a:lumOff val="80000"/>
                      </a:srgbClr>
                    </a:solidFill>
                    <a:ln w="12700">
                      <a:solidFill>
                        <a:srgbClr val="FF0000"/>
                      </a:solid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800" i="1" kern="0">
                                    <a:solidFill>
                                      <a:prstClr val="black"/>
                                    </a:solidFill>
                                    <a:latin typeface="Cambria Math" panose="02040503050406030204" pitchFamily="18" charset="0"/>
                                  </a:rPr>
                                </m:ctrlPr>
                              </m:sSubSupPr>
                              <m:e>
                                <m:r>
                                  <a:rPr lang="en-NZ" sz="800" i="1" kern="0">
                                    <a:solidFill>
                                      <a:prstClr val="black"/>
                                    </a:solidFill>
                                    <a:latin typeface="Cambria Math" panose="02040503050406030204" pitchFamily="18" charset="0"/>
                                  </a:rPr>
                                  <m:t>𝑞</m:t>
                                </m:r>
                              </m:e>
                              <m:sub>
                                <m:r>
                                  <a:rPr lang="en-NZ" sz="800" i="1" kern="0">
                                    <a:solidFill>
                                      <a:prstClr val="black"/>
                                    </a:solidFill>
                                    <a:latin typeface="Cambria Math" panose="02040503050406030204" pitchFamily="18" charset="0"/>
                                  </a:rPr>
                                  <m:t>𝑚</m:t>
                                </m:r>
                              </m:sub>
                              <m:sup>
                                <m:sSub>
                                  <m:sSubPr>
                                    <m:ctrlPr>
                                      <a:rPr lang="en-NZ" sz="800" i="1" kern="0">
                                        <a:solidFill>
                                          <a:prstClr val="black"/>
                                        </a:solidFill>
                                        <a:latin typeface="Cambria Math" panose="02040503050406030204" pitchFamily="18" charset="0"/>
                                      </a:rPr>
                                    </m:ctrlPr>
                                  </m:sSubPr>
                                  <m:e>
                                    <m:r>
                                      <a:rPr lang="en-NZ" sz="800" i="1" kern="0">
                                        <a:solidFill>
                                          <a:prstClr val="black"/>
                                        </a:solidFill>
                                        <a:latin typeface="Cambria Math" panose="02040503050406030204" pitchFamily="18" charset="0"/>
                                      </a:rPr>
                                      <m:t>𝐸</m:t>
                                    </m:r>
                                  </m:e>
                                  <m:sub>
                                    <m:r>
                                      <a:rPr lang="en-NZ" sz="800" i="1" kern="0">
                                        <a:solidFill>
                                          <a:prstClr val="black"/>
                                        </a:solidFill>
                                        <a:latin typeface="Cambria Math" panose="02040503050406030204" pitchFamily="18" charset="0"/>
                                      </a:rPr>
                                      <m:t>𝑜</m:t>
                                    </m:r>
                                  </m:sub>
                                </m:sSub>
                                <m:r>
                                  <a:rPr lang="en-NZ" sz="800" i="1" kern="0">
                                    <a:solidFill>
                                      <a:prstClr val="black"/>
                                    </a:solidFill>
                                    <a:latin typeface="Cambria Math" panose="02040503050406030204" pitchFamily="18" charset="0"/>
                                  </a:rPr>
                                  <m:t>. (2</m:t>
                                </m:r>
                                <m:sSup>
                                  <m:sSupPr>
                                    <m:ctrlPr>
                                      <a:rPr lang="en-NZ" sz="800" i="1" kern="0">
                                        <a:solidFill>
                                          <a:prstClr val="black"/>
                                        </a:solidFill>
                                        <a:latin typeface="Cambria Math" panose="02040503050406030204" pitchFamily="18" charset="0"/>
                                      </a:rPr>
                                    </m:ctrlPr>
                                  </m:sSupPr>
                                  <m:e>
                                    <m:r>
                                      <a:rPr lang="en-NZ" sz="800" i="1" kern="0">
                                        <a:solidFill>
                                          <a:prstClr val="black"/>
                                        </a:solidFill>
                                        <a:latin typeface="Cambria Math" panose="02040503050406030204" pitchFamily="18" charset="0"/>
                                      </a:rPr>
                                      <m:t>𝐾</m:t>
                                    </m:r>
                                  </m:e>
                                  <m:sup>
                                    <m:r>
                                      <a:rPr lang="en-NZ" sz="800" i="1" kern="0">
                                        <a:solidFill>
                                          <a:prstClr val="black"/>
                                        </a:solidFill>
                                        <a:latin typeface="Cambria Math" panose="02040503050406030204" pitchFamily="18" charset="0"/>
                                      </a:rPr>
                                      <m:t>+</m:t>
                                    </m:r>
                                  </m:sup>
                                </m:sSup>
                                <m:r>
                                  <a:rPr lang="en-NZ" sz="800" i="1" kern="0">
                                    <a:solidFill>
                                      <a:prstClr val="black"/>
                                    </a:solidFill>
                                    <a:latin typeface="Cambria Math" panose="02040503050406030204" pitchFamily="18" charset="0"/>
                                  </a:rPr>
                                  <m:t>)</m:t>
                                </m:r>
                              </m:sup>
                            </m:sSubSup>
                          </m:oMath>
                        </m:oMathPara>
                      </a14:m>
                      <a:endParaRPr lang="en-NZ" sz="800" kern="0" dirty="0">
                        <a:solidFill>
                          <a:prstClr val="black"/>
                        </a:solidFill>
                        <a:latin typeface="Calibri" panose="020F0502020204030204"/>
                      </a:endParaRPr>
                    </a:p>
                  </p:txBody>
                </p:sp>
              </mc:Choice>
              <mc:Fallback xmlns="">
                <p:sp>
                  <p:nvSpPr>
                    <p:cNvPr id="310" name="TextBox 309">
                      <a:extLst>
                        <a:ext uri="{FF2B5EF4-FFF2-40B4-BE49-F238E27FC236}">
                          <a16:creationId xmlns:a16="http://schemas.microsoft.com/office/drawing/2014/main" id="{C31BBAF2-E047-17C7-B534-67DCD06C2FF1}"/>
                        </a:ext>
                      </a:extLst>
                    </p:cNvPr>
                    <p:cNvSpPr txBox="1">
                      <a:spLocks noRot="1" noChangeAspect="1" noMove="1" noResize="1" noEditPoints="1" noAdjustHandles="1" noChangeArrowheads="1" noChangeShapeType="1" noTextEdit="1"/>
                    </p:cNvSpPr>
                    <p:nvPr/>
                  </p:nvSpPr>
                  <p:spPr>
                    <a:xfrm>
                      <a:off x="8317567" y="2076455"/>
                      <a:ext cx="468000" cy="205834"/>
                    </a:xfrm>
                    <a:prstGeom prst="roundRect">
                      <a:avLst>
                        <a:gd name="adj" fmla="val 38026"/>
                      </a:avLst>
                    </a:prstGeom>
                    <a:blipFill>
                      <a:blip r:embed="rId51"/>
                      <a:stretch>
                        <a:fillRect b="-5714"/>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11" name="TextBox 310">
                      <a:extLst>
                        <a:ext uri="{FF2B5EF4-FFF2-40B4-BE49-F238E27FC236}">
                          <a16:creationId xmlns:a16="http://schemas.microsoft.com/office/drawing/2014/main" id="{A96CE554-FF17-E027-9D00-37424E1C3E54}"/>
                        </a:ext>
                      </a:extLst>
                    </p:cNvPr>
                    <p:cNvSpPr txBox="1"/>
                    <p:nvPr/>
                  </p:nvSpPr>
                  <p:spPr>
                    <a:xfrm>
                      <a:off x="8443567" y="2378824"/>
                      <a:ext cx="216000" cy="179397"/>
                    </a:xfrm>
                    <a:prstGeom prst="roundRect">
                      <a:avLst>
                        <a:gd name="adj" fmla="val 38026"/>
                      </a:avLst>
                    </a:prstGeom>
                    <a:solidFill>
                      <a:srgbClr val="70AD47">
                        <a:lumMod val="20000"/>
                        <a:lumOff val="80000"/>
                      </a:srgbClr>
                    </a:solidFill>
                    <a:ln w="12700">
                      <a:no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𝑣</m:t>
                                </m:r>
                              </m:e>
                              <m:sub>
                                <m:r>
                                  <a:rPr lang="en-NZ" sz="900" i="1" kern="0">
                                    <a:solidFill>
                                      <a:prstClr val="black"/>
                                    </a:solidFill>
                                    <a:latin typeface="Cambria Math" panose="02040503050406030204" pitchFamily="18" charset="0"/>
                                  </a:rPr>
                                  <m:t>𝑚</m:t>
                                </m:r>
                              </m:sub>
                              <m:sup>
                                <m:r>
                                  <a:rPr lang="en-NZ" sz="900" i="1" kern="0">
                                    <a:solidFill>
                                      <a:prstClr val="black"/>
                                    </a:solidFill>
                                    <a:latin typeface="Cambria Math" panose="02040503050406030204" pitchFamily="18" charset="0"/>
                                  </a:rPr>
                                  <m:t>5</m:t>
                                </m:r>
                              </m:sup>
                            </m:sSubSup>
                          </m:oMath>
                        </m:oMathPara>
                      </a14:m>
                      <a:endParaRPr lang="en-NZ" sz="900" kern="0" dirty="0">
                        <a:solidFill>
                          <a:prstClr val="black"/>
                        </a:solidFill>
                        <a:latin typeface="Calibri" panose="020F0502020204030204"/>
                      </a:endParaRPr>
                    </a:p>
                  </p:txBody>
                </p:sp>
              </mc:Choice>
              <mc:Fallback xmlns="">
                <p:sp>
                  <p:nvSpPr>
                    <p:cNvPr id="311" name="TextBox 310">
                      <a:extLst>
                        <a:ext uri="{FF2B5EF4-FFF2-40B4-BE49-F238E27FC236}">
                          <a16:creationId xmlns:a16="http://schemas.microsoft.com/office/drawing/2014/main" id="{A96CE554-FF17-E027-9D00-37424E1C3E54}"/>
                        </a:ext>
                      </a:extLst>
                    </p:cNvPr>
                    <p:cNvSpPr txBox="1">
                      <a:spLocks noRot="1" noChangeAspect="1" noMove="1" noResize="1" noEditPoints="1" noAdjustHandles="1" noChangeArrowheads="1" noChangeShapeType="1" noTextEdit="1"/>
                    </p:cNvSpPr>
                    <p:nvPr/>
                  </p:nvSpPr>
                  <p:spPr>
                    <a:xfrm>
                      <a:off x="8443567" y="2378824"/>
                      <a:ext cx="216000" cy="179397"/>
                    </a:xfrm>
                    <a:prstGeom prst="roundRect">
                      <a:avLst>
                        <a:gd name="adj" fmla="val 38026"/>
                      </a:avLst>
                    </a:prstGeom>
                    <a:blipFill>
                      <a:blip r:embed="rId52"/>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DB90433D-15E0-CADE-5283-231355F6DBB4}"/>
                        </a:ext>
                      </a:extLst>
                    </p:cNvPr>
                    <p:cNvSpPr txBox="1"/>
                    <p:nvPr/>
                  </p:nvSpPr>
                  <p:spPr>
                    <a:xfrm>
                      <a:off x="8443567" y="3472104"/>
                      <a:ext cx="216000" cy="179397"/>
                    </a:xfrm>
                    <a:prstGeom prst="roundRect">
                      <a:avLst>
                        <a:gd name="adj" fmla="val 38026"/>
                      </a:avLst>
                    </a:prstGeom>
                    <a:solidFill>
                      <a:srgbClr val="70AD47">
                        <a:lumMod val="20000"/>
                        <a:lumOff val="80000"/>
                      </a:srgbClr>
                    </a:solidFill>
                    <a:ln w="12700">
                      <a:no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𝑣</m:t>
                                </m:r>
                              </m:e>
                              <m:sub>
                                <m:r>
                                  <a:rPr lang="en-NZ" sz="900" i="1" kern="0">
                                    <a:solidFill>
                                      <a:prstClr val="black"/>
                                    </a:solidFill>
                                    <a:latin typeface="Cambria Math" panose="02040503050406030204" pitchFamily="18" charset="0"/>
                                  </a:rPr>
                                  <m:t>𝑚</m:t>
                                </m:r>
                              </m:sub>
                              <m:sup>
                                <m:r>
                                  <a:rPr lang="en-NZ" sz="900" i="1" kern="0">
                                    <a:solidFill>
                                      <a:prstClr val="black"/>
                                    </a:solidFill>
                                    <a:latin typeface="Cambria Math" panose="02040503050406030204" pitchFamily="18" charset="0"/>
                                  </a:rPr>
                                  <m:t>5</m:t>
                                </m:r>
                              </m:sup>
                            </m:sSubSup>
                          </m:oMath>
                        </m:oMathPara>
                      </a14:m>
                      <a:endParaRPr lang="en-NZ" sz="900" kern="0" dirty="0">
                        <a:solidFill>
                          <a:prstClr val="black"/>
                        </a:solidFill>
                        <a:latin typeface="Calibri" panose="020F0502020204030204"/>
                      </a:endParaRPr>
                    </a:p>
                  </p:txBody>
                </p:sp>
              </mc:Choice>
              <mc:Fallback xmlns="">
                <p:sp>
                  <p:nvSpPr>
                    <p:cNvPr id="312" name="TextBox 311">
                      <a:extLst>
                        <a:ext uri="{FF2B5EF4-FFF2-40B4-BE49-F238E27FC236}">
                          <a16:creationId xmlns:a16="http://schemas.microsoft.com/office/drawing/2014/main" id="{DB90433D-15E0-CADE-5283-231355F6DBB4}"/>
                        </a:ext>
                      </a:extLst>
                    </p:cNvPr>
                    <p:cNvSpPr txBox="1">
                      <a:spLocks noRot="1" noChangeAspect="1" noMove="1" noResize="1" noEditPoints="1" noAdjustHandles="1" noChangeArrowheads="1" noChangeShapeType="1" noTextEdit="1"/>
                    </p:cNvSpPr>
                    <p:nvPr/>
                  </p:nvSpPr>
                  <p:spPr>
                    <a:xfrm>
                      <a:off x="8443567" y="3472104"/>
                      <a:ext cx="216000" cy="179397"/>
                    </a:xfrm>
                    <a:prstGeom prst="roundRect">
                      <a:avLst>
                        <a:gd name="adj" fmla="val 38026"/>
                      </a:avLst>
                    </a:prstGeom>
                    <a:blipFill>
                      <a:blip r:embed="rId53"/>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14" name="TextBox 313">
                      <a:extLst>
                        <a:ext uri="{FF2B5EF4-FFF2-40B4-BE49-F238E27FC236}">
                          <a16:creationId xmlns:a16="http://schemas.microsoft.com/office/drawing/2014/main" id="{2BBC90DE-98A5-BBB3-37C9-F84A4702C521}"/>
                        </a:ext>
                      </a:extLst>
                    </p:cNvPr>
                    <p:cNvSpPr txBox="1">
                      <a:spLocks/>
                    </p:cNvSpPr>
                    <p:nvPr/>
                  </p:nvSpPr>
                  <p:spPr>
                    <a:xfrm>
                      <a:off x="11226772" y="2244224"/>
                      <a:ext cx="324000" cy="218478"/>
                    </a:xfrm>
                    <a:prstGeom prst="roundRect">
                      <a:avLst>
                        <a:gd name="adj" fmla="val 38026"/>
                      </a:avLst>
                    </a:prstGeom>
                    <a:solidFill>
                      <a:srgbClr val="70AD47">
                        <a:lumMod val="20000"/>
                        <a:lumOff val="80000"/>
                      </a:srgbClr>
                    </a:solidFill>
                    <a:ln w="12700">
                      <a:solidFill>
                        <a:srgbClr val="FF0000"/>
                      </a:solid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𝑞</m:t>
                                </m:r>
                              </m:e>
                              <m:sub>
                                <m:r>
                                  <a:rPr lang="en-NZ" sz="900" i="1" kern="0">
                                    <a:solidFill>
                                      <a:prstClr val="black"/>
                                    </a:solidFill>
                                    <a:latin typeface="Cambria Math" panose="02040503050406030204" pitchFamily="18" charset="0"/>
                                  </a:rPr>
                                  <m:t>𝑖</m:t>
                                </m:r>
                              </m:sub>
                              <m:sup>
                                <m:sSub>
                                  <m:sSubPr>
                                    <m:ctrlPr>
                                      <a:rPr lang="en-NZ" sz="900" i="1" kern="0">
                                        <a:solidFill>
                                          <a:prstClr val="black"/>
                                        </a:solidFill>
                                        <a:latin typeface="Cambria Math" panose="02040503050406030204" pitchFamily="18" charset="0"/>
                                      </a:rPr>
                                    </m:ctrlPr>
                                  </m:sSubPr>
                                  <m:e>
                                    <m:r>
                                      <a:rPr lang="en-NZ" sz="900" i="1" kern="0">
                                        <a:solidFill>
                                          <a:prstClr val="black"/>
                                        </a:solidFill>
                                        <a:latin typeface="Cambria Math" panose="02040503050406030204" pitchFamily="18" charset="0"/>
                                      </a:rPr>
                                      <m:t>𝑃</m:t>
                                    </m:r>
                                  </m:e>
                                  <m:sub>
                                    <m:r>
                                      <a:rPr lang="en-NZ" sz="900" i="1" kern="0">
                                        <a:solidFill>
                                          <a:prstClr val="black"/>
                                        </a:solidFill>
                                        <a:latin typeface="Cambria Math" panose="02040503050406030204" pitchFamily="18" charset="0"/>
                                      </a:rPr>
                                      <m:t>𝑖</m:t>
                                    </m:r>
                                  </m:sub>
                                </m:sSub>
                              </m:sup>
                            </m:sSubSup>
                          </m:oMath>
                        </m:oMathPara>
                      </a14:m>
                      <a:endParaRPr lang="en-NZ" sz="900" kern="0" dirty="0">
                        <a:solidFill>
                          <a:prstClr val="black"/>
                        </a:solidFill>
                        <a:latin typeface="Calibri" panose="020F0502020204030204"/>
                      </a:endParaRPr>
                    </a:p>
                  </p:txBody>
                </p:sp>
              </mc:Choice>
              <mc:Fallback xmlns="">
                <p:sp>
                  <p:nvSpPr>
                    <p:cNvPr id="314" name="TextBox 313">
                      <a:extLst>
                        <a:ext uri="{FF2B5EF4-FFF2-40B4-BE49-F238E27FC236}">
                          <a16:creationId xmlns:a16="http://schemas.microsoft.com/office/drawing/2014/main" id="{2BBC90DE-98A5-BBB3-37C9-F84A4702C521}"/>
                        </a:ext>
                      </a:extLst>
                    </p:cNvPr>
                    <p:cNvSpPr txBox="1">
                      <a:spLocks noRot="1" noChangeAspect="1" noMove="1" noResize="1" noEditPoints="1" noAdjustHandles="1" noChangeArrowheads="1" noChangeShapeType="1" noTextEdit="1"/>
                    </p:cNvSpPr>
                    <p:nvPr/>
                  </p:nvSpPr>
                  <p:spPr>
                    <a:xfrm>
                      <a:off x="11226772" y="2244224"/>
                      <a:ext cx="324000" cy="218478"/>
                    </a:xfrm>
                    <a:prstGeom prst="roundRect">
                      <a:avLst>
                        <a:gd name="adj" fmla="val 38026"/>
                      </a:avLst>
                    </a:prstGeom>
                    <a:blipFill>
                      <a:blip r:embed="rId54"/>
                      <a:stretch>
                        <a:fillRect/>
                      </a:stretch>
                    </a:blipFill>
                    <a:ln w="12700">
                      <a:solidFill>
                        <a:srgbClr val="FF0000"/>
                      </a:solidFill>
                    </a:ln>
                  </p:spPr>
                  <p:txBody>
                    <a:bodyPr/>
                    <a:lstStyle/>
                    <a:p>
                      <a:r>
                        <a:rPr lang="en-NZ">
                          <a:noFill/>
                        </a:rPr>
                        <a:t> </a:t>
                      </a:r>
                    </a:p>
                  </p:txBody>
                </p:sp>
              </mc:Fallback>
            </mc:AlternateContent>
            <p:cxnSp>
              <p:nvCxnSpPr>
                <p:cNvPr id="315" name="Straight Arrow Connector 314">
                  <a:extLst>
                    <a:ext uri="{FF2B5EF4-FFF2-40B4-BE49-F238E27FC236}">
                      <a16:creationId xmlns:a16="http://schemas.microsoft.com/office/drawing/2014/main" id="{0CA28F71-876D-C5C4-81EB-C6F530243CF2}"/>
                    </a:ext>
                  </a:extLst>
                </p:cNvPr>
                <p:cNvCxnSpPr>
                  <a:cxnSpLocks/>
                  <a:stCxn id="314" idx="3"/>
                  <a:endCxn id="316" idx="1"/>
                </p:cNvCxnSpPr>
                <p:nvPr/>
              </p:nvCxnSpPr>
              <p:spPr>
                <a:xfrm>
                  <a:off x="11550772" y="2353463"/>
                  <a:ext cx="166983" cy="1"/>
                </a:xfrm>
                <a:prstGeom prst="straightConnector1">
                  <a:avLst/>
                </a:prstGeom>
                <a:noFill/>
                <a:ln w="12700" cap="flat" cmpd="sng" algn="ctr">
                  <a:solidFill>
                    <a:srgbClr val="4472C4"/>
                  </a:solidFill>
                  <a:prstDash val="solid"/>
                  <a:miter lim="800000"/>
                  <a:headEnd type="none" w="sm" len="med"/>
                  <a:tailEnd type="triangle" w="sm" len="sm"/>
                </a:ln>
                <a:effectLst/>
              </p:spPr>
            </p:cxnSp>
            <mc:AlternateContent xmlns:mc="http://schemas.openxmlformats.org/markup-compatibility/2006" xmlns:a14="http://schemas.microsoft.com/office/drawing/2010/main">
              <mc:Choice Requires="a14">
                <p:sp>
                  <p:nvSpPr>
                    <p:cNvPr id="316" name="TextBox 315">
                      <a:extLst>
                        <a:ext uri="{FF2B5EF4-FFF2-40B4-BE49-F238E27FC236}">
                          <a16:creationId xmlns:a16="http://schemas.microsoft.com/office/drawing/2014/main" id="{5DB4F5F2-C683-D136-6F26-32DAE92E873B}"/>
                        </a:ext>
                      </a:extLst>
                    </p:cNvPr>
                    <p:cNvSpPr txBox="1"/>
                    <p:nvPr/>
                  </p:nvSpPr>
                  <p:spPr>
                    <a:xfrm>
                      <a:off x="11717755" y="2221921"/>
                      <a:ext cx="431805" cy="263085"/>
                    </a:xfrm>
                    <a:prstGeom prst="rect">
                      <a:avLst/>
                    </a:prstGeom>
                    <a:noFill/>
                  </p:spPr>
                  <p:txBody>
                    <a:bodyPr wrap="square" lIns="36000">
                      <a:spAutoFit/>
                    </a:bodyPr>
                    <a:lstStyle/>
                    <a:p>
                      <a:pPr/>
                      <a14:m>
                        <m:oMathPara xmlns:m="http://schemas.openxmlformats.org/officeDocument/2006/math">
                          <m:oMathParaPr>
                            <m:jc m:val="left"/>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𝑣</m:t>
                                </m:r>
                              </m:e>
                              <m:sub>
                                <m:r>
                                  <a:rPr lang="en-NZ" sz="900" i="1" kern="0">
                                    <a:solidFill>
                                      <a:prstClr val="black"/>
                                    </a:solidFill>
                                    <a:latin typeface="Cambria Math" panose="02040503050406030204" pitchFamily="18" charset="0"/>
                                  </a:rPr>
                                  <m:t>𝑖𝑆𝑖𝑛𝑘</m:t>
                                </m:r>
                              </m:sub>
                              <m:sup>
                                <m:sSub>
                                  <m:sSubPr>
                                    <m:ctrlPr>
                                      <a:rPr lang="en-NZ" sz="900" i="1" kern="0">
                                        <a:solidFill>
                                          <a:prstClr val="black"/>
                                        </a:solidFill>
                                        <a:latin typeface="Cambria Math" panose="02040503050406030204" pitchFamily="18" charset="0"/>
                                      </a:rPr>
                                    </m:ctrlPr>
                                  </m:sSubPr>
                                  <m:e>
                                    <m:r>
                                      <a:rPr lang="en-NZ" sz="900" i="1" kern="0">
                                        <a:solidFill>
                                          <a:prstClr val="black"/>
                                        </a:solidFill>
                                        <a:latin typeface="Cambria Math" panose="02040503050406030204" pitchFamily="18" charset="0"/>
                                      </a:rPr>
                                      <m:t>𝑃</m:t>
                                    </m:r>
                                  </m:e>
                                  <m:sub>
                                    <m:r>
                                      <a:rPr lang="en-NZ" sz="900" i="1" kern="0">
                                        <a:solidFill>
                                          <a:prstClr val="black"/>
                                        </a:solidFill>
                                        <a:latin typeface="Cambria Math" panose="02040503050406030204" pitchFamily="18" charset="0"/>
                                      </a:rPr>
                                      <m:t>𝑖</m:t>
                                    </m:r>
                                  </m:sub>
                                </m:sSub>
                              </m:sup>
                            </m:sSubSup>
                          </m:oMath>
                        </m:oMathPara>
                      </a14:m>
                      <a:endParaRPr lang="en-NZ" sz="900" dirty="0"/>
                    </a:p>
                  </p:txBody>
                </p:sp>
              </mc:Choice>
              <mc:Fallback xmlns="">
                <p:sp>
                  <p:nvSpPr>
                    <p:cNvPr id="316" name="TextBox 315">
                      <a:extLst>
                        <a:ext uri="{FF2B5EF4-FFF2-40B4-BE49-F238E27FC236}">
                          <a16:creationId xmlns:a16="http://schemas.microsoft.com/office/drawing/2014/main" id="{5DB4F5F2-C683-D136-6F26-32DAE92E873B}"/>
                        </a:ext>
                      </a:extLst>
                    </p:cNvPr>
                    <p:cNvSpPr txBox="1">
                      <a:spLocks noRot="1" noChangeAspect="1" noMove="1" noResize="1" noEditPoints="1" noAdjustHandles="1" noChangeArrowheads="1" noChangeShapeType="1" noTextEdit="1"/>
                    </p:cNvSpPr>
                    <p:nvPr/>
                  </p:nvSpPr>
                  <p:spPr>
                    <a:xfrm>
                      <a:off x="11717755" y="2221921"/>
                      <a:ext cx="431805" cy="263085"/>
                    </a:xfrm>
                    <a:prstGeom prst="rect">
                      <a:avLst/>
                    </a:prstGeom>
                    <a:blipFill>
                      <a:blip r:embed="rId55"/>
                      <a:stretch>
                        <a:fillRect/>
                      </a:stretch>
                    </a:blipFill>
                  </p:spPr>
                  <p:txBody>
                    <a:bodyPr/>
                    <a:lstStyle/>
                    <a:p>
                      <a:r>
                        <a:rPr lang="en-NZ">
                          <a:noFill/>
                        </a:rPr>
                        <a:t> </a:t>
                      </a:r>
                    </a:p>
                  </p:txBody>
                </p:sp>
              </mc:Fallback>
            </mc:AlternateContent>
            <p:cxnSp>
              <p:nvCxnSpPr>
                <p:cNvPr id="335" name="Connector: Elbow 334">
                  <a:extLst>
                    <a:ext uri="{FF2B5EF4-FFF2-40B4-BE49-F238E27FC236}">
                      <a16:creationId xmlns:a16="http://schemas.microsoft.com/office/drawing/2014/main" id="{B5D9BAC4-2050-76CB-428A-C0EAA541C408}"/>
                    </a:ext>
                  </a:extLst>
                </p:cNvPr>
                <p:cNvCxnSpPr>
                  <a:cxnSpLocks/>
                  <a:stCxn id="311" idx="3"/>
                  <a:endCxn id="314" idx="1"/>
                </p:cNvCxnSpPr>
                <p:nvPr/>
              </p:nvCxnSpPr>
              <p:spPr>
                <a:xfrm flipV="1">
                  <a:off x="8659567" y="2353463"/>
                  <a:ext cx="2567205" cy="115060"/>
                </a:xfrm>
                <a:prstGeom prst="bentConnector3">
                  <a:avLst>
                    <a:gd name="adj1" fmla="val 86120"/>
                  </a:avLst>
                </a:prstGeom>
                <a:noFill/>
                <a:ln w="12700" cap="flat" cmpd="sng" algn="ctr">
                  <a:solidFill>
                    <a:srgbClr val="4472C4"/>
                  </a:solidFill>
                  <a:prstDash val="solid"/>
                  <a:miter lim="800000"/>
                  <a:tailEnd type="triangle" w="sm" len="sm"/>
                </a:ln>
                <a:effectLst/>
              </p:spPr>
            </p:cxnSp>
            <p:cxnSp>
              <p:nvCxnSpPr>
                <p:cNvPr id="336" name="Connector: Elbow 335">
                  <a:extLst>
                    <a:ext uri="{FF2B5EF4-FFF2-40B4-BE49-F238E27FC236}">
                      <a16:creationId xmlns:a16="http://schemas.microsoft.com/office/drawing/2014/main" id="{BE23AC94-9AB1-2767-FA7D-277B210F4941}"/>
                    </a:ext>
                  </a:extLst>
                </p:cNvPr>
                <p:cNvCxnSpPr>
                  <a:cxnSpLocks/>
                  <a:stCxn id="311" idx="3"/>
                  <a:endCxn id="337" idx="1"/>
                </p:cNvCxnSpPr>
                <p:nvPr/>
              </p:nvCxnSpPr>
              <p:spPr>
                <a:xfrm>
                  <a:off x="8659567" y="2468523"/>
                  <a:ext cx="2562588" cy="124933"/>
                </a:xfrm>
                <a:prstGeom prst="bentConnector3">
                  <a:avLst>
                    <a:gd name="adj1" fmla="val 86342"/>
                  </a:avLst>
                </a:prstGeom>
                <a:noFill/>
                <a:ln w="12700" cap="flat" cmpd="sng" algn="ctr">
                  <a:solidFill>
                    <a:srgbClr val="4472C4"/>
                  </a:solidFill>
                  <a:prstDash val="solid"/>
                  <a:miter lim="800000"/>
                  <a:tailEnd type="triangle" w="sm" len="sm"/>
                </a:ln>
                <a:effectLst/>
              </p:spPr>
            </p:cxnSp>
            <mc:AlternateContent xmlns:mc="http://schemas.openxmlformats.org/markup-compatibility/2006" xmlns:a14="http://schemas.microsoft.com/office/drawing/2010/main">
              <mc:Choice Requires="a14">
                <p:sp>
                  <p:nvSpPr>
                    <p:cNvPr id="337" name="TextBox 336">
                      <a:extLst>
                        <a:ext uri="{FF2B5EF4-FFF2-40B4-BE49-F238E27FC236}">
                          <a16:creationId xmlns:a16="http://schemas.microsoft.com/office/drawing/2014/main" id="{6249A33F-C224-2CFC-3B45-F0280C1BEECA}"/>
                        </a:ext>
                      </a:extLst>
                    </p:cNvPr>
                    <p:cNvSpPr txBox="1">
                      <a:spLocks/>
                    </p:cNvSpPr>
                    <p:nvPr/>
                  </p:nvSpPr>
                  <p:spPr>
                    <a:xfrm>
                      <a:off x="11222155" y="2485456"/>
                      <a:ext cx="324000" cy="216000"/>
                    </a:xfrm>
                    <a:prstGeom prst="roundRect">
                      <a:avLst>
                        <a:gd name="adj" fmla="val 38026"/>
                      </a:avLst>
                    </a:prstGeom>
                    <a:solidFill>
                      <a:srgbClr val="70AD47">
                        <a:lumMod val="20000"/>
                        <a:lumOff val="80000"/>
                      </a:srgbClr>
                    </a:solidFill>
                    <a:ln w="12700">
                      <a:solidFill>
                        <a:srgbClr val="FF0000"/>
                      </a:solid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𝑞</m:t>
                                </m:r>
                              </m:e>
                              <m:sub>
                                <m:r>
                                  <a:rPr lang="en-NZ" sz="900" i="1" kern="0">
                                    <a:solidFill>
                                      <a:prstClr val="black"/>
                                    </a:solidFill>
                                    <a:latin typeface="Cambria Math" panose="02040503050406030204" pitchFamily="18" charset="0"/>
                                  </a:rPr>
                                  <m:t>𝑖</m:t>
                                </m:r>
                              </m:sub>
                              <m:sup>
                                <m:sSup>
                                  <m:sSupPr>
                                    <m:ctrlPr>
                                      <a:rPr lang="en-NZ" sz="900" i="1" kern="0">
                                        <a:solidFill>
                                          <a:prstClr val="black"/>
                                        </a:solidFill>
                                        <a:latin typeface="Cambria Math" panose="02040503050406030204" pitchFamily="18" charset="0"/>
                                      </a:rPr>
                                    </m:ctrlPr>
                                  </m:sSupPr>
                                  <m:e>
                                    <m:r>
                                      <a:rPr lang="en-NZ" sz="900" i="1" kern="0">
                                        <a:solidFill>
                                          <a:prstClr val="black"/>
                                        </a:solidFill>
                                        <a:latin typeface="Cambria Math" panose="02040503050406030204" pitchFamily="18" charset="0"/>
                                      </a:rPr>
                                      <m:t>𝐻</m:t>
                                    </m:r>
                                  </m:e>
                                  <m:sup>
                                    <m:r>
                                      <a:rPr lang="en-NZ" sz="900" i="1" kern="0">
                                        <a:solidFill>
                                          <a:prstClr val="black"/>
                                        </a:solidFill>
                                        <a:latin typeface="Cambria Math" panose="02040503050406030204" pitchFamily="18" charset="0"/>
                                      </a:rPr>
                                      <m:t>+</m:t>
                                    </m:r>
                                  </m:sup>
                                </m:sSup>
                              </m:sup>
                            </m:sSubSup>
                          </m:oMath>
                        </m:oMathPara>
                      </a14:m>
                      <a:endParaRPr lang="en-NZ" sz="900" kern="0" dirty="0">
                        <a:solidFill>
                          <a:prstClr val="black"/>
                        </a:solidFill>
                        <a:latin typeface="Calibri" panose="020F0502020204030204"/>
                      </a:endParaRPr>
                    </a:p>
                  </p:txBody>
                </p:sp>
              </mc:Choice>
              <mc:Fallback xmlns="">
                <p:sp>
                  <p:nvSpPr>
                    <p:cNvPr id="337" name="TextBox 336">
                      <a:extLst>
                        <a:ext uri="{FF2B5EF4-FFF2-40B4-BE49-F238E27FC236}">
                          <a16:creationId xmlns:a16="http://schemas.microsoft.com/office/drawing/2014/main" id="{6249A33F-C224-2CFC-3B45-F0280C1BEECA}"/>
                        </a:ext>
                      </a:extLst>
                    </p:cNvPr>
                    <p:cNvSpPr txBox="1">
                      <a:spLocks noRot="1" noChangeAspect="1" noMove="1" noResize="1" noEditPoints="1" noAdjustHandles="1" noChangeArrowheads="1" noChangeShapeType="1" noTextEdit="1"/>
                    </p:cNvSpPr>
                    <p:nvPr/>
                  </p:nvSpPr>
                  <p:spPr>
                    <a:xfrm>
                      <a:off x="11222155" y="2485456"/>
                      <a:ext cx="324000" cy="216000"/>
                    </a:xfrm>
                    <a:prstGeom prst="roundRect">
                      <a:avLst>
                        <a:gd name="adj" fmla="val 38026"/>
                      </a:avLst>
                    </a:prstGeom>
                    <a:blipFill>
                      <a:blip r:embed="rId56"/>
                      <a:stretch>
                        <a:fillRect b="-2703"/>
                      </a:stretch>
                    </a:blipFill>
                    <a:ln w="12700">
                      <a:solidFill>
                        <a:srgbClr val="FF0000"/>
                      </a:solidFill>
                    </a:ln>
                  </p:spPr>
                  <p:txBody>
                    <a:bodyPr/>
                    <a:lstStyle/>
                    <a:p>
                      <a:r>
                        <a:rPr lang="en-NZ">
                          <a:noFill/>
                        </a:rPr>
                        <a:t> </a:t>
                      </a:r>
                    </a:p>
                  </p:txBody>
                </p:sp>
              </mc:Fallback>
            </mc:AlternateContent>
            <p:cxnSp>
              <p:nvCxnSpPr>
                <p:cNvPr id="338" name="Straight Arrow Connector 337">
                  <a:extLst>
                    <a:ext uri="{FF2B5EF4-FFF2-40B4-BE49-F238E27FC236}">
                      <a16:creationId xmlns:a16="http://schemas.microsoft.com/office/drawing/2014/main" id="{832066F7-505E-765B-4378-50945432A314}"/>
                    </a:ext>
                  </a:extLst>
                </p:cNvPr>
                <p:cNvCxnSpPr>
                  <a:cxnSpLocks/>
                  <a:stCxn id="337" idx="3"/>
                </p:cNvCxnSpPr>
                <p:nvPr/>
              </p:nvCxnSpPr>
              <p:spPr>
                <a:xfrm>
                  <a:off x="11546155" y="2593456"/>
                  <a:ext cx="171079" cy="0"/>
                </a:xfrm>
                <a:prstGeom prst="straightConnector1">
                  <a:avLst/>
                </a:prstGeom>
                <a:noFill/>
                <a:ln w="12700" cap="flat" cmpd="sng" algn="ctr">
                  <a:solidFill>
                    <a:srgbClr val="4472C4"/>
                  </a:solidFill>
                  <a:prstDash val="solid"/>
                  <a:miter lim="800000"/>
                  <a:headEnd type="none" w="sm" len="med"/>
                  <a:tailEnd type="triangle" w="sm" len="sm"/>
                </a:ln>
                <a:effectLst/>
              </p:spPr>
            </p:cxnSp>
            <mc:AlternateContent xmlns:mc="http://schemas.openxmlformats.org/markup-compatibility/2006" xmlns:a14="http://schemas.microsoft.com/office/drawing/2010/main">
              <mc:Choice Requires="a14">
                <p:sp>
                  <p:nvSpPr>
                    <p:cNvPr id="339" name="TextBox 338">
                      <a:extLst>
                        <a:ext uri="{FF2B5EF4-FFF2-40B4-BE49-F238E27FC236}">
                          <a16:creationId xmlns:a16="http://schemas.microsoft.com/office/drawing/2014/main" id="{AE919B49-7218-4D2E-A5D6-04E75F84377E}"/>
                        </a:ext>
                      </a:extLst>
                    </p:cNvPr>
                    <p:cNvSpPr txBox="1"/>
                    <p:nvPr/>
                  </p:nvSpPr>
                  <p:spPr>
                    <a:xfrm>
                      <a:off x="11713138" y="2459150"/>
                      <a:ext cx="412245" cy="256865"/>
                    </a:xfrm>
                    <a:prstGeom prst="rect">
                      <a:avLst/>
                    </a:prstGeom>
                    <a:noFill/>
                  </p:spPr>
                  <p:txBody>
                    <a:bodyPr wrap="square" lIns="36000">
                      <a:spAutoFit/>
                    </a:bodyPr>
                    <a:lstStyle/>
                    <a:p>
                      <a:pPr/>
                      <a14:m>
                        <m:oMathPara xmlns:m="http://schemas.openxmlformats.org/officeDocument/2006/math">
                          <m:oMathParaPr>
                            <m:jc m:val="left"/>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𝑣</m:t>
                                </m:r>
                              </m:e>
                              <m:sub>
                                <m:r>
                                  <a:rPr lang="en-NZ" sz="900" i="1" kern="0">
                                    <a:solidFill>
                                      <a:prstClr val="black"/>
                                    </a:solidFill>
                                    <a:latin typeface="Cambria Math" panose="02040503050406030204" pitchFamily="18" charset="0"/>
                                  </a:rPr>
                                  <m:t>𝑖𝑆𝑖𝑛𝑘</m:t>
                                </m:r>
                              </m:sub>
                              <m:sup>
                                <m:sSup>
                                  <m:sSupPr>
                                    <m:ctrlPr>
                                      <a:rPr lang="en-NZ" sz="900" i="1" kern="0">
                                        <a:solidFill>
                                          <a:prstClr val="black"/>
                                        </a:solidFill>
                                        <a:latin typeface="Cambria Math" panose="02040503050406030204" pitchFamily="18" charset="0"/>
                                      </a:rPr>
                                    </m:ctrlPr>
                                  </m:sSupPr>
                                  <m:e>
                                    <m:r>
                                      <a:rPr lang="en-NZ" sz="900" i="1" kern="0">
                                        <a:solidFill>
                                          <a:prstClr val="black"/>
                                        </a:solidFill>
                                        <a:latin typeface="Cambria Math" panose="02040503050406030204" pitchFamily="18" charset="0"/>
                                      </a:rPr>
                                      <m:t>𝐻</m:t>
                                    </m:r>
                                  </m:e>
                                  <m:sup>
                                    <m:r>
                                      <a:rPr lang="en-NZ" sz="900" i="1" kern="0">
                                        <a:solidFill>
                                          <a:prstClr val="black"/>
                                        </a:solidFill>
                                        <a:latin typeface="Cambria Math" panose="02040503050406030204" pitchFamily="18" charset="0"/>
                                      </a:rPr>
                                      <m:t>+</m:t>
                                    </m:r>
                                  </m:sup>
                                </m:sSup>
                              </m:sup>
                            </m:sSubSup>
                          </m:oMath>
                        </m:oMathPara>
                      </a14:m>
                      <a:endParaRPr lang="en-NZ" sz="900" dirty="0"/>
                    </a:p>
                  </p:txBody>
                </p:sp>
              </mc:Choice>
              <mc:Fallback xmlns="">
                <p:sp>
                  <p:nvSpPr>
                    <p:cNvPr id="339" name="TextBox 338">
                      <a:extLst>
                        <a:ext uri="{FF2B5EF4-FFF2-40B4-BE49-F238E27FC236}">
                          <a16:creationId xmlns:a16="http://schemas.microsoft.com/office/drawing/2014/main" id="{AE919B49-7218-4D2E-A5D6-04E75F84377E}"/>
                        </a:ext>
                      </a:extLst>
                    </p:cNvPr>
                    <p:cNvSpPr txBox="1">
                      <a:spLocks noRot="1" noChangeAspect="1" noMove="1" noResize="1" noEditPoints="1" noAdjustHandles="1" noChangeArrowheads="1" noChangeShapeType="1" noTextEdit="1"/>
                    </p:cNvSpPr>
                    <p:nvPr/>
                  </p:nvSpPr>
                  <p:spPr>
                    <a:xfrm>
                      <a:off x="11713138" y="2459150"/>
                      <a:ext cx="412245" cy="256865"/>
                    </a:xfrm>
                    <a:prstGeom prst="rect">
                      <a:avLst/>
                    </a:prstGeom>
                    <a:blipFill>
                      <a:blip r:embed="rId57"/>
                      <a:stretch>
                        <a:fillRect/>
                      </a:stretch>
                    </a:blipFill>
                  </p:spPr>
                  <p:txBody>
                    <a:bodyPr/>
                    <a:lstStyle/>
                    <a:p>
                      <a:r>
                        <a:rPr lang="en-NZ">
                          <a:noFill/>
                        </a:rPr>
                        <a:t> </a:t>
                      </a:r>
                    </a:p>
                  </p:txBody>
                </p:sp>
              </mc:Fallback>
            </mc:AlternateContent>
          </p:grpSp>
        </p:grpSp>
        <p:grpSp>
          <p:nvGrpSpPr>
            <p:cNvPr id="398" name="Group 397">
              <a:extLst>
                <a:ext uri="{FF2B5EF4-FFF2-40B4-BE49-F238E27FC236}">
                  <a16:creationId xmlns:a16="http://schemas.microsoft.com/office/drawing/2014/main" id="{86D01B12-75DC-3851-F693-691397FEF149}"/>
                </a:ext>
              </a:extLst>
            </p:cNvPr>
            <p:cNvGrpSpPr/>
            <p:nvPr/>
          </p:nvGrpSpPr>
          <p:grpSpPr>
            <a:xfrm>
              <a:off x="139629" y="1391082"/>
              <a:ext cx="2531556" cy="2153231"/>
              <a:chOff x="139629" y="1391082"/>
              <a:chExt cx="2531556" cy="2153231"/>
            </a:xfrm>
          </p:grpSpPr>
          <p:grpSp>
            <p:nvGrpSpPr>
              <p:cNvPr id="397" name="Group 396">
                <a:extLst>
                  <a:ext uri="{FF2B5EF4-FFF2-40B4-BE49-F238E27FC236}">
                    <a16:creationId xmlns:a16="http://schemas.microsoft.com/office/drawing/2014/main" id="{3C067FE4-4040-9B4F-3130-7323602907AD}"/>
                  </a:ext>
                </a:extLst>
              </p:cNvPr>
              <p:cNvGrpSpPr/>
              <p:nvPr/>
            </p:nvGrpSpPr>
            <p:grpSpPr>
              <a:xfrm>
                <a:off x="139629" y="1391082"/>
                <a:ext cx="2027861" cy="1594861"/>
                <a:chOff x="139629" y="1391082"/>
                <a:chExt cx="2027861" cy="1594861"/>
              </a:xfrm>
            </p:grpSpPr>
            <p:grpSp>
              <p:nvGrpSpPr>
                <p:cNvPr id="362" name="Group 361">
                  <a:extLst>
                    <a:ext uri="{FF2B5EF4-FFF2-40B4-BE49-F238E27FC236}">
                      <a16:creationId xmlns:a16="http://schemas.microsoft.com/office/drawing/2014/main" id="{783D0AE2-FEC9-3544-156F-9E54BE0392AF}"/>
                    </a:ext>
                  </a:extLst>
                </p:cNvPr>
                <p:cNvGrpSpPr/>
                <p:nvPr/>
              </p:nvGrpSpPr>
              <p:grpSpPr>
                <a:xfrm>
                  <a:off x="221377" y="1434194"/>
                  <a:ext cx="1946113" cy="1551749"/>
                  <a:chOff x="196665" y="2234990"/>
                  <a:chExt cx="1946113" cy="1551749"/>
                </a:xfrm>
              </p:grpSpPr>
              <p:grpSp>
                <p:nvGrpSpPr>
                  <p:cNvPr id="361" name="Group 360">
                    <a:extLst>
                      <a:ext uri="{FF2B5EF4-FFF2-40B4-BE49-F238E27FC236}">
                        <a16:creationId xmlns:a16="http://schemas.microsoft.com/office/drawing/2014/main" id="{822C4728-ADD2-67C2-4761-8077EED9003D}"/>
                      </a:ext>
                    </a:extLst>
                  </p:cNvPr>
                  <p:cNvGrpSpPr/>
                  <p:nvPr/>
                </p:nvGrpSpPr>
                <p:grpSpPr>
                  <a:xfrm>
                    <a:off x="196665" y="2234990"/>
                    <a:ext cx="1946113" cy="1551749"/>
                    <a:chOff x="187899" y="2196836"/>
                    <a:chExt cx="1946113" cy="1551749"/>
                  </a:xfrm>
                </p:grpSpPr>
                <p:grpSp>
                  <p:nvGrpSpPr>
                    <p:cNvPr id="478" name="Group 477">
                      <a:extLst>
                        <a:ext uri="{FF2B5EF4-FFF2-40B4-BE49-F238E27FC236}">
                          <a16:creationId xmlns:a16="http://schemas.microsoft.com/office/drawing/2014/main" id="{4E49B133-687E-0D1F-698B-9C45876BBA31}"/>
                        </a:ext>
                      </a:extLst>
                    </p:cNvPr>
                    <p:cNvGrpSpPr/>
                    <p:nvPr/>
                  </p:nvGrpSpPr>
                  <p:grpSpPr>
                    <a:xfrm>
                      <a:off x="187899" y="2196836"/>
                      <a:ext cx="1946113" cy="1092701"/>
                      <a:chOff x="1472100" y="2032149"/>
                      <a:chExt cx="1946113" cy="1092701"/>
                    </a:xfrm>
                  </p:grpSpPr>
                  <p:grpSp>
                    <p:nvGrpSpPr>
                      <p:cNvPr id="497" name="Group 496">
                        <a:extLst>
                          <a:ext uri="{FF2B5EF4-FFF2-40B4-BE49-F238E27FC236}">
                            <a16:creationId xmlns:a16="http://schemas.microsoft.com/office/drawing/2014/main" id="{58369E5D-A9D9-85D5-62C6-4068462B82E3}"/>
                          </a:ext>
                        </a:extLst>
                      </p:cNvPr>
                      <p:cNvGrpSpPr/>
                      <p:nvPr/>
                    </p:nvGrpSpPr>
                    <p:grpSpPr>
                      <a:xfrm>
                        <a:off x="1472100" y="2032149"/>
                        <a:ext cx="1946113" cy="1092701"/>
                        <a:chOff x="5899348" y="665769"/>
                        <a:chExt cx="6623522" cy="2136398"/>
                      </a:xfrm>
                    </p:grpSpPr>
                    <p:sp>
                      <p:nvSpPr>
                        <p:cNvPr id="499" name="Rectangle 498">
                          <a:extLst>
                            <a:ext uri="{FF2B5EF4-FFF2-40B4-BE49-F238E27FC236}">
                              <a16:creationId xmlns:a16="http://schemas.microsoft.com/office/drawing/2014/main" id="{DC6CE15C-2220-2287-8237-31A48720F18D}"/>
                            </a:ext>
                          </a:extLst>
                        </p:cNvPr>
                        <p:cNvSpPr/>
                        <p:nvPr/>
                      </p:nvSpPr>
                      <p:spPr>
                        <a:xfrm>
                          <a:off x="8691685" y="665769"/>
                          <a:ext cx="1419369" cy="2136398"/>
                        </a:xfrm>
                        <a:prstGeom prst="rect">
                          <a:avLst/>
                        </a:prstGeom>
                        <a:gradFill flip="none" rotWithShape="1">
                          <a:gsLst>
                            <a:gs pos="0">
                              <a:schemeClr val="accent4">
                                <a:lumMod val="40000"/>
                                <a:lumOff val="60000"/>
                              </a:schemeClr>
                            </a:gs>
                            <a:gs pos="84498">
                              <a:schemeClr val="accent4">
                                <a:lumMod val="40000"/>
                                <a:lumOff val="60000"/>
                              </a:schemeClr>
                            </a:gs>
                            <a:gs pos="16000">
                              <a:schemeClr val="accent4">
                                <a:lumMod val="40000"/>
                                <a:lumOff val="60000"/>
                              </a:schemeClr>
                            </a:gs>
                            <a:gs pos="54000">
                              <a:schemeClr val="accent4">
                                <a:lumMod val="20000"/>
                                <a:lumOff val="80000"/>
                              </a:schemeClr>
                            </a:gs>
                            <a:gs pos="100000">
                              <a:schemeClr val="accent4">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0" name="Rectangle 499">
                          <a:extLst>
                            <a:ext uri="{FF2B5EF4-FFF2-40B4-BE49-F238E27FC236}">
                              <a16:creationId xmlns:a16="http://schemas.microsoft.com/office/drawing/2014/main" id="{FC3C75D6-D97D-D665-E4CA-97C09F07E69A}"/>
                            </a:ext>
                          </a:extLst>
                        </p:cNvPr>
                        <p:cNvSpPr/>
                        <p:nvPr/>
                      </p:nvSpPr>
                      <p:spPr>
                        <a:xfrm>
                          <a:off x="10072377" y="682263"/>
                          <a:ext cx="2450493" cy="2119904"/>
                        </a:xfrm>
                        <a:prstGeom prst="rect">
                          <a:avLst/>
                        </a:prstGeom>
                        <a:gradFill>
                          <a:gsLst>
                            <a:gs pos="11000">
                              <a:srgbClr val="AEBE8E"/>
                            </a:gs>
                            <a:gs pos="89000">
                              <a:srgbClr val="E6EADC"/>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1" name="Rectangle 500">
                          <a:extLst>
                            <a:ext uri="{FF2B5EF4-FFF2-40B4-BE49-F238E27FC236}">
                              <a16:creationId xmlns:a16="http://schemas.microsoft.com/office/drawing/2014/main" id="{7B12DA79-394F-69FA-8AC3-0E7D165B708C}"/>
                            </a:ext>
                          </a:extLst>
                        </p:cNvPr>
                        <p:cNvSpPr/>
                        <p:nvPr/>
                      </p:nvSpPr>
                      <p:spPr>
                        <a:xfrm>
                          <a:off x="5899348" y="682259"/>
                          <a:ext cx="2818067" cy="2119908"/>
                        </a:xfrm>
                        <a:prstGeom prst="rect">
                          <a:avLst/>
                        </a:prstGeom>
                        <a:gradFill>
                          <a:gsLst>
                            <a:gs pos="11000">
                              <a:srgbClr val="F3F7FE"/>
                            </a:gs>
                            <a:gs pos="89000">
                              <a:srgbClr val="D9E1F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498" name="Straight Connector 497">
                        <a:extLst>
                          <a:ext uri="{FF2B5EF4-FFF2-40B4-BE49-F238E27FC236}">
                            <a16:creationId xmlns:a16="http://schemas.microsoft.com/office/drawing/2014/main" id="{3878E4D5-4EF3-6A61-18BD-76D2860971DB}"/>
                          </a:ext>
                        </a:extLst>
                      </p:cNvPr>
                      <p:cNvCxnSpPr>
                        <a:cxnSpLocks/>
                      </p:cNvCxnSpPr>
                      <p:nvPr/>
                    </p:nvCxnSpPr>
                    <p:spPr>
                      <a:xfrm>
                        <a:off x="2501059" y="2038500"/>
                        <a:ext cx="0" cy="1086350"/>
                      </a:xfrm>
                      <a:prstGeom prst="line">
                        <a:avLst/>
                      </a:prstGeom>
                      <a:ln w="419100" cmpd="dbl">
                        <a:solidFill>
                          <a:schemeClr val="accent4">
                            <a:lumMod val="75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479" name="Group 478">
                      <a:extLst>
                        <a:ext uri="{FF2B5EF4-FFF2-40B4-BE49-F238E27FC236}">
                          <a16:creationId xmlns:a16="http://schemas.microsoft.com/office/drawing/2014/main" id="{A9AAF412-0840-167A-59D6-8A21678DA332}"/>
                        </a:ext>
                      </a:extLst>
                    </p:cNvPr>
                    <p:cNvGrpSpPr/>
                    <p:nvPr/>
                  </p:nvGrpSpPr>
                  <p:grpSpPr>
                    <a:xfrm>
                      <a:off x="829965" y="2285997"/>
                      <a:ext cx="858463" cy="959782"/>
                      <a:chOff x="6400416" y="3477127"/>
                      <a:chExt cx="858463" cy="959782"/>
                    </a:xfrm>
                  </p:grpSpPr>
                  <p:grpSp>
                    <p:nvGrpSpPr>
                      <p:cNvPr id="491" name="Group 490">
                        <a:extLst>
                          <a:ext uri="{FF2B5EF4-FFF2-40B4-BE49-F238E27FC236}">
                            <a16:creationId xmlns:a16="http://schemas.microsoft.com/office/drawing/2014/main" id="{63DF93B2-87F6-242B-0986-B284A22EBE1E}"/>
                          </a:ext>
                        </a:extLst>
                      </p:cNvPr>
                      <p:cNvGrpSpPr/>
                      <p:nvPr/>
                    </p:nvGrpSpPr>
                    <p:grpSpPr>
                      <a:xfrm>
                        <a:off x="6400416" y="3580124"/>
                        <a:ext cx="858463" cy="856785"/>
                        <a:chOff x="6400416" y="3580124"/>
                        <a:chExt cx="858463" cy="856785"/>
                      </a:xfrm>
                    </p:grpSpPr>
                    <p:sp>
                      <p:nvSpPr>
                        <p:cNvPr id="493" name="Rectangle 492">
                          <a:extLst>
                            <a:ext uri="{FF2B5EF4-FFF2-40B4-BE49-F238E27FC236}">
                              <a16:creationId xmlns:a16="http://schemas.microsoft.com/office/drawing/2014/main" id="{01843962-3CCF-3D03-DB44-6D2C0EFA646B}"/>
                            </a:ext>
                          </a:extLst>
                        </p:cNvPr>
                        <p:cNvSpPr/>
                        <p:nvPr/>
                      </p:nvSpPr>
                      <p:spPr>
                        <a:xfrm>
                          <a:off x="6430879" y="3966297"/>
                          <a:ext cx="828000" cy="90000"/>
                        </a:xfrm>
                        <a:prstGeom prst="rect">
                          <a:avLst/>
                        </a:prstGeom>
                        <a:gradFill>
                          <a:gsLst>
                            <a:gs pos="0">
                              <a:srgbClr val="D9E1F4"/>
                            </a:gs>
                            <a:gs pos="100000">
                              <a:srgbClr val="B0C091"/>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94" name="Group 493">
                          <a:extLst>
                            <a:ext uri="{FF2B5EF4-FFF2-40B4-BE49-F238E27FC236}">
                              <a16:creationId xmlns:a16="http://schemas.microsoft.com/office/drawing/2014/main" id="{CE840D49-0DA6-60C8-AAD3-1EFB61EA7959}"/>
                            </a:ext>
                          </a:extLst>
                        </p:cNvPr>
                        <p:cNvGrpSpPr/>
                        <p:nvPr/>
                      </p:nvGrpSpPr>
                      <p:grpSpPr>
                        <a:xfrm>
                          <a:off x="6400416" y="3580124"/>
                          <a:ext cx="781434" cy="856785"/>
                          <a:chOff x="6400416" y="3580124"/>
                          <a:chExt cx="781434" cy="856785"/>
                        </a:xfrm>
                      </p:grpSpPr>
                      <p:sp>
                        <p:nvSpPr>
                          <p:cNvPr id="495" name="Rectangle: Rounded Corners 6">
                            <a:extLst>
                              <a:ext uri="{FF2B5EF4-FFF2-40B4-BE49-F238E27FC236}">
                                <a16:creationId xmlns:a16="http://schemas.microsoft.com/office/drawing/2014/main" id="{16BBB8D3-318D-9EE8-AA78-15F5292FE1A7}"/>
                              </a:ext>
                            </a:extLst>
                          </p:cNvPr>
                          <p:cNvSpPr/>
                          <p:nvPr/>
                        </p:nvSpPr>
                        <p:spPr>
                          <a:xfrm>
                            <a:off x="6400418" y="4038703"/>
                            <a:ext cx="781432" cy="398206"/>
                          </a:xfrm>
                          <a:custGeom>
                            <a:avLst/>
                            <a:gdLst>
                              <a:gd name="connsiteX0" fmla="*/ 0 w 1299667"/>
                              <a:gd name="connsiteY0" fmla="*/ 74373 h 446228"/>
                              <a:gd name="connsiteX1" fmla="*/ 74373 w 1299667"/>
                              <a:gd name="connsiteY1" fmla="*/ 0 h 446228"/>
                              <a:gd name="connsiteX2" fmla="*/ 1225294 w 1299667"/>
                              <a:gd name="connsiteY2" fmla="*/ 0 h 446228"/>
                              <a:gd name="connsiteX3" fmla="*/ 1299667 w 1299667"/>
                              <a:gd name="connsiteY3" fmla="*/ 74373 h 446228"/>
                              <a:gd name="connsiteX4" fmla="*/ 1299667 w 1299667"/>
                              <a:gd name="connsiteY4" fmla="*/ 371855 h 446228"/>
                              <a:gd name="connsiteX5" fmla="*/ 1225294 w 1299667"/>
                              <a:gd name="connsiteY5" fmla="*/ 446228 h 446228"/>
                              <a:gd name="connsiteX6" fmla="*/ 74373 w 1299667"/>
                              <a:gd name="connsiteY6" fmla="*/ 446228 h 446228"/>
                              <a:gd name="connsiteX7" fmla="*/ 0 w 1299667"/>
                              <a:gd name="connsiteY7" fmla="*/ 371855 h 446228"/>
                              <a:gd name="connsiteX8" fmla="*/ 0 w 1299667"/>
                              <a:gd name="connsiteY8" fmla="*/ 74373 h 446228"/>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344398"/>
                              <a:gd name="connsiteY0" fmla="*/ 74373 h 636424"/>
                              <a:gd name="connsiteX1" fmla="*/ 74373 w 1344398"/>
                              <a:gd name="connsiteY1" fmla="*/ 0 h 636424"/>
                              <a:gd name="connsiteX2" fmla="*/ 1225294 w 1344398"/>
                              <a:gd name="connsiteY2" fmla="*/ 0 h 636424"/>
                              <a:gd name="connsiteX3" fmla="*/ 1299667 w 1344398"/>
                              <a:gd name="connsiteY3" fmla="*/ 371855 h 636424"/>
                              <a:gd name="connsiteX4" fmla="*/ 1152142 w 1344398"/>
                              <a:gd name="connsiteY4" fmla="*/ 636424 h 636424"/>
                              <a:gd name="connsiteX5" fmla="*/ 74373 w 1344398"/>
                              <a:gd name="connsiteY5" fmla="*/ 446228 h 636424"/>
                              <a:gd name="connsiteX6" fmla="*/ 0 w 1344398"/>
                              <a:gd name="connsiteY6" fmla="*/ 371855 h 636424"/>
                              <a:gd name="connsiteX7" fmla="*/ 0 w 1344398"/>
                              <a:gd name="connsiteY7" fmla="*/ 74373 h 636424"/>
                              <a:gd name="connsiteX0" fmla="*/ 0 w 1324467"/>
                              <a:gd name="connsiteY0" fmla="*/ 74373 h 636424"/>
                              <a:gd name="connsiteX1" fmla="*/ 74373 w 1324467"/>
                              <a:gd name="connsiteY1" fmla="*/ 0 h 636424"/>
                              <a:gd name="connsiteX2" fmla="*/ 1225294 w 1324467"/>
                              <a:gd name="connsiteY2" fmla="*/ 0 h 636424"/>
                              <a:gd name="connsiteX3" fmla="*/ 1299667 w 1324467"/>
                              <a:gd name="connsiteY3" fmla="*/ 371855 h 636424"/>
                              <a:gd name="connsiteX4" fmla="*/ 1152142 w 1324467"/>
                              <a:gd name="connsiteY4" fmla="*/ 636424 h 636424"/>
                              <a:gd name="connsiteX5" fmla="*/ 74373 w 1324467"/>
                              <a:gd name="connsiteY5" fmla="*/ 446228 h 636424"/>
                              <a:gd name="connsiteX6" fmla="*/ 0 w 1324467"/>
                              <a:gd name="connsiteY6" fmla="*/ 371855 h 636424"/>
                              <a:gd name="connsiteX7" fmla="*/ 0 w 1324467"/>
                              <a:gd name="connsiteY7" fmla="*/ 74373 h 636424"/>
                              <a:gd name="connsiteX0" fmla="*/ 0 w 1420821"/>
                              <a:gd name="connsiteY0" fmla="*/ 74373 h 636424"/>
                              <a:gd name="connsiteX1" fmla="*/ 74373 w 1420821"/>
                              <a:gd name="connsiteY1" fmla="*/ 0 h 636424"/>
                              <a:gd name="connsiteX2" fmla="*/ 1225294 w 1420821"/>
                              <a:gd name="connsiteY2" fmla="*/ 0 h 636424"/>
                              <a:gd name="connsiteX3" fmla="*/ 1299667 w 1420821"/>
                              <a:gd name="connsiteY3" fmla="*/ 371855 h 636424"/>
                              <a:gd name="connsiteX4" fmla="*/ 1152142 w 1420821"/>
                              <a:gd name="connsiteY4" fmla="*/ 636424 h 636424"/>
                              <a:gd name="connsiteX5" fmla="*/ 74373 w 1420821"/>
                              <a:gd name="connsiteY5" fmla="*/ 446228 h 636424"/>
                              <a:gd name="connsiteX6" fmla="*/ 0 w 1420821"/>
                              <a:gd name="connsiteY6" fmla="*/ 371855 h 636424"/>
                              <a:gd name="connsiteX7" fmla="*/ 0 w 1420821"/>
                              <a:gd name="connsiteY7" fmla="*/ 74373 h 636424"/>
                              <a:gd name="connsiteX0" fmla="*/ 0 w 1414454"/>
                              <a:gd name="connsiteY0" fmla="*/ 134207 h 696258"/>
                              <a:gd name="connsiteX1" fmla="*/ 74373 w 1414454"/>
                              <a:gd name="connsiteY1" fmla="*/ 59834 h 696258"/>
                              <a:gd name="connsiteX2" fmla="*/ 1225294 w 1414454"/>
                              <a:gd name="connsiteY2" fmla="*/ 59834 h 696258"/>
                              <a:gd name="connsiteX3" fmla="*/ 1299667 w 1414454"/>
                              <a:gd name="connsiteY3" fmla="*/ 431689 h 696258"/>
                              <a:gd name="connsiteX4" fmla="*/ 1152142 w 1414454"/>
                              <a:gd name="connsiteY4" fmla="*/ 696258 h 696258"/>
                              <a:gd name="connsiteX5" fmla="*/ 74373 w 1414454"/>
                              <a:gd name="connsiteY5" fmla="*/ 506062 h 696258"/>
                              <a:gd name="connsiteX6" fmla="*/ 0 w 1414454"/>
                              <a:gd name="connsiteY6" fmla="*/ 431689 h 696258"/>
                              <a:gd name="connsiteX7" fmla="*/ 0 w 1414454"/>
                              <a:gd name="connsiteY7" fmla="*/ 134207 h 696258"/>
                              <a:gd name="connsiteX0" fmla="*/ 0 w 1325887"/>
                              <a:gd name="connsiteY0" fmla="*/ 145085 h 707136"/>
                              <a:gd name="connsiteX1" fmla="*/ 74373 w 1325887"/>
                              <a:gd name="connsiteY1" fmla="*/ 70712 h 707136"/>
                              <a:gd name="connsiteX2" fmla="*/ 1225294 w 1325887"/>
                              <a:gd name="connsiteY2" fmla="*/ 70712 h 707136"/>
                              <a:gd name="connsiteX3" fmla="*/ 1299667 w 1325887"/>
                              <a:gd name="connsiteY3" fmla="*/ 442567 h 707136"/>
                              <a:gd name="connsiteX4" fmla="*/ 1152142 w 1325887"/>
                              <a:gd name="connsiteY4" fmla="*/ 707136 h 707136"/>
                              <a:gd name="connsiteX5" fmla="*/ 74373 w 1325887"/>
                              <a:gd name="connsiteY5" fmla="*/ 516940 h 707136"/>
                              <a:gd name="connsiteX6" fmla="*/ 0 w 1325887"/>
                              <a:gd name="connsiteY6" fmla="*/ 442567 h 707136"/>
                              <a:gd name="connsiteX7" fmla="*/ 0 w 1325887"/>
                              <a:gd name="connsiteY7" fmla="*/ 145085 h 707136"/>
                              <a:gd name="connsiteX0" fmla="*/ 0 w 1322420"/>
                              <a:gd name="connsiteY0" fmla="*/ 78035 h 640086"/>
                              <a:gd name="connsiteX1" fmla="*/ 74373 w 1322420"/>
                              <a:gd name="connsiteY1" fmla="*/ 3662 h 640086"/>
                              <a:gd name="connsiteX2" fmla="*/ 1217979 w 1322420"/>
                              <a:gd name="connsiteY2" fmla="*/ 126051 h 640086"/>
                              <a:gd name="connsiteX3" fmla="*/ 1299667 w 1322420"/>
                              <a:gd name="connsiteY3" fmla="*/ 375517 h 640086"/>
                              <a:gd name="connsiteX4" fmla="*/ 1152142 w 1322420"/>
                              <a:gd name="connsiteY4" fmla="*/ 640086 h 640086"/>
                              <a:gd name="connsiteX5" fmla="*/ 74373 w 1322420"/>
                              <a:gd name="connsiteY5" fmla="*/ 449890 h 640086"/>
                              <a:gd name="connsiteX6" fmla="*/ 0 w 1322420"/>
                              <a:gd name="connsiteY6" fmla="*/ 375517 h 640086"/>
                              <a:gd name="connsiteX7" fmla="*/ 0 w 1322420"/>
                              <a:gd name="connsiteY7" fmla="*/ 78035 h 640086"/>
                              <a:gd name="connsiteX0" fmla="*/ 0 w 1322420"/>
                              <a:gd name="connsiteY0" fmla="*/ 104177 h 666228"/>
                              <a:gd name="connsiteX1" fmla="*/ 74373 w 1322420"/>
                              <a:gd name="connsiteY1" fmla="*/ 29804 h 666228"/>
                              <a:gd name="connsiteX2" fmla="*/ 1217979 w 1322420"/>
                              <a:gd name="connsiteY2" fmla="*/ 90999 h 666228"/>
                              <a:gd name="connsiteX3" fmla="*/ 1299667 w 1322420"/>
                              <a:gd name="connsiteY3" fmla="*/ 401659 h 666228"/>
                              <a:gd name="connsiteX4" fmla="*/ 1152142 w 1322420"/>
                              <a:gd name="connsiteY4" fmla="*/ 666228 h 666228"/>
                              <a:gd name="connsiteX5" fmla="*/ 74373 w 1322420"/>
                              <a:gd name="connsiteY5" fmla="*/ 476032 h 666228"/>
                              <a:gd name="connsiteX6" fmla="*/ 0 w 1322420"/>
                              <a:gd name="connsiteY6" fmla="*/ 401659 h 666228"/>
                              <a:gd name="connsiteX7" fmla="*/ 0 w 1322420"/>
                              <a:gd name="connsiteY7" fmla="*/ 104177 h 66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420" h="666228">
                                <a:moveTo>
                                  <a:pt x="0" y="104177"/>
                                </a:moveTo>
                                <a:cubicBezTo>
                                  <a:pt x="0" y="63102"/>
                                  <a:pt x="33298" y="29804"/>
                                  <a:pt x="74373" y="29804"/>
                                </a:cubicBezTo>
                                <a:cubicBezTo>
                                  <a:pt x="458013" y="29804"/>
                                  <a:pt x="1061110" y="-68105"/>
                                  <a:pt x="1217979" y="90999"/>
                                </a:cubicBezTo>
                                <a:cubicBezTo>
                                  <a:pt x="1374848" y="250103"/>
                                  <a:pt x="1311859" y="295588"/>
                                  <a:pt x="1299667" y="401659"/>
                                </a:cubicBezTo>
                                <a:cubicBezTo>
                                  <a:pt x="1299667" y="442734"/>
                                  <a:pt x="1193217" y="666228"/>
                                  <a:pt x="1152142" y="666228"/>
                                </a:cubicBezTo>
                                <a:cubicBezTo>
                                  <a:pt x="885546" y="446772"/>
                                  <a:pt x="458013" y="476032"/>
                                  <a:pt x="74373" y="476032"/>
                                </a:cubicBezTo>
                                <a:cubicBezTo>
                                  <a:pt x="33298" y="476032"/>
                                  <a:pt x="0" y="442734"/>
                                  <a:pt x="0" y="401659"/>
                                </a:cubicBezTo>
                                <a:lnTo>
                                  <a:pt x="0" y="104177"/>
                                </a:lnTo>
                                <a:close/>
                              </a:path>
                            </a:pathLst>
                          </a:custGeom>
                          <a:gradFill flip="none" rotWithShape="1">
                            <a:gsLst>
                              <a:gs pos="0">
                                <a:schemeClr val="bg1">
                                  <a:lumMod val="75000"/>
                                </a:schemeClr>
                              </a:gs>
                              <a:gs pos="100000">
                                <a:srgbClr val="C00000"/>
                              </a:gs>
                            </a:gsLst>
                            <a:lin ang="5400000" scaled="1"/>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6" name="Rectangle: Rounded Corners 6">
                            <a:extLst>
                              <a:ext uri="{FF2B5EF4-FFF2-40B4-BE49-F238E27FC236}">
                                <a16:creationId xmlns:a16="http://schemas.microsoft.com/office/drawing/2014/main" id="{07988717-8102-15EF-9672-17FF975F6B78}"/>
                              </a:ext>
                            </a:extLst>
                          </p:cNvPr>
                          <p:cNvSpPr/>
                          <p:nvPr/>
                        </p:nvSpPr>
                        <p:spPr>
                          <a:xfrm flipV="1">
                            <a:off x="6400416" y="3580124"/>
                            <a:ext cx="773658" cy="444626"/>
                          </a:xfrm>
                          <a:custGeom>
                            <a:avLst/>
                            <a:gdLst>
                              <a:gd name="connsiteX0" fmla="*/ 0 w 1299667"/>
                              <a:gd name="connsiteY0" fmla="*/ 74373 h 446228"/>
                              <a:gd name="connsiteX1" fmla="*/ 74373 w 1299667"/>
                              <a:gd name="connsiteY1" fmla="*/ 0 h 446228"/>
                              <a:gd name="connsiteX2" fmla="*/ 1225294 w 1299667"/>
                              <a:gd name="connsiteY2" fmla="*/ 0 h 446228"/>
                              <a:gd name="connsiteX3" fmla="*/ 1299667 w 1299667"/>
                              <a:gd name="connsiteY3" fmla="*/ 74373 h 446228"/>
                              <a:gd name="connsiteX4" fmla="*/ 1299667 w 1299667"/>
                              <a:gd name="connsiteY4" fmla="*/ 371855 h 446228"/>
                              <a:gd name="connsiteX5" fmla="*/ 1225294 w 1299667"/>
                              <a:gd name="connsiteY5" fmla="*/ 446228 h 446228"/>
                              <a:gd name="connsiteX6" fmla="*/ 74373 w 1299667"/>
                              <a:gd name="connsiteY6" fmla="*/ 446228 h 446228"/>
                              <a:gd name="connsiteX7" fmla="*/ 0 w 1299667"/>
                              <a:gd name="connsiteY7" fmla="*/ 371855 h 446228"/>
                              <a:gd name="connsiteX8" fmla="*/ 0 w 1299667"/>
                              <a:gd name="connsiteY8" fmla="*/ 74373 h 446228"/>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344398"/>
                              <a:gd name="connsiteY0" fmla="*/ 74373 h 636424"/>
                              <a:gd name="connsiteX1" fmla="*/ 74373 w 1344398"/>
                              <a:gd name="connsiteY1" fmla="*/ 0 h 636424"/>
                              <a:gd name="connsiteX2" fmla="*/ 1225294 w 1344398"/>
                              <a:gd name="connsiteY2" fmla="*/ 0 h 636424"/>
                              <a:gd name="connsiteX3" fmla="*/ 1299667 w 1344398"/>
                              <a:gd name="connsiteY3" fmla="*/ 371855 h 636424"/>
                              <a:gd name="connsiteX4" fmla="*/ 1152142 w 1344398"/>
                              <a:gd name="connsiteY4" fmla="*/ 636424 h 636424"/>
                              <a:gd name="connsiteX5" fmla="*/ 74373 w 1344398"/>
                              <a:gd name="connsiteY5" fmla="*/ 446228 h 636424"/>
                              <a:gd name="connsiteX6" fmla="*/ 0 w 1344398"/>
                              <a:gd name="connsiteY6" fmla="*/ 371855 h 636424"/>
                              <a:gd name="connsiteX7" fmla="*/ 0 w 1344398"/>
                              <a:gd name="connsiteY7" fmla="*/ 74373 h 636424"/>
                              <a:gd name="connsiteX0" fmla="*/ 0 w 1324467"/>
                              <a:gd name="connsiteY0" fmla="*/ 74373 h 636424"/>
                              <a:gd name="connsiteX1" fmla="*/ 74373 w 1324467"/>
                              <a:gd name="connsiteY1" fmla="*/ 0 h 636424"/>
                              <a:gd name="connsiteX2" fmla="*/ 1225294 w 1324467"/>
                              <a:gd name="connsiteY2" fmla="*/ 0 h 636424"/>
                              <a:gd name="connsiteX3" fmla="*/ 1299667 w 1324467"/>
                              <a:gd name="connsiteY3" fmla="*/ 371855 h 636424"/>
                              <a:gd name="connsiteX4" fmla="*/ 1152142 w 1324467"/>
                              <a:gd name="connsiteY4" fmla="*/ 636424 h 636424"/>
                              <a:gd name="connsiteX5" fmla="*/ 74373 w 1324467"/>
                              <a:gd name="connsiteY5" fmla="*/ 446228 h 636424"/>
                              <a:gd name="connsiteX6" fmla="*/ 0 w 1324467"/>
                              <a:gd name="connsiteY6" fmla="*/ 371855 h 636424"/>
                              <a:gd name="connsiteX7" fmla="*/ 0 w 1324467"/>
                              <a:gd name="connsiteY7" fmla="*/ 74373 h 636424"/>
                              <a:gd name="connsiteX0" fmla="*/ 0 w 1420821"/>
                              <a:gd name="connsiteY0" fmla="*/ 74373 h 636424"/>
                              <a:gd name="connsiteX1" fmla="*/ 74373 w 1420821"/>
                              <a:gd name="connsiteY1" fmla="*/ 0 h 636424"/>
                              <a:gd name="connsiteX2" fmla="*/ 1225294 w 1420821"/>
                              <a:gd name="connsiteY2" fmla="*/ 0 h 636424"/>
                              <a:gd name="connsiteX3" fmla="*/ 1299667 w 1420821"/>
                              <a:gd name="connsiteY3" fmla="*/ 371855 h 636424"/>
                              <a:gd name="connsiteX4" fmla="*/ 1152142 w 1420821"/>
                              <a:gd name="connsiteY4" fmla="*/ 636424 h 636424"/>
                              <a:gd name="connsiteX5" fmla="*/ 74373 w 1420821"/>
                              <a:gd name="connsiteY5" fmla="*/ 446228 h 636424"/>
                              <a:gd name="connsiteX6" fmla="*/ 0 w 1420821"/>
                              <a:gd name="connsiteY6" fmla="*/ 371855 h 636424"/>
                              <a:gd name="connsiteX7" fmla="*/ 0 w 1420821"/>
                              <a:gd name="connsiteY7" fmla="*/ 74373 h 636424"/>
                              <a:gd name="connsiteX0" fmla="*/ 0 w 1414454"/>
                              <a:gd name="connsiteY0" fmla="*/ 134207 h 696258"/>
                              <a:gd name="connsiteX1" fmla="*/ 74373 w 1414454"/>
                              <a:gd name="connsiteY1" fmla="*/ 59834 h 696258"/>
                              <a:gd name="connsiteX2" fmla="*/ 1225294 w 1414454"/>
                              <a:gd name="connsiteY2" fmla="*/ 59834 h 696258"/>
                              <a:gd name="connsiteX3" fmla="*/ 1299667 w 1414454"/>
                              <a:gd name="connsiteY3" fmla="*/ 431689 h 696258"/>
                              <a:gd name="connsiteX4" fmla="*/ 1152142 w 1414454"/>
                              <a:gd name="connsiteY4" fmla="*/ 696258 h 696258"/>
                              <a:gd name="connsiteX5" fmla="*/ 74373 w 1414454"/>
                              <a:gd name="connsiteY5" fmla="*/ 506062 h 696258"/>
                              <a:gd name="connsiteX6" fmla="*/ 0 w 1414454"/>
                              <a:gd name="connsiteY6" fmla="*/ 431689 h 696258"/>
                              <a:gd name="connsiteX7" fmla="*/ 0 w 1414454"/>
                              <a:gd name="connsiteY7" fmla="*/ 134207 h 696258"/>
                              <a:gd name="connsiteX0" fmla="*/ 0 w 1325887"/>
                              <a:gd name="connsiteY0" fmla="*/ 145085 h 707136"/>
                              <a:gd name="connsiteX1" fmla="*/ 74373 w 1325887"/>
                              <a:gd name="connsiteY1" fmla="*/ 70712 h 707136"/>
                              <a:gd name="connsiteX2" fmla="*/ 1225294 w 1325887"/>
                              <a:gd name="connsiteY2" fmla="*/ 70712 h 707136"/>
                              <a:gd name="connsiteX3" fmla="*/ 1299667 w 1325887"/>
                              <a:gd name="connsiteY3" fmla="*/ 442567 h 707136"/>
                              <a:gd name="connsiteX4" fmla="*/ 1152142 w 1325887"/>
                              <a:gd name="connsiteY4" fmla="*/ 707136 h 707136"/>
                              <a:gd name="connsiteX5" fmla="*/ 74373 w 1325887"/>
                              <a:gd name="connsiteY5" fmla="*/ 516940 h 707136"/>
                              <a:gd name="connsiteX6" fmla="*/ 0 w 1325887"/>
                              <a:gd name="connsiteY6" fmla="*/ 442567 h 707136"/>
                              <a:gd name="connsiteX7" fmla="*/ 0 w 1325887"/>
                              <a:gd name="connsiteY7" fmla="*/ 145085 h 707136"/>
                              <a:gd name="connsiteX0" fmla="*/ 0 w 1322420"/>
                              <a:gd name="connsiteY0" fmla="*/ 78035 h 640086"/>
                              <a:gd name="connsiteX1" fmla="*/ 74373 w 1322420"/>
                              <a:gd name="connsiteY1" fmla="*/ 3662 h 640086"/>
                              <a:gd name="connsiteX2" fmla="*/ 1217979 w 1322420"/>
                              <a:gd name="connsiteY2" fmla="*/ 126051 h 640086"/>
                              <a:gd name="connsiteX3" fmla="*/ 1299667 w 1322420"/>
                              <a:gd name="connsiteY3" fmla="*/ 375517 h 640086"/>
                              <a:gd name="connsiteX4" fmla="*/ 1152142 w 1322420"/>
                              <a:gd name="connsiteY4" fmla="*/ 640086 h 640086"/>
                              <a:gd name="connsiteX5" fmla="*/ 74373 w 1322420"/>
                              <a:gd name="connsiteY5" fmla="*/ 449890 h 640086"/>
                              <a:gd name="connsiteX6" fmla="*/ 0 w 1322420"/>
                              <a:gd name="connsiteY6" fmla="*/ 375517 h 640086"/>
                              <a:gd name="connsiteX7" fmla="*/ 0 w 1322420"/>
                              <a:gd name="connsiteY7" fmla="*/ 78035 h 640086"/>
                              <a:gd name="connsiteX0" fmla="*/ 0 w 1322420"/>
                              <a:gd name="connsiteY0" fmla="*/ 104177 h 666228"/>
                              <a:gd name="connsiteX1" fmla="*/ 74373 w 1322420"/>
                              <a:gd name="connsiteY1" fmla="*/ 29804 h 666228"/>
                              <a:gd name="connsiteX2" fmla="*/ 1217979 w 1322420"/>
                              <a:gd name="connsiteY2" fmla="*/ 90999 h 666228"/>
                              <a:gd name="connsiteX3" fmla="*/ 1299667 w 1322420"/>
                              <a:gd name="connsiteY3" fmla="*/ 401659 h 666228"/>
                              <a:gd name="connsiteX4" fmla="*/ 1152142 w 1322420"/>
                              <a:gd name="connsiteY4" fmla="*/ 666228 h 666228"/>
                              <a:gd name="connsiteX5" fmla="*/ 74373 w 1322420"/>
                              <a:gd name="connsiteY5" fmla="*/ 476032 h 666228"/>
                              <a:gd name="connsiteX6" fmla="*/ 0 w 1322420"/>
                              <a:gd name="connsiteY6" fmla="*/ 401659 h 666228"/>
                              <a:gd name="connsiteX7" fmla="*/ 0 w 1322420"/>
                              <a:gd name="connsiteY7" fmla="*/ 104177 h 666228"/>
                              <a:gd name="connsiteX0" fmla="*/ 0 w 1309266"/>
                              <a:gd name="connsiteY0" fmla="*/ 181839 h 743890"/>
                              <a:gd name="connsiteX1" fmla="*/ 74373 w 1309266"/>
                              <a:gd name="connsiteY1" fmla="*/ 107466 h 743890"/>
                              <a:gd name="connsiteX2" fmla="*/ 1217979 w 1309266"/>
                              <a:gd name="connsiteY2" fmla="*/ 168661 h 743890"/>
                              <a:gd name="connsiteX3" fmla="*/ 1299667 w 1309266"/>
                              <a:gd name="connsiteY3" fmla="*/ 479321 h 743890"/>
                              <a:gd name="connsiteX4" fmla="*/ 1152142 w 1309266"/>
                              <a:gd name="connsiteY4" fmla="*/ 743890 h 743890"/>
                              <a:gd name="connsiteX5" fmla="*/ 74373 w 1309266"/>
                              <a:gd name="connsiteY5" fmla="*/ 553694 h 743890"/>
                              <a:gd name="connsiteX6" fmla="*/ 0 w 1309266"/>
                              <a:gd name="connsiteY6" fmla="*/ 479321 h 743890"/>
                              <a:gd name="connsiteX7" fmla="*/ 0 w 1309266"/>
                              <a:gd name="connsiteY7" fmla="*/ 181839 h 743890"/>
                              <a:gd name="connsiteX0" fmla="*/ 0 w 1309264"/>
                              <a:gd name="connsiteY0" fmla="*/ 181841 h 743892"/>
                              <a:gd name="connsiteX1" fmla="*/ 74373 w 1309264"/>
                              <a:gd name="connsiteY1" fmla="*/ 107468 h 743892"/>
                              <a:gd name="connsiteX2" fmla="*/ 1217979 w 1309264"/>
                              <a:gd name="connsiteY2" fmla="*/ 168663 h 743892"/>
                              <a:gd name="connsiteX3" fmla="*/ 1299667 w 1309264"/>
                              <a:gd name="connsiteY3" fmla="*/ 479323 h 743892"/>
                              <a:gd name="connsiteX4" fmla="*/ 1152142 w 1309264"/>
                              <a:gd name="connsiteY4" fmla="*/ 743892 h 743892"/>
                              <a:gd name="connsiteX5" fmla="*/ 74373 w 1309264"/>
                              <a:gd name="connsiteY5" fmla="*/ 553696 h 743892"/>
                              <a:gd name="connsiteX6" fmla="*/ 0 w 1309264"/>
                              <a:gd name="connsiteY6" fmla="*/ 479323 h 743892"/>
                              <a:gd name="connsiteX7" fmla="*/ 0 w 1309264"/>
                              <a:gd name="connsiteY7" fmla="*/ 181841 h 74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9264" h="743892">
                                <a:moveTo>
                                  <a:pt x="0" y="181841"/>
                                </a:moveTo>
                                <a:cubicBezTo>
                                  <a:pt x="0" y="140766"/>
                                  <a:pt x="33298" y="107468"/>
                                  <a:pt x="74373" y="107468"/>
                                </a:cubicBezTo>
                                <a:cubicBezTo>
                                  <a:pt x="748159" y="107468"/>
                                  <a:pt x="1104094" y="-171050"/>
                                  <a:pt x="1217979" y="168663"/>
                                </a:cubicBezTo>
                                <a:cubicBezTo>
                                  <a:pt x="1331864" y="508376"/>
                                  <a:pt x="1311859" y="373252"/>
                                  <a:pt x="1299667" y="479323"/>
                                </a:cubicBezTo>
                                <a:cubicBezTo>
                                  <a:pt x="1299667" y="520398"/>
                                  <a:pt x="1193217" y="743892"/>
                                  <a:pt x="1152142" y="743892"/>
                                </a:cubicBezTo>
                                <a:cubicBezTo>
                                  <a:pt x="885546" y="524436"/>
                                  <a:pt x="458013" y="553696"/>
                                  <a:pt x="74373" y="553696"/>
                                </a:cubicBezTo>
                                <a:cubicBezTo>
                                  <a:pt x="33298" y="553696"/>
                                  <a:pt x="0" y="520398"/>
                                  <a:pt x="0" y="479323"/>
                                </a:cubicBezTo>
                                <a:lnTo>
                                  <a:pt x="0" y="181841"/>
                                </a:lnTo>
                                <a:close/>
                              </a:path>
                            </a:pathLst>
                          </a:custGeom>
                          <a:gradFill>
                            <a:gsLst>
                              <a:gs pos="0">
                                <a:schemeClr val="bg1">
                                  <a:lumMod val="75000"/>
                                </a:schemeClr>
                              </a:gs>
                              <a:gs pos="100000">
                                <a:srgbClr val="C00000"/>
                              </a:gs>
                            </a:gsLst>
                            <a:lin ang="5400000" scaled="1"/>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492" name="Rectangle: Rounded Corners 25">
                        <a:extLst>
                          <a:ext uri="{FF2B5EF4-FFF2-40B4-BE49-F238E27FC236}">
                            <a16:creationId xmlns:a16="http://schemas.microsoft.com/office/drawing/2014/main" id="{36A1D0A1-26D5-31B3-0B2D-3310512C12E5}"/>
                          </a:ext>
                        </a:extLst>
                      </p:cNvPr>
                      <p:cNvSpPr/>
                      <p:nvPr/>
                    </p:nvSpPr>
                    <p:spPr>
                      <a:xfrm>
                        <a:off x="6536924" y="3477127"/>
                        <a:ext cx="471467" cy="221400"/>
                      </a:xfrm>
                      <a:custGeom>
                        <a:avLst/>
                        <a:gdLst>
                          <a:gd name="connsiteX0" fmla="*/ 0 w 499308"/>
                          <a:gd name="connsiteY0" fmla="*/ 33087 h 198521"/>
                          <a:gd name="connsiteX1" fmla="*/ 33087 w 499308"/>
                          <a:gd name="connsiteY1" fmla="*/ 0 h 198521"/>
                          <a:gd name="connsiteX2" fmla="*/ 466221 w 499308"/>
                          <a:gd name="connsiteY2" fmla="*/ 0 h 198521"/>
                          <a:gd name="connsiteX3" fmla="*/ 499308 w 499308"/>
                          <a:gd name="connsiteY3" fmla="*/ 33087 h 198521"/>
                          <a:gd name="connsiteX4" fmla="*/ 499308 w 499308"/>
                          <a:gd name="connsiteY4" fmla="*/ 165434 h 198521"/>
                          <a:gd name="connsiteX5" fmla="*/ 466221 w 499308"/>
                          <a:gd name="connsiteY5" fmla="*/ 198521 h 198521"/>
                          <a:gd name="connsiteX6" fmla="*/ 33087 w 499308"/>
                          <a:gd name="connsiteY6" fmla="*/ 198521 h 198521"/>
                          <a:gd name="connsiteX7" fmla="*/ 0 w 499308"/>
                          <a:gd name="connsiteY7" fmla="*/ 165434 h 198521"/>
                          <a:gd name="connsiteX8" fmla="*/ 0 w 499308"/>
                          <a:gd name="connsiteY8" fmla="*/ 33087 h 198521"/>
                          <a:gd name="connsiteX0" fmla="*/ 0 w 499308"/>
                          <a:gd name="connsiteY0" fmla="*/ 33087 h 219235"/>
                          <a:gd name="connsiteX1" fmla="*/ 33087 w 499308"/>
                          <a:gd name="connsiteY1" fmla="*/ 0 h 219235"/>
                          <a:gd name="connsiteX2" fmla="*/ 466221 w 499308"/>
                          <a:gd name="connsiteY2" fmla="*/ 0 h 219235"/>
                          <a:gd name="connsiteX3" fmla="*/ 499308 w 499308"/>
                          <a:gd name="connsiteY3" fmla="*/ 33087 h 219235"/>
                          <a:gd name="connsiteX4" fmla="*/ 499308 w 499308"/>
                          <a:gd name="connsiteY4" fmla="*/ 165434 h 219235"/>
                          <a:gd name="connsiteX5" fmla="*/ 466221 w 499308"/>
                          <a:gd name="connsiteY5" fmla="*/ 198521 h 219235"/>
                          <a:gd name="connsiteX6" fmla="*/ 36046 w 499308"/>
                          <a:gd name="connsiteY6" fmla="*/ 219235 h 219235"/>
                          <a:gd name="connsiteX7" fmla="*/ 0 w 499308"/>
                          <a:gd name="connsiteY7" fmla="*/ 165434 h 219235"/>
                          <a:gd name="connsiteX8" fmla="*/ 0 w 499308"/>
                          <a:gd name="connsiteY8" fmla="*/ 33087 h 219235"/>
                          <a:gd name="connsiteX0" fmla="*/ 0 w 499308"/>
                          <a:gd name="connsiteY0" fmla="*/ 33087 h 219235"/>
                          <a:gd name="connsiteX1" fmla="*/ 33087 w 499308"/>
                          <a:gd name="connsiteY1" fmla="*/ 0 h 219235"/>
                          <a:gd name="connsiteX2" fmla="*/ 466221 w 499308"/>
                          <a:gd name="connsiteY2" fmla="*/ 0 h 219235"/>
                          <a:gd name="connsiteX3" fmla="*/ 499308 w 499308"/>
                          <a:gd name="connsiteY3" fmla="*/ 33087 h 219235"/>
                          <a:gd name="connsiteX4" fmla="*/ 499308 w 499308"/>
                          <a:gd name="connsiteY4" fmla="*/ 165434 h 219235"/>
                          <a:gd name="connsiteX5" fmla="*/ 466221 w 499308"/>
                          <a:gd name="connsiteY5" fmla="*/ 198521 h 219235"/>
                          <a:gd name="connsiteX6" fmla="*/ 36046 w 499308"/>
                          <a:gd name="connsiteY6" fmla="*/ 219235 h 219235"/>
                          <a:gd name="connsiteX7" fmla="*/ 0 w 499308"/>
                          <a:gd name="connsiteY7" fmla="*/ 165434 h 219235"/>
                          <a:gd name="connsiteX8" fmla="*/ 0 w 499308"/>
                          <a:gd name="connsiteY8" fmla="*/ 33087 h 219235"/>
                          <a:gd name="connsiteX0" fmla="*/ 0 w 499308"/>
                          <a:gd name="connsiteY0" fmla="*/ 33087 h 221400"/>
                          <a:gd name="connsiteX1" fmla="*/ 33087 w 499308"/>
                          <a:gd name="connsiteY1" fmla="*/ 0 h 221400"/>
                          <a:gd name="connsiteX2" fmla="*/ 466221 w 499308"/>
                          <a:gd name="connsiteY2" fmla="*/ 0 h 221400"/>
                          <a:gd name="connsiteX3" fmla="*/ 499308 w 499308"/>
                          <a:gd name="connsiteY3" fmla="*/ 33087 h 221400"/>
                          <a:gd name="connsiteX4" fmla="*/ 499308 w 499308"/>
                          <a:gd name="connsiteY4" fmla="*/ 165434 h 221400"/>
                          <a:gd name="connsiteX5" fmla="*/ 466221 w 499308"/>
                          <a:gd name="connsiteY5" fmla="*/ 198521 h 221400"/>
                          <a:gd name="connsiteX6" fmla="*/ 36046 w 499308"/>
                          <a:gd name="connsiteY6" fmla="*/ 219235 h 221400"/>
                          <a:gd name="connsiteX7" fmla="*/ 0 w 499308"/>
                          <a:gd name="connsiteY7" fmla="*/ 165434 h 221400"/>
                          <a:gd name="connsiteX8" fmla="*/ 0 w 499308"/>
                          <a:gd name="connsiteY8" fmla="*/ 33087 h 22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308" h="221400">
                            <a:moveTo>
                              <a:pt x="0" y="33087"/>
                            </a:moveTo>
                            <a:cubicBezTo>
                              <a:pt x="0" y="14814"/>
                              <a:pt x="14814" y="0"/>
                              <a:pt x="33087" y="0"/>
                            </a:cubicBezTo>
                            <a:lnTo>
                              <a:pt x="466221" y="0"/>
                            </a:lnTo>
                            <a:cubicBezTo>
                              <a:pt x="484494" y="0"/>
                              <a:pt x="499308" y="14814"/>
                              <a:pt x="499308" y="33087"/>
                            </a:cubicBezTo>
                            <a:lnTo>
                              <a:pt x="499308" y="165434"/>
                            </a:lnTo>
                            <a:cubicBezTo>
                              <a:pt x="499308" y="183707"/>
                              <a:pt x="484494" y="198521"/>
                              <a:pt x="466221" y="198521"/>
                            </a:cubicBezTo>
                            <a:cubicBezTo>
                              <a:pt x="318708" y="207399"/>
                              <a:pt x="196094" y="228112"/>
                              <a:pt x="36046" y="219235"/>
                            </a:cubicBezTo>
                            <a:cubicBezTo>
                              <a:pt x="17773" y="219235"/>
                              <a:pt x="0" y="183707"/>
                              <a:pt x="0" y="165434"/>
                            </a:cubicBezTo>
                            <a:lnTo>
                              <a:pt x="0" y="33087"/>
                            </a:lnTo>
                            <a:close/>
                          </a:path>
                        </a:pathLst>
                      </a:custGeom>
                      <a:gradFill>
                        <a:gsLst>
                          <a:gs pos="0">
                            <a:schemeClr val="bg1">
                              <a:lumMod val="75000"/>
                            </a:schemeClr>
                          </a:gs>
                          <a:gs pos="100000">
                            <a:schemeClr val="accent5">
                              <a:lumMod val="7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81" name="Group 480">
                      <a:extLst>
                        <a:ext uri="{FF2B5EF4-FFF2-40B4-BE49-F238E27FC236}">
                          <a16:creationId xmlns:a16="http://schemas.microsoft.com/office/drawing/2014/main" id="{55D80A63-C716-D42E-0B22-ACE7641CA526}"/>
                        </a:ext>
                      </a:extLst>
                    </p:cNvPr>
                    <p:cNvGrpSpPr/>
                    <p:nvPr/>
                  </p:nvGrpSpPr>
                  <p:grpSpPr>
                    <a:xfrm>
                      <a:off x="986990" y="2643399"/>
                      <a:ext cx="418551" cy="126000"/>
                      <a:chOff x="1402181" y="3729820"/>
                      <a:chExt cx="418551" cy="126000"/>
                    </a:xfrm>
                  </p:grpSpPr>
                  <p:sp>
                    <p:nvSpPr>
                      <p:cNvPr id="488" name="Oval 487">
                        <a:extLst>
                          <a:ext uri="{FF2B5EF4-FFF2-40B4-BE49-F238E27FC236}">
                            <a16:creationId xmlns:a16="http://schemas.microsoft.com/office/drawing/2014/main" id="{772D3241-565C-5716-A915-160BF02B7E45}"/>
                          </a:ext>
                        </a:extLst>
                      </p:cNvPr>
                      <p:cNvSpPr>
                        <a:spLocks noChangeAspect="1"/>
                      </p:cNvSpPr>
                      <p:nvPr/>
                    </p:nvSpPr>
                    <p:spPr>
                      <a:xfrm>
                        <a:off x="1402181" y="3729820"/>
                        <a:ext cx="126000" cy="126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9" name="Oval 488">
                        <a:extLst>
                          <a:ext uri="{FF2B5EF4-FFF2-40B4-BE49-F238E27FC236}">
                            <a16:creationId xmlns:a16="http://schemas.microsoft.com/office/drawing/2014/main" id="{284A46B2-8F63-8A1F-9F5E-09DDB42623EE}"/>
                          </a:ext>
                        </a:extLst>
                      </p:cNvPr>
                      <p:cNvSpPr>
                        <a:spLocks noChangeAspect="1"/>
                      </p:cNvSpPr>
                      <p:nvPr/>
                    </p:nvSpPr>
                    <p:spPr>
                      <a:xfrm>
                        <a:off x="1547023" y="3729820"/>
                        <a:ext cx="126000" cy="126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0" name="Oval 489">
                        <a:extLst>
                          <a:ext uri="{FF2B5EF4-FFF2-40B4-BE49-F238E27FC236}">
                            <a16:creationId xmlns:a16="http://schemas.microsoft.com/office/drawing/2014/main" id="{22174B73-203B-BD06-FC60-1850D8D175D6}"/>
                          </a:ext>
                        </a:extLst>
                      </p:cNvPr>
                      <p:cNvSpPr>
                        <a:spLocks noChangeAspect="1"/>
                      </p:cNvSpPr>
                      <p:nvPr/>
                    </p:nvSpPr>
                    <p:spPr>
                      <a:xfrm>
                        <a:off x="1694732" y="3729820"/>
                        <a:ext cx="126000" cy="126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22" name="Group 721">
                      <a:extLst>
                        <a:ext uri="{FF2B5EF4-FFF2-40B4-BE49-F238E27FC236}">
                          <a16:creationId xmlns:a16="http://schemas.microsoft.com/office/drawing/2014/main" id="{6AECBCD8-AB29-DDDD-C6B8-DB333E8768C0}"/>
                        </a:ext>
                      </a:extLst>
                    </p:cNvPr>
                    <p:cNvGrpSpPr/>
                    <p:nvPr/>
                  </p:nvGrpSpPr>
                  <p:grpSpPr>
                    <a:xfrm>
                      <a:off x="1488497" y="3532585"/>
                      <a:ext cx="576128" cy="216000"/>
                      <a:chOff x="1361076" y="3291981"/>
                      <a:chExt cx="576128" cy="216000"/>
                    </a:xfrm>
                  </p:grpSpPr>
                  <p:sp>
                    <p:nvSpPr>
                      <p:cNvPr id="720" name="Freeform: Shape 719">
                        <a:extLst>
                          <a:ext uri="{FF2B5EF4-FFF2-40B4-BE49-F238E27FC236}">
                            <a16:creationId xmlns:a16="http://schemas.microsoft.com/office/drawing/2014/main" id="{58096B52-61F5-7766-260F-0B3E0B74A9AE}"/>
                          </a:ext>
                        </a:extLst>
                      </p:cNvPr>
                      <p:cNvSpPr/>
                      <p:nvPr/>
                    </p:nvSpPr>
                    <p:spPr>
                      <a:xfrm flipV="1">
                        <a:off x="1361076" y="3327050"/>
                        <a:ext cx="229217" cy="170200"/>
                      </a:xfrm>
                      <a:custGeom>
                        <a:avLst/>
                        <a:gdLst>
                          <a:gd name="connsiteX0" fmla="*/ 0 w 171450"/>
                          <a:gd name="connsiteY0" fmla="*/ 0 h 450850"/>
                          <a:gd name="connsiteX1" fmla="*/ 171450 w 171450"/>
                          <a:gd name="connsiteY1" fmla="*/ 450850 h 450850"/>
                          <a:gd name="connsiteX0" fmla="*/ 0 w 171450"/>
                          <a:gd name="connsiteY0" fmla="*/ 0 h 450850"/>
                          <a:gd name="connsiteX1" fmla="*/ 171450 w 171450"/>
                          <a:gd name="connsiteY1" fmla="*/ 450850 h 450850"/>
                          <a:gd name="connsiteX0" fmla="*/ 60050 w 231500"/>
                          <a:gd name="connsiteY0" fmla="*/ 0 h 450850"/>
                          <a:gd name="connsiteX1" fmla="*/ 231500 w 231500"/>
                          <a:gd name="connsiteY1" fmla="*/ 450850 h 450850"/>
                          <a:gd name="connsiteX0" fmla="*/ 25440 w 446455"/>
                          <a:gd name="connsiteY0" fmla="*/ 0 h 273721"/>
                          <a:gd name="connsiteX1" fmla="*/ 446455 w 446455"/>
                          <a:gd name="connsiteY1" fmla="*/ 273721 h 273721"/>
                          <a:gd name="connsiteX0" fmla="*/ 0 w 421015"/>
                          <a:gd name="connsiteY0" fmla="*/ 0 h 273721"/>
                          <a:gd name="connsiteX1" fmla="*/ 421015 w 421015"/>
                          <a:gd name="connsiteY1" fmla="*/ 273721 h 273721"/>
                          <a:gd name="connsiteX0" fmla="*/ 0 w 308005"/>
                          <a:gd name="connsiteY0" fmla="*/ 0 h 258960"/>
                          <a:gd name="connsiteX1" fmla="*/ 308005 w 308005"/>
                          <a:gd name="connsiteY1" fmla="*/ 258960 h 258960"/>
                        </a:gdLst>
                        <a:ahLst/>
                        <a:cxnLst>
                          <a:cxn ang="0">
                            <a:pos x="connsiteX0" y="connsiteY0"/>
                          </a:cxn>
                          <a:cxn ang="0">
                            <a:pos x="connsiteX1" y="connsiteY1"/>
                          </a:cxn>
                        </a:cxnLst>
                        <a:rect l="l" t="t" r="r" b="b"/>
                        <a:pathLst>
                          <a:path w="308005" h="258960">
                            <a:moveTo>
                              <a:pt x="0" y="0"/>
                            </a:moveTo>
                            <a:cubicBezTo>
                              <a:pt x="59924" y="135858"/>
                              <a:pt x="66705" y="146777"/>
                              <a:pt x="308005" y="258960"/>
                            </a:cubicBezTo>
                          </a:path>
                        </a:pathLst>
                      </a:custGeom>
                      <a:noFill/>
                      <a:ln w="28575">
                        <a:headEnd type="none" w="med" len="med"/>
                        <a:tailEnd type="stealth"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21" name="TextBox 720">
                            <a:extLst>
                              <a:ext uri="{FF2B5EF4-FFF2-40B4-BE49-F238E27FC236}">
                                <a16:creationId xmlns:a16="http://schemas.microsoft.com/office/drawing/2014/main" id="{C514EA75-CDC9-4348-F950-417EFB920649}"/>
                              </a:ext>
                            </a:extLst>
                          </p:cNvPr>
                          <p:cNvSpPr txBox="1"/>
                          <p:nvPr/>
                        </p:nvSpPr>
                        <p:spPr>
                          <a:xfrm>
                            <a:off x="1649204" y="3291981"/>
                            <a:ext cx="288000" cy="216000"/>
                          </a:xfrm>
                          <a:prstGeom prst="ellipse">
                            <a:avLst/>
                          </a:prstGeom>
                          <a:solidFill>
                            <a:srgbClr val="7030A0"/>
                          </a:solidFill>
                          <a:ln>
                            <a:noFill/>
                          </a:ln>
                        </p:spPr>
                        <p:txBody>
                          <a:bodyPr wrap="none" lIns="36000" tIns="36000" rIns="36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𝑃</m:t>
                                      </m:r>
                                    </m:e>
                                    <m:sub>
                                      <m:r>
                                        <a:rPr kumimoji="0" lang="en-NZ" sz="1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m:t>
                                      </m:r>
                                    </m:sub>
                                  </m:sSub>
                                </m:oMath>
                              </m:oMathPara>
                            </a14:m>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721" name="TextBox 720">
                            <a:extLst>
                              <a:ext uri="{FF2B5EF4-FFF2-40B4-BE49-F238E27FC236}">
                                <a16:creationId xmlns:a16="http://schemas.microsoft.com/office/drawing/2014/main" id="{C514EA75-CDC9-4348-F950-417EFB920649}"/>
                              </a:ext>
                            </a:extLst>
                          </p:cNvPr>
                          <p:cNvSpPr txBox="1">
                            <a:spLocks noRot="1" noChangeAspect="1" noMove="1" noResize="1" noEditPoints="1" noAdjustHandles="1" noChangeArrowheads="1" noChangeShapeType="1" noTextEdit="1"/>
                          </p:cNvSpPr>
                          <p:nvPr/>
                        </p:nvSpPr>
                        <p:spPr>
                          <a:xfrm>
                            <a:off x="1649204" y="3291981"/>
                            <a:ext cx="288000" cy="216000"/>
                          </a:xfrm>
                          <a:prstGeom prst="ellipse">
                            <a:avLst/>
                          </a:prstGeom>
                          <a:blipFill>
                            <a:blip r:embed="rId58"/>
                            <a:stretch>
                              <a:fillRect b="-5556"/>
                            </a:stretch>
                          </a:blipFill>
                          <a:ln>
                            <a:noFill/>
                          </a:ln>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360" name="TextBox 359">
                          <a:extLst>
                            <a:ext uri="{FF2B5EF4-FFF2-40B4-BE49-F238E27FC236}">
                              <a16:creationId xmlns:a16="http://schemas.microsoft.com/office/drawing/2014/main" id="{59FA9DE5-183F-C30F-3195-771AC2D6DC7A}"/>
                            </a:ext>
                          </a:extLst>
                        </p:cNvPr>
                        <p:cNvSpPr txBox="1"/>
                        <p:nvPr/>
                      </p:nvSpPr>
                      <p:spPr>
                        <a:xfrm>
                          <a:off x="1734934" y="3341407"/>
                          <a:ext cx="324000" cy="216000"/>
                        </a:xfrm>
                        <a:prstGeom prst="ellipse">
                          <a:avLst/>
                        </a:prstGeom>
                        <a:solidFill>
                          <a:srgbClr val="EF1E7A"/>
                        </a:solidFill>
                        <a:ln>
                          <a:noFill/>
                        </a:ln>
                      </p:spPr>
                      <p:txBody>
                        <a:bodyPr wrap="none" lIns="36000" tIns="36000" rIns="36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2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m:t>
                                    </m:r>
                                  </m:sup>
                                </m:sSup>
                              </m:oMath>
                            </m:oMathPara>
                          </a14:m>
                          <a:endParaRPr kumimoji="0" lang="en-NZ" sz="12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mc:Choice>
                  <mc:Fallback xmlns="">
                    <p:sp>
                      <p:nvSpPr>
                        <p:cNvPr id="360" name="TextBox 359">
                          <a:extLst>
                            <a:ext uri="{FF2B5EF4-FFF2-40B4-BE49-F238E27FC236}">
                              <a16:creationId xmlns:a16="http://schemas.microsoft.com/office/drawing/2014/main" id="{59FA9DE5-183F-C30F-3195-771AC2D6DC7A}"/>
                            </a:ext>
                          </a:extLst>
                        </p:cNvPr>
                        <p:cNvSpPr txBox="1">
                          <a:spLocks noRot="1" noChangeAspect="1" noMove="1" noResize="1" noEditPoints="1" noAdjustHandles="1" noChangeArrowheads="1" noChangeShapeType="1" noTextEdit="1"/>
                        </p:cNvSpPr>
                        <p:nvPr/>
                      </p:nvSpPr>
                      <p:spPr>
                        <a:xfrm>
                          <a:off x="1734934" y="3341407"/>
                          <a:ext cx="324000" cy="216000"/>
                        </a:xfrm>
                        <a:prstGeom prst="ellipse">
                          <a:avLst/>
                        </a:prstGeom>
                        <a:blipFill>
                          <a:blip r:embed="rId29"/>
                          <a:stretch>
                            <a:fillRect/>
                          </a:stretch>
                        </a:blipFill>
                        <a:ln>
                          <a:noFill/>
                        </a:ln>
                      </p:spPr>
                      <p:txBody>
                        <a:bodyPr/>
                        <a:lstStyle/>
                        <a:p>
                          <a:r>
                            <a:rPr lang="en-NZ">
                              <a:noFill/>
                            </a:rPr>
                            <a:t> </a:t>
                          </a:r>
                        </a:p>
                      </p:txBody>
                    </p:sp>
                  </mc:Fallback>
                </mc:AlternateContent>
              </p:grpSp>
              <p:grpSp>
                <p:nvGrpSpPr>
                  <p:cNvPr id="451" name="Group 450">
                    <a:extLst>
                      <a:ext uri="{FF2B5EF4-FFF2-40B4-BE49-F238E27FC236}">
                        <a16:creationId xmlns:a16="http://schemas.microsoft.com/office/drawing/2014/main" id="{B514E95C-D7C1-C0D9-C7B7-E69A4858F7F5}"/>
                      </a:ext>
                    </a:extLst>
                  </p:cNvPr>
                  <p:cNvGrpSpPr/>
                  <p:nvPr/>
                </p:nvGrpSpPr>
                <p:grpSpPr>
                  <a:xfrm>
                    <a:off x="1024018" y="2975568"/>
                    <a:ext cx="297491" cy="126331"/>
                    <a:chOff x="1647467" y="3732587"/>
                    <a:chExt cx="297491" cy="126331"/>
                  </a:xfrm>
                </p:grpSpPr>
                <p:sp>
                  <p:nvSpPr>
                    <p:cNvPr id="453" name="Rectangle 452">
                      <a:extLst>
                        <a:ext uri="{FF2B5EF4-FFF2-40B4-BE49-F238E27FC236}">
                          <a16:creationId xmlns:a16="http://schemas.microsoft.com/office/drawing/2014/main" id="{ED5FA0F4-38E4-781E-58A6-640ACBAF678F}"/>
                        </a:ext>
                      </a:extLst>
                    </p:cNvPr>
                    <p:cNvSpPr>
                      <a:spLocks noChangeAspect="1"/>
                    </p:cNvSpPr>
                    <p:nvPr/>
                  </p:nvSpPr>
                  <p:spPr>
                    <a:xfrm rot="2700000">
                      <a:off x="1647301" y="3732753"/>
                      <a:ext cx="126331" cy="1260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4" name="Rectangle 453">
                      <a:extLst>
                        <a:ext uri="{FF2B5EF4-FFF2-40B4-BE49-F238E27FC236}">
                          <a16:creationId xmlns:a16="http://schemas.microsoft.com/office/drawing/2014/main" id="{E3A640C0-9E31-2142-7FA7-DA8417F7285C}"/>
                        </a:ext>
                      </a:extLst>
                    </p:cNvPr>
                    <p:cNvSpPr>
                      <a:spLocks noChangeAspect="1"/>
                    </p:cNvSpPr>
                    <p:nvPr/>
                  </p:nvSpPr>
                  <p:spPr>
                    <a:xfrm rot="2700000">
                      <a:off x="1818792" y="3732753"/>
                      <a:ext cx="126331" cy="1260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5" name="Rectangle 454">
                      <a:extLst>
                        <a:ext uri="{FF2B5EF4-FFF2-40B4-BE49-F238E27FC236}">
                          <a16:creationId xmlns:a16="http://schemas.microsoft.com/office/drawing/2014/main" id="{2D670AD4-7C02-C734-2129-77F874625E9E}"/>
                        </a:ext>
                      </a:extLst>
                    </p:cNvPr>
                    <p:cNvSpPr>
                      <a:spLocks noChangeAspect="1"/>
                    </p:cNvSpPr>
                    <p:nvPr/>
                  </p:nvSpPr>
                  <p:spPr>
                    <a:xfrm rot="2700000">
                      <a:off x="1651053" y="3744824"/>
                      <a:ext cx="108000" cy="10771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6" name="Rectangle 455">
                      <a:extLst>
                        <a:ext uri="{FF2B5EF4-FFF2-40B4-BE49-F238E27FC236}">
                          <a16:creationId xmlns:a16="http://schemas.microsoft.com/office/drawing/2014/main" id="{94C7D4FE-8ED5-52FE-F324-17F8FFD91943}"/>
                        </a:ext>
                      </a:extLst>
                    </p:cNvPr>
                    <p:cNvSpPr>
                      <a:spLocks noChangeAspect="1"/>
                    </p:cNvSpPr>
                    <p:nvPr/>
                  </p:nvSpPr>
                  <p:spPr>
                    <a:xfrm rot="2700000">
                      <a:off x="1822544" y="3742168"/>
                      <a:ext cx="108000" cy="10771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376" name="TextBox 375">
                  <a:extLst>
                    <a:ext uri="{FF2B5EF4-FFF2-40B4-BE49-F238E27FC236}">
                      <a16:creationId xmlns:a16="http://schemas.microsoft.com/office/drawing/2014/main" id="{8652E067-F631-61C0-43C1-770CF26C25F2}"/>
                    </a:ext>
                  </a:extLst>
                </p:cNvPr>
                <p:cNvSpPr txBox="1"/>
                <p:nvPr/>
              </p:nvSpPr>
              <p:spPr>
                <a:xfrm>
                  <a:off x="139629" y="1391082"/>
                  <a:ext cx="100380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00" b="1" i="0" u="none" strike="noStrike" kern="1200" cap="none" spc="0" normalizeH="0" baseline="0" noProof="0" dirty="0">
                      <a:ln>
                        <a:noFill/>
                      </a:ln>
                      <a:solidFill>
                        <a:srgbClr val="7030A0"/>
                      </a:solidFill>
                      <a:effectLst/>
                      <a:uLnTx/>
                      <a:uFillTx/>
                      <a:latin typeface="Calibri" panose="020F0502020204030204"/>
                      <a:ea typeface="+mn-ea"/>
                      <a:cs typeface="+mn-cs"/>
                    </a:rPr>
                    <a:t>Outward facing</a:t>
                  </a:r>
                </a:p>
              </p:txBody>
            </p:sp>
          </p:grpSp>
          <p:grpSp>
            <p:nvGrpSpPr>
              <p:cNvPr id="709" name="Group 708">
                <a:extLst>
                  <a:ext uri="{FF2B5EF4-FFF2-40B4-BE49-F238E27FC236}">
                    <a16:creationId xmlns:a16="http://schemas.microsoft.com/office/drawing/2014/main" id="{ABDEF47D-188C-8F67-83BA-36C70DABDAC0}"/>
                  </a:ext>
                </a:extLst>
              </p:cNvPr>
              <p:cNvGrpSpPr/>
              <p:nvPr/>
            </p:nvGrpSpPr>
            <p:grpSpPr>
              <a:xfrm>
                <a:off x="2141060" y="2248313"/>
                <a:ext cx="468000" cy="1296000"/>
                <a:chOff x="2192548" y="3035681"/>
                <a:chExt cx="468000" cy="1205459"/>
              </a:xfrm>
            </p:grpSpPr>
            <p:sp>
              <p:nvSpPr>
                <p:cNvPr id="690" name="Arrow: Up 689">
                  <a:extLst>
                    <a:ext uri="{FF2B5EF4-FFF2-40B4-BE49-F238E27FC236}">
                      <a16:creationId xmlns:a16="http://schemas.microsoft.com/office/drawing/2014/main" id="{1CAC5DF4-1F60-70E3-90C5-53A711ADA823}"/>
                    </a:ext>
                  </a:extLst>
                </p:cNvPr>
                <p:cNvSpPr/>
                <p:nvPr/>
              </p:nvSpPr>
              <p:spPr>
                <a:xfrm>
                  <a:off x="2291564" y="3035681"/>
                  <a:ext cx="288000" cy="1205459"/>
                </a:xfrm>
                <a:prstGeom prst="up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00" name="Rectangle: Rounded Corners 699">
                      <a:extLst>
                        <a:ext uri="{FF2B5EF4-FFF2-40B4-BE49-F238E27FC236}">
                          <a16:creationId xmlns:a16="http://schemas.microsoft.com/office/drawing/2014/main" id="{3A0E7797-B1A8-4A31-190C-EF91DAADBF78}"/>
                        </a:ext>
                      </a:extLst>
                    </p:cNvPr>
                    <p:cNvSpPr/>
                    <p:nvPr/>
                  </p:nvSpPr>
                  <p:spPr>
                    <a:xfrm>
                      <a:off x="2192548" y="3485157"/>
                      <a:ext cx="468000" cy="307471"/>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5</m:t>
                                </m:r>
                              </m:sup>
                            </m:sSubSup>
                          </m:oMath>
                        </m:oMathPara>
                      </a14:m>
                      <a:endParaRPr kumimoji="0" lang="en-NZ" sz="16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700" name="Rectangle: Rounded Corners 699">
                      <a:extLst>
                        <a:ext uri="{FF2B5EF4-FFF2-40B4-BE49-F238E27FC236}">
                          <a16:creationId xmlns:a16="http://schemas.microsoft.com/office/drawing/2014/main" id="{3A0E7797-B1A8-4A31-190C-EF91DAADBF78}"/>
                        </a:ext>
                      </a:extLst>
                    </p:cNvPr>
                    <p:cNvSpPr>
                      <a:spLocks noRot="1" noChangeAspect="1" noMove="1" noResize="1" noEditPoints="1" noAdjustHandles="1" noChangeArrowheads="1" noChangeShapeType="1" noTextEdit="1"/>
                    </p:cNvSpPr>
                    <p:nvPr/>
                  </p:nvSpPr>
                  <p:spPr>
                    <a:xfrm>
                      <a:off x="2192548" y="3485157"/>
                      <a:ext cx="468000" cy="307471"/>
                    </a:xfrm>
                    <a:prstGeom prst="roundRect">
                      <a:avLst>
                        <a:gd name="adj" fmla="val 22549"/>
                      </a:avLst>
                    </a:prstGeom>
                    <a:blipFill>
                      <a:blip r:embed="rId59"/>
                      <a:stretch>
                        <a:fillRect l="-8861"/>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441" name="TextBox 440">
                    <a:extLst>
                      <a:ext uri="{FF2B5EF4-FFF2-40B4-BE49-F238E27FC236}">
                        <a16:creationId xmlns:a16="http://schemas.microsoft.com/office/drawing/2014/main" id="{BC59C34C-439B-6937-DE1A-380961CBDC48}"/>
                      </a:ext>
                    </a:extLst>
                  </p:cNvPr>
                  <p:cNvSpPr txBox="1"/>
                  <p:nvPr/>
                </p:nvSpPr>
                <p:spPr>
                  <a:xfrm>
                    <a:off x="2095185" y="1876399"/>
                    <a:ext cx="576000" cy="324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41" name="TextBox 440">
                    <a:extLst>
                      <a:ext uri="{FF2B5EF4-FFF2-40B4-BE49-F238E27FC236}">
                        <a16:creationId xmlns:a16="http://schemas.microsoft.com/office/drawing/2014/main" id="{BC59C34C-439B-6937-DE1A-380961CBDC48}"/>
                      </a:ext>
                    </a:extLst>
                  </p:cNvPr>
                  <p:cNvSpPr txBox="1">
                    <a:spLocks noRot="1" noChangeAspect="1" noMove="1" noResize="1" noEditPoints="1" noAdjustHandles="1" noChangeArrowheads="1" noChangeShapeType="1" noTextEdit="1"/>
                  </p:cNvSpPr>
                  <p:nvPr/>
                </p:nvSpPr>
                <p:spPr>
                  <a:xfrm>
                    <a:off x="2095185" y="1876399"/>
                    <a:ext cx="576000" cy="324000"/>
                  </a:xfrm>
                  <a:prstGeom prst="roundRect">
                    <a:avLst>
                      <a:gd name="adj" fmla="val 38026"/>
                    </a:avLst>
                  </a:prstGeom>
                  <a:blipFill>
                    <a:blip r:embed="rId60"/>
                    <a:stretch>
                      <a:fillRect/>
                    </a:stretch>
                  </a:blipFill>
                  <a:ln w="12700">
                    <a:solidFill>
                      <a:srgbClr val="FF0000"/>
                    </a:solidFill>
                  </a:ln>
                </p:spPr>
                <p:txBody>
                  <a:bodyPr/>
                  <a:lstStyle/>
                  <a:p>
                    <a:r>
                      <a:rPr lang="en-NZ">
                        <a:noFill/>
                      </a:rPr>
                      <a:t> </a:t>
                    </a:r>
                  </a:p>
                </p:txBody>
              </p:sp>
            </mc:Fallback>
          </mc:AlternateContent>
        </p:grpSp>
      </p:grpSp>
      <p:grpSp>
        <p:nvGrpSpPr>
          <p:cNvPr id="385" name="Group 384">
            <a:extLst>
              <a:ext uri="{FF2B5EF4-FFF2-40B4-BE49-F238E27FC236}">
                <a16:creationId xmlns:a16="http://schemas.microsoft.com/office/drawing/2014/main" id="{3A78C880-9F16-869F-7788-F23A5BD3BDC2}"/>
              </a:ext>
            </a:extLst>
          </p:cNvPr>
          <p:cNvGrpSpPr/>
          <p:nvPr/>
        </p:nvGrpSpPr>
        <p:grpSpPr>
          <a:xfrm>
            <a:off x="4155054" y="2248313"/>
            <a:ext cx="8076396" cy="1994931"/>
            <a:chOff x="4155054" y="2248313"/>
            <a:chExt cx="8076396" cy="1994931"/>
          </a:xfrm>
        </p:grpSpPr>
        <p:grpSp>
          <p:nvGrpSpPr>
            <p:cNvPr id="384" name="Group 383">
              <a:extLst>
                <a:ext uri="{FF2B5EF4-FFF2-40B4-BE49-F238E27FC236}">
                  <a16:creationId xmlns:a16="http://schemas.microsoft.com/office/drawing/2014/main" id="{686E92D9-8FF6-434E-3812-D80133329252}"/>
                </a:ext>
              </a:extLst>
            </p:cNvPr>
            <p:cNvGrpSpPr/>
            <p:nvPr/>
          </p:nvGrpSpPr>
          <p:grpSpPr>
            <a:xfrm>
              <a:off x="10341066" y="2272355"/>
              <a:ext cx="1890384" cy="1730283"/>
              <a:chOff x="10341066" y="2272355"/>
              <a:chExt cx="1890384" cy="1730283"/>
            </a:xfrm>
          </p:grpSpPr>
          <p:cxnSp>
            <p:nvCxnSpPr>
              <p:cNvPr id="250" name="Straight Arrow Connector 249">
                <a:extLst>
                  <a:ext uri="{FF2B5EF4-FFF2-40B4-BE49-F238E27FC236}">
                    <a16:creationId xmlns:a16="http://schemas.microsoft.com/office/drawing/2014/main" id="{F7C5924B-1B28-3A3E-4379-6FCC66819ABC}"/>
                  </a:ext>
                </a:extLst>
              </p:cNvPr>
              <p:cNvCxnSpPr>
                <a:cxnSpLocks/>
                <a:stCxn id="262" idx="2"/>
                <a:endCxn id="260" idx="0"/>
              </p:cNvCxnSpPr>
              <p:nvPr/>
            </p:nvCxnSpPr>
            <p:spPr>
              <a:xfrm>
                <a:off x="10629066" y="3650474"/>
                <a:ext cx="0" cy="146330"/>
              </a:xfrm>
              <a:prstGeom prst="straightConnector1">
                <a:avLst/>
              </a:prstGeom>
              <a:noFill/>
              <a:ln w="12700" cap="flat" cmpd="sng" algn="ctr">
                <a:solidFill>
                  <a:srgbClr val="4472C4"/>
                </a:solidFill>
                <a:prstDash val="solid"/>
                <a:miter lim="800000"/>
                <a:headEnd w="sm" len="med"/>
                <a:tailEnd type="triangle" w="sm" len="sm"/>
              </a:ln>
              <a:effectLst/>
            </p:spPr>
          </p:cxn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C63E44FC-6024-AE60-23BE-9831B92BD55E}"/>
                      </a:ext>
                    </a:extLst>
                  </p:cNvPr>
                  <p:cNvSpPr txBox="1"/>
                  <p:nvPr/>
                </p:nvSpPr>
                <p:spPr>
                  <a:xfrm>
                    <a:off x="10341066" y="3796804"/>
                    <a:ext cx="576000" cy="205834"/>
                  </a:xfrm>
                  <a:prstGeom prst="roundRect">
                    <a:avLst>
                      <a:gd name="adj" fmla="val 38026"/>
                    </a:avLst>
                  </a:prstGeom>
                  <a:solidFill>
                    <a:srgbClr val="70AD47">
                      <a:lumMod val="20000"/>
                      <a:lumOff val="80000"/>
                    </a:srgbClr>
                  </a:solidFill>
                  <a:ln w="12700">
                    <a:solidFill>
                      <a:srgbClr val="FF0000"/>
                    </a:solid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800" i="1" kern="0">
                                  <a:solidFill>
                                    <a:prstClr val="black"/>
                                  </a:solidFill>
                                  <a:latin typeface="Cambria Math" panose="02040503050406030204" pitchFamily="18" charset="0"/>
                                </a:rPr>
                              </m:ctrlPr>
                            </m:sSubSupPr>
                            <m:e>
                              <m:r>
                                <a:rPr lang="en-NZ" sz="800" i="1" kern="0">
                                  <a:solidFill>
                                    <a:prstClr val="black"/>
                                  </a:solidFill>
                                  <a:latin typeface="Cambria Math" panose="02040503050406030204" pitchFamily="18" charset="0"/>
                                </a:rPr>
                                <m:t>𝑞</m:t>
                              </m:r>
                            </m:e>
                            <m:sub>
                              <m:r>
                                <a:rPr lang="en-NZ" sz="800" i="1" kern="0">
                                  <a:solidFill>
                                    <a:prstClr val="black"/>
                                  </a:solidFill>
                                  <a:latin typeface="Cambria Math" panose="02040503050406030204" pitchFamily="18" charset="0"/>
                                </a:rPr>
                                <m:t>𝑚</m:t>
                              </m:r>
                            </m:sub>
                            <m:sup>
                              <m:sSub>
                                <m:sSubPr>
                                  <m:ctrlPr>
                                    <a:rPr lang="en-NZ" sz="800" i="1" kern="0">
                                      <a:solidFill>
                                        <a:prstClr val="black"/>
                                      </a:solidFill>
                                      <a:latin typeface="Cambria Math" panose="02040503050406030204" pitchFamily="18" charset="0"/>
                                    </a:rPr>
                                  </m:ctrlPr>
                                </m:sSubPr>
                                <m:e>
                                  <m:r>
                                    <a:rPr lang="en-NZ" sz="800" i="1" kern="0">
                                      <a:solidFill>
                                        <a:prstClr val="black"/>
                                      </a:solidFill>
                                      <a:latin typeface="Cambria Math" panose="02040503050406030204" pitchFamily="18" charset="0"/>
                                    </a:rPr>
                                    <m:t>𝐸</m:t>
                                  </m:r>
                                </m:e>
                                <m:sub>
                                  <m:r>
                                    <a:rPr lang="en-NZ" sz="800" i="1" kern="0">
                                      <a:solidFill>
                                        <a:prstClr val="black"/>
                                      </a:solidFill>
                                      <a:latin typeface="Cambria Math" panose="02040503050406030204" pitchFamily="18" charset="0"/>
                                    </a:rPr>
                                    <m:t>𝑖</m:t>
                                  </m:r>
                                </m:sub>
                              </m:sSub>
                              <m:r>
                                <a:rPr lang="en-NZ" sz="800" i="1" kern="0">
                                  <a:solidFill>
                                    <a:prstClr val="black"/>
                                  </a:solidFill>
                                  <a:latin typeface="Cambria Math" panose="02040503050406030204" pitchFamily="18" charset="0"/>
                                </a:rPr>
                                <m:t>.</m:t>
                              </m:r>
                              <m:r>
                                <a:rPr lang="en-NZ" sz="800" i="1" kern="0">
                                  <a:solidFill>
                                    <a:prstClr val="black"/>
                                  </a:solidFill>
                                  <a:latin typeface="Cambria Math" panose="02040503050406030204" pitchFamily="18" charset="0"/>
                                </a:rPr>
                                <m:t>𝐴𝑇𝑃</m:t>
                              </m:r>
                              <m:r>
                                <a:rPr lang="en-NZ" sz="800" i="1" kern="0">
                                  <a:solidFill>
                                    <a:prstClr val="black"/>
                                  </a:solidFill>
                                  <a:latin typeface="Cambria Math" panose="02040503050406030204" pitchFamily="18" charset="0"/>
                                </a:rPr>
                                <m:t>.3</m:t>
                              </m:r>
                              <m:sSup>
                                <m:sSupPr>
                                  <m:ctrlPr>
                                    <a:rPr lang="en-NZ" sz="800" i="1" kern="0">
                                      <a:solidFill>
                                        <a:prstClr val="black"/>
                                      </a:solidFill>
                                      <a:latin typeface="Cambria Math" panose="02040503050406030204" pitchFamily="18" charset="0"/>
                                    </a:rPr>
                                  </m:ctrlPr>
                                </m:sSupPr>
                                <m:e>
                                  <m:r>
                                    <a:rPr lang="en-NZ" sz="800" i="1" kern="0">
                                      <a:solidFill>
                                        <a:prstClr val="black"/>
                                      </a:solidFill>
                                      <a:latin typeface="Cambria Math" panose="02040503050406030204" pitchFamily="18" charset="0"/>
                                    </a:rPr>
                                    <m:t>𝑁𝑎</m:t>
                                  </m:r>
                                </m:e>
                                <m:sup>
                                  <m:r>
                                    <a:rPr lang="en-NZ" sz="800" i="1" kern="0">
                                      <a:solidFill>
                                        <a:prstClr val="black"/>
                                      </a:solidFill>
                                      <a:latin typeface="Cambria Math" panose="02040503050406030204" pitchFamily="18" charset="0"/>
                                    </a:rPr>
                                    <m:t>+</m:t>
                                  </m:r>
                                </m:sup>
                              </m:sSup>
                            </m:sup>
                          </m:sSubSup>
                        </m:oMath>
                      </m:oMathPara>
                    </a14:m>
                    <a:endParaRPr lang="en-NZ" sz="800" kern="0" dirty="0">
                      <a:solidFill>
                        <a:prstClr val="black"/>
                      </a:solidFill>
                      <a:latin typeface="Calibri" panose="020F0502020204030204"/>
                    </a:endParaRPr>
                  </a:p>
                </p:txBody>
              </p:sp>
            </mc:Choice>
            <mc:Fallback xmlns="">
              <p:sp>
                <p:nvSpPr>
                  <p:cNvPr id="260" name="TextBox 259">
                    <a:extLst>
                      <a:ext uri="{FF2B5EF4-FFF2-40B4-BE49-F238E27FC236}">
                        <a16:creationId xmlns:a16="http://schemas.microsoft.com/office/drawing/2014/main" id="{C63E44FC-6024-AE60-23BE-9831B92BD55E}"/>
                      </a:ext>
                    </a:extLst>
                  </p:cNvPr>
                  <p:cNvSpPr txBox="1">
                    <a:spLocks noRot="1" noChangeAspect="1" noMove="1" noResize="1" noEditPoints="1" noAdjustHandles="1" noChangeArrowheads="1" noChangeShapeType="1" noTextEdit="1"/>
                  </p:cNvSpPr>
                  <p:nvPr/>
                </p:nvSpPr>
                <p:spPr>
                  <a:xfrm>
                    <a:off x="10341066" y="3796804"/>
                    <a:ext cx="576000" cy="205834"/>
                  </a:xfrm>
                  <a:prstGeom prst="roundRect">
                    <a:avLst>
                      <a:gd name="adj" fmla="val 38026"/>
                    </a:avLst>
                  </a:prstGeom>
                  <a:blipFill>
                    <a:blip r:embed="rId61"/>
                    <a:stretch>
                      <a:fillRect b="-2778"/>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62" name="TextBox 261">
                    <a:extLst>
                      <a:ext uri="{FF2B5EF4-FFF2-40B4-BE49-F238E27FC236}">
                        <a16:creationId xmlns:a16="http://schemas.microsoft.com/office/drawing/2014/main" id="{80930725-4561-1F12-5D7F-533B599AD977}"/>
                      </a:ext>
                    </a:extLst>
                  </p:cNvPr>
                  <p:cNvSpPr txBox="1"/>
                  <p:nvPr/>
                </p:nvSpPr>
                <p:spPr>
                  <a:xfrm>
                    <a:off x="10521066" y="3473130"/>
                    <a:ext cx="216000" cy="177344"/>
                  </a:xfrm>
                  <a:prstGeom prst="roundRect">
                    <a:avLst>
                      <a:gd name="adj" fmla="val 38026"/>
                    </a:avLst>
                  </a:prstGeom>
                  <a:solidFill>
                    <a:srgbClr val="70AD47">
                      <a:lumMod val="20000"/>
                      <a:lumOff val="80000"/>
                    </a:srgbClr>
                  </a:solidFill>
                  <a:ln w="12700">
                    <a:no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𝑣</m:t>
                              </m:r>
                            </m:e>
                            <m:sub>
                              <m:r>
                                <a:rPr lang="en-NZ" sz="900" i="1" kern="0">
                                  <a:solidFill>
                                    <a:prstClr val="black"/>
                                  </a:solidFill>
                                  <a:latin typeface="Cambria Math" panose="02040503050406030204" pitchFamily="18" charset="0"/>
                                </a:rPr>
                                <m:t>𝑚</m:t>
                              </m:r>
                            </m:sub>
                            <m:sup>
                              <m:r>
                                <a:rPr lang="en-NZ" sz="900" i="1" kern="0">
                                  <a:solidFill>
                                    <a:prstClr val="black"/>
                                  </a:solidFill>
                                  <a:latin typeface="Cambria Math" panose="02040503050406030204" pitchFamily="18" charset="0"/>
                                </a:rPr>
                                <m:t>1</m:t>
                              </m:r>
                            </m:sup>
                          </m:sSubSup>
                        </m:oMath>
                      </m:oMathPara>
                    </a14:m>
                    <a:endParaRPr lang="en-NZ" sz="900" kern="0" dirty="0">
                      <a:solidFill>
                        <a:prstClr val="black"/>
                      </a:solidFill>
                      <a:latin typeface="Calibri" panose="020F0502020204030204"/>
                    </a:endParaRPr>
                  </a:p>
                </p:txBody>
              </p:sp>
            </mc:Choice>
            <mc:Fallback xmlns="">
              <p:sp>
                <p:nvSpPr>
                  <p:cNvPr id="262" name="TextBox 261">
                    <a:extLst>
                      <a:ext uri="{FF2B5EF4-FFF2-40B4-BE49-F238E27FC236}">
                        <a16:creationId xmlns:a16="http://schemas.microsoft.com/office/drawing/2014/main" id="{80930725-4561-1F12-5D7F-533B599AD977}"/>
                      </a:ext>
                    </a:extLst>
                  </p:cNvPr>
                  <p:cNvSpPr txBox="1">
                    <a:spLocks noRot="1" noChangeAspect="1" noMove="1" noResize="1" noEditPoints="1" noAdjustHandles="1" noChangeArrowheads="1" noChangeShapeType="1" noTextEdit="1"/>
                  </p:cNvSpPr>
                  <p:nvPr/>
                </p:nvSpPr>
                <p:spPr>
                  <a:xfrm>
                    <a:off x="10521066" y="3473130"/>
                    <a:ext cx="216000" cy="177344"/>
                  </a:xfrm>
                  <a:prstGeom prst="roundRect">
                    <a:avLst>
                      <a:gd name="adj" fmla="val 38026"/>
                    </a:avLst>
                  </a:prstGeom>
                  <a:blipFill>
                    <a:blip r:embed="rId62"/>
                    <a:stretch>
                      <a:fillRect/>
                    </a:stretch>
                  </a:blipFill>
                  <a:ln w="12700">
                    <a:noFill/>
                  </a:ln>
                </p:spPr>
                <p:txBody>
                  <a:bodyPr/>
                  <a:lstStyle/>
                  <a:p>
                    <a:r>
                      <a:rPr lang="en-NZ">
                        <a:noFill/>
                      </a:rPr>
                      <a:t> </a:t>
                    </a:r>
                  </a:p>
                </p:txBody>
              </p:sp>
            </mc:Fallback>
          </mc:AlternateContent>
          <p:grpSp>
            <p:nvGrpSpPr>
              <p:cNvPr id="383" name="Group 382">
                <a:extLst>
                  <a:ext uri="{FF2B5EF4-FFF2-40B4-BE49-F238E27FC236}">
                    <a16:creationId xmlns:a16="http://schemas.microsoft.com/office/drawing/2014/main" id="{13A528A2-DFED-81BE-8F5D-954770E44051}"/>
                  </a:ext>
                </a:extLst>
              </p:cNvPr>
              <p:cNvGrpSpPr/>
              <p:nvPr/>
            </p:nvGrpSpPr>
            <p:grpSpPr>
              <a:xfrm>
                <a:off x="10503066" y="2272355"/>
                <a:ext cx="1728384" cy="1200775"/>
                <a:chOff x="10503066" y="2272355"/>
                <a:chExt cx="1728384" cy="1200775"/>
              </a:xfrm>
            </p:grpSpPr>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414AF27A-E200-72E0-2511-C4EBED5B56FE}"/>
                        </a:ext>
                      </a:extLst>
                    </p:cNvPr>
                    <p:cNvSpPr txBox="1">
                      <a:spLocks/>
                    </p:cNvSpPr>
                    <p:nvPr/>
                  </p:nvSpPr>
                  <p:spPr>
                    <a:xfrm>
                      <a:off x="11226772" y="2789907"/>
                      <a:ext cx="324000" cy="216000"/>
                    </a:xfrm>
                    <a:prstGeom prst="roundRect">
                      <a:avLst>
                        <a:gd name="adj" fmla="val 38026"/>
                      </a:avLst>
                    </a:prstGeom>
                    <a:solidFill>
                      <a:srgbClr val="70AD47">
                        <a:lumMod val="20000"/>
                        <a:lumOff val="80000"/>
                      </a:srgbClr>
                    </a:solidFill>
                    <a:ln w="12700">
                      <a:solidFill>
                        <a:srgbClr val="FF0000"/>
                      </a:solid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𝑞</m:t>
                                </m:r>
                              </m:e>
                              <m:sub>
                                <m:r>
                                  <a:rPr lang="en-NZ" sz="900" i="1" kern="0">
                                    <a:solidFill>
                                      <a:prstClr val="black"/>
                                    </a:solidFill>
                                    <a:latin typeface="Cambria Math" panose="02040503050406030204" pitchFamily="18" charset="0"/>
                                  </a:rPr>
                                  <m:t>𝑖</m:t>
                                </m:r>
                              </m:sub>
                              <m:sup>
                                <m:sSup>
                                  <m:sSupPr>
                                    <m:ctrlPr>
                                      <a:rPr lang="en-NZ" sz="900" i="1" kern="0">
                                        <a:solidFill>
                                          <a:prstClr val="black"/>
                                        </a:solidFill>
                                        <a:latin typeface="Cambria Math" panose="02040503050406030204" pitchFamily="18" charset="0"/>
                                      </a:rPr>
                                    </m:ctrlPr>
                                  </m:sSupPr>
                                  <m:e>
                                    <m:r>
                                      <a:rPr lang="en-NZ" sz="900" i="1" kern="0">
                                        <a:solidFill>
                                          <a:prstClr val="black"/>
                                        </a:solidFill>
                                        <a:latin typeface="Cambria Math" panose="02040503050406030204" pitchFamily="18" charset="0"/>
                                      </a:rPr>
                                      <m:t>𝑁𝑎</m:t>
                                    </m:r>
                                  </m:e>
                                  <m:sup>
                                    <m:r>
                                      <a:rPr lang="en-NZ" sz="900" i="1" kern="0">
                                        <a:solidFill>
                                          <a:prstClr val="black"/>
                                        </a:solidFill>
                                        <a:latin typeface="Cambria Math" panose="02040503050406030204" pitchFamily="18" charset="0"/>
                                      </a:rPr>
                                      <m:t>+</m:t>
                                    </m:r>
                                  </m:sup>
                                </m:sSup>
                              </m:sup>
                            </m:sSubSup>
                          </m:oMath>
                        </m:oMathPara>
                      </a14:m>
                      <a:endParaRPr lang="en-NZ" sz="900" kern="0" dirty="0">
                        <a:solidFill>
                          <a:prstClr val="black"/>
                        </a:solidFill>
                        <a:latin typeface="Calibri" panose="020F0502020204030204"/>
                      </a:endParaRPr>
                    </a:p>
                  </p:txBody>
                </p:sp>
              </mc:Choice>
              <mc:Fallback xmlns="">
                <p:sp>
                  <p:nvSpPr>
                    <p:cNvPr id="218" name="TextBox 217">
                      <a:extLst>
                        <a:ext uri="{FF2B5EF4-FFF2-40B4-BE49-F238E27FC236}">
                          <a16:creationId xmlns:a16="http://schemas.microsoft.com/office/drawing/2014/main" id="{414AF27A-E200-72E0-2511-C4EBED5B56FE}"/>
                        </a:ext>
                      </a:extLst>
                    </p:cNvPr>
                    <p:cNvSpPr txBox="1">
                      <a:spLocks noRot="1" noChangeAspect="1" noMove="1" noResize="1" noEditPoints="1" noAdjustHandles="1" noChangeArrowheads="1" noChangeShapeType="1" noTextEdit="1"/>
                    </p:cNvSpPr>
                    <p:nvPr/>
                  </p:nvSpPr>
                  <p:spPr>
                    <a:xfrm>
                      <a:off x="11226772" y="2789907"/>
                      <a:ext cx="324000" cy="216000"/>
                    </a:xfrm>
                    <a:prstGeom prst="roundRect">
                      <a:avLst>
                        <a:gd name="adj" fmla="val 38026"/>
                      </a:avLst>
                    </a:prstGeom>
                    <a:blipFill>
                      <a:blip r:embed="rId63"/>
                      <a:stretch>
                        <a:fillRect b="-2703"/>
                      </a:stretch>
                    </a:blipFill>
                    <a:ln w="12700">
                      <a:solidFill>
                        <a:srgbClr val="FF0000"/>
                      </a:solidFill>
                    </a:ln>
                  </p:spPr>
                  <p:txBody>
                    <a:bodyPr/>
                    <a:lstStyle/>
                    <a:p>
                      <a:r>
                        <a:rPr lang="en-NZ">
                          <a:noFill/>
                        </a:rPr>
                        <a:t> </a:t>
                      </a:r>
                    </a:p>
                  </p:txBody>
                </p:sp>
              </mc:Fallback>
            </mc:AlternateContent>
            <p:cxnSp>
              <p:nvCxnSpPr>
                <p:cNvPr id="219" name="Straight Arrow Connector 218">
                  <a:extLst>
                    <a:ext uri="{FF2B5EF4-FFF2-40B4-BE49-F238E27FC236}">
                      <a16:creationId xmlns:a16="http://schemas.microsoft.com/office/drawing/2014/main" id="{668C0D41-BAE4-9A36-8A00-7FF15A7F7D11}"/>
                    </a:ext>
                  </a:extLst>
                </p:cNvPr>
                <p:cNvCxnSpPr>
                  <a:cxnSpLocks/>
                  <a:stCxn id="220" idx="1"/>
                  <a:endCxn id="218" idx="3"/>
                </p:cNvCxnSpPr>
                <p:nvPr/>
              </p:nvCxnSpPr>
              <p:spPr>
                <a:xfrm flipH="1" flipV="1">
                  <a:off x="11550772" y="2897907"/>
                  <a:ext cx="166983" cy="1"/>
                </a:xfrm>
                <a:prstGeom prst="straightConnector1">
                  <a:avLst/>
                </a:prstGeom>
                <a:noFill/>
                <a:ln w="12700" cap="flat" cmpd="sng" algn="ctr">
                  <a:solidFill>
                    <a:srgbClr val="4472C4"/>
                  </a:solidFill>
                  <a:prstDash val="solid"/>
                  <a:miter lim="800000"/>
                  <a:headEnd type="none" w="sm" len="med"/>
                  <a:tailEnd type="triangle" w="sm" len="sm"/>
                </a:ln>
                <a:effectLst/>
              </p:spPr>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9C89A2E5-9180-2678-AECA-F8E18113A482}"/>
                        </a:ext>
                      </a:extLst>
                    </p:cNvPr>
                    <p:cNvSpPr txBox="1"/>
                    <p:nvPr/>
                  </p:nvSpPr>
                  <p:spPr>
                    <a:xfrm>
                      <a:off x="11717755" y="2769475"/>
                      <a:ext cx="513695" cy="256865"/>
                    </a:xfrm>
                    <a:prstGeom prst="rect">
                      <a:avLst/>
                    </a:prstGeom>
                    <a:noFill/>
                  </p:spPr>
                  <p:txBody>
                    <a:bodyPr wrap="square" lIns="36000">
                      <a:spAutoFit/>
                    </a:bodyPr>
                    <a:lstStyle/>
                    <a:p>
                      <a:pPr/>
                      <a14:m>
                        <m:oMathPara xmlns:m="http://schemas.openxmlformats.org/officeDocument/2006/math">
                          <m:oMathParaPr>
                            <m:jc m:val="left"/>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𝑣</m:t>
                                </m:r>
                              </m:e>
                              <m:sub>
                                <m:r>
                                  <a:rPr lang="en-NZ" sz="900" i="1" kern="0">
                                    <a:solidFill>
                                      <a:prstClr val="black"/>
                                    </a:solidFill>
                                    <a:latin typeface="Cambria Math" panose="02040503050406030204" pitchFamily="18" charset="0"/>
                                  </a:rPr>
                                  <m:t>𝑖𝑆𝑜𝑢𝑟𝑐𝑒</m:t>
                                </m:r>
                              </m:sub>
                              <m:sup>
                                <m:sSup>
                                  <m:sSupPr>
                                    <m:ctrlPr>
                                      <a:rPr lang="en-NZ" sz="900" i="1" kern="0">
                                        <a:solidFill>
                                          <a:prstClr val="black"/>
                                        </a:solidFill>
                                        <a:latin typeface="Cambria Math" panose="02040503050406030204" pitchFamily="18" charset="0"/>
                                      </a:rPr>
                                    </m:ctrlPr>
                                  </m:sSupPr>
                                  <m:e>
                                    <m:r>
                                      <a:rPr lang="en-NZ" sz="900" i="1" kern="0">
                                        <a:solidFill>
                                          <a:prstClr val="black"/>
                                        </a:solidFill>
                                        <a:latin typeface="Cambria Math" panose="02040503050406030204" pitchFamily="18" charset="0"/>
                                      </a:rPr>
                                      <m:t>𝑁𝑎</m:t>
                                    </m:r>
                                  </m:e>
                                  <m:sup>
                                    <m:r>
                                      <a:rPr lang="en-NZ" sz="900" i="1" kern="0">
                                        <a:solidFill>
                                          <a:prstClr val="black"/>
                                        </a:solidFill>
                                        <a:latin typeface="Cambria Math" panose="02040503050406030204" pitchFamily="18" charset="0"/>
                                      </a:rPr>
                                      <m:t>+</m:t>
                                    </m:r>
                                  </m:sup>
                                </m:sSup>
                              </m:sup>
                            </m:sSubSup>
                          </m:oMath>
                        </m:oMathPara>
                      </a14:m>
                      <a:endParaRPr lang="en-NZ" sz="900" dirty="0"/>
                    </a:p>
                  </p:txBody>
                </p:sp>
              </mc:Choice>
              <mc:Fallback xmlns="">
                <p:sp>
                  <p:nvSpPr>
                    <p:cNvPr id="220" name="TextBox 219">
                      <a:extLst>
                        <a:ext uri="{FF2B5EF4-FFF2-40B4-BE49-F238E27FC236}">
                          <a16:creationId xmlns:a16="http://schemas.microsoft.com/office/drawing/2014/main" id="{9C89A2E5-9180-2678-AECA-F8E18113A482}"/>
                        </a:ext>
                      </a:extLst>
                    </p:cNvPr>
                    <p:cNvSpPr txBox="1">
                      <a:spLocks noRot="1" noChangeAspect="1" noMove="1" noResize="1" noEditPoints="1" noAdjustHandles="1" noChangeArrowheads="1" noChangeShapeType="1" noTextEdit="1"/>
                    </p:cNvSpPr>
                    <p:nvPr/>
                  </p:nvSpPr>
                  <p:spPr>
                    <a:xfrm>
                      <a:off x="11717755" y="2769475"/>
                      <a:ext cx="513695" cy="256865"/>
                    </a:xfrm>
                    <a:prstGeom prst="rect">
                      <a:avLst/>
                    </a:prstGeom>
                    <a:blipFill>
                      <a:blip r:embed="rId6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21" name="TextBox 220">
                      <a:extLst>
                        <a:ext uri="{FF2B5EF4-FFF2-40B4-BE49-F238E27FC236}">
                          <a16:creationId xmlns:a16="http://schemas.microsoft.com/office/drawing/2014/main" id="{F42FE00C-0F20-C207-B068-3CBF58E3B289}"/>
                        </a:ext>
                      </a:extLst>
                    </p:cNvPr>
                    <p:cNvSpPr txBox="1">
                      <a:spLocks/>
                    </p:cNvSpPr>
                    <p:nvPr/>
                  </p:nvSpPr>
                  <p:spPr>
                    <a:xfrm>
                      <a:off x="11226772" y="3099700"/>
                      <a:ext cx="324000" cy="188017"/>
                    </a:xfrm>
                    <a:prstGeom prst="roundRect">
                      <a:avLst>
                        <a:gd name="adj" fmla="val 38026"/>
                      </a:avLst>
                    </a:prstGeom>
                    <a:solidFill>
                      <a:srgbClr val="70AD47">
                        <a:lumMod val="20000"/>
                        <a:lumOff val="80000"/>
                      </a:srgbClr>
                    </a:solidFill>
                    <a:ln w="12700">
                      <a:solidFill>
                        <a:srgbClr val="FF0000"/>
                      </a:solid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𝑞</m:t>
                                </m:r>
                              </m:e>
                              <m:sub>
                                <m:r>
                                  <a:rPr lang="en-NZ" sz="900" i="1" kern="0">
                                    <a:solidFill>
                                      <a:prstClr val="black"/>
                                    </a:solidFill>
                                    <a:latin typeface="Cambria Math" panose="02040503050406030204" pitchFamily="18" charset="0"/>
                                  </a:rPr>
                                  <m:t>𝑖</m:t>
                                </m:r>
                              </m:sub>
                              <m:sup>
                                <m:r>
                                  <a:rPr lang="en-NZ" sz="900" i="1" kern="0">
                                    <a:solidFill>
                                      <a:prstClr val="black"/>
                                    </a:solidFill>
                                    <a:latin typeface="Cambria Math" panose="02040503050406030204" pitchFamily="18" charset="0"/>
                                  </a:rPr>
                                  <m:t>𝐴𝑇𝑃</m:t>
                                </m:r>
                              </m:sup>
                            </m:sSubSup>
                          </m:oMath>
                        </m:oMathPara>
                      </a14:m>
                      <a:endParaRPr lang="en-NZ" sz="900" kern="0" dirty="0">
                        <a:solidFill>
                          <a:prstClr val="black"/>
                        </a:solidFill>
                        <a:latin typeface="Calibri" panose="020F0502020204030204"/>
                      </a:endParaRPr>
                    </a:p>
                  </p:txBody>
                </p:sp>
              </mc:Choice>
              <mc:Fallback xmlns="">
                <p:sp>
                  <p:nvSpPr>
                    <p:cNvPr id="221" name="TextBox 220">
                      <a:extLst>
                        <a:ext uri="{FF2B5EF4-FFF2-40B4-BE49-F238E27FC236}">
                          <a16:creationId xmlns:a16="http://schemas.microsoft.com/office/drawing/2014/main" id="{F42FE00C-0F20-C207-B068-3CBF58E3B289}"/>
                        </a:ext>
                      </a:extLst>
                    </p:cNvPr>
                    <p:cNvSpPr txBox="1">
                      <a:spLocks noRot="1" noChangeAspect="1" noMove="1" noResize="1" noEditPoints="1" noAdjustHandles="1" noChangeArrowheads="1" noChangeShapeType="1" noTextEdit="1"/>
                    </p:cNvSpPr>
                    <p:nvPr/>
                  </p:nvSpPr>
                  <p:spPr>
                    <a:xfrm>
                      <a:off x="11226772" y="3099700"/>
                      <a:ext cx="324000" cy="188017"/>
                    </a:xfrm>
                    <a:prstGeom prst="roundRect">
                      <a:avLst>
                        <a:gd name="adj" fmla="val 38026"/>
                      </a:avLst>
                    </a:prstGeom>
                    <a:blipFill>
                      <a:blip r:embed="rId65"/>
                      <a:stretch>
                        <a:fillRect b="-6061"/>
                      </a:stretch>
                    </a:blipFill>
                    <a:ln w="12700">
                      <a:solidFill>
                        <a:srgbClr val="FF0000"/>
                      </a:solidFill>
                    </a:ln>
                  </p:spPr>
                  <p:txBody>
                    <a:bodyPr/>
                    <a:lstStyle/>
                    <a:p>
                      <a:r>
                        <a:rPr lang="en-NZ">
                          <a:noFill/>
                        </a:rPr>
                        <a:t> </a:t>
                      </a:r>
                    </a:p>
                  </p:txBody>
                </p:sp>
              </mc:Fallback>
            </mc:AlternateContent>
            <p:cxnSp>
              <p:nvCxnSpPr>
                <p:cNvPr id="233" name="Straight Arrow Connector 232">
                  <a:extLst>
                    <a:ext uri="{FF2B5EF4-FFF2-40B4-BE49-F238E27FC236}">
                      <a16:creationId xmlns:a16="http://schemas.microsoft.com/office/drawing/2014/main" id="{81CE15C8-7C64-D45B-4AEC-732571B10DCC}"/>
                    </a:ext>
                  </a:extLst>
                </p:cNvPr>
                <p:cNvCxnSpPr>
                  <a:cxnSpLocks/>
                  <a:stCxn id="245" idx="1"/>
                  <a:endCxn id="221" idx="3"/>
                </p:cNvCxnSpPr>
                <p:nvPr/>
              </p:nvCxnSpPr>
              <p:spPr>
                <a:xfrm flipH="1">
                  <a:off x="11550772" y="3192628"/>
                  <a:ext cx="166983" cy="1081"/>
                </a:xfrm>
                <a:prstGeom prst="straightConnector1">
                  <a:avLst/>
                </a:prstGeom>
                <a:noFill/>
                <a:ln w="12700" cap="flat" cmpd="sng" algn="ctr">
                  <a:solidFill>
                    <a:srgbClr val="4472C4"/>
                  </a:solidFill>
                  <a:prstDash val="solid"/>
                  <a:miter lim="800000"/>
                  <a:headEnd type="none" w="sm" len="med"/>
                  <a:tailEnd type="triangle" w="sm" len="sm"/>
                </a:ln>
                <a:effectLst/>
              </p:spPr>
            </p:cxnSp>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5D581BDC-BF94-5689-B84A-AA78EDCD9325}"/>
                        </a:ext>
                      </a:extLst>
                    </p:cNvPr>
                    <p:cNvSpPr txBox="1"/>
                    <p:nvPr/>
                  </p:nvSpPr>
                  <p:spPr>
                    <a:xfrm>
                      <a:off x="11717755" y="3069741"/>
                      <a:ext cx="475813" cy="245773"/>
                    </a:xfrm>
                    <a:prstGeom prst="rect">
                      <a:avLst/>
                    </a:prstGeom>
                    <a:noFill/>
                  </p:spPr>
                  <p:txBody>
                    <a:bodyPr wrap="square" lIns="36000">
                      <a:spAutoFit/>
                    </a:bodyPr>
                    <a:lstStyle/>
                    <a:p>
                      <a:pPr/>
                      <a14:m>
                        <m:oMathPara xmlns:m="http://schemas.openxmlformats.org/officeDocument/2006/math">
                          <m:oMathParaPr>
                            <m:jc m:val="left"/>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𝑣</m:t>
                                </m:r>
                              </m:e>
                              <m:sub>
                                <m:r>
                                  <a:rPr lang="en-NZ" sz="900" i="1" kern="0">
                                    <a:solidFill>
                                      <a:prstClr val="black"/>
                                    </a:solidFill>
                                    <a:latin typeface="Cambria Math" panose="02040503050406030204" pitchFamily="18" charset="0"/>
                                  </a:rPr>
                                  <m:t>𝑖𝑆𝑜𝑢𝑟𝑐𝑒</m:t>
                                </m:r>
                              </m:sub>
                              <m:sup>
                                <m:r>
                                  <a:rPr lang="en-NZ" sz="900" i="1" kern="0">
                                    <a:solidFill>
                                      <a:prstClr val="black"/>
                                    </a:solidFill>
                                    <a:latin typeface="Cambria Math" panose="02040503050406030204" pitchFamily="18" charset="0"/>
                                  </a:rPr>
                                  <m:t>𝐴𝑇𝑃</m:t>
                                </m:r>
                              </m:sup>
                            </m:sSubSup>
                          </m:oMath>
                        </m:oMathPara>
                      </a14:m>
                      <a:endParaRPr lang="en-NZ" sz="900" dirty="0"/>
                    </a:p>
                  </p:txBody>
                </p:sp>
              </mc:Choice>
              <mc:Fallback xmlns="">
                <p:sp>
                  <p:nvSpPr>
                    <p:cNvPr id="245" name="TextBox 244">
                      <a:extLst>
                        <a:ext uri="{FF2B5EF4-FFF2-40B4-BE49-F238E27FC236}">
                          <a16:creationId xmlns:a16="http://schemas.microsoft.com/office/drawing/2014/main" id="{5D581BDC-BF94-5689-B84A-AA78EDCD9325}"/>
                        </a:ext>
                      </a:extLst>
                    </p:cNvPr>
                    <p:cNvSpPr txBox="1">
                      <a:spLocks noRot="1" noChangeAspect="1" noMove="1" noResize="1" noEditPoints="1" noAdjustHandles="1" noChangeArrowheads="1" noChangeShapeType="1" noTextEdit="1"/>
                    </p:cNvSpPr>
                    <p:nvPr/>
                  </p:nvSpPr>
                  <p:spPr>
                    <a:xfrm>
                      <a:off x="11717755" y="3069741"/>
                      <a:ext cx="475813" cy="245773"/>
                    </a:xfrm>
                    <a:prstGeom prst="rect">
                      <a:avLst/>
                    </a:prstGeom>
                    <a:blipFill>
                      <a:blip r:embed="rId66"/>
                      <a:stretch>
                        <a:fillRect/>
                      </a:stretch>
                    </a:blipFill>
                  </p:spPr>
                  <p:txBody>
                    <a:bodyPr/>
                    <a:lstStyle/>
                    <a:p>
                      <a:r>
                        <a:rPr lang="en-NZ">
                          <a:noFill/>
                        </a:rPr>
                        <a:t> </a:t>
                      </a:r>
                    </a:p>
                  </p:txBody>
                </p:sp>
              </mc:Fallback>
            </mc:AlternateContent>
            <p:cxnSp>
              <p:nvCxnSpPr>
                <p:cNvPr id="246" name="Straight Arrow Connector 245">
                  <a:extLst>
                    <a:ext uri="{FF2B5EF4-FFF2-40B4-BE49-F238E27FC236}">
                      <a16:creationId xmlns:a16="http://schemas.microsoft.com/office/drawing/2014/main" id="{D8DAA9B5-A906-50AF-23D7-BD3FBDAE75B6}"/>
                    </a:ext>
                  </a:extLst>
                </p:cNvPr>
                <p:cNvCxnSpPr>
                  <a:cxnSpLocks/>
                  <a:stCxn id="259" idx="2"/>
                  <a:endCxn id="262" idx="0"/>
                </p:cNvCxnSpPr>
                <p:nvPr/>
              </p:nvCxnSpPr>
              <p:spPr>
                <a:xfrm>
                  <a:off x="10629066" y="2986579"/>
                  <a:ext cx="0" cy="486551"/>
                </a:xfrm>
                <a:prstGeom prst="straightConnector1">
                  <a:avLst/>
                </a:prstGeom>
                <a:noFill/>
                <a:ln w="12700" cap="flat" cmpd="sng" algn="ctr">
                  <a:solidFill>
                    <a:srgbClr val="4472C4"/>
                  </a:solidFill>
                  <a:prstDash val="solid"/>
                  <a:miter lim="800000"/>
                  <a:headEnd w="sm" len="med"/>
                  <a:tailEnd type="triangle" w="sm" len="sm"/>
                </a:ln>
                <a:effectLst/>
              </p:spPr>
            </p:cxnSp>
            <p:cxnSp>
              <p:nvCxnSpPr>
                <p:cNvPr id="249" name="Straight Arrow Connector 248">
                  <a:extLst>
                    <a:ext uri="{FF2B5EF4-FFF2-40B4-BE49-F238E27FC236}">
                      <a16:creationId xmlns:a16="http://schemas.microsoft.com/office/drawing/2014/main" id="{A9C2A880-F61E-0BE9-0CA4-3B0D02B09497}"/>
                    </a:ext>
                  </a:extLst>
                </p:cNvPr>
                <p:cNvCxnSpPr>
                  <a:cxnSpLocks/>
                  <a:stCxn id="258" idx="2"/>
                  <a:endCxn id="259" idx="0"/>
                </p:cNvCxnSpPr>
                <p:nvPr/>
              </p:nvCxnSpPr>
              <p:spPr>
                <a:xfrm>
                  <a:off x="10629066" y="2272355"/>
                  <a:ext cx="0" cy="536880"/>
                </a:xfrm>
                <a:prstGeom prst="straightConnector1">
                  <a:avLst/>
                </a:prstGeom>
                <a:noFill/>
                <a:ln w="12700" cap="flat" cmpd="sng" algn="ctr">
                  <a:solidFill>
                    <a:srgbClr val="4472C4"/>
                  </a:solidFill>
                  <a:prstDash val="solid"/>
                  <a:miter lim="800000"/>
                  <a:headEnd w="sm" len="med"/>
                  <a:tailEnd type="triangle" w="sm" len="sm"/>
                </a:ln>
                <a:effectLst/>
              </p:spPr>
            </p:cxn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9092D201-FEA2-98E3-965D-AC895BA47BCF}"/>
                        </a:ext>
                      </a:extLst>
                    </p:cNvPr>
                    <p:cNvSpPr txBox="1"/>
                    <p:nvPr/>
                  </p:nvSpPr>
                  <p:spPr>
                    <a:xfrm>
                      <a:off x="10521066" y="2809235"/>
                      <a:ext cx="216000" cy="177344"/>
                    </a:xfrm>
                    <a:prstGeom prst="roundRect">
                      <a:avLst>
                        <a:gd name="adj" fmla="val 38026"/>
                      </a:avLst>
                    </a:prstGeom>
                    <a:solidFill>
                      <a:srgbClr val="70AD47">
                        <a:lumMod val="20000"/>
                        <a:lumOff val="80000"/>
                      </a:srgbClr>
                    </a:solidFill>
                    <a:ln w="12700">
                      <a:no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𝑣</m:t>
                                </m:r>
                              </m:e>
                              <m:sub>
                                <m:r>
                                  <a:rPr lang="en-NZ" sz="900" i="1" kern="0">
                                    <a:solidFill>
                                      <a:prstClr val="black"/>
                                    </a:solidFill>
                                    <a:latin typeface="Cambria Math" panose="02040503050406030204" pitchFamily="18" charset="0"/>
                                  </a:rPr>
                                  <m:t>𝑚</m:t>
                                </m:r>
                              </m:sub>
                              <m:sup>
                                <m:r>
                                  <a:rPr lang="en-NZ" sz="900" i="1" kern="0">
                                    <a:solidFill>
                                      <a:prstClr val="black"/>
                                    </a:solidFill>
                                    <a:latin typeface="Cambria Math" panose="02040503050406030204" pitchFamily="18" charset="0"/>
                                  </a:rPr>
                                  <m:t>1</m:t>
                                </m:r>
                              </m:sup>
                            </m:sSubSup>
                          </m:oMath>
                        </m:oMathPara>
                      </a14:m>
                      <a:endParaRPr lang="en-NZ" sz="900" kern="0" dirty="0">
                        <a:solidFill>
                          <a:prstClr val="black"/>
                        </a:solidFill>
                        <a:latin typeface="Calibri" panose="020F0502020204030204"/>
                      </a:endParaRPr>
                    </a:p>
                  </p:txBody>
                </p:sp>
              </mc:Choice>
              <mc:Fallback xmlns="">
                <p:sp>
                  <p:nvSpPr>
                    <p:cNvPr id="259" name="TextBox 258">
                      <a:extLst>
                        <a:ext uri="{FF2B5EF4-FFF2-40B4-BE49-F238E27FC236}">
                          <a16:creationId xmlns:a16="http://schemas.microsoft.com/office/drawing/2014/main" id="{9092D201-FEA2-98E3-965D-AC895BA47BCF}"/>
                        </a:ext>
                      </a:extLst>
                    </p:cNvPr>
                    <p:cNvSpPr txBox="1">
                      <a:spLocks noRot="1" noChangeAspect="1" noMove="1" noResize="1" noEditPoints="1" noAdjustHandles="1" noChangeArrowheads="1" noChangeShapeType="1" noTextEdit="1"/>
                    </p:cNvSpPr>
                    <p:nvPr/>
                  </p:nvSpPr>
                  <p:spPr>
                    <a:xfrm>
                      <a:off x="10521066" y="2809235"/>
                      <a:ext cx="216000" cy="177344"/>
                    </a:xfrm>
                    <a:prstGeom prst="roundRect">
                      <a:avLst>
                        <a:gd name="adj" fmla="val 38026"/>
                      </a:avLst>
                    </a:prstGeom>
                    <a:blipFill>
                      <a:blip r:embed="rId62"/>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61" name="Rectangle: Rounded Corners 260">
                      <a:extLst>
                        <a:ext uri="{FF2B5EF4-FFF2-40B4-BE49-F238E27FC236}">
                          <a16:creationId xmlns:a16="http://schemas.microsoft.com/office/drawing/2014/main" id="{84B560F0-371D-0866-FE4B-F9212D8E8167}"/>
                        </a:ext>
                      </a:extLst>
                    </p:cNvPr>
                    <p:cNvSpPr>
                      <a:spLocks/>
                    </p:cNvSpPr>
                    <p:nvPr/>
                  </p:nvSpPr>
                  <p:spPr>
                    <a:xfrm>
                      <a:off x="10503066" y="3150176"/>
                      <a:ext cx="252000" cy="180000"/>
                    </a:xfrm>
                    <a:prstGeom prst="roundRect">
                      <a:avLst>
                        <a:gd name="adj" fmla="val 22549"/>
                      </a:avLst>
                    </a:prstGeom>
                    <a:gradFill flip="none" rotWithShape="1">
                      <a:gsLst>
                        <a:gs pos="53900">
                          <a:sysClr val="window" lastClr="FFFFFF"/>
                        </a:gs>
                        <a:gs pos="11000">
                          <a:srgbClr val="FFCC66"/>
                        </a:gs>
                        <a:gs pos="89000">
                          <a:srgbClr val="FFCC66"/>
                        </a:gs>
                      </a:gsLst>
                      <a:lin ang="0" scaled="1"/>
                      <a:tileRect/>
                    </a:gradFill>
                    <a:ln w="12700" cap="flat" cmpd="sng" algn="ctr">
                      <a:solidFill>
                        <a:srgbClr val="4472C4">
                          <a:shade val="15000"/>
                        </a:srgbClr>
                      </a:solidFill>
                      <a:prstDash val="solid"/>
                      <a:miter lim="800000"/>
                    </a:ln>
                    <a:effectLst/>
                  </p:spPr>
                  <p:txBody>
                    <a:bodyPr rtlCol="0" anchor="ctr"/>
                    <a:lstStyle/>
                    <a:p>
                      <a:pPr algn="ctr" defTabSz="914400">
                        <a:defRPr/>
                      </a:pPr>
                      <a14:m>
                        <m:oMathPara xmlns:m="http://schemas.openxmlformats.org/officeDocument/2006/math">
                          <m:oMathParaPr>
                            <m:jc m:val="center"/>
                          </m:oMathParaPr>
                          <m:oMath xmlns:m="http://schemas.openxmlformats.org/officeDocument/2006/math">
                            <m:sSubSup>
                              <m:sSubSupPr>
                                <m:ctrlPr>
                                  <a:rPr lang="en-NZ" sz="800" i="1" kern="0"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ctrlPr>
                              </m:sSubSupPr>
                              <m:e>
                                <m:r>
                                  <a:rPr lang="en-NZ" sz="800" i="1" ker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𝑅</m:t>
                                </m:r>
                                <m:r>
                                  <a:rPr lang="en-NZ" sz="800" b="0" i="1" kern="0" smtClea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𝑥</m:t>
                                </m:r>
                              </m:e>
                              <m:sub>
                                <m:r>
                                  <a:rPr lang="en-NZ" sz="800" i="1" ker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𝑚</m:t>
                                </m:r>
                              </m:sub>
                              <m:sup>
                                <m:r>
                                  <a:rPr lang="en-NZ" sz="800" i="1" ker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1</m:t>
                                </m:r>
                              </m:sup>
                            </m:sSubSup>
                          </m:oMath>
                        </m:oMathPara>
                      </a14:m>
                      <a:endParaRPr lang="en-NZ" sz="800" b="1" kern="0" dirty="0">
                        <a:solidFill>
                          <a:srgbClr val="FFC000">
                            <a:lumMod val="50000"/>
                          </a:srgbClr>
                        </a:solidFill>
                        <a:latin typeface="Calibri" panose="020F0502020204030204"/>
                      </a:endParaRPr>
                    </a:p>
                  </p:txBody>
                </p:sp>
              </mc:Choice>
              <mc:Fallback xmlns="">
                <p:sp>
                  <p:nvSpPr>
                    <p:cNvPr id="261" name="Rectangle: Rounded Corners 260">
                      <a:extLst>
                        <a:ext uri="{FF2B5EF4-FFF2-40B4-BE49-F238E27FC236}">
                          <a16:creationId xmlns:a16="http://schemas.microsoft.com/office/drawing/2014/main" id="{84B560F0-371D-0866-FE4B-F9212D8E8167}"/>
                        </a:ext>
                      </a:extLst>
                    </p:cNvPr>
                    <p:cNvSpPr>
                      <a:spLocks noRot="1" noChangeAspect="1" noMove="1" noResize="1" noEditPoints="1" noAdjustHandles="1" noChangeArrowheads="1" noChangeShapeType="1" noTextEdit="1"/>
                    </p:cNvSpPr>
                    <p:nvPr/>
                  </p:nvSpPr>
                  <p:spPr>
                    <a:xfrm>
                      <a:off x="10503066" y="3150176"/>
                      <a:ext cx="252000" cy="180000"/>
                    </a:xfrm>
                    <a:prstGeom prst="roundRect">
                      <a:avLst>
                        <a:gd name="adj" fmla="val 22549"/>
                      </a:avLst>
                    </a:prstGeom>
                    <a:blipFill>
                      <a:blip r:embed="rId67"/>
                      <a:stretch>
                        <a:fillRect l="-4651"/>
                      </a:stretch>
                    </a:blipFill>
                    <a:ln w="12700" cap="flat" cmpd="sng" algn="ctr">
                      <a:solidFill>
                        <a:srgbClr val="4472C4">
                          <a:shade val="15000"/>
                        </a:srgbClr>
                      </a:solidFill>
                      <a:prstDash val="solid"/>
                      <a:miter lim="800000"/>
                    </a:ln>
                    <a:effectLst/>
                  </p:spPr>
                  <p:txBody>
                    <a:bodyPr/>
                    <a:lstStyle/>
                    <a:p>
                      <a:r>
                        <a:rPr lang="en-NZ">
                          <a:noFill/>
                        </a:rPr>
                        <a:t> </a:t>
                      </a:r>
                    </a:p>
                  </p:txBody>
                </p:sp>
              </mc:Fallback>
            </mc:AlternateContent>
            <p:cxnSp>
              <p:nvCxnSpPr>
                <p:cNvPr id="279" name="Connector: Elbow 278">
                  <a:extLst>
                    <a:ext uri="{FF2B5EF4-FFF2-40B4-BE49-F238E27FC236}">
                      <a16:creationId xmlns:a16="http://schemas.microsoft.com/office/drawing/2014/main" id="{D2B4404E-874B-A758-E3C9-313B4CD3CEBC}"/>
                    </a:ext>
                  </a:extLst>
                </p:cNvPr>
                <p:cNvCxnSpPr>
                  <a:cxnSpLocks/>
                  <a:stCxn id="221" idx="1"/>
                  <a:endCxn id="259" idx="3"/>
                </p:cNvCxnSpPr>
                <p:nvPr/>
              </p:nvCxnSpPr>
              <p:spPr>
                <a:xfrm rot="10800000">
                  <a:off x="10737066" y="2897907"/>
                  <a:ext cx="489706" cy="295802"/>
                </a:xfrm>
                <a:prstGeom prst="bentConnector3">
                  <a:avLst>
                    <a:gd name="adj1" fmla="val 73669"/>
                  </a:avLst>
                </a:prstGeom>
                <a:noFill/>
                <a:ln w="12700" cap="flat" cmpd="sng" algn="ctr">
                  <a:solidFill>
                    <a:srgbClr val="4472C4"/>
                  </a:solidFill>
                  <a:prstDash val="solid"/>
                  <a:miter lim="800000"/>
                  <a:tailEnd type="triangle" w="sm" len="sm"/>
                </a:ln>
                <a:effectLst/>
              </p:spPr>
            </p:cxnSp>
            <p:cxnSp>
              <p:nvCxnSpPr>
                <p:cNvPr id="326" name="Straight Arrow Connector 325">
                  <a:extLst>
                    <a:ext uri="{FF2B5EF4-FFF2-40B4-BE49-F238E27FC236}">
                      <a16:creationId xmlns:a16="http://schemas.microsoft.com/office/drawing/2014/main" id="{860381C0-DD3C-CB33-C36E-7AC3DE074F6F}"/>
                    </a:ext>
                  </a:extLst>
                </p:cNvPr>
                <p:cNvCxnSpPr>
                  <a:cxnSpLocks/>
                  <a:stCxn id="218" idx="1"/>
                  <a:endCxn id="259" idx="3"/>
                </p:cNvCxnSpPr>
                <p:nvPr/>
              </p:nvCxnSpPr>
              <p:spPr>
                <a:xfrm flipH="1">
                  <a:off x="10737066" y="2897907"/>
                  <a:ext cx="489706" cy="0"/>
                </a:xfrm>
                <a:prstGeom prst="straightConnector1">
                  <a:avLst/>
                </a:prstGeom>
                <a:noFill/>
                <a:ln w="12700" cap="flat" cmpd="sng" algn="ctr">
                  <a:solidFill>
                    <a:srgbClr val="4472C4"/>
                  </a:solidFill>
                  <a:prstDash val="solid"/>
                  <a:miter lim="800000"/>
                  <a:headEnd type="none" w="sm" len="med"/>
                  <a:tailEnd type="triangle" w="sm" len="sm"/>
                </a:ln>
                <a:effectLst/>
              </p:spPr>
            </p:cxnSp>
            <p:sp>
              <p:nvSpPr>
                <p:cNvPr id="327" name="TextBox 326">
                  <a:extLst>
                    <a:ext uri="{FF2B5EF4-FFF2-40B4-BE49-F238E27FC236}">
                      <a16:creationId xmlns:a16="http://schemas.microsoft.com/office/drawing/2014/main" id="{B27202E0-02F4-59F6-03F5-C93F64A93E4A}"/>
                    </a:ext>
                  </a:extLst>
                </p:cNvPr>
                <p:cNvSpPr txBox="1">
                  <a:spLocks/>
                </p:cNvSpPr>
                <p:nvPr/>
              </p:nvSpPr>
              <p:spPr>
                <a:xfrm>
                  <a:off x="10987533" y="2811349"/>
                  <a:ext cx="144000" cy="173117"/>
                </a:xfrm>
                <a:prstGeom prst="ellipse">
                  <a:avLst/>
                </a:prstGeom>
                <a:solidFill>
                  <a:srgbClr val="0070C0"/>
                </a:solidFill>
              </p:spPr>
              <p:txBody>
                <a:bodyPr wrap="square" lIns="0" tIns="0" rIns="0" bIns="0" rtlCol="0" anchor="ctr">
                  <a:spAutoFit/>
                </a:bodyPr>
                <a:lstStyle/>
                <a:p>
                  <a:pPr algn="ctr" defTabSz="914400">
                    <a:defRPr/>
                  </a:pPr>
                  <a:r>
                    <a:rPr lang="en-NZ" sz="800" kern="0" dirty="0">
                      <a:solidFill>
                        <a:prstClr val="white"/>
                      </a:solidFill>
                      <a:latin typeface="Calibri" panose="020F0502020204030204"/>
                    </a:rPr>
                    <a:t>3</a:t>
                  </a:r>
                </a:p>
              </p:txBody>
            </p:sp>
          </p:grpSp>
        </p:grpSp>
        <p:grpSp>
          <p:nvGrpSpPr>
            <p:cNvPr id="382" name="Group 381">
              <a:extLst>
                <a:ext uri="{FF2B5EF4-FFF2-40B4-BE49-F238E27FC236}">
                  <a16:creationId xmlns:a16="http://schemas.microsoft.com/office/drawing/2014/main" id="{D3A8E92F-DA52-C203-2618-DAC3C03817D1}"/>
                </a:ext>
              </a:extLst>
            </p:cNvPr>
            <p:cNvGrpSpPr/>
            <p:nvPr/>
          </p:nvGrpSpPr>
          <p:grpSpPr>
            <a:xfrm>
              <a:off x="4155054" y="2248313"/>
              <a:ext cx="3033384" cy="1994931"/>
              <a:chOff x="4155054" y="2248313"/>
              <a:chExt cx="3033384" cy="1994931"/>
            </a:xfrm>
          </p:grpSpPr>
          <p:grpSp>
            <p:nvGrpSpPr>
              <p:cNvPr id="374" name="Group 373">
                <a:extLst>
                  <a:ext uri="{FF2B5EF4-FFF2-40B4-BE49-F238E27FC236}">
                    <a16:creationId xmlns:a16="http://schemas.microsoft.com/office/drawing/2014/main" id="{3B1BB844-992E-8941-90B5-0F22E9A4D4AB}"/>
                  </a:ext>
                </a:extLst>
              </p:cNvPr>
              <p:cNvGrpSpPr/>
              <p:nvPr/>
            </p:nvGrpSpPr>
            <p:grpSpPr>
              <a:xfrm>
                <a:off x="4789496" y="3048241"/>
                <a:ext cx="1934316" cy="1195003"/>
                <a:chOff x="4789496" y="3276827"/>
                <a:chExt cx="1934316" cy="1195003"/>
              </a:xfrm>
            </p:grpSpPr>
            <p:grpSp>
              <p:nvGrpSpPr>
                <p:cNvPr id="616" name="Group 615">
                  <a:extLst>
                    <a:ext uri="{FF2B5EF4-FFF2-40B4-BE49-F238E27FC236}">
                      <a16:creationId xmlns:a16="http://schemas.microsoft.com/office/drawing/2014/main" id="{E31D749E-1904-E190-05F8-32827E680FD0}"/>
                    </a:ext>
                  </a:extLst>
                </p:cNvPr>
                <p:cNvGrpSpPr/>
                <p:nvPr/>
              </p:nvGrpSpPr>
              <p:grpSpPr>
                <a:xfrm>
                  <a:off x="4789496" y="3276827"/>
                  <a:ext cx="1934316" cy="1195003"/>
                  <a:chOff x="5106791" y="1493782"/>
                  <a:chExt cx="1934316" cy="1195003"/>
                </a:xfrm>
              </p:grpSpPr>
              <p:grpSp>
                <p:nvGrpSpPr>
                  <p:cNvPr id="623" name="Group 622">
                    <a:extLst>
                      <a:ext uri="{FF2B5EF4-FFF2-40B4-BE49-F238E27FC236}">
                        <a16:creationId xmlns:a16="http://schemas.microsoft.com/office/drawing/2014/main" id="{A1C8C1D3-6BE0-6F58-D863-FC1180414B8F}"/>
                      </a:ext>
                    </a:extLst>
                  </p:cNvPr>
                  <p:cNvGrpSpPr/>
                  <p:nvPr/>
                </p:nvGrpSpPr>
                <p:grpSpPr>
                  <a:xfrm>
                    <a:off x="5106791" y="1493782"/>
                    <a:ext cx="1934316" cy="1195003"/>
                    <a:chOff x="1725266" y="1969743"/>
                    <a:chExt cx="1934316" cy="1195003"/>
                  </a:xfrm>
                </p:grpSpPr>
                <p:grpSp>
                  <p:nvGrpSpPr>
                    <p:cNvPr id="638" name="Group 637">
                      <a:extLst>
                        <a:ext uri="{FF2B5EF4-FFF2-40B4-BE49-F238E27FC236}">
                          <a16:creationId xmlns:a16="http://schemas.microsoft.com/office/drawing/2014/main" id="{1392CF86-65A8-CF07-0266-612B70990D13}"/>
                        </a:ext>
                      </a:extLst>
                    </p:cNvPr>
                    <p:cNvGrpSpPr/>
                    <p:nvPr/>
                  </p:nvGrpSpPr>
                  <p:grpSpPr>
                    <a:xfrm>
                      <a:off x="1725266" y="1969743"/>
                      <a:ext cx="1934316" cy="1193662"/>
                      <a:chOff x="6760989" y="543755"/>
                      <a:chExt cx="6583370" cy="2333791"/>
                    </a:xfrm>
                  </p:grpSpPr>
                  <p:sp>
                    <p:nvSpPr>
                      <p:cNvPr id="640" name="Rectangle 639">
                        <a:extLst>
                          <a:ext uri="{FF2B5EF4-FFF2-40B4-BE49-F238E27FC236}">
                            <a16:creationId xmlns:a16="http://schemas.microsoft.com/office/drawing/2014/main" id="{58AEDB40-3418-EF5C-9C9A-CF6C8D1B301E}"/>
                          </a:ext>
                        </a:extLst>
                      </p:cNvPr>
                      <p:cNvSpPr/>
                      <p:nvPr/>
                    </p:nvSpPr>
                    <p:spPr>
                      <a:xfrm>
                        <a:off x="8691684" y="543755"/>
                        <a:ext cx="1419369" cy="2306022"/>
                      </a:xfrm>
                      <a:prstGeom prst="rect">
                        <a:avLst/>
                      </a:prstGeom>
                      <a:gradFill flip="none" rotWithShape="1">
                        <a:gsLst>
                          <a:gs pos="0">
                            <a:schemeClr val="accent4">
                              <a:lumMod val="40000"/>
                              <a:lumOff val="60000"/>
                            </a:schemeClr>
                          </a:gs>
                          <a:gs pos="84498">
                            <a:schemeClr val="accent4">
                              <a:lumMod val="40000"/>
                              <a:lumOff val="60000"/>
                            </a:schemeClr>
                          </a:gs>
                          <a:gs pos="16000">
                            <a:schemeClr val="accent4">
                              <a:lumMod val="40000"/>
                              <a:lumOff val="60000"/>
                            </a:schemeClr>
                          </a:gs>
                          <a:gs pos="54000">
                            <a:schemeClr val="accent4">
                              <a:lumMod val="20000"/>
                              <a:lumOff val="80000"/>
                            </a:schemeClr>
                          </a:gs>
                          <a:gs pos="100000">
                            <a:schemeClr val="accent4">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1" name="Rectangle 640">
                        <a:extLst>
                          <a:ext uri="{FF2B5EF4-FFF2-40B4-BE49-F238E27FC236}">
                            <a16:creationId xmlns:a16="http://schemas.microsoft.com/office/drawing/2014/main" id="{A9E94C69-03F2-66D1-8E37-252862EECD79}"/>
                          </a:ext>
                        </a:extLst>
                      </p:cNvPr>
                      <p:cNvSpPr/>
                      <p:nvPr/>
                    </p:nvSpPr>
                    <p:spPr>
                      <a:xfrm>
                        <a:off x="10072380" y="571524"/>
                        <a:ext cx="3271979" cy="2306020"/>
                      </a:xfrm>
                      <a:prstGeom prst="rect">
                        <a:avLst/>
                      </a:prstGeom>
                      <a:gradFill>
                        <a:gsLst>
                          <a:gs pos="11000">
                            <a:srgbClr val="AEBE8E"/>
                          </a:gs>
                          <a:gs pos="89000">
                            <a:srgbClr val="E6EADC"/>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2" name="Rectangle 641">
                        <a:extLst>
                          <a:ext uri="{FF2B5EF4-FFF2-40B4-BE49-F238E27FC236}">
                            <a16:creationId xmlns:a16="http://schemas.microsoft.com/office/drawing/2014/main" id="{482A60C7-E036-FB9D-3C5D-CC986E366C7C}"/>
                          </a:ext>
                        </a:extLst>
                      </p:cNvPr>
                      <p:cNvSpPr/>
                      <p:nvPr/>
                    </p:nvSpPr>
                    <p:spPr>
                      <a:xfrm>
                        <a:off x="6760989" y="571524"/>
                        <a:ext cx="1930695" cy="2306022"/>
                      </a:xfrm>
                      <a:prstGeom prst="rect">
                        <a:avLst/>
                      </a:prstGeom>
                      <a:gradFill>
                        <a:gsLst>
                          <a:gs pos="11000">
                            <a:srgbClr val="F3F7FE"/>
                          </a:gs>
                          <a:gs pos="89000">
                            <a:srgbClr val="D9E1F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639" name="Straight Connector 638">
                      <a:extLst>
                        <a:ext uri="{FF2B5EF4-FFF2-40B4-BE49-F238E27FC236}">
                          <a16:creationId xmlns:a16="http://schemas.microsoft.com/office/drawing/2014/main" id="{56FAF487-AD55-889A-653E-703FF9DDD2DA}"/>
                        </a:ext>
                      </a:extLst>
                    </p:cNvPr>
                    <p:cNvCxnSpPr>
                      <a:cxnSpLocks/>
                    </p:cNvCxnSpPr>
                    <p:nvPr/>
                  </p:nvCxnSpPr>
                  <p:spPr>
                    <a:xfrm>
                      <a:off x="2496939" y="1983946"/>
                      <a:ext cx="0" cy="1180800"/>
                    </a:xfrm>
                    <a:prstGeom prst="line">
                      <a:avLst/>
                    </a:prstGeom>
                    <a:ln w="419100" cmpd="dbl">
                      <a:solidFill>
                        <a:schemeClr val="accent4">
                          <a:lumMod val="75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624" name="Group 623">
                    <a:extLst>
                      <a:ext uri="{FF2B5EF4-FFF2-40B4-BE49-F238E27FC236}">
                        <a16:creationId xmlns:a16="http://schemas.microsoft.com/office/drawing/2014/main" id="{6490A7E6-CF70-AC08-4284-E6B2543ED859}"/>
                      </a:ext>
                    </a:extLst>
                  </p:cNvPr>
                  <p:cNvGrpSpPr/>
                  <p:nvPr/>
                </p:nvGrpSpPr>
                <p:grpSpPr>
                  <a:xfrm>
                    <a:off x="5495692" y="1645349"/>
                    <a:ext cx="858462" cy="959782"/>
                    <a:chOff x="6400417" y="3477127"/>
                    <a:chExt cx="858462" cy="959782"/>
                  </a:xfrm>
                </p:grpSpPr>
                <p:grpSp>
                  <p:nvGrpSpPr>
                    <p:cNvPr id="632" name="Group 631">
                      <a:extLst>
                        <a:ext uri="{FF2B5EF4-FFF2-40B4-BE49-F238E27FC236}">
                          <a16:creationId xmlns:a16="http://schemas.microsoft.com/office/drawing/2014/main" id="{5781BCCA-68F4-12F6-DF67-BBB2F2B68272}"/>
                        </a:ext>
                      </a:extLst>
                    </p:cNvPr>
                    <p:cNvGrpSpPr/>
                    <p:nvPr/>
                  </p:nvGrpSpPr>
                  <p:grpSpPr>
                    <a:xfrm>
                      <a:off x="6400417" y="3580123"/>
                      <a:ext cx="858462" cy="856786"/>
                      <a:chOff x="6400417" y="3580123"/>
                      <a:chExt cx="858462" cy="856786"/>
                    </a:xfrm>
                  </p:grpSpPr>
                  <p:sp>
                    <p:nvSpPr>
                      <p:cNvPr id="634" name="Rectangle 633">
                        <a:extLst>
                          <a:ext uri="{FF2B5EF4-FFF2-40B4-BE49-F238E27FC236}">
                            <a16:creationId xmlns:a16="http://schemas.microsoft.com/office/drawing/2014/main" id="{F64DDDA2-38A1-C80A-5333-78D5963ABFF5}"/>
                          </a:ext>
                        </a:extLst>
                      </p:cNvPr>
                      <p:cNvSpPr/>
                      <p:nvPr/>
                    </p:nvSpPr>
                    <p:spPr>
                      <a:xfrm>
                        <a:off x="6430879" y="3966297"/>
                        <a:ext cx="828000" cy="90000"/>
                      </a:xfrm>
                      <a:prstGeom prst="rect">
                        <a:avLst/>
                      </a:prstGeom>
                      <a:gradFill>
                        <a:gsLst>
                          <a:gs pos="0">
                            <a:srgbClr val="D9E1F4"/>
                          </a:gs>
                          <a:gs pos="100000">
                            <a:srgbClr val="B0C091"/>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35" name="Group 634">
                        <a:extLst>
                          <a:ext uri="{FF2B5EF4-FFF2-40B4-BE49-F238E27FC236}">
                            <a16:creationId xmlns:a16="http://schemas.microsoft.com/office/drawing/2014/main" id="{328B9BA5-4997-4584-E511-0706DD1AC17E}"/>
                          </a:ext>
                        </a:extLst>
                      </p:cNvPr>
                      <p:cNvGrpSpPr/>
                      <p:nvPr/>
                    </p:nvGrpSpPr>
                    <p:grpSpPr>
                      <a:xfrm>
                        <a:off x="6400417" y="3580123"/>
                        <a:ext cx="789922" cy="856786"/>
                        <a:chOff x="6400417" y="3580123"/>
                        <a:chExt cx="789922" cy="856786"/>
                      </a:xfrm>
                    </p:grpSpPr>
                    <p:sp>
                      <p:nvSpPr>
                        <p:cNvPr id="636" name="Rectangle: Rounded Corners 6">
                          <a:extLst>
                            <a:ext uri="{FF2B5EF4-FFF2-40B4-BE49-F238E27FC236}">
                              <a16:creationId xmlns:a16="http://schemas.microsoft.com/office/drawing/2014/main" id="{86510F2C-0908-1D57-765F-39849C5A8195}"/>
                            </a:ext>
                          </a:extLst>
                        </p:cNvPr>
                        <p:cNvSpPr/>
                        <p:nvPr/>
                      </p:nvSpPr>
                      <p:spPr>
                        <a:xfrm>
                          <a:off x="6400418" y="4038703"/>
                          <a:ext cx="781432" cy="398206"/>
                        </a:xfrm>
                        <a:custGeom>
                          <a:avLst/>
                          <a:gdLst>
                            <a:gd name="connsiteX0" fmla="*/ 0 w 1299667"/>
                            <a:gd name="connsiteY0" fmla="*/ 74373 h 446228"/>
                            <a:gd name="connsiteX1" fmla="*/ 74373 w 1299667"/>
                            <a:gd name="connsiteY1" fmla="*/ 0 h 446228"/>
                            <a:gd name="connsiteX2" fmla="*/ 1225294 w 1299667"/>
                            <a:gd name="connsiteY2" fmla="*/ 0 h 446228"/>
                            <a:gd name="connsiteX3" fmla="*/ 1299667 w 1299667"/>
                            <a:gd name="connsiteY3" fmla="*/ 74373 h 446228"/>
                            <a:gd name="connsiteX4" fmla="*/ 1299667 w 1299667"/>
                            <a:gd name="connsiteY4" fmla="*/ 371855 h 446228"/>
                            <a:gd name="connsiteX5" fmla="*/ 1225294 w 1299667"/>
                            <a:gd name="connsiteY5" fmla="*/ 446228 h 446228"/>
                            <a:gd name="connsiteX6" fmla="*/ 74373 w 1299667"/>
                            <a:gd name="connsiteY6" fmla="*/ 446228 h 446228"/>
                            <a:gd name="connsiteX7" fmla="*/ 0 w 1299667"/>
                            <a:gd name="connsiteY7" fmla="*/ 371855 h 446228"/>
                            <a:gd name="connsiteX8" fmla="*/ 0 w 1299667"/>
                            <a:gd name="connsiteY8" fmla="*/ 74373 h 446228"/>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344398"/>
                            <a:gd name="connsiteY0" fmla="*/ 74373 h 636424"/>
                            <a:gd name="connsiteX1" fmla="*/ 74373 w 1344398"/>
                            <a:gd name="connsiteY1" fmla="*/ 0 h 636424"/>
                            <a:gd name="connsiteX2" fmla="*/ 1225294 w 1344398"/>
                            <a:gd name="connsiteY2" fmla="*/ 0 h 636424"/>
                            <a:gd name="connsiteX3" fmla="*/ 1299667 w 1344398"/>
                            <a:gd name="connsiteY3" fmla="*/ 371855 h 636424"/>
                            <a:gd name="connsiteX4" fmla="*/ 1152142 w 1344398"/>
                            <a:gd name="connsiteY4" fmla="*/ 636424 h 636424"/>
                            <a:gd name="connsiteX5" fmla="*/ 74373 w 1344398"/>
                            <a:gd name="connsiteY5" fmla="*/ 446228 h 636424"/>
                            <a:gd name="connsiteX6" fmla="*/ 0 w 1344398"/>
                            <a:gd name="connsiteY6" fmla="*/ 371855 h 636424"/>
                            <a:gd name="connsiteX7" fmla="*/ 0 w 1344398"/>
                            <a:gd name="connsiteY7" fmla="*/ 74373 h 636424"/>
                            <a:gd name="connsiteX0" fmla="*/ 0 w 1324467"/>
                            <a:gd name="connsiteY0" fmla="*/ 74373 h 636424"/>
                            <a:gd name="connsiteX1" fmla="*/ 74373 w 1324467"/>
                            <a:gd name="connsiteY1" fmla="*/ 0 h 636424"/>
                            <a:gd name="connsiteX2" fmla="*/ 1225294 w 1324467"/>
                            <a:gd name="connsiteY2" fmla="*/ 0 h 636424"/>
                            <a:gd name="connsiteX3" fmla="*/ 1299667 w 1324467"/>
                            <a:gd name="connsiteY3" fmla="*/ 371855 h 636424"/>
                            <a:gd name="connsiteX4" fmla="*/ 1152142 w 1324467"/>
                            <a:gd name="connsiteY4" fmla="*/ 636424 h 636424"/>
                            <a:gd name="connsiteX5" fmla="*/ 74373 w 1324467"/>
                            <a:gd name="connsiteY5" fmla="*/ 446228 h 636424"/>
                            <a:gd name="connsiteX6" fmla="*/ 0 w 1324467"/>
                            <a:gd name="connsiteY6" fmla="*/ 371855 h 636424"/>
                            <a:gd name="connsiteX7" fmla="*/ 0 w 1324467"/>
                            <a:gd name="connsiteY7" fmla="*/ 74373 h 636424"/>
                            <a:gd name="connsiteX0" fmla="*/ 0 w 1420821"/>
                            <a:gd name="connsiteY0" fmla="*/ 74373 h 636424"/>
                            <a:gd name="connsiteX1" fmla="*/ 74373 w 1420821"/>
                            <a:gd name="connsiteY1" fmla="*/ 0 h 636424"/>
                            <a:gd name="connsiteX2" fmla="*/ 1225294 w 1420821"/>
                            <a:gd name="connsiteY2" fmla="*/ 0 h 636424"/>
                            <a:gd name="connsiteX3" fmla="*/ 1299667 w 1420821"/>
                            <a:gd name="connsiteY3" fmla="*/ 371855 h 636424"/>
                            <a:gd name="connsiteX4" fmla="*/ 1152142 w 1420821"/>
                            <a:gd name="connsiteY4" fmla="*/ 636424 h 636424"/>
                            <a:gd name="connsiteX5" fmla="*/ 74373 w 1420821"/>
                            <a:gd name="connsiteY5" fmla="*/ 446228 h 636424"/>
                            <a:gd name="connsiteX6" fmla="*/ 0 w 1420821"/>
                            <a:gd name="connsiteY6" fmla="*/ 371855 h 636424"/>
                            <a:gd name="connsiteX7" fmla="*/ 0 w 1420821"/>
                            <a:gd name="connsiteY7" fmla="*/ 74373 h 636424"/>
                            <a:gd name="connsiteX0" fmla="*/ 0 w 1414454"/>
                            <a:gd name="connsiteY0" fmla="*/ 134207 h 696258"/>
                            <a:gd name="connsiteX1" fmla="*/ 74373 w 1414454"/>
                            <a:gd name="connsiteY1" fmla="*/ 59834 h 696258"/>
                            <a:gd name="connsiteX2" fmla="*/ 1225294 w 1414454"/>
                            <a:gd name="connsiteY2" fmla="*/ 59834 h 696258"/>
                            <a:gd name="connsiteX3" fmla="*/ 1299667 w 1414454"/>
                            <a:gd name="connsiteY3" fmla="*/ 431689 h 696258"/>
                            <a:gd name="connsiteX4" fmla="*/ 1152142 w 1414454"/>
                            <a:gd name="connsiteY4" fmla="*/ 696258 h 696258"/>
                            <a:gd name="connsiteX5" fmla="*/ 74373 w 1414454"/>
                            <a:gd name="connsiteY5" fmla="*/ 506062 h 696258"/>
                            <a:gd name="connsiteX6" fmla="*/ 0 w 1414454"/>
                            <a:gd name="connsiteY6" fmla="*/ 431689 h 696258"/>
                            <a:gd name="connsiteX7" fmla="*/ 0 w 1414454"/>
                            <a:gd name="connsiteY7" fmla="*/ 134207 h 696258"/>
                            <a:gd name="connsiteX0" fmla="*/ 0 w 1325887"/>
                            <a:gd name="connsiteY0" fmla="*/ 145085 h 707136"/>
                            <a:gd name="connsiteX1" fmla="*/ 74373 w 1325887"/>
                            <a:gd name="connsiteY1" fmla="*/ 70712 h 707136"/>
                            <a:gd name="connsiteX2" fmla="*/ 1225294 w 1325887"/>
                            <a:gd name="connsiteY2" fmla="*/ 70712 h 707136"/>
                            <a:gd name="connsiteX3" fmla="*/ 1299667 w 1325887"/>
                            <a:gd name="connsiteY3" fmla="*/ 442567 h 707136"/>
                            <a:gd name="connsiteX4" fmla="*/ 1152142 w 1325887"/>
                            <a:gd name="connsiteY4" fmla="*/ 707136 h 707136"/>
                            <a:gd name="connsiteX5" fmla="*/ 74373 w 1325887"/>
                            <a:gd name="connsiteY5" fmla="*/ 516940 h 707136"/>
                            <a:gd name="connsiteX6" fmla="*/ 0 w 1325887"/>
                            <a:gd name="connsiteY6" fmla="*/ 442567 h 707136"/>
                            <a:gd name="connsiteX7" fmla="*/ 0 w 1325887"/>
                            <a:gd name="connsiteY7" fmla="*/ 145085 h 707136"/>
                            <a:gd name="connsiteX0" fmla="*/ 0 w 1322420"/>
                            <a:gd name="connsiteY0" fmla="*/ 78035 h 640086"/>
                            <a:gd name="connsiteX1" fmla="*/ 74373 w 1322420"/>
                            <a:gd name="connsiteY1" fmla="*/ 3662 h 640086"/>
                            <a:gd name="connsiteX2" fmla="*/ 1217979 w 1322420"/>
                            <a:gd name="connsiteY2" fmla="*/ 126051 h 640086"/>
                            <a:gd name="connsiteX3" fmla="*/ 1299667 w 1322420"/>
                            <a:gd name="connsiteY3" fmla="*/ 375517 h 640086"/>
                            <a:gd name="connsiteX4" fmla="*/ 1152142 w 1322420"/>
                            <a:gd name="connsiteY4" fmla="*/ 640086 h 640086"/>
                            <a:gd name="connsiteX5" fmla="*/ 74373 w 1322420"/>
                            <a:gd name="connsiteY5" fmla="*/ 449890 h 640086"/>
                            <a:gd name="connsiteX6" fmla="*/ 0 w 1322420"/>
                            <a:gd name="connsiteY6" fmla="*/ 375517 h 640086"/>
                            <a:gd name="connsiteX7" fmla="*/ 0 w 1322420"/>
                            <a:gd name="connsiteY7" fmla="*/ 78035 h 640086"/>
                            <a:gd name="connsiteX0" fmla="*/ 0 w 1322420"/>
                            <a:gd name="connsiteY0" fmla="*/ 104177 h 666228"/>
                            <a:gd name="connsiteX1" fmla="*/ 74373 w 1322420"/>
                            <a:gd name="connsiteY1" fmla="*/ 29804 h 666228"/>
                            <a:gd name="connsiteX2" fmla="*/ 1217979 w 1322420"/>
                            <a:gd name="connsiteY2" fmla="*/ 90999 h 666228"/>
                            <a:gd name="connsiteX3" fmla="*/ 1299667 w 1322420"/>
                            <a:gd name="connsiteY3" fmla="*/ 401659 h 666228"/>
                            <a:gd name="connsiteX4" fmla="*/ 1152142 w 1322420"/>
                            <a:gd name="connsiteY4" fmla="*/ 666228 h 666228"/>
                            <a:gd name="connsiteX5" fmla="*/ 74373 w 1322420"/>
                            <a:gd name="connsiteY5" fmla="*/ 476032 h 666228"/>
                            <a:gd name="connsiteX6" fmla="*/ 0 w 1322420"/>
                            <a:gd name="connsiteY6" fmla="*/ 401659 h 666228"/>
                            <a:gd name="connsiteX7" fmla="*/ 0 w 1322420"/>
                            <a:gd name="connsiteY7" fmla="*/ 104177 h 66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420" h="666228">
                              <a:moveTo>
                                <a:pt x="0" y="104177"/>
                              </a:moveTo>
                              <a:cubicBezTo>
                                <a:pt x="0" y="63102"/>
                                <a:pt x="33298" y="29804"/>
                                <a:pt x="74373" y="29804"/>
                              </a:cubicBezTo>
                              <a:cubicBezTo>
                                <a:pt x="458013" y="29804"/>
                                <a:pt x="1061110" y="-68105"/>
                                <a:pt x="1217979" y="90999"/>
                              </a:cubicBezTo>
                              <a:cubicBezTo>
                                <a:pt x="1374848" y="250103"/>
                                <a:pt x="1311859" y="295588"/>
                                <a:pt x="1299667" y="401659"/>
                              </a:cubicBezTo>
                              <a:cubicBezTo>
                                <a:pt x="1299667" y="442734"/>
                                <a:pt x="1193217" y="666228"/>
                                <a:pt x="1152142" y="666228"/>
                              </a:cubicBezTo>
                              <a:cubicBezTo>
                                <a:pt x="885546" y="446772"/>
                                <a:pt x="458013" y="476032"/>
                                <a:pt x="74373" y="476032"/>
                              </a:cubicBezTo>
                              <a:cubicBezTo>
                                <a:pt x="33298" y="476032"/>
                                <a:pt x="0" y="442734"/>
                                <a:pt x="0" y="401659"/>
                              </a:cubicBezTo>
                              <a:lnTo>
                                <a:pt x="0" y="104177"/>
                              </a:lnTo>
                              <a:close/>
                            </a:path>
                          </a:pathLst>
                        </a:custGeom>
                        <a:gradFill flip="none" rotWithShape="1">
                          <a:gsLst>
                            <a:gs pos="0">
                              <a:schemeClr val="bg1">
                                <a:lumMod val="75000"/>
                              </a:schemeClr>
                            </a:gs>
                            <a:gs pos="100000">
                              <a:srgbClr val="C00000"/>
                            </a:gs>
                          </a:gsLst>
                          <a:lin ang="5400000" scaled="1"/>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7" name="Rectangle: Rounded Corners 6">
                          <a:extLst>
                            <a:ext uri="{FF2B5EF4-FFF2-40B4-BE49-F238E27FC236}">
                              <a16:creationId xmlns:a16="http://schemas.microsoft.com/office/drawing/2014/main" id="{308B4A30-3F41-A89A-F5D4-FC5958D1E1F5}"/>
                            </a:ext>
                          </a:extLst>
                        </p:cNvPr>
                        <p:cNvSpPr/>
                        <p:nvPr/>
                      </p:nvSpPr>
                      <p:spPr>
                        <a:xfrm flipV="1">
                          <a:off x="6400417" y="3580123"/>
                          <a:ext cx="789922" cy="469292"/>
                        </a:xfrm>
                        <a:custGeom>
                          <a:avLst/>
                          <a:gdLst>
                            <a:gd name="connsiteX0" fmla="*/ 0 w 1299667"/>
                            <a:gd name="connsiteY0" fmla="*/ 74373 h 446228"/>
                            <a:gd name="connsiteX1" fmla="*/ 74373 w 1299667"/>
                            <a:gd name="connsiteY1" fmla="*/ 0 h 446228"/>
                            <a:gd name="connsiteX2" fmla="*/ 1225294 w 1299667"/>
                            <a:gd name="connsiteY2" fmla="*/ 0 h 446228"/>
                            <a:gd name="connsiteX3" fmla="*/ 1299667 w 1299667"/>
                            <a:gd name="connsiteY3" fmla="*/ 74373 h 446228"/>
                            <a:gd name="connsiteX4" fmla="*/ 1299667 w 1299667"/>
                            <a:gd name="connsiteY4" fmla="*/ 371855 h 446228"/>
                            <a:gd name="connsiteX5" fmla="*/ 1225294 w 1299667"/>
                            <a:gd name="connsiteY5" fmla="*/ 446228 h 446228"/>
                            <a:gd name="connsiteX6" fmla="*/ 74373 w 1299667"/>
                            <a:gd name="connsiteY6" fmla="*/ 446228 h 446228"/>
                            <a:gd name="connsiteX7" fmla="*/ 0 w 1299667"/>
                            <a:gd name="connsiteY7" fmla="*/ 371855 h 446228"/>
                            <a:gd name="connsiteX8" fmla="*/ 0 w 1299667"/>
                            <a:gd name="connsiteY8" fmla="*/ 74373 h 446228"/>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344398"/>
                            <a:gd name="connsiteY0" fmla="*/ 74373 h 636424"/>
                            <a:gd name="connsiteX1" fmla="*/ 74373 w 1344398"/>
                            <a:gd name="connsiteY1" fmla="*/ 0 h 636424"/>
                            <a:gd name="connsiteX2" fmla="*/ 1225294 w 1344398"/>
                            <a:gd name="connsiteY2" fmla="*/ 0 h 636424"/>
                            <a:gd name="connsiteX3" fmla="*/ 1299667 w 1344398"/>
                            <a:gd name="connsiteY3" fmla="*/ 371855 h 636424"/>
                            <a:gd name="connsiteX4" fmla="*/ 1152142 w 1344398"/>
                            <a:gd name="connsiteY4" fmla="*/ 636424 h 636424"/>
                            <a:gd name="connsiteX5" fmla="*/ 74373 w 1344398"/>
                            <a:gd name="connsiteY5" fmla="*/ 446228 h 636424"/>
                            <a:gd name="connsiteX6" fmla="*/ 0 w 1344398"/>
                            <a:gd name="connsiteY6" fmla="*/ 371855 h 636424"/>
                            <a:gd name="connsiteX7" fmla="*/ 0 w 1344398"/>
                            <a:gd name="connsiteY7" fmla="*/ 74373 h 636424"/>
                            <a:gd name="connsiteX0" fmla="*/ 0 w 1324467"/>
                            <a:gd name="connsiteY0" fmla="*/ 74373 h 636424"/>
                            <a:gd name="connsiteX1" fmla="*/ 74373 w 1324467"/>
                            <a:gd name="connsiteY1" fmla="*/ 0 h 636424"/>
                            <a:gd name="connsiteX2" fmla="*/ 1225294 w 1324467"/>
                            <a:gd name="connsiteY2" fmla="*/ 0 h 636424"/>
                            <a:gd name="connsiteX3" fmla="*/ 1299667 w 1324467"/>
                            <a:gd name="connsiteY3" fmla="*/ 371855 h 636424"/>
                            <a:gd name="connsiteX4" fmla="*/ 1152142 w 1324467"/>
                            <a:gd name="connsiteY4" fmla="*/ 636424 h 636424"/>
                            <a:gd name="connsiteX5" fmla="*/ 74373 w 1324467"/>
                            <a:gd name="connsiteY5" fmla="*/ 446228 h 636424"/>
                            <a:gd name="connsiteX6" fmla="*/ 0 w 1324467"/>
                            <a:gd name="connsiteY6" fmla="*/ 371855 h 636424"/>
                            <a:gd name="connsiteX7" fmla="*/ 0 w 1324467"/>
                            <a:gd name="connsiteY7" fmla="*/ 74373 h 636424"/>
                            <a:gd name="connsiteX0" fmla="*/ 0 w 1420821"/>
                            <a:gd name="connsiteY0" fmla="*/ 74373 h 636424"/>
                            <a:gd name="connsiteX1" fmla="*/ 74373 w 1420821"/>
                            <a:gd name="connsiteY1" fmla="*/ 0 h 636424"/>
                            <a:gd name="connsiteX2" fmla="*/ 1225294 w 1420821"/>
                            <a:gd name="connsiteY2" fmla="*/ 0 h 636424"/>
                            <a:gd name="connsiteX3" fmla="*/ 1299667 w 1420821"/>
                            <a:gd name="connsiteY3" fmla="*/ 371855 h 636424"/>
                            <a:gd name="connsiteX4" fmla="*/ 1152142 w 1420821"/>
                            <a:gd name="connsiteY4" fmla="*/ 636424 h 636424"/>
                            <a:gd name="connsiteX5" fmla="*/ 74373 w 1420821"/>
                            <a:gd name="connsiteY5" fmla="*/ 446228 h 636424"/>
                            <a:gd name="connsiteX6" fmla="*/ 0 w 1420821"/>
                            <a:gd name="connsiteY6" fmla="*/ 371855 h 636424"/>
                            <a:gd name="connsiteX7" fmla="*/ 0 w 1420821"/>
                            <a:gd name="connsiteY7" fmla="*/ 74373 h 636424"/>
                            <a:gd name="connsiteX0" fmla="*/ 0 w 1414454"/>
                            <a:gd name="connsiteY0" fmla="*/ 134207 h 696258"/>
                            <a:gd name="connsiteX1" fmla="*/ 74373 w 1414454"/>
                            <a:gd name="connsiteY1" fmla="*/ 59834 h 696258"/>
                            <a:gd name="connsiteX2" fmla="*/ 1225294 w 1414454"/>
                            <a:gd name="connsiteY2" fmla="*/ 59834 h 696258"/>
                            <a:gd name="connsiteX3" fmla="*/ 1299667 w 1414454"/>
                            <a:gd name="connsiteY3" fmla="*/ 431689 h 696258"/>
                            <a:gd name="connsiteX4" fmla="*/ 1152142 w 1414454"/>
                            <a:gd name="connsiteY4" fmla="*/ 696258 h 696258"/>
                            <a:gd name="connsiteX5" fmla="*/ 74373 w 1414454"/>
                            <a:gd name="connsiteY5" fmla="*/ 506062 h 696258"/>
                            <a:gd name="connsiteX6" fmla="*/ 0 w 1414454"/>
                            <a:gd name="connsiteY6" fmla="*/ 431689 h 696258"/>
                            <a:gd name="connsiteX7" fmla="*/ 0 w 1414454"/>
                            <a:gd name="connsiteY7" fmla="*/ 134207 h 696258"/>
                            <a:gd name="connsiteX0" fmla="*/ 0 w 1325887"/>
                            <a:gd name="connsiteY0" fmla="*/ 145085 h 707136"/>
                            <a:gd name="connsiteX1" fmla="*/ 74373 w 1325887"/>
                            <a:gd name="connsiteY1" fmla="*/ 70712 h 707136"/>
                            <a:gd name="connsiteX2" fmla="*/ 1225294 w 1325887"/>
                            <a:gd name="connsiteY2" fmla="*/ 70712 h 707136"/>
                            <a:gd name="connsiteX3" fmla="*/ 1299667 w 1325887"/>
                            <a:gd name="connsiteY3" fmla="*/ 442567 h 707136"/>
                            <a:gd name="connsiteX4" fmla="*/ 1152142 w 1325887"/>
                            <a:gd name="connsiteY4" fmla="*/ 707136 h 707136"/>
                            <a:gd name="connsiteX5" fmla="*/ 74373 w 1325887"/>
                            <a:gd name="connsiteY5" fmla="*/ 516940 h 707136"/>
                            <a:gd name="connsiteX6" fmla="*/ 0 w 1325887"/>
                            <a:gd name="connsiteY6" fmla="*/ 442567 h 707136"/>
                            <a:gd name="connsiteX7" fmla="*/ 0 w 1325887"/>
                            <a:gd name="connsiteY7" fmla="*/ 145085 h 707136"/>
                            <a:gd name="connsiteX0" fmla="*/ 0 w 1322420"/>
                            <a:gd name="connsiteY0" fmla="*/ 78035 h 640086"/>
                            <a:gd name="connsiteX1" fmla="*/ 74373 w 1322420"/>
                            <a:gd name="connsiteY1" fmla="*/ 3662 h 640086"/>
                            <a:gd name="connsiteX2" fmla="*/ 1217979 w 1322420"/>
                            <a:gd name="connsiteY2" fmla="*/ 126051 h 640086"/>
                            <a:gd name="connsiteX3" fmla="*/ 1299667 w 1322420"/>
                            <a:gd name="connsiteY3" fmla="*/ 375517 h 640086"/>
                            <a:gd name="connsiteX4" fmla="*/ 1152142 w 1322420"/>
                            <a:gd name="connsiteY4" fmla="*/ 640086 h 640086"/>
                            <a:gd name="connsiteX5" fmla="*/ 74373 w 1322420"/>
                            <a:gd name="connsiteY5" fmla="*/ 449890 h 640086"/>
                            <a:gd name="connsiteX6" fmla="*/ 0 w 1322420"/>
                            <a:gd name="connsiteY6" fmla="*/ 375517 h 640086"/>
                            <a:gd name="connsiteX7" fmla="*/ 0 w 1322420"/>
                            <a:gd name="connsiteY7" fmla="*/ 78035 h 640086"/>
                            <a:gd name="connsiteX0" fmla="*/ 0 w 1322420"/>
                            <a:gd name="connsiteY0" fmla="*/ 104177 h 666228"/>
                            <a:gd name="connsiteX1" fmla="*/ 74373 w 1322420"/>
                            <a:gd name="connsiteY1" fmla="*/ 29804 h 666228"/>
                            <a:gd name="connsiteX2" fmla="*/ 1217979 w 1322420"/>
                            <a:gd name="connsiteY2" fmla="*/ 90999 h 666228"/>
                            <a:gd name="connsiteX3" fmla="*/ 1299667 w 1322420"/>
                            <a:gd name="connsiteY3" fmla="*/ 401659 h 666228"/>
                            <a:gd name="connsiteX4" fmla="*/ 1152142 w 1322420"/>
                            <a:gd name="connsiteY4" fmla="*/ 666228 h 666228"/>
                            <a:gd name="connsiteX5" fmla="*/ 74373 w 1322420"/>
                            <a:gd name="connsiteY5" fmla="*/ 476032 h 666228"/>
                            <a:gd name="connsiteX6" fmla="*/ 0 w 1322420"/>
                            <a:gd name="connsiteY6" fmla="*/ 401659 h 666228"/>
                            <a:gd name="connsiteX7" fmla="*/ 0 w 1322420"/>
                            <a:gd name="connsiteY7" fmla="*/ 104177 h 666228"/>
                            <a:gd name="connsiteX0" fmla="*/ 0 w 1336788"/>
                            <a:gd name="connsiteY0" fmla="*/ 191237 h 753288"/>
                            <a:gd name="connsiteX1" fmla="*/ 128104 w 1336788"/>
                            <a:gd name="connsiteY1" fmla="*/ 0 h 753288"/>
                            <a:gd name="connsiteX2" fmla="*/ 1217979 w 1336788"/>
                            <a:gd name="connsiteY2" fmla="*/ 178059 h 753288"/>
                            <a:gd name="connsiteX3" fmla="*/ 1299667 w 1336788"/>
                            <a:gd name="connsiteY3" fmla="*/ 488719 h 753288"/>
                            <a:gd name="connsiteX4" fmla="*/ 1152142 w 1336788"/>
                            <a:gd name="connsiteY4" fmla="*/ 753288 h 753288"/>
                            <a:gd name="connsiteX5" fmla="*/ 74373 w 1336788"/>
                            <a:gd name="connsiteY5" fmla="*/ 563092 h 753288"/>
                            <a:gd name="connsiteX6" fmla="*/ 0 w 1336788"/>
                            <a:gd name="connsiteY6" fmla="*/ 488719 h 753288"/>
                            <a:gd name="connsiteX7" fmla="*/ 0 w 1336788"/>
                            <a:gd name="connsiteY7" fmla="*/ 191237 h 753288"/>
                            <a:gd name="connsiteX0" fmla="*/ 0 w 1336786"/>
                            <a:gd name="connsiteY0" fmla="*/ 191237 h 753288"/>
                            <a:gd name="connsiteX1" fmla="*/ 128104 w 1336786"/>
                            <a:gd name="connsiteY1" fmla="*/ 0 h 753288"/>
                            <a:gd name="connsiteX2" fmla="*/ 1217979 w 1336786"/>
                            <a:gd name="connsiteY2" fmla="*/ 178059 h 753288"/>
                            <a:gd name="connsiteX3" fmla="*/ 1299667 w 1336786"/>
                            <a:gd name="connsiteY3" fmla="*/ 488719 h 753288"/>
                            <a:gd name="connsiteX4" fmla="*/ 1152142 w 1336786"/>
                            <a:gd name="connsiteY4" fmla="*/ 753288 h 753288"/>
                            <a:gd name="connsiteX5" fmla="*/ 74373 w 1336786"/>
                            <a:gd name="connsiteY5" fmla="*/ 563092 h 753288"/>
                            <a:gd name="connsiteX6" fmla="*/ 0 w 1336786"/>
                            <a:gd name="connsiteY6" fmla="*/ 488719 h 753288"/>
                            <a:gd name="connsiteX7" fmla="*/ 0 w 1336786"/>
                            <a:gd name="connsiteY7" fmla="*/ 191237 h 753288"/>
                            <a:gd name="connsiteX0" fmla="*/ 0 w 1336788"/>
                            <a:gd name="connsiteY0" fmla="*/ 223109 h 785160"/>
                            <a:gd name="connsiteX1" fmla="*/ 128104 w 1336788"/>
                            <a:gd name="connsiteY1" fmla="*/ 0 h 785160"/>
                            <a:gd name="connsiteX2" fmla="*/ 1217979 w 1336788"/>
                            <a:gd name="connsiteY2" fmla="*/ 209931 h 785160"/>
                            <a:gd name="connsiteX3" fmla="*/ 1299667 w 1336788"/>
                            <a:gd name="connsiteY3" fmla="*/ 520591 h 785160"/>
                            <a:gd name="connsiteX4" fmla="*/ 1152142 w 1336788"/>
                            <a:gd name="connsiteY4" fmla="*/ 785160 h 785160"/>
                            <a:gd name="connsiteX5" fmla="*/ 74373 w 1336788"/>
                            <a:gd name="connsiteY5" fmla="*/ 594964 h 785160"/>
                            <a:gd name="connsiteX6" fmla="*/ 0 w 1336788"/>
                            <a:gd name="connsiteY6" fmla="*/ 520591 h 785160"/>
                            <a:gd name="connsiteX7" fmla="*/ 0 w 1336788"/>
                            <a:gd name="connsiteY7" fmla="*/ 223109 h 78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788" h="785160">
                              <a:moveTo>
                                <a:pt x="0" y="223109"/>
                              </a:moveTo>
                              <a:cubicBezTo>
                                <a:pt x="0" y="182034"/>
                                <a:pt x="87029" y="0"/>
                                <a:pt x="128104" y="0"/>
                              </a:cubicBezTo>
                              <a:cubicBezTo>
                                <a:pt x="468760" y="138112"/>
                                <a:pt x="1022719" y="123166"/>
                                <a:pt x="1217979" y="209931"/>
                              </a:cubicBezTo>
                              <a:cubicBezTo>
                                <a:pt x="1413240" y="296696"/>
                                <a:pt x="1311859" y="414520"/>
                                <a:pt x="1299667" y="520591"/>
                              </a:cubicBezTo>
                              <a:cubicBezTo>
                                <a:pt x="1299667" y="561666"/>
                                <a:pt x="1193217" y="785160"/>
                                <a:pt x="1152142" y="785160"/>
                              </a:cubicBezTo>
                              <a:cubicBezTo>
                                <a:pt x="885546" y="565704"/>
                                <a:pt x="458013" y="594964"/>
                                <a:pt x="74373" y="594964"/>
                              </a:cubicBezTo>
                              <a:cubicBezTo>
                                <a:pt x="33298" y="594964"/>
                                <a:pt x="0" y="561666"/>
                                <a:pt x="0" y="520591"/>
                              </a:cubicBezTo>
                              <a:lnTo>
                                <a:pt x="0" y="223109"/>
                              </a:lnTo>
                              <a:close/>
                            </a:path>
                          </a:pathLst>
                        </a:custGeom>
                        <a:gradFill>
                          <a:gsLst>
                            <a:gs pos="0">
                              <a:schemeClr val="bg1">
                                <a:lumMod val="75000"/>
                              </a:schemeClr>
                            </a:gs>
                            <a:gs pos="100000">
                              <a:srgbClr val="C00000"/>
                            </a:gs>
                          </a:gsLst>
                          <a:lin ang="5400000" scaled="1"/>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33" name="Rectangle: Rounded Corners 25">
                      <a:extLst>
                        <a:ext uri="{FF2B5EF4-FFF2-40B4-BE49-F238E27FC236}">
                          <a16:creationId xmlns:a16="http://schemas.microsoft.com/office/drawing/2014/main" id="{B0A6D34A-CFFE-52F0-A427-8AD098396A35}"/>
                        </a:ext>
                      </a:extLst>
                    </p:cNvPr>
                    <p:cNvSpPr/>
                    <p:nvPr/>
                  </p:nvSpPr>
                  <p:spPr>
                    <a:xfrm>
                      <a:off x="6536924" y="3477127"/>
                      <a:ext cx="471467" cy="221400"/>
                    </a:xfrm>
                    <a:custGeom>
                      <a:avLst/>
                      <a:gdLst>
                        <a:gd name="connsiteX0" fmla="*/ 0 w 499308"/>
                        <a:gd name="connsiteY0" fmla="*/ 33087 h 198521"/>
                        <a:gd name="connsiteX1" fmla="*/ 33087 w 499308"/>
                        <a:gd name="connsiteY1" fmla="*/ 0 h 198521"/>
                        <a:gd name="connsiteX2" fmla="*/ 466221 w 499308"/>
                        <a:gd name="connsiteY2" fmla="*/ 0 h 198521"/>
                        <a:gd name="connsiteX3" fmla="*/ 499308 w 499308"/>
                        <a:gd name="connsiteY3" fmla="*/ 33087 h 198521"/>
                        <a:gd name="connsiteX4" fmla="*/ 499308 w 499308"/>
                        <a:gd name="connsiteY4" fmla="*/ 165434 h 198521"/>
                        <a:gd name="connsiteX5" fmla="*/ 466221 w 499308"/>
                        <a:gd name="connsiteY5" fmla="*/ 198521 h 198521"/>
                        <a:gd name="connsiteX6" fmla="*/ 33087 w 499308"/>
                        <a:gd name="connsiteY6" fmla="*/ 198521 h 198521"/>
                        <a:gd name="connsiteX7" fmla="*/ 0 w 499308"/>
                        <a:gd name="connsiteY7" fmla="*/ 165434 h 198521"/>
                        <a:gd name="connsiteX8" fmla="*/ 0 w 499308"/>
                        <a:gd name="connsiteY8" fmla="*/ 33087 h 198521"/>
                        <a:gd name="connsiteX0" fmla="*/ 0 w 499308"/>
                        <a:gd name="connsiteY0" fmla="*/ 33087 h 219235"/>
                        <a:gd name="connsiteX1" fmla="*/ 33087 w 499308"/>
                        <a:gd name="connsiteY1" fmla="*/ 0 h 219235"/>
                        <a:gd name="connsiteX2" fmla="*/ 466221 w 499308"/>
                        <a:gd name="connsiteY2" fmla="*/ 0 h 219235"/>
                        <a:gd name="connsiteX3" fmla="*/ 499308 w 499308"/>
                        <a:gd name="connsiteY3" fmla="*/ 33087 h 219235"/>
                        <a:gd name="connsiteX4" fmla="*/ 499308 w 499308"/>
                        <a:gd name="connsiteY4" fmla="*/ 165434 h 219235"/>
                        <a:gd name="connsiteX5" fmla="*/ 466221 w 499308"/>
                        <a:gd name="connsiteY5" fmla="*/ 198521 h 219235"/>
                        <a:gd name="connsiteX6" fmla="*/ 36046 w 499308"/>
                        <a:gd name="connsiteY6" fmla="*/ 219235 h 219235"/>
                        <a:gd name="connsiteX7" fmla="*/ 0 w 499308"/>
                        <a:gd name="connsiteY7" fmla="*/ 165434 h 219235"/>
                        <a:gd name="connsiteX8" fmla="*/ 0 w 499308"/>
                        <a:gd name="connsiteY8" fmla="*/ 33087 h 219235"/>
                        <a:gd name="connsiteX0" fmla="*/ 0 w 499308"/>
                        <a:gd name="connsiteY0" fmla="*/ 33087 h 219235"/>
                        <a:gd name="connsiteX1" fmla="*/ 33087 w 499308"/>
                        <a:gd name="connsiteY1" fmla="*/ 0 h 219235"/>
                        <a:gd name="connsiteX2" fmla="*/ 466221 w 499308"/>
                        <a:gd name="connsiteY2" fmla="*/ 0 h 219235"/>
                        <a:gd name="connsiteX3" fmla="*/ 499308 w 499308"/>
                        <a:gd name="connsiteY3" fmla="*/ 33087 h 219235"/>
                        <a:gd name="connsiteX4" fmla="*/ 499308 w 499308"/>
                        <a:gd name="connsiteY4" fmla="*/ 165434 h 219235"/>
                        <a:gd name="connsiteX5" fmla="*/ 466221 w 499308"/>
                        <a:gd name="connsiteY5" fmla="*/ 198521 h 219235"/>
                        <a:gd name="connsiteX6" fmla="*/ 36046 w 499308"/>
                        <a:gd name="connsiteY6" fmla="*/ 219235 h 219235"/>
                        <a:gd name="connsiteX7" fmla="*/ 0 w 499308"/>
                        <a:gd name="connsiteY7" fmla="*/ 165434 h 219235"/>
                        <a:gd name="connsiteX8" fmla="*/ 0 w 499308"/>
                        <a:gd name="connsiteY8" fmla="*/ 33087 h 219235"/>
                        <a:gd name="connsiteX0" fmla="*/ 0 w 499308"/>
                        <a:gd name="connsiteY0" fmla="*/ 33087 h 221400"/>
                        <a:gd name="connsiteX1" fmla="*/ 33087 w 499308"/>
                        <a:gd name="connsiteY1" fmla="*/ 0 h 221400"/>
                        <a:gd name="connsiteX2" fmla="*/ 466221 w 499308"/>
                        <a:gd name="connsiteY2" fmla="*/ 0 h 221400"/>
                        <a:gd name="connsiteX3" fmla="*/ 499308 w 499308"/>
                        <a:gd name="connsiteY3" fmla="*/ 33087 h 221400"/>
                        <a:gd name="connsiteX4" fmla="*/ 499308 w 499308"/>
                        <a:gd name="connsiteY4" fmla="*/ 165434 h 221400"/>
                        <a:gd name="connsiteX5" fmla="*/ 466221 w 499308"/>
                        <a:gd name="connsiteY5" fmla="*/ 198521 h 221400"/>
                        <a:gd name="connsiteX6" fmla="*/ 36046 w 499308"/>
                        <a:gd name="connsiteY6" fmla="*/ 219235 h 221400"/>
                        <a:gd name="connsiteX7" fmla="*/ 0 w 499308"/>
                        <a:gd name="connsiteY7" fmla="*/ 165434 h 221400"/>
                        <a:gd name="connsiteX8" fmla="*/ 0 w 499308"/>
                        <a:gd name="connsiteY8" fmla="*/ 33087 h 22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308" h="221400">
                          <a:moveTo>
                            <a:pt x="0" y="33087"/>
                          </a:moveTo>
                          <a:cubicBezTo>
                            <a:pt x="0" y="14814"/>
                            <a:pt x="14814" y="0"/>
                            <a:pt x="33087" y="0"/>
                          </a:cubicBezTo>
                          <a:lnTo>
                            <a:pt x="466221" y="0"/>
                          </a:lnTo>
                          <a:cubicBezTo>
                            <a:pt x="484494" y="0"/>
                            <a:pt x="499308" y="14814"/>
                            <a:pt x="499308" y="33087"/>
                          </a:cubicBezTo>
                          <a:lnTo>
                            <a:pt x="499308" y="165434"/>
                          </a:lnTo>
                          <a:cubicBezTo>
                            <a:pt x="499308" y="183707"/>
                            <a:pt x="484494" y="198521"/>
                            <a:pt x="466221" y="198521"/>
                          </a:cubicBezTo>
                          <a:cubicBezTo>
                            <a:pt x="318708" y="207399"/>
                            <a:pt x="196094" y="228112"/>
                            <a:pt x="36046" y="219235"/>
                          </a:cubicBezTo>
                          <a:cubicBezTo>
                            <a:pt x="17773" y="219235"/>
                            <a:pt x="0" y="183707"/>
                            <a:pt x="0" y="165434"/>
                          </a:cubicBezTo>
                          <a:lnTo>
                            <a:pt x="0" y="33087"/>
                          </a:lnTo>
                          <a:close/>
                        </a:path>
                      </a:pathLst>
                    </a:custGeom>
                    <a:gradFill>
                      <a:gsLst>
                        <a:gs pos="0">
                          <a:schemeClr val="bg1">
                            <a:lumMod val="75000"/>
                          </a:schemeClr>
                        </a:gs>
                        <a:gs pos="100000">
                          <a:schemeClr val="accent5">
                            <a:lumMod val="7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25" name="Group 624">
                    <a:extLst>
                      <a:ext uri="{FF2B5EF4-FFF2-40B4-BE49-F238E27FC236}">
                        <a16:creationId xmlns:a16="http://schemas.microsoft.com/office/drawing/2014/main" id="{63CF0F45-64DD-393F-8FF6-3E259EC2A266}"/>
                      </a:ext>
                    </a:extLst>
                  </p:cNvPr>
                  <p:cNvGrpSpPr/>
                  <p:nvPr/>
                </p:nvGrpSpPr>
                <p:grpSpPr>
                  <a:xfrm>
                    <a:off x="5652716" y="2002751"/>
                    <a:ext cx="418551" cy="126000"/>
                    <a:chOff x="1402181" y="3729820"/>
                    <a:chExt cx="418551" cy="126000"/>
                  </a:xfrm>
                </p:grpSpPr>
                <p:sp>
                  <p:nvSpPr>
                    <p:cNvPr id="629" name="Oval 628">
                      <a:extLst>
                        <a:ext uri="{FF2B5EF4-FFF2-40B4-BE49-F238E27FC236}">
                          <a16:creationId xmlns:a16="http://schemas.microsoft.com/office/drawing/2014/main" id="{52DF5492-35B1-52AD-9F75-03E0C16174E2}"/>
                        </a:ext>
                      </a:extLst>
                    </p:cNvPr>
                    <p:cNvSpPr>
                      <a:spLocks noChangeAspect="1"/>
                    </p:cNvSpPr>
                    <p:nvPr/>
                  </p:nvSpPr>
                  <p:spPr>
                    <a:xfrm>
                      <a:off x="1402181" y="3729820"/>
                      <a:ext cx="126000" cy="126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0" name="Oval 629">
                      <a:extLst>
                        <a:ext uri="{FF2B5EF4-FFF2-40B4-BE49-F238E27FC236}">
                          <a16:creationId xmlns:a16="http://schemas.microsoft.com/office/drawing/2014/main" id="{F3F221A9-FC9C-9FA6-3C57-97EFD47570F7}"/>
                        </a:ext>
                      </a:extLst>
                    </p:cNvPr>
                    <p:cNvSpPr>
                      <a:spLocks noChangeAspect="1"/>
                    </p:cNvSpPr>
                    <p:nvPr/>
                  </p:nvSpPr>
                  <p:spPr>
                    <a:xfrm>
                      <a:off x="1547023" y="3729820"/>
                      <a:ext cx="126000" cy="126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1" name="Oval 630">
                      <a:extLst>
                        <a:ext uri="{FF2B5EF4-FFF2-40B4-BE49-F238E27FC236}">
                          <a16:creationId xmlns:a16="http://schemas.microsoft.com/office/drawing/2014/main" id="{D9F0B209-9B8B-4C5F-3EC7-8EB15D25843A}"/>
                        </a:ext>
                      </a:extLst>
                    </p:cNvPr>
                    <p:cNvSpPr>
                      <a:spLocks noChangeAspect="1"/>
                    </p:cNvSpPr>
                    <p:nvPr/>
                  </p:nvSpPr>
                  <p:spPr>
                    <a:xfrm>
                      <a:off x="1694732" y="3729820"/>
                      <a:ext cx="126000" cy="126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26" name="Group 625">
                    <a:extLst>
                      <a:ext uri="{FF2B5EF4-FFF2-40B4-BE49-F238E27FC236}">
                        <a16:creationId xmlns:a16="http://schemas.microsoft.com/office/drawing/2014/main" id="{097B3B93-F5E7-B76A-7B53-DC221CD08C3B}"/>
                      </a:ext>
                    </a:extLst>
                  </p:cNvPr>
                  <p:cNvGrpSpPr/>
                  <p:nvPr/>
                </p:nvGrpSpPr>
                <p:grpSpPr>
                  <a:xfrm>
                    <a:off x="5711812" y="2255150"/>
                    <a:ext cx="297491" cy="126331"/>
                    <a:chOff x="1560975" y="3732587"/>
                    <a:chExt cx="297491" cy="126331"/>
                  </a:xfrm>
                </p:grpSpPr>
                <p:sp>
                  <p:nvSpPr>
                    <p:cNvPr id="627" name="Rectangle 626">
                      <a:extLst>
                        <a:ext uri="{FF2B5EF4-FFF2-40B4-BE49-F238E27FC236}">
                          <a16:creationId xmlns:a16="http://schemas.microsoft.com/office/drawing/2014/main" id="{8148B176-A2C1-A9F2-67E4-AC01E51E310E}"/>
                        </a:ext>
                      </a:extLst>
                    </p:cNvPr>
                    <p:cNvSpPr>
                      <a:spLocks noChangeAspect="1"/>
                    </p:cNvSpPr>
                    <p:nvPr/>
                  </p:nvSpPr>
                  <p:spPr>
                    <a:xfrm rot="2700000">
                      <a:off x="1560809" y="3732753"/>
                      <a:ext cx="126331" cy="1260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8" name="Rectangle 627">
                      <a:extLst>
                        <a:ext uri="{FF2B5EF4-FFF2-40B4-BE49-F238E27FC236}">
                          <a16:creationId xmlns:a16="http://schemas.microsoft.com/office/drawing/2014/main" id="{6757AD04-9B27-603B-E661-8FADBD93336E}"/>
                        </a:ext>
                      </a:extLst>
                    </p:cNvPr>
                    <p:cNvSpPr>
                      <a:spLocks noChangeAspect="1"/>
                    </p:cNvSpPr>
                    <p:nvPr/>
                  </p:nvSpPr>
                  <p:spPr>
                    <a:xfrm rot="2700000">
                      <a:off x="1732300" y="3732753"/>
                      <a:ext cx="126331" cy="1260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47" name="Group 646">
                  <a:extLst>
                    <a:ext uri="{FF2B5EF4-FFF2-40B4-BE49-F238E27FC236}">
                      <a16:creationId xmlns:a16="http://schemas.microsoft.com/office/drawing/2014/main" id="{5BA48F6D-E641-8BB0-30A6-53F260088E73}"/>
                    </a:ext>
                  </a:extLst>
                </p:cNvPr>
                <p:cNvGrpSpPr/>
                <p:nvPr/>
              </p:nvGrpSpPr>
              <p:grpSpPr>
                <a:xfrm>
                  <a:off x="5348736" y="3794789"/>
                  <a:ext cx="399836" cy="108000"/>
                  <a:chOff x="8630862" y="6300134"/>
                  <a:chExt cx="399836" cy="108000"/>
                </a:xfrm>
              </p:grpSpPr>
              <p:sp>
                <p:nvSpPr>
                  <p:cNvPr id="644" name="Oval 643">
                    <a:extLst>
                      <a:ext uri="{FF2B5EF4-FFF2-40B4-BE49-F238E27FC236}">
                        <a16:creationId xmlns:a16="http://schemas.microsoft.com/office/drawing/2014/main" id="{567B025E-DC7B-3013-7F59-4C5C50862DFA}"/>
                      </a:ext>
                    </a:extLst>
                  </p:cNvPr>
                  <p:cNvSpPr>
                    <a:spLocks noChangeAspect="1"/>
                  </p:cNvSpPr>
                  <p:nvPr/>
                </p:nvSpPr>
                <p:spPr>
                  <a:xfrm>
                    <a:off x="8630862" y="6300134"/>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5" name="Oval 644">
                    <a:extLst>
                      <a:ext uri="{FF2B5EF4-FFF2-40B4-BE49-F238E27FC236}">
                        <a16:creationId xmlns:a16="http://schemas.microsoft.com/office/drawing/2014/main" id="{13C29D87-24AD-CFA1-6EDA-FF0789F6384A}"/>
                      </a:ext>
                    </a:extLst>
                  </p:cNvPr>
                  <p:cNvSpPr>
                    <a:spLocks noChangeAspect="1"/>
                  </p:cNvSpPr>
                  <p:nvPr/>
                </p:nvSpPr>
                <p:spPr>
                  <a:xfrm>
                    <a:off x="8771048" y="6300134"/>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6" name="Oval 645">
                    <a:extLst>
                      <a:ext uri="{FF2B5EF4-FFF2-40B4-BE49-F238E27FC236}">
                        <a16:creationId xmlns:a16="http://schemas.microsoft.com/office/drawing/2014/main" id="{6AC5AA66-4C09-9B34-1D51-57019541E13A}"/>
                      </a:ext>
                    </a:extLst>
                  </p:cNvPr>
                  <p:cNvSpPr>
                    <a:spLocks noChangeAspect="1"/>
                  </p:cNvSpPr>
                  <p:nvPr/>
                </p:nvSpPr>
                <p:spPr>
                  <a:xfrm>
                    <a:off x="8922698" y="6300134"/>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66" name="Group 365">
                  <a:extLst>
                    <a:ext uri="{FF2B5EF4-FFF2-40B4-BE49-F238E27FC236}">
                      <a16:creationId xmlns:a16="http://schemas.microsoft.com/office/drawing/2014/main" id="{CE124D49-8667-E76D-0DD5-7639C96A65FF}"/>
                    </a:ext>
                  </a:extLst>
                </p:cNvPr>
                <p:cNvGrpSpPr/>
                <p:nvPr/>
              </p:nvGrpSpPr>
              <p:grpSpPr>
                <a:xfrm>
                  <a:off x="5846890" y="3317059"/>
                  <a:ext cx="489678" cy="456995"/>
                  <a:chOff x="4337436" y="1693125"/>
                  <a:chExt cx="489678" cy="456995"/>
                </a:xfrm>
              </p:grpSpPr>
              <p:sp>
                <p:nvSpPr>
                  <p:cNvPr id="367" name="TextBox 366">
                    <a:extLst>
                      <a:ext uri="{FF2B5EF4-FFF2-40B4-BE49-F238E27FC236}">
                        <a16:creationId xmlns:a16="http://schemas.microsoft.com/office/drawing/2014/main" id="{A66045C0-8215-8462-AEBC-EDBCAFDD185D}"/>
                      </a:ext>
                    </a:extLst>
                  </p:cNvPr>
                  <p:cNvSpPr txBox="1"/>
                  <p:nvPr/>
                </p:nvSpPr>
                <p:spPr>
                  <a:xfrm>
                    <a:off x="4431114" y="1934120"/>
                    <a:ext cx="396000" cy="216000"/>
                  </a:xfrm>
                  <a:prstGeom prst="ellipse">
                    <a:avLst/>
                  </a:prstGeom>
                  <a:solidFill>
                    <a:srgbClr val="C00000"/>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white"/>
                        </a:solidFill>
                        <a:effectLst/>
                        <a:uLnTx/>
                        <a:uFillTx/>
                        <a:latin typeface="Calibri" panose="020F0502020204030204"/>
                        <a:ea typeface="+mn-ea"/>
                        <a:cs typeface="+mn-cs"/>
                      </a:rPr>
                      <a:t>ATP</a:t>
                    </a:r>
                  </a:p>
                </p:txBody>
              </p:sp>
              <p:grpSp>
                <p:nvGrpSpPr>
                  <p:cNvPr id="368" name="Group 367">
                    <a:extLst>
                      <a:ext uri="{FF2B5EF4-FFF2-40B4-BE49-F238E27FC236}">
                        <a16:creationId xmlns:a16="http://schemas.microsoft.com/office/drawing/2014/main" id="{8CCA8DB4-D74E-E339-540B-7C899E020EAE}"/>
                      </a:ext>
                    </a:extLst>
                  </p:cNvPr>
                  <p:cNvGrpSpPr/>
                  <p:nvPr/>
                </p:nvGrpSpPr>
                <p:grpSpPr>
                  <a:xfrm rot="861702">
                    <a:off x="4337436" y="1693125"/>
                    <a:ext cx="241345" cy="247044"/>
                    <a:chOff x="4629330" y="2214233"/>
                    <a:chExt cx="241345" cy="247044"/>
                  </a:xfrm>
                </p:grpSpPr>
                <p:sp>
                  <p:nvSpPr>
                    <p:cNvPr id="369" name="Oval 368">
                      <a:extLst>
                        <a:ext uri="{FF2B5EF4-FFF2-40B4-BE49-F238E27FC236}">
                          <a16:creationId xmlns:a16="http://schemas.microsoft.com/office/drawing/2014/main" id="{FAEF2856-E85D-C94F-BB99-704C09CF1C90}"/>
                        </a:ext>
                      </a:extLst>
                    </p:cNvPr>
                    <p:cNvSpPr>
                      <a:spLocks noChangeAspect="1"/>
                    </p:cNvSpPr>
                    <p:nvPr/>
                  </p:nvSpPr>
                  <p:spPr>
                    <a:xfrm>
                      <a:off x="4762675" y="2353277"/>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0" name="Oval 369">
                      <a:extLst>
                        <a:ext uri="{FF2B5EF4-FFF2-40B4-BE49-F238E27FC236}">
                          <a16:creationId xmlns:a16="http://schemas.microsoft.com/office/drawing/2014/main" id="{4269D850-5D9B-B6AB-63BA-87213F2E37C2}"/>
                        </a:ext>
                      </a:extLst>
                    </p:cNvPr>
                    <p:cNvSpPr>
                      <a:spLocks noChangeAspect="1"/>
                    </p:cNvSpPr>
                    <p:nvPr/>
                  </p:nvSpPr>
                  <p:spPr>
                    <a:xfrm>
                      <a:off x="4629330" y="2214233"/>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1" name="Oval 370">
                      <a:extLst>
                        <a:ext uri="{FF2B5EF4-FFF2-40B4-BE49-F238E27FC236}">
                          <a16:creationId xmlns:a16="http://schemas.microsoft.com/office/drawing/2014/main" id="{3D54E7CB-F191-21F9-8810-340649532730}"/>
                        </a:ext>
                      </a:extLst>
                    </p:cNvPr>
                    <p:cNvSpPr>
                      <a:spLocks noChangeAspect="1"/>
                    </p:cNvSpPr>
                    <p:nvPr/>
                  </p:nvSpPr>
                  <p:spPr>
                    <a:xfrm>
                      <a:off x="4692927" y="2284543"/>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mc:AlternateContent xmlns:mc="http://schemas.openxmlformats.org/markup-compatibility/2006" xmlns:a14="http://schemas.microsoft.com/office/drawing/2010/main">
            <mc:Choice Requires="a14">
              <p:sp>
                <p:nvSpPr>
                  <p:cNvPr id="444" name="TextBox 443">
                    <a:extLst>
                      <a:ext uri="{FF2B5EF4-FFF2-40B4-BE49-F238E27FC236}">
                        <a16:creationId xmlns:a16="http://schemas.microsoft.com/office/drawing/2014/main" id="{A3C4EE37-B0CD-A20B-2E00-319EA99CAC09}"/>
                      </a:ext>
                    </a:extLst>
                  </p:cNvPr>
                  <p:cNvSpPr txBox="1"/>
                  <p:nvPr/>
                </p:nvSpPr>
                <p:spPr>
                  <a:xfrm>
                    <a:off x="4155054" y="3576952"/>
                    <a:ext cx="864000" cy="324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44" name="TextBox 443">
                    <a:extLst>
                      <a:ext uri="{FF2B5EF4-FFF2-40B4-BE49-F238E27FC236}">
                        <a16:creationId xmlns:a16="http://schemas.microsoft.com/office/drawing/2014/main" id="{A3C4EE37-B0CD-A20B-2E00-319EA99CAC09}"/>
                      </a:ext>
                    </a:extLst>
                  </p:cNvPr>
                  <p:cNvSpPr txBox="1">
                    <a:spLocks noRot="1" noChangeAspect="1" noMove="1" noResize="1" noEditPoints="1" noAdjustHandles="1" noChangeArrowheads="1" noChangeShapeType="1" noTextEdit="1"/>
                  </p:cNvSpPr>
                  <p:nvPr/>
                </p:nvSpPr>
                <p:spPr>
                  <a:xfrm>
                    <a:off x="4155054" y="3576952"/>
                    <a:ext cx="864000" cy="324000"/>
                  </a:xfrm>
                  <a:prstGeom prst="roundRect">
                    <a:avLst>
                      <a:gd name="adj" fmla="val 38026"/>
                    </a:avLst>
                  </a:prstGeom>
                  <a:blipFill>
                    <a:blip r:embed="rId68"/>
                    <a:stretch>
                      <a:fillRect/>
                    </a:stretch>
                  </a:blipFill>
                  <a:ln w="12700">
                    <a:solidFill>
                      <a:srgbClr val="FF0000"/>
                    </a:solidFill>
                  </a:ln>
                </p:spPr>
                <p:txBody>
                  <a:bodyPr/>
                  <a:lstStyle/>
                  <a:p>
                    <a:r>
                      <a:rPr lang="en-NZ">
                        <a:noFill/>
                      </a:rPr>
                      <a:t> </a:t>
                    </a:r>
                  </a:p>
                </p:txBody>
              </p:sp>
            </mc:Fallback>
          </mc:AlternateContent>
          <p:grpSp>
            <p:nvGrpSpPr>
              <p:cNvPr id="712" name="Group 711">
                <a:extLst>
                  <a:ext uri="{FF2B5EF4-FFF2-40B4-BE49-F238E27FC236}">
                    <a16:creationId xmlns:a16="http://schemas.microsoft.com/office/drawing/2014/main" id="{B57EDDAE-C152-6D0E-3DDF-4479D2D83100}"/>
                  </a:ext>
                </a:extLst>
              </p:cNvPr>
              <p:cNvGrpSpPr/>
              <p:nvPr/>
            </p:nvGrpSpPr>
            <p:grpSpPr>
              <a:xfrm>
                <a:off x="4331600" y="2248313"/>
                <a:ext cx="468000" cy="1296000"/>
                <a:chOff x="4328844" y="2943550"/>
                <a:chExt cx="468000" cy="1296000"/>
              </a:xfrm>
            </p:grpSpPr>
            <p:sp>
              <p:nvSpPr>
                <p:cNvPr id="694" name="Arrow: Up 693">
                  <a:extLst>
                    <a:ext uri="{FF2B5EF4-FFF2-40B4-BE49-F238E27FC236}">
                      <a16:creationId xmlns:a16="http://schemas.microsoft.com/office/drawing/2014/main" id="{8CDF4A2B-A81A-D4C9-8ECB-33F68326C5D6}"/>
                    </a:ext>
                  </a:extLst>
                </p:cNvPr>
                <p:cNvSpPr/>
                <p:nvPr/>
              </p:nvSpPr>
              <p:spPr>
                <a:xfrm flipV="1">
                  <a:off x="4418844" y="2943550"/>
                  <a:ext cx="288000" cy="1296000"/>
                </a:xfrm>
                <a:prstGeom prst="up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05" name="Rectangle: Rounded Corners 704">
                      <a:extLst>
                        <a:ext uri="{FF2B5EF4-FFF2-40B4-BE49-F238E27FC236}">
                          <a16:creationId xmlns:a16="http://schemas.microsoft.com/office/drawing/2014/main" id="{A4959354-DDF5-DBC2-013B-553463AA0D35}"/>
                        </a:ext>
                      </a:extLst>
                    </p:cNvPr>
                    <p:cNvSpPr/>
                    <p:nvPr/>
                  </p:nvSpPr>
                  <p:spPr>
                    <a:xfrm>
                      <a:off x="4328844" y="3407579"/>
                      <a:ext cx="468000" cy="307471"/>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oMath>
                        </m:oMathPara>
                      </a14:m>
                      <a:endParaRPr kumimoji="0" lang="en-NZ" sz="16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705" name="Rectangle: Rounded Corners 704">
                      <a:extLst>
                        <a:ext uri="{FF2B5EF4-FFF2-40B4-BE49-F238E27FC236}">
                          <a16:creationId xmlns:a16="http://schemas.microsoft.com/office/drawing/2014/main" id="{A4959354-DDF5-DBC2-013B-553463AA0D35}"/>
                        </a:ext>
                      </a:extLst>
                    </p:cNvPr>
                    <p:cNvSpPr>
                      <a:spLocks noRot="1" noChangeAspect="1" noMove="1" noResize="1" noEditPoints="1" noAdjustHandles="1" noChangeArrowheads="1" noChangeShapeType="1" noTextEdit="1"/>
                    </p:cNvSpPr>
                    <p:nvPr/>
                  </p:nvSpPr>
                  <p:spPr>
                    <a:xfrm>
                      <a:off x="4328844" y="3407579"/>
                      <a:ext cx="468000" cy="307471"/>
                    </a:xfrm>
                    <a:prstGeom prst="roundRect">
                      <a:avLst>
                        <a:gd name="adj" fmla="val 22549"/>
                      </a:avLst>
                    </a:prstGeom>
                    <a:blipFill>
                      <a:blip r:embed="rId69"/>
                      <a:stretch>
                        <a:fillRect l="-10256"/>
                      </a:stretch>
                    </a:blipFill>
                  </p:spPr>
                  <p:txBody>
                    <a:bodyPr/>
                    <a:lstStyle/>
                    <a:p>
                      <a:r>
                        <a:rPr lang="en-NZ">
                          <a:noFill/>
                        </a:rPr>
                        <a:t> </a:t>
                      </a:r>
                    </a:p>
                  </p:txBody>
                </p:sp>
              </mc:Fallback>
            </mc:AlternateContent>
          </p:grpSp>
          <p:grpSp>
            <p:nvGrpSpPr>
              <p:cNvPr id="727" name="Group 726">
                <a:extLst>
                  <a:ext uri="{FF2B5EF4-FFF2-40B4-BE49-F238E27FC236}">
                    <a16:creationId xmlns:a16="http://schemas.microsoft.com/office/drawing/2014/main" id="{2F526A0D-B4FA-73F1-83EE-A09C7C724697}"/>
                  </a:ext>
                </a:extLst>
              </p:cNvPr>
              <p:cNvGrpSpPr/>
              <p:nvPr/>
            </p:nvGrpSpPr>
            <p:grpSpPr>
              <a:xfrm>
                <a:off x="6362120" y="2922005"/>
                <a:ext cx="661272" cy="456995"/>
                <a:chOff x="1654663" y="881235"/>
                <a:chExt cx="661272" cy="456995"/>
              </a:xfrm>
            </p:grpSpPr>
            <p:sp>
              <p:nvSpPr>
                <p:cNvPr id="197" name="Freeform: Shape 196">
                  <a:extLst>
                    <a:ext uri="{FF2B5EF4-FFF2-40B4-BE49-F238E27FC236}">
                      <a16:creationId xmlns:a16="http://schemas.microsoft.com/office/drawing/2014/main" id="{6A47900D-7BEA-03D9-19C9-2FE01710D451}"/>
                    </a:ext>
                  </a:extLst>
                </p:cNvPr>
                <p:cNvSpPr/>
                <p:nvPr/>
              </p:nvSpPr>
              <p:spPr>
                <a:xfrm flipH="1">
                  <a:off x="1654663" y="1219448"/>
                  <a:ext cx="296319" cy="95724"/>
                </a:xfrm>
                <a:custGeom>
                  <a:avLst/>
                  <a:gdLst>
                    <a:gd name="connsiteX0" fmla="*/ 0 w 171450"/>
                    <a:gd name="connsiteY0" fmla="*/ 0 h 450850"/>
                    <a:gd name="connsiteX1" fmla="*/ 171450 w 171450"/>
                    <a:gd name="connsiteY1" fmla="*/ 450850 h 450850"/>
                    <a:gd name="connsiteX0" fmla="*/ 0 w 171450"/>
                    <a:gd name="connsiteY0" fmla="*/ 0 h 450850"/>
                    <a:gd name="connsiteX1" fmla="*/ 171450 w 171450"/>
                    <a:gd name="connsiteY1" fmla="*/ 450850 h 450850"/>
                    <a:gd name="connsiteX0" fmla="*/ 60050 w 231500"/>
                    <a:gd name="connsiteY0" fmla="*/ 0 h 450850"/>
                    <a:gd name="connsiteX1" fmla="*/ 231500 w 231500"/>
                    <a:gd name="connsiteY1" fmla="*/ 450850 h 450850"/>
                    <a:gd name="connsiteX0" fmla="*/ 57530 w 238398"/>
                    <a:gd name="connsiteY0" fmla="*/ 0 h 273721"/>
                    <a:gd name="connsiteX1" fmla="*/ 238398 w 238398"/>
                    <a:gd name="connsiteY1" fmla="*/ 273721 h 273721"/>
                    <a:gd name="connsiteX0" fmla="*/ 1026 w 181894"/>
                    <a:gd name="connsiteY0" fmla="*/ 0 h 273721"/>
                    <a:gd name="connsiteX1" fmla="*/ 181894 w 181894"/>
                    <a:gd name="connsiteY1" fmla="*/ 273721 h 273721"/>
                    <a:gd name="connsiteX0" fmla="*/ 14525 w 157723"/>
                    <a:gd name="connsiteY0" fmla="*/ 0 h 53389"/>
                    <a:gd name="connsiteX1" fmla="*/ 157723 w 157723"/>
                    <a:gd name="connsiteY1" fmla="*/ 52310 h 53389"/>
                    <a:gd name="connsiteX0" fmla="*/ 31354 w 140944"/>
                    <a:gd name="connsiteY0" fmla="*/ 0 h 50138"/>
                    <a:gd name="connsiteX1" fmla="*/ 140944 w 140944"/>
                    <a:gd name="connsiteY1" fmla="*/ 34529 h 50138"/>
                    <a:gd name="connsiteX0" fmla="*/ 0 w 202946"/>
                    <a:gd name="connsiteY0" fmla="*/ 6416 h 55082"/>
                    <a:gd name="connsiteX1" fmla="*/ 202946 w 202946"/>
                    <a:gd name="connsiteY1" fmla="*/ 32055 h 55082"/>
                    <a:gd name="connsiteX0" fmla="*/ 0 w 202946"/>
                    <a:gd name="connsiteY0" fmla="*/ 46514 h 72153"/>
                    <a:gd name="connsiteX1" fmla="*/ 202946 w 202946"/>
                    <a:gd name="connsiteY1" fmla="*/ 72153 h 72153"/>
                    <a:gd name="connsiteX0" fmla="*/ 0 w 202946"/>
                    <a:gd name="connsiteY0" fmla="*/ 37535 h 63174"/>
                    <a:gd name="connsiteX1" fmla="*/ 202946 w 202946"/>
                    <a:gd name="connsiteY1" fmla="*/ 63174 h 63174"/>
                    <a:gd name="connsiteX0" fmla="*/ 0 w 202946"/>
                    <a:gd name="connsiteY0" fmla="*/ 23945 h 49584"/>
                    <a:gd name="connsiteX1" fmla="*/ 202946 w 202946"/>
                    <a:gd name="connsiteY1" fmla="*/ 49584 h 49584"/>
                    <a:gd name="connsiteX0" fmla="*/ 0 w 169338"/>
                    <a:gd name="connsiteY0" fmla="*/ 17532 h 56506"/>
                    <a:gd name="connsiteX1" fmla="*/ 169338 w 169338"/>
                    <a:gd name="connsiteY1" fmla="*/ 56506 h 56506"/>
                    <a:gd name="connsiteX0" fmla="*/ 0 w 169338"/>
                    <a:gd name="connsiteY0" fmla="*/ 14847 h 53821"/>
                    <a:gd name="connsiteX1" fmla="*/ 169338 w 169338"/>
                    <a:gd name="connsiteY1" fmla="*/ 53821 h 53821"/>
                    <a:gd name="connsiteX0" fmla="*/ 0 w 169338"/>
                    <a:gd name="connsiteY0" fmla="*/ 6047 h 45021"/>
                    <a:gd name="connsiteX1" fmla="*/ 169338 w 169338"/>
                    <a:gd name="connsiteY1" fmla="*/ 45021 h 45021"/>
                    <a:gd name="csX0" fmla="*/ 0 w 232306"/>
                    <a:gd name="csY0" fmla="*/ 9976 h 35975"/>
                    <a:gd name="csX1" fmla="*/ 232306 w 232306"/>
                    <a:gd name="csY1" fmla="*/ 35975 h 35975"/>
                    <a:gd name="csX0" fmla="*/ 0 w 232306"/>
                    <a:gd name="csY0" fmla="*/ 7505 h 33504"/>
                    <a:gd name="csX1" fmla="*/ 232306 w 232306"/>
                    <a:gd name="csY1" fmla="*/ 33504 h 33504"/>
                  </a:gdLst>
                  <a:ahLst/>
                  <a:cxnLst>
                    <a:cxn ang="0">
                      <a:pos x="csX0" y="csY0"/>
                    </a:cxn>
                    <a:cxn ang="0">
                      <a:pos x="csX1" y="csY1"/>
                    </a:cxn>
                  </a:cxnLst>
                  <a:rect l="l" t="t" r="r" b="b"/>
                  <a:pathLst>
                    <a:path w="232306" h="33504">
                      <a:moveTo>
                        <a:pt x="0" y="7505"/>
                      </a:moveTo>
                      <a:cubicBezTo>
                        <a:pt x="53913" y="-4835"/>
                        <a:pt x="134829" y="-5575"/>
                        <a:pt x="232306" y="33504"/>
                      </a:cubicBezTo>
                    </a:path>
                  </a:pathLst>
                </a:custGeom>
                <a:noFill/>
                <a:ln w="28575">
                  <a:headEnd type="none" w="med" len="med"/>
                  <a:tailEnd type="stealth"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3" name="Group 192">
                  <a:extLst>
                    <a:ext uri="{FF2B5EF4-FFF2-40B4-BE49-F238E27FC236}">
                      <a16:creationId xmlns:a16="http://schemas.microsoft.com/office/drawing/2014/main" id="{541B0535-096B-7BBC-01D0-C68547B55AFD}"/>
                    </a:ext>
                  </a:extLst>
                </p:cNvPr>
                <p:cNvGrpSpPr/>
                <p:nvPr/>
              </p:nvGrpSpPr>
              <p:grpSpPr>
                <a:xfrm>
                  <a:off x="1826257" y="881235"/>
                  <a:ext cx="489678" cy="456995"/>
                  <a:chOff x="4337436" y="1693125"/>
                  <a:chExt cx="489678" cy="456995"/>
                </a:xfrm>
              </p:grpSpPr>
              <p:sp>
                <p:nvSpPr>
                  <p:cNvPr id="198" name="TextBox 197">
                    <a:extLst>
                      <a:ext uri="{FF2B5EF4-FFF2-40B4-BE49-F238E27FC236}">
                        <a16:creationId xmlns:a16="http://schemas.microsoft.com/office/drawing/2014/main" id="{98AB1A0B-B1E2-309B-7293-4D0DA998B97D}"/>
                      </a:ext>
                    </a:extLst>
                  </p:cNvPr>
                  <p:cNvSpPr txBox="1"/>
                  <p:nvPr/>
                </p:nvSpPr>
                <p:spPr>
                  <a:xfrm>
                    <a:off x="4431114" y="1934120"/>
                    <a:ext cx="396000" cy="216000"/>
                  </a:xfrm>
                  <a:prstGeom prst="ellipse">
                    <a:avLst/>
                  </a:prstGeom>
                  <a:solidFill>
                    <a:srgbClr val="C00000"/>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white"/>
                        </a:solidFill>
                        <a:effectLst/>
                        <a:uLnTx/>
                        <a:uFillTx/>
                        <a:latin typeface="Calibri" panose="020F0502020204030204"/>
                        <a:ea typeface="+mn-ea"/>
                        <a:cs typeface="+mn-cs"/>
                      </a:rPr>
                      <a:t>ATP</a:t>
                    </a:r>
                  </a:p>
                </p:txBody>
              </p:sp>
              <p:grpSp>
                <p:nvGrpSpPr>
                  <p:cNvPr id="200" name="Group 199">
                    <a:extLst>
                      <a:ext uri="{FF2B5EF4-FFF2-40B4-BE49-F238E27FC236}">
                        <a16:creationId xmlns:a16="http://schemas.microsoft.com/office/drawing/2014/main" id="{595754A9-FAAD-03CA-BD2D-434063C250DD}"/>
                      </a:ext>
                    </a:extLst>
                  </p:cNvPr>
                  <p:cNvGrpSpPr/>
                  <p:nvPr/>
                </p:nvGrpSpPr>
                <p:grpSpPr>
                  <a:xfrm rot="861702">
                    <a:off x="4337436" y="1693125"/>
                    <a:ext cx="241345" cy="247044"/>
                    <a:chOff x="4629330" y="2214233"/>
                    <a:chExt cx="241345" cy="247044"/>
                  </a:xfrm>
                </p:grpSpPr>
                <p:sp>
                  <p:nvSpPr>
                    <p:cNvPr id="201" name="Oval 200">
                      <a:extLst>
                        <a:ext uri="{FF2B5EF4-FFF2-40B4-BE49-F238E27FC236}">
                          <a16:creationId xmlns:a16="http://schemas.microsoft.com/office/drawing/2014/main" id="{76F43023-10B6-C5D9-A203-4004508E6B12}"/>
                        </a:ext>
                      </a:extLst>
                    </p:cNvPr>
                    <p:cNvSpPr>
                      <a:spLocks noChangeAspect="1"/>
                    </p:cNvSpPr>
                    <p:nvPr/>
                  </p:nvSpPr>
                  <p:spPr>
                    <a:xfrm>
                      <a:off x="4762675" y="2353277"/>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Oval 201">
                      <a:extLst>
                        <a:ext uri="{FF2B5EF4-FFF2-40B4-BE49-F238E27FC236}">
                          <a16:creationId xmlns:a16="http://schemas.microsoft.com/office/drawing/2014/main" id="{2CD276D1-6C9A-96E0-96F3-5CC6D98D9CB6}"/>
                        </a:ext>
                      </a:extLst>
                    </p:cNvPr>
                    <p:cNvSpPr>
                      <a:spLocks noChangeAspect="1"/>
                    </p:cNvSpPr>
                    <p:nvPr/>
                  </p:nvSpPr>
                  <p:spPr>
                    <a:xfrm>
                      <a:off x="4629330" y="2214233"/>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Oval 202">
                      <a:extLst>
                        <a:ext uri="{FF2B5EF4-FFF2-40B4-BE49-F238E27FC236}">
                          <a16:creationId xmlns:a16="http://schemas.microsoft.com/office/drawing/2014/main" id="{0AE1524D-9501-165F-441A-38DC0A16F7D2}"/>
                        </a:ext>
                      </a:extLst>
                    </p:cNvPr>
                    <p:cNvSpPr>
                      <a:spLocks noChangeAspect="1"/>
                    </p:cNvSpPr>
                    <p:nvPr/>
                  </p:nvSpPr>
                  <p:spPr>
                    <a:xfrm>
                      <a:off x="4692927" y="2284543"/>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604" name="Group 603">
                <a:extLst>
                  <a:ext uri="{FF2B5EF4-FFF2-40B4-BE49-F238E27FC236}">
                    <a16:creationId xmlns:a16="http://schemas.microsoft.com/office/drawing/2014/main" id="{209433B9-13DB-6005-80B6-B23D47AEB1FF}"/>
                  </a:ext>
                </a:extLst>
              </p:cNvPr>
              <p:cNvGrpSpPr/>
              <p:nvPr/>
            </p:nvGrpSpPr>
            <p:grpSpPr>
              <a:xfrm>
                <a:off x="6283746" y="2508629"/>
                <a:ext cx="904692" cy="455761"/>
                <a:chOff x="5837605" y="2843708"/>
                <a:chExt cx="904692" cy="455761"/>
              </a:xfrm>
            </p:grpSpPr>
            <p:grpSp>
              <p:nvGrpSpPr>
                <p:cNvPr id="247" name="Group 246">
                  <a:extLst>
                    <a:ext uri="{FF2B5EF4-FFF2-40B4-BE49-F238E27FC236}">
                      <a16:creationId xmlns:a16="http://schemas.microsoft.com/office/drawing/2014/main" id="{85291503-5E4F-DFF2-7801-F5BFA27B1631}"/>
                    </a:ext>
                  </a:extLst>
                </p:cNvPr>
                <p:cNvGrpSpPr/>
                <p:nvPr/>
              </p:nvGrpSpPr>
              <p:grpSpPr>
                <a:xfrm>
                  <a:off x="6129629" y="2843708"/>
                  <a:ext cx="612668" cy="455761"/>
                  <a:chOff x="7469523" y="3398719"/>
                  <a:chExt cx="612668" cy="455761"/>
                </a:xfrm>
              </p:grpSpPr>
              <p:grpSp>
                <p:nvGrpSpPr>
                  <p:cNvPr id="267" name="Group 266">
                    <a:extLst>
                      <a:ext uri="{FF2B5EF4-FFF2-40B4-BE49-F238E27FC236}">
                        <a16:creationId xmlns:a16="http://schemas.microsoft.com/office/drawing/2014/main" id="{D89EA685-2D42-CFC9-E7B4-B31B9426FFF7}"/>
                      </a:ext>
                    </a:extLst>
                  </p:cNvPr>
                  <p:cNvGrpSpPr/>
                  <p:nvPr/>
                </p:nvGrpSpPr>
                <p:grpSpPr>
                  <a:xfrm>
                    <a:off x="7602479" y="3632180"/>
                    <a:ext cx="250900" cy="222300"/>
                    <a:chOff x="8106460" y="2217876"/>
                    <a:chExt cx="250900" cy="222300"/>
                  </a:xfrm>
                </p:grpSpPr>
                <p:sp>
                  <p:nvSpPr>
                    <p:cNvPr id="270" name="Oval 269">
                      <a:extLst>
                        <a:ext uri="{FF2B5EF4-FFF2-40B4-BE49-F238E27FC236}">
                          <a16:creationId xmlns:a16="http://schemas.microsoft.com/office/drawing/2014/main" id="{56DF84A5-C85F-5FB8-3421-91BD8A4ACC13}"/>
                        </a:ext>
                      </a:extLst>
                    </p:cNvPr>
                    <p:cNvSpPr>
                      <a:spLocks noChangeAspect="1"/>
                    </p:cNvSpPr>
                    <p:nvPr/>
                  </p:nvSpPr>
                  <p:spPr>
                    <a:xfrm>
                      <a:off x="8173160" y="2217876"/>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Oval 270">
                      <a:extLst>
                        <a:ext uri="{FF2B5EF4-FFF2-40B4-BE49-F238E27FC236}">
                          <a16:creationId xmlns:a16="http://schemas.microsoft.com/office/drawing/2014/main" id="{72A94D2C-5819-89EB-EF0A-2AC324102EE3}"/>
                        </a:ext>
                      </a:extLst>
                    </p:cNvPr>
                    <p:cNvSpPr>
                      <a:spLocks noChangeAspect="1"/>
                    </p:cNvSpPr>
                    <p:nvPr/>
                  </p:nvSpPr>
                  <p:spPr>
                    <a:xfrm>
                      <a:off x="8249360" y="2332176"/>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2" name="Oval 271">
                      <a:extLst>
                        <a:ext uri="{FF2B5EF4-FFF2-40B4-BE49-F238E27FC236}">
                          <a16:creationId xmlns:a16="http://schemas.microsoft.com/office/drawing/2014/main" id="{B0F26375-8862-F7EB-BBAB-BA217FF7FAFD}"/>
                        </a:ext>
                      </a:extLst>
                    </p:cNvPr>
                    <p:cNvSpPr>
                      <a:spLocks noChangeAspect="1"/>
                    </p:cNvSpPr>
                    <p:nvPr/>
                  </p:nvSpPr>
                  <p:spPr>
                    <a:xfrm>
                      <a:off x="8106460" y="2332176"/>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269" name="TextBox 268">
                        <a:extLst>
                          <a:ext uri="{FF2B5EF4-FFF2-40B4-BE49-F238E27FC236}">
                            <a16:creationId xmlns:a16="http://schemas.microsoft.com/office/drawing/2014/main" id="{4CD6F0C8-AB90-D4C3-4526-BE769AC847A4}"/>
                          </a:ext>
                        </a:extLst>
                      </p:cNvPr>
                      <p:cNvSpPr txBox="1"/>
                      <p:nvPr/>
                    </p:nvSpPr>
                    <p:spPr>
                      <a:xfrm>
                        <a:off x="7469523" y="3398719"/>
                        <a:ext cx="61266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𝑵𝒂</m:t>
                                  </m:r>
                                </m:e>
                                <m:sup>
                                  <m: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oMath>
                          </m:oMathPara>
                        </a14:m>
                        <a:endParaRPr kumimoji="0" lang="en-NZ"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69" name="TextBox 268">
                        <a:extLst>
                          <a:ext uri="{FF2B5EF4-FFF2-40B4-BE49-F238E27FC236}">
                            <a16:creationId xmlns:a16="http://schemas.microsoft.com/office/drawing/2014/main" id="{4CD6F0C8-AB90-D4C3-4526-BE769AC847A4}"/>
                          </a:ext>
                        </a:extLst>
                      </p:cNvPr>
                      <p:cNvSpPr txBox="1">
                        <a:spLocks noRot="1" noChangeAspect="1" noMove="1" noResize="1" noEditPoints="1" noAdjustHandles="1" noChangeArrowheads="1" noChangeShapeType="1" noTextEdit="1"/>
                      </p:cNvSpPr>
                      <p:nvPr/>
                    </p:nvSpPr>
                    <p:spPr>
                      <a:xfrm>
                        <a:off x="7469523" y="3398719"/>
                        <a:ext cx="612668" cy="276999"/>
                      </a:xfrm>
                      <a:prstGeom prst="rect">
                        <a:avLst/>
                      </a:prstGeom>
                      <a:blipFill>
                        <a:blip r:embed="rId70"/>
                        <a:stretch>
                          <a:fillRect/>
                        </a:stretch>
                      </a:blipFill>
                    </p:spPr>
                    <p:txBody>
                      <a:bodyPr/>
                      <a:lstStyle/>
                      <a:p>
                        <a:r>
                          <a:rPr lang="en-NZ">
                            <a:noFill/>
                          </a:rPr>
                          <a:t> </a:t>
                        </a:r>
                      </a:p>
                    </p:txBody>
                  </p:sp>
                </mc:Fallback>
              </mc:AlternateContent>
            </p:grpSp>
            <p:sp>
              <p:nvSpPr>
                <p:cNvPr id="603" name="Freeform: Shape 602">
                  <a:extLst>
                    <a:ext uri="{FF2B5EF4-FFF2-40B4-BE49-F238E27FC236}">
                      <a16:creationId xmlns:a16="http://schemas.microsoft.com/office/drawing/2014/main" id="{232F1D1F-0BA1-4A14-5392-F5A560051E2A}"/>
                    </a:ext>
                  </a:extLst>
                </p:cNvPr>
                <p:cNvSpPr/>
                <p:nvPr/>
              </p:nvSpPr>
              <p:spPr>
                <a:xfrm rot="16200000" flipH="1" flipV="1">
                  <a:off x="5948729" y="3007107"/>
                  <a:ext cx="153689" cy="375937"/>
                </a:xfrm>
                <a:custGeom>
                  <a:avLst/>
                  <a:gdLst>
                    <a:gd name="connsiteX0" fmla="*/ 0 w 171450"/>
                    <a:gd name="connsiteY0" fmla="*/ 0 h 450850"/>
                    <a:gd name="connsiteX1" fmla="*/ 171450 w 171450"/>
                    <a:gd name="connsiteY1" fmla="*/ 450850 h 450850"/>
                    <a:gd name="connsiteX0" fmla="*/ 0 w 171450"/>
                    <a:gd name="connsiteY0" fmla="*/ 0 h 450850"/>
                    <a:gd name="connsiteX1" fmla="*/ 171450 w 171450"/>
                    <a:gd name="connsiteY1" fmla="*/ 450850 h 450850"/>
                    <a:gd name="connsiteX0" fmla="*/ 60050 w 231500"/>
                    <a:gd name="connsiteY0" fmla="*/ 0 h 450850"/>
                    <a:gd name="connsiteX1" fmla="*/ 231500 w 231500"/>
                    <a:gd name="connsiteY1" fmla="*/ 450850 h 450850"/>
                    <a:gd name="connsiteX0" fmla="*/ 57618 w 238149"/>
                    <a:gd name="connsiteY0" fmla="*/ 0 h 579216"/>
                    <a:gd name="connsiteX1" fmla="*/ 238149 w 238149"/>
                    <a:gd name="connsiteY1" fmla="*/ 579216 h 579216"/>
                    <a:gd name="connsiteX0" fmla="*/ 43733 w 290088"/>
                    <a:gd name="connsiteY0" fmla="*/ 0 h 554851"/>
                    <a:gd name="connsiteX1" fmla="*/ 290088 w 290088"/>
                    <a:gd name="connsiteY1" fmla="*/ 554851 h 554851"/>
                    <a:gd name="connsiteX0" fmla="*/ 34160 w 350693"/>
                    <a:gd name="connsiteY0" fmla="*/ 0 h 548034"/>
                    <a:gd name="connsiteX1" fmla="*/ 350693 w 350693"/>
                    <a:gd name="connsiteY1" fmla="*/ 548034 h 548034"/>
                    <a:gd name="connsiteX0" fmla="*/ 7481 w 324014"/>
                    <a:gd name="connsiteY0" fmla="*/ 0 h 548034"/>
                    <a:gd name="connsiteX1" fmla="*/ 324014 w 324014"/>
                    <a:gd name="connsiteY1" fmla="*/ 548034 h 548034"/>
                    <a:gd name="connsiteX0" fmla="*/ 7576 w 322030"/>
                    <a:gd name="connsiteY0" fmla="*/ 0 h 578436"/>
                    <a:gd name="connsiteX1" fmla="*/ 322030 w 322030"/>
                    <a:gd name="connsiteY1" fmla="*/ 578436 h 578436"/>
                    <a:gd name="connsiteX0" fmla="*/ 8744 w 301085"/>
                    <a:gd name="connsiteY0" fmla="*/ 0 h 503981"/>
                    <a:gd name="connsiteX1" fmla="*/ 301085 w 301085"/>
                    <a:gd name="connsiteY1" fmla="*/ 503981 h 503981"/>
                    <a:gd name="connsiteX0" fmla="*/ 6146 w 298487"/>
                    <a:gd name="connsiteY0" fmla="*/ 0 h 503981"/>
                    <a:gd name="connsiteX1" fmla="*/ 298487 w 298487"/>
                    <a:gd name="connsiteY1" fmla="*/ 503981 h 503981"/>
                    <a:gd name="connsiteX0" fmla="*/ 0 w 292341"/>
                    <a:gd name="connsiteY0" fmla="*/ 0 h 503981"/>
                    <a:gd name="connsiteX1" fmla="*/ 292341 w 292341"/>
                    <a:gd name="connsiteY1" fmla="*/ 503981 h 503981"/>
                  </a:gdLst>
                  <a:ahLst/>
                  <a:cxnLst>
                    <a:cxn ang="0">
                      <a:pos x="connsiteX0" y="connsiteY0"/>
                    </a:cxn>
                    <a:cxn ang="0">
                      <a:pos x="connsiteX1" y="connsiteY1"/>
                    </a:cxn>
                  </a:cxnLst>
                  <a:rect l="l" t="t" r="r" b="b"/>
                  <a:pathLst>
                    <a:path w="292341" h="503981">
                      <a:moveTo>
                        <a:pt x="0" y="0"/>
                      </a:moveTo>
                      <a:cubicBezTo>
                        <a:pt x="24674" y="220897"/>
                        <a:pt x="112928" y="357061"/>
                        <a:pt x="292341" y="503981"/>
                      </a:cubicBezTo>
                    </a:path>
                  </a:pathLst>
                </a:custGeom>
                <a:noFill/>
                <a:ln w="28575">
                  <a:headEnd type="none" w="med" len="med"/>
                  <a:tailEnd type="stealth"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409" name="Group 408">
            <a:extLst>
              <a:ext uri="{FF2B5EF4-FFF2-40B4-BE49-F238E27FC236}">
                <a16:creationId xmlns:a16="http://schemas.microsoft.com/office/drawing/2014/main" id="{8C542E7A-918B-64EC-8EE8-BA19A43469D7}"/>
              </a:ext>
            </a:extLst>
          </p:cNvPr>
          <p:cNvGrpSpPr/>
          <p:nvPr/>
        </p:nvGrpSpPr>
        <p:grpSpPr>
          <a:xfrm>
            <a:off x="4253651" y="1428738"/>
            <a:ext cx="6573415" cy="1142103"/>
            <a:chOff x="4253651" y="1428738"/>
            <a:chExt cx="6573415" cy="1142103"/>
          </a:xfrm>
        </p:grpSpPr>
        <p:grpSp>
          <p:nvGrpSpPr>
            <p:cNvPr id="377" name="Group 376">
              <a:extLst>
                <a:ext uri="{FF2B5EF4-FFF2-40B4-BE49-F238E27FC236}">
                  <a16:creationId xmlns:a16="http://schemas.microsoft.com/office/drawing/2014/main" id="{B6EB74CF-641F-1AE9-2472-CE79356C308A}"/>
                </a:ext>
              </a:extLst>
            </p:cNvPr>
            <p:cNvGrpSpPr/>
            <p:nvPr/>
          </p:nvGrpSpPr>
          <p:grpSpPr>
            <a:xfrm>
              <a:off x="4789496" y="1428738"/>
              <a:ext cx="1940869" cy="1142103"/>
              <a:chOff x="4789496" y="1428738"/>
              <a:chExt cx="1940869" cy="1142103"/>
            </a:xfrm>
          </p:grpSpPr>
          <p:grpSp>
            <p:nvGrpSpPr>
              <p:cNvPr id="372" name="Group 371">
                <a:extLst>
                  <a:ext uri="{FF2B5EF4-FFF2-40B4-BE49-F238E27FC236}">
                    <a16:creationId xmlns:a16="http://schemas.microsoft.com/office/drawing/2014/main" id="{62390E34-05A2-CBE4-C8F7-ED74D403E777}"/>
                  </a:ext>
                </a:extLst>
              </p:cNvPr>
              <p:cNvGrpSpPr/>
              <p:nvPr/>
            </p:nvGrpSpPr>
            <p:grpSpPr>
              <a:xfrm>
                <a:off x="4789496" y="1434194"/>
                <a:ext cx="1934316" cy="1136647"/>
                <a:chOff x="4789496" y="1767812"/>
                <a:chExt cx="1934316" cy="1136647"/>
              </a:xfrm>
            </p:grpSpPr>
            <p:sp>
              <p:nvSpPr>
                <p:cNvPr id="600" name="Rectangle 599">
                  <a:extLst>
                    <a:ext uri="{FF2B5EF4-FFF2-40B4-BE49-F238E27FC236}">
                      <a16:creationId xmlns:a16="http://schemas.microsoft.com/office/drawing/2014/main" id="{9E1378D6-EB77-5F72-B606-40E48CE15E66}"/>
                    </a:ext>
                  </a:extLst>
                </p:cNvPr>
                <p:cNvSpPr/>
                <p:nvPr/>
              </p:nvSpPr>
              <p:spPr>
                <a:xfrm>
                  <a:off x="5356770" y="1767812"/>
                  <a:ext cx="417037" cy="1116000"/>
                </a:xfrm>
                <a:prstGeom prst="rect">
                  <a:avLst/>
                </a:prstGeom>
                <a:gradFill flip="none" rotWithShape="1">
                  <a:gsLst>
                    <a:gs pos="0">
                      <a:schemeClr val="accent4">
                        <a:lumMod val="40000"/>
                        <a:lumOff val="60000"/>
                      </a:schemeClr>
                    </a:gs>
                    <a:gs pos="84498">
                      <a:schemeClr val="accent4">
                        <a:lumMod val="40000"/>
                        <a:lumOff val="60000"/>
                      </a:schemeClr>
                    </a:gs>
                    <a:gs pos="16000">
                      <a:schemeClr val="accent4">
                        <a:lumMod val="40000"/>
                        <a:lumOff val="60000"/>
                      </a:schemeClr>
                    </a:gs>
                    <a:gs pos="54000">
                      <a:schemeClr val="accent4">
                        <a:lumMod val="20000"/>
                        <a:lumOff val="80000"/>
                      </a:schemeClr>
                    </a:gs>
                    <a:gs pos="100000">
                      <a:schemeClr val="accent4">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1" name="Rectangle 600">
                  <a:extLst>
                    <a:ext uri="{FF2B5EF4-FFF2-40B4-BE49-F238E27FC236}">
                      <a16:creationId xmlns:a16="http://schemas.microsoft.com/office/drawing/2014/main" id="{75D7F3FB-EE86-258E-13A9-A8E37BA0AD29}"/>
                    </a:ext>
                  </a:extLst>
                </p:cNvPr>
                <p:cNvSpPr/>
                <p:nvPr/>
              </p:nvSpPr>
              <p:spPr>
                <a:xfrm>
                  <a:off x="5762444" y="1788459"/>
                  <a:ext cx="961368" cy="1116000"/>
                </a:xfrm>
                <a:prstGeom prst="rect">
                  <a:avLst/>
                </a:prstGeom>
                <a:gradFill>
                  <a:gsLst>
                    <a:gs pos="11000">
                      <a:srgbClr val="AEBE8E"/>
                    </a:gs>
                    <a:gs pos="89000">
                      <a:srgbClr val="E6EADC"/>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2" name="Rectangle 601">
                  <a:extLst>
                    <a:ext uri="{FF2B5EF4-FFF2-40B4-BE49-F238E27FC236}">
                      <a16:creationId xmlns:a16="http://schemas.microsoft.com/office/drawing/2014/main" id="{5985AFA8-A8EA-A1B1-4105-26494D555C26}"/>
                    </a:ext>
                  </a:extLst>
                </p:cNvPr>
                <p:cNvSpPr/>
                <p:nvPr/>
              </p:nvSpPr>
              <p:spPr>
                <a:xfrm>
                  <a:off x="4789496" y="1788459"/>
                  <a:ext cx="567274" cy="1116000"/>
                </a:xfrm>
                <a:prstGeom prst="rect">
                  <a:avLst/>
                </a:prstGeom>
                <a:gradFill>
                  <a:gsLst>
                    <a:gs pos="11000">
                      <a:srgbClr val="F3F7FE"/>
                    </a:gs>
                    <a:gs pos="89000">
                      <a:srgbClr val="D9E1F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99" name="Straight Connector 598">
                  <a:extLst>
                    <a:ext uri="{FF2B5EF4-FFF2-40B4-BE49-F238E27FC236}">
                      <a16:creationId xmlns:a16="http://schemas.microsoft.com/office/drawing/2014/main" id="{5B1EC24E-9CD4-8175-A8A7-D86C4037B02C}"/>
                    </a:ext>
                  </a:extLst>
                </p:cNvPr>
                <p:cNvCxnSpPr>
                  <a:cxnSpLocks/>
                </p:cNvCxnSpPr>
                <p:nvPr/>
              </p:nvCxnSpPr>
              <p:spPr>
                <a:xfrm flipH="1">
                  <a:off x="5565289" y="1788459"/>
                  <a:ext cx="0" cy="1116000"/>
                </a:xfrm>
                <a:prstGeom prst="line">
                  <a:avLst/>
                </a:prstGeom>
                <a:ln w="419100" cmpd="dbl">
                  <a:solidFill>
                    <a:schemeClr val="accent4">
                      <a:lumMod val="75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81" name="Group 580">
                  <a:extLst>
                    <a:ext uri="{FF2B5EF4-FFF2-40B4-BE49-F238E27FC236}">
                      <a16:creationId xmlns:a16="http://schemas.microsoft.com/office/drawing/2014/main" id="{35FF7DB8-033A-8428-D642-60695134B97B}"/>
                    </a:ext>
                  </a:extLst>
                </p:cNvPr>
                <p:cNvGrpSpPr/>
                <p:nvPr/>
              </p:nvGrpSpPr>
              <p:grpSpPr>
                <a:xfrm>
                  <a:off x="5178397" y="1919378"/>
                  <a:ext cx="789922" cy="959782"/>
                  <a:chOff x="6400417" y="3477127"/>
                  <a:chExt cx="789922" cy="959782"/>
                </a:xfrm>
              </p:grpSpPr>
              <p:grpSp>
                <p:nvGrpSpPr>
                  <p:cNvPr id="595" name="Group 594">
                    <a:extLst>
                      <a:ext uri="{FF2B5EF4-FFF2-40B4-BE49-F238E27FC236}">
                        <a16:creationId xmlns:a16="http://schemas.microsoft.com/office/drawing/2014/main" id="{17C7DDFF-1EDE-A293-2D08-2EEE9FD718A8}"/>
                      </a:ext>
                    </a:extLst>
                  </p:cNvPr>
                  <p:cNvGrpSpPr/>
                  <p:nvPr/>
                </p:nvGrpSpPr>
                <p:grpSpPr>
                  <a:xfrm>
                    <a:off x="6400417" y="3580123"/>
                    <a:ext cx="789922" cy="856786"/>
                    <a:chOff x="6400417" y="3580123"/>
                    <a:chExt cx="789922" cy="856786"/>
                  </a:xfrm>
                </p:grpSpPr>
                <p:sp>
                  <p:nvSpPr>
                    <p:cNvPr id="596" name="Rectangle: Rounded Corners 6">
                      <a:extLst>
                        <a:ext uri="{FF2B5EF4-FFF2-40B4-BE49-F238E27FC236}">
                          <a16:creationId xmlns:a16="http://schemas.microsoft.com/office/drawing/2014/main" id="{CF9B1980-0732-C27D-27A1-6243FCF7CC57}"/>
                        </a:ext>
                      </a:extLst>
                    </p:cNvPr>
                    <p:cNvSpPr/>
                    <p:nvPr/>
                  </p:nvSpPr>
                  <p:spPr>
                    <a:xfrm>
                      <a:off x="6400418" y="4038703"/>
                      <a:ext cx="781432" cy="398206"/>
                    </a:xfrm>
                    <a:custGeom>
                      <a:avLst/>
                      <a:gdLst>
                        <a:gd name="connsiteX0" fmla="*/ 0 w 1299667"/>
                        <a:gd name="connsiteY0" fmla="*/ 74373 h 446228"/>
                        <a:gd name="connsiteX1" fmla="*/ 74373 w 1299667"/>
                        <a:gd name="connsiteY1" fmla="*/ 0 h 446228"/>
                        <a:gd name="connsiteX2" fmla="*/ 1225294 w 1299667"/>
                        <a:gd name="connsiteY2" fmla="*/ 0 h 446228"/>
                        <a:gd name="connsiteX3" fmla="*/ 1299667 w 1299667"/>
                        <a:gd name="connsiteY3" fmla="*/ 74373 h 446228"/>
                        <a:gd name="connsiteX4" fmla="*/ 1299667 w 1299667"/>
                        <a:gd name="connsiteY4" fmla="*/ 371855 h 446228"/>
                        <a:gd name="connsiteX5" fmla="*/ 1225294 w 1299667"/>
                        <a:gd name="connsiteY5" fmla="*/ 446228 h 446228"/>
                        <a:gd name="connsiteX6" fmla="*/ 74373 w 1299667"/>
                        <a:gd name="connsiteY6" fmla="*/ 446228 h 446228"/>
                        <a:gd name="connsiteX7" fmla="*/ 0 w 1299667"/>
                        <a:gd name="connsiteY7" fmla="*/ 371855 h 446228"/>
                        <a:gd name="connsiteX8" fmla="*/ 0 w 1299667"/>
                        <a:gd name="connsiteY8" fmla="*/ 74373 h 446228"/>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344398"/>
                        <a:gd name="connsiteY0" fmla="*/ 74373 h 636424"/>
                        <a:gd name="connsiteX1" fmla="*/ 74373 w 1344398"/>
                        <a:gd name="connsiteY1" fmla="*/ 0 h 636424"/>
                        <a:gd name="connsiteX2" fmla="*/ 1225294 w 1344398"/>
                        <a:gd name="connsiteY2" fmla="*/ 0 h 636424"/>
                        <a:gd name="connsiteX3" fmla="*/ 1299667 w 1344398"/>
                        <a:gd name="connsiteY3" fmla="*/ 371855 h 636424"/>
                        <a:gd name="connsiteX4" fmla="*/ 1152142 w 1344398"/>
                        <a:gd name="connsiteY4" fmla="*/ 636424 h 636424"/>
                        <a:gd name="connsiteX5" fmla="*/ 74373 w 1344398"/>
                        <a:gd name="connsiteY5" fmla="*/ 446228 h 636424"/>
                        <a:gd name="connsiteX6" fmla="*/ 0 w 1344398"/>
                        <a:gd name="connsiteY6" fmla="*/ 371855 h 636424"/>
                        <a:gd name="connsiteX7" fmla="*/ 0 w 1344398"/>
                        <a:gd name="connsiteY7" fmla="*/ 74373 h 636424"/>
                        <a:gd name="connsiteX0" fmla="*/ 0 w 1324467"/>
                        <a:gd name="connsiteY0" fmla="*/ 74373 h 636424"/>
                        <a:gd name="connsiteX1" fmla="*/ 74373 w 1324467"/>
                        <a:gd name="connsiteY1" fmla="*/ 0 h 636424"/>
                        <a:gd name="connsiteX2" fmla="*/ 1225294 w 1324467"/>
                        <a:gd name="connsiteY2" fmla="*/ 0 h 636424"/>
                        <a:gd name="connsiteX3" fmla="*/ 1299667 w 1324467"/>
                        <a:gd name="connsiteY3" fmla="*/ 371855 h 636424"/>
                        <a:gd name="connsiteX4" fmla="*/ 1152142 w 1324467"/>
                        <a:gd name="connsiteY4" fmla="*/ 636424 h 636424"/>
                        <a:gd name="connsiteX5" fmla="*/ 74373 w 1324467"/>
                        <a:gd name="connsiteY5" fmla="*/ 446228 h 636424"/>
                        <a:gd name="connsiteX6" fmla="*/ 0 w 1324467"/>
                        <a:gd name="connsiteY6" fmla="*/ 371855 h 636424"/>
                        <a:gd name="connsiteX7" fmla="*/ 0 w 1324467"/>
                        <a:gd name="connsiteY7" fmla="*/ 74373 h 636424"/>
                        <a:gd name="connsiteX0" fmla="*/ 0 w 1420821"/>
                        <a:gd name="connsiteY0" fmla="*/ 74373 h 636424"/>
                        <a:gd name="connsiteX1" fmla="*/ 74373 w 1420821"/>
                        <a:gd name="connsiteY1" fmla="*/ 0 h 636424"/>
                        <a:gd name="connsiteX2" fmla="*/ 1225294 w 1420821"/>
                        <a:gd name="connsiteY2" fmla="*/ 0 h 636424"/>
                        <a:gd name="connsiteX3" fmla="*/ 1299667 w 1420821"/>
                        <a:gd name="connsiteY3" fmla="*/ 371855 h 636424"/>
                        <a:gd name="connsiteX4" fmla="*/ 1152142 w 1420821"/>
                        <a:gd name="connsiteY4" fmla="*/ 636424 h 636424"/>
                        <a:gd name="connsiteX5" fmla="*/ 74373 w 1420821"/>
                        <a:gd name="connsiteY5" fmla="*/ 446228 h 636424"/>
                        <a:gd name="connsiteX6" fmla="*/ 0 w 1420821"/>
                        <a:gd name="connsiteY6" fmla="*/ 371855 h 636424"/>
                        <a:gd name="connsiteX7" fmla="*/ 0 w 1420821"/>
                        <a:gd name="connsiteY7" fmla="*/ 74373 h 636424"/>
                        <a:gd name="connsiteX0" fmla="*/ 0 w 1414454"/>
                        <a:gd name="connsiteY0" fmla="*/ 134207 h 696258"/>
                        <a:gd name="connsiteX1" fmla="*/ 74373 w 1414454"/>
                        <a:gd name="connsiteY1" fmla="*/ 59834 h 696258"/>
                        <a:gd name="connsiteX2" fmla="*/ 1225294 w 1414454"/>
                        <a:gd name="connsiteY2" fmla="*/ 59834 h 696258"/>
                        <a:gd name="connsiteX3" fmla="*/ 1299667 w 1414454"/>
                        <a:gd name="connsiteY3" fmla="*/ 431689 h 696258"/>
                        <a:gd name="connsiteX4" fmla="*/ 1152142 w 1414454"/>
                        <a:gd name="connsiteY4" fmla="*/ 696258 h 696258"/>
                        <a:gd name="connsiteX5" fmla="*/ 74373 w 1414454"/>
                        <a:gd name="connsiteY5" fmla="*/ 506062 h 696258"/>
                        <a:gd name="connsiteX6" fmla="*/ 0 w 1414454"/>
                        <a:gd name="connsiteY6" fmla="*/ 431689 h 696258"/>
                        <a:gd name="connsiteX7" fmla="*/ 0 w 1414454"/>
                        <a:gd name="connsiteY7" fmla="*/ 134207 h 696258"/>
                        <a:gd name="connsiteX0" fmla="*/ 0 w 1325887"/>
                        <a:gd name="connsiteY0" fmla="*/ 145085 h 707136"/>
                        <a:gd name="connsiteX1" fmla="*/ 74373 w 1325887"/>
                        <a:gd name="connsiteY1" fmla="*/ 70712 h 707136"/>
                        <a:gd name="connsiteX2" fmla="*/ 1225294 w 1325887"/>
                        <a:gd name="connsiteY2" fmla="*/ 70712 h 707136"/>
                        <a:gd name="connsiteX3" fmla="*/ 1299667 w 1325887"/>
                        <a:gd name="connsiteY3" fmla="*/ 442567 h 707136"/>
                        <a:gd name="connsiteX4" fmla="*/ 1152142 w 1325887"/>
                        <a:gd name="connsiteY4" fmla="*/ 707136 h 707136"/>
                        <a:gd name="connsiteX5" fmla="*/ 74373 w 1325887"/>
                        <a:gd name="connsiteY5" fmla="*/ 516940 h 707136"/>
                        <a:gd name="connsiteX6" fmla="*/ 0 w 1325887"/>
                        <a:gd name="connsiteY6" fmla="*/ 442567 h 707136"/>
                        <a:gd name="connsiteX7" fmla="*/ 0 w 1325887"/>
                        <a:gd name="connsiteY7" fmla="*/ 145085 h 707136"/>
                        <a:gd name="connsiteX0" fmla="*/ 0 w 1322420"/>
                        <a:gd name="connsiteY0" fmla="*/ 78035 h 640086"/>
                        <a:gd name="connsiteX1" fmla="*/ 74373 w 1322420"/>
                        <a:gd name="connsiteY1" fmla="*/ 3662 h 640086"/>
                        <a:gd name="connsiteX2" fmla="*/ 1217979 w 1322420"/>
                        <a:gd name="connsiteY2" fmla="*/ 126051 h 640086"/>
                        <a:gd name="connsiteX3" fmla="*/ 1299667 w 1322420"/>
                        <a:gd name="connsiteY3" fmla="*/ 375517 h 640086"/>
                        <a:gd name="connsiteX4" fmla="*/ 1152142 w 1322420"/>
                        <a:gd name="connsiteY4" fmla="*/ 640086 h 640086"/>
                        <a:gd name="connsiteX5" fmla="*/ 74373 w 1322420"/>
                        <a:gd name="connsiteY5" fmla="*/ 449890 h 640086"/>
                        <a:gd name="connsiteX6" fmla="*/ 0 w 1322420"/>
                        <a:gd name="connsiteY6" fmla="*/ 375517 h 640086"/>
                        <a:gd name="connsiteX7" fmla="*/ 0 w 1322420"/>
                        <a:gd name="connsiteY7" fmla="*/ 78035 h 640086"/>
                        <a:gd name="connsiteX0" fmla="*/ 0 w 1322420"/>
                        <a:gd name="connsiteY0" fmla="*/ 104177 h 666228"/>
                        <a:gd name="connsiteX1" fmla="*/ 74373 w 1322420"/>
                        <a:gd name="connsiteY1" fmla="*/ 29804 h 666228"/>
                        <a:gd name="connsiteX2" fmla="*/ 1217979 w 1322420"/>
                        <a:gd name="connsiteY2" fmla="*/ 90999 h 666228"/>
                        <a:gd name="connsiteX3" fmla="*/ 1299667 w 1322420"/>
                        <a:gd name="connsiteY3" fmla="*/ 401659 h 666228"/>
                        <a:gd name="connsiteX4" fmla="*/ 1152142 w 1322420"/>
                        <a:gd name="connsiteY4" fmla="*/ 666228 h 666228"/>
                        <a:gd name="connsiteX5" fmla="*/ 74373 w 1322420"/>
                        <a:gd name="connsiteY5" fmla="*/ 476032 h 666228"/>
                        <a:gd name="connsiteX6" fmla="*/ 0 w 1322420"/>
                        <a:gd name="connsiteY6" fmla="*/ 401659 h 666228"/>
                        <a:gd name="connsiteX7" fmla="*/ 0 w 1322420"/>
                        <a:gd name="connsiteY7" fmla="*/ 104177 h 66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420" h="666228">
                          <a:moveTo>
                            <a:pt x="0" y="104177"/>
                          </a:moveTo>
                          <a:cubicBezTo>
                            <a:pt x="0" y="63102"/>
                            <a:pt x="33298" y="29804"/>
                            <a:pt x="74373" y="29804"/>
                          </a:cubicBezTo>
                          <a:cubicBezTo>
                            <a:pt x="458013" y="29804"/>
                            <a:pt x="1061110" y="-68105"/>
                            <a:pt x="1217979" y="90999"/>
                          </a:cubicBezTo>
                          <a:cubicBezTo>
                            <a:pt x="1374848" y="250103"/>
                            <a:pt x="1311859" y="295588"/>
                            <a:pt x="1299667" y="401659"/>
                          </a:cubicBezTo>
                          <a:cubicBezTo>
                            <a:pt x="1299667" y="442734"/>
                            <a:pt x="1193217" y="666228"/>
                            <a:pt x="1152142" y="666228"/>
                          </a:cubicBezTo>
                          <a:cubicBezTo>
                            <a:pt x="885546" y="446772"/>
                            <a:pt x="458013" y="476032"/>
                            <a:pt x="74373" y="476032"/>
                          </a:cubicBezTo>
                          <a:cubicBezTo>
                            <a:pt x="33298" y="476032"/>
                            <a:pt x="0" y="442734"/>
                            <a:pt x="0" y="401659"/>
                          </a:cubicBezTo>
                          <a:lnTo>
                            <a:pt x="0" y="104177"/>
                          </a:lnTo>
                          <a:close/>
                        </a:path>
                      </a:pathLst>
                    </a:custGeom>
                    <a:gradFill flip="none" rotWithShape="1">
                      <a:gsLst>
                        <a:gs pos="0">
                          <a:schemeClr val="bg1">
                            <a:lumMod val="75000"/>
                          </a:schemeClr>
                        </a:gs>
                        <a:gs pos="100000">
                          <a:srgbClr val="C00000"/>
                        </a:gs>
                      </a:gsLst>
                      <a:lin ang="5400000" scaled="1"/>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7" name="Rectangle: Rounded Corners 6">
                      <a:extLst>
                        <a:ext uri="{FF2B5EF4-FFF2-40B4-BE49-F238E27FC236}">
                          <a16:creationId xmlns:a16="http://schemas.microsoft.com/office/drawing/2014/main" id="{3589EA34-21E2-2E93-88A3-8C7D929291D7}"/>
                        </a:ext>
                      </a:extLst>
                    </p:cNvPr>
                    <p:cNvSpPr/>
                    <p:nvPr/>
                  </p:nvSpPr>
                  <p:spPr>
                    <a:xfrm flipV="1">
                      <a:off x="6400417" y="3580123"/>
                      <a:ext cx="789922" cy="469292"/>
                    </a:xfrm>
                    <a:custGeom>
                      <a:avLst/>
                      <a:gdLst>
                        <a:gd name="connsiteX0" fmla="*/ 0 w 1299667"/>
                        <a:gd name="connsiteY0" fmla="*/ 74373 h 446228"/>
                        <a:gd name="connsiteX1" fmla="*/ 74373 w 1299667"/>
                        <a:gd name="connsiteY1" fmla="*/ 0 h 446228"/>
                        <a:gd name="connsiteX2" fmla="*/ 1225294 w 1299667"/>
                        <a:gd name="connsiteY2" fmla="*/ 0 h 446228"/>
                        <a:gd name="connsiteX3" fmla="*/ 1299667 w 1299667"/>
                        <a:gd name="connsiteY3" fmla="*/ 74373 h 446228"/>
                        <a:gd name="connsiteX4" fmla="*/ 1299667 w 1299667"/>
                        <a:gd name="connsiteY4" fmla="*/ 371855 h 446228"/>
                        <a:gd name="connsiteX5" fmla="*/ 1225294 w 1299667"/>
                        <a:gd name="connsiteY5" fmla="*/ 446228 h 446228"/>
                        <a:gd name="connsiteX6" fmla="*/ 74373 w 1299667"/>
                        <a:gd name="connsiteY6" fmla="*/ 446228 h 446228"/>
                        <a:gd name="connsiteX7" fmla="*/ 0 w 1299667"/>
                        <a:gd name="connsiteY7" fmla="*/ 371855 h 446228"/>
                        <a:gd name="connsiteX8" fmla="*/ 0 w 1299667"/>
                        <a:gd name="connsiteY8" fmla="*/ 74373 h 446228"/>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344398"/>
                        <a:gd name="connsiteY0" fmla="*/ 74373 h 636424"/>
                        <a:gd name="connsiteX1" fmla="*/ 74373 w 1344398"/>
                        <a:gd name="connsiteY1" fmla="*/ 0 h 636424"/>
                        <a:gd name="connsiteX2" fmla="*/ 1225294 w 1344398"/>
                        <a:gd name="connsiteY2" fmla="*/ 0 h 636424"/>
                        <a:gd name="connsiteX3" fmla="*/ 1299667 w 1344398"/>
                        <a:gd name="connsiteY3" fmla="*/ 371855 h 636424"/>
                        <a:gd name="connsiteX4" fmla="*/ 1152142 w 1344398"/>
                        <a:gd name="connsiteY4" fmla="*/ 636424 h 636424"/>
                        <a:gd name="connsiteX5" fmla="*/ 74373 w 1344398"/>
                        <a:gd name="connsiteY5" fmla="*/ 446228 h 636424"/>
                        <a:gd name="connsiteX6" fmla="*/ 0 w 1344398"/>
                        <a:gd name="connsiteY6" fmla="*/ 371855 h 636424"/>
                        <a:gd name="connsiteX7" fmla="*/ 0 w 1344398"/>
                        <a:gd name="connsiteY7" fmla="*/ 74373 h 636424"/>
                        <a:gd name="connsiteX0" fmla="*/ 0 w 1324467"/>
                        <a:gd name="connsiteY0" fmla="*/ 74373 h 636424"/>
                        <a:gd name="connsiteX1" fmla="*/ 74373 w 1324467"/>
                        <a:gd name="connsiteY1" fmla="*/ 0 h 636424"/>
                        <a:gd name="connsiteX2" fmla="*/ 1225294 w 1324467"/>
                        <a:gd name="connsiteY2" fmla="*/ 0 h 636424"/>
                        <a:gd name="connsiteX3" fmla="*/ 1299667 w 1324467"/>
                        <a:gd name="connsiteY3" fmla="*/ 371855 h 636424"/>
                        <a:gd name="connsiteX4" fmla="*/ 1152142 w 1324467"/>
                        <a:gd name="connsiteY4" fmla="*/ 636424 h 636424"/>
                        <a:gd name="connsiteX5" fmla="*/ 74373 w 1324467"/>
                        <a:gd name="connsiteY5" fmla="*/ 446228 h 636424"/>
                        <a:gd name="connsiteX6" fmla="*/ 0 w 1324467"/>
                        <a:gd name="connsiteY6" fmla="*/ 371855 h 636424"/>
                        <a:gd name="connsiteX7" fmla="*/ 0 w 1324467"/>
                        <a:gd name="connsiteY7" fmla="*/ 74373 h 636424"/>
                        <a:gd name="connsiteX0" fmla="*/ 0 w 1420821"/>
                        <a:gd name="connsiteY0" fmla="*/ 74373 h 636424"/>
                        <a:gd name="connsiteX1" fmla="*/ 74373 w 1420821"/>
                        <a:gd name="connsiteY1" fmla="*/ 0 h 636424"/>
                        <a:gd name="connsiteX2" fmla="*/ 1225294 w 1420821"/>
                        <a:gd name="connsiteY2" fmla="*/ 0 h 636424"/>
                        <a:gd name="connsiteX3" fmla="*/ 1299667 w 1420821"/>
                        <a:gd name="connsiteY3" fmla="*/ 371855 h 636424"/>
                        <a:gd name="connsiteX4" fmla="*/ 1152142 w 1420821"/>
                        <a:gd name="connsiteY4" fmla="*/ 636424 h 636424"/>
                        <a:gd name="connsiteX5" fmla="*/ 74373 w 1420821"/>
                        <a:gd name="connsiteY5" fmla="*/ 446228 h 636424"/>
                        <a:gd name="connsiteX6" fmla="*/ 0 w 1420821"/>
                        <a:gd name="connsiteY6" fmla="*/ 371855 h 636424"/>
                        <a:gd name="connsiteX7" fmla="*/ 0 w 1420821"/>
                        <a:gd name="connsiteY7" fmla="*/ 74373 h 636424"/>
                        <a:gd name="connsiteX0" fmla="*/ 0 w 1414454"/>
                        <a:gd name="connsiteY0" fmla="*/ 134207 h 696258"/>
                        <a:gd name="connsiteX1" fmla="*/ 74373 w 1414454"/>
                        <a:gd name="connsiteY1" fmla="*/ 59834 h 696258"/>
                        <a:gd name="connsiteX2" fmla="*/ 1225294 w 1414454"/>
                        <a:gd name="connsiteY2" fmla="*/ 59834 h 696258"/>
                        <a:gd name="connsiteX3" fmla="*/ 1299667 w 1414454"/>
                        <a:gd name="connsiteY3" fmla="*/ 431689 h 696258"/>
                        <a:gd name="connsiteX4" fmla="*/ 1152142 w 1414454"/>
                        <a:gd name="connsiteY4" fmla="*/ 696258 h 696258"/>
                        <a:gd name="connsiteX5" fmla="*/ 74373 w 1414454"/>
                        <a:gd name="connsiteY5" fmla="*/ 506062 h 696258"/>
                        <a:gd name="connsiteX6" fmla="*/ 0 w 1414454"/>
                        <a:gd name="connsiteY6" fmla="*/ 431689 h 696258"/>
                        <a:gd name="connsiteX7" fmla="*/ 0 w 1414454"/>
                        <a:gd name="connsiteY7" fmla="*/ 134207 h 696258"/>
                        <a:gd name="connsiteX0" fmla="*/ 0 w 1325887"/>
                        <a:gd name="connsiteY0" fmla="*/ 145085 h 707136"/>
                        <a:gd name="connsiteX1" fmla="*/ 74373 w 1325887"/>
                        <a:gd name="connsiteY1" fmla="*/ 70712 h 707136"/>
                        <a:gd name="connsiteX2" fmla="*/ 1225294 w 1325887"/>
                        <a:gd name="connsiteY2" fmla="*/ 70712 h 707136"/>
                        <a:gd name="connsiteX3" fmla="*/ 1299667 w 1325887"/>
                        <a:gd name="connsiteY3" fmla="*/ 442567 h 707136"/>
                        <a:gd name="connsiteX4" fmla="*/ 1152142 w 1325887"/>
                        <a:gd name="connsiteY4" fmla="*/ 707136 h 707136"/>
                        <a:gd name="connsiteX5" fmla="*/ 74373 w 1325887"/>
                        <a:gd name="connsiteY5" fmla="*/ 516940 h 707136"/>
                        <a:gd name="connsiteX6" fmla="*/ 0 w 1325887"/>
                        <a:gd name="connsiteY6" fmla="*/ 442567 h 707136"/>
                        <a:gd name="connsiteX7" fmla="*/ 0 w 1325887"/>
                        <a:gd name="connsiteY7" fmla="*/ 145085 h 707136"/>
                        <a:gd name="connsiteX0" fmla="*/ 0 w 1322420"/>
                        <a:gd name="connsiteY0" fmla="*/ 78035 h 640086"/>
                        <a:gd name="connsiteX1" fmla="*/ 74373 w 1322420"/>
                        <a:gd name="connsiteY1" fmla="*/ 3662 h 640086"/>
                        <a:gd name="connsiteX2" fmla="*/ 1217979 w 1322420"/>
                        <a:gd name="connsiteY2" fmla="*/ 126051 h 640086"/>
                        <a:gd name="connsiteX3" fmla="*/ 1299667 w 1322420"/>
                        <a:gd name="connsiteY3" fmla="*/ 375517 h 640086"/>
                        <a:gd name="connsiteX4" fmla="*/ 1152142 w 1322420"/>
                        <a:gd name="connsiteY4" fmla="*/ 640086 h 640086"/>
                        <a:gd name="connsiteX5" fmla="*/ 74373 w 1322420"/>
                        <a:gd name="connsiteY5" fmla="*/ 449890 h 640086"/>
                        <a:gd name="connsiteX6" fmla="*/ 0 w 1322420"/>
                        <a:gd name="connsiteY6" fmla="*/ 375517 h 640086"/>
                        <a:gd name="connsiteX7" fmla="*/ 0 w 1322420"/>
                        <a:gd name="connsiteY7" fmla="*/ 78035 h 640086"/>
                        <a:gd name="connsiteX0" fmla="*/ 0 w 1322420"/>
                        <a:gd name="connsiteY0" fmla="*/ 104177 h 666228"/>
                        <a:gd name="connsiteX1" fmla="*/ 74373 w 1322420"/>
                        <a:gd name="connsiteY1" fmla="*/ 29804 h 666228"/>
                        <a:gd name="connsiteX2" fmla="*/ 1217979 w 1322420"/>
                        <a:gd name="connsiteY2" fmla="*/ 90999 h 666228"/>
                        <a:gd name="connsiteX3" fmla="*/ 1299667 w 1322420"/>
                        <a:gd name="connsiteY3" fmla="*/ 401659 h 666228"/>
                        <a:gd name="connsiteX4" fmla="*/ 1152142 w 1322420"/>
                        <a:gd name="connsiteY4" fmla="*/ 666228 h 666228"/>
                        <a:gd name="connsiteX5" fmla="*/ 74373 w 1322420"/>
                        <a:gd name="connsiteY5" fmla="*/ 476032 h 666228"/>
                        <a:gd name="connsiteX6" fmla="*/ 0 w 1322420"/>
                        <a:gd name="connsiteY6" fmla="*/ 401659 h 666228"/>
                        <a:gd name="connsiteX7" fmla="*/ 0 w 1322420"/>
                        <a:gd name="connsiteY7" fmla="*/ 104177 h 666228"/>
                        <a:gd name="connsiteX0" fmla="*/ 0 w 1336788"/>
                        <a:gd name="connsiteY0" fmla="*/ 191237 h 753288"/>
                        <a:gd name="connsiteX1" fmla="*/ 128104 w 1336788"/>
                        <a:gd name="connsiteY1" fmla="*/ 0 h 753288"/>
                        <a:gd name="connsiteX2" fmla="*/ 1217979 w 1336788"/>
                        <a:gd name="connsiteY2" fmla="*/ 178059 h 753288"/>
                        <a:gd name="connsiteX3" fmla="*/ 1299667 w 1336788"/>
                        <a:gd name="connsiteY3" fmla="*/ 488719 h 753288"/>
                        <a:gd name="connsiteX4" fmla="*/ 1152142 w 1336788"/>
                        <a:gd name="connsiteY4" fmla="*/ 753288 h 753288"/>
                        <a:gd name="connsiteX5" fmla="*/ 74373 w 1336788"/>
                        <a:gd name="connsiteY5" fmla="*/ 563092 h 753288"/>
                        <a:gd name="connsiteX6" fmla="*/ 0 w 1336788"/>
                        <a:gd name="connsiteY6" fmla="*/ 488719 h 753288"/>
                        <a:gd name="connsiteX7" fmla="*/ 0 w 1336788"/>
                        <a:gd name="connsiteY7" fmla="*/ 191237 h 753288"/>
                        <a:gd name="connsiteX0" fmla="*/ 0 w 1336786"/>
                        <a:gd name="connsiteY0" fmla="*/ 191237 h 753288"/>
                        <a:gd name="connsiteX1" fmla="*/ 128104 w 1336786"/>
                        <a:gd name="connsiteY1" fmla="*/ 0 h 753288"/>
                        <a:gd name="connsiteX2" fmla="*/ 1217979 w 1336786"/>
                        <a:gd name="connsiteY2" fmla="*/ 178059 h 753288"/>
                        <a:gd name="connsiteX3" fmla="*/ 1299667 w 1336786"/>
                        <a:gd name="connsiteY3" fmla="*/ 488719 h 753288"/>
                        <a:gd name="connsiteX4" fmla="*/ 1152142 w 1336786"/>
                        <a:gd name="connsiteY4" fmla="*/ 753288 h 753288"/>
                        <a:gd name="connsiteX5" fmla="*/ 74373 w 1336786"/>
                        <a:gd name="connsiteY5" fmla="*/ 563092 h 753288"/>
                        <a:gd name="connsiteX6" fmla="*/ 0 w 1336786"/>
                        <a:gd name="connsiteY6" fmla="*/ 488719 h 753288"/>
                        <a:gd name="connsiteX7" fmla="*/ 0 w 1336786"/>
                        <a:gd name="connsiteY7" fmla="*/ 191237 h 753288"/>
                        <a:gd name="connsiteX0" fmla="*/ 0 w 1336788"/>
                        <a:gd name="connsiteY0" fmla="*/ 223109 h 785160"/>
                        <a:gd name="connsiteX1" fmla="*/ 128104 w 1336788"/>
                        <a:gd name="connsiteY1" fmla="*/ 0 h 785160"/>
                        <a:gd name="connsiteX2" fmla="*/ 1217979 w 1336788"/>
                        <a:gd name="connsiteY2" fmla="*/ 209931 h 785160"/>
                        <a:gd name="connsiteX3" fmla="*/ 1299667 w 1336788"/>
                        <a:gd name="connsiteY3" fmla="*/ 520591 h 785160"/>
                        <a:gd name="connsiteX4" fmla="*/ 1152142 w 1336788"/>
                        <a:gd name="connsiteY4" fmla="*/ 785160 h 785160"/>
                        <a:gd name="connsiteX5" fmla="*/ 74373 w 1336788"/>
                        <a:gd name="connsiteY5" fmla="*/ 594964 h 785160"/>
                        <a:gd name="connsiteX6" fmla="*/ 0 w 1336788"/>
                        <a:gd name="connsiteY6" fmla="*/ 520591 h 785160"/>
                        <a:gd name="connsiteX7" fmla="*/ 0 w 1336788"/>
                        <a:gd name="connsiteY7" fmla="*/ 223109 h 78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788" h="785160">
                          <a:moveTo>
                            <a:pt x="0" y="223109"/>
                          </a:moveTo>
                          <a:cubicBezTo>
                            <a:pt x="0" y="182034"/>
                            <a:pt x="87029" y="0"/>
                            <a:pt x="128104" y="0"/>
                          </a:cubicBezTo>
                          <a:cubicBezTo>
                            <a:pt x="468760" y="138112"/>
                            <a:pt x="1022719" y="123166"/>
                            <a:pt x="1217979" y="209931"/>
                          </a:cubicBezTo>
                          <a:cubicBezTo>
                            <a:pt x="1413240" y="296696"/>
                            <a:pt x="1311859" y="414520"/>
                            <a:pt x="1299667" y="520591"/>
                          </a:cubicBezTo>
                          <a:cubicBezTo>
                            <a:pt x="1299667" y="561666"/>
                            <a:pt x="1193217" y="785160"/>
                            <a:pt x="1152142" y="785160"/>
                          </a:cubicBezTo>
                          <a:cubicBezTo>
                            <a:pt x="885546" y="565704"/>
                            <a:pt x="458013" y="594964"/>
                            <a:pt x="74373" y="594964"/>
                          </a:cubicBezTo>
                          <a:cubicBezTo>
                            <a:pt x="33298" y="594964"/>
                            <a:pt x="0" y="561666"/>
                            <a:pt x="0" y="520591"/>
                          </a:cubicBezTo>
                          <a:lnTo>
                            <a:pt x="0" y="223109"/>
                          </a:lnTo>
                          <a:close/>
                        </a:path>
                      </a:pathLst>
                    </a:custGeom>
                    <a:gradFill>
                      <a:gsLst>
                        <a:gs pos="0">
                          <a:schemeClr val="bg1">
                            <a:lumMod val="75000"/>
                          </a:schemeClr>
                        </a:gs>
                        <a:gs pos="100000">
                          <a:srgbClr val="C00000"/>
                        </a:gs>
                      </a:gsLst>
                      <a:lin ang="5400000" scaled="1"/>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93" name="Rectangle: Rounded Corners 25">
                    <a:extLst>
                      <a:ext uri="{FF2B5EF4-FFF2-40B4-BE49-F238E27FC236}">
                        <a16:creationId xmlns:a16="http://schemas.microsoft.com/office/drawing/2014/main" id="{5D6ABEC0-2692-4382-F181-0281A523BCEC}"/>
                      </a:ext>
                    </a:extLst>
                  </p:cNvPr>
                  <p:cNvSpPr/>
                  <p:nvPr/>
                </p:nvSpPr>
                <p:spPr>
                  <a:xfrm>
                    <a:off x="6536924" y="3477127"/>
                    <a:ext cx="471467" cy="221400"/>
                  </a:xfrm>
                  <a:custGeom>
                    <a:avLst/>
                    <a:gdLst>
                      <a:gd name="connsiteX0" fmla="*/ 0 w 499308"/>
                      <a:gd name="connsiteY0" fmla="*/ 33087 h 198521"/>
                      <a:gd name="connsiteX1" fmla="*/ 33087 w 499308"/>
                      <a:gd name="connsiteY1" fmla="*/ 0 h 198521"/>
                      <a:gd name="connsiteX2" fmla="*/ 466221 w 499308"/>
                      <a:gd name="connsiteY2" fmla="*/ 0 h 198521"/>
                      <a:gd name="connsiteX3" fmla="*/ 499308 w 499308"/>
                      <a:gd name="connsiteY3" fmla="*/ 33087 h 198521"/>
                      <a:gd name="connsiteX4" fmla="*/ 499308 w 499308"/>
                      <a:gd name="connsiteY4" fmla="*/ 165434 h 198521"/>
                      <a:gd name="connsiteX5" fmla="*/ 466221 w 499308"/>
                      <a:gd name="connsiteY5" fmla="*/ 198521 h 198521"/>
                      <a:gd name="connsiteX6" fmla="*/ 33087 w 499308"/>
                      <a:gd name="connsiteY6" fmla="*/ 198521 h 198521"/>
                      <a:gd name="connsiteX7" fmla="*/ 0 w 499308"/>
                      <a:gd name="connsiteY7" fmla="*/ 165434 h 198521"/>
                      <a:gd name="connsiteX8" fmla="*/ 0 w 499308"/>
                      <a:gd name="connsiteY8" fmla="*/ 33087 h 198521"/>
                      <a:gd name="connsiteX0" fmla="*/ 0 w 499308"/>
                      <a:gd name="connsiteY0" fmla="*/ 33087 h 219235"/>
                      <a:gd name="connsiteX1" fmla="*/ 33087 w 499308"/>
                      <a:gd name="connsiteY1" fmla="*/ 0 h 219235"/>
                      <a:gd name="connsiteX2" fmla="*/ 466221 w 499308"/>
                      <a:gd name="connsiteY2" fmla="*/ 0 h 219235"/>
                      <a:gd name="connsiteX3" fmla="*/ 499308 w 499308"/>
                      <a:gd name="connsiteY3" fmla="*/ 33087 h 219235"/>
                      <a:gd name="connsiteX4" fmla="*/ 499308 w 499308"/>
                      <a:gd name="connsiteY4" fmla="*/ 165434 h 219235"/>
                      <a:gd name="connsiteX5" fmla="*/ 466221 w 499308"/>
                      <a:gd name="connsiteY5" fmla="*/ 198521 h 219235"/>
                      <a:gd name="connsiteX6" fmla="*/ 36046 w 499308"/>
                      <a:gd name="connsiteY6" fmla="*/ 219235 h 219235"/>
                      <a:gd name="connsiteX7" fmla="*/ 0 w 499308"/>
                      <a:gd name="connsiteY7" fmla="*/ 165434 h 219235"/>
                      <a:gd name="connsiteX8" fmla="*/ 0 w 499308"/>
                      <a:gd name="connsiteY8" fmla="*/ 33087 h 219235"/>
                      <a:gd name="connsiteX0" fmla="*/ 0 w 499308"/>
                      <a:gd name="connsiteY0" fmla="*/ 33087 h 219235"/>
                      <a:gd name="connsiteX1" fmla="*/ 33087 w 499308"/>
                      <a:gd name="connsiteY1" fmla="*/ 0 h 219235"/>
                      <a:gd name="connsiteX2" fmla="*/ 466221 w 499308"/>
                      <a:gd name="connsiteY2" fmla="*/ 0 h 219235"/>
                      <a:gd name="connsiteX3" fmla="*/ 499308 w 499308"/>
                      <a:gd name="connsiteY3" fmla="*/ 33087 h 219235"/>
                      <a:gd name="connsiteX4" fmla="*/ 499308 w 499308"/>
                      <a:gd name="connsiteY4" fmla="*/ 165434 h 219235"/>
                      <a:gd name="connsiteX5" fmla="*/ 466221 w 499308"/>
                      <a:gd name="connsiteY5" fmla="*/ 198521 h 219235"/>
                      <a:gd name="connsiteX6" fmla="*/ 36046 w 499308"/>
                      <a:gd name="connsiteY6" fmla="*/ 219235 h 219235"/>
                      <a:gd name="connsiteX7" fmla="*/ 0 w 499308"/>
                      <a:gd name="connsiteY7" fmla="*/ 165434 h 219235"/>
                      <a:gd name="connsiteX8" fmla="*/ 0 w 499308"/>
                      <a:gd name="connsiteY8" fmla="*/ 33087 h 219235"/>
                      <a:gd name="connsiteX0" fmla="*/ 0 w 499308"/>
                      <a:gd name="connsiteY0" fmla="*/ 33087 h 221400"/>
                      <a:gd name="connsiteX1" fmla="*/ 33087 w 499308"/>
                      <a:gd name="connsiteY1" fmla="*/ 0 h 221400"/>
                      <a:gd name="connsiteX2" fmla="*/ 466221 w 499308"/>
                      <a:gd name="connsiteY2" fmla="*/ 0 h 221400"/>
                      <a:gd name="connsiteX3" fmla="*/ 499308 w 499308"/>
                      <a:gd name="connsiteY3" fmla="*/ 33087 h 221400"/>
                      <a:gd name="connsiteX4" fmla="*/ 499308 w 499308"/>
                      <a:gd name="connsiteY4" fmla="*/ 165434 h 221400"/>
                      <a:gd name="connsiteX5" fmla="*/ 466221 w 499308"/>
                      <a:gd name="connsiteY5" fmla="*/ 198521 h 221400"/>
                      <a:gd name="connsiteX6" fmla="*/ 36046 w 499308"/>
                      <a:gd name="connsiteY6" fmla="*/ 219235 h 221400"/>
                      <a:gd name="connsiteX7" fmla="*/ 0 w 499308"/>
                      <a:gd name="connsiteY7" fmla="*/ 165434 h 221400"/>
                      <a:gd name="connsiteX8" fmla="*/ 0 w 499308"/>
                      <a:gd name="connsiteY8" fmla="*/ 33087 h 22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308" h="221400">
                        <a:moveTo>
                          <a:pt x="0" y="33087"/>
                        </a:moveTo>
                        <a:cubicBezTo>
                          <a:pt x="0" y="14814"/>
                          <a:pt x="14814" y="0"/>
                          <a:pt x="33087" y="0"/>
                        </a:cubicBezTo>
                        <a:lnTo>
                          <a:pt x="466221" y="0"/>
                        </a:lnTo>
                        <a:cubicBezTo>
                          <a:pt x="484494" y="0"/>
                          <a:pt x="499308" y="14814"/>
                          <a:pt x="499308" y="33087"/>
                        </a:cubicBezTo>
                        <a:lnTo>
                          <a:pt x="499308" y="165434"/>
                        </a:lnTo>
                        <a:cubicBezTo>
                          <a:pt x="499308" y="183707"/>
                          <a:pt x="484494" y="198521"/>
                          <a:pt x="466221" y="198521"/>
                        </a:cubicBezTo>
                        <a:cubicBezTo>
                          <a:pt x="318708" y="207399"/>
                          <a:pt x="196094" y="228112"/>
                          <a:pt x="36046" y="219235"/>
                        </a:cubicBezTo>
                        <a:cubicBezTo>
                          <a:pt x="17773" y="219235"/>
                          <a:pt x="0" y="183707"/>
                          <a:pt x="0" y="165434"/>
                        </a:cubicBezTo>
                        <a:lnTo>
                          <a:pt x="0" y="33087"/>
                        </a:lnTo>
                        <a:close/>
                      </a:path>
                    </a:pathLst>
                  </a:custGeom>
                  <a:gradFill>
                    <a:gsLst>
                      <a:gs pos="0">
                        <a:schemeClr val="bg1">
                          <a:lumMod val="75000"/>
                        </a:schemeClr>
                      </a:gs>
                      <a:gs pos="100000">
                        <a:schemeClr val="accent5">
                          <a:lumMod val="7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82" name="Group 581">
                  <a:extLst>
                    <a:ext uri="{FF2B5EF4-FFF2-40B4-BE49-F238E27FC236}">
                      <a16:creationId xmlns:a16="http://schemas.microsoft.com/office/drawing/2014/main" id="{F32AE74E-D5DC-C246-8583-4CE13CF639BD}"/>
                    </a:ext>
                  </a:extLst>
                </p:cNvPr>
                <p:cNvGrpSpPr/>
                <p:nvPr/>
              </p:nvGrpSpPr>
              <p:grpSpPr>
                <a:xfrm>
                  <a:off x="5335421" y="2276780"/>
                  <a:ext cx="418551" cy="126000"/>
                  <a:chOff x="1402181" y="3729820"/>
                  <a:chExt cx="418551" cy="126000"/>
                </a:xfrm>
              </p:grpSpPr>
              <p:sp>
                <p:nvSpPr>
                  <p:cNvPr id="589" name="Oval 588">
                    <a:extLst>
                      <a:ext uri="{FF2B5EF4-FFF2-40B4-BE49-F238E27FC236}">
                        <a16:creationId xmlns:a16="http://schemas.microsoft.com/office/drawing/2014/main" id="{5FEDED72-4402-2DE5-3FFC-0FACF79D3069}"/>
                      </a:ext>
                    </a:extLst>
                  </p:cNvPr>
                  <p:cNvSpPr>
                    <a:spLocks noChangeAspect="1"/>
                  </p:cNvSpPr>
                  <p:nvPr/>
                </p:nvSpPr>
                <p:spPr>
                  <a:xfrm>
                    <a:off x="1402181" y="3729820"/>
                    <a:ext cx="126000" cy="126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0" name="Oval 589">
                    <a:extLst>
                      <a:ext uri="{FF2B5EF4-FFF2-40B4-BE49-F238E27FC236}">
                        <a16:creationId xmlns:a16="http://schemas.microsoft.com/office/drawing/2014/main" id="{4DA34D24-9382-78CD-5166-792D8695D285}"/>
                      </a:ext>
                    </a:extLst>
                  </p:cNvPr>
                  <p:cNvSpPr>
                    <a:spLocks noChangeAspect="1"/>
                  </p:cNvSpPr>
                  <p:nvPr/>
                </p:nvSpPr>
                <p:spPr>
                  <a:xfrm>
                    <a:off x="1547023" y="3729820"/>
                    <a:ext cx="126000" cy="126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1" name="Oval 590">
                    <a:extLst>
                      <a:ext uri="{FF2B5EF4-FFF2-40B4-BE49-F238E27FC236}">
                        <a16:creationId xmlns:a16="http://schemas.microsoft.com/office/drawing/2014/main" id="{9D6E21C1-6066-E019-BE83-F1F92CAF7E59}"/>
                      </a:ext>
                    </a:extLst>
                  </p:cNvPr>
                  <p:cNvSpPr>
                    <a:spLocks noChangeAspect="1"/>
                  </p:cNvSpPr>
                  <p:nvPr/>
                </p:nvSpPr>
                <p:spPr>
                  <a:xfrm>
                    <a:off x="1694732" y="3729820"/>
                    <a:ext cx="126000" cy="126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83" name="Group 582">
                  <a:extLst>
                    <a:ext uri="{FF2B5EF4-FFF2-40B4-BE49-F238E27FC236}">
                      <a16:creationId xmlns:a16="http://schemas.microsoft.com/office/drawing/2014/main" id="{F7E7310F-6B3C-E577-D1B1-34DD966C5EFC}"/>
                    </a:ext>
                  </a:extLst>
                </p:cNvPr>
                <p:cNvGrpSpPr/>
                <p:nvPr/>
              </p:nvGrpSpPr>
              <p:grpSpPr>
                <a:xfrm>
                  <a:off x="5394517" y="2529179"/>
                  <a:ext cx="297491" cy="126331"/>
                  <a:chOff x="1560975" y="3732587"/>
                  <a:chExt cx="297491" cy="126331"/>
                </a:xfrm>
              </p:grpSpPr>
              <p:sp>
                <p:nvSpPr>
                  <p:cNvPr id="587" name="Rectangle 586">
                    <a:extLst>
                      <a:ext uri="{FF2B5EF4-FFF2-40B4-BE49-F238E27FC236}">
                        <a16:creationId xmlns:a16="http://schemas.microsoft.com/office/drawing/2014/main" id="{A13ACACA-53C8-D167-2FB6-CDD6D2174D87}"/>
                      </a:ext>
                    </a:extLst>
                  </p:cNvPr>
                  <p:cNvSpPr>
                    <a:spLocks noChangeAspect="1"/>
                  </p:cNvSpPr>
                  <p:nvPr/>
                </p:nvSpPr>
                <p:spPr>
                  <a:xfrm rot="2700000">
                    <a:off x="1560809" y="3732753"/>
                    <a:ext cx="126331" cy="1260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8" name="Rectangle 587">
                    <a:extLst>
                      <a:ext uri="{FF2B5EF4-FFF2-40B4-BE49-F238E27FC236}">
                        <a16:creationId xmlns:a16="http://schemas.microsoft.com/office/drawing/2014/main" id="{F4DDF939-5546-F344-B0A3-C63004B65A39}"/>
                      </a:ext>
                    </a:extLst>
                  </p:cNvPr>
                  <p:cNvSpPr>
                    <a:spLocks noChangeAspect="1"/>
                  </p:cNvSpPr>
                  <p:nvPr/>
                </p:nvSpPr>
                <p:spPr>
                  <a:xfrm rot="2700000">
                    <a:off x="1732300" y="3732753"/>
                    <a:ext cx="126331" cy="1260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305" name="TextBox 304">
                <a:extLst>
                  <a:ext uri="{FF2B5EF4-FFF2-40B4-BE49-F238E27FC236}">
                    <a16:creationId xmlns:a16="http://schemas.microsoft.com/office/drawing/2014/main" id="{7AB92936-7A5D-A7B8-8624-763BE43C5714}"/>
                  </a:ext>
                </a:extLst>
              </p:cNvPr>
              <p:cNvSpPr txBox="1"/>
              <p:nvPr/>
            </p:nvSpPr>
            <p:spPr>
              <a:xfrm>
                <a:off x="5824348" y="1428738"/>
                <a:ext cx="90601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00" b="1" i="0" u="none" strike="noStrike" kern="1200" cap="none" spc="0" normalizeH="0" baseline="0" noProof="0" dirty="0">
                    <a:ln>
                      <a:noFill/>
                    </a:ln>
                    <a:solidFill>
                      <a:srgbClr val="7030A0"/>
                    </a:solidFill>
                    <a:effectLst/>
                    <a:uLnTx/>
                    <a:uFillTx/>
                    <a:latin typeface="Calibri" panose="020F0502020204030204"/>
                    <a:ea typeface="+mn-ea"/>
                    <a:cs typeface="+mn-cs"/>
                  </a:rPr>
                  <a:t>Inward facing</a:t>
                </a:r>
              </a:p>
            </p:txBody>
          </p:sp>
        </p:grpSp>
        <p:grpSp>
          <p:nvGrpSpPr>
            <p:cNvPr id="381" name="Group 380">
              <a:extLst>
                <a:ext uri="{FF2B5EF4-FFF2-40B4-BE49-F238E27FC236}">
                  <a16:creationId xmlns:a16="http://schemas.microsoft.com/office/drawing/2014/main" id="{3726F4FD-2CE1-6A2D-D308-37328424CAE4}"/>
                </a:ext>
              </a:extLst>
            </p:cNvPr>
            <p:cNvGrpSpPr/>
            <p:nvPr/>
          </p:nvGrpSpPr>
          <p:grpSpPr>
            <a:xfrm>
              <a:off x="4253651" y="1899685"/>
              <a:ext cx="6573415" cy="372670"/>
              <a:chOff x="4253651" y="1899685"/>
              <a:chExt cx="6573415" cy="372670"/>
            </a:xfrm>
          </p:grpSpPr>
          <mc:AlternateContent xmlns:mc="http://schemas.openxmlformats.org/markup-compatibility/2006" xmlns:a14="http://schemas.microsoft.com/office/drawing/2010/main">
            <mc:Choice Requires="a14">
              <p:sp>
                <p:nvSpPr>
                  <p:cNvPr id="258" name="TextBox 257">
                    <a:extLst>
                      <a:ext uri="{FF2B5EF4-FFF2-40B4-BE49-F238E27FC236}">
                        <a16:creationId xmlns:a16="http://schemas.microsoft.com/office/drawing/2014/main" id="{1109E2C0-D609-BE28-D021-C3B43D8167AB}"/>
                      </a:ext>
                    </a:extLst>
                  </p:cNvPr>
                  <p:cNvSpPr txBox="1">
                    <a:spLocks/>
                  </p:cNvSpPr>
                  <p:nvPr/>
                </p:nvSpPr>
                <p:spPr>
                  <a:xfrm>
                    <a:off x="10431066" y="2086390"/>
                    <a:ext cx="396000" cy="185965"/>
                  </a:xfrm>
                  <a:prstGeom prst="roundRect">
                    <a:avLst>
                      <a:gd name="adj" fmla="val 38026"/>
                    </a:avLst>
                  </a:prstGeom>
                  <a:solidFill>
                    <a:srgbClr val="70AD47">
                      <a:lumMod val="20000"/>
                      <a:lumOff val="80000"/>
                    </a:srgbClr>
                  </a:solidFill>
                  <a:ln w="12700">
                    <a:solidFill>
                      <a:srgbClr val="FF0000"/>
                    </a:solid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800" i="1" kern="0">
                                  <a:solidFill>
                                    <a:prstClr val="black"/>
                                  </a:solidFill>
                                  <a:latin typeface="Cambria Math" panose="02040503050406030204" pitchFamily="18" charset="0"/>
                                </a:rPr>
                              </m:ctrlPr>
                            </m:sSubSupPr>
                            <m:e>
                              <m:r>
                                <a:rPr lang="en-NZ" sz="800" i="1" kern="0">
                                  <a:solidFill>
                                    <a:prstClr val="black"/>
                                  </a:solidFill>
                                  <a:latin typeface="Cambria Math" panose="02040503050406030204" pitchFamily="18" charset="0"/>
                                </a:rPr>
                                <m:t>𝑞</m:t>
                              </m:r>
                            </m:e>
                            <m:sub>
                              <m:r>
                                <a:rPr lang="en-NZ" sz="800" i="1" kern="0">
                                  <a:solidFill>
                                    <a:prstClr val="black"/>
                                  </a:solidFill>
                                  <a:latin typeface="Cambria Math" panose="02040503050406030204" pitchFamily="18" charset="0"/>
                                </a:rPr>
                                <m:t>𝑚</m:t>
                              </m:r>
                            </m:sub>
                            <m:sup>
                              <m:sSub>
                                <m:sSubPr>
                                  <m:ctrlPr>
                                    <a:rPr lang="en-NZ" sz="800" i="1" kern="0">
                                      <a:solidFill>
                                        <a:prstClr val="black"/>
                                      </a:solidFill>
                                      <a:latin typeface="Cambria Math" panose="02040503050406030204" pitchFamily="18" charset="0"/>
                                    </a:rPr>
                                  </m:ctrlPr>
                                </m:sSubPr>
                                <m:e>
                                  <m:r>
                                    <a:rPr lang="en-NZ" sz="800" i="1" kern="0">
                                      <a:solidFill>
                                        <a:prstClr val="black"/>
                                      </a:solidFill>
                                      <a:latin typeface="Cambria Math" panose="02040503050406030204" pitchFamily="18" charset="0"/>
                                    </a:rPr>
                                    <m:t>𝐸</m:t>
                                  </m:r>
                                </m:e>
                                <m:sub>
                                  <m:r>
                                    <a:rPr lang="en-NZ" sz="800" i="1" kern="0">
                                      <a:solidFill>
                                        <a:prstClr val="black"/>
                                      </a:solidFill>
                                      <a:latin typeface="Cambria Math" panose="02040503050406030204" pitchFamily="18" charset="0"/>
                                    </a:rPr>
                                    <m:t>𝑖</m:t>
                                  </m:r>
                                </m:sub>
                              </m:sSub>
                              <m:r>
                                <a:rPr lang="en-NZ" sz="800" i="1" kern="0">
                                  <a:solidFill>
                                    <a:prstClr val="black"/>
                                  </a:solidFill>
                                  <a:latin typeface="Cambria Math" panose="02040503050406030204" pitchFamily="18" charset="0"/>
                                </a:rPr>
                                <m:t> </m:t>
                              </m:r>
                            </m:sup>
                          </m:sSubSup>
                        </m:oMath>
                      </m:oMathPara>
                    </a14:m>
                    <a:endParaRPr lang="en-NZ" sz="800" kern="0" dirty="0">
                      <a:solidFill>
                        <a:prstClr val="black"/>
                      </a:solidFill>
                      <a:latin typeface="Calibri" panose="020F0502020204030204"/>
                    </a:endParaRPr>
                  </a:p>
                </p:txBody>
              </p:sp>
            </mc:Choice>
            <mc:Fallback xmlns="">
              <p:sp>
                <p:nvSpPr>
                  <p:cNvPr id="258" name="TextBox 257">
                    <a:extLst>
                      <a:ext uri="{FF2B5EF4-FFF2-40B4-BE49-F238E27FC236}">
                        <a16:creationId xmlns:a16="http://schemas.microsoft.com/office/drawing/2014/main" id="{1109E2C0-D609-BE28-D021-C3B43D8167AB}"/>
                      </a:ext>
                    </a:extLst>
                  </p:cNvPr>
                  <p:cNvSpPr txBox="1">
                    <a:spLocks noRot="1" noChangeAspect="1" noMove="1" noResize="1" noEditPoints="1" noAdjustHandles="1" noChangeArrowheads="1" noChangeShapeType="1" noTextEdit="1"/>
                  </p:cNvSpPr>
                  <p:nvPr/>
                </p:nvSpPr>
                <p:spPr>
                  <a:xfrm>
                    <a:off x="10431066" y="2086390"/>
                    <a:ext cx="396000" cy="185965"/>
                  </a:xfrm>
                  <a:prstGeom prst="roundRect">
                    <a:avLst>
                      <a:gd name="adj" fmla="val 38026"/>
                    </a:avLst>
                  </a:prstGeom>
                  <a:blipFill>
                    <a:blip r:embed="rId71"/>
                    <a:stretch>
                      <a:fillRect b="-3030"/>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40" name="TextBox 439">
                    <a:extLst>
                      <a:ext uri="{FF2B5EF4-FFF2-40B4-BE49-F238E27FC236}">
                        <a16:creationId xmlns:a16="http://schemas.microsoft.com/office/drawing/2014/main" id="{072583DD-3F99-9F3E-1920-DE268801D048}"/>
                      </a:ext>
                    </a:extLst>
                  </p:cNvPr>
                  <p:cNvSpPr txBox="1">
                    <a:spLocks/>
                  </p:cNvSpPr>
                  <p:nvPr/>
                </p:nvSpPr>
                <p:spPr>
                  <a:xfrm>
                    <a:off x="4253651" y="1899685"/>
                    <a:ext cx="635541" cy="277428"/>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40" name="TextBox 439">
                    <a:extLst>
                      <a:ext uri="{FF2B5EF4-FFF2-40B4-BE49-F238E27FC236}">
                        <a16:creationId xmlns:a16="http://schemas.microsoft.com/office/drawing/2014/main" id="{072583DD-3F99-9F3E-1920-DE268801D048}"/>
                      </a:ext>
                    </a:extLst>
                  </p:cNvPr>
                  <p:cNvSpPr txBox="1">
                    <a:spLocks noRot="1" noChangeAspect="1" noMove="1" noResize="1" noEditPoints="1" noAdjustHandles="1" noChangeArrowheads="1" noChangeShapeType="1" noTextEdit="1"/>
                  </p:cNvSpPr>
                  <p:nvPr/>
                </p:nvSpPr>
                <p:spPr>
                  <a:xfrm>
                    <a:off x="4253651" y="1899685"/>
                    <a:ext cx="635541" cy="277428"/>
                  </a:xfrm>
                  <a:prstGeom prst="roundRect">
                    <a:avLst>
                      <a:gd name="adj" fmla="val 38026"/>
                    </a:avLst>
                  </a:prstGeom>
                  <a:blipFill>
                    <a:blip r:embed="rId72"/>
                    <a:stretch>
                      <a:fillRect b="-4255"/>
                    </a:stretch>
                  </a:blipFill>
                  <a:ln w="12700">
                    <a:solidFill>
                      <a:srgbClr val="FF0000"/>
                    </a:solidFill>
                  </a:ln>
                </p:spPr>
                <p:txBody>
                  <a:bodyPr/>
                  <a:lstStyle/>
                  <a:p>
                    <a:r>
                      <a:rPr lang="en-NZ">
                        <a:noFill/>
                      </a:rPr>
                      <a:t> </a:t>
                    </a:r>
                  </a:p>
                </p:txBody>
              </p:sp>
            </mc:Fallback>
          </mc:AlternateContent>
        </p:grpSp>
      </p:grpSp>
      <p:grpSp>
        <p:nvGrpSpPr>
          <p:cNvPr id="389" name="Group 388">
            <a:extLst>
              <a:ext uri="{FF2B5EF4-FFF2-40B4-BE49-F238E27FC236}">
                <a16:creationId xmlns:a16="http://schemas.microsoft.com/office/drawing/2014/main" id="{DE4BF9F2-C105-359F-8091-64E758FAAA95}"/>
              </a:ext>
            </a:extLst>
          </p:cNvPr>
          <p:cNvGrpSpPr/>
          <p:nvPr/>
        </p:nvGrpSpPr>
        <p:grpSpPr>
          <a:xfrm>
            <a:off x="4122862" y="3932689"/>
            <a:ext cx="7997360" cy="2064306"/>
            <a:chOff x="4122862" y="3932689"/>
            <a:chExt cx="7997360" cy="2064306"/>
          </a:xfrm>
        </p:grpSpPr>
        <p:grpSp>
          <p:nvGrpSpPr>
            <p:cNvPr id="388" name="Group 387">
              <a:extLst>
                <a:ext uri="{FF2B5EF4-FFF2-40B4-BE49-F238E27FC236}">
                  <a16:creationId xmlns:a16="http://schemas.microsoft.com/office/drawing/2014/main" id="{B844DCCF-6444-1B39-5A41-D17DD03B07A7}"/>
                </a:ext>
              </a:extLst>
            </p:cNvPr>
            <p:cNvGrpSpPr/>
            <p:nvPr/>
          </p:nvGrpSpPr>
          <p:grpSpPr>
            <a:xfrm>
              <a:off x="10299856" y="4002638"/>
              <a:ext cx="1820366" cy="1386825"/>
              <a:chOff x="10299856" y="4002638"/>
              <a:chExt cx="1820366" cy="1386825"/>
            </a:xfrm>
          </p:grpSpPr>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5919CE68-03CE-B92A-995B-1B9315A24E6D}"/>
                      </a:ext>
                    </a:extLst>
                  </p:cNvPr>
                  <p:cNvSpPr txBox="1"/>
                  <p:nvPr/>
                </p:nvSpPr>
                <p:spPr>
                  <a:xfrm>
                    <a:off x="10521066" y="4191059"/>
                    <a:ext cx="216000" cy="177344"/>
                  </a:xfrm>
                  <a:prstGeom prst="roundRect">
                    <a:avLst>
                      <a:gd name="adj" fmla="val 38026"/>
                    </a:avLst>
                  </a:prstGeom>
                  <a:solidFill>
                    <a:srgbClr val="70AD47">
                      <a:lumMod val="20000"/>
                      <a:lumOff val="80000"/>
                    </a:srgbClr>
                  </a:solidFill>
                  <a:ln w="12700">
                    <a:no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𝑣</m:t>
                              </m:r>
                            </m:e>
                            <m:sub>
                              <m:r>
                                <a:rPr lang="en-NZ" sz="900" i="1" kern="0">
                                  <a:solidFill>
                                    <a:prstClr val="black"/>
                                  </a:solidFill>
                                  <a:latin typeface="Cambria Math" panose="02040503050406030204" pitchFamily="18" charset="0"/>
                                </a:rPr>
                                <m:t>𝑚</m:t>
                              </m:r>
                            </m:sub>
                            <m:sup>
                              <m:r>
                                <a:rPr lang="en-NZ" sz="900" i="1" kern="0">
                                  <a:solidFill>
                                    <a:prstClr val="black"/>
                                  </a:solidFill>
                                  <a:latin typeface="Cambria Math" panose="02040503050406030204" pitchFamily="18" charset="0"/>
                                </a:rPr>
                                <m:t>2</m:t>
                              </m:r>
                            </m:sup>
                          </m:sSubSup>
                        </m:oMath>
                      </m:oMathPara>
                    </a14:m>
                    <a:endParaRPr lang="en-NZ" sz="900" kern="0" dirty="0">
                      <a:solidFill>
                        <a:prstClr val="black"/>
                      </a:solidFill>
                      <a:latin typeface="Calibri" panose="020F0502020204030204"/>
                    </a:endParaRPr>
                  </a:p>
                </p:txBody>
              </p:sp>
            </mc:Choice>
            <mc:Fallback xmlns="">
              <p:sp>
                <p:nvSpPr>
                  <p:cNvPr id="276" name="TextBox 275">
                    <a:extLst>
                      <a:ext uri="{FF2B5EF4-FFF2-40B4-BE49-F238E27FC236}">
                        <a16:creationId xmlns:a16="http://schemas.microsoft.com/office/drawing/2014/main" id="{5919CE68-03CE-B92A-995B-1B9315A24E6D}"/>
                      </a:ext>
                    </a:extLst>
                  </p:cNvPr>
                  <p:cNvSpPr txBox="1">
                    <a:spLocks noRot="1" noChangeAspect="1" noMove="1" noResize="1" noEditPoints="1" noAdjustHandles="1" noChangeArrowheads="1" noChangeShapeType="1" noTextEdit="1"/>
                  </p:cNvSpPr>
                  <p:nvPr/>
                </p:nvSpPr>
                <p:spPr>
                  <a:xfrm>
                    <a:off x="10521066" y="4191059"/>
                    <a:ext cx="216000" cy="177344"/>
                  </a:xfrm>
                  <a:prstGeom prst="roundRect">
                    <a:avLst>
                      <a:gd name="adj" fmla="val 38026"/>
                    </a:avLst>
                  </a:prstGeom>
                  <a:blipFill>
                    <a:blip r:embed="rId73"/>
                    <a:stretch>
                      <a:fillRect/>
                    </a:stretch>
                  </a:blipFill>
                  <a:ln w="12700">
                    <a:noFill/>
                  </a:ln>
                </p:spPr>
                <p:txBody>
                  <a:bodyPr/>
                  <a:lstStyle/>
                  <a:p>
                    <a:r>
                      <a:rPr lang="en-NZ">
                        <a:noFill/>
                      </a:rPr>
                      <a:t> </a:t>
                    </a:r>
                  </a:p>
                </p:txBody>
              </p:sp>
            </mc:Fallback>
          </mc:AlternateContent>
          <p:grpSp>
            <p:nvGrpSpPr>
              <p:cNvPr id="387" name="Group 386">
                <a:extLst>
                  <a:ext uri="{FF2B5EF4-FFF2-40B4-BE49-F238E27FC236}">
                    <a16:creationId xmlns:a16="http://schemas.microsoft.com/office/drawing/2014/main" id="{4EA4445A-4B5C-4F5A-EE30-33CFB5161AF9}"/>
                  </a:ext>
                </a:extLst>
              </p:cNvPr>
              <p:cNvGrpSpPr/>
              <p:nvPr/>
            </p:nvGrpSpPr>
            <p:grpSpPr>
              <a:xfrm>
                <a:off x="10299856" y="4002638"/>
                <a:ext cx="1820366" cy="1386825"/>
                <a:chOff x="10299856" y="4002638"/>
                <a:chExt cx="1820366" cy="1386825"/>
              </a:xfrm>
            </p:grpSpPr>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0C5F442D-73AB-FABE-E9E5-8952EA71F89F}"/>
                        </a:ext>
                      </a:extLst>
                    </p:cNvPr>
                    <p:cNvSpPr txBox="1">
                      <a:spLocks/>
                    </p:cNvSpPr>
                    <p:nvPr/>
                  </p:nvSpPr>
                  <p:spPr>
                    <a:xfrm>
                      <a:off x="11226772" y="4844113"/>
                      <a:ext cx="324000" cy="188017"/>
                    </a:xfrm>
                    <a:prstGeom prst="roundRect">
                      <a:avLst>
                        <a:gd name="adj" fmla="val 38026"/>
                      </a:avLst>
                    </a:prstGeom>
                    <a:solidFill>
                      <a:srgbClr val="70AD47">
                        <a:lumMod val="20000"/>
                        <a:lumOff val="80000"/>
                      </a:srgbClr>
                    </a:solidFill>
                    <a:ln w="12700">
                      <a:solidFill>
                        <a:srgbClr val="FF0000"/>
                      </a:solid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𝑞</m:t>
                                </m:r>
                              </m:e>
                              <m:sub>
                                <m:r>
                                  <a:rPr lang="en-NZ" sz="900" i="1" kern="0">
                                    <a:solidFill>
                                      <a:prstClr val="black"/>
                                    </a:solidFill>
                                    <a:latin typeface="Cambria Math" panose="02040503050406030204" pitchFamily="18" charset="0"/>
                                  </a:rPr>
                                  <m:t>𝑖</m:t>
                                </m:r>
                              </m:sub>
                              <m:sup>
                                <m:r>
                                  <a:rPr lang="en-NZ" sz="900" i="1" kern="0">
                                    <a:solidFill>
                                      <a:prstClr val="black"/>
                                    </a:solidFill>
                                    <a:latin typeface="Cambria Math" panose="02040503050406030204" pitchFamily="18" charset="0"/>
                                  </a:rPr>
                                  <m:t>𝐴𝐷𝑃</m:t>
                                </m:r>
                              </m:sup>
                            </m:sSubSup>
                          </m:oMath>
                        </m:oMathPara>
                      </a14:m>
                      <a:endParaRPr lang="en-NZ" sz="900" kern="0" dirty="0">
                        <a:solidFill>
                          <a:prstClr val="black"/>
                        </a:solidFill>
                        <a:latin typeface="Calibri" panose="020F0502020204030204"/>
                      </a:endParaRPr>
                    </a:p>
                  </p:txBody>
                </p:sp>
              </mc:Choice>
              <mc:Fallback xmlns="">
                <p:sp>
                  <p:nvSpPr>
                    <p:cNvPr id="251" name="TextBox 250">
                      <a:extLst>
                        <a:ext uri="{FF2B5EF4-FFF2-40B4-BE49-F238E27FC236}">
                          <a16:creationId xmlns:a16="http://schemas.microsoft.com/office/drawing/2014/main" id="{0C5F442D-73AB-FABE-E9E5-8952EA71F89F}"/>
                        </a:ext>
                      </a:extLst>
                    </p:cNvPr>
                    <p:cNvSpPr txBox="1">
                      <a:spLocks noRot="1" noChangeAspect="1" noMove="1" noResize="1" noEditPoints="1" noAdjustHandles="1" noChangeArrowheads="1" noChangeShapeType="1" noTextEdit="1"/>
                    </p:cNvSpPr>
                    <p:nvPr/>
                  </p:nvSpPr>
                  <p:spPr>
                    <a:xfrm>
                      <a:off x="11226772" y="4844113"/>
                      <a:ext cx="324000" cy="188017"/>
                    </a:xfrm>
                    <a:prstGeom prst="roundRect">
                      <a:avLst>
                        <a:gd name="adj" fmla="val 38026"/>
                      </a:avLst>
                    </a:prstGeom>
                    <a:blipFill>
                      <a:blip r:embed="rId74"/>
                      <a:stretch>
                        <a:fillRect b="-6250"/>
                      </a:stretch>
                    </a:blipFill>
                    <a:ln w="12700">
                      <a:solidFill>
                        <a:srgbClr val="FF0000"/>
                      </a:solidFill>
                    </a:ln>
                  </p:spPr>
                  <p:txBody>
                    <a:bodyPr/>
                    <a:lstStyle/>
                    <a:p>
                      <a:r>
                        <a:rPr lang="en-NZ">
                          <a:noFill/>
                        </a:rPr>
                        <a:t> </a:t>
                      </a:r>
                    </a:p>
                  </p:txBody>
                </p:sp>
              </mc:Fallback>
            </mc:AlternateContent>
            <p:cxnSp>
              <p:nvCxnSpPr>
                <p:cNvPr id="252" name="Straight Arrow Connector 251">
                  <a:extLst>
                    <a:ext uri="{FF2B5EF4-FFF2-40B4-BE49-F238E27FC236}">
                      <a16:creationId xmlns:a16="http://schemas.microsoft.com/office/drawing/2014/main" id="{3F39730C-3C31-9CE4-7D69-991C3F0F3146}"/>
                    </a:ext>
                  </a:extLst>
                </p:cNvPr>
                <p:cNvCxnSpPr>
                  <a:cxnSpLocks/>
                  <a:stCxn id="251" idx="3"/>
                  <a:endCxn id="253" idx="1"/>
                </p:cNvCxnSpPr>
                <p:nvPr/>
              </p:nvCxnSpPr>
              <p:spPr>
                <a:xfrm>
                  <a:off x="11550772" y="4938122"/>
                  <a:ext cx="166984" cy="0"/>
                </a:xfrm>
                <a:prstGeom prst="straightConnector1">
                  <a:avLst/>
                </a:prstGeom>
                <a:noFill/>
                <a:ln w="12700" cap="flat" cmpd="sng" algn="ctr">
                  <a:solidFill>
                    <a:srgbClr val="4472C4"/>
                  </a:solidFill>
                  <a:prstDash val="solid"/>
                  <a:miter lim="800000"/>
                  <a:headEnd type="none" w="sm" len="med"/>
                  <a:tailEnd type="triangle" w="sm" len="sm"/>
                </a:ln>
                <a:effectLst/>
              </p:spPr>
            </p:cxnSp>
            <mc:AlternateContent xmlns:mc="http://schemas.openxmlformats.org/markup-compatibility/2006" xmlns:a14="http://schemas.microsoft.com/office/drawing/2010/main">
              <mc:Choice Requires="a14">
                <p:sp>
                  <p:nvSpPr>
                    <p:cNvPr id="253" name="TextBox 252">
                      <a:extLst>
                        <a:ext uri="{FF2B5EF4-FFF2-40B4-BE49-F238E27FC236}">
                          <a16:creationId xmlns:a16="http://schemas.microsoft.com/office/drawing/2014/main" id="{2E1CF7F9-F093-8964-C552-7A2B6A8E17F9}"/>
                        </a:ext>
                      </a:extLst>
                    </p:cNvPr>
                    <p:cNvSpPr txBox="1"/>
                    <p:nvPr/>
                  </p:nvSpPr>
                  <p:spPr>
                    <a:xfrm>
                      <a:off x="11717756" y="4818474"/>
                      <a:ext cx="402466" cy="239296"/>
                    </a:xfrm>
                    <a:prstGeom prst="rect">
                      <a:avLst/>
                    </a:prstGeom>
                    <a:noFill/>
                  </p:spPr>
                  <p:txBody>
                    <a:bodyPr wrap="square" lIns="36000">
                      <a:spAutoFit/>
                    </a:bodyPr>
                    <a:lstStyle/>
                    <a:p>
                      <a:pPr/>
                      <a14:m>
                        <m:oMathPara xmlns:m="http://schemas.openxmlformats.org/officeDocument/2006/math">
                          <m:oMathParaPr>
                            <m:jc m:val="left"/>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𝑣</m:t>
                                </m:r>
                              </m:e>
                              <m:sub>
                                <m:r>
                                  <a:rPr lang="en-NZ" sz="900" i="1" kern="0">
                                    <a:solidFill>
                                      <a:prstClr val="black"/>
                                    </a:solidFill>
                                    <a:latin typeface="Cambria Math" panose="02040503050406030204" pitchFamily="18" charset="0"/>
                                  </a:rPr>
                                  <m:t>𝑖𝑆𝑖𝑛𝑘</m:t>
                                </m:r>
                              </m:sub>
                              <m:sup>
                                <m:r>
                                  <a:rPr lang="en-NZ" sz="900" i="1" kern="0">
                                    <a:solidFill>
                                      <a:prstClr val="black"/>
                                    </a:solidFill>
                                    <a:latin typeface="Cambria Math" panose="02040503050406030204" pitchFamily="18" charset="0"/>
                                  </a:rPr>
                                  <m:t>𝐴𝐷𝑃</m:t>
                                </m:r>
                              </m:sup>
                            </m:sSubSup>
                          </m:oMath>
                        </m:oMathPara>
                      </a14:m>
                      <a:endParaRPr lang="en-NZ" sz="900" dirty="0"/>
                    </a:p>
                  </p:txBody>
                </p:sp>
              </mc:Choice>
              <mc:Fallback xmlns="">
                <p:sp>
                  <p:nvSpPr>
                    <p:cNvPr id="253" name="TextBox 252">
                      <a:extLst>
                        <a:ext uri="{FF2B5EF4-FFF2-40B4-BE49-F238E27FC236}">
                          <a16:creationId xmlns:a16="http://schemas.microsoft.com/office/drawing/2014/main" id="{2E1CF7F9-F093-8964-C552-7A2B6A8E17F9}"/>
                        </a:ext>
                      </a:extLst>
                    </p:cNvPr>
                    <p:cNvSpPr txBox="1">
                      <a:spLocks noRot="1" noChangeAspect="1" noMove="1" noResize="1" noEditPoints="1" noAdjustHandles="1" noChangeArrowheads="1" noChangeShapeType="1" noTextEdit="1"/>
                    </p:cNvSpPr>
                    <p:nvPr/>
                  </p:nvSpPr>
                  <p:spPr>
                    <a:xfrm>
                      <a:off x="11717756" y="4818474"/>
                      <a:ext cx="402466" cy="239296"/>
                    </a:xfrm>
                    <a:prstGeom prst="rect">
                      <a:avLst/>
                    </a:prstGeom>
                    <a:blipFill>
                      <a:blip r:embed="rId75"/>
                      <a:stretch>
                        <a:fillRect/>
                      </a:stretch>
                    </a:blipFill>
                  </p:spPr>
                  <p:txBody>
                    <a:bodyPr/>
                    <a:lstStyle/>
                    <a:p>
                      <a:r>
                        <a:rPr lang="en-NZ">
                          <a:noFill/>
                        </a:rPr>
                        <a:t> </a:t>
                      </a:r>
                    </a:p>
                  </p:txBody>
                </p:sp>
              </mc:Fallback>
            </mc:AlternateContent>
            <p:cxnSp>
              <p:nvCxnSpPr>
                <p:cNvPr id="254" name="Straight Arrow Connector 253">
                  <a:extLst>
                    <a:ext uri="{FF2B5EF4-FFF2-40B4-BE49-F238E27FC236}">
                      <a16:creationId xmlns:a16="http://schemas.microsoft.com/office/drawing/2014/main" id="{DB5976E6-F65B-4B5B-C82D-80DF8C41A573}"/>
                    </a:ext>
                  </a:extLst>
                </p:cNvPr>
                <p:cNvCxnSpPr>
                  <a:cxnSpLocks/>
                  <a:stCxn id="276" idx="2"/>
                  <a:endCxn id="274" idx="0"/>
                </p:cNvCxnSpPr>
                <p:nvPr/>
              </p:nvCxnSpPr>
              <p:spPr>
                <a:xfrm>
                  <a:off x="10629066" y="4368403"/>
                  <a:ext cx="0" cy="481047"/>
                </a:xfrm>
                <a:prstGeom prst="straightConnector1">
                  <a:avLst/>
                </a:prstGeom>
                <a:noFill/>
                <a:ln w="12700" cap="flat" cmpd="sng" algn="ctr">
                  <a:solidFill>
                    <a:srgbClr val="4472C4"/>
                  </a:solidFill>
                  <a:prstDash val="solid"/>
                  <a:miter lim="800000"/>
                  <a:headEnd w="sm" len="med"/>
                  <a:tailEnd type="triangle" w="sm" len="sm"/>
                </a:ln>
                <a:effectLst/>
              </p:spPr>
            </p:cxnSp>
            <p:cxnSp>
              <p:nvCxnSpPr>
                <p:cNvPr id="255" name="Straight Arrow Connector 254">
                  <a:extLst>
                    <a:ext uri="{FF2B5EF4-FFF2-40B4-BE49-F238E27FC236}">
                      <a16:creationId xmlns:a16="http://schemas.microsoft.com/office/drawing/2014/main" id="{647693F3-4A12-C60E-CD4E-E36DC376C768}"/>
                    </a:ext>
                  </a:extLst>
                </p:cNvPr>
                <p:cNvCxnSpPr>
                  <a:cxnSpLocks/>
                  <a:stCxn id="260" idx="2"/>
                  <a:endCxn id="276" idx="0"/>
                </p:cNvCxnSpPr>
                <p:nvPr/>
              </p:nvCxnSpPr>
              <p:spPr>
                <a:xfrm>
                  <a:off x="10629066" y="4002638"/>
                  <a:ext cx="0" cy="188421"/>
                </a:xfrm>
                <a:prstGeom prst="straightConnector1">
                  <a:avLst/>
                </a:prstGeom>
                <a:noFill/>
                <a:ln w="12700" cap="flat" cmpd="sng" algn="ctr">
                  <a:solidFill>
                    <a:srgbClr val="4472C4"/>
                  </a:solidFill>
                  <a:prstDash val="solid"/>
                  <a:miter lim="800000"/>
                  <a:headEnd w="sm" len="med"/>
                  <a:tailEnd type="triangle" w="sm" len="sm"/>
                </a:ln>
                <a:effectLst/>
              </p:spPr>
            </p:cxnSp>
            <p:cxnSp>
              <p:nvCxnSpPr>
                <p:cNvPr id="257" name="Straight Arrow Connector 256">
                  <a:extLst>
                    <a:ext uri="{FF2B5EF4-FFF2-40B4-BE49-F238E27FC236}">
                      <a16:creationId xmlns:a16="http://schemas.microsoft.com/office/drawing/2014/main" id="{BFD42FCE-FB10-2E36-E01E-3C5027FBD0AA}"/>
                    </a:ext>
                  </a:extLst>
                </p:cNvPr>
                <p:cNvCxnSpPr>
                  <a:cxnSpLocks/>
                  <a:stCxn id="274" idx="2"/>
                  <a:endCxn id="268" idx="0"/>
                </p:cNvCxnSpPr>
                <p:nvPr/>
              </p:nvCxnSpPr>
              <p:spPr>
                <a:xfrm>
                  <a:off x="10629066" y="5026794"/>
                  <a:ext cx="0" cy="150185"/>
                </a:xfrm>
                <a:prstGeom prst="straightConnector1">
                  <a:avLst/>
                </a:prstGeom>
                <a:noFill/>
                <a:ln w="12700" cap="flat" cmpd="sng" algn="ctr">
                  <a:solidFill>
                    <a:srgbClr val="4472C4"/>
                  </a:solidFill>
                  <a:prstDash val="solid"/>
                  <a:miter lim="800000"/>
                  <a:headEnd w="sm" len="med"/>
                  <a:tailEnd type="triangle" w="sm" len="sm"/>
                </a:ln>
                <a:effectLst/>
              </p:spPr>
            </p:cxnSp>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E7F72A97-F035-66F7-7E4C-7BACF24C01F6}"/>
                        </a:ext>
                      </a:extLst>
                    </p:cNvPr>
                    <p:cNvSpPr txBox="1"/>
                    <p:nvPr/>
                  </p:nvSpPr>
                  <p:spPr>
                    <a:xfrm>
                      <a:off x="10299856" y="5176979"/>
                      <a:ext cx="658420" cy="212484"/>
                    </a:xfrm>
                    <a:prstGeom prst="roundRect">
                      <a:avLst>
                        <a:gd name="adj" fmla="val 38026"/>
                      </a:avLst>
                    </a:prstGeom>
                    <a:solidFill>
                      <a:srgbClr val="70AD47">
                        <a:lumMod val="20000"/>
                        <a:lumOff val="80000"/>
                      </a:srgbClr>
                    </a:solidFill>
                    <a:ln w="12700">
                      <a:solidFill>
                        <a:srgbClr val="FF0000"/>
                      </a:solid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800" i="1" kern="0">
                                    <a:solidFill>
                                      <a:prstClr val="black"/>
                                    </a:solidFill>
                                    <a:latin typeface="Cambria Math" panose="02040503050406030204" pitchFamily="18" charset="0"/>
                                  </a:rPr>
                                </m:ctrlPr>
                              </m:sSubSupPr>
                              <m:e>
                                <m:r>
                                  <a:rPr lang="en-NZ" sz="800" i="1" kern="0">
                                    <a:solidFill>
                                      <a:prstClr val="black"/>
                                    </a:solidFill>
                                    <a:latin typeface="Cambria Math" panose="02040503050406030204" pitchFamily="18" charset="0"/>
                                  </a:rPr>
                                  <m:t>𝑞</m:t>
                                </m:r>
                              </m:e>
                              <m:sub>
                                <m:r>
                                  <a:rPr lang="en-NZ" sz="800" i="1" kern="0">
                                    <a:solidFill>
                                      <a:prstClr val="black"/>
                                    </a:solidFill>
                                    <a:latin typeface="Cambria Math" panose="02040503050406030204" pitchFamily="18" charset="0"/>
                                  </a:rPr>
                                  <m:t>𝑚</m:t>
                                </m:r>
                              </m:sub>
                              <m:sup>
                                <m:sSub>
                                  <m:sSubPr>
                                    <m:ctrlPr>
                                      <a:rPr lang="en-NZ" sz="800" i="1" kern="0">
                                        <a:solidFill>
                                          <a:prstClr val="black"/>
                                        </a:solidFill>
                                        <a:latin typeface="Cambria Math" panose="02040503050406030204" pitchFamily="18" charset="0"/>
                                      </a:rPr>
                                    </m:ctrlPr>
                                  </m:sSubPr>
                                  <m:e>
                                    <m:r>
                                      <a:rPr lang="en-NZ" sz="800" i="1" kern="0">
                                        <a:solidFill>
                                          <a:prstClr val="black"/>
                                        </a:solidFill>
                                        <a:latin typeface="Cambria Math" panose="02040503050406030204" pitchFamily="18" charset="0"/>
                                      </a:rPr>
                                      <m:t>𝐸</m:t>
                                    </m:r>
                                  </m:e>
                                  <m:sub>
                                    <m:r>
                                      <a:rPr lang="en-NZ" sz="800" i="1" kern="0">
                                        <a:solidFill>
                                          <a:prstClr val="black"/>
                                        </a:solidFill>
                                        <a:latin typeface="Cambria Math" panose="02040503050406030204" pitchFamily="18" charset="0"/>
                                      </a:rPr>
                                      <m:t>𝑖</m:t>
                                    </m:r>
                                  </m:sub>
                                </m:sSub>
                                <m:r>
                                  <a:rPr lang="en-NZ" sz="800" i="1" kern="0">
                                    <a:solidFill>
                                      <a:prstClr val="black"/>
                                    </a:solidFill>
                                    <a:latin typeface="Cambria Math" panose="02040503050406030204" pitchFamily="18" charset="0"/>
                                  </a:rPr>
                                  <m:t>.</m:t>
                                </m:r>
                                <m:sSub>
                                  <m:sSubPr>
                                    <m:ctrlPr>
                                      <a:rPr lang="en-NZ" sz="800" i="1" kern="0">
                                        <a:solidFill>
                                          <a:prstClr val="black"/>
                                        </a:solidFill>
                                        <a:latin typeface="Cambria Math" panose="02040503050406030204" pitchFamily="18" charset="0"/>
                                      </a:rPr>
                                    </m:ctrlPr>
                                  </m:sSubPr>
                                  <m:e>
                                    <m:r>
                                      <a:rPr lang="en-NZ" sz="800" i="1" kern="0">
                                        <a:solidFill>
                                          <a:prstClr val="black"/>
                                        </a:solidFill>
                                        <a:latin typeface="Cambria Math" panose="02040503050406030204" pitchFamily="18" charset="0"/>
                                      </a:rPr>
                                      <m:t>𝑃</m:t>
                                    </m:r>
                                  </m:e>
                                  <m:sub>
                                    <m:r>
                                      <a:rPr lang="en-NZ" sz="800" i="1" kern="0">
                                        <a:solidFill>
                                          <a:prstClr val="black"/>
                                        </a:solidFill>
                                        <a:latin typeface="Cambria Math" panose="02040503050406030204" pitchFamily="18" charset="0"/>
                                      </a:rPr>
                                      <m:t>𝑖</m:t>
                                    </m:r>
                                  </m:sub>
                                </m:sSub>
                                <m:r>
                                  <a:rPr lang="en-NZ" sz="800" i="1" kern="0">
                                    <a:solidFill>
                                      <a:prstClr val="black"/>
                                    </a:solidFill>
                                    <a:latin typeface="Cambria Math" panose="02040503050406030204" pitchFamily="18" charset="0"/>
                                  </a:rPr>
                                  <m:t>.</m:t>
                                </m:r>
                                <m:sSup>
                                  <m:sSupPr>
                                    <m:ctrlPr>
                                      <a:rPr lang="en-NZ" sz="800" i="1" kern="0">
                                        <a:solidFill>
                                          <a:prstClr val="black"/>
                                        </a:solidFill>
                                        <a:latin typeface="Cambria Math" panose="02040503050406030204" pitchFamily="18" charset="0"/>
                                      </a:rPr>
                                    </m:ctrlPr>
                                  </m:sSupPr>
                                  <m:e>
                                    <m:r>
                                      <a:rPr lang="en-NZ" sz="800" i="1" kern="0">
                                        <a:solidFill>
                                          <a:prstClr val="black"/>
                                        </a:solidFill>
                                        <a:latin typeface="Cambria Math" panose="02040503050406030204" pitchFamily="18" charset="0"/>
                                      </a:rPr>
                                      <m:t>𝐻</m:t>
                                    </m:r>
                                  </m:e>
                                  <m:sup>
                                    <m:r>
                                      <a:rPr lang="en-NZ" sz="800" i="1" kern="0">
                                        <a:solidFill>
                                          <a:prstClr val="black"/>
                                        </a:solidFill>
                                        <a:latin typeface="Cambria Math" panose="02040503050406030204" pitchFamily="18" charset="0"/>
                                      </a:rPr>
                                      <m:t>+</m:t>
                                    </m:r>
                                  </m:sup>
                                </m:sSup>
                                <m:r>
                                  <a:rPr lang="en-NZ" sz="800" i="1" kern="0">
                                    <a:solidFill>
                                      <a:prstClr val="black"/>
                                    </a:solidFill>
                                    <a:latin typeface="Cambria Math" panose="02040503050406030204" pitchFamily="18" charset="0"/>
                                  </a:rPr>
                                  <m:t>.(3</m:t>
                                </m:r>
                                <m:sSup>
                                  <m:sSupPr>
                                    <m:ctrlPr>
                                      <a:rPr lang="en-NZ" sz="800" i="1" kern="0">
                                        <a:solidFill>
                                          <a:prstClr val="black"/>
                                        </a:solidFill>
                                        <a:latin typeface="Cambria Math" panose="02040503050406030204" pitchFamily="18" charset="0"/>
                                      </a:rPr>
                                    </m:ctrlPr>
                                  </m:sSupPr>
                                  <m:e>
                                    <m:r>
                                      <a:rPr lang="en-NZ" sz="800" i="1" kern="0">
                                        <a:solidFill>
                                          <a:prstClr val="black"/>
                                        </a:solidFill>
                                        <a:latin typeface="Cambria Math" panose="02040503050406030204" pitchFamily="18" charset="0"/>
                                      </a:rPr>
                                      <m:t>𝑁𝑎</m:t>
                                    </m:r>
                                  </m:e>
                                  <m:sup>
                                    <m:r>
                                      <a:rPr lang="en-NZ" sz="800" i="1" kern="0">
                                        <a:solidFill>
                                          <a:prstClr val="black"/>
                                        </a:solidFill>
                                        <a:latin typeface="Cambria Math" panose="02040503050406030204" pitchFamily="18" charset="0"/>
                                      </a:rPr>
                                      <m:t>+</m:t>
                                    </m:r>
                                  </m:sup>
                                </m:sSup>
                                <m:r>
                                  <a:rPr lang="en-NZ" sz="800" i="1" kern="0">
                                    <a:solidFill>
                                      <a:prstClr val="black"/>
                                    </a:solidFill>
                                    <a:latin typeface="Cambria Math" panose="02040503050406030204" pitchFamily="18" charset="0"/>
                                  </a:rPr>
                                  <m:t>)</m:t>
                                </m:r>
                              </m:sup>
                            </m:sSubSup>
                          </m:oMath>
                        </m:oMathPara>
                      </a14:m>
                      <a:endParaRPr lang="en-NZ" sz="800" kern="0" dirty="0">
                        <a:solidFill>
                          <a:prstClr val="black"/>
                        </a:solidFill>
                        <a:latin typeface="Calibri" panose="020F0502020204030204"/>
                      </a:endParaRPr>
                    </a:p>
                  </p:txBody>
                </p:sp>
              </mc:Choice>
              <mc:Fallback xmlns="">
                <p:sp>
                  <p:nvSpPr>
                    <p:cNvPr id="268" name="TextBox 267">
                      <a:extLst>
                        <a:ext uri="{FF2B5EF4-FFF2-40B4-BE49-F238E27FC236}">
                          <a16:creationId xmlns:a16="http://schemas.microsoft.com/office/drawing/2014/main" id="{E7F72A97-F035-66F7-7E4C-7BACF24C01F6}"/>
                        </a:ext>
                      </a:extLst>
                    </p:cNvPr>
                    <p:cNvSpPr txBox="1">
                      <a:spLocks noRot="1" noChangeAspect="1" noMove="1" noResize="1" noEditPoints="1" noAdjustHandles="1" noChangeArrowheads="1" noChangeShapeType="1" noTextEdit="1"/>
                    </p:cNvSpPr>
                    <p:nvPr/>
                  </p:nvSpPr>
                  <p:spPr>
                    <a:xfrm>
                      <a:off x="10299856" y="5176979"/>
                      <a:ext cx="658420" cy="212484"/>
                    </a:xfrm>
                    <a:prstGeom prst="roundRect">
                      <a:avLst>
                        <a:gd name="adj" fmla="val 38026"/>
                      </a:avLst>
                    </a:prstGeom>
                    <a:blipFill>
                      <a:blip r:embed="rId76"/>
                      <a:stretch>
                        <a:fillRect l="-1818" r="-909" b="-2703"/>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73" name="Rectangle: Rounded Corners 272">
                      <a:extLst>
                        <a:ext uri="{FF2B5EF4-FFF2-40B4-BE49-F238E27FC236}">
                          <a16:creationId xmlns:a16="http://schemas.microsoft.com/office/drawing/2014/main" id="{42619CBB-2F10-7B89-C12F-150515353AAE}"/>
                        </a:ext>
                      </a:extLst>
                    </p:cNvPr>
                    <p:cNvSpPr>
                      <a:spLocks/>
                    </p:cNvSpPr>
                    <p:nvPr/>
                  </p:nvSpPr>
                  <p:spPr>
                    <a:xfrm>
                      <a:off x="10503066" y="4533924"/>
                      <a:ext cx="252000" cy="180000"/>
                    </a:xfrm>
                    <a:prstGeom prst="roundRect">
                      <a:avLst>
                        <a:gd name="adj" fmla="val 22549"/>
                      </a:avLst>
                    </a:prstGeom>
                    <a:gradFill flip="none" rotWithShape="1">
                      <a:gsLst>
                        <a:gs pos="53900">
                          <a:sysClr val="window" lastClr="FFFFFF"/>
                        </a:gs>
                        <a:gs pos="11000">
                          <a:srgbClr val="FFCC66"/>
                        </a:gs>
                        <a:gs pos="89000">
                          <a:srgbClr val="FFCC66"/>
                        </a:gs>
                      </a:gsLst>
                      <a:lin ang="0" scaled="1"/>
                      <a:tileRect/>
                    </a:gradFill>
                    <a:ln w="12700" cap="flat" cmpd="sng" algn="ctr">
                      <a:solidFill>
                        <a:srgbClr val="4472C4">
                          <a:shade val="15000"/>
                        </a:srgbClr>
                      </a:solidFill>
                      <a:prstDash val="solid"/>
                      <a:miter lim="800000"/>
                    </a:ln>
                    <a:effectLst/>
                  </p:spPr>
                  <p:txBody>
                    <a:bodyPr rtlCol="0" anchor="ctr"/>
                    <a:lstStyle/>
                    <a:p>
                      <a:pPr algn="ctr" defTabSz="914400">
                        <a:defRPr/>
                      </a:pPr>
                      <a14:m>
                        <m:oMathPara xmlns:m="http://schemas.openxmlformats.org/officeDocument/2006/math">
                          <m:oMathParaPr>
                            <m:jc m:val="center"/>
                          </m:oMathParaPr>
                          <m:oMath xmlns:m="http://schemas.openxmlformats.org/officeDocument/2006/math">
                            <m:sSubSup>
                              <m:sSubSupPr>
                                <m:ctrlPr>
                                  <a:rPr lang="en-NZ" sz="800" i="1" kern="0"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ctrlPr>
                              </m:sSubSupPr>
                              <m:e>
                                <m:r>
                                  <a:rPr lang="en-NZ" sz="800" i="1" ker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𝑅</m:t>
                                </m:r>
                                <m:r>
                                  <a:rPr lang="en-NZ" sz="800" b="0" i="1" kern="0" smtClea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𝑥</m:t>
                                </m:r>
                              </m:e>
                              <m:sub>
                                <m:r>
                                  <a:rPr lang="en-NZ" sz="800" i="1" ker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𝑚</m:t>
                                </m:r>
                              </m:sub>
                              <m:sup>
                                <m:r>
                                  <a:rPr lang="en-NZ" sz="800" i="1" kern="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lang="en-NZ" sz="800" b="1" kern="0" dirty="0">
                        <a:solidFill>
                          <a:srgbClr val="FFC000">
                            <a:lumMod val="50000"/>
                          </a:srgbClr>
                        </a:solidFill>
                        <a:latin typeface="Calibri" panose="020F0502020204030204"/>
                      </a:endParaRPr>
                    </a:p>
                  </p:txBody>
                </p:sp>
              </mc:Choice>
              <mc:Fallback xmlns="">
                <p:sp>
                  <p:nvSpPr>
                    <p:cNvPr id="273" name="Rectangle: Rounded Corners 272">
                      <a:extLst>
                        <a:ext uri="{FF2B5EF4-FFF2-40B4-BE49-F238E27FC236}">
                          <a16:creationId xmlns:a16="http://schemas.microsoft.com/office/drawing/2014/main" id="{42619CBB-2F10-7B89-C12F-150515353AAE}"/>
                        </a:ext>
                      </a:extLst>
                    </p:cNvPr>
                    <p:cNvSpPr>
                      <a:spLocks noRot="1" noChangeAspect="1" noMove="1" noResize="1" noEditPoints="1" noAdjustHandles="1" noChangeArrowheads="1" noChangeShapeType="1" noTextEdit="1"/>
                    </p:cNvSpPr>
                    <p:nvPr/>
                  </p:nvSpPr>
                  <p:spPr>
                    <a:xfrm>
                      <a:off x="10503066" y="4533924"/>
                      <a:ext cx="252000" cy="180000"/>
                    </a:xfrm>
                    <a:prstGeom prst="roundRect">
                      <a:avLst>
                        <a:gd name="adj" fmla="val 22549"/>
                      </a:avLst>
                    </a:prstGeom>
                    <a:blipFill>
                      <a:blip r:embed="rId77"/>
                      <a:stretch>
                        <a:fillRect l="-4651"/>
                      </a:stretch>
                    </a:blipFill>
                    <a:ln w="12700" cap="flat" cmpd="sng" algn="ctr">
                      <a:solidFill>
                        <a:srgbClr val="4472C4">
                          <a:shade val="15000"/>
                        </a:srgbClr>
                      </a:solidFill>
                      <a:prstDash val="solid"/>
                      <a:miter lim="800000"/>
                    </a:ln>
                    <a:effectLst/>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CCC252F5-F746-1E90-6BD8-4F8AE1DF1481}"/>
                        </a:ext>
                      </a:extLst>
                    </p:cNvPr>
                    <p:cNvSpPr txBox="1"/>
                    <p:nvPr/>
                  </p:nvSpPr>
                  <p:spPr>
                    <a:xfrm>
                      <a:off x="10521066" y="4849450"/>
                      <a:ext cx="216000" cy="177344"/>
                    </a:xfrm>
                    <a:prstGeom prst="roundRect">
                      <a:avLst>
                        <a:gd name="adj" fmla="val 38026"/>
                      </a:avLst>
                    </a:prstGeom>
                    <a:solidFill>
                      <a:srgbClr val="70AD47">
                        <a:lumMod val="20000"/>
                        <a:lumOff val="80000"/>
                      </a:srgbClr>
                    </a:solidFill>
                    <a:ln w="12700">
                      <a:noFill/>
                    </a:ln>
                  </p:spPr>
                  <p:txBody>
                    <a:bodyPr wrap="square" lIns="0" tIns="0" rIns="0" bIns="0" rtlCol="0" anchor="ctr">
                      <a:spAutoFit/>
                    </a:bodyPr>
                    <a:lstStyle/>
                    <a:p>
                      <a:pPr defTabSz="914400">
                        <a:defRPr/>
                      </a:pPr>
                      <a14:m>
                        <m:oMathPara xmlns:m="http://schemas.openxmlformats.org/officeDocument/2006/math">
                          <m:oMathParaPr>
                            <m:jc m:val="centerGroup"/>
                          </m:oMathParaPr>
                          <m:oMath xmlns:m="http://schemas.openxmlformats.org/officeDocument/2006/math">
                            <m:sSubSup>
                              <m:sSubSupPr>
                                <m:ctrlPr>
                                  <a:rPr lang="en-NZ" sz="900" i="1" kern="0">
                                    <a:solidFill>
                                      <a:prstClr val="black"/>
                                    </a:solidFill>
                                    <a:latin typeface="Cambria Math" panose="02040503050406030204" pitchFamily="18" charset="0"/>
                                  </a:rPr>
                                </m:ctrlPr>
                              </m:sSubSupPr>
                              <m:e>
                                <m:r>
                                  <a:rPr lang="en-NZ" sz="900" i="1" kern="0">
                                    <a:solidFill>
                                      <a:prstClr val="black"/>
                                    </a:solidFill>
                                    <a:latin typeface="Cambria Math" panose="02040503050406030204" pitchFamily="18" charset="0"/>
                                  </a:rPr>
                                  <m:t>𝑣</m:t>
                                </m:r>
                              </m:e>
                              <m:sub>
                                <m:r>
                                  <a:rPr lang="en-NZ" sz="900" i="1" kern="0">
                                    <a:solidFill>
                                      <a:prstClr val="black"/>
                                    </a:solidFill>
                                    <a:latin typeface="Cambria Math" panose="02040503050406030204" pitchFamily="18" charset="0"/>
                                  </a:rPr>
                                  <m:t>𝑚</m:t>
                                </m:r>
                              </m:sub>
                              <m:sup>
                                <m:r>
                                  <a:rPr lang="en-NZ" sz="900" i="1" kern="0">
                                    <a:solidFill>
                                      <a:prstClr val="black"/>
                                    </a:solidFill>
                                    <a:latin typeface="Cambria Math" panose="02040503050406030204" pitchFamily="18" charset="0"/>
                                  </a:rPr>
                                  <m:t>2</m:t>
                                </m:r>
                              </m:sup>
                            </m:sSubSup>
                          </m:oMath>
                        </m:oMathPara>
                      </a14:m>
                      <a:endParaRPr lang="en-NZ" sz="900" kern="0" dirty="0">
                        <a:solidFill>
                          <a:prstClr val="black"/>
                        </a:solidFill>
                        <a:latin typeface="Calibri" panose="020F0502020204030204"/>
                      </a:endParaRPr>
                    </a:p>
                  </p:txBody>
                </p:sp>
              </mc:Choice>
              <mc:Fallback xmlns="">
                <p:sp>
                  <p:nvSpPr>
                    <p:cNvPr id="274" name="TextBox 273">
                      <a:extLst>
                        <a:ext uri="{FF2B5EF4-FFF2-40B4-BE49-F238E27FC236}">
                          <a16:creationId xmlns:a16="http://schemas.microsoft.com/office/drawing/2014/main" id="{CCC252F5-F746-1E90-6BD8-4F8AE1DF1481}"/>
                        </a:ext>
                      </a:extLst>
                    </p:cNvPr>
                    <p:cNvSpPr txBox="1">
                      <a:spLocks noRot="1" noChangeAspect="1" noMove="1" noResize="1" noEditPoints="1" noAdjustHandles="1" noChangeArrowheads="1" noChangeShapeType="1" noTextEdit="1"/>
                    </p:cNvSpPr>
                    <p:nvPr/>
                  </p:nvSpPr>
                  <p:spPr>
                    <a:xfrm>
                      <a:off x="10521066" y="4849450"/>
                      <a:ext cx="216000" cy="177344"/>
                    </a:xfrm>
                    <a:prstGeom prst="roundRect">
                      <a:avLst>
                        <a:gd name="adj" fmla="val 38026"/>
                      </a:avLst>
                    </a:prstGeom>
                    <a:blipFill>
                      <a:blip r:embed="rId73"/>
                      <a:stretch>
                        <a:fillRect/>
                      </a:stretch>
                    </a:blipFill>
                    <a:ln w="12700">
                      <a:noFill/>
                    </a:ln>
                  </p:spPr>
                  <p:txBody>
                    <a:bodyPr/>
                    <a:lstStyle/>
                    <a:p>
                      <a:r>
                        <a:rPr lang="en-NZ">
                          <a:noFill/>
                        </a:rPr>
                        <a:t> </a:t>
                      </a:r>
                    </a:p>
                  </p:txBody>
                </p:sp>
              </mc:Fallback>
            </mc:AlternateContent>
            <p:cxnSp>
              <p:nvCxnSpPr>
                <p:cNvPr id="277" name="Straight Arrow Connector 276">
                  <a:extLst>
                    <a:ext uri="{FF2B5EF4-FFF2-40B4-BE49-F238E27FC236}">
                      <a16:creationId xmlns:a16="http://schemas.microsoft.com/office/drawing/2014/main" id="{59D52473-9F10-D2F3-F1D7-6F63A0DC53DF}"/>
                    </a:ext>
                  </a:extLst>
                </p:cNvPr>
                <p:cNvCxnSpPr>
                  <a:cxnSpLocks/>
                  <a:stCxn id="274" idx="3"/>
                  <a:endCxn id="251" idx="1"/>
                </p:cNvCxnSpPr>
                <p:nvPr/>
              </p:nvCxnSpPr>
              <p:spPr>
                <a:xfrm>
                  <a:off x="10737066" y="4938122"/>
                  <a:ext cx="489706" cy="0"/>
                </a:xfrm>
                <a:prstGeom prst="straightConnector1">
                  <a:avLst/>
                </a:prstGeom>
                <a:noFill/>
                <a:ln w="12700" cap="flat" cmpd="sng" algn="ctr">
                  <a:solidFill>
                    <a:srgbClr val="4472C4"/>
                  </a:solidFill>
                  <a:prstDash val="solid"/>
                  <a:miter lim="800000"/>
                  <a:headEnd type="none" w="sm" len="med"/>
                  <a:tailEnd type="triangle" w="sm" len="sm"/>
                </a:ln>
                <a:effectLst/>
              </p:spPr>
            </p:cxnSp>
          </p:grpSp>
        </p:grpSp>
        <p:grpSp>
          <p:nvGrpSpPr>
            <p:cNvPr id="386" name="Group 385">
              <a:extLst>
                <a:ext uri="{FF2B5EF4-FFF2-40B4-BE49-F238E27FC236}">
                  <a16:creationId xmlns:a16="http://schemas.microsoft.com/office/drawing/2014/main" id="{27C182F3-77A3-536E-0143-49F8723E60C1}"/>
                </a:ext>
              </a:extLst>
            </p:cNvPr>
            <p:cNvGrpSpPr/>
            <p:nvPr/>
          </p:nvGrpSpPr>
          <p:grpSpPr>
            <a:xfrm>
              <a:off x="4122862" y="3932689"/>
              <a:ext cx="2831876" cy="2064306"/>
              <a:chOff x="4122862" y="3932689"/>
              <a:chExt cx="2831876" cy="2064306"/>
            </a:xfrm>
          </p:grpSpPr>
          <p:grpSp>
            <p:nvGrpSpPr>
              <p:cNvPr id="740" name="Group 739">
                <a:extLst>
                  <a:ext uri="{FF2B5EF4-FFF2-40B4-BE49-F238E27FC236}">
                    <a16:creationId xmlns:a16="http://schemas.microsoft.com/office/drawing/2014/main" id="{FAE6D2BA-0529-4ECD-9AD2-6831FF25010E}"/>
                  </a:ext>
                </a:extLst>
              </p:cNvPr>
              <p:cNvGrpSpPr/>
              <p:nvPr/>
            </p:nvGrpSpPr>
            <p:grpSpPr>
              <a:xfrm>
                <a:off x="4122862" y="4689948"/>
                <a:ext cx="2656978" cy="1307047"/>
                <a:chOff x="4217615" y="5406606"/>
                <a:chExt cx="2656978" cy="1307047"/>
              </a:xfrm>
            </p:grpSpPr>
            <p:grpSp>
              <p:nvGrpSpPr>
                <p:cNvPr id="689" name="Group 688">
                  <a:extLst>
                    <a:ext uri="{FF2B5EF4-FFF2-40B4-BE49-F238E27FC236}">
                      <a16:creationId xmlns:a16="http://schemas.microsoft.com/office/drawing/2014/main" id="{2D2701E6-A289-5C1A-BFCB-B21A372652DF}"/>
                    </a:ext>
                  </a:extLst>
                </p:cNvPr>
                <p:cNvGrpSpPr/>
                <p:nvPr/>
              </p:nvGrpSpPr>
              <p:grpSpPr>
                <a:xfrm>
                  <a:off x="4884249" y="5406606"/>
                  <a:ext cx="1990344" cy="1307047"/>
                  <a:chOff x="4884249" y="5355806"/>
                  <a:chExt cx="1990344" cy="1307047"/>
                </a:xfrm>
              </p:grpSpPr>
              <p:grpSp>
                <p:nvGrpSpPr>
                  <p:cNvPr id="688" name="Group 687">
                    <a:extLst>
                      <a:ext uri="{FF2B5EF4-FFF2-40B4-BE49-F238E27FC236}">
                        <a16:creationId xmlns:a16="http://schemas.microsoft.com/office/drawing/2014/main" id="{00903DDA-80A7-86A2-9E1C-A061D51CCF39}"/>
                      </a:ext>
                    </a:extLst>
                  </p:cNvPr>
                  <p:cNvGrpSpPr/>
                  <p:nvPr/>
                </p:nvGrpSpPr>
                <p:grpSpPr>
                  <a:xfrm>
                    <a:off x="4884249" y="5355806"/>
                    <a:ext cx="1934316" cy="1296002"/>
                    <a:chOff x="4884249" y="5355806"/>
                    <a:chExt cx="1934316" cy="1296002"/>
                  </a:xfrm>
                </p:grpSpPr>
                <p:grpSp>
                  <p:nvGrpSpPr>
                    <p:cNvPr id="650" name="Group 649">
                      <a:extLst>
                        <a:ext uri="{FF2B5EF4-FFF2-40B4-BE49-F238E27FC236}">
                          <a16:creationId xmlns:a16="http://schemas.microsoft.com/office/drawing/2014/main" id="{2828F305-6CD9-5566-968B-9E07D055FFB7}"/>
                        </a:ext>
                      </a:extLst>
                    </p:cNvPr>
                    <p:cNvGrpSpPr/>
                    <p:nvPr/>
                  </p:nvGrpSpPr>
                  <p:grpSpPr>
                    <a:xfrm>
                      <a:off x="4884249" y="5355806"/>
                      <a:ext cx="1934316" cy="1296002"/>
                      <a:chOff x="4884249" y="3812454"/>
                      <a:chExt cx="1934316" cy="1296002"/>
                    </a:xfrm>
                  </p:grpSpPr>
                  <p:grpSp>
                    <p:nvGrpSpPr>
                      <p:cNvPr id="656" name="Group 655">
                        <a:extLst>
                          <a:ext uri="{FF2B5EF4-FFF2-40B4-BE49-F238E27FC236}">
                            <a16:creationId xmlns:a16="http://schemas.microsoft.com/office/drawing/2014/main" id="{73EF3059-E5C7-0EDE-7EF8-B0D3EF9533C5}"/>
                          </a:ext>
                        </a:extLst>
                      </p:cNvPr>
                      <p:cNvGrpSpPr/>
                      <p:nvPr/>
                    </p:nvGrpSpPr>
                    <p:grpSpPr>
                      <a:xfrm>
                        <a:off x="4884249" y="3812454"/>
                        <a:ext cx="1934316" cy="1296002"/>
                        <a:chOff x="5106791" y="1397888"/>
                        <a:chExt cx="1934316" cy="1296002"/>
                      </a:xfrm>
                    </p:grpSpPr>
                    <p:grpSp>
                      <p:nvGrpSpPr>
                        <p:cNvPr id="663" name="Group 662">
                          <a:extLst>
                            <a:ext uri="{FF2B5EF4-FFF2-40B4-BE49-F238E27FC236}">
                              <a16:creationId xmlns:a16="http://schemas.microsoft.com/office/drawing/2014/main" id="{2CE057F6-3956-9C39-475D-6046A19E840E}"/>
                            </a:ext>
                          </a:extLst>
                        </p:cNvPr>
                        <p:cNvGrpSpPr/>
                        <p:nvPr/>
                      </p:nvGrpSpPr>
                      <p:grpSpPr>
                        <a:xfrm>
                          <a:off x="5106791" y="1397888"/>
                          <a:ext cx="1934316" cy="1296002"/>
                          <a:chOff x="1725266" y="1873849"/>
                          <a:chExt cx="1934316" cy="1296002"/>
                        </a:xfrm>
                      </p:grpSpPr>
                      <p:grpSp>
                        <p:nvGrpSpPr>
                          <p:cNvPr id="678" name="Group 677">
                            <a:extLst>
                              <a:ext uri="{FF2B5EF4-FFF2-40B4-BE49-F238E27FC236}">
                                <a16:creationId xmlns:a16="http://schemas.microsoft.com/office/drawing/2014/main" id="{F386BA15-9D4C-D2DC-47AF-307F26D08CFB}"/>
                              </a:ext>
                            </a:extLst>
                          </p:cNvPr>
                          <p:cNvGrpSpPr/>
                          <p:nvPr/>
                        </p:nvGrpSpPr>
                        <p:grpSpPr>
                          <a:xfrm>
                            <a:off x="1725266" y="1873849"/>
                            <a:ext cx="1934316" cy="1296002"/>
                            <a:chOff x="6760989" y="356268"/>
                            <a:chExt cx="6583370" cy="2533881"/>
                          </a:xfrm>
                        </p:grpSpPr>
                        <p:sp>
                          <p:nvSpPr>
                            <p:cNvPr id="680" name="Rectangle 679">
                              <a:extLst>
                                <a:ext uri="{FF2B5EF4-FFF2-40B4-BE49-F238E27FC236}">
                                  <a16:creationId xmlns:a16="http://schemas.microsoft.com/office/drawing/2014/main" id="{92764C35-5B5E-7383-20F6-3B152E71129C}"/>
                                </a:ext>
                              </a:extLst>
                            </p:cNvPr>
                            <p:cNvSpPr/>
                            <p:nvPr/>
                          </p:nvSpPr>
                          <p:spPr>
                            <a:xfrm>
                              <a:off x="8691684" y="356268"/>
                              <a:ext cx="1419369" cy="2493509"/>
                            </a:xfrm>
                            <a:prstGeom prst="rect">
                              <a:avLst/>
                            </a:prstGeom>
                            <a:gradFill flip="none" rotWithShape="1">
                              <a:gsLst>
                                <a:gs pos="0">
                                  <a:schemeClr val="accent4">
                                    <a:lumMod val="40000"/>
                                    <a:lumOff val="60000"/>
                                  </a:schemeClr>
                                </a:gs>
                                <a:gs pos="84498">
                                  <a:schemeClr val="accent4">
                                    <a:lumMod val="40000"/>
                                    <a:lumOff val="60000"/>
                                  </a:schemeClr>
                                </a:gs>
                                <a:gs pos="16000">
                                  <a:schemeClr val="accent4">
                                    <a:lumMod val="40000"/>
                                    <a:lumOff val="60000"/>
                                  </a:schemeClr>
                                </a:gs>
                                <a:gs pos="54000">
                                  <a:schemeClr val="accent4">
                                    <a:lumMod val="20000"/>
                                    <a:lumOff val="80000"/>
                                  </a:schemeClr>
                                </a:gs>
                                <a:gs pos="100000">
                                  <a:schemeClr val="accent4">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1" name="Rectangle 680">
                              <a:extLst>
                                <a:ext uri="{FF2B5EF4-FFF2-40B4-BE49-F238E27FC236}">
                                  <a16:creationId xmlns:a16="http://schemas.microsoft.com/office/drawing/2014/main" id="{25CB1DC5-4039-6C2F-18D9-37747C6397F7}"/>
                                </a:ext>
                              </a:extLst>
                            </p:cNvPr>
                            <p:cNvSpPr/>
                            <p:nvPr/>
                          </p:nvSpPr>
                          <p:spPr>
                            <a:xfrm>
                              <a:off x="10072380" y="356272"/>
                              <a:ext cx="3271979" cy="2533877"/>
                            </a:xfrm>
                            <a:prstGeom prst="rect">
                              <a:avLst/>
                            </a:prstGeom>
                            <a:gradFill>
                              <a:gsLst>
                                <a:gs pos="11000">
                                  <a:srgbClr val="AEBE8E"/>
                                </a:gs>
                                <a:gs pos="89000">
                                  <a:srgbClr val="E6EADC"/>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2" name="Rectangle 681">
                              <a:extLst>
                                <a:ext uri="{FF2B5EF4-FFF2-40B4-BE49-F238E27FC236}">
                                  <a16:creationId xmlns:a16="http://schemas.microsoft.com/office/drawing/2014/main" id="{D9F3B008-FB8D-293C-7625-95F741E33BFB}"/>
                                </a:ext>
                              </a:extLst>
                            </p:cNvPr>
                            <p:cNvSpPr/>
                            <p:nvPr/>
                          </p:nvSpPr>
                          <p:spPr>
                            <a:xfrm>
                              <a:off x="6760989" y="356272"/>
                              <a:ext cx="1930695" cy="2533877"/>
                            </a:xfrm>
                            <a:prstGeom prst="rect">
                              <a:avLst/>
                            </a:prstGeom>
                            <a:gradFill>
                              <a:gsLst>
                                <a:gs pos="11000">
                                  <a:srgbClr val="F3F7FE"/>
                                </a:gs>
                                <a:gs pos="89000">
                                  <a:srgbClr val="D9E1F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679" name="Straight Connector 678">
                            <a:extLst>
                              <a:ext uri="{FF2B5EF4-FFF2-40B4-BE49-F238E27FC236}">
                                <a16:creationId xmlns:a16="http://schemas.microsoft.com/office/drawing/2014/main" id="{1DAC1CCB-9256-7028-E81B-8BCC5CEBAB56}"/>
                              </a:ext>
                            </a:extLst>
                          </p:cNvPr>
                          <p:cNvCxnSpPr>
                            <a:cxnSpLocks/>
                          </p:cNvCxnSpPr>
                          <p:nvPr/>
                        </p:nvCxnSpPr>
                        <p:spPr>
                          <a:xfrm>
                            <a:off x="2496938" y="1873851"/>
                            <a:ext cx="4121" cy="1296000"/>
                          </a:xfrm>
                          <a:prstGeom prst="line">
                            <a:avLst/>
                          </a:prstGeom>
                          <a:ln w="419100" cmpd="dbl">
                            <a:solidFill>
                              <a:schemeClr val="accent4">
                                <a:lumMod val="75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664" name="Group 663">
                          <a:extLst>
                            <a:ext uri="{FF2B5EF4-FFF2-40B4-BE49-F238E27FC236}">
                              <a16:creationId xmlns:a16="http://schemas.microsoft.com/office/drawing/2014/main" id="{EFBF3759-4F0B-E527-39DD-58CB52BDCEE7}"/>
                            </a:ext>
                          </a:extLst>
                        </p:cNvPr>
                        <p:cNvGrpSpPr/>
                        <p:nvPr/>
                      </p:nvGrpSpPr>
                      <p:grpSpPr>
                        <a:xfrm>
                          <a:off x="5495692" y="1645349"/>
                          <a:ext cx="858462" cy="959782"/>
                          <a:chOff x="6400417" y="3477127"/>
                          <a:chExt cx="858462" cy="959782"/>
                        </a:xfrm>
                      </p:grpSpPr>
                      <p:grpSp>
                        <p:nvGrpSpPr>
                          <p:cNvPr id="672" name="Group 671">
                            <a:extLst>
                              <a:ext uri="{FF2B5EF4-FFF2-40B4-BE49-F238E27FC236}">
                                <a16:creationId xmlns:a16="http://schemas.microsoft.com/office/drawing/2014/main" id="{6A9D1450-1904-9ACD-987C-72F534C28066}"/>
                              </a:ext>
                            </a:extLst>
                          </p:cNvPr>
                          <p:cNvGrpSpPr/>
                          <p:nvPr/>
                        </p:nvGrpSpPr>
                        <p:grpSpPr>
                          <a:xfrm>
                            <a:off x="6400417" y="3580123"/>
                            <a:ext cx="858462" cy="856786"/>
                            <a:chOff x="6400417" y="3580123"/>
                            <a:chExt cx="858462" cy="856786"/>
                          </a:xfrm>
                        </p:grpSpPr>
                        <p:sp>
                          <p:nvSpPr>
                            <p:cNvPr id="674" name="Rectangle 673">
                              <a:extLst>
                                <a:ext uri="{FF2B5EF4-FFF2-40B4-BE49-F238E27FC236}">
                                  <a16:creationId xmlns:a16="http://schemas.microsoft.com/office/drawing/2014/main" id="{3468EAED-5D22-8E6D-A456-F335185D543C}"/>
                                </a:ext>
                              </a:extLst>
                            </p:cNvPr>
                            <p:cNvSpPr/>
                            <p:nvPr/>
                          </p:nvSpPr>
                          <p:spPr>
                            <a:xfrm>
                              <a:off x="6430879" y="3966297"/>
                              <a:ext cx="828000" cy="90000"/>
                            </a:xfrm>
                            <a:prstGeom prst="rect">
                              <a:avLst/>
                            </a:prstGeom>
                            <a:gradFill>
                              <a:gsLst>
                                <a:gs pos="0">
                                  <a:srgbClr val="D9E1F4"/>
                                </a:gs>
                                <a:gs pos="100000">
                                  <a:srgbClr val="B0C091"/>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75" name="Group 674">
                              <a:extLst>
                                <a:ext uri="{FF2B5EF4-FFF2-40B4-BE49-F238E27FC236}">
                                  <a16:creationId xmlns:a16="http://schemas.microsoft.com/office/drawing/2014/main" id="{C315F066-DBAF-6703-AAEC-C9E5E3188A3F}"/>
                                </a:ext>
                              </a:extLst>
                            </p:cNvPr>
                            <p:cNvGrpSpPr/>
                            <p:nvPr/>
                          </p:nvGrpSpPr>
                          <p:grpSpPr>
                            <a:xfrm>
                              <a:off x="6400417" y="3580123"/>
                              <a:ext cx="789922" cy="856786"/>
                              <a:chOff x="6400417" y="3580123"/>
                              <a:chExt cx="789922" cy="856786"/>
                            </a:xfrm>
                          </p:grpSpPr>
                          <p:sp>
                            <p:nvSpPr>
                              <p:cNvPr id="676" name="Rectangle: Rounded Corners 6">
                                <a:extLst>
                                  <a:ext uri="{FF2B5EF4-FFF2-40B4-BE49-F238E27FC236}">
                                    <a16:creationId xmlns:a16="http://schemas.microsoft.com/office/drawing/2014/main" id="{9EB5C39C-A056-5CFC-A0D3-CAC03594087C}"/>
                                  </a:ext>
                                </a:extLst>
                              </p:cNvPr>
                              <p:cNvSpPr/>
                              <p:nvPr/>
                            </p:nvSpPr>
                            <p:spPr>
                              <a:xfrm>
                                <a:off x="6400418" y="4038703"/>
                                <a:ext cx="781432" cy="398206"/>
                              </a:xfrm>
                              <a:custGeom>
                                <a:avLst/>
                                <a:gdLst>
                                  <a:gd name="connsiteX0" fmla="*/ 0 w 1299667"/>
                                  <a:gd name="connsiteY0" fmla="*/ 74373 h 446228"/>
                                  <a:gd name="connsiteX1" fmla="*/ 74373 w 1299667"/>
                                  <a:gd name="connsiteY1" fmla="*/ 0 h 446228"/>
                                  <a:gd name="connsiteX2" fmla="*/ 1225294 w 1299667"/>
                                  <a:gd name="connsiteY2" fmla="*/ 0 h 446228"/>
                                  <a:gd name="connsiteX3" fmla="*/ 1299667 w 1299667"/>
                                  <a:gd name="connsiteY3" fmla="*/ 74373 h 446228"/>
                                  <a:gd name="connsiteX4" fmla="*/ 1299667 w 1299667"/>
                                  <a:gd name="connsiteY4" fmla="*/ 371855 h 446228"/>
                                  <a:gd name="connsiteX5" fmla="*/ 1225294 w 1299667"/>
                                  <a:gd name="connsiteY5" fmla="*/ 446228 h 446228"/>
                                  <a:gd name="connsiteX6" fmla="*/ 74373 w 1299667"/>
                                  <a:gd name="connsiteY6" fmla="*/ 446228 h 446228"/>
                                  <a:gd name="connsiteX7" fmla="*/ 0 w 1299667"/>
                                  <a:gd name="connsiteY7" fmla="*/ 371855 h 446228"/>
                                  <a:gd name="connsiteX8" fmla="*/ 0 w 1299667"/>
                                  <a:gd name="connsiteY8" fmla="*/ 74373 h 446228"/>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344398"/>
                                  <a:gd name="connsiteY0" fmla="*/ 74373 h 636424"/>
                                  <a:gd name="connsiteX1" fmla="*/ 74373 w 1344398"/>
                                  <a:gd name="connsiteY1" fmla="*/ 0 h 636424"/>
                                  <a:gd name="connsiteX2" fmla="*/ 1225294 w 1344398"/>
                                  <a:gd name="connsiteY2" fmla="*/ 0 h 636424"/>
                                  <a:gd name="connsiteX3" fmla="*/ 1299667 w 1344398"/>
                                  <a:gd name="connsiteY3" fmla="*/ 371855 h 636424"/>
                                  <a:gd name="connsiteX4" fmla="*/ 1152142 w 1344398"/>
                                  <a:gd name="connsiteY4" fmla="*/ 636424 h 636424"/>
                                  <a:gd name="connsiteX5" fmla="*/ 74373 w 1344398"/>
                                  <a:gd name="connsiteY5" fmla="*/ 446228 h 636424"/>
                                  <a:gd name="connsiteX6" fmla="*/ 0 w 1344398"/>
                                  <a:gd name="connsiteY6" fmla="*/ 371855 h 636424"/>
                                  <a:gd name="connsiteX7" fmla="*/ 0 w 1344398"/>
                                  <a:gd name="connsiteY7" fmla="*/ 74373 h 636424"/>
                                  <a:gd name="connsiteX0" fmla="*/ 0 w 1324467"/>
                                  <a:gd name="connsiteY0" fmla="*/ 74373 h 636424"/>
                                  <a:gd name="connsiteX1" fmla="*/ 74373 w 1324467"/>
                                  <a:gd name="connsiteY1" fmla="*/ 0 h 636424"/>
                                  <a:gd name="connsiteX2" fmla="*/ 1225294 w 1324467"/>
                                  <a:gd name="connsiteY2" fmla="*/ 0 h 636424"/>
                                  <a:gd name="connsiteX3" fmla="*/ 1299667 w 1324467"/>
                                  <a:gd name="connsiteY3" fmla="*/ 371855 h 636424"/>
                                  <a:gd name="connsiteX4" fmla="*/ 1152142 w 1324467"/>
                                  <a:gd name="connsiteY4" fmla="*/ 636424 h 636424"/>
                                  <a:gd name="connsiteX5" fmla="*/ 74373 w 1324467"/>
                                  <a:gd name="connsiteY5" fmla="*/ 446228 h 636424"/>
                                  <a:gd name="connsiteX6" fmla="*/ 0 w 1324467"/>
                                  <a:gd name="connsiteY6" fmla="*/ 371855 h 636424"/>
                                  <a:gd name="connsiteX7" fmla="*/ 0 w 1324467"/>
                                  <a:gd name="connsiteY7" fmla="*/ 74373 h 636424"/>
                                  <a:gd name="connsiteX0" fmla="*/ 0 w 1420821"/>
                                  <a:gd name="connsiteY0" fmla="*/ 74373 h 636424"/>
                                  <a:gd name="connsiteX1" fmla="*/ 74373 w 1420821"/>
                                  <a:gd name="connsiteY1" fmla="*/ 0 h 636424"/>
                                  <a:gd name="connsiteX2" fmla="*/ 1225294 w 1420821"/>
                                  <a:gd name="connsiteY2" fmla="*/ 0 h 636424"/>
                                  <a:gd name="connsiteX3" fmla="*/ 1299667 w 1420821"/>
                                  <a:gd name="connsiteY3" fmla="*/ 371855 h 636424"/>
                                  <a:gd name="connsiteX4" fmla="*/ 1152142 w 1420821"/>
                                  <a:gd name="connsiteY4" fmla="*/ 636424 h 636424"/>
                                  <a:gd name="connsiteX5" fmla="*/ 74373 w 1420821"/>
                                  <a:gd name="connsiteY5" fmla="*/ 446228 h 636424"/>
                                  <a:gd name="connsiteX6" fmla="*/ 0 w 1420821"/>
                                  <a:gd name="connsiteY6" fmla="*/ 371855 h 636424"/>
                                  <a:gd name="connsiteX7" fmla="*/ 0 w 1420821"/>
                                  <a:gd name="connsiteY7" fmla="*/ 74373 h 636424"/>
                                  <a:gd name="connsiteX0" fmla="*/ 0 w 1414454"/>
                                  <a:gd name="connsiteY0" fmla="*/ 134207 h 696258"/>
                                  <a:gd name="connsiteX1" fmla="*/ 74373 w 1414454"/>
                                  <a:gd name="connsiteY1" fmla="*/ 59834 h 696258"/>
                                  <a:gd name="connsiteX2" fmla="*/ 1225294 w 1414454"/>
                                  <a:gd name="connsiteY2" fmla="*/ 59834 h 696258"/>
                                  <a:gd name="connsiteX3" fmla="*/ 1299667 w 1414454"/>
                                  <a:gd name="connsiteY3" fmla="*/ 431689 h 696258"/>
                                  <a:gd name="connsiteX4" fmla="*/ 1152142 w 1414454"/>
                                  <a:gd name="connsiteY4" fmla="*/ 696258 h 696258"/>
                                  <a:gd name="connsiteX5" fmla="*/ 74373 w 1414454"/>
                                  <a:gd name="connsiteY5" fmla="*/ 506062 h 696258"/>
                                  <a:gd name="connsiteX6" fmla="*/ 0 w 1414454"/>
                                  <a:gd name="connsiteY6" fmla="*/ 431689 h 696258"/>
                                  <a:gd name="connsiteX7" fmla="*/ 0 w 1414454"/>
                                  <a:gd name="connsiteY7" fmla="*/ 134207 h 696258"/>
                                  <a:gd name="connsiteX0" fmla="*/ 0 w 1325887"/>
                                  <a:gd name="connsiteY0" fmla="*/ 145085 h 707136"/>
                                  <a:gd name="connsiteX1" fmla="*/ 74373 w 1325887"/>
                                  <a:gd name="connsiteY1" fmla="*/ 70712 h 707136"/>
                                  <a:gd name="connsiteX2" fmla="*/ 1225294 w 1325887"/>
                                  <a:gd name="connsiteY2" fmla="*/ 70712 h 707136"/>
                                  <a:gd name="connsiteX3" fmla="*/ 1299667 w 1325887"/>
                                  <a:gd name="connsiteY3" fmla="*/ 442567 h 707136"/>
                                  <a:gd name="connsiteX4" fmla="*/ 1152142 w 1325887"/>
                                  <a:gd name="connsiteY4" fmla="*/ 707136 h 707136"/>
                                  <a:gd name="connsiteX5" fmla="*/ 74373 w 1325887"/>
                                  <a:gd name="connsiteY5" fmla="*/ 516940 h 707136"/>
                                  <a:gd name="connsiteX6" fmla="*/ 0 w 1325887"/>
                                  <a:gd name="connsiteY6" fmla="*/ 442567 h 707136"/>
                                  <a:gd name="connsiteX7" fmla="*/ 0 w 1325887"/>
                                  <a:gd name="connsiteY7" fmla="*/ 145085 h 707136"/>
                                  <a:gd name="connsiteX0" fmla="*/ 0 w 1322420"/>
                                  <a:gd name="connsiteY0" fmla="*/ 78035 h 640086"/>
                                  <a:gd name="connsiteX1" fmla="*/ 74373 w 1322420"/>
                                  <a:gd name="connsiteY1" fmla="*/ 3662 h 640086"/>
                                  <a:gd name="connsiteX2" fmla="*/ 1217979 w 1322420"/>
                                  <a:gd name="connsiteY2" fmla="*/ 126051 h 640086"/>
                                  <a:gd name="connsiteX3" fmla="*/ 1299667 w 1322420"/>
                                  <a:gd name="connsiteY3" fmla="*/ 375517 h 640086"/>
                                  <a:gd name="connsiteX4" fmla="*/ 1152142 w 1322420"/>
                                  <a:gd name="connsiteY4" fmla="*/ 640086 h 640086"/>
                                  <a:gd name="connsiteX5" fmla="*/ 74373 w 1322420"/>
                                  <a:gd name="connsiteY5" fmla="*/ 449890 h 640086"/>
                                  <a:gd name="connsiteX6" fmla="*/ 0 w 1322420"/>
                                  <a:gd name="connsiteY6" fmla="*/ 375517 h 640086"/>
                                  <a:gd name="connsiteX7" fmla="*/ 0 w 1322420"/>
                                  <a:gd name="connsiteY7" fmla="*/ 78035 h 640086"/>
                                  <a:gd name="connsiteX0" fmla="*/ 0 w 1322420"/>
                                  <a:gd name="connsiteY0" fmla="*/ 104177 h 666228"/>
                                  <a:gd name="connsiteX1" fmla="*/ 74373 w 1322420"/>
                                  <a:gd name="connsiteY1" fmla="*/ 29804 h 666228"/>
                                  <a:gd name="connsiteX2" fmla="*/ 1217979 w 1322420"/>
                                  <a:gd name="connsiteY2" fmla="*/ 90999 h 666228"/>
                                  <a:gd name="connsiteX3" fmla="*/ 1299667 w 1322420"/>
                                  <a:gd name="connsiteY3" fmla="*/ 401659 h 666228"/>
                                  <a:gd name="connsiteX4" fmla="*/ 1152142 w 1322420"/>
                                  <a:gd name="connsiteY4" fmla="*/ 666228 h 666228"/>
                                  <a:gd name="connsiteX5" fmla="*/ 74373 w 1322420"/>
                                  <a:gd name="connsiteY5" fmla="*/ 476032 h 666228"/>
                                  <a:gd name="connsiteX6" fmla="*/ 0 w 1322420"/>
                                  <a:gd name="connsiteY6" fmla="*/ 401659 h 666228"/>
                                  <a:gd name="connsiteX7" fmla="*/ 0 w 1322420"/>
                                  <a:gd name="connsiteY7" fmla="*/ 104177 h 66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420" h="666228">
                                    <a:moveTo>
                                      <a:pt x="0" y="104177"/>
                                    </a:moveTo>
                                    <a:cubicBezTo>
                                      <a:pt x="0" y="63102"/>
                                      <a:pt x="33298" y="29804"/>
                                      <a:pt x="74373" y="29804"/>
                                    </a:cubicBezTo>
                                    <a:cubicBezTo>
                                      <a:pt x="458013" y="29804"/>
                                      <a:pt x="1061110" y="-68105"/>
                                      <a:pt x="1217979" y="90999"/>
                                    </a:cubicBezTo>
                                    <a:cubicBezTo>
                                      <a:pt x="1374848" y="250103"/>
                                      <a:pt x="1311859" y="295588"/>
                                      <a:pt x="1299667" y="401659"/>
                                    </a:cubicBezTo>
                                    <a:cubicBezTo>
                                      <a:pt x="1299667" y="442734"/>
                                      <a:pt x="1193217" y="666228"/>
                                      <a:pt x="1152142" y="666228"/>
                                    </a:cubicBezTo>
                                    <a:cubicBezTo>
                                      <a:pt x="885546" y="446772"/>
                                      <a:pt x="458013" y="476032"/>
                                      <a:pt x="74373" y="476032"/>
                                    </a:cubicBezTo>
                                    <a:cubicBezTo>
                                      <a:pt x="33298" y="476032"/>
                                      <a:pt x="0" y="442734"/>
                                      <a:pt x="0" y="401659"/>
                                    </a:cubicBezTo>
                                    <a:lnTo>
                                      <a:pt x="0" y="104177"/>
                                    </a:lnTo>
                                    <a:close/>
                                  </a:path>
                                </a:pathLst>
                              </a:custGeom>
                              <a:gradFill flip="none" rotWithShape="1">
                                <a:gsLst>
                                  <a:gs pos="0">
                                    <a:schemeClr val="bg1">
                                      <a:lumMod val="75000"/>
                                    </a:schemeClr>
                                  </a:gs>
                                  <a:gs pos="100000">
                                    <a:srgbClr val="C00000"/>
                                  </a:gs>
                                </a:gsLst>
                                <a:lin ang="5400000" scaled="1"/>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7" name="Rectangle: Rounded Corners 6">
                                <a:extLst>
                                  <a:ext uri="{FF2B5EF4-FFF2-40B4-BE49-F238E27FC236}">
                                    <a16:creationId xmlns:a16="http://schemas.microsoft.com/office/drawing/2014/main" id="{9AC8B568-FDFC-FEA2-2DAA-499AD1AD89D6}"/>
                                  </a:ext>
                                </a:extLst>
                              </p:cNvPr>
                              <p:cNvSpPr/>
                              <p:nvPr/>
                            </p:nvSpPr>
                            <p:spPr>
                              <a:xfrm flipV="1">
                                <a:off x="6400417" y="3580123"/>
                                <a:ext cx="789922" cy="469292"/>
                              </a:xfrm>
                              <a:custGeom>
                                <a:avLst/>
                                <a:gdLst>
                                  <a:gd name="connsiteX0" fmla="*/ 0 w 1299667"/>
                                  <a:gd name="connsiteY0" fmla="*/ 74373 h 446228"/>
                                  <a:gd name="connsiteX1" fmla="*/ 74373 w 1299667"/>
                                  <a:gd name="connsiteY1" fmla="*/ 0 h 446228"/>
                                  <a:gd name="connsiteX2" fmla="*/ 1225294 w 1299667"/>
                                  <a:gd name="connsiteY2" fmla="*/ 0 h 446228"/>
                                  <a:gd name="connsiteX3" fmla="*/ 1299667 w 1299667"/>
                                  <a:gd name="connsiteY3" fmla="*/ 74373 h 446228"/>
                                  <a:gd name="connsiteX4" fmla="*/ 1299667 w 1299667"/>
                                  <a:gd name="connsiteY4" fmla="*/ 371855 h 446228"/>
                                  <a:gd name="connsiteX5" fmla="*/ 1225294 w 1299667"/>
                                  <a:gd name="connsiteY5" fmla="*/ 446228 h 446228"/>
                                  <a:gd name="connsiteX6" fmla="*/ 74373 w 1299667"/>
                                  <a:gd name="connsiteY6" fmla="*/ 446228 h 446228"/>
                                  <a:gd name="connsiteX7" fmla="*/ 0 w 1299667"/>
                                  <a:gd name="connsiteY7" fmla="*/ 371855 h 446228"/>
                                  <a:gd name="connsiteX8" fmla="*/ 0 w 1299667"/>
                                  <a:gd name="connsiteY8" fmla="*/ 74373 h 446228"/>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299667"/>
                                  <a:gd name="connsiteY0" fmla="*/ 74373 h 636424"/>
                                  <a:gd name="connsiteX1" fmla="*/ 74373 w 1299667"/>
                                  <a:gd name="connsiteY1" fmla="*/ 0 h 636424"/>
                                  <a:gd name="connsiteX2" fmla="*/ 1225294 w 1299667"/>
                                  <a:gd name="connsiteY2" fmla="*/ 0 h 636424"/>
                                  <a:gd name="connsiteX3" fmla="*/ 1299667 w 1299667"/>
                                  <a:gd name="connsiteY3" fmla="*/ 74373 h 636424"/>
                                  <a:gd name="connsiteX4" fmla="*/ 1299667 w 1299667"/>
                                  <a:gd name="connsiteY4" fmla="*/ 371855 h 636424"/>
                                  <a:gd name="connsiteX5" fmla="*/ 1152142 w 1299667"/>
                                  <a:gd name="connsiteY5" fmla="*/ 636424 h 636424"/>
                                  <a:gd name="connsiteX6" fmla="*/ 74373 w 1299667"/>
                                  <a:gd name="connsiteY6" fmla="*/ 446228 h 636424"/>
                                  <a:gd name="connsiteX7" fmla="*/ 0 w 1299667"/>
                                  <a:gd name="connsiteY7" fmla="*/ 371855 h 636424"/>
                                  <a:gd name="connsiteX8" fmla="*/ 0 w 1299667"/>
                                  <a:gd name="connsiteY8" fmla="*/ 74373 h 636424"/>
                                  <a:gd name="connsiteX0" fmla="*/ 0 w 1344398"/>
                                  <a:gd name="connsiteY0" fmla="*/ 74373 h 636424"/>
                                  <a:gd name="connsiteX1" fmla="*/ 74373 w 1344398"/>
                                  <a:gd name="connsiteY1" fmla="*/ 0 h 636424"/>
                                  <a:gd name="connsiteX2" fmla="*/ 1225294 w 1344398"/>
                                  <a:gd name="connsiteY2" fmla="*/ 0 h 636424"/>
                                  <a:gd name="connsiteX3" fmla="*/ 1299667 w 1344398"/>
                                  <a:gd name="connsiteY3" fmla="*/ 371855 h 636424"/>
                                  <a:gd name="connsiteX4" fmla="*/ 1152142 w 1344398"/>
                                  <a:gd name="connsiteY4" fmla="*/ 636424 h 636424"/>
                                  <a:gd name="connsiteX5" fmla="*/ 74373 w 1344398"/>
                                  <a:gd name="connsiteY5" fmla="*/ 446228 h 636424"/>
                                  <a:gd name="connsiteX6" fmla="*/ 0 w 1344398"/>
                                  <a:gd name="connsiteY6" fmla="*/ 371855 h 636424"/>
                                  <a:gd name="connsiteX7" fmla="*/ 0 w 1344398"/>
                                  <a:gd name="connsiteY7" fmla="*/ 74373 h 636424"/>
                                  <a:gd name="connsiteX0" fmla="*/ 0 w 1324467"/>
                                  <a:gd name="connsiteY0" fmla="*/ 74373 h 636424"/>
                                  <a:gd name="connsiteX1" fmla="*/ 74373 w 1324467"/>
                                  <a:gd name="connsiteY1" fmla="*/ 0 h 636424"/>
                                  <a:gd name="connsiteX2" fmla="*/ 1225294 w 1324467"/>
                                  <a:gd name="connsiteY2" fmla="*/ 0 h 636424"/>
                                  <a:gd name="connsiteX3" fmla="*/ 1299667 w 1324467"/>
                                  <a:gd name="connsiteY3" fmla="*/ 371855 h 636424"/>
                                  <a:gd name="connsiteX4" fmla="*/ 1152142 w 1324467"/>
                                  <a:gd name="connsiteY4" fmla="*/ 636424 h 636424"/>
                                  <a:gd name="connsiteX5" fmla="*/ 74373 w 1324467"/>
                                  <a:gd name="connsiteY5" fmla="*/ 446228 h 636424"/>
                                  <a:gd name="connsiteX6" fmla="*/ 0 w 1324467"/>
                                  <a:gd name="connsiteY6" fmla="*/ 371855 h 636424"/>
                                  <a:gd name="connsiteX7" fmla="*/ 0 w 1324467"/>
                                  <a:gd name="connsiteY7" fmla="*/ 74373 h 636424"/>
                                  <a:gd name="connsiteX0" fmla="*/ 0 w 1420821"/>
                                  <a:gd name="connsiteY0" fmla="*/ 74373 h 636424"/>
                                  <a:gd name="connsiteX1" fmla="*/ 74373 w 1420821"/>
                                  <a:gd name="connsiteY1" fmla="*/ 0 h 636424"/>
                                  <a:gd name="connsiteX2" fmla="*/ 1225294 w 1420821"/>
                                  <a:gd name="connsiteY2" fmla="*/ 0 h 636424"/>
                                  <a:gd name="connsiteX3" fmla="*/ 1299667 w 1420821"/>
                                  <a:gd name="connsiteY3" fmla="*/ 371855 h 636424"/>
                                  <a:gd name="connsiteX4" fmla="*/ 1152142 w 1420821"/>
                                  <a:gd name="connsiteY4" fmla="*/ 636424 h 636424"/>
                                  <a:gd name="connsiteX5" fmla="*/ 74373 w 1420821"/>
                                  <a:gd name="connsiteY5" fmla="*/ 446228 h 636424"/>
                                  <a:gd name="connsiteX6" fmla="*/ 0 w 1420821"/>
                                  <a:gd name="connsiteY6" fmla="*/ 371855 h 636424"/>
                                  <a:gd name="connsiteX7" fmla="*/ 0 w 1420821"/>
                                  <a:gd name="connsiteY7" fmla="*/ 74373 h 636424"/>
                                  <a:gd name="connsiteX0" fmla="*/ 0 w 1414454"/>
                                  <a:gd name="connsiteY0" fmla="*/ 134207 h 696258"/>
                                  <a:gd name="connsiteX1" fmla="*/ 74373 w 1414454"/>
                                  <a:gd name="connsiteY1" fmla="*/ 59834 h 696258"/>
                                  <a:gd name="connsiteX2" fmla="*/ 1225294 w 1414454"/>
                                  <a:gd name="connsiteY2" fmla="*/ 59834 h 696258"/>
                                  <a:gd name="connsiteX3" fmla="*/ 1299667 w 1414454"/>
                                  <a:gd name="connsiteY3" fmla="*/ 431689 h 696258"/>
                                  <a:gd name="connsiteX4" fmla="*/ 1152142 w 1414454"/>
                                  <a:gd name="connsiteY4" fmla="*/ 696258 h 696258"/>
                                  <a:gd name="connsiteX5" fmla="*/ 74373 w 1414454"/>
                                  <a:gd name="connsiteY5" fmla="*/ 506062 h 696258"/>
                                  <a:gd name="connsiteX6" fmla="*/ 0 w 1414454"/>
                                  <a:gd name="connsiteY6" fmla="*/ 431689 h 696258"/>
                                  <a:gd name="connsiteX7" fmla="*/ 0 w 1414454"/>
                                  <a:gd name="connsiteY7" fmla="*/ 134207 h 696258"/>
                                  <a:gd name="connsiteX0" fmla="*/ 0 w 1325887"/>
                                  <a:gd name="connsiteY0" fmla="*/ 145085 h 707136"/>
                                  <a:gd name="connsiteX1" fmla="*/ 74373 w 1325887"/>
                                  <a:gd name="connsiteY1" fmla="*/ 70712 h 707136"/>
                                  <a:gd name="connsiteX2" fmla="*/ 1225294 w 1325887"/>
                                  <a:gd name="connsiteY2" fmla="*/ 70712 h 707136"/>
                                  <a:gd name="connsiteX3" fmla="*/ 1299667 w 1325887"/>
                                  <a:gd name="connsiteY3" fmla="*/ 442567 h 707136"/>
                                  <a:gd name="connsiteX4" fmla="*/ 1152142 w 1325887"/>
                                  <a:gd name="connsiteY4" fmla="*/ 707136 h 707136"/>
                                  <a:gd name="connsiteX5" fmla="*/ 74373 w 1325887"/>
                                  <a:gd name="connsiteY5" fmla="*/ 516940 h 707136"/>
                                  <a:gd name="connsiteX6" fmla="*/ 0 w 1325887"/>
                                  <a:gd name="connsiteY6" fmla="*/ 442567 h 707136"/>
                                  <a:gd name="connsiteX7" fmla="*/ 0 w 1325887"/>
                                  <a:gd name="connsiteY7" fmla="*/ 145085 h 707136"/>
                                  <a:gd name="connsiteX0" fmla="*/ 0 w 1322420"/>
                                  <a:gd name="connsiteY0" fmla="*/ 78035 h 640086"/>
                                  <a:gd name="connsiteX1" fmla="*/ 74373 w 1322420"/>
                                  <a:gd name="connsiteY1" fmla="*/ 3662 h 640086"/>
                                  <a:gd name="connsiteX2" fmla="*/ 1217979 w 1322420"/>
                                  <a:gd name="connsiteY2" fmla="*/ 126051 h 640086"/>
                                  <a:gd name="connsiteX3" fmla="*/ 1299667 w 1322420"/>
                                  <a:gd name="connsiteY3" fmla="*/ 375517 h 640086"/>
                                  <a:gd name="connsiteX4" fmla="*/ 1152142 w 1322420"/>
                                  <a:gd name="connsiteY4" fmla="*/ 640086 h 640086"/>
                                  <a:gd name="connsiteX5" fmla="*/ 74373 w 1322420"/>
                                  <a:gd name="connsiteY5" fmla="*/ 449890 h 640086"/>
                                  <a:gd name="connsiteX6" fmla="*/ 0 w 1322420"/>
                                  <a:gd name="connsiteY6" fmla="*/ 375517 h 640086"/>
                                  <a:gd name="connsiteX7" fmla="*/ 0 w 1322420"/>
                                  <a:gd name="connsiteY7" fmla="*/ 78035 h 640086"/>
                                  <a:gd name="connsiteX0" fmla="*/ 0 w 1322420"/>
                                  <a:gd name="connsiteY0" fmla="*/ 104177 h 666228"/>
                                  <a:gd name="connsiteX1" fmla="*/ 74373 w 1322420"/>
                                  <a:gd name="connsiteY1" fmla="*/ 29804 h 666228"/>
                                  <a:gd name="connsiteX2" fmla="*/ 1217979 w 1322420"/>
                                  <a:gd name="connsiteY2" fmla="*/ 90999 h 666228"/>
                                  <a:gd name="connsiteX3" fmla="*/ 1299667 w 1322420"/>
                                  <a:gd name="connsiteY3" fmla="*/ 401659 h 666228"/>
                                  <a:gd name="connsiteX4" fmla="*/ 1152142 w 1322420"/>
                                  <a:gd name="connsiteY4" fmla="*/ 666228 h 666228"/>
                                  <a:gd name="connsiteX5" fmla="*/ 74373 w 1322420"/>
                                  <a:gd name="connsiteY5" fmla="*/ 476032 h 666228"/>
                                  <a:gd name="connsiteX6" fmla="*/ 0 w 1322420"/>
                                  <a:gd name="connsiteY6" fmla="*/ 401659 h 666228"/>
                                  <a:gd name="connsiteX7" fmla="*/ 0 w 1322420"/>
                                  <a:gd name="connsiteY7" fmla="*/ 104177 h 666228"/>
                                  <a:gd name="connsiteX0" fmla="*/ 0 w 1336788"/>
                                  <a:gd name="connsiteY0" fmla="*/ 191237 h 753288"/>
                                  <a:gd name="connsiteX1" fmla="*/ 128104 w 1336788"/>
                                  <a:gd name="connsiteY1" fmla="*/ 0 h 753288"/>
                                  <a:gd name="connsiteX2" fmla="*/ 1217979 w 1336788"/>
                                  <a:gd name="connsiteY2" fmla="*/ 178059 h 753288"/>
                                  <a:gd name="connsiteX3" fmla="*/ 1299667 w 1336788"/>
                                  <a:gd name="connsiteY3" fmla="*/ 488719 h 753288"/>
                                  <a:gd name="connsiteX4" fmla="*/ 1152142 w 1336788"/>
                                  <a:gd name="connsiteY4" fmla="*/ 753288 h 753288"/>
                                  <a:gd name="connsiteX5" fmla="*/ 74373 w 1336788"/>
                                  <a:gd name="connsiteY5" fmla="*/ 563092 h 753288"/>
                                  <a:gd name="connsiteX6" fmla="*/ 0 w 1336788"/>
                                  <a:gd name="connsiteY6" fmla="*/ 488719 h 753288"/>
                                  <a:gd name="connsiteX7" fmla="*/ 0 w 1336788"/>
                                  <a:gd name="connsiteY7" fmla="*/ 191237 h 753288"/>
                                  <a:gd name="connsiteX0" fmla="*/ 0 w 1336786"/>
                                  <a:gd name="connsiteY0" fmla="*/ 191237 h 753288"/>
                                  <a:gd name="connsiteX1" fmla="*/ 128104 w 1336786"/>
                                  <a:gd name="connsiteY1" fmla="*/ 0 h 753288"/>
                                  <a:gd name="connsiteX2" fmla="*/ 1217979 w 1336786"/>
                                  <a:gd name="connsiteY2" fmla="*/ 178059 h 753288"/>
                                  <a:gd name="connsiteX3" fmla="*/ 1299667 w 1336786"/>
                                  <a:gd name="connsiteY3" fmla="*/ 488719 h 753288"/>
                                  <a:gd name="connsiteX4" fmla="*/ 1152142 w 1336786"/>
                                  <a:gd name="connsiteY4" fmla="*/ 753288 h 753288"/>
                                  <a:gd name="connsiteX5" fmla="*/ 74373 w 1336786"/>
                                  <a:gd name="connsiteY5" fmla="*/ 563092 h 753288"/>
                                  <a:gd name="connsiteX6" fmla="*/ 0 w 1336786"/>
                                  <a:gd name="connsiteY6" fmla="*/ 488719 h 753288"/>
                                  <a:gd name="connsiteX7" fmla="*/ 0 w 1336786"/>
                                  <a:gd name="connsiteY7" fmla="*/ 191237 h 753288"/>
                                  <a:gd name="connsiteX0" fmla="*/ 0 w 1336788"/>
                                  <a:gd name="connsiteY0" fmla="*/ 223109 h 785160"/>
                                  <a:gd name="connsiteX1" fmla="*/ 128104 w 1336788"/>
                                  <a:gd name="connsiteY1" fmla="*/ 0 h 785160"/>
                                  <a:gd name="connsiteX2" fmla="*/ 1217979 w 1336788"/>
                                  <a:gd name="connsiteY2" fmla="*/ 209931 h 785160"/>
                                  <a:gd name="connsiteX3" fmla="*/ 1299667 w 1336788"/>
                                  <a:gd name="connsiteY3" fmla="*/ 520591 h 785160"/>
                                  <a:gd name="connsiteX4" fmla="*/ 1152142 w 1336788"/>
                                  <a:gd name="connsiteY4" fmla="*/ 785160 h 785160"/>
                                  <a:gd name="connsiteX5" fmla="*/ 74373 w 1336788"/>
                                  <a:gd name="connsiteY5" fmla="*/ 594964 h 785160"/>
                                  <a:gd name="connsiteX6" fmla="*/ 0 w 1336788"/>
                                  <a:gd name="connsiteY6" fmla="*/ 520591 h 785160"/>
                                  <a:gd name="connsiteX7" fmla="*/ 0 w 1336788"/>
                                  <a:gd name="connsiteY7" fmla="*/ 223109 h 78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788" h="785160">
                                    <a:moveTo>
                                      <a:pt x="0" y="223109"/>
                                    </a:moveTo>
                                    <a:cubicBezTo>
                                      <a:pt x="0" y="182034"/>
                                      <a:pt x="87029" y="0"/>
                                      <a:pt x="128104" y="0"/>
                                    </a:cubicBezTo>
                                    <a:cubicBezTo>
                                      <a:pt x="468760" y="138112"/>
                                      <a:pt x="1022719" y="123166"/>
                                      <a:pt x="1217979" y="209931"/>
                                    </a:cubicBezTo>
                                    <a:cubicBezTo>
                                      <a:pt x="1413240" y="296696"/>
                                      <a:pt x="1311859" y="414520"/>
                                      <a:pt x="1299667" y="520591"/>
                                    </a:cubicBezTo>
                                    <a:cubicBezTo>
                                      <a:pt x="1299667" y="561666"/>
                                      <a:pt x="1193217" y="785160"/>
                                      <a:pt x="1152142" y="785160"/>
                                    </a:cubicBezTo>
                                    <a:cubicBezTo>
                                      <a:pt x="885546" y="565704"/>
                                      <a:pt x="458013" y="594964"/>
                                      <a:pt x="74373" y="594964"/>
                                    </a:cubicBezTo>
                                    <a:cubicBezTo>
                                      <a:pt x="33298" y="594964"/>
                                      <a:pt x="0" y="561666"/>
                                      <a:pt x="0" y="520591"/>
                                    </a:cubicBezTo>
                                    <a:lnTo>
                                      <a:pt x="0" y="223109"/>
                                    </a:lnTo>
                                    <a:close/>
                                  </a:path>
                                </a:pathLst>
                              </a:custGeom>
                              <a:gradFill>
                                <a:gsLst>
                                  <a:gs pos="0">
                                    <a:schemeClr val="bg1">
                                      <a:lumMod val="75000"/>
                                    </a:schemeClr>
                                  </a:gs>
                                  <a:gs pos="100000">
                                    <a:srgbClr val="C00000"/>
                                  </a:gs>
                                </a:gsLst>
                                <a:lin ang="5400000" scaled="1"/>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73" name="Rectangle: Rounded Corners 25">
                            <a:extLst>
                              <a:ext uri="{FF2B5EF4-FFF2-40B4-BE49-F238E27FC236}">
                                <a16:creationId xmlns:a16="http://schemas.microsoft.com/office/drawing/2014/main" id="{66A17BE5-C2E2-C1F8-C317-AD430B9C4F8E}"/>
                              </a:ext>
                            </a:extLst>
                          </p:cNvPr>
                          <p:cNvSpPr/>
                          <p:nvPr/>
                        </p:nvSpPr>
                        <p:spPr>
                          <a:xfrm>
                            <a:off x="6536924" y="3477127"/>
                            <a:ext cx="471467" cy="221400"/>
                          </a:xfrm>
                          <a:custGeom>
                            <a:avLst/>
                            <a:gdLst>
                              <a:gd name="connsiteX0" fmla="*/ 0 w 499308"/>
                              <a:gd name="connsiteY0" fmla="*/ 33087 h 198521"/>
                              <a:gd name="connsiteX1" fmla="*/ 33087 w 499308"/>
                              <a:gd name="connsiteY1" fmla="*/ 0 h 198521"/>
                              <a:gd name="connsiteX2" fmla="*/ 466221 w 499308"/>
                              <a:gd name="connsiteY2" fmla="*/ 0 h 198521"/>
                              <a:gd name="connsiteX3" fmla="*/ 499308 w 499308"/>
                              <a:gd name="connsiteY3" fmla="*/ 33087 h 198521"/>
                              <a:gd name="connsiteX4" fmla="*/ 499308 w 499308"/>
                              <a:gd name="connsiteY4" fmla="*/ 165434 h 198521"/>
                              <a:gd name="connsiteX5" fmla="*/ 466221 w 499308"/>
                              <a:gd name="connsiteY5" fmla="*/ 198521 h 198521"/>
                              <a:gd name="connsiteX6" fmla="*/ 33087 w 499308"/>
                              <a:gd name="connsiteY6" fmla="*/ 198521 h 198521"/>
                              <a:gd name="connsiteX7" fmla="*/ 0 w 499308"/>
                              <a:gd name="connsiteY7" fmla="*/ 165434 h 198521"/>
                              <a:gd name="connsiteX8" fmla="*/ 0 w 499308"/>
                              <a:gd name="connsiteY8" fmla="*/ 33087 h 198521"/>
                              <a:gd name="connsiteX0" fmla="*/ 0 w 499308"/>
                              <a:gd name="connsiteY0" fmla="*/ 33087 h 219235"/>
                              <a:gd name="connsiteX1" fmla="*/ 33087 w 499308"/>
                              <a:gd name="connsiteY1" fmla="*/ 0 h 219235"/>
                              <a:gd name="connsiteX2" fmla="*/ 466221 w 499308"/>
                              <a:gd name="connsiteY2" fmla="*/ 0 h 219235"/>
                              <a:gd name="connsiteX3" fmla="*/ 499308 w 499308"/>
                              <a:gd name="connsiteY3" fmla="*/ 33087 h 219235"/>
                              <a:gd name="connsiteX4" fmla="*/ 499308 w 499308"/>
                              <a:gd name="connsiteY4" fmla="*/ 165434 h 219235"/>
                              <a:gd name="connsiteX5" fmla="*/ 466221 w 499308"/>
                              <a:gd name="connsiteY5" fmla="*/ 198521 h 219235"/>
                              <a:gd name="connsiteX6" fmla="*/ 36046 w 499308"/>
                              <a:gd name="connsiteY6" fmla="*/ 219235 h 219235"/>
                              <a:gd name="connsiteX7" fmla="*/ 0 w 499308"/>
                              <a:gd name="connsiteY7" fmla="*/ 165434 h 219235"/>
                              <a:gd name="connsiteX8" fmla="*/ 0 w 499308"/>
                              <a:gd name="connsiteY8" fmla="*/ 33087 h 219235"/>
                              <a:gd name="connsiteX0" fmla="*/ 0 w 499308"/>
                              <a:gd name="connsiteY0" fmla="*/ 33087 h 219235"/>
                              <a:gd name="connsiteX1" fmla="*/ 33087 w 499308"/>
                              <a:gd name="connsiteY1" fmla="*/ 0 h 219235"/>
                              <a:gd name="connsiteX2" fmla="*/ 466221 w 499308"/>
                              <a:gd name="connsiteY2" fmla="*/ 0 h 219235"/>
                              <a:gd name="connsiteX3" fmla="*/ 499308 w 499308"/>
                              <a:gd name="connsiteY3" fmla="*/ 33087 h 219235"/>
                              <a:gd name="connsiteX4" fmla="*/ 499308 w 499308"/>
                              <a:gd name="connsiteY4" fmla="*/ 165434 h 219235"/>
                              <a:gd name="connsiteX5" fmla="*/ 466221 w 499308"/>
                              <a:gd name="connsiteY5" fmla="*/ 198521 h 219235"/>
                              <a:gd name="connsiteX6" fmla="*/ 36046 w 499308"/>
                              <a:gd name="connsiteY6" fmla="*/ 219235 h 219235"/>
                              <a:gd name="connsiteX7" fmla="*/ 0 w 499308"/>
                              <a:gd name="connsiteY7" fmla="*/ 165434 h 219235"/>
                              <a:gd name="connsiteX8" fmla="*/ 0 w 499308"/>
                              <a:gd name="connsiteY8" fmla="*/ 33087 h 219235"/>
                              <a:gd name="connsiteX0" fmla="*/ 0 w 499308"/>
                              <a:gd name="connsiteY0" fmla="*/ 33087 h 221400"/>
                              <a:gd name="connsiteX1" fmla="*/ 33087 w 499308"/>
                              <a:gd name="connsiteY1" fmla="*/ 0 h 221400"/>
                              <a:gd name="connsiteX2" fmla="*/ 466221 w 499308"/>
                              <a:gd name="connsiteY2" fmla="*/ 0 h 221400"/>
                              <a:gd name="connsiteX3" fmla="*/ 499308 w 499308"/>
                              <a:gd name="connsiteY3" fmla="*/ 33087 h 221400"/>
                              <a:gd name="connsiteX4" fmla="*/ 499308 w 499308"/>
                              <a:gd name="connsiteY4" fmla="*/ 165434 h 221400"/>
                              <a:gd name="connsiteX5" fmla="*/ 466221 w 499308"/>
                              <a:gd name="connsiteY5" fmla="*/ 198521 h 221400"/>
                              <a:gd name="connsiteX6" fmla="*/ 36046 w 499308"/>
                              <a:gd name="connsiteY6" fmla="*/ 219235 h 221400"/>
                              <a:gd name="connsiteX7" fmla="*/ 0 w 499308"/>
                              <a:gd name="connsiteY7" fmla="*/ 165434 h 221400"/>
                              <a:gd name="connsiteX8" fmla="*/ 0 w 499308"/>
                              <a:gd name="connsiteY8" fmla="*/ 33087 h 22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308" h="221400">
                                <a:moveTo>
                                  <a:pt x="0" y="33087"/>
                                </a:moveTo>
                                <a:cubicBezTo>
                                  <a:pt x="0" y="14814"/>
                                  <a:pt x="14814" y="0"/>
                                  <a:pt x="33087" y="0"/>
                                </a:cubicBezTo>
                                <a:lnTo>
                                  <a:pt x="466221" y="0"/>
                                </a:lnTo>
                                <a:cubicBezTo>
                                  <a:pt x="484494" y="0"/>
                                  <a:pt x="499308" y="14814"/>
                                  <a:pt x="499308" y="33087"/>
                                </a:cubicBezTo>
                                <a:lnTo>
                                  <a:pt x="499308" y="165434"/>
                                </a:lnTo>
                                <a:cubicBezTo>
                                  <a:pt x="499308" y="183707"/>
                                  <a:pt x="484494" y="198521"/>
                                  <a:pt x="466221" y="198521"/>
                                </a:cubicBezTo>
                                <a:cubicBezTo>
                                  <a:pt x="318708" y="207399"/>
                                  <a:pt x="196094" y="228112"/>
                                  <a:pt x="36046" y="219235"/>
                                </a:cubicBezTo>
                                <a:cubicBezTo>
                                  <a:pt x="17773" y="219235"/>
                                  <a:pt x="0" y="183707"/>
                                  <a:pt x="0" y="165434"/>
                                </a:cubicBezTo>
                                <a:lnTo>
                                  <a:pt x="0" y="33087"/>
                                </a:lnTo>
                                <a:close/>
                              </a:path>
                            </a:pathLst>
                          </a:custGeom>
                          <a:gradFill>
                            <a:gsLst>
                              <a:gs pos="0">
                                <a:schemeClr val="bg1">
                                  <a:lumMod val="75000"/>
                                </a:schemeClr>
                              </a:gs>
                              <a:gs pos="100000">
                                <a:schemeClr val="accent5">
                                  <a:lumMod val="7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65" name="Group 664">
                          <a:extLst>
                            <a:ext uri="{FF2B5EF4-FFF2-40B4-BE49-F238E27FC236}">
                              <a16:creationId xmlns:a16="http://schemas.microsoft.com/office/drawing/2014/main" id="{6BB7BEB1-67A0-E538-D81F-63840740E312}"/>
                            </a:ext>
                          </a:extLst>
                        </p:cNvPr>
                        <p:cNvGrpSpPr/>
                        <p:nvPr/>
                      </p:nvGrpSpPr>
                      <p:grpSpPr>
                        <a:xfrm>
                          <a:off x="5652716" y="2002751"/>
                          <a:ext cx="418551" cy="126000"/>
                          <a:chOff x="1402181" y="3729820"/>
                          <a:chExt cx="418551" cy="126000"/>
                        </a:xfrm>
                      </p:grpSpPr>
                      <p:sp>
                        <p:nvSpPr>
                          <p:cNvPr id="669" name="Oval 668">
                            <a:extLst>
                              <a:ext uri="{FF2B5EF4-FFF2-40B4-BE49-F238E27FC236}">
                                <a16:creationId xmlns:a16="http://schemas.microsoft.com/office/drawing/2014/main" id="{7ADC0EC4-602B-F4F0-6566-1927DCD91511}"/>
                              </a:ext>
                            </a:extLst>
                          </p:cNvPr>
                          <p:cNvSpPr>
                            <a:spLocks noChangeAspect="1"/>
                          </p:cNvSpPr>
                          <p:nvPr/>
                        </p:nvSpPr>
                        <p:spPr>
                          <a:xfrm>
                            <a:off x="1402181" y="3729820"/>
                            <a:ext cx="126000" cy="126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0" name="Oval 669">
                            <a:extLst>
                              <a:ext uri="{FF2B5EF4-FFF2-40B4-BE49-F238E27FC236}">
                                <a16:creationId xmlns:a16="http://schemas.microsoft.com/office/drawing/2014/main" id="{AF4AB154-E3FE-3085-EAD6-03E1781EC020}"/>
                              </a:ext>
                            </a:extLst>
                          </p:cNvPr>
                          <p:cNvSpPr>
                            <a:spLocks noChangeAspect="1"/>
                          </p:cNvSpPr>
                          <p:nvPr/>
                        </p:nvSpPr>
                        <p:spPr>
                          <a:xfrm>
                            <a:off x="1547023" y="3729820"/>
                            <a:ext cx="126000" cy="126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1" name="Oval 670">
                            <a:extLst>
                              <a:ext uri="{FF2B5EF4-FFF2-40B4-BE49-F238E27FC236}">
                                <a16:creationId xmlns:a16="http://schemas.microsoft.com/office/drawing/2014/main" id="{C198551E-E3B6-AB14-8071-39852E53542A}"/>
                              </a:ext>
                            </a:extLst>
                          </p:cNvPr>
                          <p:cNvSpPr>
                            <a:spLocks noChangeAspect="1"/>
                          </p:cNvSpPr>
                          <p:nvPr/>
                        </p:nvSpPr>
                        <p:spPr>
                          <a:xfrm>
                            <a:off x="1694732" y="3729820"/>
                            <a:ext cx="126000" cy="126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66" name="Group 665">
                          <a:extLst>
                            <a:ext uri="{FF2B5EF4-FFF2-40B4-BE49-F238E27FC236}">
                              <a16:creationId xmlns:a16="http://schemas.microsoft.com/office/drawing/2014/main" id="{B13D06FE-3DEC-722C-45C6-F56EC5BCEC9C}"/>
                            </a:ext>
                          </a:extLst>
                        </p:cNvPr>
                        <p:cNvGrpSpPr/>
                        <p:nvPr/>
                      </p:nvGrpSpPr>
                      <p:grpSpPr>
                        <a:xfrm>
                          <a:off x="5711812" y="2255150"/>
                          <a:ext cx="297491" cy="126331"/>
                          <a:chOff x="1560975" y="3732587"/>
                          <a:chExt cx="297491" cy="126331"/>
                        </a:xfrm>
                      </p:grpSpPr>
                      <p:sp>
                        <p:nvSpPr>
                          <p:cNvPr id="667" name="Rectangle 666">
                            <a:extLst>
                              <a:ext uri="{FF2B5EF4-FFF2-40B4-BE49-F238E27FC236}">
                                <a16:creationId xmlns:a16="http://schemas.microsoft.com/office/drawing/2014/main" id="{8ECDB46C-2A58-4034-FD7C-5F959064B24F}"/>
                              </a:ext>
                            </a:extLst>
                          </p:cNvPr>
                          <p:cNvSpPr>
                            <a:spLocks noChangeAspect="1"/>
                          </p:cNvSpPr>
                          <p:nvPr/>
                        </p:nvSpPr>
                        <p:spPr>
                          <a:xfrm rot="2700000">
                            <a:off x="1560809" y="3732753"/>
                            <a:ext cx="126331" cy="1260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8" name="Rectangle 667">
                            <a:extLst>
                              <a:ext uri="{FF2B5EF4-FFF2-40B4-BE49-F238E27FC236}">
                                <a16:creationId xmlns:a16="http://schemas.microsoft.com/office/drawing/2014/main" id="{EA2F7A93-FE8C-D5A7-9739-D9F8AB7AA75B}"/>
                              </a:ext>
                            </a:extLst>
                          </p:cNvPr>
                          <p:cNvSpPr>
                            <a:spLocks noChangeAspect="1"/>
                          </p:cNvSpPr>
                          <p:nvPr/>
                        </p:nvSpPr>
                        <p:spPr>
                          <a:xfrm rot="2700000">
                            <a:off x="1732300" y="3732753"/>
                            <a:ext cx="126331" cy="1260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52" name="Group 651">
                        <a:extLst>
                          <a:ext uri="{FF2B5EF4-FFF2-40B4-BE49-F238E27FC236}">
                            <a16:creationId xmlns:a16="http://schemas.microsoft.com/office/drawing/2014/main" id="{94763F85-7699-B0E0-66FB-602E61813E1F}"/>
                          </a:ext>
                        </a:extLst>
                      </p:cNvPr>
                      <p:cNvGrpSpPr/>
                      <p:nvPr/>
                    </p:nvGrpSpPr>
                    <p:grpSpPr>
                      <a:xfrm>
                        <a:off x="5443489" y="4426310"/>
                        <a:ext cx="399836" cy="108000"/>
                        <a:chOff x="8630862" y="6300134"/>
                        <a:chExt cx="399836" cy="108000"/>
                      </a:xfrm>
                    </p:grpSpPr>
                    <p:sp>
                      <p:nvSpPr>
                        <p:cNvPr id="653" name="Oval 652">
                          <a:extLst>
                            <a:ext uri="{FF2B5EF4-FFF2-40B4-BE49-F238E27FC236}">
                              <a16:creationId xmlns:a16="http://schemas.microsoft.com/office/drawing/2014/main" id="{79905F5D-FE75-BD4F-B515-143E945EAD77}"/>
                            </a:ext>
                          </a:extLst>
                        </p:cNvPr>
                        <p:cNvSpPr>
                          <a:spLocks noChangeAspect="1"/>
                        </p:cNvSpPr>
                        <p:nvPr/>
                      </p:nvSpPr>
                      <p:spPr>
                        <a:xfrm>
                          <a:off x="8630862" y="6300134"/>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4" name="Oval 653">
                          <a:extLst>
                            <a:ext uri="{FF2B5EF4-FFF2-40B4-BE49-F238E27FC236}">
                              <a16:creationId xmlns:a16="http://schemas.microsoft.com/office/drawing/2014/main" id="{8FF31371-D925-817F-BBE7-50009E7385A2}"/>
                            </a:ext>
                          </a:extLst>
                        </p:cNvPr>
                        <p:cNvSpPr>
                          <a:spLocks noChangeAspect="1"/>
                        </p:cNvSpPr>
                        <p:nvPr/>
                      </p:nvSpPr>
                      <p:spPr>
                        <a:xfrm>
                          <a:off x="8771048" y="6300134"/>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5" name="Oval 654">
                          <a:extLst>
                            <a:ext uri="{FF2B5EF4-FFF2-40B4-BE49-F238E27FC236}">
                              <a16:creationId xmlns:a16="http://schemas.microsoft.com/office/drawing/2014/main" id="{0A32A9DA-E0DF-FDCC-0EF4-6D22D5448A2E}"/>
                            </a:ext>
                          </a:extLst>
                        </p:cNvPr>
                        <p:cNvSpPr>
                          <a:spLocks noChangeAspect="1"/>
                        </p:cNvSpPr>
                        <p:nvPr/>
                      </p:nvSpPr>
                      <p:spPr>
                        <a:xfrm>
                          <a:off x="8922698" y="6300134"/>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mc:AlternateContent xmlns:mc="http://schemas.openxmlformats.org/markup-compatibility/2006" xmlns:a14="http://schemas.microsoft.com/office/drawing/2010/main">
                  <mc:Choice Requires="a14">
                    <p:sp>
                      <p:nvSpPr>
                        <p:cNvPr id="683" name="TextBox 682">
                          <a:extLst>
                            <a:ext uri="{FF2B5EF4-FFF2-40B4-BE49-F238E27FC236}">
                              <a16:creationId xmlns:a16="http://schemas.microsoft.com/office/drawing/2014/main" id="{24A75B5A-9CBD-942B-1AD2-FF7459B40B1D}"/>
                            </a:ext>
                          </a:extLst>
                        </p:cNvPr>
                        <p:cNvSpPr txBox="1"/>
                        <p:nvPr/>
                      </p:nvSpPr>
                      <p:spPr>
                        <a:xfrm>
                          <a:off x="6018720" y="5848153"/>
                          <a:ext cx="288000" cy="216000"/>
                        </a:xfrm>
                        <a:prstGeom prst="ellipse">
                          <a:avLst/>
                        </a:prstGeom>
                        <a:solidFill>
                          <a:srgbClr val="7030A0"/>
                        </a:solidFill>
                        <a:ln>
                          <a:noFill/>
                        </a:ln>
                      </p:spPr>
                      <p:txBody>
                        <a:bodyPr wrap="none" lIns="36000" tIns="36000" rIns="36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𝑃</m:t>
                                    </m:r>
                                  </m:e>
                                  <m:sub>
                                    <m:r>
                                      <a:rPr kumimoji="0" lang="en-NZ" sz="1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𝑖</m:t>
                                    </m:r>
                                  </m:sub>
                                </m:sSub>
                              </m:oMath>
                            </m:oMathPara>
                          </a14:m>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683" name="TextBox 682">
                          <a:extLst>
                            <a:ext uri="{FF2B5EF4-FFF2-40B4-BE49-F238E27FC236}">
                              <a16:creationId xmlns:a16="http://schemas.microsoft.com/office/drawing/2014/main" id="{24A75B5A-9CBD-942B-1AD2-FF7459B40B1D}"/>
                            </a:ext>
                          </a:extLst>
                        </p:cNvPr>
                        <p:cNvSpPr txBox="1">
                          <a:spLocks noRot="1" noChangeAspect="1" noMove="1" noResize="1" noEditPoints="1" noAdjustHandles="1" noChangeArrowheads="1" noChangeShapeType="1" noTextEdit="1"/>
                        </p:cNvSpPr>
                        <p:nvPr/>
                      </p:nvSpPr>
                      <p:spPr>
                        <a:xfrm>
                          <a:off x="6018720" y="5848153"/>
                          <a:ext cx="288000" cy="216000"/>
                        </a:xfrm>
                        <a:prstGeom prst="ellipse">
                          <a:avLst/>
                        </a:prstGeom>
                        <a:blipFill>
                          <a:blip r:embed="rId58"/>
                          <a:stretch>
                            <a:fillRect b="-5556"/>
                          </a:stretch>
                        </a:blipFill>
                        <a:ln>
                          <a:noFill/>
                        </a:ln>
                      </p:spPr>
                      <p:txBody>
                        <a:bodyPr/>
                        <a:lstStyle/>
                        <a:p>
                          <a:r>
                            <a:rPr lang="en-NZ">
                              <a:noFill/>
                            </a:rPr>
                            <a:t> </a:t>
                          </a:r>
                        </a:p>
                      </p:txBody>
                    </p:sp>
                  </mc:Fallback>
                </mc:AlternateContent>
              </p:grpSp>
              <p:sp>
                <p:nvSpPr>
                  <p:cNvPr id="687" name="TextBox 686">
                    <a:extLst>
                      <a:ext uri="{FF2B5EF4-FFF2-40B4-BE49-F238E27FC236}">
                        <a16:creationId xmlns:a16="http://schemas.microsoft.com/office/drawing/2014/main" id="{FB04E18A-CB51-A6AD-70C8-690A480F63C6}"/>
                      </a:ext>
                    </a:extLst>
                  </p:cNvPr>
                  <p:cNvSpPr txBox="1"/>
                  <p:nvPr/>
                </p:nvSpPr>
                <p:spPr>
                  <a:xfrm>
                    <a:off x="5968576" y="6416632"/>
                    <a:ext cx="90601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000" b="1" i="0" u="none" strike="noStrike" kern="1200" cap="none" spc="0" normalizeH="0" baseline="0" noProof="0" dirty="0">
                        <a:ln>
                          <a:noFill/>
                        </a:ln>
                        <a:solidFill>
                          <a:srgbClr val="7030A0"/>
                        </a:solidFill>
                        <a:effectLst/>
                        <a:uLnTx/>
                        <a:uFillTx/>
                        <a:latin typeface="Calibri" panose="020F0502020204030204"/>
                        <a:ea typeface="+mn-ea"/>
                        <a:cs typeface="+mn-cs"/>
                      </a:rPr>
                      <a:t>Inward facing</a:t>
                    </a:r>
                  </a:p>
                </p:txBody>
              </p:sp>
            </p:grpSp>
            <mc:AlternateContent xmlns:mc="http://schemas.openxmlformats.org/markup-compatibility/2006" xmlns:a14="http://schemas.microsoft.com/office/drawing/2010/main">
              <mc:Choice Requires="a14">
                <p:sp>
                  <p:nvSpPr>
                    <p:cNvPr id="445" name="TextBox 444">
                      <a:extLst>
                        <a:ext uri="{FF2B5EF4-FFF2-40B4-BE49-F238E27FC236}">
                          <a16:creationId xmlns:a16="http://schemas.microsoft.com/office/drawing/2014/main" id="{E8AEFD78-0E3B-C8B4-3D7F-BB3E63654651}"/>
                        </a:ext>
                      </a:extLst>
                    </p:cNvPr>
                    <p:cNvSpPr txBox="1"/>
                    <p:nvPr/>
                  </p:nvSpPr>
                  <p:spPr>
                    <a:xfrm>
                      <a:off x="4217615" y="6026730"/>
                      <a:ext cx="923184" cy="308628"/>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lvl="0"/>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lang="en-NZ" sz="1200" i="1" kern="0">
                                        <a:solidFill>
                                          <a:prstClr val="black"/>
                                        </a:solidFill>
                                        <a:latin typeface="Cambria Math" panose="02040503050406030204" pitchFamily="18" charset="0"/>
                                      </a:rPr>
                                    </m:ctrlPr>
                                  </m:sSupPr>
                                  <m:e>
                                    <m:r>
                                      <a:rPr lang="en-NZ" sz="1200" i="1" kern="0">
                                        <a:solidFill>
                                          <a:prstClr val="black"/>
                                        </a:solidFill>
                                        <a:latin typeface="Cambria Math" panose="02040503050406030204" pitchFamily="18" charset="0"/>
                                      </a:rPr>
                                      <m:t>𝐻</m:t>
                                    </m:r>
                                  </m:e>
                                  <m:sup>
                                    <m:r>
                                      <a:rPr lang="en-NZ" sz="1200" i="1" kern="0">
                                        <a:solidFill>
                                          <a:prstClr val="black"/>
                                        </a:solidFill>
                                        <a:latin typeface="Cambria Math" panose="02040503050406030204" pitchFamily="18" charset="0"/>
                                      </a:rPr>
                                      <m:t>+</m:t>
                                    </m:r>
                                  </m:sup>
                                </m:sSup>
                                <m:r>
                                  <a:rPr lang="en-NZ" sz="1200" b="0" i="1" kern="0" smtClean="0">
                                    <a:solidFill>
                                      <a:prstClr val="black"/>
                                    </a:solidFill>
                                    <a:latin typeface="Cambria Math" panose="02040503050406030204" pitchFamily="18" charset="0"/>
                                  </a:rPr>
                                  <m:t>.</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45" name="TextBox 444">
                      <a:extLst>
                        <a:ext uri="{FF2B5EF4-FFF2-40B4-BE49-F238E27FC236}">
                          <a16:creationId xmlns:a16="http://schemas.microsoft.com/office/drawing/2014/main" id="{E8AEFD78-0E3B-C8B4-3D7F-BB3E63654651}"/>
                        </a:ext>
                      </a:extLst>
                    </p:cNvPr>
                    <p:cNvSpPr txBox="1">
                      <a:spLocks noRot="1" noChangeAspect="1" noMove="1" noResize="1" noEditPoints="1" noAdjustHandles="1" noChangeArrowheads="1" noChangeShapeType="1" noTextEdit="1"/>
                    </p:cNvSpPr>
                    <p:nvPr/>
                  </p:nvSpPr>
                  <p:spPr>
                    <a:xfrm>
                      <a:off x="4217615" y="6026730"/>
                      <a:ext cx="923184" cy="308628"/>
                    </a:xfrm>
                    <a:prstGeom prst="roundRect">
                      <a:avLst>
                        <a:gd name="adj" fmla="val 38026"/>
                      </a:avLst>
                    </a:prstGeom>
                    <a:blipFill>
                      <a:blip r:embed="rId78"/>
                      <a:stretch>
                        <a:fillRect l="-649" b="-1887"/>
                      </a:stretch>
                    </a:blipFill>
                    <a:ln w="12700">
                      <a:solidFill>
                        <a:srgbClr val="FF0000"/>
                      </a:solidFill>
                    </a:ln>
                  </p:spPr>
                  <p:txBody>
                    <a:bodyPr/>
                    <a:lstStyle/>
                    <a:p>
                      <a:r>
                        <a:rPr lang="en-NZ">
                          <a:noFill/>
                        </a:rPr>
                        <a:t> </a:t>
                      </a:r>
                    </a:p>
                  </p:txBody>
                </p:sp>
              </mc:Fallback>
            </mc:AlternateContent>
          </p:grpSp>
          <p:grpSp>
            <p:nvGrpSpPr>
              <p:cNvPr id="713" name="Group 712">
                <a:extLst>
                  <a:ext uri="{FF2B5EF4-FFF2-40B4-BE49-F238E27FC236}">
                    <a16:creationId xmlns:a16="http://schemas.microsoft.com/office/drawing/2014/main" id="{7714B300-2AA7-26E1-1CCD-4F4564199D5A}"/>
                  </a:ext>
                </a:extLst>
              </p:cNvPr>
              <p:cNvGrpSpPr/>
              <p:nvPr/>
            </p:nvGrpSpPr>
            <p:grpSpPr>
              <a:xfrm>
                <a:off x="4357989" y="3932689"/>
                <a:ext cx="468000" cy="1296000"/>
                <a:chOff x="4445220" y="4630813"/>
                <a:chExt cx="468000" cy="1296000"/>
              </a:xfrm>
            </p:grpSpPr>
            <p:sp>
              <p:nvSpPr>
                <p:cNvPr id="695" name="Arrow: Up 694">
                  <a:extLst>
                    <a:ext uri="{FF2B5EF4-FFF2-40B4-BE49-F238E27FC236}">
                      <a16:creationId xmlns:a16="http://schemas.microsoft.com/office/drawing/2014/main" id="{879E0574-72E4-4031-5F04-1C58FC901F48}"/>
                    </a:ext>
                  </a:extLst>
                </p:cNvPr>
                <p:cNvSpPr/>
                <p:nvPr/>
              </p:nvSpPr>
              <p:spPr>
                <a:xfrm flipV="1">
                  <a:off x="4535220" y="4630813"/>
                  <a:ext cx="288000" cy="1296000"/>
                </a:xfrm>
                <a:prstGeom prst="up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06" name="Rectangle: Rounded Corners 705">
                      <a:extLst>
                        <a:ext uri="{FF2B5EF4-FFF2-40B4-BE49-F238E27FC236}">
                          <a16:creationId xmlns:a16="http://schemas.microsoft.com/office/drawing/2014/main" id="{ACA8D33F-A312-B9C7-5A90-E07D73E32217}"/>
                        </a:ext>
                      </a:extLst>
                    </p:cNvPr>
                    <p:cNvSpPr/>
                    <p:nvPr/>
                  </p:nvSpPr>
                  <p:spPr>
                    <a:xfrm>
                      <a:off x="4445220" y="4963129"/>
                      <a:ext cx="468000" cy="307471"/>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6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6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kumimoji="0" lang="en-NZ" sz="16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706" name="Rectangle: Rounded Corners 705">
                      <a:extLst>
                        <a:ext uri="{FF2B5EF4-FFF2-40B4-BE49-F238E27FC236}">
                          <a16:creationId xmlns:a16="http://schemas.microsoft.com/office/drawing/2014/main" id="{ACA8D33F-A312-B9C7-5A90-E07D73E32217}"/>
                        </a:ext>
                      </a:extLst>
                    </p:cNvPr>
                    <p:cNvSpPr>
                      <a:spLocks noRot="1" noChangeAspect="1" noMove="1" noResize="1" noEditPoints="1" noAdjustHandles="1" noChangeArrowheads="1" noChangeShapeType="1" noTextEdit="1"/>
                    </p:cNvSpPr>
                    <p:nvPr/>
                  </p:nvSpPr>
                  <p:spPr>
                    <a:xfrm>
                      <a:off x="4445220" y="4963129"/>
                      <a:ext cx="468000" cy="307471"/>
                    </a:xfrm>
                    <a:prstGeom prst="roundRect">
                      <a:avLst>
                        <a:gd name="adj" fmla="val 22549"/>
                      </a:avLst>
                    </a:prstGeom>
                    <a:blipFill>
                      <a:blip r:embed="rId79"/>
                      <a:stretch>
                        <a:fillRect l="-10127"/>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359" name="TextBox 358">
                    <a:extLst>
                      <a:ext uri="{FF2B5EF4-FFF2-40B4-BE49-F238E27FC236}">
                        <a16:creationId xmlns:a16="http://schemas.microsoft.com/office/drawing/2014/main" id="{0CE8F2AE-058C-74E6-6489-4ACCA75EB4EE}"/>
                      </a:ext>
                    </a:extLst>
                  </p:cNvPr>
                  <p:cNvSpPr txBox="1"/>
                  <p:nvPr/>
                </p:nvSpPr>
                <p:spPr>
                  <a:xfrm>
                    <a:off x="5908297" y="4977742"/>
                    <a:ext cx="324000" cy="216000"/>
                  </a:xfrm>
                  <a:prstGeom prst="ellipse">
                    <a:avLst/>
                  </a:prstGeom>
                  <a:solidFill>
                    <a:srgbClr val="EF1E7A"/>
                  </a:solidFill>
                  <a:ln>
                    <a:noFill/>
                  </a:ln>
                </p:spPr>
                <p:txBody>
                  <a:bodyPr wrap="none" lIns="36000" tIns="36000" rIns="36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2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m:t>
                              </m:r>
                            </m:sup>
                          </m:sSup>
                        </m:oMath>
                      </m:oMathPara>
                    </a14:m>
                    <a:endParaRPr kumimoji="0" lang="en-NZ" sz="12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mc:Choice>
            <mc:Fallback xmlns="">
              <p:sp>
                <p:nvSpPr>
                  <p:cNvPr id="359" name="TextBox 358">
                    <a:extLst>
                      <a:ext uri="{FF2B5EF4-FFF2-40B4-BE49-F238E27FC236}">
                        <a16:creationId xmlns:a16="http://schemas.microsoft.com/office/drawing/2014/main" id="{0CE8F2AE-058C-74E6-6489-4ACCA75EB4EE}"/>
                      </a:ext>
                    </a:extLst>
                  </p:cNvPr>
                  <p:cNvSpPr txBox="1">
                    <a:spLocks noRot="1" noChangeAspect="1" noMove="1" noResize="1" noEditPoints="1" noAdjustHandles="1" noChangeArrowheads="1" noChangeShapeType="1" noTextEdit="1"/>
                  </p:cNvSpPr>
                  <p:nvPr/>
                </p:nvSpPr>
                <p:spPr>
                  <a:xfrm>
                    <a:off x="5908297" y="4977742"/>
                    <a:ext cx="324000" cy="216000"/>
                  </a:xfrm>
                  <a:prstGeom prst="ellipse">
                    <a:avLst/>
                  </a:prstGeom>
                  <a:blipFill>
                    <a:blip r:embed="rId80"/>
                    <a:stretch>
                      <a:fillRect/>
                    </a:stretch>
                  </a:blipFill>
                  <a:ln>
                    <a:noFill/>
                  </a:ln>
                </p:spPr>
                <p:txBody>
                  <a:bodyPr/>
                  <a:lstStyle/>
                  <a:p>
                    <a:r>
                      <a:rPr lang="en-NZ">
                        <a:noFill/>
                      </a:rPr>
                      <a:t> </a:t>
                    </a:r>
                  </a:p>
                </p:txBody>
              </p:sp>
            </mc:Fallback>
          </mc:AlternateContent>
          <p:grpSp>
            <p:nvGrpSpPr>
              <p:cNvPr id="363" name="Group 362">
                <a:extLst>
                  <a:ext uri="{FF2B5EF4-FFF2-40B4-BE49-F238E27FC236}">
                    <a16:creationId xmlns:a16="http://schemas.microsoft.com/office/drawing/2014/main" id="{1A12CFB1-23A4-2D1A-5910-4A4C0BDA0BEF}"/>
                  </a:ext>
                </a:extLst>
              </p:cNvPr>
              <p:cNvGrpSpPr/>
              <p:nvPr/>
            </p:nvGrpSpPr>
            <p:grpSpPr>
              <a:xfrm>
                <a:off x="6004486" y="4193065"/>
                <a:ext cx="950252" cy="910112"/>
                <a:chOff x="6089900" y="3994722"/>
                <a:chExt cx="950252" cy="910112"/>
              </a:xfrm>
            </p:grpSpPr>
            <p:grpSp>
              <p:nvGrpSpPr>
                <p:cNvPr id="617" name="Group 616">
                  <a:extLst>
                    <a:ext uri="{FF2B5EF4-FFF2-40B4-BE49-F238E27FC236}">
                      <a16:creationId xmlns:a16="http://schemas.microsoft.com/office/drawing/2014/main" id="{A9A624D0-26D6-0883-A500-F46F300F0344}"/>
                    </a:ext>
                  </a:extLst>
                </p:cNvPr>
                <p:cNvGrpSpPr/>
                <p:nvPr/>
              </p:nvGrpSpPr>
              <p:grpSpPr>
                <a:xfrm>
                  <a:off x="6089900" y="3994722"/>
                  <a:ext cx="495923" cy="456207"/>
                  <a:chOff x="4254991" y="1693913"/>
                  <a:chExt cx="495923" cy="456207"/>
                </a:xfrm>
              </p:grpSpPr>
              <p:sp>
                <p:nvSpPr>
                  <p:cNvPr id="618" name="TextBox 617">
                    <a:extLst>
                      <a:ext uri="{FF2B5EF4-FFF2-40B4-BE49-F238E27FC236}">
                        <a16:creationId xmlns:a16="http://schemas.microsoft.com/office/drawing/2014/main" id="{8CCE0F42-88B1-2739-B339-9416CBC67CA4}"/>
                      </a:ext>
                    </a:extLst>
                  </p:cNvPr>
                  <p:cNvSpPr txBox="1"/>
                  <p:nvPr/>
                </p:nvSpPr>
                <p:spPr>
                  <a:xfrm>
                    <a:off x="4354914" y="1934120"/>
                    <a:ext cx="396000" cy="216000"/>
                  </a:xfrm>
                  <a:prstGeom prst="ellipse">
                    <a:avLst/>
                  </a:prstGeom>
                  <a:solidFill>
                    <a:srgbClr val="C00000"/>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white"/>
                        </a:solidFill>
                        <a:effectLst/>
                        <a:uLnTx/>
                        <a:uFillTx/>
                        <a:latin typeface="Calibri" panose="020F0502020204030204"/>
                        <a:ea typeface="+mn-ea"/>
                        <a:cs typeface="+mn-cs"/>
                      </a:rPr>
                      <a:t>ATP</a:t>
                    </a:r>
                  </a:p>
                </p:txBody>
              </p:sp>
              <p:grpSp>
                <p:nvGrpSpPr>
                  <p:cNvPr id="619" name="Group 618">
                    <a:extLst>
                      <a:ext uri="{FF2B5EF4-FFF2-40B4-BE49-F238E27FC236}">
                        <a16:creationId xmlns:a16="http://schemas.microsoft.com/office/drawing/2014/main" id="{F1BFD784-910D-CB29-E365-3FEE0DBFCFB7}"/>
                      </a:ext>
                    </a:extLst>
                  </p:cNvPr>
                  <p:cNvGrpSpPr/>
                  <p:nvPr/>
                </p:nvGrpSpPr>
                <p:grpSpPr>
                  <a:xfrm rot="861702">
                    <a:off x="4254991" y="1693913"/>
                    <a:ext cx="247496" cy="245467"/>
                    <a:chOff x="4549360" y="2234710"/>
                    <a:chExt cx="247496" cy="245467"/>
                  </a:xfrm>
                </p:grpSpPr>
                <p:sp>
                  <p:nvSpPr>
                    <p:cNvPr id="620" name="Oval 619">
                      <a:extLst>
                        <a:ext uri="{FF2B5EF4-FFF2-40B4-BE49-F238E27FC236}">
                          <a16:creationId xmlns:a16="http://schemas.microsoft.com/office/drawing/2014/main" id="{18A734C5-D4CB-185E-A93C-144E9F71C67D}"/>
                        </a:ext>
                      </a:extLst>
                    </p:cNvPr>
                    <p:cNvSpPr>
                      <a:spLocks noChangeAspect="1"/>
                    </p:cNvSpPr>
                    <p:nvPr/>
                  </p:nvSpPr>
                  <p:spPr>
                    <a:xfrm>
                      <a:off x="4688856" y="2372177"/>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1" name="Oval 620">
                      <a:extLst>
                        <a:ext uri="{FF2B5EF4-FFF2-40B4-BE49-F238E27FC236}">
                          <a16:creationId xmlns:a16="http://schemas.microsoft.com/office/drawing/2014/main" id="{9D0451E9-8758-F35C-2D24-28CAC7A1B717}"/>
                        </a:ext>
                      </a:extLst>
                    </p:cNvPr>
                    <p:cNvSpPr>
                      <a:spLocks noChangeAspect="1"/>
                    </p:cNvSpPr>
                    <p:nvPr/>
                  </p:nvSpPr>
                  <p:spPr>
                    <a:xfrm>
                      <a:off x="4549360" y="2234710"/>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2" name="Oval 621">
                      <a:extLst>
                        <a:ext uri="{FF2B5EF4-FFF2-40B4-BE49-F238E27FC236}">
                          <a16:creationId xmlns:a16="http://schemas.microsoft.com/office/drawing/2014/main" id="{F5565EEA-FEF0-D28D-FCFA-BD0FEB37C48B}"/>
                        </a:ext>
                      </a:extLst>
                    </p:cNvPr>
                    <p:cNvSpPr>
                      <a:spLocks noChangeAspect="1"/>
                    </p:cNvSpPr>
                    <p:nvPr/>
                  </p:nvSpPr>
                  <p:spPr>
                    <a:xfrm>
                      <a:off x="4619108" y="2303443"/>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737" name="Group 736">
                  <a:extLst>
                    <a:ext uri="{FF2B5EF4-FFF2-40B4-BE49-F238E27FC236}">
                      <a16:creationId xmlns:a16="http://schemas.microsoft.com/office/drawing/2014/main" id="{376BE133-813B-0CAF-B9B1-D14BE382528C}"/>
                    </a:ext>
                  </a:extLst>
                </p:cNvPr>
                <p:cNvGrpSpPr/>
                <p:nvPr/>
              </p:nvGrpSpPr>
              <p:grpSpPr>
                <a:xfrm>
                  <a:off x="6435041" y="4093199"/>
                  <a:ext cx="605111" cy="811635"/>
                  <a:chOff x="6228654" y="4064703"/>
                  <a:chExt cx="605111" cy="811635"/>
                </a:xfrm>
              </p:grpSpPr>
              <p:sp>
                <p:nvSpPr>
                  <p:cNvPr id="649" name="Explosion: 8 Points 648">
                    <a:extLst>
                      <a:ext uri="{FF2B5EF4-FFF2-40B4-BE49-F238E27FC236}">
                        <a16:creationId xmlns:a16="http://schemas.microsoft.com/office/drawing/2014/main" id="{C1AC3079-8078-BF97-01CB-DCBAE9ED00FC}"/>
                      </a:ext>
                    </a:extLst>
                  </p:cNvPr>
                  <p:cNvSpPr/>
                  <p:nvPr/>
                </p:nvSpPr>
                <p:spPr>
                  <a:xfrm>
                    <a:off x="6287670" y="4064703"/>
                    <a:ext cx="323850" cy="307471"/>
                  </a:xfrm>
                  <a:prstGeom prst="irregularSeal1">
                    <a:avLst/>
                  </a:prstGeom>
                  <a:solidFill>
                    <a:srgbClr val="66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86" name="Group 685">
                    <a:extLst>
                      <a:ext uri="{FF2B5EF4-FFF2-40B4-BE49-F238E27FC236}">
                        <a16:creationId xmlns:a16="http://schemas.microsoft.com/office/drawing/2014/main" id="{E49DEDA0-A91E-DF10-1AEB-E639B44979AA}"/>
                      </a:ext>
                    </a:extLst>
                  </p:cNvPr>
                  <p:cNvGrpSpPr/>
                  <p:nvPr/>
                </p:nvGrpSpPr>
                <p:grpSpPr>
                  <a:xfrm>
                    <a:off x="6228654" y="4354791"/>
                    <a:ext cx="605111" cy="521547"/>
                    <a:chOff x="7083896" y="4956767"/>
                    <a:chExt cx="605111" cy="521547"/>
                  </a:xfrm>
                </p:grpSpPr>
                <p:grpSp>
                  <p:nvGrpSpPr>
                    <p:cNvPr id="248" name="Group 247">
                      <a:extLst>
                        <a:ext uri="{FF2B5EF4-FFF2-40B4-BE49-F238E27FC236}">
                          <a16:creationId xmlns:a16="http://schemas.microsoft.com/office/drawing/2014/main" id="{9BD41DE6-F91D-7BE5-194B-22C79511DFB4}"/>
                        </a:ext>
                      </a:extLst>
                    </p:cNvPr>
                    <p:cNvGrpSpPr/>
                    <p:nvPr/>
                  </p:nvGrpSpPr>
                  <p:grpSpPr>
                    <a:xfrm>
                      <a:off x="7258903" y="5107446"/>
                      <a:ext cx="430104" cy="370868"/>
                      <a:chOff x="4315125" y="1770222"/>
                      <a:chExt cx="430104" cy="370868"/>
                    </a:xfrm>
                  </p:grpSpPr>
                  <p:sp>
                    <p:nvSpPr>
                      <p:cNvPr id="263" name="TextBox 262">
                        <a:extLst>
                          <a:ext uri="{FF2B5EF4-FFF2-40B4-BE49-F238E27FC236}">
                            <a16:creationId xmlns:a16="http://schemas.microsoft.com/office/drawing/2014/main" id="{B8CD3191-FCA4-ACA9-4F6D-3D1B83E66C1D}"/>
                          </a:ext>
                        </a:extLst>
                      </p:cNvPr>
                      <p:cNvSpPr txBox="1"/>
                      <p:nvPr/>
                    </p:nvSpPr>
                    <p:spPr>
                      <a:xfrm>
                        <a:off x="4349229" y="1925090"/>
                        <a:ext cx="396000" cy="216000"/>
                      </a:xfrm>
                      <a:prstGeom prst="ellipse">
                        <a:avLst/>
                      </a:prstGeom>
                      <a:solidFill>
                        <a:srgbClr val="C00000"/>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white"/>
                            </a:solidFill>
                            <a:effectLst/>
                            <a:uLnTx/>
                            <a:uFillTx/>
                            <a:latin typeface="Calibri" panose="020F0502020204030204"/>
                            <a:ea typeface="+mn-ea"/>
                            <a:cs typeface="+mn-cs"/>
                          </a:rPr>
                          <a:t>ADP</a:t>
                        </a:r>
                      </a:p>
                    </p:txBody>
                  </p:sp>
                  <p:grpSp>
                    <p:nvGrpSpPr>
                      <p:cNvPr id="264" name="Group 263">
                        <a:extLst>
                          <a:ext uri="{FF2B5EF4-FFF2-40B4-BE49-F238E27FC236}">
                            <a16:creationId xmlns:a16="http://schemas.microsoft.com/office/drawing/2014/main" id="{AD9B48E0-84B7-60CE-E14F-B0F2B2A52B74}"/>
                          </a:ext>
                        </a:extLst>
                      </p:cNvPr>
                      <p:cNvGrpSpPr/>
                      <p:nvPr/>
                    </p:nvGrpSpPr>
                    <p:grpSpPr>
                      <a:xfrm rot="861702">
                        <a:off x="4315125" y="1770222"/>
                        <a:ext cx="177748" cy="176734"/>
                        <a:chOff x="4619108" y="2303443"/>
                        <a:chExt cx="177748" cy="176734"/>
                      </a:xfrm>
                    </p:grpSpPr>
                    <p:sp>
                      <p:nvSpPr>
                        <p:cNvPr id="265" name="Oval 264">
                          <a:extLst>
                            <a:ext uri="{FF2B5EF4-FFF2-40B4-BE49-F238E27FC236}">
                              <a16:creationId xmlns:a16="http://schemas.microsoft.com/office/drawing/2014/main" id="{B4542C6E-AE2D-7B3E-D4CE-F0AC284B4066}"/>
                            </a:ext>
                          </a:extLst>
                        </p:cNvPr>
                        <p:cNvSpPr>
                          <a:spLocks noChangeAspect="1"/>
                        </p:cNvSpPr>
                        <p:nvPr/>
                      </p:nvSpPr>
                      <p:spPr>
                        <a:xfrm>
                          <a:off x="4688856" y="2372177"/>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 name="Oval 265">
                          <a:extLst>
                            <a:ext uri="{FF2B5EF4-FFF2-40B4-BE49-F238E27FC236}">
                              <a16:creationId xmlns:a16="http://schemas.microsoft.com/office/drawing/2014/main" id="{7EEB6B4D-CB21-F055-ECE9-9C8B437D3111}"/>
                            </a:ext>
                          </a:extLst>
                        </p:cNvPr>
                        <p:cNvSpPr>
                          <a:spLocks noChangeAspect="1"/>
                        </p:cNvSpPr>
                        <p:nvPr/>
                      </p:nvSpPr>
                      <p:spPr>
                        <a:xfrm>
                          <a:off x="4619108" y="2303443"/>
                          <a:ext cx="108000" cy="10800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685" name="Freeform: Shape 684">
                      <a:extLst>
                        <a:ext uri="{FF2B5EF4-FFF2-40B4-BE49-F238E27FC236}">
                          <a16:creationId xmlns:a16="http://schemas.microsoft.com/office/drawing/2014/main" id="{4F8AFA8B-6A7C-FD7D-9F68-987F9747990B}"/>
                        </a:ext>
                      </a:extLst>
                    </p:cNvPr>
                    <p:cNvSpPr/>
                    <p:nvPr/>
                  </p:nvSpPr>
                  <p:spPr>
                    <a:xfrm rot="4265174" flipV="1">
                      <a:off x="6941731" y="5098932"/>
                      <a:ext cx="408057" cy="123728"/>
                    </a:xfrm>
                    <a:custGeom>
                      <a:avLst/>
                      <a:gdLst>
                        <a:gd name="connsiteX0" fmla="*/ 0 w 171450"/>
                        <a:gd name="connsiteY0" fmla="*/ 0 h 450850"/>
                        <a:gd name="connsiteX1" fmla="*/ 171450 w 171450"/>
                        <a:gd name="connsiteY1" fmla="*/ 450850 h 450850"/>
                        <a:gd name="connsiteX0" fmla="*/ 0 w 171450"/>
                        <a:gd name="connsiteY0" fmla="*/ 0 h 450850"/>
                        <a:gd name="connsiteX1" fmla="*/ 171450 w 171450"/>
                        <a:gd name="connsiteY1" fmla="*/ 450850 h 450850"/>
                        <a:gd name="connsiteX0" fmla="*/ 60050 w 231500"/>
                        <a:gd name="connsiteY0" fmla="*/ 0 h 450850"/>
                        <a:gd name="connsiteX1" fmla="*/ 231500 w 231500"/>
                        <a:gd name="connsiteY1" fmla="*/ 450850 h 450850"/>
                        <a:gd name="connsiteX0" fmla="*/ 57530 w 238398"/>
                        <a:gd name="connsiteY0" fmla="*/ 0 h 273721"/>
                        <a:gd name="connsiteX1" fmla="*/ 238398 w 238398"/>
                        <a:gd name="connsiteY1" fmla="*/ 273721 h 273721"/>
                        <a:gd name="connsiteX0" fmla="*/ 1026 w 181894"/>
                        <a:gd name="connsiteY0" fmla="*/ 0 h 273721"/>
                        <a:gd name="connsiteX1" fmla="*/ 181894 w 181894"/>
                        <a:gd name="connsiteY1" fmla="*/ 273721 h 273721"/>
                        <a:gd name="connsiteX0" fmla="*/ 14525 w 157723"/>
                        <a:gd name="connsiteY0" fmla="*/ 0 h 53389"/>
                        <a:gd name="connsiteX1" fmla="*/ 157723 w 157723"/>
                        <a:gd name="connsiteY1" fmla="*/ 52310 h 53389"/>
                        <a:gd name="connsiteX0" fmla="*/ 31354 w 140944"/>
                        <a:gd name="connsiteY0" fmla="*/ 0 h 50138"/>
                        <a:gd name="connsiteX1" fmla="*/ 140944 w 140944"/>
                        <a:gd name="connsiteY1" fmla="*/ 34529 h 50138"/>
                        <a:gd name="connsiteX0" fmla="*/ 0 w 202946"/>
                        <a:gd name="connsiteY0" fmla="*/ 6416 h 55082"/>
                        <a:gd name="connsiteX1" fmla="*/ 202946 w 202946"/>
                        <a:gd name="connsiteY1" fmla="*/ 32055 h 55082"/>
                        <a:gd name="connsiteX0" fmla="*/ 0 w 202946"/>
                        <a:gd name="connsiteY0" fmla="*/ 46514 h 72153"/>
                        <a:gd name="connsiteX1" fmla="*/ 202946 w 202946"/>
                        <a:gd name="connsiteY1" fmla="*/ 72153 h 72153"/>
                        <a:gd name="connsiteX0" fmla="*/ 0 w 202946"/>
                        <a:gd name="connsiteY0" fmla="*/ 37535 h 63174"/>
                        <a:gd name="connsiteX1" fmla="*/ 202946 w 202946"/>
                        <a:gd name="connsiteY1" fmla="*/ 63174 h 63174"/>
                        <a:gd name="connsiteX0" fmla="*/ 0 w 202946"/>
                        <a:gd name="connsiteY0" fmla="*/ 23945 h 49584"/>
                        <a:gd name="connsiteX1" fmla="*/ 202946 w 202946"/>
                        <a:gd name="connsiteY1" fmla="*/ 49584 h 49584"/>
                        <a:gd name="connsiteX0" fmla="*/ 0 w 169338"/>
                        <a:gd name="connsiteY0" fmla="*/ 17532 h 56506"/>
                        <a:gd name="connsiteX1" fmla="*/ 169338 w 169338"/>
                        <a:gd name="connsiteY1" fmla="*/ 56506 h 56506"/>
                        <a:gd name="connsiteX0" fmla="*/ 0 w 169338"/>
                        <a:gd name="connsiteY0" fmla="*/ 14847 h 53821"/>
                        <a:gd name="connsiteX1" fmla="*/ 169338 w 169338"/>
                        <a:gd name="connsiteY1" fmla="*/ 53821 h 53821"/>
                        <a:gd name="connsiteX0" fmla="*/ 0 w 169338"/>
                        <a:gd name="connsiteY0" fmla="*/ 6047 h 45021"/>
                        <a:gd name="connsiteX1" fmla="*/ 169338 w 169338"/>
                        <a:gd name="connsiteY1" fmla="*/ 45021 h 45021"/>
                      </a:gdLst>
                      <a:ahLst/>
                      <a:cxnLst>
                        <a:cxn ang="0">
                          <a:pos x="connsiteX0" y="connsiteY0"/>
                        </a:cxn>
                        <a:cxn ang="0">
                          <a:pos x="connsiteX1" y="connsiteY1"/>
                        </a:cxn>
                      </a:cxnLst>
                      <a:rect l="l" t="t" r="r" b="b"/>
                      <a:pathLst>
                        <a:path w="169338" h="45021">
                          <a:moveTo>
                            <a:pt x="0" y="6047"/>
                          </a:moveTo>
                          <a:cubicBezTo>
                            <a:pt x="53913" y="-6293"/>
                            <a:pt x="96079" y="-2708"/>
                            <a:pt x="169338" y="45021"/>
                          </a:cubicBezTo>
                        </a:path>
                      </a:pathLst>
                    </a:custGeom>
                    <a:noFill/>
                    <a:ln w="28575">
                      <a:headEnd type="none" w="med" len="med"/>
                      <a:tailEnd type="stealth"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grpSp>
      <p:sp>
        <p:nvSpPr>
          <p:cNvPr id="408" name="Rectangle 407">
            <a:extLst>
              <a:ext uri="{FF2B5EF4-FFF2-40B4-BE49-F238E27FC236}">
                <a16:creationId xmlns:a16="http://schemas.microsoft.com/office/drawing/2014/main" id="{814BDB26-FBEE-1DA7-C515-CA872A27D3C8}"/>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grpSp>
        <p:nvGrpSpPr>
          <p:cNvPr id="413" name="Group 412">
            <a:extLst>
              <a:ext uri="{FF2B5EF4-FFF2-40B4-BE49-F238E27FC236}">
                <a16:creationId xmlns:a16="http://schemas.microsoft.com/office/drawing/2014/main" id="{BD63258A-3EF1-A27D-6558-60897779DC1B}"/>
              </a:ext>
            </a:extLst>
          </p:cNvPr>
          <p:cNvGrpSpPr/>
          <p:nvPr/>
        </p:nvGrpSpPr>
        <p:grpSpPr>
          <a:xfrm>
            <a:off x="7457858" y="1392528"/>
            <a:ext cx="4263983" cy="369332"/>
            <a:chOff x="7457858" y="1392528"/>
            <a:chExt cx="4263983" cy="369332"/>
          </a:xfrm>
        </p:grpSpPr>
        <p:sp>
          <p:nvSpPr>
            <p:cNvPr id="410" name="TextBox 409">
              <a:extLst>
                <a:ext uri="{FF2B5EF4-FFF2-40B4-BE49-F238E27FC236}">
                  <a16:creationId xmlns:a16="http://schemas.microsoft.com/office/drawing/2014/main" id="{E44E0E4C-91CF-4678-4632-BCEC43DD0306}"/>
                </a:ext>
              </a:extLst>
            </p:cNvPr>
            <p:cNvSpPr txBox="1"/>
            <p:nvPr/>
          </p:nvSpPr>
          <p:spPr>
            <a:xfrm>
              <a:off x="7457858" y="1392528"/>
              <a:ext cx="930063" cy="369332"/>
            </a:xfrm>
            <a:prstGeom prst="rect">
              <a:avLst/>
            </a:prstGeom>
            <a:noFill/>
          </p:spPr>
          <p:txBody>
            <a:bodyPr wrap="none" rtlCol="0">
              <a:spAutoFit/>
            </a:bodyPr>
            <a:lstStyle/>
            <a:p>
              <a:r>
                <a:rPr lang="en-NZ" b="1" dirty="0">
                  <a:solidFill>
                    <a:srgbClr val="7030A0"/>
                  </a:solidFill>
                </a:rPr>
                <a:t>Outside</a:t>
              </a:r>
            </a:p>
          </p:txBody>
        </p:sp>
        <p:sp>
          <p:nvSpPr>
            <p:cNvPr id="411" name="TextBox 410">
              <a:extLst>
                <a:ext uri="{FF2B5EF4-FFF2-40B4-BE49-F238E27FC236}">
                  <a16:creationId xmlns:a16="http://schemas.microsoft.com/office/drawing/2014/main" id="{5D67D479-26BE-7988-E4C1-3D9895319036}"/>
                </a:ext>
              </a:extLst>
            </p:cNvPr>
            <p:cNvSpPr txBox="1"/>
            <p:nvPr/>
          </p:nvSpPr>
          <p:spPr>
            <a:xfrm>
              <a:off x="9059504" y="1392528"/>
              <a:ext cx="1242391" cy="369332"/>
            </a:xfrm>
            <a:prstGeom prst="rect">
              <a:avLst/>
            </a:prstGeom>
            <a:noFill/>
          </p:spPr>
          <p:txBody>
            <a:bodyPr wrap="none" rtlCol="0">
              <a:spAutoFit/>
            </a:bodyPr>
            <a:lstStyle/>
            <a:p>
              <a:r>
                <a:rPr lang="en-NZ" b="1" dirty="0">
                  <a:solidFill>
                    <a:srgbClr val="7030A0"/>
                  </a:solidFill>
                </a:rPr>
                <a:t>Membrane</a:t>
              </a:r>
            </a:p>
          </p:txBody>
        </p:sp>
        <p:sp>
          <p:nvSpPr>
            <p:cNvPr id="412" name="TextBox 411">
              <a:extLst>
                <a:ext uri="{FF2B5EF4-FFF2-40B4-BE49-F238E27FC236}">
                  <a16:creationId xmlns:a16="http://schemas.microsoft.com/office/drawing/2014/main" id="{A6A9598B-7C6F-811C-8D54-F566CFBF1157}"/>
                </a:ext>
              </a:extLst>
            </p:cNvPr>
            <p:cNvSpPr txBox="1"/>
            <p:nvPr/>
          </p:nvSpPr>
          <p:spPr>
            <a:xfrm>
              <a:off x="10966506" y="1392528"/>
              <a:ext cx="755335" cy="369332"/>
            </a:xfrm>
            <a:prstGeom prst="rect">
              <a:avLst/>
            </a:prstGeom>
            <a:noFill/>
          </p:spPr>
          <p:txBody>
            <a:bodyPr wrap="none" rtlCol="0">
              <a:spAutoFit/>
            </a:bodyPr>
            <a:lstStyle/>
            <a:p>
              <a:r>
                <a:rPr lang="en-NZ" b="1" dirty="0">
                  <a:solidFill>
                    <a:srgbClr val="7030A0"/>
                  </a:solidFill>
                </a:rPr>
                <a:t>Inside</a:t>
              </a:r>
            </a:p>
          </p:txBody>
        </p:sp>
      </p:grpSp>
    </p:spTree>
    <p:extLst>
      <p:ext uri="{BB962C8B-B14F-4D97-AF65-F5344CB8AC3E}">
        <p14:creationId xmlns:p14="http://schemas.microsoft.com/office/powerpoint/2010/main" val="390128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childTnLst>
                                  <p:subTnLst>
                                    <p:set>
                                      <p:cBhvr override="childStyle">
                                        <p:cTn dur="1" fill="hold" display="0" masterRel="nextClick" afterEffect="1"/>
                                        <p:tgtEl>
                                          <p:spTgt spid="41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225516-AB03-D271-80E3-8AB67B5FE4B1}"/>
              </a:ext>
            </a:extLst>
          </p:cNvPr>
          <p:cNvPicPr>
            <a:picLocks noChangeAspect="1"/>
          </p:cNvPicPr>
          <p:nvPr/>
        </p:nvPicPr>
        <p:blipFill>
          <a:blip r:embed="rId2"/>
          <a:stretch>
            <a:fillRect/>
          </a:stretch>
        </p:blipFill>
        <p:spPr>
          <a:xfrm>
            <a:off x="335986" y="1158992"/>
            <a:ext cx="5589892" cy="4927004"/>
          </a:xfrm>
          <a:prstGeom prst="rect">
            <a:avLst/>
          </a:prstGeom>
        </p:spPr>
      </p:pic>
      <p:sp>
        <p:nvSpPr>
          <p:cNvPr id="5" name="TextBox 4">
            <a:extLst>
              <a:ext uri="{FF2B5EF4-FFF2-40B4-BE49-F238E27FC236}">
                <a16:creationId xmlns:a16="http://schemas.microsoft.com/office/drawing/2014/main" id="{40CD3122-A543-950D-3D58-00DB91C66CA7}"/>
              </a:ext>
            </a:extLst>
          </p:cNvPr>
          <p:cNvSpPr txBox="1"/>
          <p:nvPr/>
        </p:nvSpPr>
        <p:spPr>
          <a:xfrm>
            <a:off x="230372" y="6307731"/>
            <a:ext cx="11731256" cy="369332"/>
          </a:xfrm>
          <a:prstGeom prst="rect">
            <a:avLst/>
          </a:prstGeom>
          <a:noFill/>
        </p:spPr>
        <p:txBody>
          <a:bodyPr wrap="square">
            <a:spAutoFit/>
          </a:bodyPr>
          <a:lstStyle/>
          <a:p>
            <a:r>
              <a:rPr lang="en-GB" dirty="0">
                <a:hlinkClick r:id="rId3"/>
              </a:rPr>
              <a:t>Pan et al The cardiac Na</a:t>
            </a:r>
            <a:r>
              <a:rPr lang="en-GB" baseline="30000" dirty="0">
                <a:hlinkClick r:id="rId3"/>
              </a:rPr>
              <a:t>+</a:t>
            </a:r>
            <a:r>
              <a:rPr lang="en-GB" dirty="0">
                <a:hlinkClick r:id="rId3"/>
              </a:rPr>
              <a:t>/K</a:t>
            </a:r>
            <a:r>
              <a:rPr lang="en-GB" baseline="30000" dirty="0">
                <a:hlinkClick r:id="rId3"/>
              </a:rPr>
              <a:t>+</a:t>
            </a:r>
            <a:r>
              <a:rPr lang="en-GB" dirty="0">
                <a:hlinkClick r:id="rId3"/>
              </a:rPr>
              <a:t> ATPase: An updated, thermodynamically consistent model - </a:t>
            </a:r>
            <a:r>
              <a:rPr lang="en-GB" dirty="0" err="1">
                <a:hlinkClick r:id="rId3"/>
              </a:rPr>
              <a:t>Physiome</a:t>
            </a:r>
            <a:r>
              <a:rPr lang="en-GB" dirty="0">
                <a:hlinkClick r:id="rId3"/>
              </a:rPr>
              <a:t> Journal</a:t>
            </a:r>
            <a:endParaRPr lang="en-NZ" dirty="0"/>
          </a:p>
        </p:txBody>
      </p:sp>
      <p:sp>
        <p:nvSpPr>
          <p:cNvPr id="8" name="TextBox 7">
            <a:extLst>
              <a:ext uri="{FF2B5EF4-FFF2-40B4-BE49-F238E27FC236}">
                <a16:creationId xmlns:a16="http://schemas.microsoft.com/office/drawing/2014/main" id="{49881AC8-A7CF-DB19-C795-5D017F742202}"/>
              </a:ext>
            </a:extLst>
          </p:cNvPr>
          <p:cNvSpPr txBox="1"/>
          <p:nvPr/>
        </p:nvSpPr>
        <p:spPr>
          <a:xfrm>
            <a:off x="265195493" y="4911598"/>
            <a:ext cx="571546074" cy="646331"/>
          </a:xfrm>
          <a:prstGeom prst="rect">
            <a:avLst/>
          </a:prstGeom>
          <a:noFill/>
        </p:spPr>
        <p:txBody>
          <a:bodyPr wrap="square">
            <a:spAutoFit/>
          </a:bodyPr>
          <a:lstStyle/>
          <a:p>
            <a:r>
              <a:rPr lang="en-NZ" dirty="0"/>
              <a:t>The cardiac Na⁺/K⁺ ATPase: An updated, thermodynamically consistent model</a:t>
            </a:r>
          </a:p>
          <a:p>
            <a:r>
              <a:rPr lang="en-NZ" dirty="0"/>
              <a:t>Michael </a:t>
            </a:r>
            <a:r>
              <a:rPr lang="en-NZ" dirty="0" err="1"/>
              <a:t>PanPeter</a:t>
            </a:r>
            <a:r>
              <a:rPr lang="en-NZ" dirty="0"/>
              <a:t> J. </a:t>
            </a:r>
            <a:r>
              <a:rPr lang="en-NZ" dirty="0" err="1"/>
              <a:t>GawthropJoseph</a:t>
            </a:r>
            <a:r>
              <a:rPr lang="en-NZ" dirty="0"/>
              <a:t> </a:t>
            </a:r>
            <a:r>
              <a:rPr lang="en-NZ" dirty="0" err="1"/>
              <a:t>CursonsKenneth</a:t>
            </a:r>
            <a:r>
              <a:rPr lang="en-NZ" dirty="0"/>
              <a:t> </a:t>
            </a:r>
            <a:r>
              <a:rPr lang="en-NZ" dirty="0" err="1"/>
              <a:t>TranEdmund</a:t>
            </a:r>
            <a:r>
              <a:rPr lang="en-NZ" dirty="0"/>
              <a:t> J. Crampin</a:t>
            </a:r>
          </a:p>
        </p:txBody>
      </p:sp>
      <p:sp>
        <p:nvSpPr>
          <p:cNvPr id="9" name="TextBox 8">
            <a:extLst>
              <a:ext uri="{FF2B5EF4-FFF2-40B4-BE49-F238E27FC236}">
                <a16:creationId xmlns:a16="http://schemas.microsoft.com/office/drawing/2014/main" id="{187F6EDC-5B6A-5C4E-1148-1340C1BB1B69}"/>
              </a:ext>
            </a:extLst>
          </p:cNvPr>
          <p:cNvSpPr txBox="1"/>
          <p:nvPr/>
        </p:nvSpPr>
        <p:spPr>
          <a:xfrm>
            <a:off x="274202" y="75904"/>
            <a:ext cx="5984843" cy="461665"/>
          </a:xfrm>
          <a:prstGeom prst="rect">
            <a:avLst/>
          </a:prstGeom>
          <a:noFill/>
        </p:spPr>
        <p:txBody>
          <a:bodyPr wrap="none" rtlCol="0">
            <a:spAutoFit/>
          </a:bodyPr>
          <a:lstStyle/>
          <a:p>
            <a:r>
              <a:rPr lang="en-NZ" sz="2400" b="1" dirty="0">
                <a:solidFill>
                  <a:srgbClr val="7030A0"/>
                </a:solidFill>
                <a:ea typeface="Tahoma" panose="020B0604030504040204" pitchFamily="34" charset="0"/>
                <a:cs typeface="Tahoma" panose="020B0604030504040204" pitchFamily="34" charset="0"/>
              </a:rPr>
              <a:t>A 15-state model of NKA fitted to kinetic data</a:t>
            </a:r>
          </a:p>
        </p:txBody>
      </p:sp>
      <p:pic>
        <p:nvPicPr>
          <p:cNvPr id="10" name="Picture 9">
            <a:extLst>
              <a:ext uri="{FF2B5EF4-FFF2-40B4-BE49-F238E27FC236}">
                <a16:creationId xmlns:a16="http://schemas.microsoft.com/office/drawing/2014/main" id="{ABB9AD18-A7D9-38A0-267A-38BAAB37DCFD}"/>
              </a:ext>
            </a:extLst>
          </p:cNvPr>
          <p:cNvPicPr>
            <a:picLocks noChangeAspect="1"/>
          </p:cNvPicPr>
          <p:nvPr/>
        </p:nvPicPr>
        <p:blipFill>
          <a:blip r:embed="rId4"/>
          <a:stretch>
            <a:fillRect/>
          </a:stretch>
        </p:blipFill>
        <p:spPr>
          <a:xfrm>
            <a:off x="6472314" y="259155"/>
            <a:ext cx="4761654" cy="5962471"/>
          </a:xfrm>
          <a:prstGeom prst="rect">
            <a:avLst/>
          </a:prstGeom>
        </p:spPr>
      </p:pic>
      <p:sp>
        <p:nvSpPr>
          <p:cNvPr id="2" name="Rectangle 1">
            <a:extLst>
              <a:ext uri="{FF2B5EF4-FFF2-40B4-BE49-F238E27FC236}">
                <a16:creationId xmlns:a16="http://schemas.microsoft.com/office/drawing/2014/main" id="{17814C21-FFD0-B02D-AFF7-25718025E331}"/>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865953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223073D-68C2-B2CC-B38F-45326009BB02}"/>
              </a:ext>
            </a:extLst>
          </p:cNvPr>
          <p:cNvPicPr>
            <a:picLocks noChangeAspect="1"/>
          </p:cNvPicPr>
          <p:nvPr/>
        </p:nvPicPr>
        <p:blipFill>
          <a:blip r:embed="rId2"/>
          <a:stretch>
            <a:fillRect/>
          </a:stretch>
        </p:blipFill>
        <p:spPr>
          <a:xfrm>
            <a:off x="8923402" y="1213726"/>
            <a:ext cx="2629035" cy="1606633"/>
          </a:xfrm>
          <a:prstGeom prst="rect">
            <a:avLst/>
          </a:prstGeom>
        </p:spPr>
      </p:pic>
      <p:pic>
        <p:nvPicPr>
          <p:cNvPr id="3" name="Picture 2" descr="A graph of a function&#10;&#10;AI-generated content may be incorrect.">
            <a:extLst>
              <a:ext uri="{FF2B5EF4-FFF2-40B4-BE49-F238E27FC236}">
                <a16:creationId xmlns:a16="http://schemas.microsoft.com/office/drawing/2014/main" id="{A4418EF9-F29E-D550-20E8-92C2F1327EAD}"/>
              </a:ext>
            </a:extLst>
          </p:cNvPr>
          <p:cNvPicPr>
            <a:picLocks noChangeAspect="1"/>
          </p:cNvPicPr>
          <p:nvPr/>
        </p:nvPicPr>
        <p:blipFill>
          <a:blip r:embed="rId3">
            <a:extLst>
              <a:ext uri="{28A0092B-C50C-407E-A947-70E740481C1C}">
                <a14:useLocalDpi xmlns:a14="http://schemas.microsoft.com/office/drawing/2010/main" val="0"/>
              </a:ext>
            </a:extLst>
          </a:blip>
          <a:srcRect l="3707" t="4306" r="8455" b="7499"/>
          <a:stretch/>
        </p:blipFill>
        <p:spPr>
          <a:xfrm>
            <a:off x="536027" y="1101147"/>
            <a:ext cx="7379594" cy="5557230"/>
          </a:xfrm>
          <a:prstGeom prst="rect">
            <a:avLst/>
          </a:prstGeom>
        </p:spPr>
      </p:pic>
      <p:sp>
        <p:nvSpPr>
          <p:cNvPr id="4" name="TextBox 3">
            <a:extLst>
              <a:ext uri="{FF2B5EF4-FFF2-40B4-BE49-F238E27FC236}">
                <a16:creationId xmlns:a16="http://schemas.microsoft.com/office/drawing/2014/main" id="{81C93B92-FF9E-344F-47A4-03E4EAA0DEEC}"/>
              </a:ext>
            </a:extLst>
          </p:cNvPr>
          <p:cNvSpPr txBox="1"/>
          <p:nvPr/>
        </p:nvSpPr>
        <p:spPr>
          <a:xfrm>
            <a:off x="329409" y="197773"/>
            <a:ext cx="713368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rPr>
              <a:t>Comparing the 6-state model with the 15-state model</a:t>
            </a:r>
          </a:p>
        </p:txBody>
      </p:sp>
      <p:grpSp>
        <p:nvGrpSpPr>
          <p:cNvPr id="8" name="Group 7">
            <a:extLst>
              <a:ext uri="{FF2B5EF4-FFF2-40B4-BE49-F238E27FC236}">
                <a16:creationId xmlns:a16="http://schemas.microsoft.com/office/drawing/2014/main" id="{10CD3970-134B-F59B-596D-F90BFEBEFD8A}"/>
              </a:ext>
            </a:extLst>
          </p:cNvPr>
          <p:cNvGrpSpPr/>
          <p:nvPr/>
        </p:nvGrpSpPr>
        <p:grpSpPr>
          <a:xfrm>
            <a:off x="9350611" y="3422676"/>
            <a:ext cx="1301798" cy="2726961"/>
            <a:chOff x="9350611" y="3422676"/>
            <a:chExt cx="1301798" cy="2726961"/>
          </a:xfrm>
        </p:grpSpPr>
        <p:grpSp>
          <p:nvGrpSpPr>
            <p:cNvPr id="50" name="Group 49">
              <a:extLst>
                <a:ext uri="{FF2B5EF4-FFF2-40B4-BE49-F238E27FC236}">
                  <a16:creationId xmlns:a16="http://schemas.microsoft.com/office/drawing/2014/main" id="{5BE58E30-5EB4-DBA1-7A12-37C98C384082}"/>
                </a:ext>
              </a:extLst>
            </p:cNvPr>
            <p:cNvGrpSpPr/>
            <p:nvPr/>
          </p:nvGrpSpPr>
          <p:grpSpPr>
            <a:xfrm>
              <a:off x="9350611" y="3422676"/>
              <a:ext cx="1301798" cy="2726961"/>
              <a:chOff x="7521811" y="2084472"/>
              <a:chExt cx="1301798" cy="2726961"/>
            </a:xfrm>
          </p:grpSpPr>
          <p:grpSp>
            <p:nvGrpSpPr>
              <p:cNvPr id="25" name="Group 24">
                <a:extLst>
                  <a:ext uri="{FF2B5EF4-FFF2-40B4-BE49-F238E27FC236}">
                    <a16:creationId xmlns:a16="http://schemas.microsoft.com/office/drawing/2014/main" id="{487C8DD4-E594-6F25-F888-12A2A6097928}"/>
                  </a:ext>
                </a:extLst>
              </p:cNvPr>
              <p:cNvGrpSpPr/>
              <p:nvPr/>
            </p:nvGrpSpPr>
            <p:grpSpPr>
              <a:xfrm>
                <a:off x="7521811" y="2084472"/>
                <a:ext cx="1301798" cy="2726961"/>
                <a:chOff x="7597199" y="3897845"/>
                <a:chExt cx="1301798" cy="2726961"/>
              </a:xfrm>
            </p:grpSpPr>
            <p:cxnSp>
              <p:nvCxnSpPr>
                <p:cNvPr id="26" name="Straight Arrow Connector 25">
                  <a:extLst>
                    <a:ext uri="{FF2B5EF4-FFF2-40B4-BE49-F238E27FC236}">
                      <a16:creationId xmlns:a16="http://schemas.microsoft.com/office/drawing/2014/main" id="{7F206636-CC24-4A9E-3781-F9D84BE998FA}"/>
                    </a:ext>
                  </a:extLst>
                </p:cNvPr>
                <p:cNvCxnSpPr>
                  <a:cxnSpLocks/>
                </p:cNvCxnSpPr>
                <p:nvPr/>
              </p:nvCxnSpPr>
              <p:spPr>
                <a:xfrm>
                  <a:off x="8181016" y="4497072"/>
                  <a:ext cx="0" cy="936000"/>
                </a:xfrm>
                <a:prstGeom prst="straightConnector1">
                  <a:avLst/>
                </a:prstGeom>
                <a:ln w="19050">
                  <a:solidFill>
                    <a:schemeClr val="accent6">
                      <a:lumMod val="50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CCF5BA6-5F9B-9AB5-2F9D-7AD2BDF57C27}"/>
                    </a:ext>
                  </a:extLst>
                </p:cNvPr>
                <p:cNvCxnSpPr>
                  <a:cxnSpLocks/>
                </p:cNvCxnSpPr>
                <p:nvPr/>
              </p:nvCxnSpPr>
              <p:spPr>
                <a:xfrm>
                  <a:off x="7597199" y="4904302"/>
                  <a:ext cx="1296000" cy="0"/>
                </a:xfrm>
                <a:prstGeom prst="line">
                  <a:avLst/>
                </a:prstGeom>
                <a:ln w="57150" cmpd="dbl">
                  <a:solidFill>
                    <a:schemeClr val="accent4">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FBAEA68-76C2-7991-09D0-40877902DD76}"/>
                    </a:ext>
                  </a:extLst>
                </p:cNvPr>
                <p:cNvCxnSpPr>
                  <a:cxnSpLocks/>
                  <a:stCxn id="37" idx="0"/>
                  <a:endCxn id="36" idx="2"/>
                </p:cNvCxnSpPr>
                <p:nvPr/>
              </p:nvCxnSpPr>
              <p:spPr>
                <a:xfrm flipV="1">
                  <a:off x="8271635" y="4521051"/>
                  <a:ext cx="0" cy="919671"/>
                </a:xfrm>
                <a:prstGeom prst="straightConnector1">
                  <a:avLst/>
                </a:prstGeom>
                <a:ln w="19050">
                  <a:solidFill>
                    <a:srgbClr val="FF0000"/>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FDF87FF-2FFD-3478-CDBF-2659F35D7594}"/>
                        </a:ext>
                      </a:extLst>
                    </p:cNvPr>
                    <p:cNvSpPr txBox="1"/>
                    <p:nvPr/>
                  </p:nvSpPr>
                  <p:spPr>
                    <a:xfrm>
                      <a:off x="8502997" y="5131620"/>
                      <a:ext cx="396000" cy="250663"/>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𝐴𝑇𝑃</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0" name="TextBox 129">
                      <a:extLst>
                        <a:ext uri="{FF2B5EF4-FFF2-40B4-BE49-F238E27FC236}">
                          <a16:creationId xmlns:a16="http://schemas.microsoft.com/office/drawing/2014/main" id="{973C1758-18D5-7AC3-D047-511612837984}"/>
                        </a:ext>
                      </a:extLst>
                    </p:cNvPr>
                    <p:cNvSpPr txBox="1">
                      <a:spLocks noRot="1" noChangeAspect="1" noMove="1" noResize="1" noEditPoints="1" noAdjustHandles="1" noChangeArrowheads="1" noChangeShapeType="1" noTextEdit="1"/>
                    </p:cNvSpPr>
                    <p:nvPr/>
                  </p:nvSpPr>
                  <p:spPr>
                    <a:xfrm>
                      <a:off x="8502997" y="5131620"/>
                      <a:ext cx="396000" cy="250663"/>
                    </a:xfrm>
                    <a:prstGeom prst="roundRect">
                      <a:avLst>
                        <a:gd name="adj" fmla="val 38026"/>
                      </a:avLst>
                    </a:prstGeom>
                    <a:blipFill>
                      <a:blip r:embed="rId25"/>
                      <a:stretch>
                        <a:fillRect l="-1493" b="-2326"/>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EF4D9C-892D-A20E-DAA3-3761DE88289E}"/>
                        </a:ext>
                      </a:extLst>
                    </p:cNvPr>
                    <p:cNvSpPr txBox="1"/>
                    <p:nvPr/>
                  </p:nvSpPr>
                  <p:spPr>
                    <a:xfrm>
                      <a:off x="8502997" y="5737002"/>
                      <a:ext cx="396000" cy="250663"/>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𝐴𝐷𝑃</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1" name="TextBox 130">
                      <a:extLst>
                        <a:ext uri="{FF2B5EF4-FFF2-40B4-BE49-F238E27FC236}">
                          <a16:creationId xmlns:a16="http://schemas.microsoft.com/office/drawing/2014/main" id="{E4F32FDE-AD19-32A7-7BA9-296AE1AB5E61}"/>
                        </a:ext>
                      </a:extLst>
                    </p:cNvPr>
                    <p:cNvSpPr txBox="1">
                      <a:spLocks noRot="1" noChangeAspect="1" noMove="1" noResize="1" noEditPoints="1" noAdjustHandles="1" noChangeArrowheads="1" noChangeShapeType="1" noTextEdit="1"/>
                    </p:cNvSpPr>
                    <p:nvPr/>
                  </p:nvSpPr>
                  <p:spPr>
                    <a:xfrm>
                      <a:off x="8502997" y="5737002"/>
                      <a:ext cx="396000" cy="250663"/>
                    </a:xfrm>
                    <a:prstGeom prst="roundRect">
                      <a:avLst>
                        <a:gd name="adj" fmla="val 38026"/>
                      </a:avLst>
                    </a:prstGeom>
                    <a:blipFill>
                      <a:blip r:embed="rId26"/>
                      <a:stretch>
                        <a:fillRect l="-2985" b="-4651"/>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7F8933C-43FF-06E8-8EEA-FD7438E4733F}"/>
                        </a:ext>
                      </a:extLst>
                    </p:cNvPr>
                    <p:cNvSpPr txBox="1"/>
                    <p:nvPr/>
                  </p:nvSpPr>
                  <p:spPr>
                    <a:xfrm>
                      <a:off x="8502997" y="6033414"/>
                      <a:ext cx="360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𝑃𝑖</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2" name="TextBox 131">
                      <a:extLst>
                        <a:ext uri="{FF2B5EF4-FFF2-40B4-BE49-F238E27FC236}">
                          <a16:creationId xmlns:a16="http://schemas.microsoft.com/office/drawing/2014/main" id="{D522F87B-AC99-B82D-F4A7-D93B579A955A}"/>
                        </a:ext>
                      </a:extLst>
                    </p:cNvPr>
                    <p:cNvSpPr txBox="1">
                      <a:spLocks noRot="1" noChangeAspect="1" noMove="1" noResize="1" noEditPoints="1" noAdjustHandles="1" noChangeArrowheads="1" noChangeShapeType="1" noTextEdit="1"/>
                    </p:cNvSpPr>
                    <p:nvPr/>
                  </p:nvSpPr>
                  <p:spPr>
                    <a:xfrm>
                      <a:off x="8502997" y="6033414"/>
                      <a:ext cx="360000" cy="252000"/>
                    </a:xfrm>
                    <a:prstGeom prst="roundRect">
                      <a:avLst>
                        <a:gd name="adj" fmla="val 38026"/>
                      </a:avLst>
                    </a:prstGeom>
                    <a:blipFill>
                      <a:blip r:embed="rId27"/>
                      <a:stretch>
                        <a:fillRect b="-4651"/>
                      </a:stretch>
                    </a:blipFill>
                    <a:ln w="12700">
                      <a:solidFill>
                        <a:srgbClr val="FF0000"/>
                      </a:solidFill>
                    </a:ln>
                  </p:spPr>
                  <p:txBody>
                    <a:bodyPr/>
                    <a:lstStyle/>
                    <a:p>
                      <a:r>
                        <a:rPr lang="en-NZ">
                          <a:noFill/>
                        </a:rPr>
                        <a:t> </a:t>
                      </a:r>
                    </a:p>
                  </p:txBody>
                </p:sp>
              </mc:Fallback>
            </mc:AlternateContent>
            <p:cxnSp>
              <p:nvCxnSpPr>
                <p:cNvPr id="32" name="Connector: Elbow 31">
                  <a:extLst>
                    <a:ext uri="{FF2B5EF4-FFF2-40B4-BE49-F238E27FC236}">
                      <a16:creationId xmlns:a16="http://schemas.microsoft.com/office/drawing/2014/main" id="{60024809-BBF0-A110-1960-14B7BE8C7326}"/>
                    </a:ext>
                  </a:extLst>
                </p:cNvPr>
                <p:cNvCxnSpPr>
                  <a:cxnSpLocks/>
                  <a:stCxn id="30" idx="1"/>
                  <a:endCxn id="37" idx="2"/>
                </p:cNvCxnSpPr>
                <p:nvPr/>
              </p:nvCxnSpPr>
              <p:spPr>
                <a:xfrm rot="10800000">
                  <a:off x="8358997" y="5677180"/>
                  <a:ext cx="144000" cy="185154"/>
                </a:xfrm>
                <a:prstGeom prst="bentConnector2">
                  <a:avLst/>
                </a:prstGeom>
                <a:ln w="19050">
                  <a:solidFill>
                    <a:schemeClr val="accent2">
                      <a:lumMod val="7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DCB3C46B-2E0E-5581-ADCB-E76A8E63BB13}"/>
                    </a:ext>
                  </a:extLst>
                </p:cNvPr>
                <p:cNvCxnSpPr>
                  <a:cxnSpLocks/>
                  <a:stCxn id="31" idx="1"/>
                  <a:endCxn id="37" idx="2"/>
                </p:cNvCxnSpPr>
                <p:nvPr/>
              </p:nvCxnSpPr>
              <p:spPr>
                <a:xfrm rot="10800000">
                  <a:off x="8322997" y="5677180"/>
                  <a:ext cx="180000" cy="482234"/>
                </a:xfrm>
                <a:prstGeom prst="bentConnector2">
                  <a:avLst/>
                </a:prstGeom>
                <a:ln w="19050">
                  <a:solidFill>
                    <a:schemeClr val="accent2">
                      <a:lumMod val="7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C396E9B7-1E77-8A61-983D-815205B1EFCE}"/>
                    </a:ext>
                  </a:extLst>
                </p:cNvPr>
                <p:cNvCxnSpPr>
                  <a:cxnSpLocks/>
                  <a:stCxn id="29" idx="1"/>
                  <a:endCxn id="37" idx="0"/>
                </p:cNvCxnSpPr>
                <p:nvPr/>
              </p:nvCxnSpPr>
              <p:spPr>
                <a:xfrm rot="10800000" flipV="1">
                  <a:off x="8358997" y="5256952"/>
                  <a:ext cx="144000" cy="183770"/>
                </a:xfrm>
                <a:prstGeom prst="bentConnector2">
                  <a:avLst/>
                </a:prstGeom>
                <a:ln w="19050">
                  <a:solidFill>
                    <a:schemeClr val="accent2">
                      <a:lumMod val="75000"/>
                    </a:schemeClr>
                  </a:solidFill>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973E588-FF78-EF2E-2658-AD730C93ABA9}"/>
                    </a:ext>
                  </a:extLst>
                </p:cNvPr>
                <p:cNvSpPr txBox="1"/>
                <p:nvPr/>
              </p:nvSpPr>
              <p:spPr>
                <a:xfrm>
                  <a:off x="7944508" y="4755148"/>
                  <a:ext cx="540000" cy="307139"/>
                </a:xfrm>
                <a:prstGeom prst="roundRect">
                  <a:avLst>
                    <a:gd name="adj" fmla="val 29827"/>
                  </a:avLst>
                </a:prstGeom>
                <a:gradFill flip="none" rotWithShape="1">
                  <a:gsLst>
                    <a:gs pos="53900">
                      <a:schemeClr val="bg1"/>
                    </a:gs>
                    <a:gs pos="1000">
                      <a:srgbClr val="FFCC66"/>
                    </a:gs>
                    <a:gs pos="100000">
                      <a:srgbClr val="FFCC66"/>
                    </a:gs>
                  </a:gsLst>
                  <a:lin ang="0" scaled="1"/>
                  <a:tileRect/>
                </a:gradFill>
                <a:ln w="12700">
                  <a:solidFill>
                    <a:schemeClr val="tx1"/>
                  </a:solidFill>
                </a:ln>
              </p:spPr>
              <p:txBody>
                <a:bodyPr wrap="square" lIns="36000" tIns="34971" rIns="0" bIns="34971"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NKE</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AB2EB4E-41BB-6307-0E02-BB3D07899FDD}"/>
                        </a:ext>
                      </a:extLst>
                    </p:cNvPr>
                    <p:cNvSpPr txBox="1"/>
                    <p:nvPr/>
                  </p:nvSpPr>
                  <p:spPr>
                    <a:xfrm>
                      <a:off x="8055635" y="4284593"/>
                      <a:ext cx="432000" cy="236458"/>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1" i="1" u="none" strike="noStrike" kern="1200" cap="none" spc="0" normalizeH="0" baseline="0" noProof="0">
                                    <a:ln>
                                      <a:noFill/>
                                    </a:ln>
                                    <a:solidFill>
                                      <a:prstClr val="black"/>
                                    </a:solidFill>
                                    <a:effectLst/>
                                    <a:uLnTx/>
                                    <a:uFillTx/>
                                    <a:latin typeface="Cambria Math" panose="02040503050406030204" pitchFamily="18" charset="0"/>
                                    <a:ea typeface="+mn-ea"/>
                                    <a:cs typeface="Calibri" panose="020F0502020204030204" pitchFamily="34" charset="0"/>
                                  </a:rPr>
                                  <m:t>.</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pitchFamily="34" charset="0"/>
                                  </a:rPr>
                                  <m:t>𝑁</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𝐾𝐸</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6" name="TextBox 35">
                      <a:extLst>
                        <a:ext uri="{FF2B5EF4-FFF2-40B4-BE49-F238E27FC236}">
                          <a16:creationId xmlns:a16="http://schemas.microsoft.com/office/drawing/2014/main" id="{CAB2EB4E-41BB-6307-0E02-BB3D07899FDD}"/>
                        </a:ext>
                      </a:extLst>
                    </p:cNvPr>
                    <p:cNvSpPr txBox="1">
                      <a:spLocks noRot="1" noChangeAspect="1" noMove="1" noResize="1" noEditPoints="1" noAdjustHandles="1" noChangeArrowheads="1" noChangeShapeType="1" noTextEdit="1"/>
                    </p:cNvSpPr>
                    <p:nvPr/>
                  </p:nvSpPr>
                  <p:spPr>
                    <a:xfrm>
                      <a:off x="8055635" y="4284593"/>
                      <a:ext cx="432000" cy="236458"/>
                    </a:xfrm>
                    <a:prstGeom prst="roundRect">
                      <a:avLst>
                        <a:gd name="adj" fmla="val 38026"/>
                      </a:avLst>
                    </a:prstGeom>
                    <a:blipFill>
                      <a:blip r:embed="rId28"/>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DD1911F-2B54-5527-DFDC-F3CCAECB7B7F}"/>
                        </a:ext>
                      </a:extLst>
                    </p:cNvPr>
                    <p:cNvSpPr txBox="1"/>
                    <p:nvPr/>
                  </p:nvSpPr>
                  <p:spPr>
                    <a:xfrm>
                      <a:off x="8055635" y="5440722"/>
                      <a:ext cx="432000" cy="236458"/>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𝑁𝐾𝐸</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7" name="TextBox 36">
                      <a:extLst>
                        <a:ext uri="{FF2B5EF4-FFF2-40B4-BE49-F238E27FC236}">
                          <a16:creationId xmlns:a16="http://schemas.microsoft.com/office/drawing/2014/main" id="{6DD1911F-2B54-5527-DFDC-F3CCAECB7B7F}"/>
                        </a:ext>
                      </a:extLst>
                    </p:cNvPr>
                    <p:cNvSpPr txBox="1">
                      <a:spLocks noRot="1" noChangeAspect="1" noMove="1" noResize="1" noEditPoints="1" noAdjustHandles="1" noChangeArrowheads="1" noChangeShapeType="1" noTextEdit="1"/>
                    </p:cNvSpPr>
                    <p:nvPr/>
                  </p:nvSpPr>
                  <p:spPr>
                    <a:xfrm>
                      <a:off x="8055635" y="5440722"/>
                      <a:ext cx="432000" cy="236458"/>
                    </a:xfrm>
                    <a:prstGeom prst="roundRect">
                      <a:avLst>
                        <a:gd name="adj" fmla="val 38026"/>
                      </a:avLst>
                    </a:prstGeom>
                    <a:blipFill>
                      <a:blip r:embed="rId29"/>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D9ADCAE-A01E-140A-0ABD-CDECD6B58429}"/>
                        </a:ext>
                      </a:extLst>
                    </p:cNvPr>
                    <p:cNvSpPr txBox="1"/>
                    <p:nvPr/>
                  </p:nvSpPr>
                  <p:spPr>
                    <a:xfrm>
                      <a:off x="7671199" y="3897845"/>
                      <a:ext cx="360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8" name="TextBox 37">
                      <a:extLst>
                        <a:ext uri="{FF2B5EF4-FFF2-40B4-BE49-F238E27FC236}">
                          <a16:creationId xmlns:a16="http://schemas.microsoft.com/office/drawing/2014/main" id="{7D9ADCAE-A01E-140A-0ABD-CDECD6B58429}"/>
                        </a:ext>
                      </a:extLst>
                    </p:cNvPr>
                    <p:cNvSpPr txBox="1">
                      <a:spLocks noRot="1" noChangeAspect="1" noMove="1" noResize="1" noEditPoints="1" noAdjustHandles="1" noChangeArrowheads="1" noChangeShapeType="1" noTextEdit="1"/>
                    </p:cNvSpPr>
                    <p:nvPr/>
                  </p:nvSpPr>
                  <p:spPr>
                    <a:xfrm>
                      <a:off x="7671199" y="3897845"/>
                      <a:ext cx="360000" cy="252000"/>
                    </a:xfrm>
                    <a:prstGeom prst="roundRect">
                      <a:avLst>
                        <a:gd name="adj" fmla="val 38026"/>
                      </a:avLst>
                    </a:prstGeom>
                    <a:blipFill>
                      <a:blip r:embed="rId30"/>
                      <a:stretch>
                        <a:fillRect b="-6977"/>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665FDE-C526-0467-6B25-7D5A9D18084B}"/>
                        </a:ext>
                      </a:extLst>
                    </p:cNvPr>
                    <p:cNvSpPr txBox="1"/>
                    <p:nvPr/>
                  </p:nvSpPr>
                  <p:spPr>
                    <a:xfrm>
                      <a:off x="7671199" y="5824705"/>
                      <a:ext cx="360000" cy="292043"/>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4" name="TextBox 143">
                      <a:extLst>
                        <a:ext uri="{FF2B5EF4-FFF2-40B4-BE49-F238E27FC236}">
                          <a16:creationId xmlns:a16="http://schemas.microsoft.com/office/drawing/2014/main" id="{CF48B8B7-49B1-6FB2-7736-2E3E6EC4DA75}"/>
                        </a:ext>
                      </a:extLst>
                    </p:cNvPr>
                    <p:cNvSpPr txBox="1">
                      <a:spLocks noRot="1" noChangeAspect="1" noMove="1" noResize="1" noEditPoints="1" noAdjustHandles="1" noChangeArrowheads="1" noChangeShapeType="1" noTextEdit="1"/>
                    </p:cNvSpPr>
                    <p:nvPr/>
                  </p:nvSpPr>
                  <p:spPr>
                    <a:xfrm>
                      <a:off x="7671199" y="5824705"/>
                      <a:ext cx="360000" cy="292043"/>
                    </a:xfrm>
                    <a:prstGeom prst="roundRect">
                      <a:avLst>
                        <a:gd name="adj" fmla="val 38026"/>
                      </a:avLst>
                    </a:prstGeom>
                    <a:blipFill>
                      <a:blip r:embed="rId31"/>
                      <a:stretch>
                        <a:fillRect b="-2000"/>
                      </a:stretch>
                    </a:blipFill>
                    <a:ln w="12700">
                      <a:solidFill>
                        <a:srgbClr val="FF0000"/>
                      </a:solidFill>
                    </a:ln>
                  </p:spPr>
                  <p:txBody>
                    <a:bodyPr/>
                    <a:lstStyle/>
                    <a:p>
                      <a:r>
                        <a:rPr lang="en-NZ">
                          <a:noFill/>
                        </a:rPr>
                        <a:t> </a:t>
                      </a:r>
                    </a:p>
                  </p:txBody>
                </p:sp>
              </mc:Fallback>
            </mc:AlternateContent>
            <p:cxnSp>
              <p:nvCxnSpPr>
                <p:cNvPr id="40" name="Connector: Elbow 39">
                  <a:extLst>
                    <a:ext uri="{FF2B5EF4-FFF2-40B4-BE49-F238E27FC236}">
                      <a16:creationId xmlns:a16="http://schemas.microsoft.com/office/drawing/2014/main" id="{883D4102-05C5-A201-CC33-651C7C598655}"/>
                    </a:ext>
                  </a:extLst>
                </p:cNvPr>
                <p:cNvCxnSpPr>
                  <a:cxnSpLocks/>
                  <a:stCxn id="38" idx="3"/>
                  <a:endCxn id="36" idx="0"/>
                </p:cNvCxnSpPr>
                <p:nvPr/>
              </p:nvCxnSpPr>
              <p:spPr>
                <a:xfrm>
                  <a:off x="8031199" y="4023845"/>
                  <a:ext cx="144000" cy="260748"/>
                </a:xfrm>
                <a:prstGeom prst="bentConnector2">
                  <a:avLst/>
                </a:prstGeom>
                <a:ln w="19050">
                  <a:solidFill>
                    <a:schemeClr val="accent6">
                      <a:lumMod val="50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92E052B0-DDC9-FC1B-A24A-FFC051EBFC75}"/>
                    </a:ext>
                  </a:extLst>
                </p:cNvPr>
                <p:cNvCxnSpPr>
                  <a:cxnSpLocks/>
                  <a:stCxn id="43" idx="1"/>
                  <a:endCxn id="36" idx="0"/>
                </p:cNvCxnSpPr>
                <p:nvPr/>
              </p:nvCxnSpPr>
              <p:spPr>
                <a:xfrm rot="10800000" flipV="1">
                  <a:off x="8271635" y="4023845"/>
                  <a:ext cx="231362" cy="260748"/>
                </a:xfrm>
                <a:prstGeom prst="bentConnector2">
                  <a:avLst/>
                </a:prstGeom>
                <a:ln w="19050">
                  <a:solidFill>
                    <a:srgbClr val="FF0000"/>
                  </a:solidFill>
                  <a:headEnd type="triangl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4A5C86C6-A680-0BBB-5506-466599B8DF47}"/>
                    </a:ext>
                  </a:extLst>
                </p:cNvPr>
                <p:cNvCxnSpPr>
                  <a:cxnSpLocks/>
                  <a:stCxn id="39" idx="3"/>
                  <a:endCxn id="37" idx="2"/>
                </p:cNvCxnSpPr>
                <p:nvPr/>
              </p:nvCxnSpPr>
              <p:spPr>
                <a:xfrm flipV="1">
                  <a:off x="8031199" y="5677180"/>
                  <a:ext cx="144000" cy="293547"/>
                </a:xfrm>
                <a:prstGeom prst="bentConnector2">
                  <a:avLst/>
                </a:prstGeom>
                <a:ln w="19050">
                  <a:solidFill>
                    <a:schemeClr val="accent6">
                      <a:lumMod val="50000"/>
                    </a:schemeClr>
                  </a:solidFill>
                  <a:headEnd type="triangle" w="sm" len="med"/>
                  <a:tailEnd type="non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2042FB0-9FE2-C7BB-8E89-54F6D8C6FB40}"/>
                        </a:ext>
                      </a:extLst>
                    </p:cNvPr>
                    <p:cNvSpPr txBox="1"/>
                    <p:nvPr/>
                  </p:nvSpPr>
                  <p:spPr>
                    <a:xfrm>
                      <a:off x="8502997" y="3897845"/>
                      <a:ext cx="360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3" name="TextBox 42">
                      <a:extLst>
                        <a:ext uri="{FF2B5EF4-FFF2-40B4-BE49-F238E27FC236}">
                          <a16:creationId xmlns:a16="http://schemas.microsoft.com/office/drawing/2014/main" id="{52042FB0-9FE2-C7BB-8E89-54F6D8C6FB40}"/>
                        </a:ext>
                      </a:extLst>
                    </p:cNvPr>
                    <p:cNvSpPr txBox="1">
                      <a:spLocks noRot="1" noChangeAspect="1" noMove="1" noResize="1" noEditPoints="1" noAdjustHandles="1" noChangeArrowheads="1" noChangeShapeType="1" noTextEdit="1"/>
                    </p:cNvSpPr>
                    <p:nvPr/>
                  </p:nvSpPr>
                  <p:spPr>
                    <a:xfrm>
                      <a:off x="8502997" y="3897845"/>
                      <a:ext cx="360000" cy="252000"/>
                    </a:xfrm>
                    <a:prstGeom prst="roundRect">
                      <a:avLst>
                        <a:gd name="adj" fmla="val 38026"/>
                      </a:avLst>
                    </a:prstGeom>
                    <a:blipFill>
                      <a:blip r:embed="rId32"/>
                      <a:stretch>
                        <a:fillRect l="-4839" b="-6977"/>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2BDF0A4-C95E-794B-1C76-6BA9B6350AC6}"/>
                        </a:ext>
                      </a:extLst>
                    </p:cNvPr>
                    <p:cNvSpPr txBox="1"/>
                    <p:nvPr/>
                  </p:nvSpPr>
                  <p:spPr>
                    <a:xfrm>
                      <a:off x="8502997" y="6372806"/>
                      <a:ext cx="360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4" name="TextBox 43">
                      <a:extLst>
                        <a:ext uri="{FF2B5EF4-FFF2-40B4-BE49-F238E27FC236}">
                          <a16:creationId xmlns:a16="http://schemas.microsoft.com/office/drawing/2014/main" id="{62BDF0A4-C95E-794B-1C76-6BA9B6350AC6}"/>
                        </a:ext>
                      </a:extLst>
                    </p:cNvPr>
                    <p:cNvSpPr txBox="1">
                      <a:spLocks noRot="1" noChangeAspect="1" noMove="1" noResize="1" noEditPoints="1" noAdjustHandles="1" noChangeArrowheads="1" noChangeShapeType="1" noTextEdit="1"/>
                    </p:cNvSpPr>
                    <p:nvPr/>
                  </p:nvSpPr>
                  <p:spPr>
                    <a:xfrm>
                      <a:off x="8502997" y="6372806"/>
                      <a:ext cx="360000" cy="252000"/>
                    </a:xfrm>
                    <a:prstGeom prst="roundRect">
                      <a:avLst>
                        <a:gd name="adj" fmla="val 38026"/>
                      </a:avLst>
                    </a:prstGeom>
                    <a:blipFill>
                      <a:blip r:embed="rId33"/>
                      <a:stretch>
                        <a:fillRect l="-4839" b="-9302"/>
                      </a:stretch>
                    </a:blipFill>
                    <a:ln w="12700">
                      <a:solidFill>
                        <a:srgbClr val="FF0000"/>
                      </a:solidFill>
                    </a:ln>
                  </p:spPr>
                  <p:txBody>
                    <a:bodyPr/>
                    <a:lstStyle/>
                    <a:p>
                      <a:r>
                        <a:rPr lang="en-NZ">
                          <a:noFill/>
                        </a:rPr>
                        <a:t> </a:t>
                      </a:r>
                    </a:p>
                  </p:txBody>
                </p:sp>
              </mc:Fallback>
            </mc:AlternateContent>
            <p:cxnSp>
              <p:nvCxnSpPr>
                <p:cNvPr id="45" name="Connector: Elbow 44">
                  <a:extLst>
                    <a:ext uri="{FF2B5EF4-FFF2-40B4-BE49-F238E27FC236}">
                      <a16:creationId xmlns:a16="http://schemas.microsoft.com/office/drawing/2014/main" id="{DB9DCA03-E413-74C6-8104-0A51AEBDA99D}"/>
                    </a:ext>
                  </a:extLst>
                </p:cNvPr>
                <p:cNvCxnSpPr>
                  <a:cxnSpLocks/>
                  <a:stCxn id="44" idx="1"/>
                  <a:endCxn id="37" idx="2"/>
                </p:cNvCxnSpPr>
                <p:nvPr/>
              </p:nvCxnSpPr>
              <p:spPr>
                <a:xfrm rot="10800000">
                  <a:off x="8271635" y="5677180"/>
                  <a:ext cx="231362" cy="821626"/>
                </a:xfrm>
                <a:prstGeom prst="bentConnector2">
                  <a:avLst/>
                </a:prstGeom>
                <a:ln w="19050">
                  <a:solidFill>
                    <a:srgbClr val="FF0000"/>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785630DB-E1F9-BFC8-A3AC-0DDF2B241922}"/>
                  </a:ext>
                </a:extLst>
              </p:cNvPr>
              <p:cNvSpPr txBox="1">
                <a:spLocks/>
              </p:cNvSpPr>
              <p:nvPr/>
            </p:nvSpPr>
            <p:spPr>
              <a:xfrm>
                <a:off x="8041891" y="2266054"/>
                <a:ext cx="108000" cy="108000"/>
              </a:xfrm>
              <a:prstGeom prst="ellipse">
                <a:avLst/>
              </a:prstGeom>
              <a:solidFill>
                <a:schemeClr val="accent6">
                  <a:lumMod val="50000"/>
                </a:schemeClr>
              </a:solidFill>
              <a:ln>
                <a:no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9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47" name="TextBox 46">
                <a:extLst>
                  <a:ext uri="{FF2B5EF4-FFF2-40B4-BE49-F238E27FC236}">
                    <a16:creationId xmlns:a16="http://schemas.microsoft.com/office/drawing/2014/main" id="{38DCB912-2FE2-DBBE-6DC5-2532FCEC5EC5}"/>
                  </a:ext>
                </a:extLst>
              </p:cNvPr>
              <p:cNvSpPr txBox="1">
                <a:spLocks/>
              </p:cNvSpPr>
              <p:nvPr/>
            </p:nvSpPr>
            <p:spPr>
              <a:xfrm>
                <a:off x="8150669" y="2266054"/>
                <a:ext cx="108000" cy="108000"/>
              </a:xfrm>
              <a:prstGeom prst="ellipse">
                <a:avLst/>
              </a:prstGeom>
              <a:solidFill>
                <a:srgbClr val="FF0000"/>
              </a:solidFill>
              <a:ln>
                <a:no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9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48" name="TextBox 47">
                <a:extLst>
                  <a:ext uri="{FF2B5EF4-FFF2-40B4-BE49-F238E27FC236}">
                    <a16:creationId xmlns:a16="http://schemas.microsoft.com/office/drawing/2014/main" id="{C3660E9A-647F-DE3C-4D18-3505114D53F0}"/>
                  </a:ext>
                </a:extLst>
              </p:cNvPr>
              <p:cNvSpPr txBox="1">
                <a:spLocks/>
              </p:cNvSpPr>
              <p:nvPr/>
            </p:nvSpPr>
            <p:spPr>
              <a:xfrm>
                <a:off x="8041891" y="3986923"/>
                <a:ext cx="108000" cy="108000"/>
              </a:xfrm>
              <a:prstGeom prst="ellipse">
                <a:avLst/>
              </a:prstGeom>
              <a:solidFill>
                <a:schemeClr val="accent6">
                  <a:lumMod val="50000"/>
                </a:schemeClr>
              </a:solidFill>
              <a:ln>
                <a:no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9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49" name="TextBox 48">
                <a:extLst>
                  <a:ext uri="{FF2B5EF4-FFF2-40B4-BE49-F238E27FC236}">
                    <a16:creationId xmlns:a16="http://schemas.microsoft.com/office/drawing/2014/main" id="{10AF8ACC-45AC-9809-19B5-43E447648997}"/>
                  </a:ext>
                </a:extLst>
              </p:cNvPr>
              <p:cNvSpPr txBox="1">
                <a:spLocks/>
              </p:cNvSpPr>
              <p:nvPr/>
            </p:nvSpPr>
            <p:spPr>
              <a:xfrm>
                <a:off x="8150669" y="3986923"/>
                <a:ext cx="108000" cy="108000"/>
              </a:xfrm>
              <a:prstGeom prst="ellipse">
                <a:avLst/>
              </a:prstGeom>
              <a:solidFill>
                <a:srgbClr val="FF0000"/>
              </a:solidFill>
              <a:ln>
                <a:no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9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E9F6731-B549-5B69-515A-840AEB97496D}"/>
                    </a:ext>
                  </a:extLst>
                </p:cNvPr>
                <p:cNvSpPr txBox="1"/>
                <p:nvPr/>
              </p:nvSpPr>
              <p:spPr>
                <a:xfrm>
                  <a:off x="9450861" y="4358274"/>
                  <a:ext cx="180000" cy="157639"/>
                </a:xfrm>
                <a:prstGeom prst="roundRect">
                  <a:avLst>
                    <a:gd name="adj" fmla="val 38026"/>
                  </a:avLst>
                </a:prstGeom>
                <a:solidFill>
                  <a:schemeClr val="accent2">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4E9F6731-B549-5B69-515A-840AEB97496D}"/>
                    </a:ext>
                  </a:extLst>
                </p:cNvPr>
                <p:cNvSpPr txBox="1">
                  <a:spLocks noRot="1" noChangeAspect="1" noMove="1" noResize="1" noEditPoints="1" noAdjustHandles="1" noChangeArrowheads="1" noChangeShapeType="1" noTextEdit="1"/>
                </p:cNvSpPr>
                <p:nvPr/>
              </p:nvSpPr>
              <p:spPr>
                <a:xfrm>
                  <a:off x="9450861" y="4358274"/>
                  <a:ext cx="180000" cy="157639"/>
                </a:xfrm>
                <a:prstGeom prst="roundRect">
                  <a:avLst>
                    <a:gd name="adj" fmla="val 38026"/>
                  </a:avLst>
                </a:prstGeom>
                <a:blipFill>
                  <a:blip r:embed="rId34"/>
                  <a:stretch>
                    <a:fillRect/>
                  </a:stretch>
                </a:blipFill>
                <a:ln w="12700">
                  <a:solidFill>
                    <a:srgbClr val="FF0000"/>
                  </a:solidFill>
                </a:ln>
              </p:spPr>
              <p:txBody>
                <a:bodyPr/>
                <a:lstStyle/>
                <a:p>
                  <a:r>
                    <a:rPr lang="en-NZ">
                      <a:noFill/>
                    </a:rPr>
                    <a:t> </a:t>
                  </a:r>
                </a:p>
              </p:txBody>
            </p:sp>
          </mc:Fallback>
        </mc:AlternateContent>
        <p:cxnSp>
          <p:nvCxnSpPr>
            <p:cNvPr id="5" name="Connector: Elbow 4">
              <a:extLst>
                <a:ext uri="{FF2B5EF4-FFF2-40B4-BE49-F238E27FC236}">
                  <a16:creationId xmlns:a16="http://schemas.microsoft.com/office/drawing/2014/main" id="{67664E99-58DA-C729-1E2E-60306C90290B}"/>
                </a:ext>
              </a:extLst>
            </p:cNvPr>
            <p:cNvCxnSpPr>
              <a:cxnSpLocks/>
              <a:stCxn id="2" idx="2"/>
              <a:endCxn id="37" idx="1"/>
            </p:cNvCxnSpPr>
            <p:nvPr/>
          </p:nvCxnSpPr>
          <p:spPr>
            <a:xfrm rot="16200000" flipH="1">
              <a:off x="9391020" y="4665754"/>
              <a:ext cx="567869" cy="268186"/>
            </a:xfrm>
            <a:prstGeom prst="bentConnector2">
              <a:avLst/>
            </a:prstGeom>
            <a:ln w="9525">
              <a:solidFill>
                <a:srgbClr val="FF0000"/>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03BD00-EA2A-3CC9-AD27-D31D19563EAD}"/>
                    </a:ext>
                  </a:extLst>
                </p:cNvPr>
                <p:cNvSpPr txBox="1">
                  <a:spLocks/>
                </p:cNvSpPr>
                <p:nvPr/>
              </p:nvSpPr>
              <p:spPr>
                <a:xfrm>
                  <a:off x="9450861" y="4701318"/>
                  <a:ext cx="180000" cy="180000"/>
                </a:xfrm>
                <a:prstGeom prst="roundRect">
                  <a:avLst>
                    <a:gd name="adj" fmla="val 46791"/>
                  </a:avLst>
                </a:prstGeom>
                <a:solidFill>
                  <a:srgbClr val="FFCCFF"/>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DA03BD00-EA2A-3CC9-AD27-D31D19563EAD}"/>
                    </a:ext>
                  </a:extLst>
                </p:cNvPr>
                <p:cNvSpPr txBox="1">
                  <a:spLocks noRot="1" noChangeAspect="1" noMove="1" noResize="1" noEditPoints="1" noAdjustHandles="1" noChangeArrowheads="1" noChangeShapeType="1" noTextEdit="1"/>
                </p:cNvSpPr>
                <p:nvPr/>
              </p:nvSpPr>
              <p:spPr>
                <a:xfrm>
                  <a:off x="9450861" y="4701318"/>
                  <a:ext cx="180000" cy="180000"/>
                </a:xfrm>
                <a:prstGeom prst="roundRect">
                  <a:avLst>
                    <a:gd name="adj" fmla="val 46791"/>
                  </a:avLst>
                </a:prstGeom>
                <a:blipFill>
                  <a:blip r:embed="rId35"/>
                  <a:stretch>
                    <a:fillRect/>
                  </a:stretch>
                </a:blipFill>
              </p:spPr>
              <p:txBody>
                <a:bodyPr/>
                <a:lstStyle/>
                <a:p>
                  <a:r>
                    <a:rPr lang="en-NZ">
                      <a:noFill/>
                    </a:rPr>
                    <a:t> </a:t>
                  </a:r>
                </a:p>
              </p:txBody>
            </p:sp>
          </mc:Fallback>
        </mc:AlternateContent>
      </p:grpSp>
      <p:sp>
        <p:nvSpPr>
          <p:cNvPr id="7" name="Rectangle 6">
            <a:extLst>
              <a:ext uri="{FF2B5EF4-FFF2-40B4-BE49-F238E27FC236}">
                <a16:creationId xmlns:a16="http://schemas.microsoft.com/office/drawing/2014/main" id="{06BB4DDF-01F3-3516-FE44-778E0569E0EB}"/>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2493228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219D8B6-3504-CD38-D6E0-3BB552AED040}"/>
              </a:ext>
            </a:extLst>
          </p:cNvPr>
          <p:cNvGrpSpPr/>
          <p:nvPr/>
        </p:nvGrpSpPr>
        <p:grpSpPr>
          <a:xfrm>
            <a:off x="199520" y="1132888"/>
            <a:ext cx="12010437" cy="5619281"/>
            <a:chOff x="199520" y="1132888"/>
            <a:chExt cx="12010437" cy="5619281"/>
          </a:xfrm>
        </p:grpSpPr>
        <p:grpSp>
          <p:nvGrpSpPr>
            <p:cNvPr id="3" name="Group 2">
              <a:extLst>
                <a:ext uri="{FF2B5EF4-FFF2-40B4-BE49-F238E27FC236}">
                  <a16:creationId xmlns:a16="http://schemas.microsoft.com/office/drawing/2014/main" id="{23A27892-D084-B945-DB3C-B73354D1FB85}"/>
                </a:ext>
              </a:extLst>
            </p:cNvPr>
            <p:cNvGrpSpPr/>
            <p:nvPr/>
          </p:nvGrpSpPr>
          <p:grpSpPr>
            <a:xfrm>
              <a:off x="199520" y="1132888"/>
              <a:ext cx="1440745" cy="5009189"/>
              <a:chOff x="95823" y="1321421"/>
              <a:chExt cx="1440745" cy="5009189"/>
            </a:xfrm>
          </p:grpSpPr>
          <p:pic>
            <p:nvPicPr>
              <p:cNvPr id="39" name="Picture 38">
                <a:extLst>
                  <a:ext uri="{FF2B5EF4-FFF2-40B4-BE49-F238E27FC236}">
                    <a16:creationId xmlns:a16="http://schemas.microsoft.com/office/drawing/2014/main" id="{CFD2EDC3-D2E2-B61D-C0C7-BE8555FF5DAC}"/>
                  </a:ext>
                </a:extLst>
              </p:cNvPr>
              <p:cNvPicPr>
                <a:picLocks noChangeAspect="1"/>
              </p:cNvPicPr>
              <p:nvPr/>
            </p:nvPicPr>
            <p:blipFill>
              <a:blip r:embed="rId2"/>
              <a:stretch>
                <a:fillRect/>
              </a:stretch>
            </p:blipFill>
            <p:spPr>
              <a:xfrm>
                <a:off x="95823" y="2730093"/>
                <a:ext cx="1440745" cy="1258606"/>
              </a:xfrm>
              <a:prstGeom prst="rect">
                <a:avLst/>
              </a:prstGeom>
            </p:spPr>
          </p:pic>
          <p:pic>
            <p:nvPicPr>
              <p:cNvPr id="40" name="Picture 39">
                <a:extLst>
                  <a:ext uri="{FF2B5EF4-FFF2-40B4-BE49-F238E27FC236}">
                    <a16:creationId xmlns:a16="http://schemas.microsoft.com/office/drawing/2014/main" id="{9974FEC3-E203-9D72-517D-A26599591605}"/>
                  </a:ext>
                </a:extLst>
              </p:cNvPr>
              <p:cNvPicPr>
                <a:picLocks noChangeAspect="1"/>
              </p:cNvPicPr>
              <p:nvPr/>
            </p:nvPicPr>
            <p:blipFill>
              <a:blip r:embed="rId3"/>
              <a:stretch>
                <a:fillRect/>
              </a:stretch>
            </p:blipFill>
            <p:spPr>
              <a:xfrm>
                <a:off x="240195" y="1761975"/>
                <a:ext cx="1152000" cy="633987"/>
              </a:xfrm>
              <a:prstGeom prst="rect">
                <a:avLst/>
              </a:prstGeom>
            </p:spPr>
          </p:pic>
          <p:pic>
            <p:nvPicPr>
              <p:cNvPr id="41" name="Picture 40">
                <a:extLst>
                  <a:ext uri="{FF2B5EF4-FFF2-40B4-BE49-F238E27FC236}">
                    <a16:creationId xmlns:a16="http://schemas.microsoft.com/office/drawing/2014/main" id="{DBA59E0F-691A-5773-D8DE-E574CF442A56}"/>
                  </a:ext>
                </a:extLst>
              </p:cNvPr>
              <p:cNvPicPr>
                <a:picLocks noChangeAspect="1"/>
              </p:cNvPicPr>
              <p:nvPr/>
            </p:nvPicPr>
            <p:blipFill>
              <a:blip r:embed="rId4"/>
              <a:stretch>
                <a:fillRect/>
              </a:stretch>
            </p:blipFill>
            <p:spPr>
              <a:xfrm>
                <a:off x="186195" y="4639841"/>
                <a:ext cx="1260000" cy="1690769"/>
              </a:xfrm>
              <a:prstGeom prst="rect">
                <a:avLst/>
              </a:prstGeom>
            </p:spPr>
          </p:pic>
          <p:sp>
            <p:nvSpPr>
              <p:cNvPr id="42" name="TextBox 41">
                <a:extLst>
                  <a:ext uri="{FF2B5EF4-FFF2-40B4-BE49-F238E27FC236}">
                    <a16:creationId xmlns:a16="http://schemas.microsoft.com/office/drawing/2014/main" id="{D7AAC4A2-1266-192F-1E81-EB3C1F642CFF}"/>
                  </a:ext>
                </a:extLst>
              </p:cNvPr>
              <p:cNvSpPr txBox="1"/>
              <p:nvPr/>
            </p:nvSpPr>
            <p:spPr>
              <a:xfrm>
                <a:off x="95823" y="1321421"/>
                <a:ext cx="14407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1" i="1"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SLC4A3</a:t>
                </a:r>
                <a:r>
                  <a:rPr kumimoji="0" lang="en-NZ" sz="1800" b="1" i="0"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(AE3)</a:t>
                </a: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 name="Group 3">
              <a:extLst>
                <a:ext uri="{FF2B5EF4-FFF2-40B4-BE49-F238E27FC236}">
                  <a16:creationId xmlns:a16="http://schemas.microsoft.com/office/drawing/2014/main" id="{F3B8AC52-F879-DC34-1BBE-33E16CC251BC}"/>
                </a:ext>
              </a:extLst>
            </p:cNvPr>
            <p:cNvGrpSpPr/>
            <p:nvPr/>
          </p:nvGrpSpPr>
          <p:grpSpPr>
            <a:xfrm>
              <a:off x="1505169" y="1132888"/>
              <a:ext cx="1769882" cy="5023456"/>
              <a:chOff x="1650397" y="1321421"/>
              <a:chExt cx="1769882" cy="5023456"/>
            </a:xfrm>
          </p:grpSpPr>
          <p:pic>
            <p:nvPicPr>
              <p:cNvPr id="35" name="Picture 34">
                <a:extLst>
                  <a:ext uri="{FF2B5EF4-FFF2-40B4-BE49-F238E27FC236}">
                    <a16:creationId xmlns:a16="http://schemas.microsoft.com/office/drawing/2014/main" id="{609C765C-CCDE-4575-99E7-BF90451865B4}"/>
                  </a:ext>
                </a:extLst>
              </p:cNvPr>
              <p:cNvPicPr>
                <a:picLocks noChangeAspect="1"/>
              </p:cNvPicPr>
              <p:nvPr/>
            </p:nvPicPr>
            <p:blipFill>
              <a:blip r:embed="rId5"/>
              <a:stretch>
                <a:fillRect/>
              </a:stretch>
            </p:blipFill>
            <p:spPr>
              <a:xfrm>
                <a:off x="1809378" y="2730093"/>
                <a:ext cx="1451921" cy="1258606"/>
              </a:xfrm>
              <a:prstGeom prst="rect">
                <a:avLst/>
              </a:prstGeom>
            </p:spPr>
          </p:pic>
          <p:pic>
            <p:nvPicPr>
              <p:cNvPr id="36" name="Picture 35">
                <a:extLst>
                  <a:ext uri="{FF2B5EF4-FFF2-40B4-BE49-F238E27FC236}">
                    <a16:creationId xmlns:a16="http://schemas.microsoft.com/office/drawing/2014/main" id="{BD22A3BA-033A-D291-3EC3-3450812E0BE7}"/>
                  </a:ext>
                </a:extLst>
              </p:cNvPr>
              <p:cNvPicPr>
                <a:picLocks noChangeAspect="1"/>
              </p:cNvPicPr>
              <p:nvPr/>
            </p:nvPicPr>
            <p:blipFill>
              <a:blip r:embed="rId6"/>
              <a:stretch>
                <a:fillRect/>
              </a:stretch>
            </p:blipFill>
            <p:spPr>
              <a:xfrm>
                <a:off x="1959338" y="1656568"/>
                <a:ext cx="1152000" cy="844800"/>
              </a:xfrm>
              <a:prstGeom prst="rect">
                <a:avLst/>
              </a:prstGeom>
            </p:spPr>
          </p:pic>
          <p:sp>
            <p:nvSpPr>
              <p:cNvPr id="37" name="TextBox 36">
                <a:extLst>
                  <a:ext uri="{FF2B5EF4-FFF2-40B4-BE49-F238E27FC236}">
                    <a16:creationId xmlns:a16="http://schemas.microsoft.com/office/drawing/2014/main" id="{1AB428CB-52FE-E8AD-DC23-766556140C67}"/>
                  </a:ext>
                </a:extLst>
              </p:cNvPr>
              <p:cNvSpPr txBox="1"/>
              <p:nvPr/>
            </p:nvSpPr>
            <p:spPr>
              <a:xfrm>
                <a:off x="1650397" y="1321421"/>
                <a:ext cx="176988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1" i="1"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SLC4A4</a:t>
                </a:r>
                <a:r>
                  <a:rPr kumimoji="0" lang="en-NZ" sz="1800" b="1" i="0"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(NBCe1) </a:t>
                </a: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8" name="Picture 37">
                <a:extLst>
                  <a:ext uri="{FF2B5EF4-FFF2-40B4-BE49-F238E27FC236}">
                    <a16:creationId xmlns:a16="http://schemas.microsoft.com/office/drawing/2014/main" id="{A5936301-7ED8-8CB8-5A39-26008902A871}"/>
                  </a:ext>
                </a:extLst>
              </p:cNvPr>
              <p:cNvPicPr>
                <a:picLocks noChangeAspect="1"/>
              </p:cNvPicPr>
              <p:nvPr/>
            </p:nvPicPr>
            <p:blipFill>
              <a:blip r:embed="rId7"/>
              <a:stretch>
                <a:fillRect/>
              </a:stretch>
            </p:blipFill>
            <p:spPr>
              <a:xfrm>
                <a:off x="1905338" y="4677549"/>
                <a:ext cx="1260000" cy="1667328"/>
              </a:xfrm>
              <a:prstGeom prst="rect">
                <a:avLst/>
              </a:prstGeom>
            </p:spPr>
          </p:pic>
        </p:grpSp>
        <p:grpSp>
          <p:nvGrpSpPr>
            <p:cNvPr id="5" name="Group 4">
              <a:extLst>
                <a:ext uri="{FF2B5EF4-FFF2-40B4-BE49-F238E27FC236}">
                  <a16:creationId xmlns:a16="http://schemas.microsoft.com/office/drawing/2014/main" id="{D899D0E5-F7A1-68BC-7405-65547D47CE95}"/>
                </a:ext>
              </a:extLst>
            </p:cNvPr>
            <p:cNvGrpSpPr/>
            <p:nvPr/>
          </p:nvGrpSpPr>
          <p:grpSpPr>
            <a:xfrm>
              <a:off x="3139955" y="1132888"/>
              <a:ext cx="1769882" cy="5329418"/>
              <a:chOff x="3291703" y="1321421"/>
              <a:chExt cx="1769882" cy="5329418"/>
            </a:xfrm>
          </p:grpSpPr>
          <p:pic>
            <p:nvPicPr>
              <p:cNvPr id="31" name="Picture 30">
                <a:extLst>
                  <a:ext uri="{FF2B5EF4-FFF2-40B4-BE49-F238E27FC236}">
                    <a16:creationId xmlns:a16="http://schemas.microsoft.com/office/drawing/2014/main" id="{4DA324E4-3142-45EC-DD03-091479B471F2}"/>
                  </a:ext>
                </a:extLst>
              </p:cNvPr>
              <p:cNvPicPr>
                <a:picLocks noChangeAspect="1"/>
              </p:cNvPicPr>
              <p:nvPr/>
            </p:nvPicPr>
            <p:blipFill>
              <a:blip r:embed="rId8"/>
              <a:stretch>
                <a:fillRect/>
              </a:stretch>
            </p:blipFill>
            <p:spPr>
              <a:xfrm>
                <a:off x="3564702" y="2730093"/>
                <a:ext cx="1223885" cy="1258606"/>
              </a:xfrm>
              <a:prstGeom prst="rect">
                <a:avLst/>
              </a:prstGeom>
            </p:spPr>
          </p:pic>
          <p:pic>
            <p:nvPicPr>
              <p:cNvPr id="32" name="Picture 31">
                <a:extLst>
                  <a:ext uri="{FF2B5EF4-FFF2-40B4-BE49-F238E27FC236}">
                    <a16:creationId xmlns:a16="http://schemas.microsoft.com/office/drawing/2014/main" id="{77926B54-65E2-59FA-2CD0-43F410B580A9}"/>
                  </a:ext>
                </a:extLst>
              </p:cNvPr>
              <p:cNvPicPr>
                <a:picLocks noChangeAspect="1"/>
              </p:cNvPicPr>
              <p:nvPr/>
            </p:nvPicPr>
            <p:blipFill>
              <a:blip r:embed="rId9"/>
              <a:stretch>
                <a:fillRect/>
              </a:stretch>
            </p:blipFill>
            <p:spPr>
              <a:xfrm>
                <a:off x="3600644" y="1693048"/>
                <a:ext cx="1152000" cy="771840"/>
              </a:xfrm>
              <a:prstGeom prst="rect">
                <a:avLst/>
              </a:prstGeom>
            </p:spPr>
          </p:pic>
          <p:pic>
            <p:nvPicPr>
              <p:cNvPr id="33" name="Picture 32">
                <a:extLst>
                  <a:ext uri="{FF2B5EF4-FFF2-40B4-BE49-F238E27FC236}">
                    <a16:creationId xmlns:a16="http://schemas.microsoft.com/office/drawing/2014/main" id="{6592BD43-5580-01F7-ECE0-B6CF1478CE75}"/>
                  </a:ext>
                </a:extLst>
              </p:cNvPr>
              <p:cNvPicPr>
                <a:picLocks noChangeAspect="1"/>
              </p:cNvPicPr>
              <p:nvPr/>
            </p:nvPicPr>
            <p:blipFill>
              <a:blip r:embed="rId10"/>
              <a:stretch>
                <a:fillRect/>
              </a:stretch>
            </p:blipFill>
            <p:spPr>
              <a:xfrm>
                <a:off x="3546644" y="4338181"/>
                <a:ext cx="1260000" cy="2312658"/>
              </a:xfrm>
              <a:prstGeom prst="rect">
                <a:avLst/>
              </a:prstGeom>
            </p:spPr>
          </p:pic>
          <p:sp>
            <p:nvSpPr>
              <p:cNvPr id="34" name="TextBox 33">
                <a:extLst>
                  <a:ext uri="{FF2B5EF4-FFF2-40B4-BE49-F238E27FC236}">
                    <a16:creationId xmlns:a16="http://schemas.microsoft.com/office/drawing/2014/main" id="{959CE6F2-40FC-50E0-F66B-B73137285FC7}"/>
                  </a:ext>
                </a:extLst>
              </p:cNvPr>
              <p:cNvSpPr txBox="1"/>
              <p:nvPr/>
            </p:nvSpPr>
            <p:spPr>
              <a:xfrm>
                <a:off x="3291703" y="1321421"/>
                <a:ext cx="176988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1" i="1"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SLC4A8</a:t>
                </a:r>
                <a:r>
                  <a:rPr kumimoji="0" lang="en-NZ" sz="1800" b="1" i="0"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(NDCBE) </a:t>
                </a: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CD5C7D95-91DE-E6E3-EDD8-5F4849182D88}"/>
                </a:ext>
              </a:extLst>
            </p:cNvPr>
            <p:cNvGrpSpPr/>
            <p:nvPr/>
          </p:nvGrpSpPr>
          <p:grpSpPr>
            <a:xfrm>
              <a:off x="4774741" y="1132888"/>
              <a:ext cx="1713251" cy="2667278"/>
              <a:chOff x="5084096" y="1321421"/>
              <a:chExt cx="1713251" cy="2667278"/>
            </a:xfrm>
          </p:grpSpPr>
          <p:pic>
            <p:nvPicPr>
              <p:cNvPr id="27" name="Picture 26">
                <a:extLst>
                  <a:ext uri="{FF2B5EF4-FFF2-40B4-BE49-F238E27FC236}">
                    <a16:creationId xmlns:a16="http://schemas.microsoft.com/office/drawing/2014/main" id="{17E234B8-DE51-F6A3-13FB-EF3593651122}"/>
                  </a:ext>
                </a:extLst>
              </p:cNvPr>
              <p:cNvPicPr>
                <a:picLocks noChangeAspect="1"/>
              </p:cNvPicPr>
              <p:nvPr/>
            </p:nvPicPr>
            <p:blipFill>
              <a:blip r:embed="rId11"/>
              <a:stretch>
                <a:fillRect/>
              </a:stretch>
            </p:blipFill>
            <p:spPr>
              <a:xfrm>
                <a:off x="5218038" y="2730093"/>
                <a:ext cx="1445367" cy="1258606"/>
              </a:xfrm>
              <a:prstGeom prst="rect">
                <a:avLst/>
              </a:prstGeom>
            </p:spPr>
          </p:pic>
          <p:pic>
            <p:nvPicPr>
              <p:cNvPr id="28" name="Picture 27">
                <a:extLst>
                  <a:ext uri="{FF2B5EF4-FFF2-40B4-BE49-F238E27FC236}">
                    <a16:creationId xmlns:a16="http://schemas.microsoft.com/office/drawing/2014/main" id="{904C5D1A-4F03-43C4-E026-5A9B52C2040A}"/>
                  </a:ext>
                </a:extLst>
              </p:cNvPr>
              <p:cNvPicPr>
                <a:picLocks noChangeAspect="1"/>
              </p:cNvPicPr>
              <p:nvPr/>
            </p:nvPicPr>
            <p:blipFill>
              <a:blip r:embed="rId12"/>
              <a:stretch>
                <a:fillRect/>
              </a:stretch>
            </p:blipFill>
            <p:spPr>
              <a:xfrm>
                <a:off x="5364721" y="1722299"/>
                <a:ext cx="1152000" cy="713338"/>
              </a:xfrm>
              <a:prstGeom prst="rect">
                <a:avLst/>
              </a:prstGeom>
            </p:spPr>
          </p:pic>
          <p:sp>
            <p:nvSpPr>
              <p:cNvPr id="30" name="TextBox 29">
                <a:extLst>
                  <a:ext uri="{FF2B5EF4-FFF2-40B4-BE49-F238E27FC236}">
                    <a16:creationId xmlns:a16="http://schemas.microsoft.com/office/drawing/2014/main" id="{C561ABC7-C5DD-F021-8937-425E38DADEA9}"/>
                  </a:ext>
                </a:extLst>
              </p:cNvPr>
              <p:cNvSpPr txBox="1"/>
              <p:nvPr/>
            </p:nvSpPr>
            <p:spPr>
              <a:xfrm>
                <a:off x="5084096" y="1321421"/>
                <a:ext cx="171325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1" i="1"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SLC5A1</a:t>
                </a:r>
                <a:r>
                  <a:rPr kumimoji="0" lang="en-NZ" sz="1800" b="1" i="0"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(SGLT1)</a:t>
                </a: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E27BFBC9-F94B-7725-77D0-C59AFB025EE8}"/>
                </a:ext>
              </a:extLst>
            </p:cNvPr>
            <p:cNvGrpSpPr/>
            <p:nvPr/>
          </p:nvGrpSpPr>
          <p:grpSpPr>
            <a:xfrm>
              <a:off x="6352896" y="1132888"/>
              <a:ext cx="1505867" cy="5024867"/>
              <a:chOff x="6820522" y="1321421"/>
              <a:chExt cx="1505867" cy="5024867"/>
            </a:xfrm>
          </p:grpSpPr>
          <p:pic>
            <p:nvPicPr>
              <p:cNvPr id="23" name="Picture 22">
                <a:extLst>
                  <a:ext uri="{FF2B5EF4-FFF2-40B4-BE49-F238E27FC236}">
                    <a16:creationId xmlns:a16="http://schemas.microsoft.com/office/drawing/2014/main" id="{9EA591D2-8629-4444-2C8C-05BEA267B5B7}"/>
                  </a:ext>
                </a:extLst>
              </p:cNvPr>
              <p:cNvPicPr>
                <a:picLocks noChangeAspect="1"/>
              </p:cNvPicPr>
              <p:nvPr/>
            </p:nvPicPr>
            <p:blipFill>
              <a:blip r:embed="rId13"/>
              <a:stretch>
                <a:fillRect/>
              </a:stretch>
            </p:blipFill>
            <p:spPr>
              <a:xfrm>
                <a:off x="6849005" y="2730093"/>
                <a:ext cx="1448900" cy="1260000"/>
              </a:xfrm>
              <a:prstGeom prst="rect">
                <a:avLst/>
              </a:prstGeom>
            </p:spPr>
          </p:pic>
          <p:pic>
            <p:nvPicPr>
              <p:cNvPr id="24" name="Picture 23">
                <a:extLst>
                  <a:ext uri="{FF2B5EF4-FFF2-40B4-BE49-F238E27FC236}">
                    <a16:creationId xmlns:a16="http://schemas.microsoft.com/office/drawing/2014/main" id="{B208D451-B54E-97EA-6B2D-9D3D17C2C2E0}"/>
                  </a:ext>
                </a:extLst>
              </p:cNvPr>
              <p:cNvPicPr>
                <a:picLocks noChangeAspect="1"/>
              </p:cNvPicPr>
              <p:nvPr/>
            </p:nvPicPr>
            <p:blipFill>
              <a:blip r:embed="rId14"/>
              <a:stretch>
                <a:fillRect/>
              </a:stretch>
            </p:blipFill>
            <p:spPr>
              <a:xfrm>
                <a:off x="6997455" y="1738508"/>
                <a:ext cx="1152000" cy="680921"/>
              </a:xfrm>
              <a:prstGeom prst="rect">
                <a:avLst/>
              </a:prstGeom>
            </p:spPr>
          </p:pic>
          <p:pic>
            <p:nvPicPr>
              <p:cNvPr id="25" name="Picture 24">
                <a:extLst>
                  <a:ext uri="{FF2B5EF4-FFF2-40B4-BE49-F238E27FC236}">
                    <a16:creationId xmlns:a16="http://schemas.microsoft.com/office/drawing/2014/main" id="{4C1DEA5B-CCF3-A0F1-CF7B-118AF7E95C23}"/>
                  </a:ext>
                </a:extLst>
              </p:cNvPr>
              <p:cNvPicPr>
                <a:picLocks noChangeAspect="1"/>
              </p:cNvPicPr>
              <p:nvPr/>
            </p:nvPicPr>
            <p:blipFill>
              <a:blip r:embed="rId15"/>
              <a:stretch>
                <a:fillRect/>
              </a:stretch>
            </p:blipFill>
            <p:spPr>
              <a:xfrm>
                <a:off x="7004174" y="4668122"/>
                <a:ext cx="1138562" cy="1678166"/>
              </a:xfrm>
              <a:prstGeom prst="rect">
                <a:avLst/>
              </a:prstGeom>
            </p:spPr>
          </p:pic>
          <p:sp>
            <p:nvSpPr>
              <p:cNvPr id="26" name="TextBox 25">
                <a:extLst>
                  <a:ext uri="{FF2B5EF4-FFF2-40B4-BE49-F238E27FC236}">
                    <a16:creationId xmlns:a16="http://schemas.microsoft.com/office/drawing/2014/main" id="{71677E50-F89F-1C4B-D03C-020C8E0806E7}"/>
                  </a:ext>
                </a:extLst>
              </p:cNvPr>
              <p:cNvSpPr txBox="1"/>
              <p:nvPr/>
            </p:nvSpPr>
            <p:spPr>
              <a:xfrm>
                <a:off x="6820522" y="1321421"/>
                <a:ext cx="150586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1" i="1"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SLC8A1</a:t>
                </a:r>
                <a:r>
                  <a:rPr kumimoji="0" lang="en-NZ" sz="1800" b="1" i="0"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(NCX) </a:t>
                </a: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6F09950C-1445-3E87-9902-1924D521940D}"/>
                </a:ext>
              </a:extLst>
            </p:cNvPr>
            <p:cNvGrpSpPr/>
            <p:nvPr/>
          </p:nvGrpSpPr>
          <p:grpSpPr>
            <a:xfrm>
              <a:off x="7723667" y="1132888"/>
              <a:ext cx="1666187" cy="5009189"/>
              <a:chOff x="8620014" y="1321421"/>
              <a:chExt cx="1666187" cy="5009189"/>
            </a:xfrm>
          </p:grpSpPr>
          <p:pic>
            <p:nvPicPr>
              <p:cNvPr id="19" name="Picture 18">
                <a:extLst>
                  <a:ext uri="{FF2B5EF4-FFF2-40B4-BE49-F238E27FC236}">
                    <a16:creationId xmlns:a16="http://schemas.microsoft.com/office/drawing/2014/main" id="{AB66218B-6C60-18EB-CD9C-9C4C28337E25}"/>
                  </a:ext>
                </a:extLst>
              </p:cNvPr>
              <p:cNvPicPr>
                <a:picLocks noChangeAspect="1"/>
              </p:cNvPicPr>
              <p:nvPr/>
            </p:nvPicPr>
            <p:blipFill>
              <a:blip r:embed="rId16"/>
              <a:stretch>
                <a:fillRect/>
              </a:stretch>
            </p:blipFill>
            <p:spPr>
              <a:xfrm>
                <a:off x="8730254" y="2730093"/>
                <a:ext cx="1445706" cy="1260000"/>
              </a:xfrm>
              <a:prstGeom prst="rect">
                <a:avLst/>
              </a:prstGeom>
            </p:spPr>
          </p:pic>
          <p:sp>
            <p:nvSpPr>
              <p:cNvPr id="20" name="TextBox 19">
                <a:extLst>
                  <a:ext uri="{FF2B5EF4-FFF2-40B4-BE49-F238E27FC236}">
                    <a16:creationId xmlns:a16="http://schemas.microsoft.com/office/drawing/2014/main" id="{317AD494-A3BF-7E90-D920-0920543721B4}"/>
                  </a:ext>
                </a:extLst>
              </p:cNvPr>
              <p:cNvSpPr txBox="1"/>
              <p:nvPr/>
            </p:nvSpPr>
            <p:spPr>
              <a:xfrm>
                <a:off x="8620014" y="1321421"/>
                <a:ext cx="166618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1" i="1"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SLC9A1</a:t>
                </a:r>
                <a:r>
                  <a:rPr kumimoji="0" lang="en-NZ" sz="1800" b="1" i="0"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(NHE1) </a:t>
                </a: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258B77B9-D2D6-9C11-76F5-67154D313937}"/>
                  </a:ext>
                </a:extLst>
              </p:cNvPr>
              <p:cNvPicPr>
                <a:picLocks noChangeAspect="1"/>
              </p:cNvPicPr>
              <p:nvPr/>
            </p:nvPicPr>
            <p:blipFill>
              <a:blip r:embed="rId17"/>
              <a:stretch>
                <a:fillRect/>
              </a:stretch>
            </p:blipFill>
            <p:spPr>
              <a:xfrm>
                <a:off x="8877107" y="1714036"/>
                <a:ext cx="1152000" cy="729864"/>
              </a:xfrm>
              <a:prstGeom prst="rect">
                <a:avLst/>
              </a:prstGeom>
            </p:spPr>
          </p:pic>
          <p:pic>
            <p:nvPicPr>
              <p:cNvPr id="22" name="Picture 21">
                <a:extLst>
                  <a:ext uri="{FF2B5EF4-FFF2-40B4-BE49-F238E27FC236}">
                    <a16:creationId xmlns:a16="http://schemas.microsoft.com/office/drawing/2014/main" id="{29520705-25F4-833F-1D5D-F1DCF3F84406}"/>
                  </a:ext>
                </a:extLst>
              </p:cNvPr>
              <p:cNvPicPr>
                <a:picLocks noChangeAspect="1"/>
              </p:cNvPicPr>
              <p:nvPr/>
            </p:nvPicPr>
            <p:blipFill>
              <a:blip r:embed="rId18"/>
              <a:stretch>
                <a:fillRect/>
              </a:stretch>
            </p:blipFill>
            <p:spPr>
              <a:xfrm>
                <a:off x="8932584" y="4668122"/>
                <a:ext cx="1041047" cy="1662488"/>
              </a:xfrm>
              <a:prstGeom prst="rect">
                <a:avLst/>
              </a:prstGeom>
            </p:spPr>
          </p:pic>
        </p:grpSp>
        <p:grpSp>
          <p:nvGrpSpPr>
            <p:cNvPr id="9" name="Group 8">
              <a:extLst>
                <a:ext uri="{FF2B5EF4-FFF2-40B4-BE49-F238E27FC236}">
                  <a16:creationId xmlns:a16="http://schemas.microsoft.com/office/drawing/2014/main" id="{94CA0E94-DFAA-9E3F-AD77-058AEA86686E}"/>
                </a:ext>
              </a:extLst>
            </p:cNvPr>
            <p:cNvGrpSpPr/>
            <p:nvPr/>
          </p:nvGrpSpPr>
          <p:grpSpPr>
            <a:xfrm>
              <a:off x="9254758" y="1132888"/>
              <a:ext cx="1424105" cy="5619281"/>
              <a:chOff x="10590310" y="1321421"/>
              <a:chExt cx="1424105" cy="5619281"/>
            </a:xfrm>
          </p:grpSpPr>
          <p:pic>
            <p:nvPicPr>
              <p:cNvPr id="15" name="Picture 14">
                <a:extLst>
                  <a:ext uri="{FF2B5EF4-FFF2-40B4-BE49-F238E27FC236}">
                    <a16:creationId xmlns:a16="http://schemas.microsoft.com/office/drawing/2014/main" id="{01422AAC-58D0-E769-B323-087B0FE272FE}"/>
                  </a:ext>
                </a:extLst>
              </p:cNvPr>
              <p:cNvPicPr>
                <a:picLocks noChangeAspect="1"/>
              </p:cNvPicPr>
              <p:nvPr/>
            </p:nvPicPr>
            <p:blipFill>
              <a:blip r:embed="rId19"/>
              <a:stretch>
                <a:fillRect/>
              </a:stretch>
            </p:blipFill>
            <p:spPr>
              <a:xfrm>
                <a:off x="10590310" y="2730093"/>
                <a:ext cx="1424105" cy="1260000"/>
              </a:xfrm>
              <a:prstGeom prst="rect">
                <a:avLst/>
              </a:prstGeom>
            </p:spPr>
          </p:pic>
          <p:pic>
            <p:nvPicPr>
              <p:cNvPr id="16" name="Picture 15">
                <a:extLst>
                  <a:ext uri="{FF2B5EF4-FFF2-40B4-BE49-F238E27FC236}">
                    <a16:creationId xmlns:a16="http://schemas.microsoft.com/office/drawing/2014/main" id="{3D61F2D7-ABF6-8A12-D7B0-7971A7F3A53A}"/>
                  </a:ext>
                </a:extLst>
              </p:cNvPr>
              <p:cNvPicPr>
                <a:picLocks noChangeAspect="1"/>
              </p:cNvPicPr>
              <p:nvPr/>
            </p:nvPicPr>
            <p:blipFill>
              <a:blip r:embed="rId20"/>
              <a:stretch>
                <a:fillRect/>
              </a:stretch>
            </p:blipFill>
            <p:spPr>
              <a:xfrm>
                <a:off x="10690362" y="1706766"/>
                <a:ext cx="1224000" cy="744404"/>
              </a:xfrm>
              <a:prstGeom prst="rect">
                <a:avLst/>
              </a:prstGeom>
            </p:spPr>
          </p:pic>
          <p:sp>
            <p:nvSpPr>
              <p:cNvPr id="17" name="TextBox 16">
                <a:extLst>
                  <a:ext uri="{FF2B5EF4-FFF2-40B4-BE49-F238E27FC236}">
                    <a16:creationId xmlns:a16="http://schemas.microsoft.com/office/drawing/2014/main" id="{02923F4A-8DA8-A3F3-EC91-DBB54D5C46D3}"/>
                  </a:ext>
                </a:extLst>
              </p:cNvPr>
              <p:cNvSpPr txBox="1"/>
              <p:nvPr/>
            </p:nvSpPr>
            <p:spPr>
              <a:xfrm>
                <a:off x="10652353" y="1321421"/>
                <a:ext cx="13000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1" i="0"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NKE ATPase </a:t>
                </a: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6565BDDB-EEC2-B0A9-ABC4-F57C0145FD32}"/>
                  </a:ext>
                </a:extLst>
              </p:cNvPr>
              <p:cNvPicPr>
                <a:picLocks noChangeAspect="1"/>
              </p:cNvPicPr>
              <p:nvPr/>
            </p:nvPicPr>
            <p:blipFill>
              <a:blip r:embed="rId21"/>
              <a:stretch>
                <a:fillRect/>
              </a:stretch>
            </p:blipFill>
            <p:spPr>
              <a:xfrm>
                <a:off x="10798362" y="4677549"/>
                <a:ext cx="1008000" cy="2263153"/>
              </a:xfrm>
              <a:prstGeom prst="rect">
                <a:avLst/>
              </a:prstGeom>
            </p:spPr>
          </p:pic>
        </p:grpSp>
        <p:grpSp>
          <p:nvGrpSpPr>
            <p:cNvPr id="10" name="Group 9">
              <a:extLst>
                <a:ext uri="{FF2B5EF4-FFF2-40B4-BE49-F238E27FC236}">
                  <a16:creationId xmlns:a16="http://schemas.microsoft.com/office/drawing/2014/main" id="{E6BBF68D-59BB-7C0B-4243-6A6E21A3FB66}"/>
                </a:ext>
              </a:extLst>
            </p:cNvPr>
            <p:cNvGrpSpPr/>
            <p:nvPr/>
          </p:nvGrpSpPr>
          <p:grpSpPr>
            <a:xfrm>
              <a:off x="10543770" y="1132888"/>
              <a:ext cx="1666187" cy="5526307"/>
              <a:chOff x="10421219" y="1132888"/>
              <a:chExt cx="1666187" cy="5526307"/>
            </a:xfrm>
          </p:grpSpPr>
          <p:pic>
            <p:nvPicPr>
              <p:cNvPr id="11" name="Picture 10">
                <a:extLst>
                  <a:ext uri="{FF2B5EF4-FFF2-40B4-BE49-F238E27FC236}">
                    <a16:creationId xmlns:a16="http://schemas.microsoft.com/office/drawing/2014/main" id="{E35AA7ED-16A3-05DC-2969-8AA534997B5A}"/>
                  </a:ext>
                </a:extLst>
              </p:cNvPr>
              <p:cNvPicPr>
                <a:picLocks noChangeAspect="1"/>
              </p:cNvPicPr>
              <p:nvPr/>
            </p:nvPicPr>
            <p:blipFill>
              <a:blip r:embed="rId22"/>
              <a:stretch>
                <a:fillRect/>
              </a:stretch>
            </p:blipFill>
            <p:spPr>
              <a:xfrm>
                <a:off x="10588340" y="2541560"/>
                <a:ext cx="1331945" cy="1260000"/>
              </a:xfrm>
              <a:prstGeom prst="rect">
                <a:avLst/>
              </a:prstGeom>
            </p:spPr>
          </p:pic>
          <p:pic>
            <p:nvPicPr>
              <p:cNvPr id="12" name="Picture 11">
                <a:extLst>
                  <a:ext uri="{FF2B5EF4-FFF2-40B4-BE49-F238E27FC236}">
                    <a16:creationId xmlns:a16="http://schemas.microsoft.com/office/drawing/2014/main" id="{5DB2A893-EDE1-48AC-5750-49F8D7237ADF}"/>
                  </a:ext>
                </a:extLst>
              </p:cNvPr>
              <p:cNvPicPr>
                <a:picLocks noChangeAspect="1"/>
              </p:cNvPicPr>
              <p:nvPr/>
            </p:nvPicPr>
            <p:blipFill>
              <a:blip r:embed="rId23"/>
              <a:stretch>
                <a:fillRect/>
              </a:stretch>
            </p:blipFill>
            <p:spPr>
              <a:xfrm>
                <a:off x="10709356" y="4540975"/>
                <a:ext cx="1089912" cy="2118220"/>
              </a:xfrm>
              <a:prstGeom prst="rect">
                <a:avLst/>
              </a:prstGeom>
            </p:spPr>
          </p:pic>
          <p:pic>
            <p:nvPicPr>
              <p:cNvPr id="13" name="Picture 12">
                <a:extLst>
                  <a:ext uri="{FF2B5EF4-FFF2-40B4-BE49-F238E27FC236}">
                    <a16:creationId xmlns:a16="http://schemas.microsoft.com/office/drawing/2014/main" id="{14287FA2-FC1D-1792-DB92-8A70CEF0CE17}"/>
                  </a:ext>
                </a:extLst>
              </p:cNvPr>
              <p:cNvPicPr>
                <a:picLocks noChangeAspect="1"/>
              </p:cNvPicPr>
              <p:nvPr/>
            </p:nvPicPr>
            <p:blipFill>
              <a:blip r:embed="rId24"/>
              <a:stretch>
                <a:fillRect/>
              </a:stretch>
            </p:blipFill>
            <p:spPr>
              <a:xfrm>
                <a:off x="10692881" y="1518232"/>
                <a:ext cx="1122863" cy="744405"/>
              </a:xfrm>
              <a:prstGeom prst="rect">
                <a:avLst/>
              </a:prstGeom>
            </p:spPr>
          </p:pic>
          <p:sp>
            <p:nvSpPr>
              <p:cNvPr id="14" name="TextBox 13">
                <a:extLst>
                  <a:ext uri="{FF2B5EF4-FFF2-40B4-BE49-F238E27FC236}">
                    <a16:creationId xmlns:a16="http://schemas.microsoft.com/office/drawing/2014/main" id="{469D32C9-99E1-393B-71E3-B5DE8B456D23}"/>
                  </a:ext>
                </a:extLst>
              </p:cNvPr>
              <p:cNvSpPr txBox="1"/>
              <p:nvPr/>
            </p:nvSpPr>
            <p:spPr>
              <a:xfrm>
                <a:off x="10421219" y="1132888"/>
                <a:ext cx="166618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1" i="0"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SERCA ATPase </a:t>
                </a:r>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43" name="TextBox 42">
            <a:extLst>
              <a:ext uri="{FF2B5EF4-FFF2-40B4-BE49-F238E27FC236}">
                <a16:creationId xmlns:a16="http://schemas.microsoft.com/office/drawing/2014/main" id="{C317ACD3-AA18-9C36-257E-A80AA37E5450}"/>
              </a:ext>
            </a:extLst>
          </p:cNvPr>
          <p:cNvSpPr txBox="1"/>
          <p:nvPr/>
        </p:nvSpPr>
        <p:spPr>
          <a:xfrm>
            <a:off x="245753" y="147213"/>
            <a:ext cx="624223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rPr>
              <a:t>Summary of membrane transporters </a:t>
            </a:r>
            <a:endParaRPr kumimoji="0" lang="en-NZ" sz="2400" b="0"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45" name="Picture 44">
            <a:extLst>
              <a:ext uri="{FF2B5EF4-FFF2-40B4-BE49-F238E27FC236}">
                <a16:creationId xmlns:a16="http://schemas.microsoft.com/office/drawing/2014/main" id="{5CD777DE-8D0E-3BA4-F8F2-0CD1A21650F9}"/>
              </a:ext>
            </a:extLst>
          </p:cNvPr>
          <p:cNvPicPr>
            <a:picLocks noChangeAspect="1"/>
          </p:cNvPicPr>
          <p:nvPr/>
        </p:nvPicPr>
        <p:blipFill>
          <a:blip r:embed="rId25"/>
          <a:stretch>
            <a:fillRect/>
          </a:stretch>
        </p:blipFill>
        <p:spPr>
          <a:xfrm>
            <a:off x="4963631" y="4425908"/>
            <a:ext cx="1190978" cy="1804155"/>
          </a:xfrm>
          <a:prstGeom prst="rect">
            <a:avLst/>
          </a:prstGeom>
        </p:spPr>
      </p:pic>
      <p:sp>
        <p:nvSpPr>
          <p:cNvPr id="29" name="Rectangle 28">
            <a:extLst>
              <a:ext uri="{FF2B5EF4-FFF2-40B4-BE49-F238E27FC236}">
                <a16:creationId xmlns:a16="http://schemas.microsoft.com/office/drawing/2014/main" id="{6FA906EC-A3CD-451F-224A-01F26F283DF0}"/>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3043539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70445-56EE-DC0A-5A6F-9299CD9C839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175E099-3F22-3F83-06DB-CBD0192B505E}"/>
              </a:ext>
            </a:extLst>
          </p:cNvPr>
          <p:cNvSpPr txBox="1"/>
          <p:nvPr/>
        </p:nvSpPr>
        <p:spPr>
          <a:xfrm>
            <a:off x="574157" y="134237"/>
            <a:ext cx="11376837" cy="1938992"/>
          </a:xfrm>
          <a:prstGeom prst="rect">
            <a:avLst/>
          </a:prstGeom>
          <a:noFill/>
        </p:spPr>
        <p:txBody>
          <a:bodyPr wrap="square" rtlCol="0">
            <a:spAutoFit/>
          </a:bodyPr>
          <a:lstStyle/>
          <a:p>
            <a:pPr marL="342900" indent="-342900">
              <a:buFont typeface="+mj-lt"/>
              <a:buAutoNum type="arabicPeriod"/>
            </a:pPr>
            <a:r>
              <a:rPr lang="en-NZ" sz="2800" b="1" kern="100" dirty="0">
                <a:solidFill>
                  <a:schemeClr val="bg1">
                    <a:lumMod val="75000"/>
                  </a:schemeClr>
                </a:solidFill>
                <a:latin typeface="Calibri" panose="020F0502020204030204" pitchFamily="34" charset="0"/>
                <a:ea typeface="Calibri" panose="020F0502020204030204" pitchFamily="34" charset="0"/>
                <a:cs typeface="Times New Roman" panose="02020603050405020304" pitchFamily="18" charset="0"/>
              </a:rPr>
              <a:t>Units, </a:t>
            </a:r>
            <a:r>
              <a:rPr lang="en-GB" sz="2800" b="1" kern="100" dirty="0">
                <a:solidFill>
                  <a:schemeClr val="bg1">
                    <a:lumMod val="75000"/>
                  </a:schemeClr>
                </a:solidFill>
                <a:latin typeface="Calibri" panose="020F0502020204030204" pitchFamily="34" charset="0"/>
                <a:ea typeface="Calibri" panose="020F0502020204030204" pitchFamily="34" charset="0"/>
                <a:cs typeface="Times New Roman" panose="02020603050405020304" pitchFamily="18" charset="0"/>
              </a:rPr>
              <a:t>p</a:t>
            </a:r>
            <a:r>
              <a:rPr lang="en-GB" sz="2800" b="1" dirty="0">
                <a:solidFill>
                  <a:schemeClr val="bg1">
                    <a:lumMod val="75000"/>
                  </a:schemeClr>
                </a:solidFill>
              </a:rPr>
              <a:t>hysical laws and bond graphs</a:t>
            </a:r>
          </a:p>
          <a:p>
            <a:pPr marL="342900" indent="-342900">
              <a:buFont typeface="+mj-lt"/>
              <a:buAutoNum type="arabicPeriod"/>
            </a:pPr>
            <a:r>
              <a:rPr lang="en-GB" sz="2800" b="1" dirty="0">
                <a:solidFill>
                  <a:schemeClr val="bg1">
                    <a:lumMod val="75000"/>
                  </a:schemeClr>
                </a:solidFill>
              </a:rPr>
              <a:t>Simple bond graph models</a:t>
            </a:r>
          </a:p>
          <a:p>
            <a:pPr marL="342900" indent="-342900">
              <a:buFont typeface="+mj-lt"/>
              <a:buAutoNum type="arabicPeriod"/>
            </a:pPr>
            <a:r>
              <a:rPr lang="en-GB" sz="2800" b="1" dirty="0">
                <a:solidFill>
                  <a:schemeClr val="bg1">
                    <a:lumMod val="75000"/>
                  </a:schemeClr>
                </a:solidFill>
              </a:rPr>
              <a:t>Enzyme-</a:t>
            </a:r>
            <a:r>
              <a:rPr lang="en-GB" sz="2800" b="1" dirty="0" err="1">
                <a:solidFill>
                  <a:schemeClr val="bg1">
                    <a:lumMod val="75000"/>
                  </a:schemeClr>
                </a:solidFill>
              </a:rPr>
              <a:t>catalyzed</a:t>
            </a:r>
            <a:r>
              <a:rPr lang="en-GB" sz="2800" b="1" dirty="0">
                <a:solidFill>
                  <a:schemeClr val="bg1">
                    <a:lumMod val="75000"/>
                  </a:schemeClr>
                </a:solidFill>
              </a:rPr>
              <a:t> reactions (including SLC transporters &amp; ATPase pumps)</a:t>
            </a:r>
          </a:p>
          <a:p>
            <a:pPr marL="342900" indent="-342900">
              <a:buFont typeface="+mj-lt"/>
              <a:buAutoNum type="arabicPeriod"/>
            </a:pPr>
            <a:r>
              <a:rPr lang="en-NZ" sz="3600" b="1" dirty="0">
                <a:solidFill>
                  <a:srgbClr val="EF1E7A"/>
                </a:solidFill>
              </a:rPr>
              <a:t>Cellular mechanisms: intracellular homeostasis </a:t>
            </a:r>
          </a:p>
        </p:txBody>
      </p:sp>
      <p:sp>
        <p:nvSpPr>
          <p:cNvPr id="3" name="Rectangle 2">
            <a:extLst>
              <a:ext uri="{FF2B5EF4-FFF2-40B4-BE49-F238E27FC236}">
                <a16:creationId xmlns:a16="http://schemas.microsoft.com/office/drawing/2014/main" id="{FC22207B-CCFB-D589-835C-235AA895D3A9}"/>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4246034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BBA7E-0265-16A5-7F30-CF7EFDF94BD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47B59D3-D391-CA83-6C10-690F99E76FC7}"/>
              </a:ext>
            </a:extLst>
          </p:cNvPr>
          <p:cNvPicPr>
            <a:picLocks noChangeAspect="1"/>
          </p:cNvPicPr>
          <p:nvPr/>
        </p:nvPicPr>
        <p:blipFill>
          <a:blip r:embed="rId2"/>
          <a:stretch>
            <a:fillRect/>
          </a:stretch>
        </p:blipFill>
        <p:spPr>
          <a:xfrm>
            <a:off x="1418976" y="879317"/>
            <a:ext cx="8796348" cy="5295741"/>
          </a:xfrm>
          <a:prstGeom prst="rect">
            <a:avLst/>
          </a:prstGeom>
        </p:spPr>
      </p:pic>
      <p:sp>
        <p:nvSpPr>
          <p:cNvPr id="6" name="TextBox 5">
            <a:extLst>
              <a:ext uri="{FF2B5EF4-FFF2-40B4-BE49-F238E27FC236}">
                <a16:creationId xmlns:a16="http://schemas.microsoft.com/office/drawing/2014/main" id="{7A154318-1DE5-9E4D-8AF4-11C16546C18F}"/>
              </a:ext>
            </a:extLst>
          </p:cNvPr>
          <p:cNvSpPr txBox="1"/>
          <p:nvPr/>
        </p:nvSpPr>
        <p:spPr>
          <a:xfrm>
            <a:off x="245753" y="147213"/>
            <a:ext cx="652969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2400" b="1" dirty="0">
                <a:solidFill>
                  <a:srgbClr val="7030A0"/>
                </a:solidFill>
                <a:latin typeface="Tahoma" panose="020B0604030504040204" pitchFamily="34" charset="0"/>
                <a:ea typeface="Tahoma" panose="020B0604030504040204" pitchFamily="34" charset="0"/>
                <a:cs typeface="Tahoma" panose="020B0604030504040204" pitchFamily="34" charset="0"/>
              </a:rPr>
              <a:t>Intracellular homeostasis (enterocyte)</a:t>
            </a:r>
            <a:endParaRPr kumimoji="0" lang="en-NZ" sz="2400" b="0"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3" name="TextBox 82">
            <a:extLst>
              <a:ext uri="{FF2B5EF4-FFF2-40B4-BE49-F238E27FC236}">
                <a16:creationId xmlns:a16="http://schemas.microsoft.com/office/drawing/2014/main" id="{F7F6D872-AAC8-C082-EF9A-CEFF9DCED5CE}"/>
              </a:ext>
            </a:extLst>
          </p:cNvPr>
          <p:cNvSpPr txBox="1"/>
          <p:nvPr/>
        </p:nvSpPr>
        <p:spPr>
          <a:xfrm>
            <a:off x="245753" y="6346613"/>
            <a:ext cx="5571397" cy="369332"/>
          </a:xfrm>
          <a:prstGeom prst="rect">
            <a:avLst/>
          </a:prstGeom>
          <a:noFill/>
        </p:spPr>
        <p:txBody>
          <a:bodyPr wrap="none" rtlCol="0">
            <a:spAutoFit/>
          </a:bodyPr>
          <a:lstStyle/>
          <a:p>
            <a:r>
              <a:rPr lang="en-GB" dirty="0">
                <a:hlinkClick r:id="rId3"/>
              </a:rPr>
              <a:t>The biophysical basis of enterocyte homeostasis | </a:t>
            </a:r>
            <a:r>
              <a:rPr lang="en-GB" dirty="0" err="1">
                <a:hlinkClick r:id="rId3"/>
              </a:rPr>
              <a:t>bioRxiv</a:t>
            </a:r>
            <a:endParaRPr lang="en-NZ" dirty="0"/>
          </a:p>
        </p:txBody>
      </p:sp>
      <p:sp>
        <p:nvSpPr>
          <p:cNvPr id="3" name="Rectangle 2">
            <a:extLst>
              <a:ext uri="{FF2B5EF4-FFF2-40B4-BE49-F238E27FC236}">
                <a16:creationId xmlns:a16="http://schemas.microsoft.com/office/drawing/2014/main" id="{F23F8D5A-7EBF-15C6-910D-5259E81FB0C7}"/>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38034287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4BBCCFB-4C50-D4BF-B64F-9521D34A1258}"/>
                  </a:ext>
                </a:extLst>
              </p:cNvPr>
              <p:cNvSpPr txBox="1"/>
              <p:nvPr/>
            </p:nvSpPr>
            <p:spPr>
              <a:xfrm>
                <a:off x="2097705" y="965235"/>
                <a:ext cx="6282297" cy="7030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NZ" i="1">
                              <a:latin typeface="Cambria Math" panose="02040503050406030204" pitchFamily="18" charset="0"/>
                            </a:rPr>
                          </m:ctrlPr>
                        </m:sSupPr>
                        <m:e>
                          <m:r>
                            <a:rPr lang="en-NZ" i="1">
                              <a:latin typeface="Cambria Math" panose="02040503050406030204" pitchFamily="18" charset="0"/>
                            </a:rPr>
                            <m:t>𝑣</m:t>
                          </m:r>
                        </m:e>
                        <m:sup>
                          <m:r>
                            <a:rPr lang="en-NZ" i="1">
                              <a:latin typeface="Cambria Math" panose="02040503050406030204" pitchFamily="18" charset="0"/>
                            </a:rPr>
                            <m:t>𝑅𝑥</m:t>
                          </m:r>
                        </m:sup>
                      </m:sSup>
                      <m:r>
                        <a:rPr lang="en-NZ" i="1">
                          <a:latin typeface="Cambria Math" panose="02040503050406030204" pitchFamily="18" charset="0"/>
                        </a:rPr>
                        <m:t>(</m:t>
                      </m:r>
                      <m:r>
                        <a:rPr lang="en-NZ" b="1" i="1">
                          <a:latin typeface="Cambria Math" panose="02040503050406030204" pitchFamily="18" charset="0"/>
                        </a:rPr>
                        <m:t>𝒒</m:t>
                      </m:r>
                      <m:r>
                        <a:rPr lang="en-NZ" b="1" i="1">
                          <a:latin typeface="Cambria Math" panose="02040503050406030204" pitchFamily="18" charset="0"/>
                        </a:rPr>
                        <m:t>,</m:t>
                      </m:r>
                      <m:sSubSup>
                        <m:sSubSupPr>
                          <m:ctrlPr>
                            <a:rPr lang="en-NZ" i="1">
                              <a:latin typeface="Cambria Math" panose="02040503050406030204" pitchFamily="18" charset="0"/>
                            </a:rPr>
                          </m:ctrlPr>
                        </m:sSubSupPr>
                        <m:e>
                          <m:r>
                            <a:rPr lang="en-NZ" i="1">
                              <a:latin typeface="Cambria Math" panose="02040503050406030204" pitchFamily="18" charset="0"/>
                            </a:rPr>
                            <m:t>𝑢</m:t>
                          </m:r>
                        </m:e>
                        <m:sub>
                          <m:r>
                            <a:rPr lang="en-NZ" i="1">
                              <a:latin typeface="Cambria Math" panose="02040503050406030204" pitchFamily="18" charset="0"/>
                            </a:rPr>
                            <m:t>𝑚</m:t>
                          </m:r>
                        </m:sub>
                        <m:sup>
                          <m:r>
                            <a:rPr lang="en-NZ" i="1">
                              <a:latin typeface="Cambria Math" panose="02040503050406030204" pitchFamily="18" charset="0"/>
                            </a:rPr>
                            <m:t>𝑒</m:t>
                          </m:r>
                        </m:sup>
                      </m:sSubSup>
                      <m:r>
                        <a:rPr lang="en-NZ" i="1">
                          <a:latin typeface="Cambria Math" panose="02040503050406030204" pitchFamily="18" charset="0"/>
                        </a:rPr>
                        <m:t>)=</m:t>
                      </m:r>
                      <m:f>
                        <m:fPr>
                          <m:ctrlPr>
                            <a:rPr lang="en-NZ" i="1">
                              <a:latin typeface="Cambria Math" panose="02040503050406030204" pitchFamily="18" charset="0"/>
                            </a:rPr>
                          </m:ctrlPr>
                        </m:fPr>
                        <m:num>
                          <m:sSup>
                            <m:sSupPr>
                              <m:ctrlPr>
                                <a:rPr lang="en-NZ" i="1">
                                  <a:latin typeface="Cambria Math" panose="02040503050406030204" pitchFamily="18" charset="0"/>
                                </a:rPr>
                              </m:ctrlPr>
                            </m:sSupPr>
                            <m:e>
                              <m:r>
                                <a:rPr lang="en-NZ" i="1">
                                  <a:latin typeface="Cambria Math" panose="02040503050406030204" pitchFamily="18" charset="0"/>
                                </a:rPr>
                                <m:t>𝜅</m:t>
                              </m:r>
                            </m:e>
                            <m:sup>
                              <m:r>
                                <a:rPr lang="en-NZ" i="1">
                                  <a:latin typeface="Cambria Math" panose="02040503050406030204" pitchFamily="18" charset="0"/>
                                </a:rPr>
                                <m:t>𝑅𝑥</m:t>
                              </m:r>
                            </m:sup>
                          </m:sSup>
                        </m:num>
                        <m:den>
                          <m:sSup>
                            <m:sSupPr>
                              <m:ctrlPr>
                                <a:rPr lang="en-NZ" i="1">
                                  <a:latin typeface="Cambria Math" panose="02040503050406030204" pitchFamily="18" charset="0"/>
                                </a:rPr>
                              </m:ctrlPr>
                            </m:sSupPr>
                            <m:e>
                              <m:r>
                                <m:rPr>
                                  <m:sty m:val="p"/>
                                </m:rPr>
                                <a:rPr lang="en-NZ">
                                  <a:latin typeface="Cambria Math" panose="02040503050406030204" pitchFamily="18" charset="0"/>
                                </a:rPr>
                                <m:t>Φ</m:t>
                              </m:r>
                            </m:e>
                            <m:sup>
                              <m:r>
                                <a:rPr lang="en-NZ" i="1">
                                  <a:latin typeface="Cambria Math" panose="02040503050406030204" pitchFamily="18" charset="0"/>
                                </a:rPr>
                                <m:t>𝑅𝑥</m:t>
                              </m:r>
                            </m:sup>
                          </m:sSup>
                          <m:r>
                            <a:rPr lang="en-NZ" i="1">
                              <a:latin typeface="Cambria Math" panose="02040503050406030204" pitchFamily="18" charset="0"/>
                            </a:rPr>
                            <m:t>(</m:t>
                          </m:r>
                          <m:r>
                            <a:rPr lang="en-NZ" b="1" i="1">
                              <a:latin typeface="Cambria Math" panose="02040503050406030204" pitchFamily="18" charset="0"/>
                            </a:rPr>
                            <m:t>𝒒</m:t>
                          </m:r>
                          <m:r>
                            <a:rPr lang="en-NZ" b="1" i="1">
                              <a:latin typeface="Cambria Math" panose="02040503050406030204" pitchFamily="18" charset="0"/>
                            </a:rPr>
                            <m:t>,</m:t>
                          </m:r>
                          <m:sSubSup>
                            <m:sSubSupPr>
                              <m:ctrlPr>
                                <a:rPr lang="en-NZ" i="1">
                                  <a:latin typeface="Cambria Math" panose="02040503050406030204" pitchFamily="18" charset="0"/>
                                </a:rPr>
                              </m:ctrlPr>
                            </m:sSubSupPr>
                            <m:e>
                              <m:r>
                                <a:rPr lang="en-NZ" i="1">
                                  <a:latin typeface="Cambria Math" panose="02040503050406030204" pitchFamily="18" charset="0"/>
                                </a:rPr>
                                <m:t>𝑢</m:t>
                              </m:r>
                            </m:e>
                            <m:sub>
                              <m:r>
                                <a:rPr lang="en-NZ" i="1">
                                  <a:latin typeface="Cambria Math" panose="02040503050406030204" pitchFamily="18" charset="0"/>
                                </a:rPr>
                                <m:t>𝑚</m:t>
                              </m:r>
                            </m:sub>
                            <m:sup>
                              <m:r>
                                <a:rPr lang="en-NZ" i="1">
                                  <a:latin typeface="Cambria Math" panose="02040503050406030204" pitchFamily="18" charset="0"/>
                                </a:rPr>
                                <m:t>𝑒</m:t>
                              </m:r>
                            </m:sup>
                          </m:sSubSup>
                          <m:r>
                            <a:rPr lang="en-NZ" i="1">
                              <a:latin typeface="Cambria Math" panose="02040503050406030204" pitchFamily="18" charset="0"/>
                            </a:rPr>
                            <m:t>)</m:t>
                          </m:r>
                        </m:den>
                      </m:f>
                      <m:d>
                        <m:dPr>
                          <m:begChr m:val="{"/>
                          <m:endChr m:val="}"/>
                          <m:ctrlPr>
                            <a:rPr lang="en-NZ" i="1">
                              <a:latin typeface="Cambria Math" panose="02040503050406030204" pitchFamily="18" charset="0"/>
                            </a:rPr>
                          </m:ctrlPr>
                        </m:dPr>
                        <m:e>
                          <m:sSup>
                            <m:sSupPr>
                              <m:ctrlPr>
                                <a:rPr lang="en-NZ" i="1">
                                  <a:latin typeface="Cambria Math" panose="02040503050406030204" pitchFamily="18" charset="0"/>
                                </a:rPr>
                              </m:ctrlPr>
                            </m:sSupPr>
                            <m:e>
                              <m:r>
                                <a:rPr lang="en-NZ" i="1">
                                  <a:latin typeface="Cambria Math" panose="02040503050406030204" pitchFamily="18" charset="0"/>
                                </a:rPr>
                                <m:t>𝑅</m:t>
                              </m:r>
                            </m:e>
                            <m:sup>
                              <m:r>
                                <a:rPr lang="en-NZ" i="1">
                                  <a:latin typeface="Cambria Math" panose="02040503050406030204" pitchFamily="18" charset="0"/>
                                </a:rPr>
                                <m:t>𝑅𝑥</m:t>
                              </m:r>
                            </m:sup>
                          </m:sSup>
                          <m:d>
                            <m:dPr>
                              <m:ctrlPr>
                                <a:rPr lang="en-NZ" i="1">
                                  <a:latin typeface="Cambria Math" panose="02040503050406030204" pitchFamily="18" charset="0"/>
                                </a:rPr>
                              </m:ctrlPr>
                            </m:dPr>
                            <m:e>
                              <m:d>
                                <m:dPr>
                                  <m:begChr m:val="["/>
                                  <m:endChr m:val="]"/>
                                  <m:ctrlPr>
                                    <a:rPr lang="en-NZ" b="1" i="1">
                                      <a:latin typeface="Cambria Math" panose="02040503050406030204" pitchFamily="18" charset="0"/>
                                    </a:rPr>
                                  </m:ctrlPr>
                                </m:dPr>
                                <m:e>
                                  <m:r>
                                    <a:rPr lang="en-NZ" b="1" i="1">
                                      <a:latin typeface="Cambria Math" panose="02040503050406030204" pitchFamily="18" charset="0"/>
                                    </a:rPr>
                                    <m:t>𝒒</m:t>
                                  </m:r>
                                </m:e>
                              </m:d>
                            </m:e>
                          </m:d>
                          <m:r>
                            <a:rPr lang="en-NZ" i="1">
                              <a:latin typeface="Cambria Math" panose="02040503050406030204" pitchFamily="18" charset="0"/>
                            </a:rPr>
                            <m:t>−</m:t>
                          </m:r>
                          <m:sSubSup>
                            <m:sSubSupPr>
                              <m:ctrlPr>
                                <a:rPr lang="en-NZ" i="1">
                                  <a:latin typeface="Cambria Math" panose="02040503050406030204" pitchFamily="18" charset="0"/>
                                </a:rPr>
                              </m:ctrlPr>
                            </m:sSubSupPr>
                            <m:e>
                              <m:r>
                                <a:rPr lang="en-NZ" i="1">
                                  <a:latin typeface="Cambria Math" panose="02040503050406030204" pitchFamily="18" charset="0"/>
                                </a:rPr>
                                <m:t>𝑄</m:t>
                              </m:r>
                            </m:e>
                            <m:sub>
                              <m:r>
                                <a:rPr lang="en-NZ" i="1">
                                  <a:latin typeface="Cambria Math" panose="02040503050406030204" pitchFamily="18" charset="0"/>
                                </a:rPr>
                                <m:t>𝑅𝑥</m:t>
                              </m:r>
                            </m:sub>
                            <m:sup>
                              <m:r>
                                <a:rPr lang="en-NZ" i="1">
                                  <a:latin typeface="Cambria Math" panose="02040503050406030204" pitchFamily="18" charset="0"/>
                                </a:rPr>
                                <m:t>𝑒𝑞</m:t>
                              </m:r>
                            </m:sup>
                          </m:sSubSup>
                          <m:r>
                            <a:rPr lang="en-NZ" i="1">
                              <a:latin typeface="Cambria Math" panose="02040503050406030204" pitchFamily="18" charset="0"/>
                            </a:rPr>
                            <m:t>.</m:t>
                          </m:r>
                          <m:sSup>
                            <m:sSupPr>
                              <m:ctrlPr>
                                <a:rPr lang="en-NZ" i="1">
                                  <a:latin typeface="Cambria Math" panose="02040503050406030204" pitchFamily="18" charset="0"/>
                                </a:rPr>
                              </m:ctrlPr>
                            </m:sSupPr>
                            <m:e>
                              <m:r>
                                <a:rPr lang="en-NZ" i="1">
                                  <a:latin typeface="Cambria Math" panose="02040503050406030204" pitchFamily="18" charset="0"/>
                                </a:rPr>
                                <m:t>𝑃</m:t>
                              </m:r>
                            </m:e>
                            <m:sup>
                              <m:r>
                                <a:rPr lang="en-NZ" i="1">
                                  <a:latin typeface="Cambria Math" panose="02040503050406030204" pitchFamily="18" charset="0"/>
                                </a:rPr>
                                <m:t>𝑅𝑥</m:t>
                              </m:r>
                            </m:sup>
                          </m:sSup>
                          <m:d>
                            <m:dPr>
                              <m:ctrlPr>
                                <a:rPr lang="en-NZ" i="1">
                                  <a:latin typeface="Cambria Math" panose="02040503050406030204" pitchFamily="18" charset="0"/>
                                </a:rPr>
                              </m:ctrlPr>
                            </m:dPr>
                            <m:e>
                              <m:d>
                                <m:dPr>
                                  <m:begChr m:val="["/>
                                  <m:endChr m:val="]"/>
                                  <m:ctrlPr>
                                    <a:rPr lang="en-NZ" b="1" i="1">
                                      <a:latin typeface="Cambria Math" panose="02040503050406030204" pitchFamily="18" charset="0"/>
                                    </a:rPr>
                                  </m:ctrlPr>
                                </m:dPr>
                                <m:e>
                                  <m:r>
                                    <a:rPr lang="en-NZ" b="1" i="1">
                                      <a:latin typeface="Cambria Math" panose="02040503050406030204" pitchFamily="18" charset="0"/>
                                    </a:rPr>
                                    <m:t>𝒒</m:t>
                                  </m:r>
                                </m:e>
                              </m:d>
                            </m:e>
                          </m:d>
                          <m:r>
                            <a:rPr lang="en-NZ" i="1">
                              <a:latin typeface="Cambria Math" panose="02040503050406030204" pitchFamily="18" charset="0"/>
                            </a:rPr>
                            <m:t>.</m:t>
                          </m:r>
                          <m:sSup>
                            <m:sSupPr>
                              <m:ctrlPr>
                                <a:rPr lang="en-NZ" i="1">
                                  <a:latin typeface="Cambria Math" panose="02040503050406030204" pitchFamily="18" charset="0"/>
                                </a:rPr>
                              </m:ctrlPr>
                            </m:sSupPr>
                            <m:e>
                              <m:r>
                                <a:rPr lang="en-NZ" i="1">
                                  <a:latin typeface="Cambria Math" panose="02040503050406030204" pitchFamily="18" charset="0"/>
                                </a:rPr>
                                <m:t>𝑒</m:t>
                              </m:r>
                            </m:e>
                            <m:sup>
                              <m:r>
                                <a:rPr lang="en-NZ" i="1">
                                  <a:latin typeface="Cambria Math" panose="02040503050406030204" pitchFamily="18" charset="0"/>
                                </a:rPr>
                                <m:t>𝑧𝐹</m:t>
                              </m:r>
                              <m:sSubSup>
                                <m:sSubSupPr>
                                  <m:ctrlPr>
                                    <a:rPr lang="en-NZ" i="1">
                                      <a:latin typeface="Cambria Math" panose="02040503050406030204" pitchFamily="18" charset="0"/>
                                    </a:rPr>
                                  </m:ctrlPr>
                                </m:sSubSupPr>
                                <m:e>
                                  <m:r>
                                    <a:rPr lang="en-NZ" i="1">
                                      <a:latin typeface="Cambria Math" panose="02040503050406030204" pitchFamily="18" charset="0"/>
                                    </a:rPr>
                                    <m:t>𝑢</m:t>
                                  </m:r>
                                </m:e>
                                <m:sub>
                                  <m:r>
                                    <a:rPr lang="en-NZ" i="1">
                                      <a:latin typeface="Cambria Math" panose="02040503050406030204" pitchFamily="18" charset="0"/>
                                    </a:rPr>
                                    <m:t>𝑚</m:t>
                                  </m:r>
                                </m:sub>
                                <m:sup>
                                  <m:r>
                                    <a:rPr lang="en-NZ" i="1">
                                      <a:latin typeface="Cambria Math" panose="02040503050406030204" pitchFamily="18" charset="0"/>
                                    </a:rPr>
                                    <m:t>𝑒</m:t>
                                  </m:r>
                                </m:sup>
                              </m:sSubSup>
                              <m:r>
                                <a:rPr lang="en-NZ" i="1">
                                  <a:latin typeface="Cambria Math" panose="02040503050406030204" pitchFamily="18" charset="0"/>
                                </a:rPr>
                                <m:t>/</m:t>
                              </m:r>
                              <m:r>
                                <a:rPr lang="en-NZ" i="1">
                                  <a:latin typeface="Cambria Math" panose="02040503050406030204" pitchFamily="18" charset="0"/>
                                </a:rPr>
                                <m:t>𝑅𝑇</m:t>
                              </m:r>
                            </m:sup>
                          </m:sSup>
                        </m:e>
                      </m:d>
                    </m:oMath>
                  </m:oMathPara>
                </a14:m>
                <a:endParaRPr lang="en-NZ" dirty="0"/>
              </a:p>
            </p:txBody>
          </p:sp>
        </mc:Choice>
        <mc:Fallback xmlns="">
          <p:sp>
            <p:nvSpPr>
              <p:cNvPr id="2" name="TextBox 1">
                <a:extLst>
                  <a:ext uri="{FF2B5EF4-FFF2-40B4-BE49-F238E27FC236}">
                    <a16:creationId xmlns:a16="http://schemas.microsoft.com/office/drawing/2014/main" id="{74BBCCFB-4C50-D4BF-B64F-9521D34A1258}"/>
                  </a:ext>
                </a:extLst>
              </p:cNvPr>
              <p:cNvSpPr txBox="1">
                <a:spLocks noRot="1" noChangeAspect="1" noMove="1" noResize="1" noEditPoints="1" noAdjustHandles="1" noChangeArrowheads="1" noChangeShapeType="1" noTextEdit="1"/>
              </p:cNvSpPr>
              <p:nvPr/>
            </p:nvSpPr>
            <p:spPr>
              <a:xfrm>
                <a:off x="2097705" y="965235"/>
                <a:ext cx="6282297" cy="703078"/>
              </a:xfrm>
              <a:prstGeom prst="rect">
                <a:avLst/>
              </a:prstGeom>
              <a:blipFill>
                <a:blip r:embed="rId2"/>
                <a:stretch>
                  <a:fillRect/>
                </a:stretch>
              </a:blipFill>
            </p:spPr>
            <p:txBody>
              <a:bodyPr/>
              <a:lstStyle/>
              <a:p>
                <a:r>
                  <a:rPr lang="en-NZ">
                    <a:noFill/>
                  </a:rPr>
                  <a:t> </a:t>
                </a:r>
              </a:p>
            </p:txBody>
          </p:sp>
        </mc:Fallback>
      </mc:AlternateContent>
      <p:sp>
        <p:nvSpPr>
          <p:cNvPr id="3" name="TextBox 2">
            <a:extLst>
              <a:ext uri="{FF2B5EF4-FFF2-40B4-BE49-F238E27FC236}">
                <a16:creationId xmlns:a16="http://schemas.microsoft.com/office/drawing/2014/main" id="{5D2F0589-F430-0159-6DB1-420C558D81CB}"/>
              </a:ext>
            </a:extLst>
          </p:cNvPr>
          <p:cNvSpPr txBox="1"/>
          <p:nvPr/>
        </p:nvSpPr>
        <p:spPr>
          <a:xfrm>
            <a:off x="243505" y="144837"/>
            <a:ext cx="1059594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2400"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A common framework for all protein transmembrane transport mechanisms</a:t>
            </a:r>
            <a:endParaRPr kumimoji="0" lang="en-NZ" sz="2400" b="0" u="none" strike="noStrike" kern="1200" cap="none" spc="0" normalizeH="0" baseline="0" noProof="0" dirty="0">
              <a:ln>
                <a:noFill/>
              </a:ln>
              <a:solidFill>
                <a:srgbClr val="7030A0"/>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DAB99A6-B054-F8EA-6E14-D985D8327ABB}"/>
                  </a:ext>
                </a:extLst>
              </p:cNvPr>
              <p:cNvSpPr txBox="1"/>
              <p:nvPr/>
            </p:nvSpPr>
            <p:spPr>
              <a:xfrm>
                <a:off x="973798" y="2398860"/>
                <a:ext cx="10444654" cy="3493905"/>
              </a:xfrm>
              <a:prstGeom prst="rect">
                <a:avLst/>
              </a:prstGeom>
              <a:noFill/>
            </p:spPr>
            <p:txBody>
              <a:bodyPr wrap="none" rtlCol="0">
                <a:spAutoFit/>
              </a:bodyPr>
              <a:lstStyle/>
              <a:p>
                <a:pPr marL="285750" indent="-285750">
                  <a:spcBef>
                    <a:spcPts val="1200"/>
                  </a:spcBef>
                  <a:buFont typeface="Arial" panose="020B0604020202020204" pitchFamily="34" charset="0"/>
                  <a:buChar char="•"/>
                </a:pPr>
                <a14:m>
                  <m:oMath xmlns:m="http://schemas.openxmlformats.org/officeDocument/2006/math">
                    <m:r>
                      <a:rPr lang="en-NZ" b="1" i="1" smtClean="0">
                        <a:latin typeface="Cambria Math" panose="02040503050406030204" pitchFamily="18" charset="0"/>
                      </a:rPr>
                      <m:t>𝒒</m:t>
                    </m:r>
                  </m:oMath>
                </a14:m>
                <a:r>
                  <a:rPr lang="en-NZ" dirty="0"/>
                  <a:t> is a state vector that includes all solutes (with concentrations </a:t>
                </a:r>
                <a14:m>
                  <m:oMath xmlns:m="http://schemas.openxmlformats.org/officeDocument/2006/math">
                    <m:d>
                      <m:dPr>
                        <m:begChr m:val="["/>
                        <m:endChr m:val="]"/>
                        <m:ctrlPr>
                          <a:rPr lang="en-NZ" b="1" i="1">
                            <a:latin typeface="Cambria Math" panose="02040503050406030204" pitchFamily="18" charset="0"/>
                          </a:rPr>
                        </m:ctrlPr>
                      </m:dPr>
                      <m:e>
                        <m:r>
                          <a:rPr lang="en-NZ" b="1" i="1">
                            <a:latin typeface="Cambria Math" panose="02040503050406030204" pitchFamily="18" charset="0"/>
                          </a:rPr>
                          <m:t>𝒒</m:t>
                        </m:r>
                      </m:e>
                    </m:d>
                  </m:oMath>
                </a14:m>
                <a:r>
                  <a:rPr lang="en-NZ" dirty="0"/>
                  <a:t>) participating in the reaction </a:t>
                </a:r>
                <a:endParaRPr lang="en-NZ" i="1" dirty="0"/>
              </a:p>
              <a:p>
                <a:pPr marL="285750" indent="-285750">
                  <a:spcBef>
                    <a:spcPts val="1200"/>
                  </a:spcBef>
                  <a:buFont typeface="Arial" panose="020B0604020202020204" pitchFamily="34" charset="0"/>
                  <a:buChar char="•"/>
                </a:pPr>
                <a14:m>
                  <m:oMath xmlns:m="http://schemas.openxmlformats.org/officeDocument/2006/math">
                    <m:sSup>
                      <m:sSupPr>
                        <m:ctrlPr>
                          <a:rPr lang="en-NZ" i="1">
                            <a:latin typeface="Cambria Math" panose="02040503050406030204" pitchFamily="18" charset="0"/>
                          </a:rPr>
                        </m:ctrlPr>
                      </m:sSupPr>
                      <m:e>
                        <m:r>
                          <a:rPr lang="en-NZ" i="1">
                            <a:latin typeface="Cambria Math" panose="02040503050406030204" pitchFamily="18" charset="0"/>
                          </a:rPr>
                          <m:t>𝑅</m:t>
                        </m:r>
                      </m:e>
                      <m:sup>
                        <m:r>
                          <a:rPr lang="en-NZ" i="1">
                            <a:latin typeface="Cambria Math" panose="02040503050406030204" pitchFamily="18" charset="0"/>
                          </a:rPr>
                          <m:t>𝑅𝑥</m:t>
                        </m:r>
                      </m:sup>
                    </m:sSup>
                    <m:d>
                      <m:dPr>
                        <m:ctrlPr>
                          <a:rPr lang="en-NZ" i="1">
                            <a:latin typeface="Cambria Math" panose="02040503050406030204" pitchFamily="18" charset="0"/>
                          </a:rPr>
                        </m:ctrlPr>
                      </m:dPr>
                      <m:e>
                        <m:d>
                          <m:dPr>
                            <m:begChr m:val="["/>
                            <m:endChr m:val="]"/>
                            <m:ctrlPr>
                              <a:rPr lang="en-NZ" b="1" i="1">
                                <a:latin typeface="Cambria Math" panose="02040503050406030204" pitchFamily="18" charset="0"/>
                              </a:rPr>
                            </m:ctrlPr>
                          </m:dPr>
                          <m:e>
                            <m:r>
                              <a:rPr lang="en-NZ" b="1" i="1">
                                <a:latin typeface="Cambria Math" panose="02040503050406030204" pitchFamily="18" charset="0"/>
                              </a:rPr>
                              <m:t>𝒒</m:t>
                            </m:r>
                          </m:e>
                        </m:d>
                      </m:e>
                    </m:d>
                  </m:oMath>
                </a14:m>
                <a:r>
                  <a:rPr lang="en-NZ" dirty="0"/>
                  <a:t> and </a:t>
                </a:r>
                <a14:m>
                  <m:oMath xmlns:m="http://schemas.openxmlformats.org/officeDocument/2006/math">
                    <m:sSup>
                      <m:sSupPr>
                        <m:ctrlPr>
                          <a:rPr lang="en-NZ" i="1">
                            <a:latin typeface="Cambria Math" panose="02040503050406030204" pitchFamily="18" charset="0"/>
                          </a:rPr>
                        </m:ctrlPr>
                      </m:sSupPr>
                      <m:e>
                        <m:r>
                          <a:rPr lang="en-NZ" i="1">
                            <a:latin typeface="Cambria Math" panose="02040503050406030204" pitchFamily="18" charset="0"/>
                          </a:rPr>
                          <m:t>𝑃</m:t>
                        </m:r>
                      </m:e>
                      <m:sup>
                        <m:r>
                          <a:rPr lang="en-NZ" i="1">
                            <a:latin typeface="Cambria Math" panose="02040503050406030204" pitchFamily="18" charset="0"/>
                          </a:rPr>
                          <m:t>𝑅𝑥</m:t>
                        </m:r>
                      </m:sup>
                    </m:sSup>
                    <m:d>
                      <m:dPr>
                        <m:ctrlPr>
                          <a:rPr lang="en-NZ" i="1">
                            <a:latin typeface="Cambria Math" panose="02040503050406030204" pitchFamily="18" charset="0"/>
                          </a:rPr>
                        </m:ctrlPr>
                      </m:dPr>
                      <m:e>
                        <m:d>
                          <m:dPr>
                            <m:begChr m:val="["/>
                            <m:endChr m:val="]"/>
                            <m:ctrlPr>
                              <a:rPr lang="en-NZ" b="1" i="1">
                                <a:latin typeface="Cambria Math" panose="02040503050406030204" pitchFamily="18" charset="0"/>
                              </a:rPr>
                            </m:ctrlPr>
                          </m:dPr>
                          <m:e>
                            <m:r>
                              <a:rPr lang="en-NZ" b="1" i="1">
                                <a:latin typeface="Cambria Math" panose="02040503050406030204" pitchFamily="18" charset="0"/>
                              </a:rPr>
                              <m:t>𝒒</m:t>
                            </m:r>
                          </m:e>
                        </m:d>
                      </m:e>
                    </m:d>
                  </m:oMath>
                </a14:m>
                <a:r>
                  <a:rPr lang="en-NZ" dirty="0"/>
                  <a:t> are products of reactant and product concentrations</a:t>
                </a:r>
              </a:p>
              <a:p>
                <a:pPr marL="285750" indent="-285750">
                  <a:spcBef>
                    <a:spcPts val="1200"/>
                  </a:spcBef>
                  <a:buFont typeface="Arial" panose="020B0604020202020204" pitchFamily="34" charset="0"/>
                  <a:buChar char="•"/>
                </a:pPr>
                <a:r>
                  <a:rPr lang="en-NZ" dirty="0"/>
                  <a:t>the {}-bracketed component governs equilibrium</a:t>
                </a:r>
                <a:endParaRPr lang="en-NZ" i="1" dirty="0"/>
              </a:p>
              <a:p>
                <a:pPr marL="285750" indent="-285750">
                  <a:spcBef>
                    <a:spcPts val="1200"/>
                  </a:spcBef>
                  <a:buFont typeface="Arial" panose="020B0604020202020204" pitchFamily="34" charset="0"/>
                  <a:buChar char="•"/>
                </a:pPr>
                <a14:m>
                  <m:oMath xmlns:m="http://schemas.openxmlformats.org/officeDocument/2006/math">
                    <m:sSubSup>
                      <m:sSubSupPr>
                        <m:ctrlPr>
                          <a:rPr lang="en-NZ" i="1">
                            <a:latin typeface="Cambria Math" panose="02040503050406030204" pitchFamily="18" charset="0"/>
                          </a:rPr>
                        </m:ctrlPr>
                      </m:sSubSupPr>
                      <m:e>
                        <m:r>
                          <a:rPr lang="en-NZ" i="1">
                            <a:latin typeface="Cambria Math" panose="02040503050406030204" pitchFamily="18" charset="0"/>
                          </a:rPr>
                          <m:t>𝑄</m:t>
                        </m:r>
                      </m:e>
                      <m:sub>
                        <m:r>
                          <a:rPr lang="en-NZ" i="1">
                            <a:latin typeface="Cambria Math" panose="02040503050406030204" pitchFamily="18" charset="0"/>
                          </a:rPr>
                          <m:t>𝑅𝑥</m:t>
                        </m:r>
                      </m:sub>
                      <m:sup>
                        <m:r>
                          <a:rPr lang="en-NZ" i="1">
                            <a:latin typeface="Cambria Math" panose="02040503050406030204" pitchFamily="18" charset="0"/>
                          </a:rPr>
                          <m:t>𝑒𝑞</m:t>
                        </m:r>
                      </m:sup>
                    </m:sSubSup>
                  </m:oMath>
                </a14:m>
                <a:r>
                  <a:rPr lang="en-NZ" dirty="0"/>
                  <a:t> is the equilibrium constant given by </a:t>
                </a:r>
                <a14:m>
                  <m:oMath xmlns:m="http://schemas.openxmlformats.org/officeDocument/2006/math">
                    <m:sSubSup>
                      <m:sSubSupPr>
                        <m:ctrlPr>
                          <a:rPr lang="en-NZ" i="1">
                            <a:latin typeface="Cambria Math" panose="02040503050406030204" pitchFamily="18" charset="0"/>
                          </a:rPr>
                        </m:ctrlPr>
                      </m:sSubSupPr>
                      <m:e>
                        <m:r>
                          <a:rPr lang="en-NZ" i="1">
                            <a:latin typeface="Cambria Math" panose="02040503050406030204" pitchFamily="18" charset="0"/>
                          </a:rPr>
                          <m:t>𝑄</m:t>
                        </m:r>
                      </m:e>
                      <m:sub>
                        <m:r>
                          <a:rPr lang="en-NZ" i="1">
                            <a:latin typeface="Cambria Math" panose="02040503050406030204" pitchFamily="18" charset="0"/>
                          </a:rPr>
                          <m:t>𝑅𝑥</m:t>
                        </m:r>
                      </m:sub>
                      <m:sup>
                        <m:r>
                          <a:rPr lang="en-NZ" i="1">
                            <a:latin typeface="Cambria Math" panose="02040503050406030204" pitchFamily="18" charset="0"/>
                          </a:rPr>
                          <m:t>𝑒𝑞</m:t>
                        </m:r>
                      </m:sup>
                    </m:sSubSup>
                    <m:r>
                      <a:rPr lang="en-NZ" i="1">
                        <a:latin typeface="Cambria Math" panose="02040503050406030204" pitchFamily="18" charset="0"/>
                      </a:rPr>
                      <m:t>=</m:t>
                    </m:r>
                    <m:sSub>
                      <m:sSubPr>
                        <m:ctrlPr>
                          <a:rPr lang="en-NZ" i="1">
                            <a:latin typeface="Cambria Math" panose="02040503050406030204" pitchFamily="18" charset="0"/>
                          </a:rPr>
                        </m:ctrlPr>
                      </m:sSubPr>
                      <m:e>
                        <m:d>
                          <m:dPr>
                            <m:begChr m:val=""/>
                            <m:endChr m:val="|"/>
                            <m:ctrlPr>
                              <a:rPr lang="en-NZ" i="1">
                                <a:latin typeface="Cambria Math" panose="02040503050406030204" pitchFamily="18" charset="0"/>
                              </a:rPr>
                            </m:ctrlPr>
                          </m:dPr>
                          <m:e>
                            <m:d>
                              <m:dPr>
                                <m:begChr m:val="{"/>
                                <m:endChr m:val="}"/>
                                <m:ctrlPr>
                                  <a:rPr lang="en-NZ" i="1" smtClean="0">
                                    <a:latin typeface="Cambria Math" panose="02040503050406030204" pitchFamily="18" charset="0"/>
                                  </a:rPr>
                                </m:ctrlPr>
                              </m:dPr>
                              <m:e>
                                <m:sSup>
                                  <m:sSupPr>
                                    <m:ctrlPr>
                                      <a:rPr lang="en-NZ" i="1">
                                        <a:latin typeface="Cambria Math" panose="02040503050406030204" pitchFamily="18" charset="0"/>
                                      </a:rPr>
                                    </m:ctrlPr>
                                  </m:sSupPr>
                                  <m:e>
                                    <m:r>
                                      <a:rPr lang="en-NZ" i="1">
                                        <a:latin typeface="Cambria Math" panose="02040503050406030204" pitchFamily="18" charset="0"/>
                                      </a:rPr>
                                      <m:t>𝑒</m:t>
                                    </m:r>
                                  </m:e>
                                  <m:sup>
                                    <m:r>
                                      <a:rPr lang="en-NZ" i="1">
                                        <a:latin typeface="Cambria Math" panose="02040503050406030204" pitchFamily="18" charset="0"/>
                                      </a:rPr>
                                      <m:t>−</m:t>
                                    </m:r>
                                    <m:r>
                                      <a:rPr lang="en-NZ" i="1">
                                        <a:latin typeface="Cambria Math" panose="02040503050406030204" pitchFamily="18" charset="0"/>
                                      </a:rPr>
                                      <m:t>𝑧𝐹</m:t>
                                    </m:r>
                                    <m:sSubSup>
                                      <m:sSubSupPr>
                                        <m:ctrlPr>
                                          <a:rPr lang="en-NZ" i="1">
                                            <a:latin typeface="Cambria Math" panose="02040503050406030204" pitchFamily="18" charset="0"/>
                                          </a:rPr>
                                        </m:ctrlPr>
                                      </m:sSubSupPr>
                                      <m:e>
                                        <m:r>
                                          <a:rPr lang="en-NZ" i="1">
                                            <a:latin typeface="Cambria Math" panose="02040503050406030204" pitchFamily="18" charset="0"/>
                                          </a:rPr>
                                          <m:t>𝑢</m:t>
                                        </m:r>
                                      </m:e>
                                      <m:sub>
                                        <m:r>
                                          <a:rPr lang="en-NZ" i="1">
                                            <a:latin typeface="Cambria Math" panose="02040503050406030204" pitchFamily="18" charset="0"/>
                                          </a:rPr>
                                          <m:t>𝑚</m:t>
                                        </m:r>
                                      </m:sub>
                                      <m:sup>
                                        <m:r>
                                          <a:rPr lang="en-NZ" i="1">
                                            <a:latin typeface="Cambria Math" panose="02040503050406030204" pitchFamily="18" charset="0"/>
                                          </a:rPr>
                                          <m:t>𝑒</m:t>
                                        </m:r>
                                      </m:sup>
                                    </m:sSubSup>
                                    <m:r>
                                      <a:rPr lang="en-NZ" i="1">
                                        <a:latin typeface="Cambria Math" panose="02040503050406030204" pitchFamily="18" charset="0"/>
                                      </a:rPr>
                                      <m:t>/</m:t>
                                    </m:r>
                                    <m:r>
                                      <a:rPr lang="en-NZ" i="1">
                                        <a:latin typeface="Cambria Math" panose="02040503050406030204" pitchFamily="18" charset="0"/>
                                      </a:rPr>
                                      <m:t>𝑅𝑇</m:t>
                                    </m:r>
                                  </m:sup>
                                </m:sSup>
                                <m:r>
                                  <a:rPr lang="en-NZ" b="0" i="1" smtClean="0">
                                    <a:latin typeface="Cambria Math" panose="02040503050406030204" pitchFamily="18" charset="0"/>
                                  </a:rPr>
                                  <m:t>.</m:t>
                                </m:r>
                                <m:f>
                                  <m:fPr>
                                    <m:ctrlPr>
                                      <a:rPr lang="en-NZ" i="1">
                                        <a:latin typeface="Cambria Math" panose="02040503050406030204" pitchFamily="18" charset="0"/>
                                      </a:rPr>
                                    </m:ctrlPr>
                                  </m:fPr>
                                  <m:num>
                                    <m:sSup>
                                      <m:sSupPr>
                                        <m:ctrlPr>
                                          <a:rPr lang="en-NZ" i="1">
                                            <a:latin typeface="Cambria Math" panose="02040503050406030204" pitchFamily="18" charset="0"/>
                                          </a:rPr>
                                        </m:ctrlPr>
                                      </m:sSupPr>
                                      <m:e>
                                        <m:r>
                                          <a:rPr lang="en-NZ" i="1">
                                            <a:latin typeface="Cambria Math" panose="02040503050406030204" pitchFamily="18" charset="0"/>
                                          </a:rPr>
                                          <m:t>𝑅</m:t>
                                        </m:r>
                                      </m:e>
                                      <m:sup>
                                        <m:r>
                                          <a:rPr lang="en-NZ" i="1">
                                            <a:latin typeface="Cambria Math" panose="02040503050406030204" pitchFamily="18" charset="0"/>
                                          </a:rPr>
                                          <m:t>𝑅𝑥</m:t>
                                        </m:r>
                                      </m:sup>
                                    </m:sSup>
                                    <m:d>
                                      <m:dPr>
                                        <m:ctrlPr>
                                          <a:rPr lang="en-NZ" i="1">
                                            <a:latin typeface="Cambria Math" panose="02040503050406030204" pitchFamily="18" charset="0"/>
                                          </a:rPr>
                                        </m:ctrlPr>
                                      </m:dPr>
                                      <m:e>
                                        <m:d>
                                          <m:dPr>
                                            <m:begChr m:val="["/>
                                            <m:endChr m:val="]"/>
                                            <m:ctrlPr>
                                              <a:rPr lang="en-NZ" b="1" i="1">
                                                <a:latin typeface="Cambria Math" panose="02040503050406030204" pitchFamily="18" charset="0"/>
                                              </a:rPr>
                                            </m:ctrlPr>
                                          </m:dPr>
                                          <m:e>
                                            <m:r>
                                              <a:rPr lang="en-NZ" b="1" i="1">
                                                <a:latin typeface="Cambria Math" panose="02040503050406030204" pitchFamily="18" charset="0"/>
                                              </a:rPr>
                                              <m:t>𝒒</m:t>
                                            </m:r>
                                          </m:e>
                                        </m:d>
                                      </m:e>
                                    </m:d>
                                  </m:num>
                                  <m:den>
                                    <m:sSup>
                                      <m:sSupPr>
                                        <m:ctrlPr>
                                          <a:rPr lang="en-NZ" i="1">
                                            <a:latin typeface="Cambria Math" panose="02040503050406030204" pitchFamily="18" charset="0"/>
                                          </a:rPr>
                                        </m:ctrlPr>
                                      </m:sSupPr>
                                      <m:e>
                                        <m:r>
                                          <a:rPr lang="en-NZ" i="1">
                                            <a:latin typeface="Cambria Math" panose="02040503050406030204" pitchFamily="18" charset="0"/>
                                          </a:rPr>
                                          <m:t>𝑃</m:t>
                                        </m:r>
                                      </m:e>
                                      <m:sup>
                                        <m:r>
                                          <a:rPr lang="en-NZ" i="1">
                                            <a:latin typeface="Cambria Math" panose="02040503050406030204" pitchFamily="18" charset="0"/>
                                          </a:rPr>
                                          <m:t>𝑅𝑥</m:t>
                                        </m:r>
                                      </m:sup>
                                    </m:sSup>
                                    <m:d>
                                      <m:dPr>
                                        <m:ctrlPr>
                                          <a:rPr lang="en-NZ" i="1">
                                            <a:latin typeface="Cambria Math" panose="02040503050406030204" pitchFamily="18" charset="0"/>
                                          </a:rPr>
                                        </m:ctrlPr>
                                      </m:dPr>
                                      <m:e>
                                        <m:d>
                                          <m:dPr>
                                            <m:begChr m:val="["/>
                                            <m:endChr m:val="]"/>
                                            <m:ctrlPr>
                                              <a:rPr lang="en-NZ" b="1" i="1">
                                                <a:latin typeface="Cambria Math" panose="02040503050406030204" pitchFamily="18" charset="0"/>
                                              </a:rPr>
                                            </m:ctrlPr>
                                          </m:dPr>
                                          <m:e>
                                            <m:r>
                                              <a:rPr lang="en-NZ" b="1" i="1">
                                                <a:latin typeface="Cambria Math" panose="02040503050406030204" pitchFamily="18" charset="0"/>
                                              </a:rPr>
                                              <m:t>𝒒</m:t>
                                            </m:r>
                                          </m:e>
                                        </m:d>
                                      </m:e>
                                    </m:d>
                                  </m:den>
                                </m:f>
                              </m:e>
                            </m:d>
                          </m:e>
                        </m:d>
                      </m:e>
                      <m:sub>
                        <m:r>
                          <a:rPr lang="en-NZ" i="1">
                            <a:latin typeface="Cambria Math" panose="02040503050406030204" pitchFamily="18" charset="0"/>
                          </a:rPr>
                          <m:t>𝑎𝑡</m:t>
                        </m:r>
                        <m:r>
                          <a:rPr lang="en-NZ" i="1">
                            <a:latin typeface="Cambria Math" panose="02040503050406030204" pitchFamily="18" charset="0"/>
                          </a:rPr>
                          <m:t> </m:t>
                        </m:r>
                        <m:r>
                          <a:rPr lang="en-NZ" i="1">
                            <a:latin typeface="Cambria Math" panose="02040503050406030204" pitchFamily="18" charset="0"/>
                          </a:rPr>
                          <m:t>𝑒𝑞𝑢𝑖𝑙𝑖𝑏𝑟𝑖𝑢𝑚</m:t>
                        </m:r>
                      </m:sub>
                    </m:sSub>
                  </m:oMath>
                </a14:m>
                <a:r>
                  <a:rPr lang="en-NZ" dirty="0"/>
                  <a:t> </a:t>
                </a:r>
              </a:p>
              <a:p>
                <a:pPr marL="285750" indent="-285750">
                  <a:spcBef>
                    <a:spcPts val="1200"/>
                  </a:spcBef>
                  <a:buFont typeface="Arial" panose="020B0604020202020204" pitchFamily="34" charset="0"/>
                  <a:buChar char="•"/>
                </a:pPr>
                <a:r>
                  <a:rPr lang="en-NZ" dirty="0"/>
                  <a:t>the reversal potential is at </a:t>
                </a:r>
                <a14:m>
                  <m:oMath xmlns:m="http://schemas.openxmlformats.org/officeDocument/2006/math">
                    <m:sSubSup>
                      <m:sSubSupPr>
                        <m:ctrlPr>
                          <a:rPr lang="en-NZ" i="1">
                            <a:latin typeface="Cambria Math" panose="02040503050406030204" pitchFamily="18" charset="0"/>
                          </a:rPr>
                        </m:ctrlPr>
                      </m:sSubSupPr>
                      <m:e>
                        <m:r>
                          <a:rPr lang="en-NZ" i="1">
                            <a:latin typeface="Cambria Math" panose="02040503050406030204" pitchFamily="18" charset="0"/>
                          </a:rPr>
                          <m:t>𝑢</m:t>
                        </m:r>
                      </m:e>
                      <m:sub>
                        <m:r>
                          <a:rPr lang="en-NZ" b="0" i="1" smtClean="0">
                            <a:latin typeface="Cambria Math" panose="02040503050406030204" pitchFamily="18" charset="0"/>
                          </a:rPr>
                          <m:t>𝑅𝑥</m:t>
                        </m:r>
                      </m:sub>
                      <m:sup>
                        <m:r>
                          <a:rPr lang="en-NZ" b="0" i="1" smtClean="0">
                            <a:latin typeface="Cambria Math" panose="02040503050406030204" pitchFamily="18" charset="0"/>
                          </a:rPr>
                          <m:t>𝑟𝑒𝑣</m:t>
                        </m:r>
                      </m:sup>
                    </m:sSubSup>
                    <m:r>
                      <a:rPr lang="en-NZ" b="0" i="1" smtClean="0">
                        <a:latin typeface="Cambria Math" panose="02040503050406030204" pitchFamily="18" charset="0"/>
                      </a:rPr>
                      <m:t>=</m:t>
                    </m:r>
                    <m:f>
                      <m:fPr>
                        <m:ctrlPr>
                          <a:rPr lang="en-NZ" b="0" i="1" smtClean="0">
                            <a:latin typeface="Cambria Math" panose="02040503050406030204" pitchFamily="18" charset="0"/>
                          </a:rPr>
                        </m:ctrlPr>
                      </m:fPr>
                      <m:num>
                        <m:r>
                          <a:rPr lang="en-NZ" b="0" i="1" smtClean="0">
                            <a:latin typeface="Cambria Math" panose="02040503050406030204" pitchFamily="18" charset="0"/>
                          </a:rPr>
                          <m:t>𝑅𝑇</m:t>
                        </m:r>
                      </m:num>
                      <m:den>
                        <m:r>
                          <a:rPr lang="en-NZ" b="0" i="1" smtClean="0">
                            <a:latin typeface="Cambria Math" panose="02040503050406030204" pitchFamily="18" charset="0"/>
                          </a:rPr>
                          <m:t>𝑧</m:t>
                        </m:r>
                        <m:r>
                          <a:rPr lang="en-NZ" b="0" i="1" smtClean="0">
                            <a:latin typeface="Cambria Math" panose="02040503050406030204" pitchFamily="18" charset="0"/>
                          </a:rPr>
                          <m:t>𝐹</m:t>
                        </m:r>
                      </m:den>
                    </m:f>
                    <m:r>
                      <a:rPr lang="en-NZ" b="0" i="1" smtClean="0">
                        <a:latin typeface="Cambria Math" panose="02040503050406030204" pitchFamily="18" charset="0"/>
                      </a:rPr>
                      <m:t>𝑙𝑛</m:t>
                    </m:r>
                    <m:d>
                      <m:dPr>
                        <m:ctrlPr>
                          <a:rPr lang="en-NZ" b="0" i="1" smtClean="0">
                            <a:latin typeface="Cambria Math" panose="02040503050406030204" pitchFamily="18" charset="0"/>
                          </a:rPr>
                        </m:ctrlPr>
                      </m:dPr>
                      <m:e>
                        <m:f>
                          <m:fPr>
                            <m:ctrlPr>
                              <a:rPr lang="en-NZ" b="0" i="1" smtClean="0">
                                <a:latin typeface="Cambria Math" panose="02040503050406030204" pitchFamily="18" charset="0"/>
                              </a:rPr>
                            </m:ctrlPr>
                          </m:fPr>
                          <m:num>
                            <m:sSup>
                              <m:sSupPr>
                                <m:ctrlPr>
                                  <a:rPr lang="en-NZ" i="1">
                                    <a:latin typeface="Cambria Math" panose="02040503050406030204" pitchFamily="18" charset="0"/>
                                  </a:rPr>
                                </m:ctrlPr>
                              </m:sSupPr>
                              <m:e>
                                <m:r>
                                  <a:rPr lang="en-NZ" i="1">
                                    <a:latin typeface="Cambria Math" panose="02040503050406030204" pitchFamily="18" charset="0"/>
                                  </a:rPr>
                                  <m:t>𝑅</m:t>
                                </m:r>
                              </m:e>
                              <m:sup>
                                <m:r>
                                  <a:rPr lang="en-NZ" i="1">
                                    <a:latin typeface="Cambria Math" panose="02040503050406030204" pitchFamily="18" charset="0"/>
                                  </a:rPr>
                                  <m:t>𝑅𝑥</m:t>
                                </m:r>
                              </m:sup>
                            </m:sSup>
                            <m:d>
                              <m:dPr>
                                <m:ctrlPr>
                                  <a:rPr lang="en-NZ" i="1">
                                    <a:latin typeface="Cambria Math" panose="02040503050406030204" pitchFamily="18" charset="0"/>
                                  </a:rPr>
                                </m:ctrlPr>
                              </m:dPr>
                              <m:e>
                                <m:d>
                                  <m:dPr>
                                    <m:begChr m:val="["/>
                                    <m:endChr m:val="]"/>
                                    <m:ctrlPr>
                                      <a:rPr lang="en-NZ" b="1" i="1">
                                        <a:latin typeface="Cambria Math" panose="02040503050406030204" pitchFamily="18" charset="0"/>
                                      </a:rPr>
                                    </m:ctrlPr>
                                  </m:dPr>
                                  <m:e>
                                    <m:r>
                                      <a:rPr lang="en-NZ" b="1" i="1">
                                        <a:latin typeface="Cambria Math" panose="02040503050406030204" pitchFamily="18" charset="0"/>
                                      </a:rPr>
                                      <m:t>𝒒</m:t>
                                    </m:r>
                                  </m:e>
                                </m:d>
                              </m:e>
                            </m:d>
                          </m:num>
                          <m:den>
                            <m:sSubSup>
                              <m:sSubSupPr>
                                <m:ctrlPr>
                                  <a:rPr lang="en-NZ" i="1">
                                    <a:latin typeface="Cambria Math" panose="02040503050406030204" pitchFamily="18" charset="0"/>
                                  </a:rPr>
                                </m:ctrlPr>
                              </m:sSubSupPr>
                              <m:e>
                                <m:r>
                                  <a:rPr lang="en-NZ" i="1">
                                    <a:latin typeface="Cambria Math" panose="02040503050406030204" pitchFamily="18" charset="0"/>
                                  </a:rPr>
                                  <m:t>𝑄</m:t>
                                </m:r>
                              </m:e>
                              <m:sub>
                                <m:r>
                                  <a:rPr lang="en-NZ" i="1">
                                    <a:latin typeface="Cambria Math" panose="02040503050406030204" pitchFamily="18" charset="0"/>
                                  </a:rPr>
                                  <m:t>𝑅𝑥</m:t>
                                </m:r>
                              </m:sub>
                              <m:sup>
                                <m:r>
                                  <a:rPr lang="en-NZ" i="1">
                                    <a:latin typeface="Cambria Math" panose="02040503050406030204" pitchFamily="18" charset="0"/>
                                  </a:rPr>
                                  <m:t>𝑒𝑞</m:t>
                                </m:r>
                              </m:sup>
                            </m:sSubSup>
                            <m:r>
                              <a:rPr lang="en-NZ" i="1">
                                <a:latin typeface="Cambria Math" panose="02040503050406030204" pitchFamily="18" charset="0"/>
                              </a:rPr>
                              <m:t>.</m:t>
                            </m:r>
                            <m:sSup>
                              <m:sSupPr>
                                <m:ctrlPr>
                                  <a:rPr lang="en-NZ" i="1">
                                    <a:latin typeface="Cambria Math" panose="02040503050406030204" pitchFamily="18" charset="0"/>
                                  </a:rPr>
                                </m:ctrlPr>
                              </m:sSupPr>
                              <m:e>
                                <m:r>
                                  <a:rPr lang="en-NZ" i="1">
                                    <a:latin typeface="Cambria Math" panose="02040503050406030204" pitchFamily="18" charset="0"/>
                                  </a:rPr>
                                  <m:t>𝑃</m:t>
                                </m:r>
                              </m:e>
                              <m:sup>
                                <m:r>
                                  <a:rPr lang="en-NZ" i="1">
                                    <a:latin typeface="Cambria Math" panose="02040503050406030204" pitchFamily="18" charset="0"/>
                                  </a:rPr>
                                  <m:t>𝑅𝑥</m:t>
                                </m:r>
                              </m:sup>
                            </m:sSup>
                            <m:d>
                              <m:dPr>
                                <m:ctrlPr>
                                  <a:rPr lang="en-NZ" i="1">
                                    <a:latin typeface="Cambria Math" panose="02040503050406030204" pitchFamily="18" charset="0"/>
                                  </a:rPr>
                                </m:ctrlPr>
                              </m:dPr>
                              <m:e>
                                <m:d>
                                  <m:dPr>
                                    <m:begChr m:val="["/>
                                    <m:endChr m:val="]"/>
                                    <m:ctrlPr>
                                      <a:rPr lang="en-NZ" b="1" i="1">
                                        <a:latin typeface="Cambria Math" panose="02040503050406030204" pitchFamily="18" charset="0"/>
                                      </a:rPr>
                                    </m:ctrlPr>
                                  </m:dPr>
                                  <m:e>
                                    <m:r>
                                      <a:rPr lang="en-NZ" b="1" i="1">
                                        <a:latin typeface="Cambria Math" panose="02040503050406030204" pitchFamily="18" charset="0"/>
                                      </a:rPr>
                                      <m:t>𝒒</m:t>
                                    </m:r>
                                  </m:e>
                                </m:d>
                              </m:e>
                            </m:d>
                          </m:den>
                        </m:f>
                      </m:e>
                    </m:d>
                  </m:oMath>
                </a14:m>
                <a:endParaRPr lang="en-NZ" dirty="0"/>
              </a:p>
              <a:p>
                <a:pPr marL="285750" indent="-285750">
                  <a:spcBef>
                    <a:spcPts val="1200"/>
                  </a:spcBef>
                  <a:buFont typeface="Arial" panose="020B0604020202020204" pitchFamily="34" charset="0"/>
                  <a:buChar char="•"/>
                </a:pPr>
                <a14:m>
                  <m:oMath xmlns:m="http://schemas.openxmlformats.org/officeDocument/2006/math">
                    <m:sSup>
                      <m:sSupPr>
                        <m:ctrlPr>
                          <a:rPr lang="en-NZ" i="1">
                            <a:latin typeface="Cambria Math" panose="02040503050406030204" pitchFamily="18" charset="0"/>
                          </a:rPr>
                        </m:ctrlPr>
                      </m:sSupPr>
                      <m:e>
                        <m:r>
                          <m:rPr>
                            <m:sty m:val="p"/>
                          </m:rPr>
                          <a:rPr lang="en-NZ">
                            <a:latin typeface="Cambria Math" panose="02040503050406030204" pitchFamily="18" charset="0"/>
                          </a:rPr>
                          <m:t>Φ</m:t>
                        </m:r>
                      </m:e>
                      <m:sup>
                        <m:r>
                          <a:rPr lang="en-NZ" i="1">
                            <a:latin typeface="Cambria Math" panose="02040503050406030204" pitchFamily="18" charset="0"/>
                          </a:rPr>
                          <m:t>𝑅𝑥</m:t>
                        </m:r>
                      </m:sup>
                    </m:sSup>
                    <m:r>
                      <a:rPr lang="en-NZ" i="1">
                        <a:latin typeface="Cambria Math" panose="02040503050406030204" pitchFamily="18" charset="0"/>
                      </a:rPr>
                      <m:t>(</m:t>
                    </m:r>
                    <m:r>
                      <a:rPr lang="en-NZ" b="1" i="1">
                        <a:latin typeface="Cambria Math" panose="02040503050406030204" pitchFamily="18" charset="0"/>
                      </a:rPr>
                      <m:t>𝒒</m:t>
                    </m:r>
                    <m:r>
                      <a:rPr lang="en-NZ" b="1" i="1">
                        <a:latin typeface="Cambria Math" panose="02040503050406030204" pitchFamily="18" charset="0"/>
                      </a:rPr>
                      <m:t>,</m:t>
                    </m:r>
                    <m:sSubSup>
                      <m:sSubSupPr>
                        <m:ctrlPr>
                          <a:rPr lang="en-NZ" i="1">
                            <a:latin typeface="Cambria Math" panose="02040503050406030204" pitchFamily="18" charset="0"/>
                          </a:rPr>
                        </m:ctrlPr>
                      </m:sSubSupPr>
                      <m:e>
                        <m:r>
                          <a:rPr lang="en-NZ" i="1">
                            <a:latin typeface="Cambria Math" panose="02040503050406030204" pitchFamily="18" charset="0"/>
                          </a:rPr>
                          <m:t>𝑢</m:t>
                        </m:r>
                      </m:e>
                      <m:sub>
                        <m:r>
                          <a:rPr lang="en-NZ" i="1">
                            <a:latin typeface="Cambria Math" panose="02040503050406030204" pitchFamily="18" charset="0"/>
                          </a:rPr>
                          <m:t>𝑚</m:t>
                        </m:r>
                      </m:sub>
                      <m:sup>
                        <m:r>
                          <a:rPr lang="en-NZ" i="1">
                            <a:latin typeface="Cambria Math" panose="02040503050406030204" pitchFamily="18" charset="0"/>
                          </a:rPr>
                          <m:t>𝑒</m:t>
                        </m:r>
                      </m:sup>
                    </m:sSubSup>
                    <m:r>
                      <a:rPr lang="en-NZ" i="1">
                        <a:latin typeface="Cambria Math" panose="02040503050406030204" pitchFamily="18" charset="0"/>
                      </a:rPr>
                      <m:t>)</m:t>
                    </m:r>
                  </m:oMath>
                </a14:m>
                <a:r>
                  <a:rPr lang="en-NZ" dirty="0"/>
                  <a:t> is an algebraic expression that affects the speed of </a:t>
                </a:r>
                <a14:m>
                  <m:oMath xmlns:m="http://schemas.openxmlformats.org/officeDocument/2006/math">
                    <m:r>
                      <a:rPr lang="en-NZ" i="1">
                        <a:latin typeface="Cambria Math" panose="02040503050406030204" pitchFamily="18" charset="0"/>
                      </a:rPr>
                      <m:t>𝑅𝑥</m:t>
                    </m:r>
                  </m:oMath>
                </a14:m>
                <a:r>
                  <a:rPr lang="en-NZ" dirty="0"/>
                  <a:t> when the reaction is not at equilibrium </a:t>
                </a:r>
              </a:p>
              <a:p>
                <a:pPr marL="285750" indent="-285750">
                  <a:spcBef>
                    <a:spcPts val="1200"/>
                  </a:spcBef>
                  <a:buFont typeface="Arial" panose="020B0604020202020204" pitchFamily="34" charset="0"/>
                  <a:buChar char="•"/>
                </a:pPr>
                <a:r>
                  <a:rPr lang="en-NZ" dirty="0"/>
                  <a:t>The constant </a:t>
                </a:r>
                <a14:m>
                  <m:oMath xmlns:m="http://schemas.openxmlformats.org/officeDocument/2006/math">
                    <m:sSup>
                      <m:sSupPr>
                        <m:ctrlPr>
                          <a:rPr lang="en-NZ" i="1">
                            <a:latin typeface="Cambria Math" panose="02040503050406030204" pitchFamily="18" charset="0"/>
                          </a:rPr>
                        </m:ctrlPr>
                      </m:sSupPr>
                      <m:e>
                        <m:r>
                          <a:rPr lang="en-NZ" i="1">
                            <a:latin typeface="Cambria Math" panose="02040503050406030204" pitchFamily="18" charset="0"/>
                          </a:rPr>
                          <m:t>𝜅</m:t>
                        </m:r>
                      </m:e>
                      <m:sup>
                        <m:r>
                          <a:rPr lang="en-NZ" i="1">
                            <a:latin typeface="Cambria Math" panose="02040503050406030204" pitchFamily="18" charset="0"/>
                          </a:rPr>
                          <m:t>𝑅𝑥</m:t>
                        </m:r>
                      </m:sup>
                    </m:sSup>
                  </m:oMath>
                </a14:m>
                <a:r>
                  <a:rPr lang="en-NZ" dirty="0"/>
                  <a:t> scales the reaction flux and reflects the level of protein expression in a cell</a:t>
                </a:r>
              </a:p>
            </p:txBody>
          </p:sp>
        </mc:Choice>
        <mc:Fallback>
          <p:sp>
            <p:nvSpPr>
              <p:cNvPr id="4" name="TextBox 3">
                <a:extLst>
                  <a:ext uri="{FF2B5EF4-FFF2-40B4-BE49-F238E27FC236}">
                    <a16:creationId xmlns:a16="http://schemas.microsoft.com/office/drawing/2014/main" id="{8DAB99A6-B054-F8EA-6E14-D985D8327ABB}"/>
                  </a:ext>
                </a:extLst>
              </p:cNvPr>
              <p:cNvSpPr txBox="1">
                <a:spLocks noRot="1" noChangeAspect="1" noMove="1" noResize="1" noEditPoints="1" noAdjustHandles="1" noChangeArrowheads="1" noChangeShapeType="1" noTextEdit="1"/>
              </p:cNvSpPr>
              <p:nvPr/>
            </p:nvSpPr>
            <p:spPr>
              <a:xfrm>
                <a:off x="973798" y="2398860"/>
                <a:ext cx="10444654" cy="3493905"/>
              </a:xfrm>
              <a:prstGeom prst="rect">
                <a:avLst/>
              </a:prstGeom>
              <a:blipFill>
                <a:blip r:embed="rId3"/>
                <a:stretch>
                  <a:fillRect l="-409" t="-1047" b="-1396"/>
                </a:stretch>
              </a:blipFill>
            </p:spPr>
            <p:txBody>
              <a:bodyPr/>
              <a:lstStyle/>
              <a:p>
                <a:r>
                  <a:rPr lang="en-NZ">
                    <a:noFill/>
                  </a:rPr>
                  <a:t> </a:t>
                </a:r>
              </a:p>
            </p:txBody>
          </p:sp>
        </mc:Fallback>
      </mc:AlternateContent>
      <p:sp>
        <p:nvSpPr>
          <p:cNvPr id="5" name="Rectangle 4">
            <a:extLst>
              <a:ext uri="{FF2B5EF4-FFF2-40B4-BE49-F238E27FC236}">
                <a16:creationId xmlns:a16="http://schemas.microsoft.com/office/drawing/2014/main" id="{4ED15A06-937E-21D8-63DD-59BFAD6284C0}"/>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 name="Rectangle 5">
            <a:extLst>
              <a:ext uri="{FF2B5EF4-FFF2-40B4-BE49-F238E27FC236}">
                <a16:creationId xmlns:a16="http://schemas.microsoft.com/office/drawing/2014/main" id="{95DC61AD-524A-87FC-1C64-F5E61023E71C}"/>
              </a:ext>
            </a:extLst>
          </p:cNvPr>
          <p:cNvSpPr/>
          <p:nvPr/>
        </p:nvSpPr>
        <p:spPr>
          <a:xfrm>
            <a:off x="2051050" y="895350"/>
            <a:ext cx="6559550" cy="882650"/>
          </a:xfrm>
          <a:prstGeom prst="rect">
            <a:avLst/>
          </a:prstGeom>
          <a:noFill/>
          <a:ln w="38100">
            <a:solidFill>
              <a:srgbClr val="EF1E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12290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5" end="5"/>
                                            </p:txEl>
                                          </p:spTgt>
                                        </p:tgtEl>
                                        <p:attrNameLst>
                                          <p:attrName>ppt_c</p:attrName>
                                        </p:attrNameLst>
                                      </p:cBhvr>
                                      <p:to>
                                        <a:schemeClr val="bg2"/>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6" end="6"/>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EA6DE5-3C21-A3AB-5038-2120BA87DBDD}"/>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pic>
        <p:nvPicPr>
          <p:cNvPr id="4" name="Picture 3">
            <a:extLst>
              <a:ext uri="{FF2B5EF4-FFF2-40B4-BE49-F238E27FC236}">
                <a16:creationId xmlns:a16="http://schemas.microsoft.com/office/drawing/2014/main" id="{2B714690-CFCC-1CDA-7655-1A26CA5C80D6}"/>
              </a:ext>
            </a:extLst>
          </p:cNvPr>
          <p:cNvPicPr>
            <a:picLocks noChangeAspect="1"/>
          </p:cNvPicPr>
          <p:nvPr/>
        </p:nvPicPr>
        <p:blipFill>
          <a:blip r:embed="rId2"/>
          <a:stretch>
            <a:fillRect/>
          </a:stretch>
        </p:blipFill>
        <p:spPr>
          <a:xfrm>
            <a:off x="199717" y="545939"/>
            <a:ext cx="11607339" cy="6096162"/>
          </a:xfrm>
          <a:prstGeom prst="rect">
            <a:avLst/>
          </a:prstGeom>
        </p:spPr>
      </p:pic>
    </p:spTree>
    <p:extLst>
      <p:ext uri="{BB962C8B-B14F-4D97-AF65-F5344CB8AC3E}">
        <p14:creationId xmlns:p14="http://schemas.microsoft.com/office/powerpoint/2010/main" val="11868313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909650-9EC8-BE45-3115-502D1DD3B602}"/>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pic>
        <p:nvPicPr>
          <p:cNvPr id="4" name="Picture 3">
            <a:extLst>
              <a:ext uri="{FF2B5EF4-FFF2-40B4-BE49-F238E27FC236}">
                <a16:creationId xmlns:a16="http://schemas.microsoft.com/office/drawing/2014/main" id="{82BDEA04-5CA2-C620-1A4C-7F702B799EBD}"/>
              </a:ext>
            </a:extLst>
          </p:cNvPr>
          <p:cNvPicPr>
            <a:picLocks noChangeAspect="1"/>
          </p:cNvPicPr>
          <p:nvPr/>
        </p:nvPicPr>
        <p:blipFill>
          <a:blip r:embed="rId2"/>
          <a:stretch>
            <a:fillRect/>
          </a:stretch>
        </p:blipFill>
        <p:spPr>
          <a:xfrm>
            <a:off x="1486524" y="0"/>
            <a:ext cx="9218951" cy="6858000"/>
          </a:xfrm>
          <a:prstGeom prst="rect">
            <a:avLst/>
          </a:prstGeom>
        </p:spPr>
      </p:pic>
    </p:spTree>
    <p:extLst>
      <p:ext uri="{BB962C8B-B14F-4D97-AF65-F5344CB8AC3E}">
        <p14:creationId xmlns:p14="http://schemas.microsoft.com/office/powerpoint/2010/main" val="3609024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4B1ECE-7AB9-2BDA-B1E4-38B886A333CC}"/>
              </a:ext>
            </a:extLst>
          </p:cNvPr>
          <p:cNvSpPr txBox="1"/>
          <p:nvPr/>
        </p:nvSpPr>
        <p:spPr>
          <a:xfrm>
            <a:off x="323850" y="246591"/>
            <a:ext cx="10053458" cy="238526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EF1E7A"/>
                </a:solidFill>
                <a:effectLst/>
                <a:uLnTx/>
                <a:uFillTx/>
                <a:latin typeface="Tahoma" panose="020B0604030504040204" pitchFamily="34" charset="0"/>
                <a:ea typeface="Tahoma" panose="020B0604030504040204" pitchFamily="34" charset="0"/>
                <a:cs typeface="Tahoma" panose="020B0604030504040204" pitchFamily="34" charset="0"/>
              </a:rPr>
              <a:t>Thermodynamics</a:t>
            </a:r>
            <a:r>
              <a:rPr kumimoji="0" lang="en-NZ" sz="2400" b="0" i="0" u="none" strike="noStrike" kern="1200" cap="none" spc="0" normalizeH="0" baseline="30000" noProof="0" dirty="0">
                <a:ln>
                  <a:noFill/>
                </a:ln>
                <a:solidFill>
                  <a:srgbClr val="7030A0"/>
                </a:solidFill>
                <a:effectLst/>
                <a:uLnTx/>
                <a:uFillTx/>
                <a:latin typeface="Calibri" panose="020F0502020204030204"/>
                <a:ea typeface="+mn-ea"/>
                <a:cs typeface="+mn-cs"/>
              </a:rPr>
              <a:t>†</a:t>
            </a: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Work and heat are two different faces of a single concept - </a:t>
            </a:r>
            <a:r>
              <a:rPr kumimoji="0" lang="en-NZ" sz="2000" b="0" i="1" u="none" strike="noStrike" kern="1200" cap="none" spc="0" normalizeH="0" baseline="0" noProof="0" dirty="0">
                <a:ln>
                  <a:noFill/>
                </a:ln>
                <a:solidFill>
                  <a:prstClr val="black"/>
                </a:solidFill>
                <a:effectLst/>
                <a:uLnTx/>
                <a:uFillTx/>
                <a:latin typeface="Calibri" panose="020F0502020204030204"/>
                <a:ea typeface="+mn-ea"/>
                <a:cs typeface="+mn-cs"/>
              </a:rPr>
              <a:t>energy</a:t>
            </a: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the English physicist James Joule figured this out and hence the unit of energy is the Joule (J).</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Energy is the </a:t>
            </a:r>
            <a:r>
              <a:rPr kumimoji="0" lang="en-NZ" sz="2000" b="0" i="1" u="none" strike="noStrike" kern="1200" cap="none" spc="0" normalizeH="0" baseline="0" noProof="0" dirty="0">
                <a:ln>
                  <a:noFill/>
                </a:ln>
                <a:solidFill>
                  <a:prstClr val="black"/>
                </a:solidFill>
                <a:effectLst/>
                <a:uLnTx/>
                <a:uFillTx/>
                <a:latin typeface="Calibri" panose="020F0502020204030204"/>
                <a:ea typeface="+mn-ea"/>
                <a:cs typeface="+mn-cs"/>
              </a:rPr>
              <a:t>capacity to do work</a:t>
            </a: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Work is </a:t>
            </a:r>
            <a:r>
              <a:rPr kumimoji="0" lang="en-NZ" sz="2000" b="0" i="1" u="none" strike="noStrike" kern="1200" cap="none" spc="0" normalizeH="0" baseline="0" noProof="0" dirty="0">
                <a:ln>
                  <a:noFill/>
                </a:ln>
                <a:solidFill>
                  <a:prstClr val="black"/>
                </a:solidFill>
                <a:effectLst/>
                <a:uLnTx/>
                <a:uFillTx/>
                <a:latin typeface="Calibri" panose="020F0502020204030204"/>
                <a:ea typeface="+mn-ea"/>
                <a:cs typeface="+mn-cs"/>
              </a:rPr>
              <a:t>motion against an opposing force</a:t>
            </a: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Heat (thermal vibration of atoms) is intimately linked with entropy (see next slide). </a:t>
            </a:r>
          </a:p>
        </p:txBody>
      </p:sp>
      <p:sp>
        <p:nvSpPr>
          <p:cNvPr id="2" name="TextBox 1">
            <a:extLst>
              <a:ext uri="{FF2B5EF4-FFF2-40B4-BE49-F238E27FC236}">
                <a16:creationId xmlns:a16="http://schemas.microsoft.com/office/drawing/2014/main" id="{86D03910-4BEC-57B5-08F0-77C27A50DECC}"/>
              </a:ext>
            </a:extLst>
          </p:cNvPr>
          <p:cNvSpPr txBox="1"/>
          <p:nvPr/>
        </p:nvSpPr>
        <p:spPr>
          <a:xfrm>
            <a:off x="323850" y="6330469"/>
            <a:ext cx="90000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Peter Atkins, Physical Chemistry: Thermodynamics, Structure, and Change. 11</a:t>
            </a: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th</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1800" b="0" i="0" u="none" strike="noStrike" kern="1200" cap="none" spc="0" normalizeH="0" baseline="0" noProof="0" dirty="0" err="1">
                <a:ln>
                  <a:noFill/>
                </a:ln>
                <a:solidFill>
                  <a:prstClr val="black"/>
                </a:solidFill>
                <a:effectLst/>
                <a:uLnTx/>
                <a:uFillTx/>
                <a:latin typeface="Calibri" panose="020F0502020204030204"/>
                <a:ea typeface="+mn-ea"/>
                <a:cs typeface="+mn-cs"/>
              </a:rPr>
              <a:t>Edn</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2018 </a:t>
            </a:r>
          </a:p>
        </p:txBody>
      </p:sp>
      <p:grpSp>
        <p:nvGrpSpPr>
          <p:cNvPr id="7" name="Group 6">
            <a:extLst>
              <a:ext uri="{FF2B5EF4-FFF2-40B4-BE49-F238E27FC236}">
                <a16:creationId xmlns:a16="http://schemas.microsoft.com/office/drawing/2014/main" id="{48E8A536-F31C-3C06-3B26-90BB95805AFE}"/>
              </a:ext>
            </a:extLst>
          </p:cNvPr>
          <p:cNvGrpSpPr/>
          <p:nvPr/>
        </p:nvGrpSpPr>
        <p:grpSpPr>
          <a:xfrm>
            <a:off x="323850" y="4855904"/>
            <a:ext cx="11938012" cy="756742"/>
            <a:chOff x="368840" y="2835225"/>
            <a:chExt cx="11938012" cy="756742"/>
          </a:xfrm>
        </p:grpSpPr>
        <p:sp>
          <p:nvSpPr>
            <p:cNvPr id="4" name="TextBox 3">
              <a:extLst>
                <a:ext uri="{FF2B5EF4-FFF2-40B4-BE49-F238E27FC236}">
                  <a16:creationId xmlns:a16="http://schemas.microsoft.com/office/drawing/2014/main" id="{780B9132-F277-A6B7-7564-0FED1919A16E}"/>
                </a:ext>
              </a:extLst>
            </p:cNvPr>
            <p:cNvSpPr txBox="1"/>
            <p:nvPr/>
          </p:nvSpPr>
          <p:spPr>
            <a:xfrm>
              <a:off x="368840" y="2835225"/>
              <a:ext cx="1138189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0" u="none" strike="noStrike" kern="1200" cap="none" spc="0" normalizeH="0" baseline="0" noProof="0" dirty="0">
                  <a:ln>
                    <a:noFill/>
                  </a:ln>
                  <a:solidFill>
                    <a:prstClr val="black"/>
                  </a:solidFill>
                  <a:effectLst/>
                  <a:uLnTx/>
                  <a:uFillTx/>
                  <a:latin typeface="Calibri" panose="020F0502020204030204"/>
                  <a:ea typeface="+mn-ea"/>
                  <a:cs typeface="+mn-cs"/>
                </a:rPr>
                <a:t>First law of thermodynamics</a:t>
              </a: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2000" b="0" i="1" u="none" strike="noStrike" kern="1200" cap="none" spc="0" normalizeH="0" baseline="0" noProof="0" dirty="0">
                  <a:ln>
                    <a:noFill/>
                  </a:ln>
                  <a:solidFill>
                    <a:prstClr val="black"/>
                  </a:solidFill>
                  <a:effectLst/>
                  <a:uLnTx/>
                  <a:uFillTx/>
                  <a:latin typeface="Calibri" panose="020F0502020204030204"/>
                  <a:ea typeface="+mn-ea"/>
                  <a:cs typeface="+mn-cs"/>
                </a:rPr>
                <a:t>The internal energy of an </a:t>
              </a:r>
              <a:r>
                <a:rPr kumimoji="0" lang="en-NZ" sz="2000" b="0" i="1" u="sng" strike="noStrike" kern="1200" cap="none" spc="0" normalizeH="0" baseline="0" noProof="0" dirty="0">
                  <a:ln>
                    <a:noFill/>
                  </a:ln>
                  <a:solidFill>
                    <a:prstClr val="black"/>
                  </a:solidFill>
                  <a:effectLst/>
                  <a:uLnTx/>
                  <a:uFillTx/>
                  <a:latin typeface="Calibri" panose="020F0502020204030204"/>
                  <a:ea typeface="+mn-ea"/>
                  <a:cs typeface="+mn-cs"/>
                </a:rPr>
                <a:t>isolated system </a:t>
              </a:r>
              <a:r>
                <a:rPr kumimoji="0" lang="en-NZ" sz="2000" b="0" i="1" u="none" strike="noStrike" kern="1200" cap="none" spc="0" normalizeH="0" baseline="0" noProof="0" dirty="0">
                  <a:ln>
                    <a:noFill/>
                  </a:ln>
                  <a:solidFill>
                    <a:prstClr val="black"/>
                  </a:solidFill>
                  <a:effectLst/>
                  <a:uLnTx/>
                  <a:uFillTx/>
                  <a:latin typeface="Calibri" panose="020F0502020204030204"/>
                  <a:ea typeface="+mn-ea"/>
                  <a:cs typeface="+mn-cs"/>
                </a:rPr>
                <a:t>is constant</a:t>
              </a: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(Conservation of energy)</a:t>
              </a:r>
            </a:p>
          </p:txBody>
        </p:sp>
        <p:sp>
          <p:nvSpPr>
            <p:cNvPr id="5" name="TextBox 4">
              <a:extLst>
                <a:ext uri="{FF2B5EF4-FFF2-40B4-BE49-F238E27FC236}">
                  <a16:creationId xmlns:a16="http://schemas.microsoft.com/office/drawing/2014/main" id="{6958CF32-E293-24B3-D603-455CE1781462}"/>
                </a:ext>
              </a:extLst>
            </p:cNvPr>
            <p:cNvSpPr txBox="1"/>
            <p:nvPr/>
          </p:nvSpPr>
          <p:spPr>
            <a:xfrm>
              <a:off x="368840" y="3191857"/>
              <a:ext cx="1193801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0" u="none" strike="noStrike" kern="1200" cap="none" spc="0" normalizeH="0" baseline="0" noProof="0" dirty="0">
                  <a:ln>
                    <a:noFill/>
                  </a:ln>
                  <a:solidFill>
                    <a:prstClr val="black"/>
                  </a:solidFill>
                  <a:effectLst/>
                  <a:uLnTx/>
                  <a:uFillTx/>
                  <a:latin typeface="Calibri" panose="020F0502020204030204"/>
                  <a:ea typeface="+mn-ea"/>
                  <a:cs typeface="+mn-cs"/>
                </a:rPr>
                <a:t>Second law of thermodynamics</a:t>
              </a: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2000" b="0" i="1" u="none" strike="noStrike" kern="1200" cap="none" spc="0" normalizeH="0" baseline="0" noProof="0" dirty="0">
                  <a:ln>
                    <a:noFill/>
                  </a:ln>
                  <a:solidFill>
                    <a:prstClr val="black"/>
                  </a:solidFill>
                  <a:effectLst/>
                  <a:uLnTx/>
                  <a:uFillTx/>
                  <a:latin typeface="Calibri" panose="020F0502020204030204"/>
                  <a:ea typeface="+mn-ea"/>
                  <a:cs typeface="+mn-cs"/>
                </a:rPr>
                <a:t>The entropy of an </a:t>
              </a:r>
              <a:r>
                <a:rPr kumimoji="0" lang="en-NZ" sz="2000" b="0" i="1" u="sng" strike="noStrike" kern="1200" cap="none" spc="0" normalizeH="0" baseline="0" noProof="0" dirty="0">
                  <a:ln>
                    <a:noFill/>
                  </a:ln>
                  <a:solidFill>
                    <a:prstClr val="black"/>
                  </a:solidFill>
                  <a:effectLst/>
                  <a:uLnTx/>
                  <a:uFillTx/>
                  <a:latin typeface="Calibri" panose="020F0502020204030204"/>
                  <a:ea typeface="+mn-ea"/>
                  <a:cs typeface="+mn-cs"/>
                </a:rPr>
                <a:t>isolated system </a:t>
              </a:r>
              <a:r>
                <a:rPr kumimoji="0" lang="en-NZ" sz="2000" b="0" i="1" u="none" strike="noStrike" kern="1200" cap="none" spc="0" normalizeH="0" baseline="0" noProof="0" dirty="0">
                  <a:ln>
                    <a:noFill/>
                  </a:ln>
                  <a:solidFill>
                    <a:prstClr val="black"/>
                  </a:solidFill>
                  <a:effectLst/>
                  <a:uLnTx/>
                  <a:uFillTx/>
                  <a:latin typeface="Calibri" panose="020F0502020204030204"/>
                  <a:ea typeface="+mn-ea"/>
                  <a:cs typeface="+mn-cs"/>
                </a:rPr>
                <a:t>tends to increase</a:t>
              </a: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(Constraint on energy flow) </a:t>
              </a:r>
            </a:p>
          </p:txBody>
        </p:sp>
      </p:grpSp>
      <p:sp>
        <p:nvSpPr>
          <p:cNvPr id="6" name="TextBox 5">
            <a:extLst>
              <a:ext uri="{FF2B5EF4-FFF2-40B4-BE49-F238E27FC236}">
                <a16:creationId xmlns:a16="http://schemas.microsoft.com/office/drawing/2014/main" id="{102F505D-4A66-B19A-0A75-6AC6B80E4878}"/>
              </a:ext>
            </a:extLst>
          </p:cNvPr>
          <p:cNvSpPr txBox="1"/>
          <p:nvPr/>
        </p:nvSpPr>
        <p:spPr>
          <a:xfrm>
            <a:off x="323850" y="2822094"/>
            <a:ext cx="8953798"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An </a:t>
            </a:r>
            <a:r>
              <a:rPr kumimoji="0" lang="en-NZ" sz="2000" b="1" i="0" u="none" strike="noStrike" kern="1200" cap="none" spc="0" normalizeH="0" baseline="0" noProof="0" dirty="0">
                <a:ln>
                  <a:noFill/>
                </a:ln>
                <a:solidFill>
                  <a:prstClr val="black"/>
                </a:solidFill>
                <a:effectLst/>
                <a:uLnTx/>
                <a:uFillTx/>
                <a:latin typeface="Calibri" panose="020F0502020204030204"/>
                <a:ea typeface="+mn-ea"/>
                <a:cs typeface="+mn-cs"/>
              </a:rPr>
              <a:t>open system </a:t>
            </a: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can exchange both energy and matter with its surroundings.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NZ" sz="2000" b="1" i="0" u="none" strike="noStrike" kern="1200" cap="none" spc="0" normalizeH="0" baseline="0" noProof="0" dirty="0">
                <a:ln>
                  <a:noFill/>
                </a:ln>
                <a:solidFill>
                  <a:prstClr val="black"/>
                </a:solidFill>
                <a:effectLst/>
                <a:uLnTx/>
                <a:uFillTx/>
                <a:latin typeface="Calibri" panose="020F0502020204030204"/>
                <a:ea typeface="+mn-ea"/>
                <a:cs typeface="+mn-cs"/>
              </a:rPr>
              <a:t>closed system </a:t>
            </a: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can exchange energy but not matter with its surroundings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An </a:t>
            </a:r>
            <a:r>
              <a:rPr kumimoji="0" lang="en-NZ" sz="2000" b="1" i="0" u="none" strike="noStrike" kern="1200" cap="none" spc="0" normalizeH="0" baseline="0" noProof="0" dirty="0">
                <a:ln>
                  <a:noFill/>
                </a:ln>
                <a:solidFill>
                  <a:prstClr val="black"/>
                </a:solidFill>
                <a:effectLst/>
                <a:uLnTx/>
                <a:uFillTx/>
                <a:latin typeface="Calibri" panose="020F0502020204030204"/>
                <a:ea typeface="+mn-ea"/>
                <a:cs typeface="+mn-cs"/>
              </a:rPr>
              <a:t>isolated system </a:t>
            </a: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is cannot exchange either energy or matter with its surroundings</a:t>
            </a:r>
          </a:p>
        </p:txBody>
      </p:sp>
      <p:sp>
        <p:nvSpPr>
          <p:cNvPr id="8" name="TextBox 7">
            <a:extLst>
              <a:ext uri="{FF2B5EF4-FFF2-40B4-BE49-F238E27FC236}">
                <a16:creationId xmlns:a16="http://schemas.microsoft.com/office/drawing/2014/main" id="{2D40A0FD-1C90-41FD-1049-24BDE6E3972C}"/>
              </a:ext>
            </a:extLst>
          </p:cNvPr>
          <p:cNvSpPr txBox="1"/>
          <p:nvPr/>
        </p:nvSpPr>
        <p:spPr>
          <a:xfrm>
            <a:off x="323850" y="3970275"/>
            <a:ext cx="801886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The conservation laws of physics: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0" u="none" strike="noStrike" kern="1200" cap="none" spc="0" normalizeH="0" baseline="0" noProof="0" dirty="0">
                <a:ln>
                  <a:noFill/>
                </a:ln>
                <a:solidFill>
                  <a:srgbClr val="FF0000"/>
                </a:solidFill>
                <a:effectLst/>
                <a:uLnTx/>
                <a:uFillTx/>
                <a:latin typeface="Calibri" panose="020F0502020204030204"/>
                <a:ea typeface="+mn-ea"/>
                <a:cs typeface="+mn-cs"/>
              </a:rPr>
              <a:t>Conservation of mass</a:t>
            </a: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2000" b="1" i="0" u="none" strike="noStrike" kern="1200" cap="none" spc="0" normalizeH="0" baseline="0" noProof="0" dirty="0">
                <a:ln>
                  <a:noFill/>
                </a:ln>
                <a:solidFill>
                  <a:srgbClr val="FF0000"/>
                </a:solidFill>
                <a:effectLst/>
                <a:uLnTx/>
                <a:uFillTx/>
                <a:latin typeface="Calibri" panose="020F0502020204030204"/>
                <a:ea typeface="+mn-ea"/>
                <a:cs typeface="+mn-cs"/>
              </a:rPr>
              <a:t>Conservation of charge </a:t>
            </a: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and </a:t>
            </a:r>
            <a:r>
              <a:rPr kumimoji="0" lang="en-NZ" sz="2000" b="1" i="0" u="none" strike="noStrike" kern="1200" cap="none" spc="0" normalizeH="0" baseline="0" noProof="0" dirty="0">
                <a:ln>
                  <a:noFill/>
                </a:ln>
                <a:solidFill>
                  <a:srgbClr val="FF0000"/>
                </a:solidFill>
                <a:effectLst/>
                <a:uLnTx/>
                <a:uFillTx/>
                <a:latin typeface="Calibri" panose="020F0502020204030204"/>
                <a:ea typeface="+mn-ea"/>
                <a:cs typeface="+mn-cs"/>
              </a:rPr>
              <a:t>Conservation of energy</a:t>
            </a:r>
          </a:p>
        </p:txBody>
      </p:sp>
      <p:grpSp>
        <p:nvGrpSpPr>
          <p:cNvPr id="11" name="Group 10">
            <a:extLst>
              <a:ext uri="{FF2B5EF4-FFF2-40B4-BE49-F238E27FC236}">
                <a16:creationId xmlns:a16="http://schemas.microsoft.com/office/drawing/2014/main" id="{E8019064-D21A-8790-3F61-23F824FC10B0}"/>
              </a:ext>
            </a:extLst>
          </p:cNvPr>
          <p:cNvGrpSpPr/>
          <p:nvPr/>
        </p:nvGrpSpPr>
        <p:grpSpPr>
          <a:xfrm>
            <a:off x="9465942" y="1802197"/>
            <a:ext cx="2025650" cy="1626803"/>
            <a:chOff x="10278742" y="23840"/>
            <a:chExt cx="2025650" cy="1626803"/>
          </a:xfrm>
        </p:grpSpPr>
        <p:pic>
          <p:nvPicPr>
            <p:cNvPr id="3074" name="Picture 2" descr="willard gibbs from en.wikipedia.org">
              <a:extLst>
                <a:ext uri="{FF2B5EF4-FFF2-40B4-BE49-F238E27FC236}">
                  <a16:creationId xmlns:a16="http://schemas.microsoft.com/office/drawing/2014/main" id="{7CA6F59F-2E59-6793-30E1-DC62F24BD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0107" y="23840"/>
              <a:ext cx="1270171" cy="127017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B91F683-76EA-49B2-B7B9-2F278E9D6C89}"/>
                </a:ext>
              </a:extLst>
            </p:cNvPr>
            <p:cNvSpPr txBox="1"/>
            <p:nvPr/>
          </p:nvSpPr>
          <p:spPr>
            <a:xfrm>
              <a:off x="10278742" y="1342866"/>
              <a:ext cx="202565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400" b="1" i="0" u="none" strike="noStrike" kern="1200" cap="none" spc="0" normalizeH="0" baseline="0" noProof="0" dirty="0">
                  <a:ln>
                    <a:noFill/>
                  </a:ln>
                  <a:solidFill>
                    <a:srgbClr val="474747"/>
                  </a:solidFill>
                  <a:effectLst/>
                  <a:uLnTx/>
                  <a:uFillTx/>
                  <a:latin typeface="Arial" panose="020B0604020202020204" pitchFamily="34" charset="0"/>
                  <a:ea typeface="+mn-ea"/>
                  <a:cs typeface="+mn-cs"/>
                </a:rPr>
                <a:t>Josiah Willard Gibbs</a:t>
              </a:r>
              <a:endParaRPr kumimoji="0" lang="en-NZ"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 name="Rectangle 8">
            <a:extLst>
              <a:ext uri="{FF2B5EF4-FFF2-40B4-BE49-F238E27FC236}">
                <a16:creationId xmlns:a16="http://schemas.microsoft.com/office/drawing/2014/main" id="{6367E5B5-7F28-1C33-14ED-FF9748EDDD99}"/>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332358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88CB8-AD9D-885A-B654-CFE9ECF7C1A0}"/>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pic>
        <p:nvPicPr>
          <p:cNvPr id="4" name="Picture 3">
            <a:extLst>
              <a:ext uri="{FF2B5EF4-FFF2-40B4-BE49-F238E27FC236}">
                <a16:creationId xmlns:a16="http://schemas.microsoft.com/office/drawing/2014/main" id="{C1A2A847-B377-E303-E874-AC4EE6AF5C75}"/>
              </a:ext>
            </a:extLst>
          </p:cNvPr>
          <p:cNvPicPr>
            <a:picLocks noChangeAspect="1"/>
          </p:cNvPicPr>
          <p:nvPr/>
        </p:nvPicPr>
        <p:blipFill>
          <a:blip r:embed="rId2"/>
          <a:stretch>
            <a:fillRect/>
          </a:stretch>
        </p:blipFill>
        <p:spPr>
          <a:xfrm>
            <a:off x="637894" y="2063680"/>
            <a:ext cx="10916211" cy="2730640"/>
          </a:xfrm>
          <a:prstGeom prst="rect">
            <a:avLst/>
          </a:prstGeom>
        </p:spPr>
      </p:pic>
    </p:spTree>
    <p:extLst>
      <p:ext uri="{BB962C8B-B14F-4D97-AF65-F5344CB8AC3E}">
        <p14:creationId xmlns:p14="http://schemas.microsoft.com/office/powerpoint/2010/main" val="42357488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93D803-5ABB-DE63-E94E-F071AF244F0F}"/>
              </a:ext>
            </a:extLst>
          </p:cNvPr>
          <p:cNvPicPr>
            <a:picLocks noChangeAspect="1"/>
          </p:cNvPicPr>
          <p:nvPr/>
        </p:nvPicPr>
        <p:blipFill>
          <a:blip r:embed="rId2"/>
          <a:stretch>
            <a:fillRect/>
          </a:stretch>
        </p:blipFill>
        <p:spPr>
          <a:xfrm>
            <a:off x="274010" y="1837055"/>
            <a:ext cx="5731510" cy="3450590"/>
          </a:xfrm>
          <a:prstGeom prst="rect">
            <a:avLst/>
          </a:prstGeom>
        </p:spPr>
      </p:pic>
      <p:sp>
        <p:nvSpPr>
          <p:cNvPr id="6" name="TextBox 5">
            <a:extLst>
              <a:ext uri="{FF2B5EF4-FFF2-40B4-BE49-F238E27FC236}">
                <a16:creationId xmlns:a16="http://schemas.microsoft.com/office/drawing/2014/main" id="{E41DF2D4-76FF-7E1B-C965-80EC2EA0C015}"/>
              </a:ext>
            </a:extLst>
          </p:cNvPr>
          <p:cNvSpPr txBox="1"/>
          <p:nvPr/>
        </p:nvSpPr>
        <p:spPr>
          <a:xfrm>
            <a:off x="245753" y="147213"/>
            <a:ext cx="652969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2400" b="1" dirty="0">
                <a:solidFill>
                  <a:srgbClr val="7030A0"/>
                </a:solidFill>
                <a:latin typeface="Tahoma" panose="020B0604030504040204" pitchFamily="34" charset="0"/>
                <a:ea typeface="Tahoma" panose="020B0604030504040204" pitchFamily="34" charset="0"/>
                <a:cs typeface="Tahoma" panose="020B0604030504040204" pitchFamily="34" charset="0"/>
              </a:rPr>
              <a:t>Intracellular homeostasis (enterocyte)</a:t>
            </a:r>
            <a:endParaRPr kumimoji="0" lang="en-NZ" sz="2400" b="0"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nvGrpSpPr>
          <p:cNvPr id="16" name="Group 15">
            <a:extLst>
              <a:ext uri="{FF2B5EF4-FFF2-40B4-BE49-F238E27FC236}">
                <a16:creationId xmlns:a16="http://schemas.microsoft.com/office/drawing/2014/main" id="{BB31A360-2F96-1879-262A-90B462B96497}"/>
              </a:ext>
            </a:extLst>
          </p:cNvPr>
          <p:cNvGrpSpPr/>
          <p:nvPr/>
        </p:nvGrpSpPr>
        <p:grpSpPr>
          <a:xfrm>
            <a:off x="7897757" y="5404039"/>
            <a:ext cx="1857260" cy="366831"/>
            <a:chOff x="8630" y="74243"/>
            <a:chExt cx="1857607" cy="366936"/>
          </a:xfrm>
        </p:grpSpPr>
        <p:sp>
          <p:nvSpPr>
            <p:cNvPr id="38" name="Right Brace 37">
              <a:extLst>
                <a:ext uri="{FF2B5EF4-FFF2-40B4-BE49-F238E27FC236}">
                  <a16:creationId xmlns:a16="http://schemas.microsoft.com/office/drawing/2014/main" id="{B228148D-3E45-DCD5-EF5A-BA2DC26E0703}"/>
                </a:ext>
              </a:extLst>
            </p:cNvPr>
            <p:cNvSpPr/>
            <p:nvPr/>
          </p:nvSpPr>
          <p:spPr>
            <a:xfrm rot="5400000">
              <a:off x="636328" y="-365812"/>
              <a:ext cx="146050" cy="1026160"/>
            </a:xfrm>
            <a:prstGeom prst="rightBrace">
              <a:avLst>
                <a:gd name="adj1" fmla="val 23087"/>
                <a:gd name="adj2" fmla="val 50000"/>
              </a:avLst>
            </a:prstGeom>
            <a:ln w="12700">
              <a:solidFill>
                <a:srgbClr val="C00000"/>
              </a:solidFill>
            </a:ln>
          </p:spPr>
          <p:style>
            <a:lnRef idx="2">
              <a:schemeClr val="accent1"/>
            </a:lnRef>
            <a:fillRef idx="0">
              <a:schemeClr val="accent1"/>
            </a:fillRef>
            <a:effectRef idx="1">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9" name="Text Box 255">
              <a:extLst>
                <a:ext uri="{FF2B5EF4-FFF2-40B4-BE49-F238E27FC236}">
                  <a16:creationId xmlns:a16="http://schemas.microsoft.com/office/drawing/2014/main" id="{B870FDB7-ECF7-38D2-088D-F065419A3F54}"/>
                </a:ext>
              </a:extLst>
            </p:cNvPr>
            <p:cNvSpPr txBox="1"/>
            <p:nvPr/>
          </p:nvSpPr>
          <p:spPr>
            <a:xfrm>
              <a:off x="8630" y="171939"/>
              <a:ext cx="1857607" cy="26924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NZ" sz="1400" b="0" i="0" u="none" strike="noStrike" kern="100" cap="none" spc="0" normalizeH="0" baseline="0" noProof="0" dirty="0">
                  <a:ln>
                    <a:noFill/>
                  </a:ln>
                  <a:solidFill>
                    <a:prstClr val="black"/>
                  </a:solidFill>
                  <a:effectLst/>
                  <a:uLnTx/>
                  <a:uFillTx/>
                  <a:latin typeface="Calibri" panose="020F0502020204030204" pitchFamily="34" charset="0"/>
                  <a:ea typeface="Aptos" panose="020B0004020202020204" pitchFamily="34" charset="0"/>
                  <a:cs typeface="Arial" panose="020B0604020202020204" pitchFamily="34" charset="0"/>
                </a:rPr>
                <a:t>Operating range for cell</a:t>
              </a:r>
              <a:endParaRPr kumimoji="0" lang="en-NZ" sz="14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p:txBody>
        </p:sp>
      </p:grpSp>
      <p:grpSp>
        <p:nvGrpSpPr>
          <p:cNvPr id="17" name="Group 16">
            <a:extLst>
              <a:ext uri="{FF2B5EF4-FFF2-40B4-BE49-F238E27FC236}">
                <a16:creationId xmlns:a16="http://schemas.microsoft.com/office/drawing/2014/main" id="{37F26707-D840-1F21-15A4-41D3880307E8}"/>
              </a:ext>
            </a:extLst>
          </p:cNvPr>
          <p:cNvGrpSpPr/>
          <p:nvPr/>
        </p:nvGrpSpPr>
        <p:grpSpPr>
          <a:xfrm>
            <a:off x="6269385" y="3703099"/>
            <a:ext cx="5610673" cy="1746182"/>
            <a:chOff x="0" y="314873"/>
            <a:chExt cx="5611720" cy="1746683"/>
          </a:xfrm>
        </p:grpSpPr>
        <p:grpSp>
          <p:nvGrpSpPr>
            <p:cNvPr id="24" name="Group 23">
              <a:extLst>
                <a:ext uri="{FF2B5EF4-FFF2-40B4-BE49-F238E27FC236}">
                  <a16:creationId xmlns:a16="http://schemas.microsoft.com/office/drawing/2014/main" id="{6C2AEBE7-B61C-BC39-A0DF-224ED3BCA0A3}"/>
                </a:ext>
              </a:extLst>
            </p:cNvPr>
            <p:cNvGrpSpPr/>
            <p:nvPr/>
          </p:nvGrpSpPr>
          <p:grpSpPr>
            <a:xfrm>
              <a:off x="0" y="1084686"/>
              <a:ext cx="5596744" cy="3284"/>
              <a:chOff x="0" y="0"/>
              <a:chExt cx="6172301" cy="3284"/>
            </a:xfrm>
          </p:grpSpPr>
          <p:cxnSp>
            <p:nvCxnSpPr>
              <p:cNvPr id="35" name="Straight Arrow Connector 34">
                <a:extLst>
                  <a:ext uri="{FF2B5EF4-FFF2-40B4-BE49-F238E27FC236}">
                    <a16:creationId xmlns:a16="http://schemas.microsoft.com/office/drawing/2014/main" id="{69339205-5357-7BF5-6E16-745C2D1E5E3F}"/>
                  </a:ext>
                </a:extLst>
              </p:cNvPr>
              <p:cNvCxnSpPr/>
              <p:nvPr/>
            </p:nvCxnSpPr>
            <p:spPr>
              <a:xfrm>
                <a:off x="1238610" y="3284"/>
                <a:ext cx="493369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5E5B2732-F5FA-260B-AAF9-6CF158557010}"/>
                  </a:ext>
                </a:extLst>
              </p:cNvPr>
              <p:cNvCxnSpPr/>
              <p:nvPr/>
            </p:nvCxnSpPr>
            <p:spPr>
              <a:xfrm>
                <a:off x="0" y="0"/>
                <a:ext cx="684000" cy="0"/>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8C84A98B-8BFC-DE91-8281-4B1E90B8E9CC}"/>
                  </a:ext>
                </a:extLst>
              </p:cNvPr>
              <p:cNvCxnSpPr/>
              <p:nvPr/>
            </p:nvCxnSpPr>
            <p:spPr>
              <a:xfrm>
                <a:off x="728110" y="0"/>
                <a:ext cx="504000" cy="0"/>
              </a:xfrm>
              <a:prstGeom prst="straightConnector1">
                <a:avLst/>
              </a:prstGeom>
              <a:ln>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F45693D9-A23F-325E-2490-9AE6C1A7D1BF}"/>
                </a:ext>
              </a:extLst>
            </p:cNvPr>
            <p:cNvCxnSpPr/>
            <p:nvPr/>
          </p:nvCxnSpPr>
          <p:spPr>
            <a:xfrm flipV="1">
              <a:off x="3476943" y="314873"/>
              <a:ext cx="0" cy="1746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C19433AE-BBE6-8902-80ED-E5627D40E259}"/>
                </a:ext>
              </a:extLst>
            </p:cNvPr>
            <p:cNvGrpSpPr/>
            <p:nvPr/>
          </p:nvGrpSpPr>
          <p:grpSpPr>
            <a:xfrm>
              <a:off x="3488484" y="351037"/>
              <a:ext cx="1597690" cy="1660962"/>
              <a:chOff x="-936982" y="838168"/>
              <a:chExt cx="1597882" cy="1662151"/>
            </a:xfrm>
          </p:grpSpPr>
          <mc:AlternateContent xmlns:mc="http://schemas.openxmlformats.org/markup-compatibility/2006" xmlns:a14="http://schemas.microsoft.com/office/drawing/2010/main">
            <mc:Choice Requires="a14">
              <p:sp>
                <p:nvSpPr>
                  <p:cNvPr id="33" name="Text Box 229">
                    <a:extLst>
                      <a:ext uri="{FF2B5EF4-FFF2-40B4-BE49-F238E27FC236}">
                        <a16:creationId xmlns:a16="http://schemas.microsoft.com/office/drawing/2014/main" id="{6E377339-4E23-BD3D-9676-7B0AE9D8FD7B}"/>
                      </a:ext>
                    </a:extLst>
                  </p:cNvPr>
                  <p:cNvSpPr txBox="1"/>
                  <p:nvPr/>
                </p:nvSpPr>
                <p:spPr>
                  <a:xfrm>
                    <a:off x="-936840" y="838168"/>
                    <a:ext cx="1597740" cy="313263"/>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NZ" sz="1400" b="0" i="0" u="none" strike="noStrike" kern="100" cap="none" spc="0" normalizeH="0" baseline="0" noProof="0" dirty="0">
                        <a:ln>
                          <a:noFill/>
                        </a:ln>
                        <a:solidFill>
                          <a:prstClr val="black"/>
                        </a:solidFill>
                        <a:effectLst/>
                        <a:uLnTx/>
                        <a:uFillTx/>
                        <a:latin typeface="Calibri" panose="020F0502020204030204" pitchFamily="34" charset="0"/>
                        <a:ea typeface="Aptos" panose="020B0004020202020204" pitchFamily="34" charset="0"/>
                        <a:cs typeface="Arial" panose="020B0604020202020204" pitchFamily="34" charset="0"/>
                      </a:rPr>
                      <a:t>Outward </a:t>
                    </a:r>
                    <a14:m>
                      <m:oMath xmlns:m="http://schemas.openxmlformats.org/officeDocument/2006/math">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𝐾</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up>
                        </m:sSup>
                      </m:oMath>
                    </a14:m>
                    <a:r>
                      <a:rPr kumimoji="0" lang="en-NZ" sz="1400" b="0" i="0" u="none" strike="noStrike" kern="100" cap="none" spc="0" normalizeH="0" baseline="0" noProof="0" dirty="0">
                        <a:ln>
                          <a:noFill/>
                        </a:ln>
                        <a:solidFill>
                          <a:prstClr val="black"/>
                        </a:solidFill>
                        <a:effectLst/>
                        <a:uLnTx/>
                        <a:uFillTx/>
                        <a:latin typeface="Calibri" panose="020F0502020204030204" pitchFamily="34" charset="0"/>
                        <a:ea typeface="Aptos" panose="020B0004020202020204" pitchFamily="34" charset="0"/>
                        <a:cs typeface="Arial" panose="020B0604020202020204" pitchFamily="34" charset="0"/>
                      </a:rPr>
                      <a:t>current</a:t>
                    </a:r>
                    <a:endParaRPr kumimoji="0" lang="en-NZ" sz="14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p:txBody>
              </p:sp>
            </mc:Choice>
            <mc:Fallback xmlns="">
              <p:sp>
                <p:nvSpPr>
                  <p:cNvPr id="33" name="Text Box 229">
                    <a:extLst>
                      <a:ext uri="{FF2B5EF4-FFF2-40B4-BE49-F238E27FC236}">
                        <a16:creationId xmlns:a16="http://schemas.microsoft.com/office/drawing/2014/main" id="{6E377339-4E23-BD3D-9676-7B0AE9D8FD7B}"/>
                      </a:ext>
                    </a:extLst>
                  </p:cNvPr>
                  <p:cNvSpPr txBox="1">
                    <a:spLocks noRot="1" noChangeAspect="1" noMove="1" noResize="1" noEditPoints="1" noAdjustHandles="1" noChangeArrowheads="1" noChangeShapeType="1" noTextEdit="1"/>
                  </p:cNvSpPr>
                  <p:nvPr/>
                </p:nvSpPr>
                <p:spPr>
                  <a:xfrm>
                    <a:off x="-936840" y="838168"/>
                    <a:ext cx="1597740" cy="313263"/>
                  </a:xfrm>
                  <a:prstGeom prst="rect">
                    <a:avLst/>
                  </a:prstGeom>
                  <a:blipFill>
                    <a:blip r:embed="rId4"/>
                    <a:stretch>
                      <a:fillRect l="-1145" r="-2290" b="-23077"/>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4" name="Text Box 229">
                    <a:extLst>
                      <a:ext uri="{FF2B5EF4-FFF2-40B4-BE49-F238E27FC236}">
                        <a16:creationId xmlns:a16="http://schemas.microsoft.com/office/drawing/2014/main" id="{F32A67B3-5134-1627-0E0C-4CEE7CBE6D03}"/>
                      </a:ext>
                    </a:extLst>
                  </p:cNvPr>
                  <p:cNvSpPr txBox="1"/>
                  <p:nvPr/>
                </p:nvSpPr>
                <p:spPr>
                  <a:xfrm>
                    <a:off x="-936982" y="2218192"/>
                    <a:ext cx="1514072" cy="282127"/>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NZ" sz="1400" b="0" i="0" u="none" strike="noStrike" kern="100" cap="none" spc="0" normalizeH="0" baseline="0" noProof="0" dirty="0">
                        <a:ln>
                          <a:noFill/>
                        </a:ln>
                        <a:solidFill>
                          <a:prstClr val="black"/>
                        </a:solidFill>
                        <a:effectLst/>
                        <a:uLnTx/>
                        <a:uFillTx/>
                        <a:latin typeface="Calibri" panose="020F0502020204030204" pitchFamily="34" charset="0"/>
                        <a:ea typeface="Aptos" panose="020B0004020202020204" pitchFamily="34" charset="0"/>
                        <a:cs typeface="Arial" panose="020B0604020202020204" pitchFamily="34" charset="0"/>
                      </a:rPr>
                      <a:t>Inward </a:t>
                    </a:r>
                    <a14:m>
                      <m:oMath xmlns:m="http://schemas.openxmlformats.org/officeDocument/2006/math">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𝐾</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up>
                        </m:sSup>
                      </m:oMath>
                    </a14:m>
                    <a:r>
                      <a:rPr kumimoji="0" lang="en-NZ" sz="1400" b="0" i="0" u="none" strike="noStrike" kern="100" cap="none" spc="0" normalizeH="0" baseline="0" noProof="0" dirty="0">
                        <a:ln>
                          <a:noFill/>
                        </a:ln>
                        <a:solidFill>
                          <a:prstClr val="black"/>
                        </a:solidFill>
                        <a:effectLst/>
                        <a:uLnTx/>
                        <a:uFillTx/>
                        <a:latin typeface="Calibri" panose="020F0502020204030204" pitchFamily="34" charset="0"/>
                        <a:ea typeface="Aptos" panose="020B0004020202020204" pitchFamily="34" charset="0"/>
                        <a:cs typeface="Arial" panose="020B0604020202020204" pitchFamily="34" charset="0"/>
                      </a:rPr>
                      <a:t>current</a:t>
                    </a:r>
                    <a:endParaRPr kumimoji="0" lang="en-NZ" sz="14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p:txBody>
              </p:sp>
            </mc:Choice>
            <mc:Fallback xmlns="">
              <p:sp>
                <p:nvSpPr>
                  <p:cNvPr id="34" name="Text Box 229">
                    <a:extLst>
                      <a:ext uri="{FF2B5EF4-FFF2-40B4-BE49-F238E27FC236}">
                        <a16:creationId xmlns:a16="http://schemas.microsoft.com/office/drawing/2014/main" id="{F32A67B3-5134-1627-0E0C-4CEE7CBE6D03}"/>
                      </a:ext>
                    </a:extLst>
                  </p:cNvPr>
                  <p:cNvSpPr txBox="1">
                    <a:spLocks noRot="1" noChangeAspect="1" noMove="1" noResize="1" noEditPoints="1" noAdjustHandles="1" noChangeArrowheads="1" noChangeShapeType="1" noTextEdit="1"/>
                  </p:cNvSpPr>
                  <p:nvPr/>
                </p:nvSpPr>
                <p:spPr>
                  <a:xfrm>
                    <a:off x="-936982" y="2218192"/>
                    <a:ext cx="1514072" cy="282127"/>
                  </a:xfrm>
                  <a:prstGeom prst="rect">
                    <a:avLst/>
                  </a:prstGeom>
                  <a:blipFill>
                    <a:blip r:embed="rId5"/>
                    <a:stretch>
                      <a:fillRect l="-1210" b="-36957"/>
                    </a:stretch>
                  </a:blipFill>
                  <a:ln w="6350">
                    <a:noFill/>
                  </a:ln>
                </p:spPr>
                <p:txBody>
                  <a:bodyPr/>
                  <a:lstStyle/>
                  <a:p>
                    <a:r>
                      <a:rPr lang="en-NZ">
                        <a:noFill/>
                      </a:rPr>
                      <a:t> </a:t>
                    </a:r>
                  </a:p>
                </p:txBody>
              </p:sp>
            </mc:Fallback>
          </mc:AlternateContent>
        </p:grpSp>
        <mc:AlternateContent xmlns:mc="http://schemas.openxmlformats.org/markup-compatibility/2006">
          <mc:Choice xmlns:a14="http://schemas.microsoft.com/office/drawing/2010/main" Requires="a14">
            <p:sp>
              <p:nvSpPr>
                <p:cNvPr id="28" name="Text Box 221">
                  <a:extLst>
                    <a:ext uri="{FF2B5EF4-FFF2-40B4-BE49-F238E27FC236}">
                      <a16:creationId xmlns:a16="http://schemas.microsoft.com/office/drawing/2014/main" id="{5BB0382F-5453-3875-BFA5-753F0074D73A}"/>
                    </a:ext>
                  </a:extLst>
                </p:cNvPr>
                <p:cNvSpPr txBox="1"/>
                <p:nvPr/>
              </p:nvSpPr>
              <p:spPr>
                <a:xfrm>
                  <a:off x="5252353" y="1090249"/>
                  <a:ext cx="359367" cy="258222"/>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1"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Calibri" panose="020F0502020204030204" pitchFamily="34" charset="0"/>
                              </a:rPr>
                            </m:ctrlPr>
                          </m:sSubSupPr>
                          <m:e>
                            <m:r>
                              <a:rPr kumimoji="0" lang="en-NZ" sz="1400" b="1"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Calibri" panose="020F0502020204030204" pitchFamily="34" charset="0"/>
                              </a:rPr>
                              <m:t>𝒖</m:t>
                            </m:r>
                          </m:e>
                          <m:sub>
                            <m:r>
                              <a:rPr kumimoji="0" lang="en-NZ" sz="1400" b="1"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Calibri" panose="020F0502020204030204" pitchFamily="34" charset="0"/>
                              </a:rPr>
                              <m:t>𝒎</m:t>
                            </m:r>
                          </m:sub>
                          <m:sup>
                            <m:r>
                              <a:rPr kumimoji="0" lang="en-NZ" sz="1400" b="1"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Calibri" panose="020F0502020204030204" pitchFamily="34" charset="0"/>
                              </a:rPr>
                              <m:t>𝒆</m:t>
                            </m:r>
                          </m:sup>
                        </m:sSubSup>
                      </m:oMath>
                    </m:oMathPara>
                  </a14:m>
                  <a:endParaRPr kumimoji="0" lang="en-NZ" sz="1400" b="0" i="0" u="none" strike="noStrike" kern="100" cap="none" spc="0" normalizeH="0" baseline="0" noProof="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p:txBody>
            </p:sp>
          </mc:Choice>
          <mc:Fallback>
            <p:sp>
              <p:nvSpPr>
                <p:cNvPr id="28" name="Text Box 221">
                  <a:extLst>
                    <a:ext uri="{FF2B5EF4-FFF2-40B4-BE49-F238E27FC236}">
                      <a16:creationId xmlns:a16="http://schemas.microsoft.com/office/drawing/2014/main" id="{5BB0382F-5453-3875-BFA5-753F0074D73A}"/>
                    </a:ext>
                  </a:extLst>
                </p:cNvPr>
                <p:cNvSpPr txBox="1">
                  <a:spLocks noRot="1" noChangeAspect="1" noMove="1" noResize="1" noEditPoints="1" noAdjustHandles="1" noChangeArrowheads="1" noChangeShapeType="1" noTextEdit="1"/>
                </p:cNvSpPr>
                <p:nvPr/>
              </p:nvSpPr>
              <p:spPr>
                <a:xfrm>
                  <a:off x="5252353" y="1090249"/>
                  <a:ext cx="359367" cy="258222"/>
                </a:xfrm>
                <a:prstGeom prst="rect">
                  <a:avLst/>
                </a:prstGeom>
                <a:blipFill>
                  <a:blip r:embed="rId6"/>
                  <a:stretch>
                    <a:fillRect b="-16667"/>
                  </a:stretch>
                </a:blipFill>
                <a:ln w="6350">
                  <a:noFill/>
                </a:ln>
              </p:spPr>
              <p:txBody>
                <a:bodyPr/>
                <a:lstStyle/>
                <a:p>
                  <a:r>
                    <a:rPr lang="en-NZ">
                      <a:noFill/>
                    </a:rPr>
                    <a:t> </a:t>
                  </a:r>
                </a:p>
              </p:txBody>
            </p:sp>
          </mc:Fallback>
        </mc:AlternateContent>
      </p:grpSp>
      <p:cxnSp>
        <p:nvCxnSpPr>
          <p:cNvPr id="13" name="Straight Connector 12">
            <a:extLst>
              <a:ext uri="{FF2B5EF4-FFF2-40B4-BE49-F238E27FC236}">
                <a16:creationId xmlns:a16="http://schemas.microsoft.com/office/drawing/2014/main" id="{9DB66FDA-D140-33B9-C0D7-21A7DD658A31}"/>
              </a:ext>
            </a:extLst>
          </p:cNvPr>
          <p:cNvCxnSpPr/>
          <p:nvPr/>
        </p:nvCxnSpPr>
        <p:spPr>
          <a:xfrm flipH="1" flipV="1">
            <a:off x="6686814" y="4368651"/>
            <a:ext cx="0" cy="107284"/>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5D79D9D-825C-59F3-3E1A-E30E103FE20A}"/>
              </a:ext>
            </a:extLst>
          </p:cNvPr>
          <p:cNvCxnSpPr/>
          <p:nvPr/>
        </p:nvCxnSpPr>
        <p:spPr>
          <a:xfrm flipH="1" flipV="1">
            <a:off x="7836216" y="4371590"/>
            <a:ext cx="0" cy="107914"/>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B01B603E-F0B8-A8A2-8FE2-484CA133E9A6}"/>
              </a:ext>
            </a:extLst>
          </p:cNvPr>
          <p:cNvGrpSpPr/>
          <p:nvPr/>
        </p:nvGrpSpPr>
        <p:grpSpPr>
          <a:xfrm>
            <a:off x="6221693" y="1982329"/>
            <a:ext cx="5819038" cy="1316546"/>
            <a:chOff x="6221693" y="1982329"/>
            <a:chExt cx="5819038" cy="1316546"/>
          </a:xfrm>
        </p:grpSpPr>
        <p:grpSp>
          <p:nvGrpSpPr>
            <p:cNvPr id="45" name="Group 44">
              <a:extLst>
                <a:ext uri="{FF2B5EF4-FFF2-40B4-BE49-F238E27FC236}">
                  <a16:creationId xmlns:a16="http://schemas.microsoft.com/office/drawing/2014/main" id="{2452AA76-FAB5-2E15-2389-3BCF809143E7}"/>
                </a:ext>
              </a:extLst>
            </p:cNvPr>
            <p:cNvGrpSpPr/>
            <p:nvPr/>
          </p:nvGrpSpPr>
          <p:grpSpPr>
            <a:xfrm>
              <a:off x="6221693" y="2441359"/>
              <a:ext cx="5582036" cy="857516"/>
              <a:chOff x="-1821134" y="0"/>
              <a:chExt cx="5582203" cy="857714"/>
            </a:xfrm>
          </p:grpSpPr>
          <mc:AlternateContent xmlns:mc="http://schemas.openxmlformats.org/markup-compatibility/2006" xmlns:a14="http://schemas.microsoft.com/office/drawing/2010/main">
            <mc:Choice Requires="a14">
              <p:sp>
                <p:nvSpPr>
                  <p:cNvPr id="69" name="Text Box 222">
                    <a:extLst>
                      <a:ext uri="{FF2B5EF4-FFF2-40B4-BE49-F238E27FC236}">
                        <a16:creationId xmlns:a16="http://schemas.microsoft.com/office/drawing/2014/main" id="{2CE63D17-87EB-2DC1-5D7C-9BA1F9649B15}"/>
                      </a:ext>
                    </a:extLst>
                  </p:cNvPr>
                  <p:cNvSpPr txBox="1"/>
                  <p:nvPr/>
                </p:nvSpPr>
                <p:spPr>
                  <a:xfrm>
                    <a:off x="-1821134" y="335729"/>
                    <a:ext cx="1926535" cy="33083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1" i="1" u="none" strike="noStrike" kern="1200" cap="none" spc="0" normalizeH="0" baseline="0" noProof="0">
                                  <a:ln>
                                    <a:noFill/>
                                  </a:ln>
                                  <a:solidFill>
                                    <a:srgbClr val="3A7C22"/>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1" i="1" u="none" strike="noStrike" kern="1200" cap="none" spc="0" normalizeH="0" baseline="0" noProof="0">
                                  <a:ln>
                                    <a:noFill/>
                                  </a:ln>
                                  <a:solidFill>
                                    <a:srgbClr val="3A7C22"/>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𝒗</m:t>
                              </m:r>
                            </m:e>
                            <m:sub>
                              <m:r>
                                <a:rPr kumimoji="0" lang="en-NZ" sz="1400" b="1" i="1" u="none" strike="noStrike" kern="1200" cap="none" spc="0" normalizeH="0" baseline="0" noProof="0">
                                  <a:ln>
                                    <a:noFill/>
                                  </a:ln>
                                  <a:solidFill>
                                    <a:srgbClr val="3A7C22"/>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𝒎</m:t>
                              </m:r>
                            </m:sub>
                            <m:sup>
                              <m:sSup>
                                <m:sSupPr>
                                  <m:ctrlPr>
                                    <a:rPr kumimoji="0" lang="en-NZ" sz="1400" b="1" i="1" u="none" strike="noStrike" kern="1200" cap="none" spc="0" normalizeH="0" baseline="0" noProof="0">
                                      <a:ln>
                                        <a:noFill/>
                                      </a:ln>
                                      <a:solidFill>
                                        <a:srgbClr val="3A7C22"/>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400" b="1" i="1" u="none" strike="noStrike" kern="1200" cap="none" spc="0" normalizeH="0" baseline="0" noProof="0">
                                      <a:ln>
                                        <a:noFill/>
                                      </a:ln>
                                      <a:solidFill>
                                        <a:srgbClr val="3A7C22"/>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𝑵𝒂</m:t>
                                  </m:r>
                                </m:e>
                                <m:sup>
                                  <m:r>
                                    <a:rPr kumimoji="0" lang="en-NZ" sz="1400" b="1" i="1" u="none" strike="noStrike" kern="1200" cap="none" spc="0" normalizeH="0" baseline="0" noProof="0">
                                      <a:ln>
                                        <a:noFill/>
                                      </a:ln>
                                      <a:solidFill>
                                        <a:srgbClr val="3A7C22"/>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up>
                              </m:sSup>
                              <m:r>
                                <a:rPr kumimoji="0" lang="en-NZ" sz="1400" b="1" i="1" u="none" strike="noStrike" kern="1200" cap="none" spc="0" normalizeH="0" baseline="0" noProof="0">
                                  <a:ln>
                                    <a:noFill/>
                                  </a:ln>
                                  <a:solidFill>
                                    <a:srgbClr val="3A7C22"/>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400" b="1" i="1" u="none" strike="noStrike" kern="1200" cap="none" spc="0" normalizeH="0" baseline="0" noProof="0">
                                  <a:ln>
                                    <a:noFill/>
                                  </a:ln>
                                  <a:solidFill>
                                    <a:srgbClr val="3A7C22"/>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𝑺𝑮𝑳𝑻</m:t>
                              </m:r>
                              <m:r>
                                <a:rPr kumimoji="0" lang="en-NZ" sz="1400" b="1" i="1" u="none" strike="noStrike" kern="1200" cap="none" spc="0" normalizeH="0" baseline="0" noProof="0">
                                  <a:ln>
                                    <a:noFill/>
                                  </a:ln>
                                  <a:solidFill>
                                    <a:srgbClr val="3A7C22"/>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𝟏</m:t>
                              </m:r>
                              <m:r>
                                <a:rPr kumimoji="0" lang="en-NZ" sz="1400" b="1" i="1" u="none" strike="noStrike" kern="1200" cap="none" spc="0" normalizeH="0" baseline="0" noProof="0">
                                  <a:ln>
                                    <a:noFill/>
                                  </a:ln>
                                  <a:solidFill>
                                    <a:srgbClr val="3A7C22"/>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up>
                          </m:sSubSup>
                          <m:r>
                            <a:rPr kumimoji="0" lang="en-NZ" sz="1400" b="1" i="1" u="none" strike="noStrike" kern="1200" cap="none" spc="0" normalizeH="0" baseline="0" noProof="0">
                              <a:ln>
                                <a:noFill/>
                              </a:ln>
                              <a:solidFill>
                                <a:srgbClr val="3A7C22"/>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400" b="1" i="1" u="none" strike="noStrike" kern="1200" cap="none" spc="0" normalizeH="0" baseline="0" noProof="0">
                              <a:ln>
                                <a:noFill/>
                              </a:ln>
                              <a:solidFill>
                                <a:srgbClr val="3A7C22"/>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𝟐</m:t>
                          </m:r>
                          <m:sSubSup>
                            <m:sSubSupPr>
                              <m:ctrlPr>
                                <a:rPr kumimoji="0" lang="en-NZ" sz="1400" b="1" i="1" u="none" strike="noStrike" kern="1200" cap="none" spc="0" normalizeH="0" baseline="0" noProof="0">
                                  <a:ln>
                                    <a:noFill/>
                                  </a:ln>
                                  <a:solidFill>
                                    <a:srgbClr val="3A7C22"/>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1" i="1" u="none" strike="noStrike" kern="1200" cap="none" spc="0" normalizeH="0" baseline="0" noProof="0">
                                  <a:ln>
                                    <a:noFill/>
                                  </a:ln>
                                  <a:solidFill>
                                    <a:srgbClr val="3A7C22"/>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𝒗</m:t>
                              </m:r>
                            </m:e>
                            <m:sub>
                              <m:r>
                                <a:rPr kumimoji="0" lang="en-NZ" sz="1400" b="1" i="1" u="none" strike="noStrike" kern="1200" cap="none" spc="0" normalizeH="0" baseline="0" noProof="0">
                                  <a:ln>
                                    <a:noFill/>
                                  </a:ln>
                                  <a:solidFill>
                                    <a:srgbClr val="3A7C22"/>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𝒎</m:t>
                              </m:r>
                            </m:sub>
                            <m:sup>
                              <m:r>
                                <a:rPr kumimoji="0" lang="en-NZ" sz="1400" b="1" i="1" u="none" strike="noStrike" kern="1200" cap="none" spc="0" normalizeH="0" baseline="0" noProof="0">
                                  <a:ln>
                                    <a:noFill/>
                                  </a:ln>
                                  <a:solidFill>
                                    <a:srgbClr val="3A7C22"/>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𝑺𝑮𝑳𝑻</m:t>
                              </m:r>
                              <m:r>
                                <a:rPr kumimoji="0" lang="en-NZ" sz="1400" b="1" i="1" u="none" strike="noStrike" kern="1200" cap="none" spc="0" normalizeH="0" baseline="0" noProof="0">
                                  <a:ln>
                                    <a:noFill/>
                                  </a:ln>
                                  <a:solidFill>
                                    <a:srgbClr val="3A7C22"/>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𝟏</m:t>
                              </m:r>
                            </m:sup>
                          </m:sSubSup>
                        </m:oMath>
                      </m:oMathPara>
                    </a14:m>
                    <a:endParaRPr kumimoji="0" lang="en-NZ" sz="14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p:txBody>
              </p:sp>
            </mc:Choice>
            <mc:Fallback xmlns="">
              <p:sp>
                <p:nvSpPr>
                  <p:cNvPr id="69" name="Text Box 222">
                    <a:extLst>
                      <a:ext uri="{FF2B5EF4-FFF2-40B4-BE49-F238E27FC236}">
                        <a16:creationId xmlns:a16="http://schemas.microsoft.com/office/drawing/2014/main" id="{2CE63D17-87EB-2DC1-5D7C-9BA1F9649B15}"/>
                      </a:ext>
                    </a:extLst>
                  </p:cNvPr>
                  <p:cNvSpPr txBox="1">
                    <a:spLocks noRot="1" noChangeAspect="1" noMove="1" noResize="1" noEditPoints="1" noAdjustHandles="1" noChangeArrowheads="1" noChangeShapeType="1" noTextEdit="1"/>
                  </p:cNvSpPr>
                  <p:nvPr/>
                </p:nvSpPr>
                <p:spPr>
                  <a:xfrm>
                    <a:off x="-1821134" y="335729"/>
                    <a:ext cx="1926535" cy="330835"/>
                  </a:xfrm>
                  <a:prstGeom prst="rect">
                    <a:avLst/>
                  </a:prstGeom>
                  <a:blipFill>
                    <a:blip r:embed="rId10"/>
                    <a:stretch>
                      <a:fillRect b="-1852"/>
                    </a:stretch>
                  </a:blipFill>
                  <a:ln w="6350">
                    <a:noFill/>
                  </a:ln>
                </p:spPr>
                <p:txBody>
                  <a:bodyPr/>
                  <a:lstStyle/>
                  <a:p>
                    <a:r>
                      <a:rPr lang="en-NZ">
                        <a:noFill/>
                      </a:rPr>
                      <a:t> </a:t>
                    </a:r>
                  </a:p>
                </p:txBody>
              </p:sp>
            </mc:Fallback>
          </mc:AlternateContent>
          <p:sp>
            <p:nvSpPr>
              <p:cNvPr id="70" name="Freeform: Shape 69">
                <a:extLst>
                  <a:ext uri="{FF2B5EF4-FFF2-40B4-BE49-F238E27FC236}">
                    <a16:creationId xmlns:a16="http://schemas.microsoft.com/office/drawing/2014/main" id="{28F919EB-8D45-E021-C16C-02F4642B849A}"/>
                  </a:ext>
                </a:extLst>
              </p:cNvPr>
              <p:cNvSpPr/>
              <p:nvPr/>
            </p:nvSpPr>
            <p:spPr>
              <a:xfrm flipH="1" flipV="1">
                <a:off x="0" y="0"/>
                <a:ext cx="3761069" cy="857714"/>
              </a:xfrm>
              <a:custGeom>
                <a:avLst/>
                <a:gdLst>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151618"/>
                  <a:gd name="csY0" fmla="*/ 1727204 h 1727204"/>
                  <a:gd name="csX1" fmla="*/ 2151618 w 2151618"/>
                  <a:gd name="csY1" fmla="*/ 0 h 1727204"/>
                  <a:gd name="csX0" fmla="*/ 0 w 1997845"/>
                  <a:gd name="csY0" fmla="*/ 1397003 h 1397003"/>
                  <a:gd name="csX1" fmla="*/ 1997845 w 1997845"/>
                  <a:gd name="csY1" fmla="*/ 0 h 1397003"/>
                  <a:gd name="csX0" fmla="*/ 0 w 1997845"/>
                  <a:gd name="csY0" fmla="*/ 1397003 h 1397003"/>
                  <a:gd name="csX1" fmla="*/ 1997845 w 1997845"/>
                  <a:gd name="csY1" fmla="*/ 0 h 1397003"/>
                  <a:gd name="csX0" fmla="*/ 0 w 1834481"/>
                  <a:gd name="csY0" fmla="*/ 1422403 h 1422403"/>
                  <a:gd name="csX1" fmla="*/ 1834481 w 1834481"/>
                  <a:gd name="csY1" fmla="*/ 0 h 1422403"/>
                  <a:gd name="csX0" fmla="*/ 0 w 1834481"/>
                  <a:gd name="csY0" fmla="*/ 1422403 h 1422403"/>
                  <a:gd name="csX1" fmla="*/ 658741 w 1834481"/>
                  <a:gd name="csY1" fmla="*/ 1200622 h 1422403"/>
                  <a:gd name="csX2" fmla="*/ 1834481 w 1834481"/>
                  <a:gd name="csY2" fmla="*/ 0 h 1422403"/>
                  <a:gd name="csX0" fmla="*/ 0 w 1834481"/>
                  <a:gd name="csY0" fmla="*/ 1422403 h 1422403"/>
                  <a:gd name="csX1" fmla="*/ 658741 w 1834481"/>
                  <a:gd name="csY1" fmla="*/ 1200622 h 1422403"/>
                  <a:gd name="csX2" fmla="*/ 1834481 w 1834481"/>
                  <a:gd name="csY2" fmla="*/ 0 h 1422403"/>
                  <a:gd name="csX0" fmla="*/ 0 w 2511365"/>
                  <a:gd name="csY0" fmla="*/ 972975 h 1235274"/>
                  <a:gd name="csX1" fmla="*/ 1335625 w 2511365"/>
                  <a:gd name="csY1" fmla="*/ 1200622 h 1235274"/>
                  <a:gd name="csX2" fmla="*/ 2511365 w 2511365"/>
                  <a:gd name="csY2" fmla="*/ 0 h 1235274"/>
                  <a:gd name="csX0" fmla="*/ 0 w 2511365"/>
                  <a:gd name="csY0" fmla="*/ 972975 h 1240519"/>
                  <a:gd name="csX1" fmla="*/ 1335625 w 2511365"/>
                  <a:gd name="csY1" fmla="*/ 1200622 h 1240519"/>
                  <a:gd name="csX2" fmla="*/ 2511365 w 2511365"/>
                  <a:gd name="csY2" fmla="*/ 0 h 1240519"/>
                  <a:gd name="csX0" fmla="*/ 0 w 2511365"/>
                  <a:gd name="csY0" fmla="*/ 972975 h 1107503"/>
                  <a:gd name="csX1" fmla="*/ 1560955 w 2511365"/>
                  <a:gd name="csY1" fmla="*/ 1050361 h 1107503"/>
                  <a:gd name="csX2" fmla="*/ 2511365 w 2511365"/>
                  <a:gd name="csY2" fmla="*/ 0 h 1107503"/>
                  <a:gd name="csX0" fmla="*/ 0 w 2315821"/>
                  <a:gd name="csY0" fmla="*/ 1026009 h 1164304"/>
                  <a:gd name="csX1" fmla="*/ 1560955 w 2315821"/>
                  <a:gd name="csY1" fmla="*/ 1103395 h 1164304"/>
                  <a:gd name="csX2" fmla="*/ 2315821 w 2315821"/>
                  <a:gd name="csY2" fmla="*/ 0 h 1164304"/>
                  <a:gd name="csX0" fmla="*/ 0 w 2315821"/>
                  <a:gd name="csY0" fmla="*/ 1026009 h 1164304"/>
                  <a:gd name="csX1" fmla="*/ 1560955 w 2315821"/>
                  <a:gd name="csY1" fmla="*/ 1103395 h 1164304"/>
                  <a:gd name="csX2" fmla="*/ 2315821 w 2315821"/>
                  <a:gd name="csY2" fmla="*/ 0 h 1164304"/>
                  <a:gd name="csX0" fmla="*/ 0 w 2343669"/>
                  <a:gd name="csY0" fmla="*/ 1152852 h 1205461"/>
                  <a:gd name="csX1" fmla="*/ 1588803 w 2343669"/>
                  <a:gd name="csY1" fmla="*/ 1103395 h 1205461"/>
                  <a:gd name="csX2" fmla="*/ 2343669 w 2343669"/>
                  <a:gd name="csY2" fmla="*/ 0 h 1205461"/>
                  <a:gd name="csX0" fmla="*/ 0 w 2343669"/>
                  <a:gd name="csY0" fmla="*/ 1152852 h 1158773"/>
                  <a:gd name="csX1" fmla="*/ 1677008 w 2343669"/>
                  <a:gd name="csY1" fmla="*/ 1000665 h 1158773"/>
                  <a:gd name="csX2" fmla="*/ 2343669 w 2343669"/>
                  <a:gd name="csY2" fmla="*/ 0 h 1158773"/>
                  <a:gd name="csX0" fmla="*/ 0 w 2343669"/>
                  <a:gd name="csY0" fmla="*/ 1152852 h 1152914"/>
                  <a:gd name="csX1" fmla="*/ 1677008 w 2343669"/>
                  <a:gd name="csY1" fmla="*/ 1000665 h 1152914"/>
                  <a:gd name="csX2" fmla="*/ 2343669 w 2343669"/>
                  <a:gd name="csY2" fmla="*/ 0 h 1152914"/>
                  <a:gd name="csX0" fmla="*/ 0 w 2343669"/>
                  <a:gd name="csY0" fmla="*/ 1152852 h 1152852"/>
                  <a:gd name="csX1" fmla="*/ 1678733 w 2343669"/>
                  <a:gd name="csY1" fmla="*/ 956176 h 1152852"/>
                  <a:gd name="csX2" fmla="*/ 2343669 w 2343669"/>
                  <a:gd name="csY2" fmla="*/ 0 h 1152852"/>
                  <a:gd name="csX0" fmla="*/ 0 w 2343669"/>
                  <a:gd name="csY0" fmla="*/ 1152852 h 1152852"/>
                  <a:gd name="csX1" fmla="*/ 1678733 w 2343669"/>
                  <a:gd name="csY1" fmla="*/ 956176 h 1152852"/>
                  <a:gd name="csX2" fmla="*/ 2343669 w 2343669"/>
                  <a:gd name="csY2" fmla="*/ 0 h 1152852"/>
                  <a:gd name="csX0" fmla="*/ 0 w 2343669"/>
                  <a:gd name="csY0" fmla="*/ 1152852 h 1152852"/>
                  <a:gd name="csX1" fmla="*/ 1678733 w 2343669"/>
                  <a:gd name="csY1" fmla="*/ 956176 h 1152852"/>
                  <a:gd name="csX2" fmla="*/ 2343669 w 2343669"/>
                  <a:gd name="csY2" fmla="*/ 0 h 1152852"/>
                  <a:gd name="csX0" fmla="*/ 0 w 2343669"/>
                  <a:gd name="csY0" fmla="*/ 1152852 h 1152852"/>
                  <a:gd name="csX1" fmla="*/ 1686552 w 2343669"/>
                  <a:gd name="csY1" fmla="*/ 1009561 h 1152852"/>
                  <a:gd name="csX2" fmla="*/ 2343669 w 2343669"/>
                  <a:gd name="csY2" fmla="*/ 0 h 1152852"/>
                  <a:gd name="csX0" fmla="*/ 0 w 2343669"/>
                  <a:gd name="csY0" fmla="*/ 1152852 h 1152852"/>
                  <a:gd name="csX1" fmla="*/ 1686552 w 2343669"/>
                  <a:gd name="csY1" fmla="*/ 1009561 h 1152852"/>
                  <a:gd name="csX2" fmla="*/ 2343669 w 2343669"/>
                  <a:gd name="csY2" fmla="*/ 0 h 1152852"/>
                  <a:gd name="csX0" fmla="*/ 0 w 2343669"/>
                  <a:gd name="csY0" fmla="*/ 1152852 h 1152852"/>
                  <a:gd name="csX1" fmla="*/ 1686552 w 2343669"/>
                  <a:gd name="csY1" fmla="*/ 1009561 h 1152852"/>
                  <a:gd name="csX2" fmla="*/ 2343669 w 2343669"/>
                  <a:gd name="csY2" fmla="*/ 0 h 1152852"/>
                  <a:gd name="csX0" fmla="*/ 0 w 2343669"/>
                  <a:gd name="csY0" fmla="*/ 1152852 h 1152852"/>
                  <a:gd name="csX1" fmla="*/ 1686552 w 2343669"/>
                  <a:gd name="csY1" fmla="*/ 1009561 h 1152852"/>
                  <a:gd name="csX2" fmla="*/ 2343669 w 2343669"/>
                  <a:gd name="csY2" fmla="*/ 0 h 1152852"/>
                  <a:gd name="csX0" fmla="*/ 0 w 2343669"/>
                  <a:gd name="csY0" fmla="*/ 1152852 h 1155466"/>
                  <a:gd name="csX1" fmla="*/ 1686552 w 2343669"/>
                  <a:gd name="csY1" fmla="*/ 1009561 h 1155466"/>
                  <a:gd name="csX2" fmla="*/ 2343669 w 2343669"/>
                  <a:gd name="csY2" fmla="*/ 0 h 1155466"/>
                  <a:gd name="csX0" fmla="*/ 0 w 2336826"/>
                  <a:gd name="csY0" fmla="*/ 1198026 h 1203170"/>
                  <a:gd name="csX1" fmla="*/ 1679709 w 2336826"/>
                  <a:gd name="csY1" fmla="*/ 1009561 h 1203170"/>
                  <a:gd name="csX2" fmla="*/ 2336826 w 2336826"/>
                  <a:gd name="csY2" fmla="*/ 0 h 1203170"/>
                  <a:gd name="csX0" fmla="*/ 0 w 2336826"/>
                  <a:gd name="csY0" fmla="*/ 1198026 h 1198026"/>
                  <a:gd name="csX1" fmla="*/ 1679709 w 2336826"/>
                  <a:gd name="csY1" fmla="*/ 1009561 h 1198026"/>
                  <a:gd name="csX2" fmla="*/ 2336826 w 2336826"/>
                  <a:gd name="csY2" fmla="*/ 0 h 1198026"/>
                  <a:gd name="csX0" fmla="*/ 0 w 2336826"/>
                  <a:gd name="csY0" fmla="*/ 1167455 h 1167455"/>
                  <a:gd name="csX1" fmla="*/ 1679709 w 2336826"/>
                  <a:gd name="csY1" fmla="*/ 1009561 h 1167455"/>
                  <a:gd name="csX2" fmla="*/ 2336826 w 2336826"/>
                  <a:gd name="csY2" fmla="*/ 0 h 1167455"/>
                  <a:gd name="csX0" fmla="*/ 0 w 2336826"/>
                  <a:gd name="csY0" fmla="*/ 1167455 h 1168683"/>
                  <a:gd name="csX1" fmla="*/ 1679709 w 2336826"/>
                  <a:gd name="csY1" fmla="*/ 1009561 h 1168683"/>
                  <a:gd name="csX2" fmla="*/ 2336826 w 2336826"/>
                  <a:gd name="csY2" fmla="*/ 0 h 1168683"/>
                  <a:gd name="csX0" fmla="*/ 0 w 2336826"/>
                  <a:gd name="csY0" fmla="*/ 1167455 h 1167455"/>
                  <a:gd name="csX1" fmla="*/ 1679709 w 2336826"/>
                  <a:gd name="csY1" fmla="*/ 1009561 h 1167455"/>
                  <a:gd name="csX2" fmla="*/ 2336826 w 2336826"/>
                  <a:gd name="csY2" fmla="*/ 0 h 1167455"/>
                  <a:gd name="csX0" fmla="*/ 0 w 2336826"/>
                  <a:gd name="csY0" fmla="*/ 1167455 h 1167455"/>
                  <a:gd name="csX1" fmla="*/ 1679709 w 2336826"/>
                  <a:gd name="csY1" fmla="*/ 1009561 h 1167455"/>
                  <a:gd name="csX2" fmla="*/ 2336826 w 2336826"/>
                  <a:gd name="csY2" fmla="*/ 0 h 1167455"/>
                </a:gdLst>
                <a:ahLst/>
                <a:cxnLst>
                  <a:cxn ang="0">
                    <a:pos x="csX0" y="csY0"/>
                  </a:cxn>
                  <a:cxn ang="0">
                    <a:pos x="csX1" y="csY1"/>
                  </a:cxn>
                  <a:cxn ang="0">
                    <a:pos x="csX2" y="csY2"/>
                  </a:cxn>
                </a:cxnLst>
                <a:rect l="l" t="t" r="r" b="b"/>
                <a:pathLst>
                  <a:path w="2336826" h="1167455">
                    <a:moveTo>
                      <a:pt x="0" y="1167455"/>
                    </a:moveTo>
                    <a:cubicBezTo>
                      <a:pt x="884443" y="1136820"/>
                      <a:pt x="1326734" y="1122782"/>
                      <a:pt x="1679709" y="1009561"/>
                    </a:cubicBezTo>
                    <a:cubicBezTo>
                      <a:pt x="2032684" y="896340"/>
                      <a:pt x="2195430" y="665580"/>
                      <a:pt x="2336826" y="0"/>
                    </a:cubicBezTo>
                  </a:path>
                </a:pathLst>
              </a:custGeom>
              <a:no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mc:AlternateContent xmlns:mc="http://schemas.openxmlformats.org/markup-compatibility/2006">
          <mc:Choice xmlns:a14="http://schemas.microsoft.com/office/drawing/2010/main" Requires="a14">
            <p:sp>
              <p:nvSpPr>
                <p:cNvPr id="65" name="Text Box 225">
                  <a:extLst>
                    <a:ext uri="{FF2B5EF4-FFF2-40B4-BE49-F238E27FC236}">
                      <a16:creationId xmlns:a16="http://schemas.microsoft.com/office/drawing/2014/main" id="{05812B02-DC69-68F3-0431-2A09834194CF}"/>
                    </a:ext>
                  </a:extLst>
                </p:cNvPr>
                <p:cNvSpPr txBox="1"/>
                <p:nvPr/>
              </p:nvSpPr>
              <p:spPr>
                <a:xfrm>
                  <a:off x="10723480" y="1982329"/>
                  <a:ext cx="1317251" cy="273622"/>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14:m>
                    <m:oMath xmlns:m="http://schemas.openxmlformats.org/officeDocument/2006/math">
                      <m:sSubSup>
                        <m:sSubSupPr>
                          <m:ctrlP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Calibri" panose="020F0502020204030204" pitchFamily="34" charset="0"/>
                            </a:rPr>
                          </m:ctrlPr>
                        </m:sSubSupPr>
                        <m:e>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Calibri" panose="020F0502020204030204" pitchFamily="34" charset="0"/>
                            </a:rPr>
                            <m:t>𝑢</m:t>
                          </m:r>
                        </m:e>
                        <m:sub>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Calibri" panose="020F0502020204030204" pitchFamily="34" charset="0"/>
                            </a:rPr>
                            <m:t>𝑟𝑒𝑣</m:t>
                          </m:r>
                        </m:sub>
                        <m:sup>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Calibri" panose="020F0502020204030204" pitchFamily="34" charset="0"/>
                            </a:rPr>
                            <m:t>𝑆𝐺𝐿𝑇</m:t>
                          </m:r>
                          <m:r>
                            <a:rPr kumimoji="0" lang="en-NZ" sz="1400" b="0"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Calibri" panose="020F0502020204030204" pitchFamily="34" charset="0"/>
                            </a:rPr>
                            <m:t>1</m:t>
                          </m:r>
                        </m:sup>
                      </m:sSubSup>
                    </m:oMath>
                  </a14:m>
                  <a:r>
                    <a:rPr kumimoji="0" lang="en-NZ" sz="1400" b="0" i="0" u="none" strike="noStrike" kern="100" cap="none" spc="0" normalizeH="0" baseline="0" noProof="0" dirty="0">
                      <a:ln>
                        <a:noFill/>
                      </a:ln>
                      <a:solidFill>
                        <a:prstClr val="black"/>
                      </a:solidFill>
                      <a:effectLst/>
                      <a:uLnTx/>
                      <a:uFillTx/>
                      <a:latin typeface="Calibri" panose="020F0502020204030204" pitchFamily="34" charset="0"/>
                      <a:ea typeface="Yu Mincho" panose="02020400000000000000" pitchFamily="18" charset="-128"/>
                      <a:cs typeface="Arial" panose="020B0604020202020204" pitchFamily="34" charset="0"/>
                    </a:rPr>
                    <a:t>=</a:t>
                  </a:r>
                  <a:r>
                    <a:rPr kumimoji="0" lang="en-NZ" sz="1400" b="0" i="0" u="none" strike="noStrike" kern="100" cap="none" spc="0" normalizeH="0" baseline="0" noProof="0" dirty="0">
                      <a:ln>
                        <a:noFill/>
                      </a:ln>
                      <a:solidFill>
                        <a:prstClr val="black"/>
                      </a:solidFill>
                      <a:effectLst/>
                      <a:uLnTx/>
                      <a:uFillTx/>
                      <a:latin typeface="Calibri" panose="020F0502020204030204" pitchFamily="34" charset="0"/>
                      <a:ea typeface="Aptos" panose="020B0004020202020204" pitchFamily="34" charset="0"/>
                      <a:cs typeface="Arial" panose="020B0604020202020204" pitchFamily="34" charset="0"/>
                    </a:rPr>
                    <a:t>102mV</a:t>
                  </a:r>
                  <a:endParaRPr kumimoji="0" lang="en-NZ" sz="14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p:txBody>
            </p:sp>
          </mc:Choice>
          <mc:Fallback>
            <p:sp>
              <p:nvSpPr>
                <p:cNvPr id="65" name="Text Box 225">
                  <a:extLst>
                    <a:ext uri="{FF2B5EF4-FFF2-40B4-BE49-F238E27FC236}">
                      <a16:creationId xmlns:a16="http://schemas.microsoft.com/office/drawing/2014/main" id="{05812B02-DC69-68F3-0431-2A09834194CF}"/>
                    </a:ext>
                  </a:extLst>
                </p:cNvPr>
                <p:cNvSpPr txBox="1">
                  <a:spLocks noRot="1" noChangeAspect="1" noMove="1" noResize="1" noEditPoints="1" noAdjustHandles="1" noChangeArrowheads="1" noChangeShapeType="1" noTextEdit="1"/>
                </p:cNvSpPr>
                <p:nvPr/>
              </p:nvSpPr>
              <p:spPr>
                <a:xfrm>
                  <a:off x="10723480" y="1982329"/>
                  <a:ext cx="1317251" cy="273622"/>
                </a:xfrm>
                <a:prstGeom prst="rect">
                  <a:avLst/>
                </a:prstGeom>
                <a:blipFill>
                  <a:blip r:embed="rId11"/>
                  <a:stretch>
                    <a:fillRect b="-42222"/>
                  </a:stretch>
                </a:blipFill>
                <a:ln w="6350">
                  <a:noFill/>
                </a:ln>
              </p:spPr>
              <p:txBody>
                <a:bodyPr/>
                <a:lstStyle/>
                <a:p>
                  <a:r>
                    <a:rPr lang="en-NZ">
                      <a:noFill/>
                    </a:rPr>
                    <a:t> </a:t>
                  </a:r>
                </a:p>
              </p:txBody>
            </p:sp>
          </mc:Fallback>
        </mc:AlternateContent>
      </p:grpSp>
      <p:grpSp>
        <p:nvGrpSpPr>
          <p:cNvPr id="9" name="Group 8">
            <a:extLst>
              <a:ext uri="{FF2B5EF4-FFF2-40B4-BE49-F238E27FC236}">
                <a16:creationId xmlns:a16="http://schemas.microsoft.com/office/drawing/2014/main" id="{1951FBE0-2004-371F-499F-EA2113395320}"/>
              </a:ext>
            </a:extLst>
          </p:cNvPr>
          <p:cNvGrpSpPr/>
          <p:nvPr/>
        </p:nvGrpSpPr>
        <p:grpSpPr>
          <a:xfrm>
            <a:off x="6080677" y="1520693"/>
            <a:ext cx="2873570" cy="964567"/>
            <a:chOff x="6080677" y="1520693"/>
            <a:chExt cx="2873570" cy="964567"/>
          </a:xfrm>
        </p:grpSpPr>
        <mc:AlternateContent xmlns:mc="http://schemas.openxmlformats.org/markup-compatibility/2006">
          <mc:Choice xmlns:a14="http://schemas.microsoft.com/office/drawing/2010/main" Requires="a14">
            <p:sp>
              <p:nvSpPr>
                <p:cNvPr id="66" name="Text Box 225">
                  <a:extLst>
                    <a:ext uri="{FF2B5EF4-FFF2-40B4-BE49-F238E27FC236}">
                      <a16:creationId xmlns:a16="http://schemas.microsoft.com/office/drawing/2014/main" id="{8F45F72D-D42F-745E-4F55-A73597FE0777}"/>
                    </a:ext>
                  </a:extLst>
                </p:cNvPr>
                <p:cNvSpPr txBox="1"/>
                <p:nvPr/>
              </p:nvSpPr>
              <p:spPr>
                <a:xfrm>
                  <a:off x="6080677" y="2049860"/>
                  <a:ext cx="1216927" cy="274248"/>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14:m>
                    <m:oMath xmlns:m="http://schemas.openxmlformats.org/officeDocument/2006/math">
                      <m:sSubSup>
                        <m:sSubSupPr>
                          <m:ctrlPr>
                            <a:rPr kumimoji="0" lang="en-NZ" sz="1400" b="0" i="1" u="none" strike="noStrike" kern="100" cap="none" spc="0" normalizeH="0" baseline="0" noProof="0" smtClean="0">
                              <a:ln>
                                <a:noFill/>
                              </a:ln>
                              <a:solidFill>
                                <a:srgbClr val="CC3030"/>
                              </a:solidFill>
                              <a:effectLst/>
                              <a:uLnTx/>
                              <a:uFillTx/>
                              <a:latin typeface="Cambria Math" panose="02040503050406030204" pitchFamily="18" charset="0"/>
                              <a:ea typeface="Aptos" panose="020B0004020202020204" pitchFamily="34" charset="0"/>
                              <a:cs typeface="Calibri" panose="020F0502020204030204" pitchFamily="34" charset="0"/>
                            </a:rPr>
                          </m:ctrlPr>
                        </m:sSubSupPr>
                        <m:e>
                          <m:r>
                            <a:rPr kumimoji="0" lang="en-NZ" sz="1400" b="0" i="1" u="none" strike="noStrike" kern="100" cap="none" spc="0" normalizeH="0" baseline="0" noProof="0">
                              <a:ln>
                                <a:noFill/>
                              </a:ln>
                              <a:solidFill>
                                <a:srgbClr val="CC3030"/>
                              </a:solidFill>
                              <a:effectLst/>
                              <a:uLnTx/>
                              <a:uFillTx/>
                              <a:latin typeface="Cambria Math" panose="02040503050406030204" pitchFamily="18" charset="0"/>
                              <a:ea typeface="Aptos" panose="020B0004020202020204" pitchFamily="34" charset="0"/>
                              <a:cs typeface="Calibri" panose="020F0502020204030204" pitchFamily="34" charset="0"/>
                            </a:rPr>
                            <m:t>𝑢</m:t>
                          </m:r>
                        </m:e>
                        <m:sub>
                          <m:r>
                            <a:rPr kumimoji="0" lang="en-NZ" sz="1400" b="0" i="1" u="none" strike="noStrike" kern="100" cap="none" spc="0" normalizeH="0" baseline="0" noProof="0">
                              <a:ln>
                                <a:noFill/>
                              </a:ln>
                              <a:solidFill>
                                <a:srgbClr val="CC3030"/>
                              </a:solidFill>
                              <a:effectLst/>
                              <a:uLnTx/>
                              <a:uFillTx/>
                              <a:latin typeface="Cambria Math" panose="02040503050406030204" pitchFamily="18" charset="0"/>
                              <a:ea typeface="Aptos" panose="020B0004020202020204" pitchFamily="34" charset="0"/>
                              <a:cs typeface="Calibri" panose="020F0502020204030204" pitchFamily="34" charset="0"/>
                            </a:rPr>
                            <m:t>𝑟𝑒𝑣</m:t>
                          </m:r>
                        </m:sub>
                        <m:sup>
                          <m:r>
                            <a:rPr kumimoji="0" lang="en-NZ" sz="1400" b="0" i="1" u="none" strike="noStrike" kern="100" cap="none" spc="0" normalizeH="0" baseline="0" noProof="0">
                              <a:ln>
                                <a:noFill/>
                              </a:ln>
                              <a:solidFill>
                                <a:srgbClr val="CC3030"/>
                              </a:solidFill>
                              <a:effectLst/>
                              <a:uLnTx/>
                              <a:uFillTx/>
                              <a:latin typeface="Cambria Math" panose="02040503050406030204" pitchFamily="18" charset="0"/>
                              <a:ea typeface="Aptos" panose="020B0004020202020204" pitchFamily="34" charset="0"/>
                              <a:cs typeface="Calibri" panose="020F0502020204030204" pitchFamily="34" charset="0"/>
                            </a:rPr>
                            <m:t>𝑁𝐾𝐸</m:t>
                          </m:r>
                        </m:sup>
                      </m:sSubSup>
                    </m:oMath>
                  </a14:m>
                  <a:r>
                    <a:rPr kumimoji="0" lang="en-NZ" sz="1400" b="0" i="0" u="none" strike="noStrike" kern="100" cap="none" spc="0" normalizeH="0" baseline="0" noProof="0" dirty="0">
                      <a:ln>
                        <a:noFill/>
                      </a:ln>
                      <a:solidFill>
                        <a:srgbClr val="CC3030"/>
                      </a:solidFill>
                      <a:effectLst/>
                      <a:uLnTx/>
                      <a:uFillTx/>
                      <a:latin typeface="Calibri" panose="020F0502020204030204" pitchFamily="34" charset="0"/>
                      <a:ea typeface="Yu Mincho" panose="02020400000000000000" pitchFamily="18" charset="-128"/>
                      <a:cs typeface="Arial" panose="020B0604020202020204" pitchFamily="34" charset="0"/>
                    </a:rPr>
                    <a:t>=</a:t>
                  </a:r>
                  <a:r>
                    <a:rPr kumimoji="0" lang="en-NZ" sz="1400" b="0" i="0" u="none" strike="noStrike" kern="100" cap="none" spc="0" normalizeH="0" baseline="0" noProof="0" dirty="0">
                      <a:ln>
                        <a:noFill/>
                      </a:ln>
                      <a:solidFill>
                        <a:srgbClr val="CC3030"/>
                      </a:solidFill>
                      <a:effectLst/>
                      <a:uLnTx/>
                      <a:uFillTx/>
                      <a:latin typeface="Calibri" panose="020F0502020204030204" pitchFamily="34" charset="0"/>
                      <a:ea typeface="Aptos" panose="020B0004020202020204" pitchFamily="34" charset="0"/>
                      <a:cs typeface="Arial" panose="020B0604020202020204" pitchFamily="34" charset="0"/>
                    </a:rPr>
                    <a:t>-225mV</a:t>
                  </a:r>
                  <a:endParaRPr kumimoji="0" lang="en-NZ" sz="1400" b="0" i="0" u="none" strike="noStrike" kern="100" cap="none" spc="0" normalizeH="0" baseline="0" noProof="0" dirty="0">
                    <a:ln>
                      <a:noFill/>
                    </a:ln>
                    <a:solidFill>
                      <a:srgbClr val="CC3030"/>
                    </a:solidFill>
                    <a:effectLst/>
                    <a:uLnTx/>
                    <a:uFillTx/>
                    <a:latin typeface="Aptos" panose="020B0004020202020204" pitchFamily="34" charset="0"/>
                    <a:ea typeface="Aptos" panose="020B0004020202020204" pitchFamily="34" charset="0"/>
                    <a:cs typeface="Arial" panose="020B0604020202020204" pitchFamily="34" charset="0"/>
                  </a:endParaRPr>
                </a:p>
              </p:txBody>
            </p:sp>
          </mc:Choice>
          <mc:Fallback>
            <p:sp>
              <p:nvSpPr>
                <p:cNvPr id="66" name="Text Box 225">
                  <a:extLst>
                    <a:ext uri="{FF2B5EF4-FFF2-40B4-BE49-F238E27FC236}">
                      <a16:creationId xmlns:a16="http://schemas.microsoft.com/office/drawing/2014/main" id="{8F45F72D-D42F-745E-4F55-A73597FE0777}"/>
                    </a:ext>
                  </a:extLst>
                </p:cNvPr>
                <p:cNvSpPr txBox="1">
                  <a:spLocks noRot="1" noChangeAspect="1" noMove="1" noResize="1" noEditPoints="1" noAdjustHandles="1" noChangeArrowheads="1" noChangeShapeType="1" noTextEdit="1"/>
                </p:cNvSpPr>
                <p:nvPr/>
              </p:nvSpPr>
              <p:spPr>
                <a:xfrm>
                  <a:off x="6080677" y="2049860"/>
                  <a:ext cx="1216927" cy="274248"/>
                </a:xfrm>
                <a:prstGeom prst="rect">
                  <a:avLst/>
                </a:prstGeom>
                <a:blipFill>
                  <a:blip r:embed="rId12"/>
                  <a:stretch>
                    <a:fillRect r="-2500" b="-42222"/>
                  </a:stretch>
                </a:blipFill>
                <a:ln w="6350">
                  <a:noFill/>
                </a:ln>
              </p:spPr>
              <p:txBody>
                <a:bodyPr/>
                <a:lstStyle/>
                <a:p>
                  <a:r>
                    <a:rPr lang="en-NZ">
                      <a:noFill/>
                    </a:rPr>
                    <a:t> </a:t>
                  </a:r>
                </a:p>
              </p:txBody>
            </p:sp>
          </mc:Fallback>
        </mc:AlternateContent>
        <p:grpSp>
          <p:nvGrpSpPr>
            <p:cNvPr id="49" name="Group 48">
              <a:extLst>
                <a:ext uri="{FF2B5EF4-FFF2-40B4-BE49-F238E27FC236}">
                  <a16:creationId xmlns:a16="http://schemas.microsoft.com/office/drawing/2014/main" id="{070FC9C5-A9DF-1C8F-C451-1B8E94E486B8}"/>
                </a:ext>
              </a:extLst>
            </p:cNvPr>
            <p:cNvGrpSpPr/>
            <p:nvPr/>
          </p:nvGrpSpPr>
          <p:grpSpPr>
            <a:xfrm>
              <a:off x="6270703" y="1520693"/>
              <a:ext cx="2683544" cy="964567"/>
              <a:chOff x="0" y="-63157"/>
              <a:chExt cx="2683624" cy="964790"/>
            </a:xfrm>
          </p:grpSpPr>
          <mc:AlternateContent xmlns:mc="http://schemas.openxmlformats.org/markup-compatibility/2006" xmlns:a14="http://schemas.microsoft.com/office/drawing/2010/main">
            <mc:Choice Requires="a14">
              <p:sp>
                <p:nvSpPr>
                  <p:cNvPr id="60" name="Text Box 222">
                    <a:extLst>
                      <a:ext uri="{FF2B5EF4-FFF2-40B4-BE49-F238E27FC236}">
                        <a16:creationId xmlns:a16="http://schemas.microsoft.com/office/drawing/2014/main" id="{07AB923B-6A24-530F-6AB3-2AAD63D94DB7}"/>
                      </a:ext>
                    </a:extLst>
                  </p:cNvPr>
                  <p:cNvSpPr txBox="1"/>
                  <p:nvPr/>
                </p:nvSpPr>
                <p:spPr>
                  <a:xfrm>
                    <a:off x="205251" y="-63157"/>
                    <a:ext cx="1763072" cy="35623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𝒗</m:t>
                              </m:r>
                            </m:e>
                            <m:sub>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𝒎</m:t>
                              </m:r>
                            </m:sub>
                            <m:sup>
                              <m:sSup>
                                <m:sSupPr>
                                  <m:ctrlP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𝑵𝒂</m:t>
                                  </m:r>
                                </m:e>
                                <m:sup>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up>
                              </m:sSup>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𝑵𝑲𝑨</m:t>
                              </m:r>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up>
                          </m:sSubSup>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𝟑</m:t>
                          </m:r>
                          <m:sSubSup>
                            <m:sSubSupPr>
                              <m:ctrlP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𝒗</m:t>
                              </m:r>
                            </m:e>
                            <m:sub>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𝒎</m:t>
                              </m:r>
                            </m:sub>
                            <m:sup>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𝑵𝑲𝑨</m:t>
                              </m:r>
                            </m:sup>
                          </m:sSubSup>
                        </m:oMath>
                      </m:oMathPara>
                    </a14:m>
                    <a:endParaRPr kumimoji="0" lang="en-NZ" sz="14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p:txBody>
              </p:sp>
            </mc:Choice>
            <mc:Fallback xmlns="">
              <p:sp>
                <p:nvSpPr>
                  <p:cNvPr id="60" name="Text Box 222">
                    <a:extLst>
                      <a:ext uri="{FF2B5EF4-FFF2-40B4-BE49-F238E27FC236}">
                        <a16:creationId xmlns:a16="http://schemas.microsoft.com/office/drawing/2014/main" id="{07AB923B-6A24-530F-6AB3-2AAD63D94DB7}"/>
                      </a:ext>
                    </a:extLst>
                  </p:cNvPr>
                  <p:cNvSpPr txBox="1">
                    <a:spLocks noRot="1" noChangeAspect="1" noMove="1" noResize="1" noEditPoints="1" noAdjustHandles="1" noChangeArrowheads="1" noChangeShapeType="1" noTextEdit="1"/>
                  </p:cNvSpPr>
                  <p:nvPr/>
                </p:nvSpPr>
                <p:spPr>
                  <a:xfrm>
                    <a:off x="205251" y="-63157"/>
                    <a:ext cx="1763072" cy="356235"/>
                  </a:xfrm>
                  <a:prstGeom prst="rect">
                    <a:avLst/>
                  </a:prstGeom>
                  <a:blipFill>
                    <a:blip r:embed="rId16"/>
                    <a:stretch>
                      <a:fillRect/>
                    </a:stretch>
                  </a:blipFill>
                  <a:ln w="6350">
                    <a:noFill/>
                  </a:ln>
                </p:spPr>
                <p:txBody>
                  <a:bodyPr/>
                  <a:lstStyle/>
                  <a:p>
                    <a:r>
                      <a:rPr lang="en-NZ">
                        <a:noFill/>
                      </a:rPr>
                      <a:t> </a:t>
                    </a:r>
                  </a:p>
                </p:txBody>
              </p:sp>
            </mc:Fallback>
          </mc:AlternateContent>
          <p:grpSp>
            <p:nvGrpSpPr>
              <p:cNvPr id="61" name="Group 60">
                <a:extLst>
                  <a:ext uri="{FF2B5EF4-FFF2-40B4-BE49-F238E27FC236}">
                    <a16:creationId xmlns:a16="http://schemas.microsoft.com/office/drawing/2014/main" id="{68EFFCA7-B60C-00EF-8CF8-AC437D58AC8E}"/>
                  </a:ext>
                </a:extLst>
              </p:cNvPr>
              <p:cNvGrpSpPr/>
              <p:nvPr/>
            </p:nvGrpSpPr>
            <p:grpSpPr>
              <a:xfrm flipV="1">
                <a:off x="0" y="0"/>
                <a:ext cx="2683624" cy="901633"/>
                <a:chOff x="0" y="0"/>
                <a:chExt cx="2683909" cy="901825"/>
              </a:xfrm>
            </p:grpSpPr>
            <p:sp>
              <p:nvSpPr>
                <p:cNvPr id="62" name="Freeform: Shape 61">
                  <a:extLst>
                    <a:ext uri="{FF2B5EF4-FFF2-40B4-BE49-F238E27FC236}">
                      <a16:creationId xmlns:a16="http://schemas.microsoft.com/office/drawing/2014/main" id="{AB37A6EC-A124-9DB9-3408-347102A890F8}"/>
                    </a:ext>
                  </a:extLst>
                </p:cNvPr>
                <p:cNvSpPr/>
                <p:nvPr/>
              </p:nvSpPr>
              <p:spPr>
                <a:xfrm flipV="1">
                  <a:off x="1226265" y="143821"/>
                  <a:ext cx="1457644" cy="758004"/>
                </a:xfrm>
                <a:custGeom>
                  <a:avLst/>
                  <a:gdLst>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151618"/>
                    <a:gd name="csY0" fmla="*/ 1727204 h 1727204"/>
                    <a:gd name="csX1" fmla="*/ 2151618 w 2151618"/>
                    <a:gd name="csY1" fmla="*/ 0 h 1727204"/>
                    <a:gd name="csX0" fmla="*/ 0 w 1997845"/>
                    <a:gd name="csY0" fmla="*/ 1397003 h 1397003"/>
                    <a:gd name="csX1" fmla="*/ 1997845 w 1997845"/>
                    <a:gd name="csY1" fmla="*/ 0 h 1397003"/>
                    <a:gd name="csX0" fmla="*/ 0 w 1997845"/>
                    <a:gd name="csY0" fmla="*/ 1397003 h 1397003"/>
                    <a:gd name="csX1" fmla="*/ 1997845 w 1997845"/>
                    <a:gd name="csY1" fmla="*/ 0 h 1397003"/>
                    <a:gd name="csX0" fmla="*/ 0 w 1834481"/>
                    <a:gd name="csY0" fmla="*/ 1422403 h 1422403"/>
                    <a:gd name="csX1" fmla="*/ 1834481 w 1834481"/>
                    <a:gd name="csY1" fmla="*/ 0 h 1422403"/>
                    <a:gd name="csX0" fmla="*/ 0 w 1834481"/>
                    <a:gd name="csY0" fmla="*/ 1422403 h 1422403"/>
                    <a:gd name="csX1" fmla="*/ 658741 w 1834481"/>
                    <a:gd name="csY1" fmla="*/ 1200622 h 1422403"/>
                    <a:gd name="csX2" fmla="*/ 1834481 w 1834481"/>
                    <a:gd name="csY2" fmla="*/ 0 h 1422403"/>
                    <a:gd name="csX0" fmla="*/ 0 w 1834481"/>
                    <a:gd name="csY0" fmla="*/ 1422403 h 1422403"/>
                    <a:gd name="csX1" fmla="*/ 658741 w 1834481"/>
                    <a:gd name="csY1" fmla="*/ 1200622 h 1422403"/>
                    <a:gd name="csX2" fmla="*/ 1834481 w 1834481"/>
                    <a:gd name="csY2" fmla="*/ 0 h 1422403"/>
                    <a:gd name="csX0" fmla="*/ 0 w 2511365"/>
                    <a:gd name="csY0" fmla="*/ 972975 h 1235274"/>
                    <a:gd name="csX1" fmla="*/ 1335625 w 2511365"/>
                    <a:gd name="csY1" fmla="*/ 1200622 h 1235274"/>
                    <a:gd name="csX2" fmla="*/ 2511365 w 2511365"/>
                    <a:gd name="csY2" fmla="*/ 0 h 1235274"/>
                    <a:gd name="csX0" fmla="*/ 0 w 2511365"/>
                    <a:gd name="csY0" fmla="*/ 972975 h 1240519"/>
                    <a:gd name="csX1" fmla="*/ 1335625 w 2511365"/>
                    <a:gd name="csY1" fmla="*/ 1200622 h 1240519"/>
                    <a:gd name="csX2" fmla="*/ 2511365 w 2511365"/>
                    <a:gd name="csY2" fmla="*/ 0 h 1240519"/>
                    <a:gd name="csX0" fmla="*/ 0 w 2511365"/>
                    <a:gd name="csY0" fmla="*/ 972975 h 1107503"/>
                    <a:gd name="csX1" fmla="*/ 1560955 w 2511365"/>
                    <a:gd name="csY1" fmla="*/ 1050361 h 1107503"/>
                    <a:gd name="csX2" fmla="*/ 2511365 w 2511365"/>
                    <a:gd name="csY2" fmla="*/ 0 h 1107503"/>
                    <a:gd name="csX0" fmla="*/ 0 w 2315821"/>
                    <a:gd name="csY0" fmla="*/ 1026009 h 1164304"/>
                    <a:gd name="csX1" fmla="*/ 1560955 w 2315821"/>
                    <a:gd name="csY1" fmla="*/ 1103395 h 1164304"/>
                    <a:gd name="csX2" fmla="*/ 2315821 w 2315821"/>
                    <a:gd name="csY2" fmla="*/ 0 h 1164304"/>
                    <a:gd name="csX0" fmla="*/ 0 w 2315821"/>
                    <a:gd name="csY0" fmla="*/ 1026009 h 1164304"/>
                    <a:gd name="csX1" fmla="*/ 1560955 w 2315821"/>
                    <a:gd name="csY1" fmla="*/ 1103395 h 1164304"/>
                    <a:gd name="csX2" fmla="*/ 2315821 w 2315821"/>
                    <a:gd name="csY2" fmla="*/ 0 h 1164304"/>
                    <a:gd name="csX0" fmla="*/ 0 w 2315821"/>
                    <a:gd name="csY0" fmla="*/ 1026009 h 1098167"/>
                    <a:gd name="csX1" fmla="*/ 1548319 w 2315821"/>
                    <a:gd name="csY1" fmla="*/ 1018984 h 1098167"/>
                    <a:gd name="csX2" fmla="*/ 2315821 w 2315821"/>
                    <a:gd name="csY2" fmla="*/ 0 h 1098167"/>
                    <a:gd name="csX0" fmla="*/ 0 w 2315821"/>
                    <a:gd name="csY0" fmla="*/ 1026009 h 1088653"/>
                    <a:gd name="csX1" fmla="*/ 769107 w 2315821"/>
                    <a:gd name="csY1" fmla="*/ 1005523 h 1088653"/>
                    <a:gd name="csX2" fmla="*/ 2315821 w 2315821"/>
                    <a:gd name="csY2" fmla="*/ 0 h 1088653"/>
                    <a:gd name="csX0" fmla="*/ 0 w 2315821"/>
                    <a:gd name="csY0" fmla="*/ 1026009 h 1028640"/>
                    <a:gd name="csX1" fmla="*/ 769107 w 2315821"/>
                    <a:gd name="csY1" fmla="*/ 1005523 h 1028640"/>
                    <a:gd name="csX2" fmla="*/ 2315821 w 2315821"/>
                    <a:gd name="csY2" fmla="*/ 0 h 1028640"/>
                    <a:gd name="csX0" fmla="*/ 0 w 2315821"/>
                    <a:gd name="csY0" fmla="*/ 1026009 h 1026258"/>
                    <a:gd name="csX1" fmla="*/ 753391 w 2315821"/>
                    <a:gd name="csY1" fmla="*/ 916283 h 1026258"/>
                    <a:gd name="csX2" fmla="*/ 2315821 w 2315821"/>
                    <a:gd name="csY2" fmla="*/ 0 h 1026258"/>
                    <a:gd name="csX0" fmla="*/ 0 w 2315821"/>
                    <a:gd name="csY0" fmla="*/ 1026009 h 1026409"/>
                    <a:gd name="csX1" fmla="*/ 753391 w 2315821"/>
                    <a:gd name="csY1" fmla="*/ 916283 h 1026409"/>
                    <a:gd name="csX2" fmla="*/ 2315821 w 2315821"/>
                    <a:gd name="csY2" fmla="*/ 0 h 1026409"/>
                    <a:gd name="csX0" fmla="*/ 0 w 2315821"/>
                    <a:gd name="csY0" fmla="*/ 1026009 h 1026008"/>
                    <a:gd name="csX1" fmla="*/ 753391 w 2315821"/>
                    <a:gd name="csY1" fmla="*/ 916283 h 1026008"/>
                    <a:gd name="csX2" fmla="*/ 2315821 w 2315821"/>
                    <a:gd name="csY2" fmla="*/ 0 h 1026008"/>
                    <a:gd name="csX0" fmla="*/ 0 w 1562430"/>
                    <a:gd name="csY0" fmla="*/ 916283 h 916284"/>
                    <a:gd name="csX1" fmla="*/ 1562430 w 1562430"/>
                    <a:gd name="csY1" fmla="*/ 0 h 916284"/>
                    <a:gd name="csX0" fmla="*/ 0 w 1258001"/>
                    <a:gd name="csY0" fmla="*/ 861240 h 861240"/>
                    <a:gd name="csX1" fmla="*/ 1258001 w 1258001"/>
                    <a:gd name="csY1" fmla="*/ 0 h 861240"/>
                    <a:gd name="csX0" fmla="*/ 0 w 1258001"/>
                    <a:gd name="csY0" fmla="*/ 861240 h 861240"/>
                    <a:gd name="csX1" fmla="*/ 1258001 w 1258001"/>
                    <a:gd name="csY1" fmla="*/ 0 h 861240"/>
                    <a:gd name="csX0" fmla="*/ 0 w 1258001"/>
                    <a:gd name="csY0" fmla="*/ 861240 h 861240"/>
                    <a:gd name="csX1" fmla="*/ 1258001 w 1258001"/>
                    <a:gd name="csY1" fmla="*/ 0 h 861240"/>
                    <a:gd name="csX0" fmla="*/ 0 w 1258001"/>
                    <a:gd name="csY0" fmla="*/ 861240 h 861240"/>
                    <a:gd name="csX1" fmla="*/ 1258001 w 1258001"/>
                    <a:gd name="csY1" fmla="*/ 0 h 861240"/>
                    <a:gd name="csX0" fmla="*/ 0 w 1258001"/>
                    <a:gd name="csY0" fmla="*/ 861240 h 861240"/>
                    <a:gd name="csX1" fmla="*/ 1258001 w 1258001"/>
                    <a:gd name="csY1" fmla="*/ 0 h 861240"/>
                  </a:gdLst>
                  <a:ahLst/>
                  <a:cxnLst>
                    <a:cxn ang="0">
                      <a:pos x="csX0" y="csY0"/>
                    </a:cxn>
                    <a:cxn ang="0">
                      <a:pos x="csX1" y="csY1"/>
                    </a:cxn>
                  </a:cxnLst>
                  <a:rect l="l" t="t" r="r" b="b"/>
                  <a:pathLst>
                    <a:path w="1258001" h="861240">
                      <a:moveTo>
                        <a:pt x="0" y="861240"/>
                      </a:moveTo>
                      <a:cubicBezTo>
                        <a:pt x="375264" y="783083"/>
                        <a:pt x="1077400" y="600179"/>
                        <a:pt x="1258001" y="0"/>
                      </a:cubicBezTo>
                    </a:path>
                  </a:pathLst>
                </a:cu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3" name="Freeform: Shape 62">
                  <a:extLst>
                    <a:ext uri="{FF2B5EF4-FFF2-40B4-BE49-F238E27FC236}">
                      <a16:creationId xmlns:a16="http://schemas.microsoft.com/office/drawing/2014/main" id="{60E96F35-DC51-6B73-2370-BDA8658206D3}"/>
                    </a:ext>
                  </a:extLst>
                </p:cNvPr>
                <p:cNvSpPr/>
                <p:nvPr/>
              </p:nvSpPr>
              <p:spPr>
                <a:xfrm flipV="1">
                  <a:off x="716078" y="77209"/>
                  <a:ext cx="537898" cy="69683"/>
                </a:xfrm>
                <a:custGeom>
                  <a:avLst/>
                  <a:gdLst>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151618"/>
                    <a:gd name="csY0" fmla="*/ 1727204 h 1727204"/>
                    <a:gd name="csX1" fmla="*/ 2151618 w 2151618"/>
                    <a:gd name="csY1" fmla="*/ 0 h 1727204"/>
                    <a:gd name="csX0" fmla="*/ 0 w 1997845"/>
                    <a:gd name="csY0" fmla="*/ 1397003 h 1397003"/>
                    <a:gd name="csX1" fmla="*/ 1997845 w 1997845"/>
                    <a:gd name="csY1" fmla="*/ 0 h 1397003"/>
                    <a:gd name="csX0" fmla="*/ 0 w 1997845"/>
                    <a:gd name="csY0" fmla="*/ 1397003 h 1397003"/>
                    <a:gd name="csX1" fmla="*/ 1997845 w 1997845"/>
                    <a:gd name="csY1" fmla="*/ 0 h 1397003"/>
                    <a:gd name="csX0" fmla="*/ 0 w 1834481"/>
                    <a:gd name="csY0" fmla="*/ 1422403 h 1422403"/>
                    <a:gd name="csX1" fmla="*/ 1834481 w 1834481"/>
                    <a:gd name="csY1" fmla="*/ 0 h 1422403"/>
                    <a:gd name="csX0" fmla="*/ 0 w 1834481"/>
                    <a:gd name="csY0" fmla="*/ 1422403 h 1422403"/>
                    <a:gd name="csX1" fmla="*/ 658741 w 1834481"/>
                    <a:gd name="csY1" fmla="*/ 1200622 h 1422403"/>
                    <a:gd name="csX2" fmla="*/ 1834481 w 1834481"/>
                    <a:gd name="csY2" fmla="*/ 0 h 1422403"/>
                    <a:gd name="csX0" fmla="*/ 0 w 1834481"/>
                    <a:gd name="csY0" fmla="*/ 1422403 h 1422403"/>
                    <a:gd name="csX1" fmla="*/ 658741 w 1834481"/>
                    <a:gd name="csY1" fmla="*/ 1200622 h 1422403"/>
                    <a:gd name="csX2" fmla="*/ 1834481 w 1834481"/>
                    <a:gd name="csY2" fmla="*/ 0 h 1422403"/>
                    <a:gd name="csX0" fmla="*/ 0 w 2511365"/>
                    <a:gd name="csY0" fmla="*/ 972975 h 1235274"/>
                    <a:gd name="csX1" fmla="*/ 1335625 w 2511365"/>
                    <a:gd name="csY1" fmla="*/ 1200622 h 1235274"/>
                    <a:gd name="csX2" fmla="*/ 2511365 w 2511365"/>
                    <a:gd name="csY2" fmla="*/ 0 h 1235274"/>
                    <a:gd name="csX0" fmla="*/ 0 w 2511365"/>
                    <a:gd name="csY0" fmla="*/ 972975 h 1240519"/>
                    <a:gd name="csX1" fmla="*/ 1335625 w 2511365"/>
                    <a:gd name="csY1" fmla="*/ 1200622 h 1240519"/>
                    <a:gd name="csX2" fmla="*/ 2511365 w 2511365"/>
                    <a:gd name="csY2" fmla="*/ 0 h 1240519"/>
                    <a:gd name="csX0" fmla="*/ 0 w 2511365"/>
                    <a:gd name="csY0" fmla="*/ 972975 h 1107503"/>
                    <a:gd name="csX1" fmla="*/ 1560955 w 2511365"/>
                    <a:gd name="csY1" fmla="*/ 1050361 h 1107503"/>
                    <a:gd name="csX2" fmla="*/ 2511365 w 2511365"/>
                    <a:gd name="csY2" fmla="*/ 0 h 1107503"/>
                    <a:gd name="csX0" fmla="*/ 0 w 2315821"/>
                    <a:gd name="csY0" fmla="*/ 1026009 h 1164304"/>
                    <a:gd name="csX1" fmla="*/ 1560955 w 2315821"/>
                    <a:gd name="csY1" fmla="*/ 1103395 h 1164304"/>
                    <a:gd name="csX2" fmla="*/ 2315821 w 2315821"/>
                    <a:gd name="csY2" fmla="*/ 0 h 1164304"/>
                    <a:gd name="csX0" fmla="*/ 0 w 2315821"/>
                    <a:gd name="csY0" fmla="*/ 1026009 h 1164304"/>
                    <a:gd name="csX1" fmla="*/ 1560955 w 2315821"/>
                    <a:gd name="csY1" fmla="*/ 1103395 h 1164304"/>
                    <a:gd name="csX2" fmla="*/ 2315821 w 2315821"/>
                    <a:gd name="csY2" fmla="*/ 0 h 1164304"/>
                    <a:gd name="csX0" fmla="*/ 0 w 2315821"/>
                    <a:gd name="csY0" fmla="*/ 1026009 h 1098167"/>
                    <a:gd name="csX1" fmla="*/ 1548319 w 2315821"/>
                    <a:gd name="csY1" fmla="*/ 1018984 h 1098167"/>
                    <a:gd name="csX2" fmla="*/ 2315821 w 2315821"/>
                    <a:gd name="csY2" fmla="*/ 0 h 1098167"/>
                    <a:gd name="csX0" fmla="*/ 0 w 2315821"/>
                    <a:gd name="csY0" fmla="*/ 1026009 h 1088653"/>
                    <a:gd name="csX1" fmla="*/ 769107 w 2315821"/>
                    <a:gd name="csY1" fmla="*/ 1005523 h 1088653"/>
                    <a:gd name="csX2" fmla="*/ 2315821 w 2315821"/>
                    <a:gd name="csY2" fmla="*/ 0 h 1088653"/>
                    <a:gd name="csX0" fmla="*/ 0 w 2315821"/>
                    <a:gd name="csY0" fmla="*/ 1026009 h 1028640"/>
                    <a:gd name="csX1" fmla="*/ 769107 w 2315821"/>
                    <a:gd name="csY1" fmla="*/ 1005523 h 1028640"/>
                    <a:gd name="csX2" fmla="*/ 2315821 w 2315821"/>
                    <a:gd name="csY2" fmla="*/ 0 h 1028640"/>
                    <a:gd name="csX0" fmla="*/ 0 w 2315821"/>
                    <a:gd name="csY0" fmla="*/ 1026009 h 1026258"/>
                    <a:gd name="csX1" fmla="*/ 753391 w 2315821"/>
                    <a:gd name="csY1" fmla="*/ 916283 h 1026258"/>
                    <a:gd name="csX2" fmla="*/ 2315821 w 2315821"/>
                    <a:gd name="csY2" fmla="*/ 0 h 1026258"/>
                    <a:gd name="csX0" fmla="*/ 0 w 2315821"/>
                    <a:gd name="csY0" fmla="*/ 1026009 h 1026409"/>
                    <a:gd name="csX1" fmla="*/ 753391 w 2315821"/>
                    <a:gd name="csY1" fmla="*/ 916283 h 1026409"/>
                    <a:gd name="csX2" fmla="*/ 2315821 w 2315821"/>
                    <a:gd name="csY2" fmla="*/ 0 h 1026409"/>
                    <a:gd name="csX0" fmla="*/ 0 w 2315821"/>
                    <a:gd name="csY0" fmla="*/ 1026009 h 1026008"/>
                    <a:gd name="csX1" fmla="*/ 753391 w 2315821"/>
                    <a:gd name="csY1" fmla="*/ 916283 h 1026008"/>
                    <a:gd name="csX2" fmla="*/ 2315821 w 2315821"/>
                    <a:gd name="csY2" fmla="*/ 0 h 1026008"/>
                    <a:gd name="csX0" fmla="*/ 0 w 753391"/>
                    <a:gd name="csY0" fmla="*/ 109726 h 109726"/>
                    <a:gd name="csX1" fmla="*/ 753391 w 753391"/>
                    <a:gd name="csY1" fmla="*/ 0 h 109726"/>
                    <a:gd name="csX0" fmla="*/ 0 w 477560"/>
                    <a:gd name="csY0" fmla="*/ 61331 h 61331"/>
                    <a:gd name="csX1" fmla="*/ 477560 w 477560"/>
                    <a:gd name="csY1" fmla="*/ 0 h 61331"/>
                    <a:gd name="csX0" fmla="*/ 0 w 477560"/>
                    <a:gd name="csY0" fmla="*/ 61331 h 61331"/>
                    <a:gd name="csX1" fmla="*/ 477560 w 477560"/>
                    <a:gd name="csY1" fmla="*/ 0 h 61331"/>
                    <a:gd name="csX0" fmla="*/ 0 w 464472"/>
                    <a:gd name="csY0" fmla="*/ 60025 h 60025"/>
                    <a:gd name="csX1" fmla="*/ 464472 w 464472"/>
                    <a:gd name="csY1" fmla="*/ 0 h 60025"/>
                    <a:gd name="csX0" fmla="*/ 0 w 464472"/>
                    <a:gd name="csY0" fmla="*/ 60025 h 60025"/>
                    <a:gd name="csX1" fmla="*/ 464472 w 464472"/>
                    <a:gd name="csY1" fmla="*/ 0 h 60025"/>
                    <a:gd name="csX0" fmla="*/ 0 w 464472"/>
                    <a:gd name="csY0" fmla="*/ 60025 h 60025"/>
                    <a:gd name="csX1" fmla="*/ 464472 w 464472"/>
                    <a:gd name="csY1" fmla="*/ 0 h 60025"/>
                    <a:gd name="csX0" fmla="*/ 0 w 464472"/>
                    <a:gd name="csY0" fmla="*/ 60025 h 60025"/>
                    <a:gd name="csX1" fmla="*/ 464472 w 464472"/>
                    <a:gd name="csY1" fmla="*/ 0 h 60025"/>
                    <a:gd name="csX0" fmla="*/ 0 w 464472"/>
                    <a:gd name="csY0" fmla="*/ 60025 h 60025"/>
                    <a:gd name="csX1" fmla="*/ 464472 w 464472"/>
                    <a:gd name="csY1" fmla="*/ 0 h 60025"/>
                    <a:gd name="csX0" fmla="*/ 0 w 464472"/>
                    <a:gd name="csY0" fmla="*/ 60025 h 60025"/>
                    <a:gd name="csX1" fmla="*/ 464472 w 464472"/>
                    <a:gd name="csY1" fmla="*/ 0 h 60025"/>
                    <a:gd name="csX0" fmla="*/ 0 w 464472"/>
                    <a:gd name="csY0" fmla="*/ 60025 h 60025"/>
                    <a:gd name="csX1" fmla="*/ 464472 w 464472"/>
                    <a:gd name="csY1" fmla="*/ 0 h 60025"/>
                    <a:gd name="csX0" fmla="*/ 0 w 464472"/>
                    <a:gd name="csY0" fmla="*/ 60025 h 60025"/>
                    <a:gd name="csX1" fmla="*/ 464472 w 464472"/>
                    <a:gd name="csY1" fmla="*/ 0 h 60025"/>
                  </a:gdLst>
                  <a:ahLst/>
                  <a:cxnLst>
                    <a:cxn ang="0">
                      <a:pos x="csX0" y="csY0"/>
                    </a:cxn>
                    <a:cxn ang="0">
                      <a:pos x="csX1" y="csY1"/>
                    </a:cxn>
                  </a:cxnLst>
                  <a:rect l="l" t="t" r="r" b="b"/>
                  <a:pathLst>
                    <a:path w="464472" h="60025">
                      <a:moveTo>
                        <a:pt x="0" y="60025"/>
                      </a:moveTo>
                      <a:cubicBezTo>
                        <a:pt x="252599" y="31533"/>
                        <a:pt x="276362" y="29600"/>
                        <a:pt x="464472" y="0"/>
                      </a:cubicBezTo>
                    </a:path>
                  </a:pathLst>
                </a:cu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4" name="Freeform: Shape 63">
                  <a:extLst>
                    <a:ext uri="{FF2B5EF4-FFF2-40B4-BE49-F238E27FC236}">
                      <a16:creationId xmlns:a16="http://schemas.microsoft.com/office/drawing/2014/main" id="{0A28A0FC-E4D1-C63C-DC11-1A8CE58DC9E3}"/>
                    </a:ext>
                  </a:extLst>
                </p:cNvPr>
                <p:cNvSpPr/>
                <p:nvPr/>
              </p:nvSpPr>
              <p:spPr>
                <a:xfrm flipV="1">
                  <a:off x="0" y="0"/>
                  <a:ext cx="712745" cy="77208"/>
                </a:xfrm>
                <a:custGeom>
                  <a:avLst/>
                  <a:gdLst>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151618"/>
                    <a:gd name="csY0" fmla="*/ 1727204 h 1727204"/>
                    <a:gd name="csX1" fmla="*/ 2151618 w 2151618"/>
                    <a:gd name="csY1" fmla="*/ 0 h 1727204"/>
                    <a:gd name="csX0" fmla="*/ 0 w 1997845"/>
                    <a:gd name="csY0" fmla="*/ 1397003 h 1397003"/>
                    <a:gd name="csX1" fmla="*/ 1997845 w 1997845"/>
                    <a:gd name="csY1" fmla="*/ 0 h 1397003"/>
                    <a:gd name="csX0" fmla="*/ 0 w 1997845"/>
                    <a:gd name="csY0" fmla="*/ 1397003 h 1397003"/>
                    <a:gd name="csX1" fmla="*/ 1997845 w 1997845"/>
                    <a:gd name="csY1" fmla="*/ 0 h 1397003"/>
                    <a:gd name="csX0" fmla="*/ 0 w 1834481"/>
                    <a:gd name="csY0" fmla="*/ 1422403 h 1422403"/>
                    <a:gd name="csX1" fmla="*/ 1834481 w 1834481"/>
                    <a:gd name="csY1" fmla="*/ 0 h 1422403"/>
                    <a:gd name="csX0" fmla="*/ 0 w 1834481"/>
                    <a:gd name="csY0" fmla="*/ 1422403 h 1422403"/>
                    <a:gd name="csX1" fmla="*/ 658741 w 1834481"/>
                    <a:gd name="csY1" fmla="*/ 1200622 h 1422403"/>
                    <a:gd name="csX2" fmla="*/ 1834481 w 1834481"/>
                    <a:gd name="csY2" fmla="*/ 0 h 1422403"/>
                    <a:gd name="csX0" fmla="*/ 0 w 1834481"/>
                    <a:gd name="csY0" fmla="*/ 1422403 h 1422403"/>
                    <a:gd name="csX1" fmla="*/ 658741 w 1834481"/>
                    <a:gd name="csY1" fmla="*/ 1200622 h 1422403"/>
                    <a:gd name="csX2" fmla="*/ 1834481 w 1834481"/>
                    <a:gd name="csY2" fmla="*/ 0 h 1422403"/>
                    <a:gd name="csX0" fmla="*/ 0 w 2511365"/>
                    <a:gd name="csY0" fmla="*/ 972975 h 1235274"/>
                    <a:gd name="csX1" fmla="*/ 1335625 w 2511365"/>
                    <a:gd name="csY1" fmla="*/ 1200622 h 1235274"/>
                    <a:gd name="csX2" fmla="*/ 2511365 w 2511365"/>
                    <a:gd name="csY2" fmla="*/ 0 h 1235274"/>
                    <a:gd name="csX0" fmla="*/ 0 w 2511365"/>
                    <a:gd name="csY0" fmla="*/ 972975 h 1240519"/>
                    <a:gd name="csX1" fmla="*/ 1335625 w 2511365"/>
                    <a:gd name="csY1" fmla="*/ 1200622 h 1240519"/>
                    <a:gd name="csX2" fmla="*/ 2511365 w 2511365"/>
                    <a:gd name="csY2" fmla="*/ 0 h 1240519"/>
                    <a:gd name="csX0" fmla="*/ 0 w 2511365"/>
                    <a:gd name="csY0" fmla="*/ 972975 h 1107503"/>
                    <a:gd name="csX1" fmla="*/ 1560955 w 2511365"/>
                    <a:gd name="csY1" fmla="*/ 1050361 h 1107503"/>
                    <a:gd name="csX2" fmla="*/ 2511365 w 2511365"/>
                    <a:gd name="csY2" fmla="*/ 0 h 1107503"/>
                    <a:gd name="csX0" fmla="*/ 0 w 2315821"/>
                    <a:gd name="csY0" fmla="*/ 1026009 h 1164304"/>
                    <a:gd name="csX1" fmla="*/ 1560955 w 2315821"/>
                    <a:gd name="csY1" fmla="*/ 1103395 h 1164304"/>
                    <a:gd name="csX2" fmla="*/ 2315821 w 2315821"/>
                    <a:gd name="csY2" fmla="*/ 0 h 1164304"/>
                    <a:gd name="csX0" fmla="*/ 0 w 2315821"/>
                    <a:gd name="csY0" fmla="*/ 1026009 h 1164304"/>
                    <a:gd name="csX1" fmla="*/ 1560955 w 2315821"/>
                    <a:gd name="csY1" fmla="*/ 1103395 h 1164304"/>
                    <a:gd name="csX2" fmla="*/ 2315821 w 2315821"/>
                    <a:gd name="csY2" fmla="*/ 0 h 1164304"/>
                    <a:gd name="csX0" fmla="*/ 0 w 2315821"/>
                    <a:gd name="csY0" fmla="*/ 1026009 h 1098167"/>
                    <a:gd name="csX1" fmla="*/ 1548319 w 2315821"/>
                    <a:gd name="csY1" fmla="*/ 1018984 h 1098167"/>
                    <a:gd name="csX2" fmla="*/ 2315821 w 2315821"/>
                    <a:gd name="csY2" fmla="*/ 0 h 1098167"/>
                    <a:gd name="csX0" fmla="*/ 0 w 2315821"/>
                    <a:gd name="csY0" fmla="*/ 1026009 h 1088653"/>
                    <a:gd name="csX1" fmla="*/ 769107 w 2315821"/>
                    <a:gd name="csY1" fmla="*/ 1005523 h 1088653"/>
                    <a:gd name="csX2" fmla="*/ 2315821 w 2315821"/>
                    <a:gd name="csY2" fmla="*/ 0 h 1088653"/>
                    <a:gd name="csX0" fmla="*/ 0 w 2315821"/>
                    <a:gd name="csY0" fmla="*/ 1026009 h 1028640"/>
                    <a:gd name="csX1" fmla="*/ 769107 w 2315821"/>
                    <a:gd name="csY1" fmla="*/ 1005523 h 1028640"/>
                    <a:gd name="csX2" fmla="*/ 2315821 w 2315821"/>
                    <a:gd name="csY2" fmla="*/ 0 h 1028640"/>
                    <a:gd name="csX0" fmla="*/ 0 w 2315821"/>
                    <a:gd name="csY0" fmla="*/ 1026009 h 1026258"/>
                    <a:gd name="csX1" fmla="*/ 753391 w 2315821"/>
                    <a:gd name="csY1" fmla="*/ 916283 h 1026258"/>
                    <a:gd name="csX2" fmla="*/ 2315821 w 2315821"/>
                    <a:gd name="csY2" fmla="*/ 0 h 1026258"/>
                    <a:gd name="csX0" fmla="*/ 0 w 2315821"/>
                    <a:gd name="csY0" fmla="*/ 1026009 h 1026409"/>
                    <a:gd name="csX1" fmla="*/ 753391 w 2315821"/>
                    <a:gd name="csY1" fmla="*/ 916283 h 1026409"/>
                    <a:gd name="csX2" fmla="*/ 2315821 w 2315821"/>
                    <a:gd name="csY2" fmla="*/ 0 h 1026409"/>
                    <a:gd name="csX0" fmla="*/ 0 w 2315821"/>
                    <a:gd name="csY0" fmla="*/ 1026009 h 1026008"/>
                    <a:gd name="csX1" fmla="*/ 753391 w 2315821"/>
                    <a:gd name="csY1" fmla="*/ 916283 h 1026008"/>
                    <a:gd name="csX2" fmla="*/ 2315821 w 2315821"/>
                    <a:gd name="csY2" fmla="*/ 0 h 1026008"/>
                    <a:gd name="csX0" fmla="*/ 0 w 753391"/>
                    <a:gd name="csY0" fmla="*/ 109725 h 109726"/>
                    <a:gd name="csX1" fmla="*/ 753391 w 753391"/>
                    <a:gd name="csY1" fmla="*/ -1 h 109726"/>
                    <a:gd name="csX0" fmla="*/ 0 w 615452"/>
                    <a:gd name="csY0" fmla="*/ 87772 h 87772"/>
                    <a:gd name="csX1" fmla="*/ 615452 w 615452"/>
                    <a:gd name="csY1" fmla="*/ 0 h 87772"/>
                  </a:gdLst>
                  <a:ahLst/>
                  <a:cxnLst>
                    <a:cxn ang="0">
                      <a:pos x="csX0" y="csY0"/>
                    </a:cxn>
                    <a:cxn ang="0">
                      <a:pos x="csX1" y="csY1"/>
                    </a:cxn>
                  </a:cxnLst>
                  <a:rect l="l" t="t" r="r" b="b"/>
                  <a:pathLst>
                    <a:path w="615452" h="87772">
                      <a:moveTo>
                        <a:pt x="0" y="87772"/>
                      </a:moveTo>
                      <a:cubicBezTo>
                        <a:pt x="393796" y="46151"/>
                        <a:pt x="211438" y="60946"/>
                        <a:pt x="615452" y="0"/>
                      </a:cubicBezTo>
                    </a:path>
                  </a:pathLst>
                </a:cu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grpSp>
      <p:grpSp>
        <p:nvGrpSpPr>
          <p:cNvPr id="5" name="Group 4">
            <a:extLst>
              <a:ext uri="{FF2B5EF4-FFF2-40B4-BE49-F238E27FC236}">
                <a16:creationId xmlns:a16="http://schemas.microsoft.com/office/drawing/2014/main" id="{5A01095E-561D-E02D-85A4-C26DD1697A21}"/>
              </a:ext>
            </a:extLst>
          </p:cNvPr>
          <p:cNvGrpSpPr/>
          <p:nvPr/>
        </p:nvGrpSpPr>
        <p:grpSpPr>
          <a:xfrm>
            <a:off x="6270703" y="1309832"/>
            <a:ext cx="5694399" cy="2203454"/>
            <a:chOff x="6270703" y="1309832"/>
            <a:chExt cx="5694399" cy="2203454"/>
          </a:xfrm>
        </p:grpSpPr>
        <mc:AlternateContent xmlns:mc="http://schemas.openxmlformats.org/markup-compatibility/2006">
          <mc:Choice xmlns:a14="http://schemas.microsoft.com/office/drawing/2010/main" Requires="a14">
            <p:sp>
              <p:nvSpPr>
                <p:cNvPr id="47" name="Text Box 221">
                  <a:extLst>
                    <a:ext uri="{FF2B5EF4-FFF2-40B4-BE49-F238E27FC236}">
                      <a16:creationId xmlns:a16="http://schemas.microsoft.com/office/drawing/2014/main" id="{79742A88-2376-2A1A-6FD6-02E026D7A8C2}"/>
                    </a:ext>
                  </a:extLst>
                </p:cNvPr>
                <p:cNvSpPr txBox="1"/>
                <p:nvPr/>
              </p:nvSpPr>
              <p:spPr>
                <a:xfrm>
                  <a:off x="11605804" y="2433804"/>
                  <a:ext cx="359298" cy="258098"/>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1"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Calibri" panose="020F0502020204030204" pitchFamily="34" charset="0"/>
                              </a:rPr>
                            </m:ctrlPr>
                          </m:sSubSupPr>
                          <m:e>
                            <m:r>
                              <a:rPr kumimoji="0" lang="en-NZ" sz="1400" b="1"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Calibri" panose="020F0502020204030204" pitchFamily="34" charset="0"/>
                              </a:rPr>
                              <m:t>𝒖</m:t>
                            </m:r>
                          </m:e>
                          <m:sub>
                            <m:r>
                              <a:rPr kumimoji="0" lang="en-NZ" sz="1400" b="1"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Calibri" panose="020F0502020204030204" pitchFamily="34" charset="0"/>
                              </a:rPr>
                              <m:t>𝒎</m:t>
                            </m:r>
                          </m:sub>
                          <m:sup>
                            <m:r>
                              <a:rPr kumimoji="0" lang="en-NZ" sz="1400" b="1"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Calibri" panose="020F0502020204030204" pitchFamily="34" charset="0"/>
                              </a:rPr>
                              <m:t>𝒆</m:t>
                            </m:r>
                          </m:sup>
                        </m:sSubSup>
                      </m:oMath>
                    </m:oMathPara>
                  </a14:m>
                  <a:endParaRPr kumimoji="0" lang="en-NZ" sz="1400" b="0" i="0" u="none" strike="noStrike" kern="100" cap="none" spc="0" normalizeH="0" baseline="0" noProof="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p:txBody>
            </p:sp>
          </mc:Choice>
          <mc:Fallback>
            <p:sp>
              <p:nvSpPr>
                <p:cNvPr id="47" name="Text Box 221">
                  <a:extLst>
                    <a:ext uri="{FF2B5EF4-FFF2-40B4-BE49-F238E27FC236}">
                      <a16:creationId xmlns:a16="http://schemas.microsoft.com/office/drawing/2014/main" id="{79742A88-2376-2A1A-6FD6-02E026D7A8C2}"/>
                    </a:ext>
                  </a:extLst>
                </p:cNvPr>
                <p:cNvSpPr txBox="1">
                  <a:spLocks noRot="1" noChangeAspect="1" noMove="1" noResize="1" noEditPoints="1" noAdjustHandles="1" noChangeArrowheads="1" noChangeShapeType="1" noTextEdit="1"/>
                </p:cNvSpPr>
                <p:nvPr/>
              </p:nvSpPr>
              <p:spPr>
                <a:xfrm>
                  <a:off x="11605804" y="2433804"/>
                  <a:ext cx="359298" cy="258098"/>
                </a:xfrm>
                <a:prstGeom prst="rect">
                  <a:avLst/>
                </a:prstGeom>
                <a:blipFill>
                  <a:blip r:embed="rId17"/>
                  <a:stretch>
                    <a:fillRect b="-13953"/>
                  </a:stretch>
                </a:blipFill>
                <a:ln w="6350">
                  <a:noFill/>
                </a:ln>
              </p:spPr>
              <p:txBody>
                <a:bodyPr/>
                <a:lstStyle/>
                <a:p>
                  <a:r>
                    <a:rPr lang="en-NZ">
                      <a:noFill/>
                    </a:rPr>
                    <a:t> </a:t>
                  </a:r>
                </a:p>
              </p:txBody>
            </p:sp>
          </mc:Fallback>
        </mc:AlternateContent>
        <p:grpSp>
          <p:nvGrpSpPr>
            <p:cNvPr id="4" name="Group 3">
              <a:extLst>
                <a:ext uri="{FF2B5EF4-FFF2-40B4-BE49-F238E27FC236}">
                  <a16:creationId xmlns:a16="http://schemas.microsoft.com/office/drawing/2014/main" id="{60B57A42-7FFC-9658-B80A-B3ADBB760ECB}"/>
                </a:ext>
              </a:extLst>
            </p:cNvPr>
            <p:cNvGrpSpPr/>
            <p:nvPr/>
          </p:nvGrpSpPr>
          <p:grpSpPr>
            <a:xfrm>
              <a:off x="6270703" y="1309832"/>
              <a:ext cx="5658753" cy="2203454"/>
              <a:chOff x="6270703" y="1309832"/>
              <a:chExt cx="5658753" cy="2203454"/>
            </a:xfrm>
          </p:grpSpPr>
          <p:grpSp>
            <p:nvGrpSpPr>
              <p:cNvPr id="46" name="Group 45">
                <a:extLst>
                  <a:ext uri="{FF2B5EF4-FFF2-40B4-BE49-F238E27FC236}">
                    <a16:creationId xmlns:a16="http://schemas.microsoft.com/office/drawing/2014/main" id="{5D3E97B6-5FFD-FAC1-9118-A2BC8684ACAA}"/>
                  </a:ext>
                </a:extLst>
              </p:cNvPr>
              <p:cNvGrpSpPr/>
              <p:nvPr/>
            </p:nvGrpSpPr>
            <p:grpSpPr>
              <a:xfrm>
                <a:off x="9758331" y="1309832"/>
                <a:ext cx="1762427" cy="2058605"/>
                <a:chOff x="-937039" y="439016"/>
                <a:chExt cx="1762978" cy="2061068"/>
              </a:xfrm>
            </p:grpSpPr>
            <mc:AlternateContent xmlns:mc="http://schemas.openxmlformats.org/markup-compatibility/2006" xmlns:a14="http://schemas.microsoft.com/office/drawing/2010/main">
              <mc:Choice Requires="a14">
                <p:sp>
                  <p:nvSpPr>
                    <p:cNvPr id="67" name="Text Box 229">
                      <a:extLst>
                        <a:ext uri="{FF2B5EF4-FFF2-40B4-BE49-F238E27FC236}">
                          <a16:creationId xmlns:a16="http://schemas.microsoft.com/office/drawing/2014/main" id="{9AF572D3-639B-25D9-8586-A9CAC8C8C592}"/>
                        </a:ext>
                      </a:extLst>
                    </p:cNvPr>
                    <p:cNvSpPr txBox="1"/>
                    <p:nvPr/>
                  </p:nvSpPr>
                  <p:spPr>
                    <a:xfrm>
                      <a:off x="-905187" y="439016"/>
                      <a:ext cx="1731126" cy="313346"/>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NZ" sz="1400" b="0" i="0" u="none" strike="noStrike" kern="100" cap="none" spc="0" normalizeH="0" baseline="0" noProof="0" dirty="0">
                          <a:ln>
                            <a:noFill/>
                          </a:ln>
                          <a:solidFill>
                            <a:prstClr val="black"/>
                          </a:solidFill>
                          <a:effectLst/>
                          <a:uLnTx/>
                          <a:uFillTx/>
                          <a:latin typeface="Calibri" panose="020F0502020204030204" pitchFamily="34" charset="0"/>
                          <a:ea typeface="Aptos" panose="020B0004020202020204" pitchFamily="34" charset="0"/>
                          <a:cs typeface="Arial" panose="020B0604020202020204" pitchFamily="34" charset="0"/>
                        </a:rPr>
                        <a:t>Outward </a:t>
                      </a:r>
                      <a14:m>
                        <m:oMath xmlns:m="http://schemas.openxmlformats.org/officeDocument/2006/math">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up>
                          </m:sSup>
                        </m:oMath>
                      </a14:m>
                      <a:r>
                        <a:rPr kumimoji="0" lang="en-NZ" sz="1400" b="0" i="0" u="none" strike="noStrike" kern="100" cap="none" spc="0" normalizeH="0" baseline="0" noProof="0" dirty="0">
                          <a:ln>
                            <a:noFill/>
                          </a:ln>
                          <a:solidFill>
                            <a:prstClr val="black"/>
                          </a:solidFill>
                          <a:effectLst/>
                          <a:uLnTx/>
                          <a:uFillTx/>
                          <a:latin typeface="Calibri" panose="020F0502020204030204" pitchFamily="34" charset="0"/>
                          <a:ea typeface="Aptos" panose="020B0004020202020204" pitchFamily="34" charset="0"/>
                          <a:cs typeface="Arial" panose="020B0604020202020204" pitchFamily="34" charset="0"/>
                        </a:rPr>
                        <a:t>current</a:t>
                      </a:r>
                      <a:endParaRPr kumimoji="0" lang="en-NZ" sz="14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p:txBody>
                </p:sp>
              </mc:Choice>
              <mc:Fallback xmlns="">
                <p:sp>
                  <p:nvSpPr>
                    <p:cNvPr id="67" name="Text Box 229">
                      <a:extLst>
                        <a:ext uri="{FF2B5EF4-FFF2-40B4-BE49-F238E27FC236}">
                          <a16:creationId xmlns:a16="http://schemas.microsoft.com/office/drawing/2014/main" id="{9AF572D3-639B-25D9-8586-A9CAC8C8C592}"/>
                        </a:ext>
                      </a:extLst>
                    </p:cNvPr>
                    <p:cNvSpPr txBox="1">
                      <a:spLocks noRot="1" noChangeAspect="1" noMove="1" noResize="1" noEditPoints="1" noAdjustHandles="1" noChangeArrowheads="1" noChangeShapeType="1" noTextEdit="1"/>
                    </p:cNvSpPr>
                    <p:nvPr/>
                  </p:nvSpPr>
                  <p:spPr>
                    <a:xfrm>
                      <a:off x="-905187" y="439016"/>
                      <a:ext cx="1731126" cy="313346"/>
                    </a:xfrm>
                    <a:prstGeom prst="rect">
                      <a:avLst/>
                    </a:prstGeom>
                    <a:blipFill>
                      <a:blip r:embed="rId18"/>
                      <a:stretch>
                        <a:fillRect l="-1056" r="-352" b="-23529"/>
                      </a:stretch>
                    </a:blipFill>
                    <a:ln w="635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8" name="Text Box 229">
                      <a:extLst>
                        <a:ext uri="{FF2B5EF4-FFF2-40B4-BE49-F238E27FC236}">
                          <a16:creationId xmlns:a16="http://schemas.microsoft.com/office/drawing/2014/main" id="{763AECFA-8BB8-A6CA-8765-F673AA0D1CE0}"/>
                        </a:ext>
                      </a:extLst>
                    </p:cNvPr>
                    <p:cNvSpPr txBox="1"/>
                    <p:nvPr/>
                  </p:nvSpPr>
                  <p:spPr>
                    <a:xfrm>
                      <a:off x="-937039" y="2217881"/>
                      <a:ext cx="1597752" cy="282203"/>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NZ" sz="1400" b="0" i="0" u="none" strike="noStrike" kern="100" cap="none" spc="0" normalizeH="0" baseline="0" noProof="0" dirty="0">
                          <a:ln>
                            <a:noFill/>
                          </a:ln>
                          <a:solidFill>
                            <a:prstClr val="black"/>
                          </a:solidFill>
                          <a:effectLst/>
                          <a:uLnTx/>
                          <a:uFillTx/>
                          <a:latin typeface="Calibri" panose="020F0502020204030204" pitchFamily="34" charset="0"/>
                          <a:ea typeface="Aptos" panose="020B0004020202020204" pitchFamily="34" charset="0"/>
                          <a:cs typeface="Arial" panose="020B0604020202020204" pitchFamily="34" charset="0"/>
                        </a:rPr>
                        <a:t>Inward </a:t>
                      </a:r>
                      <a14:m>
                        <m:oMath xmlns:m="http://schemas.openxmlformats.org/officeDocument/2006/math">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up>
                          </m:sSup>
                        </m:oMath>
                      </a14:m>
                      <a:r>
                        <a:rPr kumimoji="0" lang="en-NZ" sz="1400" b="0" i="0" u="none" strike="noStrike" kern="100" cap="none" spc="0" normalizeH="0" baseline="0" noProof="0" dirty="0">
                          <a:ln>
                            <a:noFill/>
                          </a:ln>
                          <a:solidFill>
                            <a:prstClr val="black"/>
                          </a:solidFill>
                          <a:effectLst/>
                          <a:uLnTx/>
                          <a:uFillTx/>
                          <a:latin typeface="Calibri" panose="020F0502020204030204" pitchFamily="34" charset="0"/>
                          <a:ea typeface="Aptos" panose="020B0004020202020204" pitchFamily="34" charset="0"/>
                          <a:cs typeface="Arial" panose="020B0604020202020204" pitchFamily="34" charset="0"/>
                        </a:rPr>
                        <a:t>current</a:t>
                      </a:r>
                      <a:endParaRPr kumimoji="0" lang="en-NZ" sz="14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p:txBody>
                </p:sp>
              </mc:Choice>
              <mc:Fallback xmlns="">
                <p:sp>
                  <p:nvSpPr>
                    <p:cNvPr id="68" name="Text Box 229">
                      <a:extLst>
                        <a:ext uri="{FF2B5EF4-FFF2-40B4-BE49-F238E27FC236}">
                          <a16:creationId xmlns:a16="http://schemas.microsoft.com/office/drawing/2014/main" id="{763AECFA-8BB8-A6CA-8765-F673AA0D1CE0}"/>
                        </a:ext>
                      </a:extLst>
                    </p:cNvPr>
                    <p:cNvSpPr txBox="1">
                      <a:spLocks noRot="1" noChangeAspect="1" noMove="1" noResize="1" noEditPoints="1" noAdjustHandles="1" noChangeArrowheads="1" noChangeShapeType="1" noTextEdit="1"/>
                    </p:cNvSpPr>
                    <p:nvPr/>
                  </p:nvSpPr>
                  <p:spPr>
                    <a:xfrm>
                      <a:off x="-937039" y="2217881"/>
                      <a:ext cx="1597752" cy="282203"/>
                    </a:xfrm>
                    <a:prstGeom prst="rect">
                      <a:avLst/>
                    </a:prstGeom>
                    <a:blipFill>
                      <a:blip r:embed="rId19"/>
                      <a:stretch>
                        <a:fillRect l="-1145" r="-382" b="-36170"/>
                      </a:stretch>
                    </a:blipFill>
                    <a:ln w="6350">
                      <a:noFill/>
                    </a:ln>
                  </p:spPr>
                  <p:txBody>
                    <a:bodyPr/>
                    <a:lstStyle/>
                    <a:p>
                      <a:r>
                        <a:rPr lang="en-NZ">
                          <a:noFill/>
                        </a:rPr>
                        <a:t> </a:t>
                      </a:r>
                    </a:p>
                  </p:txBody>
                </p:sp>
              </mc:Fallback>
            </mc:AlternateContent>
          </p:grpSp>
          <p:grpSp>
            <p:nvGrpSpPr>
              <p:cNvPr id="50" name="Group 49">
                <a:extLst>
                  <a:ext uri="{FF2B5EF4-FFF2-40B4-BE49-F238E27FC236}">
                    <a16:creationId xmlns:a16="http://schemas.microsoft.com/office/drawing/2014/main" id="{17BAC447-F9EC-E976-DCA0-C502F844C730}"/>
                  </a:ext>
                </a:extLst>
              </p:cNvPr>
              <p:cNvGrpSpPr/>
              <p:nvPr/>
            </p:nvGrpSpPr>
            <p:grpSpPr>
              <a:xfrm>
                <a:off x="6270703" y="1483788"/>
                <a:ext cx="5658753" cy="2029498"/>
                <a:chOff x="0" y="-187292"/>
                <a:chExt cx="5658922" cy="2029968"/>
              </a:xfrm>
            </p:grpSpPr>
            <p:grpSp>
              <p:nvGrpSpPr>
                <p:cNvPr id="51" name="Group 50">
                  <a:extLst>
                    <a:ext uri="{FF2B5EF4-FFF2-40B4-BE49-F238E27FC236}">
                      <a16:creationId xmlns:a16="http://schemas.microsoft.com/office/drawing/2014/main" id="{7D7DA884-30DC-3CD3-094D-7C6F02BB807D}"/>
                    </a:ext>
                  </a:extLst>
                </p:cNvPr>
                <p:cNvGrpSpPr/>
                <p:nvPr/>
              </p:nvGrpSpPr>
              <p:grpSpPr>
                <a:xfrm>
                  <a:off x="0" y="767353"/>
                  <a:ext cx="5658922" cy="3340"/>
                  <a:chOff x="0" y="0"/>
                  <a:chExt cx="6241898" cy="3340"/>
                </a:xfrm>
              </p:grpSpPr>
              <p:cxnSp>
                <p:nvCxnSpPr>
                  <p:cNvPr id="57" name="Straight Arrow Connector 56">
                    <a:extLst>
                      <a:ext uri="{FF2B5EF4-FFF2-40B4-BE49-F238E27FC236}">
                        <a16:creationId xmlns:a16="http://schemas.microsoft.com/office/drawing/2014/main" id="{E83208A5-4210-AACE-D2B7-97E1C9139011}"/>
                      </a:ext>
                    </a:extLst>
                  </p:cNvPr>
                  <p:cNvCxnSpPr/>
                  <p:nvPr/>
                </p:nvCxnSpPr>
                <p:spPr>
                  <a:xfrm flipV="1">
                    <a:off x="1238605" y="3340"/>
                    <a:ext cx="500329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D50E1CC8-13C6-A52A-B24D-C1D11D6736D8}"/>
                      </a:ext>
                    </a:extLst>
                  </p:cNvPr>
                  <p:cNvCxnSpPr/>
                  <p:nvPr/>
                </p:nvCxnSpPr>
                <p:spPr>
                  <a:xfrm>
                    <a:off x="0" y="0"/>
                    <a:ext cx="684000" cy="0"/>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AC4F8AFF-D970-7A6D-74BB-00FF8B6197D9}"/>
                      </a:ext>
                    </a:extLst>
                  </p:cNvPr>
                  <p:cNvCxnSpPr/>
                  <p:nvPr/>
                </p:nvCxnSpPr>
                <p:spPr>
                  <a:xfrm>
                    <a:off x="728115" y="0"/>
                    <a:ext cx="504000" cy="0"/>
                  </a:xfrm>
                  <a:prstGeom prst="straightConnector1">
                    <a:avLst/>
                  </a:prstGeom>
                  <a:ln>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cxnSp>
              <p:nvCxnSpPr>
                <p:cNvPr id="52" name="Straight Arrow Connector 51">
                  <a:extLst>
                    <a:ext uri="{FF2B5EF4-FFF2-40B4-BE49-F238E27FC236}">
                      <a16:creationId xmlns:a16="http://schemas.microsoft.com/office/drawing/2014/main" id="{87B6503F-6803-277E-E071-D1E4425E0F4E}"/>
                    </a:ext>
                  </a:extLst>
                </p:cNvPr>
                <p:cNvCxnSpPr>
                  <a:cxnSpLocks/>
                </p:cNvCxnSpPr>
                <p:nvPr/>
              </p:nvCxnSpPr>
              <p:spPr>
                <a:xfrm flipV="1">
                  <a:off x="3484418" y="-187292"/>
                  <a:ext cx="0" cy="20299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3" name="Group 52">
                  <a:extLst>
                    <a:ext uri="{FF2B5EF4-FFF2-40B4-BE49-F238E27FC236}">
                      <a16:creationId xmlns:a16="http://schemas.microsoft.com/office/drawing/2014/main" id="{9C330433-38E3-444B-D1F4-7B3E843ADC55}"/>
                    </a:ext>
                  </a:extLst>
                </p:cNvPr>
                <p:cNvGrpSpPr/>
                <p:nvPr/>
              </p:nvGrpSpPr>
              <p:grpSpPr>
                <a:xfrm>
                  <a:off x="415636" y="672260"/>
                  <a:ext cx="4896953" cy="107315"/>
                  <a:chOff x="0" y="0"/>
                  <a:chExt cx="4896953" cy="107315"/>
                </a:xfrm>
              </p:grpSpPr>
              <p:cxnSp>
                <p:nvCxnSpPr>
                  <p:cNvPr id="54" name="Straight Connector 53">
                    <a:extLst>
                      <a:ext uri="{FF2B5EF4-FFF2-40B4-BE49-F238E27FC236}">
                        <a16:creationId xmlns:a16="http://schemas.microsoft.com/office/drawing/2014/main" id="{9B3686AB-564C-26CA-2736-BCF42C163D08}"/>
                      </a:ext>
                    </a:extLst>
                  </p:cNvPr>
                  <p:cNvCxnSpPr/>
                  <p:nvPr/>
                </p:nvCxnSpPr>
                <p:spPr>
                  <a:xfrm flipH="1" flipV="1">
                    <a:off x="0" y="0"/>
                    <a:ext cx="0" cy="10668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C3AD244E-ECF9-263C-ECBA-86A455B227CD}"/>
                      </a:ext>
                    </a:extLst>
                  </p:cNvPr>
                  <p:cNvCxnSpPr/>
                  <p:nvPr/>
                </p:nvCxnSpPr>
                <p:spPr>
                  <a:xfrm flipH="1" flipV="1">
                    <a:off x="1148668" y="0"/>
                    <a:ext cx="0" cy="107315"/>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9BEE1093-C458-B2A7-48D9-6569E6366876}"/>
                      </a:ext>
                    </a:extLst>
                  </p:cNvPr>
                  <p:cNvCxnSpPr/>
                  <p:nvPr/>
                </p:nvCxnSpPr>
                <p:spPr>
                  <a:xfrm flipH="1" flipV="1">
                    <a:off x="4896953" y="0"/>
                    <a:ext cx="0" cy="107315"/>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grpSp>
          </p:grpSp>
        </p:grpSp>
      </p:grpSp>
      <p:grpSp>
        <p:nvGrpSpPr>
          <p:cNvPr id="42" name="Group 41">
            <a:extLst>
              <a:ext uri="{FF2B5EF4-FFF2-40B4-BE49-F238E27FC236}">
                <a16:creationId xmlns:a16="http://schemas.microsoft.com/office/drawing/2014/main" id="{DCEA51AD-2C1B-CBD1-78BA-7B5215440EA6}"/>
              </a:ext>
            </a:extLst>
          </p:cNvPr>
          <p:cNvGrpSpPr/>
          <p:nvPr/>
        </p:nvGrpSpPr>
        <p:grpSpPr>
          <a:xfrm>
            <a:off x="7454394" y="1587710"/>
            <a:ext cx="4349333" cy="3800271"/>
            <a:chOff x="7454394" y="1587710"/>
            <a:chExt cx="4349333" cy="3800271"/>
          </a:xfrm>
        </p:grpSpPr>
        <p:grpSp>
          <p:nvGrpSpPr>
            <p:cNvPr id="79" name="Group 78">
              <a:extLst>
                <a:ext uri="{FF2B5EF4-FFF2-40B4-BE49-F238E27FC236}">
                  <a16:creationId xmlns:a16="http://schemas.microsoft.com/office/drawing/2014/main" id="{351BCD4E-7884-EC48-3ED3-FC3121B59209}"/>
                </a:ext>
              </a:extLst>
            </p:cNvPr>
            <p:cNvGrpSpPr/>
            <p:nvPr/>
          </p:nvGrpSpPr>
          <p:grpSpPr>
            <a:xfrm>
              <a:off x="7454394" y="3960627"/>
              <a:ext cx="1908690" cy="1427354"/>
              <a:chOff x="7454394" y="3960627"/>
              <a:chExt cx="1908690" cy="1427354"/>
            </a:xfrm>
          </p:grpSpPr>
          <p:sp>
            <p:nvSpPr>
              <p:cNvPr id="84" name="Freeform: Shape 83">
                <a:extLst>
                  <a:ext uri="{FF2B5EF4-FFF2-40B4-BE49-F238E27FC236}">
                    <a16:creationId xmlns:a16="http://schemas.microsoft.com/office/drawing/2014/main" id="{AB5AD70B-05FB-C16F-3C39-EDC8B3662BDD}"/>
                  </a:ext>
                </a:extLst>
              </p:cNvPr>
              <p:cNvSpPr/>
              <p:nvPr/>
            </p:nvSpPr>
            <p:spPr>
              <a:xfrm flipV="1">
                <a:off x="7454394" y="4630196"/>
                <a:ext cx="1154321" cy="757785"/>
              </a:xfrm>
              <a:custGeom>
                <a:avLst/>
                <a:gdLst>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151618"/>
                  <a:gd name="csY0" fmla="*/ 1727204 h 1727204"/>
                  <a:gd name="csX1" fmla="*/ 2151618 w 2151618"/>
                  <a:gd name="csY1" fmla="*/ 0 h 1727204"/>
                  <a:gd name="csX0" fmla="*/ 0 w 1997845"/>
                  <a:gd name="csY0" fmla="*/ 1397003 h 1397003"/>
                  <a:gd name="csX1" fmla="*/ 1997845 w 1997845"/>
                  <a:gd name="csY1" fmla="*/ 0 h 1397003"/>
                  <a:gd name="csX0" fmla="*/ 0 w 1997845"/>
                  <a:gd name="csY0" fmla="*/ 1397003 h 1397003"/>
                  <a:gd name="csX1" fmla="*/ 1997845 w 1997845"/>
                  <a:gd name="csY1" fmla="*/ 0 h 1397003"/>
                  <a:gd name="csX0" fmla="*/ 0 w 1834481"/>
                  <a:gd name="csY0" fmla="*/ 1422403 h 1422403"/>
                  <a:gd name="csX1" fmla="*/ 1834481 w 1834481"/>
                  <a:gd name="csY1" fmla="*/ 0 h 1422403"/>
                  <a:gd name="csX0" fmla="*/ 0 w 1834481"/>
                  <a:gd name="csY0" fmla="*/ 1422403 h 1422403"/>
                  <a:gd name="csX1" fmla="*/ 658741 w 1834481"/>
                  <a:gd name="csY1" fmla="*/ 1200622 h 1422403"/>
                  <a:gd name="csX2" fmla="*/ 1834481 w 1834481"/>
                  <a:gd name="csY2" fmla="*/ 0 h 1422403"/>
                  <a:gd name="csX0" fmla="*/ 0 w 1834481"/>
                  <a:gd name="csY0" fmla="*/ 1422403 h 1422403"/>
                  <a:gd name="csX1" fmla="*/ 658741 w 1834481"/>
                  <a:gd name="csY1" fmla="*/ 1200622 h 1422403"/>
                  <a:gd name="csX2" fmla="*/ 1834481 w 1834481"/>
                  <a:gd name="csY2" fmla="*/ 0 h 1422403"/>
                  <a:gd name="csX0" fmla="*/ 0 w 2511365"/>
                  <a:gd name="csY0" fmla="*/ 972975 h 1235274"/>
                  <a:gd name="csX1" fmla="*/ 1335625 w 2511365"/>
                  <a:gd name="csY1" fmla="*/ 1200622 h 1235274"/>
                  <a:gd name="csX2" fmla="*/ 2511365 w 2511365"/>
                  <a:gd name="csY2" fmla="*/ 0 h 1235274"/>
                  <a:gd name="csX0" fmla="*/ 0 w 2511365"/>
                  <a:gd name="csY0" fmla="*/ 972975 h 1240519"/>
                  <a:gd name="csX1" fmla="*/ 1335625 w 2511365"/>
                  <a:gd name="csY1" fmla="*/ 1200622 h 1240519"/>
                  <a:gd name="csX2" fmla="*/ 2511365 w 2511365"/>
                  <a:gd name="csY2" fmla="*/ 0 h 1240519"/>
                  <a:gd name="csX0" fmla="*/ 0 w 2511365"/>
                  <a:gd name="csY0" fmla="*/ 972975 h 1107503"/>
                  <a:gd name="csX1" fmla="*/ 1560955 w 2511365"/>
                  <a:gd name="csY1" fmla="*/ 1050361 h 1107503"/>
                  <a:gd name="csX2" fmla="*/ 2511365 w 2511365"/>
                  <a:gd name="csY2" fmla="*/ 0 h 1107503"/>
                  <a:gd name="csX0" fmla="*/ 0 w 2315821"/>
                  <a:gd name="csY0" fmla="*/ 1026009 h 1164304"/>
                  <a:gd name="csX1" fmla="*/ 1560955 w 2315821"/>
                  <a:gd name="csY1" fmla="*/ 1103395 h 1164304"/>
                  <a:gd name="csX2" fmla="*/ 2315821 w 2315821"/>
                  <a:gd name="csY2" fmla="*/ 0 h 1164304"/>
                  <a:gd name="csX0" fmla="*/ 0 w 2315821"/>
                  <a:gd name="csY0" fmla="*/ 1026009 h 1164304"/>
                  <a:gd name="csX1" fmla="*/ 1560955 w 2315821"/>
                  <a:gd name="csY1" fmla="*/ 1103395 h 1164304"/>
                  <a:gd name="csX2" fmla="*/ 2315821 w 2315821"/>
                  <a:gd name="csY2" fmla="*/ 0 h 1164304"/>
                  <a:gd name="csX0" fmla="*/ 0 w 2315821"/>
                  <a:gd name="csY0" fmla="*/ 1026009 h 1098167"/>
                  <a:gd name="csX1" fmla="*/ 1548319 w 2315821"/>
                  <a:gd name="csY1" fmla="*/ 1018984 h 1098167"/>
                  <a:gd name="csX2" fmla="*/ 2315821 w 2315821"/>
                  <a:gd name="csY2" fmla="*/ 0 h 1098167"/>
                  <a:gd name="csX0" fmla="*/ 0 w 2315821"/>
                  <a:gd name="csY0" fmla="*/ 1026009 h 1088653"/>
                  <a:gd name="csX1" fmla="*/ 769107 w 2315821"/>
                  <a:gd name="csY1" fmla="*/ 1005523 h 1088653"/>
                  <a:gd name="csX2" fmla="*/ 2315821 w 2315821"/>
                  <a:gd name="csY2" fmla="*/ 0 h 1088653"/>
                  <a:gd name="csX0" fmla="*/ 0 w 2315821"/>
                  <a:gd name="csY0" fmla="*/ 1026009 h 1028640"/>
                  <a:gd name="csX1" fmla="*/ 769107 w 2315821"/>
                  <a:gd name="csY1" fmla="*/ 1005523 h 1028640"/>
                  <a:gd name="csX2" fmla="*/ 2315821 w 2315821"/>
                  <a:gd name="csY2" fmla="*/ 0 h 1028640"/>
                  <a:gd name="csX0" fmla="*/ 0 w 2315821"/>
                  <a:gd name="csY0" fmla="*/ 1026009 h 1026258"/>
                  <a:gd name="csX1" fmla="*/ 753391 w 2315821"/>
                  <a:gd name="csY1" fmla="*/ 916283 h 1026258"/>
                  <a:gd name="csX2" fmla="*/ 2315821 w 2315821"/>
                  <a:gd name="csY2" fmla="*/ 0 h 1026258"/>
                  <a:gd name="csX0" fmla="*/ 0 w 2315821"/>
                  <a:gd name="csY0" fmla="*/ 1026009 h 1026409"/>
                  <a:gd name="csX1" fmla="*/ 753391 w 2315821"/>
                  <a:gd name="csY1" fmla="*/ 916283 h 1026409"/>
                  <a:gd name="csX2" fmla="*/ 2315821 w 2315821"/>
                  <a:gd name="csY2" fmla="*/ 0 h 1026409"/>
                  <a:gd name="csX0" fmla="*/ 0 w 2315821"/>
                  <a:gd name="csY0" fmla="*/ 1026009 h 1026008"/>
                  <a:gd name="csX1" fmla="*/ 753391 w 2315821"/>
                  <a:gd name="csY1" fmla="*/ 916283 h 1026008"/>
                  <a:gd name="csX2" fmla="*/ 2315821 w 2315821"/>
                  <a:gd name="csY2" fmla="*/ 0 h 1026008"/>
                  <a:gd name="csX0" fmla="*/ 0 w 1562430"/>
                  <a:gd name="csY0" fmla="*/ 916283 h 916284"/>
                  <a:gd name="csX1" fmla="*/ 1562430 w 1562430"/>
                  <a:gd name="csY1" fmla="*/ 0 h 916284"/>
                  <a:gd name="csX0" fmla="*/ 0 w 1258001"/>
                  <a:gd name="csY0" fmla="*/ 861240 h 861240"/>
                  <a:gd name="csX1" fmla="*/ 1258001 w 1258001"/>
                  <a:gd name="csY1" fmla="*/ 0 h 861240"/>
                  <a:gd name="csX0" fmla="*/ 0 w 1258001"/>
                  <a:gd name="csY0" fmla="*/ 861240 h 861240"/>
                  <a:gd name="csX1" fmla="*/ 1258001 w 1258001"/>
                  <a:gd name="csY1" fmla="*/ 0 h 861240"/>
                  <a:gd name="csX0" fmla="*/ 0 w 1258001"/>
                  <a:gd name="csY0" fmla="*/ 861240 h 861240"/>
                  <a:gd name="csX1" fmla="*/ 1258001 w 1258001"/>
                  <a:gd name="csY1" fmla="*/ 0 h 861240"/>
                  <a:gd name="csX0" fmla="*/ 0 w 1258001"/>
                  <a:gd name="csY0" fmla="*/ 861240 h 861240"/>
                  <a:gd name="csX1" fmla="*/ 1258001 w 1258001"/>
                  <a:gd name="csY1" fmla="*/ 0 h 861240"/>
                  <a:gd name="csX0" fmla="*/ 0 w 1258001"/>
                  <a:gd name="csY0" fmla="*/ 861240 h 861240"/>
                  <a:gd name="csX1" fmla="*/ 1258001 w 1258001"/>
                  <a:gd name="csY1" fmla="*/ 0 h 861240"/>
                </a:gdLst>
                <a:ahLst/>
                <a:cxnLst>
                  <a:cxn ang="0">
                    <a:pos x="csX0" y="csY0"/>
                  </a:cxn>
                  <a:cxn ang="0">
                    <a:pos x="csX1" y="csY1"/>
                  </a:cxn>
                </a:cxnLst>
                <a:rect l="l" t="t" r="r" b="b"/>
                <a:pathLst>
                  <a:path w="1258001" h="861240">
                    <a:moveTo>
                      <a:pt x="0" y="861240"/>
                    </a:moveTo>
                    <a:cubicBezTo>
                      <a:pt x="375264" y="783083"/>
                      <a:pt x="1077400" y="600179"/>
                      <a:pt x="1258001" y="0"/>
                    </a:cubicBezTo>
                  </a:path>
                </a:pathLst>
              </a:custGeom>
              <a:noFill/>
              <a:ln w="1905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86" name="Freeform: Shape 85">
                <a:extLst>
                  <a:ext uri="{FF2B5EF4-FFF2-40B4-BE49-F238E27FC236}">
                    <a16:creationId xmlns:a16="http://schemas.microsoft.com/office/drawing/2014/main" id="{A9ACFDBF-AE27-C250-CD78-D1FB45225BC0}"/>
                  </a:ext>
                </a:extLst>
              </p:cNvPr>
              <p:cNvSpPr/>
              <p:nvPr/>
            </p:nvSpPr>
            <p:spPr>
              <a:xfrm flipH="1" flipV="1">
                <a:off x="7786128" y="3960627"/>
                <a:ext cx="1576956" cy="670537"/>
              </a:xfrm>
              <a:custGeom>
                <a:avLst/>
                <a:gdLst>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151618"/>
                  <a:gd name="csY0" fmla="*/ 1727204 h 1727204"/>
                  <a:gd name="csX1" fmla="*/ 2151618 w 2151618"/>
                  <a:gd name="csY1" fmla="*/ 0 h 1727204"/>
                  <a:gd name="csX0" fmla="*/ 0 w 1997845"/>
                  <a:gd name="csY0" fmla="*/ 1397003 h 1397003"/>
                  <a:gd name="csX1" fmla="*/ 1997845 w 1997845"/>
                  <a:gd name="csY1" fmla="*/ 0 h 1397003"/>
                  <a:gd name="csX0" fmla="*/ 0 w 1997845"/>
                  <a:gd name="csY0" fmla="*/ 1397003 h 1397003"/>
                  <a:gd name="csX1" fmla="*/ 1997845 w 1997845"/>
                  <a:gd name="csY1" fmla="*/ 0 h 1397003"/>
                  <a:gd name="csX0" fmla="*/ 0 w 1834481"/>
                  <a:gd name="csY0" fmla="*/ 1422403 h 1422403"/>
                  <a:gd name="csX1" fmla="*/ 1834481 w 1834481"/>
                  <a:gd name="csY1" fmla="*/ 0 h 1422403"/>
                  <a:gd name="csX0" fmla="*/ 0 w 1834481"/>
                  <a:gd name="csY0" fmla="*/ 1422403 h 1422403"/>
                  <a:gd name="csX1" fmla="*/ 658741 w 1834481"/>
                  <a:gd name="csY1" fmla="*/ 1200622 h 1422403"/>
                  <a:gd name="csX2" fmla="*/ 1834481 w 1834481"/>
                  <a:gd name="csY2" fmla="*/ 0 h 1422403"/>
                  <a:gd name="csX0" fmla="*/ 0 w 1834481"/>
                  <a:gd name="csY0" fmla="*/ 1422403 h 1422403"/>
                  <a:gd name="csX1" fmla="*/ 658741 w 1834481"/>
                  <a:gd name="csY1" fmla="*/ 1200622 h 1422403"/>
                  <a:gd name="csX2" fmla="*/ 1834481 w 1834481"/>
                  <a:gd name="csY2" fmla="*/ 0 h 1422403"/>
                  <a:gd name="csX0" fmla="*/ 0 w 2511365"/>
                  <a:gd name="csY0" fmla="*/ 972975 h 1235274"/>
                  <a:gd name="csX1" fmla="*/ 1335625 w 2511365"/>
                  <a:gd name="csY1" fmla="*/ 1200622 h 1235274"/>
                  <a:gd name="csX2" fmla="*/ 2511365 w 2511365"/>
                  <a:gd name="csY2" fmla="*/ 0 h 1235274"/>
                  <a:gd name="csX0" fmla="*/ 0 w 2511365"/>
                  <a:gd name="csY0" fmla="*/ 972975 h 1240519"/>
                  <a:gd name="csX1" fmla="*/ 1335625 w 2511365"/>
                  <a:gd name="csY1" fmla="*/ 1200622 h 1240519"/>
                  <a:gd name="csX2" fmla="*/ 2511365 w 2511365"/>
                  <a:gd name="csY2" fmla="*/ 0 h 1240519"/>
                  <a:gd name="csX0" fmla="*/ 0 w 2511365"/>
                  <a:gd name="csY0" fmla="*/ 972975 h 1107503"/>
                  <a:gd name="csX1" fmla="*/ 1560955 w 2511365"/>
                  <a:gd name="csY1" fmla="*/ 1050361 h 1107503"/>
                  <a:gd name="csX2" fmla="*/ 2511365 w 2511365"/>
                  <a:gd name="csY2" fmla="*/ 0 h 1107503"/>
                  <a:gd name="csX0" fmla="*/ 0 w 2315821"/>
                  <a:gd name="csY0" fmla="*/ 1026009 h 1164304"/>
                  <a:gd name="csX1" fmla="*/ 1560955 w 2315821"/>
                  <a:gd name="csY1" fmla="*/ 1103395 h 1164304"/>
                  <a:gd name="csX2" fmla="*/ 2315821 w 2315821"/>
                  <a:gd name="csY2" fmla="*/ 0 h 1164304"/>
                  <a:gd name="csX0" fmla="*/ 0 w 2315821"/>
                  <a:gd name="csY0" fmla="*/ 1026009 h 1164304"/>
                  <a:gd name="csX1" fmla="*/ 1560955 w 2315821"/>
                  <a:gd name="csY1" fmla="*/ 1103395 h 1164304"/>
                  <a:gd name="csX2" fmla="*/ 2315821 w 2315821"/>
                  <a:gd name="csY2" fmla="*/ 0 h 1164304"/>
                </a:gdLst>
                <a:ahLst/>
                <a:cxnLst>
                  <a:cxn ang="0">
                    <a:pos x="csX0" y="csY0"/>
                  </a:cxn>
                  <a:cxn ang="0">
                    <a:pos x="csX1" y="csY1"/>
                  </a:cxn>
                  <a:cxn ang="0">
                    <a:pos x="csX2" y="csY2"/>
                  </a:cxn>
                </a:cxnLst>
                <a:rect l="l" t="t" r="r" b="b"/>
                <a:pathLst>
                  <a:path w="2315821" h="1164304">
                    <a:moveTo>
                      <a:pt x="0" y="1026009"/>
                    </a:moveTo>
                    <a:cubicBezTo>
                      <a:pt x="400082" y="1031632"/>
                      <a:pt x="1174985" y="1274396"/>
                      <a:pt x="1560955" y="1103395"/>
                    </a:cubicBezTo>
                    <a:cubicBezTo>
                      <a:pt x="1946925" y="932394"/>
                      <a:pt x="2174425" y="665580"/>
                      <a:pt x="2315821" y="0"/>
                    </a:cubicBezTo>
                  </a:path>
                </a:pathLst>
              </a:custGeom>
              <a:noFill/>
              <a:ln w="1905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95" name="Group 94">
                <a:extLst>
                  <a:ext uri="{FF2B5EF4-FFF2-40B4-BE49-F238E27FC236}">
                    <a16:creationId xmlns:a16="http://schemas.microsoft.com/office/drawing/2014/main" id="{04221391-211F-046F-5CA9-1DC0A445874D}"/>
                  </a:ext>
                </a:extLst>
              </p:cNvPr>
              <p:cNvGrpSpPr/>
              <p:nvPr/>
            </p:nvGrpSpPr>
            <p:grpSpPr>
              <a:xfrm>
                <a:off x="8327069" y="3970358"/>
                <a:ext cx="0" cy="1011952"/>
                <a:chOff x="5218109" y="3909398"/>
                <a:chExt cx="0" cy="1011952"/>
              </a:xfrm>
            </p:grpSpPr>
            <p:cxnSp>
              <p:nvCxnSpPr>
                <p:cNvPr id="85" name="Straight Arrow Connector 84">
                  <a:extLst>
                    <a:ext uri="{FF2B5EF4-FFF2-40B4-BE49-F238E27FC236}">
                      <a16:creationId xmlns:a16="http://schemas.microsoft.com/office/drawing/2014/main" id="{FC1D1EC2-15AA-5780-5A06-423B23CDFFEC}"/>
                    </a:ext>
                  </a:extLst>
                </p:cNvPr>
                <p:cNvCxnSpPr>
                  <a:cxnSpLocks/>
                </p:cNvCxnSpPr>
                <p:nvPr/>
              </p:nvCxnSpPr>
              <p:spPr>
                <a:xfrm>
                  <a:off x="5218109" y="4417350"/>
                  <a:ext cx="0" cy="504000"/>
                </a:xfrm>
                <a:prstGeom prst="straightConnector1">
                  <a:avLst/>
                </a:prstGeom>
                <a:ln w="28575">
                  <a:solidFill>
                    <a:srgbClr val="C000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3114149D-75E1-1156-5E20-2362A9E1A8EB}"/>
                    </a:ext>
                  </a:extLst>
                </p:cNvPr>
                <p:cNvCxnSpPr>
                  <a:cxnSpLocks/>
                </p:cNvCxnSpPr>
                <p:nvPr/>
              </p:nvCxnSpPr>
              <p:spPr>
                <a:xfrm flipH="1" flipV="1">
                  <a:off x="5218109" y="3909398"/>
                  <a:ext cx="0" cy="504000"/>
                </a:xfrm>
                <a:prstGeom prst="straightConnector1">
                  <a:avLst/>
                </a:prstGeom>
                <a:ln w="28575">
                  <a:solidFill>
                    <a:srgbClr val="7030A0"/>
                  </a:solidFill>
                  <a:prstDash val="sysDot"/>
                  <a:tailEnd type="triangle"/>
                </a:ln>
              </p:spPr>
              <p:style>
                <a:lnRef idx="2">
                  <a:schemeClr val="accent1"/>
                </a:lnRef>
                <a:fillRef idx="0">
                  <a:schemeClr val="accent1"/>
                </a:fillRef>
                <a:effectRef idx="1">
                  <a:schemeClr val="accent1"/>
                </a:effectRef>
                <a:fontRef idx="minor">
                  <a:schemeClr val="tx1"/>
                </a:fontRef>
              </p:style>
            </p:cxnSp>
          </p:grpSp>
        </p:grpSp>
        <p:grpSp>
          <p:nvGrpSpPr>
            <p:cNvPr id="78" name="Group 77">
              <a:extLst>
                <a:ext uri="{FF2B5EF4-FFF2-40B4-BE49-F238E27FC236}">
                  <a16:creationId xmlns:a16="http://schemas.microsoft.com/office/drawing/2014/main" id="{8A10572D-D9AE-2191-D339-577982DD6598}"/>
                </a:ext>
              </a:extLst>
            </p:cNvPr>
            <p:cNvGrpSpPr/>
            <p:nvPr/>
          </p:nvGrpSpPr>
          <p:grpSpPr>
            <a:xfrm>
              <a:off x="7477773" y="1587710"/>
              <a:ext cx="4325954" cy="1637658"/>
              <a:chOff x="7477773" y="1587710"/>
              <a:chExt cx="4325954" cy="1637658"/>
            </a:xfrm>
          </p:grpSpPr>
          <p:sp>
            <p:nvSpPr>
              <p:cNvPr id="76" name="Freeform: Shape 75">
                <a:extLst>
                  <a:ext uri="{FF2B5EF4-FFF2-40B4-BE49-F238E27FC236}">
                    <a16:creationId xmlns:a16="http://schemas.microsoft.com/office/drawing/2014/main" id="{69B04D9C-1D7D-885A-1E2F-ED02C75BF0C5}"/>
                  </a:ext>
                </a:extLst>
              </p:cNvPr>
              <p:cNvSpPr/>
              <p:nvPr/>
            </p:nvSpPr>
            <p:spPr>
              <a:xfrm flipH="1" flipV="1">
                <a:off x="8226399" y="2436275"/>
                <a:ext cx="3577328" cy="671370"/>
              </a:xfrm>
              <a:custGeom>
                <a:avLst/>
                <a:gdLst>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151618"/>
                  <a:gd name="csY0" fmla="*/ 1727204 h 1727204"/>
                  <a:gd name="csX1" fmla="*/ 2151618 w 2151618"/>
                  <a:gd name="csY1" fmla="*/ 0 h 1727204"/>
                  <a:gd name="csX0" fmla="*/ 0 w 1997845"/>
                  <a:gd name="csY0" fmla="*/ 1397003 h 1397003"/>
                  <a:gd name="csX1" fmla="*/ 1997845 w 1997845"/>
                  <a:gd name="csY1" fmla="*/ 0 h 1397003"/>
                  <a:gd name="csX0" fmla="*/ 0 w 1997845"/>
                  <a:gd name="csY0" fmla="*/ 1397003 h 1397003"/>
                  <a:gd name="csX1" fmla="*/ 1997845 w 1997845"/>
                  <a:gd name="csY1" fmla="*/ 0 h 1397003"/>
                  <a:gd name="csX0" fmla="*/ 0 w 1834481"/>
                  <a:gd name="csY0" fmla="*/ 1422403 h 1422403"/>
                  <a:gd name="csX1" fmla="*/ 1834481 w 1834481"/>
                  <a:gd name="csY1" fmla="*/ 0 h 1422403"/>
                  <a:gd name="csX0" fmla="*/ 0 w 1834481"/>
                  <a:gd name="csY0" fmla="*/ 1422403 h 1422403"/>
                  <a:gd name="csX1" fmla="*/ 658741 w 1834481"/>
                  <a:gd name="csY1" fmla="*/ 1200622 h 1422403"/>
                  <a:gd name="csX2" fmla="*/ 1834481 w 1834481"/>
                  <a:gd name="csY2" fmla="*/ 0 h 1422403"/>
                  <a:gd name="csX0" fmla="*/ 0 w 1834481"/>
                  <a:gd name="csY0" fmla="*/ 1422403 h 1422403"/>
                  <a:gd name="csX1" fmla="*/ 658741 w 1834481"/>
                  <a:gd name="csY1" fmla="*/ 1200622 h 1422403"/>
                  <a:gd name="csX2" fmla="*/ 1834481 w 1834481"/>
                  <a:gd name="csY2" fmla="*/ 0 h 1422403"/>
                  <a:gd name="csX0" fmla="*/ 0 w 2511365"/>
                  <a:gd name="csY0" fmla="*/ 972975 h 1235274"/>
                  <a:gd name="csX1" fmla="*/ 1335625 w 2511365"/>
                  <a:gd name="csY1" fmla="*/ 1200622 h 1235274"/>
                  <a:gd name="csX2" fmla="*/ 2511365 w 2511365"/>
                  <a:gd name="csY2" fmla="*/ 0 h 1235274"/>
                  <a:gd name="csX0" fmla="*/ 0 w 2511365"/>
                  <a:gd name="csY0" fmla="*/ 972975 h 1240519"/>
                  <a:gd name="csX1" fmla="*/ 1335625 w 2511365"/>
                  <a:gd name="csY1" fmla="*/ 1200622 h 1240519"/>
                  <a:gd name="csX2" fmla="*/ 2511365 w 2511365"/>
                  <a:gd name="csY2" fmla="*/ 0 h 1240519"/>
                  <a:gd name="csX0" fmla="*/ 0 w 2511365"/>
                  <a:gd name="csY0" fmla="*/ 972975 h 1107503"/>
                  <a:gd name="csX1" fmla="*/ 1560955 w 2511365"/>
                  <a:gd name="csY1" fmla="*/ 1050361 h 1107503"/>
                  <a:gd name="csX2" fmla="*/ 2511365 w 2511365"/>
                  <a:gd name="csY2" fmla="*/ 0 h 1107503"/>
                  <a:gd name="csX0" fmla="*/ 0 w 2315821"/>
                  <a:gd name="csY0" fmla="*/ 1026009 h 1164304"/>
                  <a:gd name="csX1" fmla="*/ 1560955 w 2315821"/>
                  <a:gd name="csY1" fmla="*/ 1103395 h 1164304"/>
                  <a:gd name="csX2" fmla="*/ 2315821 w 2315821"/>
                  <a:gd name="csY2" fmla="*/ 0 h 1164304"/>
                  <a:gd name="csX0" fmla="*/ 0 w 2315821"/>
                  <a:gd name="csY0" fmla="*/ 1026009 h 1164304"/>
                  <a:gd name="csX1" fmla="*/ 1560955 w 2315821"/>
                  <a:gd name="csY1" fmla="*/ 1103395 h 1164304"/>
                  <a:gd name="csX2" fmla="*/ 2315821 w 2315821"/>
                  <a:gd name="csY2" fmla="*/ 0 h 1164304"/>
                  <a:gd name="csX0" fmla="*/ 0 w 2343669"/>
                  <a:gd name="csY0" fmla="*/ 1152852 h 1205461"/>
                  <a:gd name="csX1" fmla="*/ 1588803 w 2343669"/>
                  <a:gd name="csY1" fmla="*/ 1103395 h 1205461"/>
                  <a:gd name="csX2" fmla="*/ 2343669 w 2343669"/>
                  <a:gd name="csY2" fmla="*/ 0 h 1205461"/>
                  <a:gd name="csX0" fmla="*/ 0 w 2343669"/>
                  <a:gd name="csY0" fmla="*/ 1152852 h 1158773"/>
                  <a:gd name="csX1" fmla="*/ 1677008 w 2343669"/>
                  <a:gd name="csY1" fmla="*/ 1000665 h 1158773"/>
                  <a:gd name="csX2" fmla="*/ 2343669 w 2343669"/>
                  <a:gd name="csY2" fmla="*/ 0 h 1158773"/>
                  <a:gd name="csX0" fmla="*/ 0 w 2343669"/>
                  <a:gd name="csY0" fmla="*/ 1152852 h 1152914"/>
                  <a:gd name="csX1" fmla="*/ 1677008 w 2343669"/>
                  <a:gd name="csY1" fmla="*/ 1000665 h 1152914"/>
                  <a:gd name="csX2" fmla="*/ 2343669 w 2343669"/>
                  <a:gd name="csY2" fmla="*/ 0 h 1152914"/>
                  <a:gd name="csX0" fmla="*/ 0 w 2343669"/>
                  <a:gd name="csY0" fmla="*/ 1152852 h 1152852"/>
                  <a:gd name="csX1" fmla="*/ 1678733 w 2343669"/>
                  <a:gd name="csY1" fmla="*/ 956176 h 1152852"/>
                  <a:gd name="csX2" fmla="*/ 2343669 w 2343669"/>
                  <a:gd name="csY2" fmla="*/ 0 h 1152852"/>
                  <a:gd name="csX0" fmla="*/ 0 w 2343669"/>
                  <a:gd name="csY0" fmla="*/ 1152852 h 1152852"/>
                  <a:gd name="csX1" fmla="*/ 1678733 w 2343669"/>
                  <a:gd name="csY1" fmla="*/ 956176 h 1152852"/>
                  <a:gd name="csX2" fmla="*/ 2343669 w 2343669"/>
                  <a:gd name="csY2" fmla="*/ 0 h 1152852"/>
                  <a:gd name="csX0" fmla="*/ 0 w 2343669"/>
                  <a:gd name="csY0" fmla="*/ 1152852 h 1152852"/>
                  <a:gd name="csX1" fmla="*/ 1678733 w 2343669"/>
                  <a:gd name="csY1" fmla="*/ 956176 h 1152852"/>
                  <a:gd name="csX2" fmla="*/ 2343669 w 2343669"/>
                  <a:gd name="csY2" fmla="*/ 0 h 1152852"/>
                  <a:gd name="csX0" fmla="*/ 0 w 2343669"/>
                  <a:gd name="csY0" fmla="*/ 1152852 h 1152852"/>
                  <a:gd name="csX1" fmla="*/ 1686552 w 2343669"/>
                  <a:gd name="csY1" fmla="*/ 1009561 h 1152852"/>
                  <a:gd name="csX2" fmla="*/ 2343669 w 2343669"/>
                  <a:gd name="csY2" fmla="*/ 0 h 1152852"/>
                  <a:gd name="csX0" fmla="*/ 0 w 2343669"/>
                  <a:gd name="csY0" fmla="*/ 1152852 h 1152852"/>
                  <a:gd name="csX1" fmla="*/ 1686552 w 2343669"/>
                  <a:gd name="csY1" fmla="*/ 1009561 h 1152852"/>
                  <a:gd name="csX2" fmla="*/ 2343669 w 2343669"/>
                  <a:gd name="csY2" fmla="*/ 0 h 1152852"/>
                  <a:gd name="csX0" fmla="*/ 0 w 2343669"/>
                  <a:gd name="csY0" fmla="*/ 1152852 h 1152852"/>
                  <a:gd name="csX1" fmla="*/ 1686552 w 2343669"/>
                  <a:gd name="csY1" fmla="*/ 1009561 h 1152852"/>
                  <a:gd name="csX2" fmla="*/ 2343669 w 2343669"/>
                  <a:gd name="csY2" fmla="*/ 0 h 1152852"/>
                  <a:gd name="csX0" fmla="*/ 0 w 2343669"/>
                  <a:gd name="csY0" fmla="*/ 1152852 h 1152852"/>
                  <a:gd name="csX1" fmla="*/ 1686552 w 2343669"/>
                  <a:gd name="csY1" fmla="*/ 1009561 h 1152852"/>
                  <a:gd name="csX2" fmla="*/ 2343669 w 2343669"/>
                  <a:gd name="csY2" fmla="*/ 0 h 1152852"/>
                  <a:gd name="csX0" fmla="*/ 0 w 2343669"/>
                  <a:gd name="csY0" fmla="*/ 1152852 h 1155466"/>
                  <a:gd name="csX1" fmla="*/ 1686552 w 2343669"/>
                  <a:gd name="csY1" fmla="*/ 1009561 h 1155466"/>
                  <a:gd name="csX2" fmla="*/ 2343669 w 2343669"/>
                  <a:gd name="csY2" fmla="*/ 0 h 1155466"/>
                  <a:gd name="csX0" fmla="*/ 0 w 2336826"/>
                  <a:gd name="csY0" fmla="*/ 1198026 h 1203170"/>
                  <a:gd name="csX1" fmla="*/ 1679709 w 2336826"/>
                  <a:gd name="csY1" fmla="*/ 1009561 h 1203170"/>
                  <a:gd name="csX2" fmla="*/ 2336826 w 2336826"/>
                  <a:gd name="csY2" fmla="*/ 0 h 1203170"/>
                  <a:gd name="csX0" fmla="*/ 0 w 2336826"/>
                  <a:gd name="csY0" fmla="*/ 1198026 h 1198026"/>
                  <a:gd name="csX1" fmla="*/ 1679709 w 2336826"/>
                  <a:gd name="csY1" fmla="*/ 1009561 h 1198026"/>
                  <a:gd name="csX2" fmla="*/ 2336826 w 2336826"/>
                  <a:gd name="csY2" fmla="*/ 0 h 1198026"/>
                  <a:gd name="csX0" fmla="*/ 0 w 2336826"/>
                  <a:gd name="csY0" fmla="*/ 1167455 h 1167455"/>
                  <a:gd name="csX1" fmla="*/ 1679709 w 2336826"/>
                  <a:gd name="csY1" fmla="*/ 1009561 h 1167455"/>
                  <a:gd name="csX2" fmla="*/ 2336826 w 2336826"/>
                  <a:gd name="csY2" fmla="*/ 0 h 1167455"/>
                  <a:gd name="csX0" fmla="*/ 0 w 2336826"/>
                  <a:gd name="csY0" fmla="*/ 1167455 h 1168683"/>
                  <a:gd name="csX1" fmla="*/ 1679709 w 2336826"/>
                  <a:gd name="csY1" fmla="*/ 1009561 h 1168683"/>
                  <a:gd name="csX2" fmla="*/ 2336826 w 2336826"/>
                  <a:gd name="csY2" fmla="*/ 0 h 1168683"/>
                  <a:gd name="csX0" fmla="*/ 0 w 2336826"/>
                  <a:gd name="csY0" fmla="*/ 1167455 h 1167455"/>
                  <a:gd name="csX1" fmla="*/ 1679709 w 2336826"/>
                  <a:gd name="csY1" fmla="*/ 1009561 h 1167455"/>
                  <a:gd name="csX2" fmla="*/ 2336826 w 2336826"/>
                  <a:gd name="csY2" fmla="*/ 0 h 1167455"/>
                  <a:gd name="csX0" fmla="*/ 0 w 2336826"/>
                  <a:gd name="csY0" fmla="*/ 1167455 h 1167455"/>
                  <a:gd name="csX1" fmla="*/ 1679709 w 2336826"/>
                  <a:gd name="csY1" fmla="*/ 1009561 h 1167455"/>
                  <a:gd name="csX2" fmla="*/ 2336826 w 2336826"/>
                  <a:gd name="csY2" fmla="*/ 0 h 1167455"/>
                  <a:gd name="csX0" fmla="*/ 0 w 2222730"/>
                  <a:gd name="csY0" fmla="*/ 758718 h 758718"/>
                  <a:gd name="csX1" fmla="*/ 1679709 w 2222730"/>
                  <a:gd name="csY1" fmla="*/ 600824 h 758718"/>
                  <a:gd name="csX2" fmla="*/ 2222730 w 2222730"/>
                  <a:gd name="csY2" fmla="*/ 0 h 758718"/>
                  <a:gd name="csX0" fmla="*/ 0 w 2222730"/>
                  <a:gd name="csY0" fmla="*/ 758718 h 758718"/>
                  <a:gd name="csX1" fmla="*/ 1679709 w 2222730"/>
                  <a:gd name="csY1" fmla="*/ 600824 h 758718"/>
                  <a:gd name="csX2" fmla="*/ 2222730 w 2222730"/>
                  <a:gd name="csY2" fmla="*/ 0 h 758718"/>
                  <a:gd name="csX0" fmla="*/ 0 w 2222730"/>
                  <a:gd name="csY0" fmla="*/ 758718 h 758718"/>
                  <a:gd name="csX1" fmla="*/ 1679709 w 2222730"/>
                  <a:gd name="csY1" fmla="*/ 600824 h 758718"/>
                  <a:gd name="csX2" fmla="*/ 2222730 w 2222730"/>
                  <a:gd name="csY2" fmla="*/ 0 h 758718"/>
                  <a:gd name="csX0" fmla="*/ 0 w 2222730"/>
                  <a:gd name="csY0" fmla="*/ 758718 h 758718"/>
                  <a:gd name="csX1" fmla="*/ 1679709 w 2222730"/>
                  <a:gd name="csY1" fmla="*/ 600824 h 758718"/>
                  <a:gd name="csX2" fmla="*/ 2222730 w 2222730"/>
                  <a:gd name="csY2" fmla="*/ 0 h 758718"/>
                  <a:gd name="csX0" fmla="*/ 0 w 2222730"/>
                  <a:gd name="csY0" fmla="*/ 758718 h 758718"/>
                  <a:gd name="csX1" fmla="*/ 1679709 w 2222730"/>
                  <a:gd name="csY1" fmla="*/ 600824 h 758718"/>
                  <a:gd name="csX2" fmla="*/ 2222730 w 2222730"/>
                  <a:gd name="csY2" fmla="*/ 0 h 758718"/>
                  <a:gd name="csX0" fmla="*/ 0 w 2222730"/>
                  <a:gd name="csY0" fmla="*/ 758718 h 758718"/>
                  <a:gd name="csX1" fmla="*/ 1679709 w 2222730"/>
                  <a:gd name="csY1" fmla="*/ 600824 h 758718"/>
                  <a:gd name="csX2" fmla="*/ 2222730 w 2222730"/>
                  <a:gd name="csY2" fmla="*/ 0 h 758718"/>
                  <a:gd name="csX0" fmla="*/ 0 w 2222730"/>
                  <a:gd name="csY0" fmla="*/ 758718 h 758718"/>
                  <a:gd name="csX1" fmla="*/ 1679709 w 2222730"/>
                  <a:gd name="csY1" fmla="*/ 600824 h 758718"/>
                  <a:gd name="csX2" fmla="*/ 2222730 w 2222730"/>
                  <a:gd name="csY2" fmla="*/ 0 h 758718"/>
                  <a:gd name="csX0" fmla="*/ 0 w 2222730"/>
                  <a:gd name="csY0" fmla="*/ 758718 h 758718"/>
                  <a:gd name="csX1" fmla="*/ 1679709 w 2222730"/>
                  <a:gd name="csY1" fmla="*/ 600824 h 758718"/>
                  <a:gd name="csX2" fmla="*/ 2222730 w 2222730"/>
                  <a:gd name="csY2" fmla="*/ 0 h 758718"/>
                  <a:gd name="csX0" fmla="*/ 0 w 2222730"/>
                  <a:gd name="csY0" fmla="*/ 758718 h 758718"/>
                  <a:gd name="csX1" fmla="*/ 1679709 w 2222730"/>
                  <a:gd name="csY1" fmla="*/ 600824 h 758718"/>
                  <a:gd name="csX2" fmla="*/ 2222730 w 2222730"/>
                  <a:gd name="csY2" fmla="*/ 0 h 758718"/>
                  <a:gd name="csX0" fmla="*/ 0 w 2222730"/>
                  <a:gd name="csY0" fmla="*/ 758718 h 758718"/>
                  <a:gd name="csX1" fmla="*/ 1679709 w 2222730"/>
                  <a:gd name="csY1" fmla="*/ 600824 h 758718"/>
                  <a:gd name="csX2" fmla="*/ 2222730 w 2222730"/>
                  <a:gd name="csY2" fmla="*/ 0 h 758718"/>
                  <a:gd name="csX0" fmla="*/ 0 w 2222730"/>
                  <a:gd name="csY0" fmla="*/ 758718 h 758718"/>
                  <a:gd name="csX1" fmla="*/ 1679709 w 2222730"/>
                  <a:gd name="csY1" fmla="*/ 600824 h 758718"/>
                  <a:gd name="csX2" fmla="*/ 2222730 w 2222730"/>
                  <a:gd name="csY2" fmla="*/ 0 h 758718"/>
                  <a:gd name="csX0" fmla="*/ 0 w 2222730"/>
                  <a:gd name="csY0" fmla="*/ 758718 h 758718"/>
                  <a:gd name="csX1" fmla="*/ 1679709 w 2222730"/>
                  <a:gd name="csY1" fmla="*/ 600824 h 758718"/>
                  <a:gd name="csX2" fmla="*/ 2222730 w 2222730"/>
                  <a:gd name="csY2" fmla="*/ 0 h 758718"/>
                  <a:gd name="csX0" fmla="*/ 0 w 2222730"/>
                  <a:gd name="csY0" fmla="*/ 758718 h 758718"/>
                  <a:gd name="csX1" fmla="*/ 1679709 w 2222730"/>
                  <a:gd name="csY1" fmla="*/ 600824 h 758718"/>
                  <a:gd name="csX2" fmla="*/ 2222730 w 2222730"/>
                  <a:gd name="csY2" fmla="*/ 0 h 758718"/>
                  <a:gd name="csX0" fmla="*/ 0 w 2222730"/>
                  <a:gd name="csY0" fmla="*/ 758718 h 758718"/>
                  <a:gd name="csX1" fmla="*/ 1679709 w 2222730"/>
                  <a:gd name="csY1" fmla="*/ 600824 h 758718"/>
                  <a:gd name="csX2" fmla="*/ 2222730 w 2222730"/>
                  <a:gd name="csY2" fmla="*/ 0 h 758718"/>
                  <a:gd name="csX0" fmla="*/ 0 w 2222730"/>
                  <a:gd name="csY0" fmla="*/ 758718 h 758718"/>
                  <a:gd name="csX1" fmla="*/ 1679709 w 2222730"/>
                  <a:gd name="csY1" fmla="*/ 600824 h 758718"/>
                  <a:gd name="csX2" fmla="*/ 2222730 w 2222730"/>
                  <a:gd name="csY2" fmla="*/ 0 h 758718"/>
                </a:gdLst>
                <a:ahLst/>
                <a:cxnLst>
                  <a:cxn ang="0">
                    <a:pos x="csX0" y="csY0"/>
                  </a:cxn>
                  <a:cxn ang="0">
                    <a:pos x="csX1" y="csY1"/>
                  </a:cxn>
                  <a:cxn ang="0">
                    <a:pos x="csX2" y="csY2"/>
                  </a:cxn>
                </a:cxnLst>
                <a:rect l="l" t="t" r="r" b="b"/>
                <a:pathLst>
                  <a:path w="2222730" h="758718">
                    <a:moveTo>
                      <a:pt x="0" y="758718"/>
                    </a:moveTo>
                    <a:cubicBezTo>
                      <a:pt x="884443" y="728083"/>
                      <a:pt x="1457128" y="691515"/>
                      <a:pt x="1679709" y="600824"/>
                    </a:cubicBezTo>
                    <a:cubicBezTo>
                      <a:pt x="1902290" y="510133"/>
                      <a:pt x="2109277" y="346958"/>
                      <a:pt x="2222730" y="0"/>
                    </a:cubicBezTo>
                  </a:path>
                </a:pathLst>
              </a:custGeom>
              <a:noFill/>
              <a:ln w="19050">
                <a:solidFill>
                  <a:schemeClr val="accent6">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7" name="Freeform: Shape 76">
                <a:extLst>
                  <a:ext uri="{FF2B5EF4-FFF2-40B4-BE49-F238E27FC236}">
                    <a16:creationId xmlns:a16="http://schemas.microsoft.com/office/drawing/2014/main" id="{D11A76AA-1F9E-7DBD-C9DD-53592CCA3FC9}"/>
                  </a:ext>
                </a:extLst>
              </p:cNvPr>
              <p:cNvSpPr/>
              <p:nvPr/>
            </p:nvSpPr>
            <p:spPr>
              <a:xfrm>
                <a:off x="7477773" y="1587710"/>
                <a:ext cx="1270070" cy="737569"/>
              </a:xfrm>
              <a:custGeom>
                <a:avLst/>
                <a:gdLst>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151618"/>
                  <a:gd name="csY0" fmla="*/ 1727204 h 1727204"/>
                  <a:gd name="csX1" fmla="*/ 2151618 w 2151618"/>
                  <a:gd name="csY1" fmla="*/ 0 h 1727204"/>
                  <a:gd name="csX0" fmla="*/ 0 w 1997845"/>
                  <a:gd name="csY0" fmla="*/ 1397003 h 1397003"/>
                  <a:gd name="csX1" fmla="*/ 1997845 w 1997845"/>
                  <a:gd name="csY1" fmla="*/ 0 h 1397003"/>
                  <a:gd name="csX0" fmla="*/ 0 w 1997845"/>
                  <a:gd name="csY0" fmla="*/ 1397003 h 1397003"/>
                  <a:gd name="csX1" fmla="*/ 1997845 w 1997845"/>
                  <a:gd name="csY1" fmla="*/ 0 h 1397003"/>
                  <a:gd name="csX0" fmla="*/ 0 w 1834481"/>
                  <a:gd name="csY0" fmla="*/ 1422403 h 1422403"/>
                  <a:gd name="csX1" fmla="*/ 1834481 w 1834481"/>
                  <a:gd name="csY1" fmla="*/ 0 h 1422403"/>
                  <a:gd name="csX0" fmla="*/ 0 w 1834481"/>
                  <a:gd name="csY0" fmla="*/ 1422403 h 1422403"/>
                  <a:gd name="csX1" fmla="*/ 658741 w 1834481"/>
                  <a:gd name="csY1" fmla="*/ 1200622 h 1422403"/>
                  <a:gd name="csX2" fmla="*/ 1834481 w 1834481"/>
                  <a:gd name="csY2" fmla="*/ 0 h 1422403"/>
                  <a:gd name="csX0" fmla="*/ 0 w 1834481"/>
                  <a:gd name="csY0" fmla="*/ 1422403 h 1422403"/>
                  <a:gd name="csX1" fmla="*/ 658741 w 1834481"/>
                  <a:gd name="csY1" fmla="*/ 1200622 h 1422403"/>
                  <a:gd name="csX2" fmla="*/ 1834481 w 1834481"/>
                  <a:gd name="csY2" fmla="*/ 0 h 1422403"/>
                  <a:gd name="csX0" fmla="*/ 0 w 2511365"/>
                  <a:gd name="csY0" fmla="*/ 972975 h 1235274"/>
                  <a:gd name="csX1" fmla="*/ 1335625 w 2511365"/>
                  <a:gd name="csY1" fmla="*/ 1200622 h 1235274"/>
                  <a:gd name="csX2" fmla="*/ 2511365 w 2511365"/>
                  <a:gd name="csY2" fmla="*/ 0 h 1235274"/>
                  <a:gd name="csX0" fmla="*/ 0 w 2511365"/>
                  <a:gd name="csY0" fmla="*/ 972975 h 1240519"/>
                  <a:gd name="csX1" fmla="*/ 1335625 w 2511365"/>
                  <a:gd name="csY1" fmla="*/ 1200622 h 1240519"/>
                  <a:gd name="csX2" fmla="*/ 2511365 w 2511365"/>
                  <a:gd name="csY2" fmla="*/ 0 h 1240519"/>
                  <a:gd name="csX0" fmla="*/ 0 w 2511365"/>
                  <a:gd name="csY0" fmla="*/ 972975 h 1107503"/>
                  <a:gd name="csX1" fmla="*/ 1560955 w 2511365"/>
                  <a:gd name="csY1" fmla="*/ 1050361 h 1107503"/>
                  <a:gd name="csX2" fmla="*/ 2511365 w 2511365"/>
                  <a:gd name="csY2" fmla="*/ 0 h 1107503"/>
                  <a:gd name="csX0" fmla="*/ 0 w 2315821"/>
                  <a:gd name="csY0" fmla="*/ 1026009 h 1164304"/>
                  <a:gd name="csX1" fmla="*/ 1560955 w 2315821"/>
                  <a:gd name="csY1" fmla="*/ 1103395 h 1164304"/>
                  <a:gd name="csX2" fmla="*/ 2315821 w 2315821"/>
                  <a:gd name="csY2" fmla="*/ 0 h 1164304"/>
                  <a:gd name="csX0" fmla="*/ 0 w 2315821"/>
                  <a:gd name="csY0" fmla="*/ 1026009 h 1164304"/>
                  <a:gd name="csX1" fmla="*/ 1560955 w 2315821"/>
                  <a:gd name="csY1" fmla="*/ 1103395 h 1164304"/>
                  <a:gd name="csX2" fmla="*/ 2315821 w 2315821"/>
                  <a:gd name="csY2" fmla="*/ 0 h 1164304"/>
                  <a:gd name="csX0" fmla="*/ 0 w 2315821"/>
                  <a:gd name="csY0" fmla="*/ 1026009 h 1098167"/>
                  <a:gd name="csX1" fmla="*/ 1548319 w 2315821"/>
                  <a:gd name="csY1" fmla="*/ 1018984 h 1098167"/>
                  <a:gd name="csX2" fmla="*/ 2315821 w 2315821"/>
                  <a:gd name="csY2" fmla="*/ 0 h 1098167"/>
                  <a:gd name="csX0" fmla="*/ 0 w 2315821"/>
                  <a:gd name="csY0" fmla="*/ 1026009 h 1088653"/>
                  <a:gd name="csX1" fmla="*/ 769107 w 2315821"/>
                  <a:gd name="csY1" fmla="*/ 1005523 h 1088653"/>
                  <a:gd name="csX2" fmla="*/ 2315821 w 2315821"/>
                  <a:gd name="csY2" fmla="*/ 0 h 1088653"/>
                  <a:gd name="csX0" fmla="*/ 0 w 2315821"/>
                  <a:gd name="csY0" fmla="*/ 1026009 h 1028640"/>
                  <a:gd name="csX1" fmla="*/ 769107 w 2315821"/>
                  <a:gd name="csY1" fmla="*/ 1005523 h 1028640"/>
                  <a:gd name="csX2" fmla="*/ 2315821 w 2315821"/>
                  <a:gd name="csY2" fmla="*/ 0 h 1028640"/>
                  <a:gd name="csX0" fmla="*/ 0 w 2315821"/>
                  <a:gd name="csY0" fmla="*/ 1026009 h 1026258"/>
                  <a:gd name="csX1" fmla="*/ 753391 w 2315821"/>
                  <a:gd name="csY1" fmla="*/ 916283 h 1026258"/>
                  <a:gd name="csX2" fmla="*/ 2315821 w 2315821"/>
                  <a:gd name="csY2" fmla="*/ 0 h 1026258"/>
                  <a:gd name="csX0" fmla="*/ 0 w 2315821"/>
                  <a:gd name="csY0" fmla="*/ 1026009 h 1026409"/>
                  <a:gd name="csX1" fmla="*/ 753391 w 2315821"/>
                  <a:gd name="csY1" fmla="*/ 916283 h 1026409"/>
                  <a:gd name="csX2" fmla="*/ 2315821 w 2315821"/>
                  <a:gd name="csY2" fmla="*/ 0 h 1026409"/>
                  <a:gd name="csX0" fmla="*/ 0 w 2315821"/>
                  <a:gd name="csY0" fmla="*/ 1026009 h 1026008"/>
                  <a:gd name="csX1" fmla="*/ 753391 w 2315821"/>
                  <a:gd name="csY1" fmla="*/ 916283 h 1026008"/>
                  <a:gd name="csX2" fmla="*/ 2315821 w 2315821"/>
                  <a:gd name="csY2" fmla="*/ 0 h 1026008"/>
                  <a:gd name="csX0" fmla="*/ 0 w 1562430"/>
                  <a:gd name="csY0" fmla="*/ 916283 h 916284"/>
                  <a:gd name="csX1" fmla="*/ 1562430 w 1562430"/>
                  <a:gd name="csY1" fmla="*/ 0 h 916284"/>
                  <a:gd name="csX0" fmla="*/ 0 w 1258001"/>
                  <a:gd name="csY0" fmla="*/ 861240 h 861240"/>
                  <a:gd name="csX1" fmla="*/ 1258001 w 1258001"/>
                  <a:gd name="csY1" fmla="*/ 0 h 861240"/>
                  <a:gd name="csX0" fmla="*/ 0 w 1258001"/>
                  <a:gd name="csY0" fmla="*/ 861240 h 861240"/>
                  <a:gd name="csX1" fmla="*/ 1258001 w 1258001"/>
                  <a:gd name="csY1" fmla="*/ 0 h 861240"/>
                  <a:gd name="csX0" fmla="*/ 0 w 1258001"/>
                  <a:gd name="csY0" fmla="*/ 861240 h 861240"/>
                  <a:gd name="csX1" fmla="*/ 1258001 w 1258001"/>
                  <a:gd name="csY1" fmla="*/ 0 h 861240"/>
                  <a:gd name="csX0" fmla="*/ 0 w 1258001"/>
                  <a:gd name="csY0" fmla="*/ 861240 h 861240"/>
                  <a:gd name="csX1" fmla="*/ 1258001 w 1258001"/>
                  <a:gd name="csY1" fmla="*/ 0 h 861240"/>
                  <a:gd name="csX0" fmla="*/ 0 w 1258001"/>
                  <a:gd name="csY0" fmla="*/ 861240 h 861240"/>
                  <a:gd name="csX1" fmla="*/ 1258001 w 1258001"/>
                  <a:gd name="csY1" fmla="*/ 0 h 861240"/>
                  <a:gd name="csX0" fmla="*/ 0 w 1251532"/>
                  <a:gd name="csY0" fmla="*/ 726333 h 726333"/>
                  <a:gd name="csX1" fmla="*/ 1251532 w 1251532"/>
                  <a:gd name="csY1" fmla="*/ 0 h 726333"/>
                  <a:gd name="csX0" fmla="*/ 0 w 1251532"/>
                  <a:gd name="csY0" fmla="*/ 726333 h 726333"/>
                  <a:gd name="csX1" fmla="*/ 1251532 w 1251532"/>
                  <a:gd name="csY1" fmla="*/ 0 h 726333"/>
                  <a:gd name="csX0" fmla="*/ 0 w 1251532"/>
                  <a:gd name="csY0" fmla="*/ 726333 h 726333"/>
                  <a:gd name="csX1" fmla="*/ 1251532 w 1251532"/>
                  <a:gd name="csY1" fmla="*/ 0 h 726333"/>
                  <a:gd name="csX0" fmla="*/ 0 w 1251532"/>
                  <a:gd name="csY0" fmla="*/ 726333 h 726333"/>
                  <a:gd name="csX1" fmla="*/ 1251532 w 1251532"/>
                  <a:gd name="csY1" fmla="*/ 0 h 726333"/>
                  <a:gd name="csX0" fmla="*/ 0 w 1251532"/>
                  <a:gd name="csY0" fmla="*/ 726333 h 726333"/>
                  <a:gd name="csX1" fmla="*/ 1251532 w 1251532"/>
                  <a:gd name="csY1" fmla="*/ 0 h 726333"/>
                  <a:gd name="csX0" fmla="*/ 0 w 1251532"/>
                  <a:gd name="csY0" fmla="*/ 726333 h 726333"/>
                  <a:gd name="csX1" fmla="*/ 1251532 w 1251532"/>
                  <a:gd name="csY1" fmla="*/ 0 h 726333"/>
                  <a:gd name="csX0" fmla="*/ 0 w 1222420"/>
                  <a:gd name="csY0" fmla="*/ 748358 h 748358"/>
                  <a:gd name="csX1" fmla="*/ 1222420 w 1222420"/>
                  <a:gd name="csY1" fmla="*/ 0 h 748358"/>
                  <a:gd name="csX0" fmla="*/ 0 w 1222420"/>
                  <a:gd name="csY0" fmla="*/ 748358 h 748358"/>
                  <a:gd name="csX1" fmla="*/ 1222420 w 1222420"/>
                  <a:gd name="csY1" fmla="*/ 0 h 748358"/>
                  <a:gd name="csX0" fmla="*/ 0 w 1183604"/>
                  <a:gd name="csY0" fmla="*/ 640983 h 640983"/>
                  <a:gd name="csX1" fmla="*/ 1183604 w 1183604"/>
                  <a:gd name="csY1" fmla="*/ 0 h 640983"/>
                  <a:gd name="csX0" fmla="*/ 0 w 1183604"/>
                  <a:gd name="csY0" fmla="*/ 640983 h 640983"/>
                  <a:gd name="csX1" fmla="*/ 1183604 w 1183604"/>
                  <a:gd name="csY1" fmla="*/ 0 h 640983"/>
                  <a:gd name="csX0" fmla="*/ 0 w 1183604"/>
                  <a:gd name="csY0" fmla="*/ 640983 h 640983"/>
                  <a:gd name="csX1" fmla="*/ 1183604 w 1183604"/>
                  <a:gd name="csY1" fmla="*/ 0 h 640983"/>
                  <a:gd name="csX0" fmla="*/ 0 w 1138318"/>
                  <a:gd name="csY0" fmla="*/ 643737 h 643737"/>
                  <a:gd name="csX1" fmla="*/ 1138318 w 1138318"/>
                  <a:gd name="csY1" fmla="*/ 0 h 643737"/>
                  <a:gd name="csX0" fmla="*/ 0 w 1138318"/>
                  <a:gd name="csY0" fmla="*/ 643737 h 643737"/>
                  <a:gd name="csX1" fmla="*/ 1138318 w 1138318"/>
                  <a:gd name="csY1" fmla="*/ 0 h 643737"/>
                  <a:gd name="csX0" fmla="*/ 0 w 1093032"/>
                  <a:gd name="csY0" fmla="*/ 497817 h 497817"/>
                  <a:gd name="csX1" fmla="*/ 1093032 w 1093032"/>
                  <a:gd name="csY1" fmla="*/ 0 h 497817"/>
                  <a:gd name="csX0" fmla="*/ 0 w 1093032"/>
                  <a:gd name="csY0" fmla="*/ 497817 h 497817"/>
                  <a:gd name="csX1" fmla="*/ 1093032 w 1093032"/>
                  <a:gd name="csY1" fmla="*/ 0 h 497817"/>
                  <a:gd name="csX0" fmla="*/ 0 w 1093032"/>
                  <a:gd name="csY0" fmla="*/ 497817 h 497817"/>
                  <a:gd name="csX1" fmla="*/ 1093032 w 1093032"/>
                  <a:gd name="csY1" fmla="*/ 0 h 497817"/>
                  <a:gd name="csX0" fmla="*/ 0 w 1093032"/>
                  <a:gd name="csY0" fmla="*/ 497817 h 497817"/>
                  <a:gd name="csX1" fmla="*/ 1093032 w 1093032"/>
                  <a:gd name="csY1" fmla="*/ 0 h 497817"/>
                  <a:gd name="csX0" fmla="*/ 0 w 1096267"/>
                  <a:gd name="csY0" fmla="*/ 541869 h 541869"/>
                  <a:gd name="csX1" fmla="*/ 1096267 w 1096267"/>
                  <a:gd name="csY1" fmla="*/ 0 h 541869"/>
                </a:gdLst>
                <a:ahLst/>
                <a:cxnLst>
                  <a:cxn ang="0">
                    <a:pos x="csX0" y="csY0"/>
                  </a:cxn>
                  <a:cxn ang="0">
                    <a:pos x="csX1" y="csY1"/>
                  </a:cxn>
                </a:cxnLst>
                <a:rect l="l" t="t" r="r" b="b"/>
                <a:pathLst>
                  <a:path w="1096267" h="541869">
                    <a:moveTo>
                      <a:pt x="0" y="541869"/>
                    </a:moveTo>
                    <a:cubicBezTo>
                      <a:pt x="391438" y="438934"/>
                      <a:pt x="876851" y="234001"/>
                      <a:pt x="1096267" y="0"/>
                    </a:cubicBezTo>
                  </a:path>
                </a:pathLst>
              </a:custGeom>
              <a:noFill/>
              <a:ln w="1905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94" name="Group 93">
                <a:extLst>
                  <a:ext uri="{FF2B5EF4-FFF2-40B4-BE49-F238E27FC236}">
                    <a16:creationId xmlns:a16="http://schemas.microsoft.com/office/drawing/2014/main" id="{95286AF8-D2D2-2ED8-EA46-D66736A11402}"/>
                  </a:ext>
                </a:extLst>
              </p:cNvPr>
              <p:cNvGrpSpPr/>
              <p:nvPr/>
            </p:nvGrpSpPr>
            <p:grpSpPr>
              <a:xfrm>
                <a:off x="8338892" y="1937359"/>
                <a:ext cx="0" cy="1016437"/>
                <a:chOff x="5218109" y="1876398"/>
                <a:chExt cx="0" cy="1016437"/>
              </a:xfrm>
            </p:grpSpPr>
            <p:cxnSp>
              <p:nvCxnSpPr>
                <p:cNvPr id="80" name="Straight Arrow Connector 79">
                  <a:extLst>
                    <a:ext uri="{FF2B5EF4-FFF2-40B4-BE49-F238E27FC236}">
                      <a16:creationId xmlns:a16="http://schemas.microsoft.com/office/drawing/2014/main" id="{48CFEB2A-441C-1A0F-22BF-B808FD5B0CE8}"/>
                    </a:ext>
                  </a:extLst>
                </p:cNvPr>
                <p:cNvCxnSpPr>
                  <a:cxnSpLocks/>
                </p:cNvCxnSpPr>
                <p:nvPr/>
              </p:nvCxnSpPr>
              <p:spPr>
                <a:xfrm flipV="1">
                  <a:off x="5218109" y="1876398"/>
                  <a:ext cx="0" cy="504000"/>
                </a:xfrm>
                <a:prstGeom prst="straightConnector1">
                  <a:avLst/>
                </a:prstGeom>
                <a:ln w="28575">
                  <a:solidFill>
                    <a:srgbClr val="C00000"/>
                  </a:solidFill>
                  <a:prstDash val="sysDot"/>
                  <a:tailEnd type="triangle" w="med" len="med"/>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6A8C8956-6E3E-F244-4EF7-8B8B5AF7D6B2}"/>
                    </a:ext>
                  </a:extLst>
                </p:cNvPr>
                <p:cNvCxnSpPr>
                  <a:cxnSpLocks/>
                </p:cNvCxnSpPr>
                <p:nvPr/>
              </p:nvCxnSpPr>
              <p:spPr>
                <a:xfrm flipH="1">
                  <a:off x="5218109" y="2388835"/>
                  <a:ext cx="0" cy="504000"/>
                </a:xfrm>
                <a:prstGeom prst="straightConnector1">
                  <a:avLst/>
                </a:prstGeom>
                <a:ln w="28575">
                  <a:solidFill>
                    <a:schemeClr val="accent6">
                      <a:lumMod val="75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DB18C4F5-31E5-0FE8-B26D-7D4A8406F508}"/>
                      </a:ext>
                    </a:extLst>
                  </p:cNvPr>
                  <p:cNvSpPr txBox="1"/>
                  <p:nvPr/>
                </p:nvSpPr>
                <p:spPr>
                  <a:xfrm>
                    <a:off x="8475153" y="2897201"/>
                    <a:ext cx="1065996" cy="328167"/>
                  </a:xfrm>
                  <a:prstGeom prst="rect">
                    <a:avLst/>
                  </a:prstGeom>
                  <a:noFill/>
                  <a:ln w="19050">
                    <a:solidFill>
                      <a:srgbClr val="FF0000"/>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d>
                                <m:dPr>
                                  <m:begChr m:val="["/>
                                  <m:endChr m:val="]"/>
                                  <m:ctrlPr>
                                    <a:rPr kumimoji="0" lang="en-NZ"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p>
                                    <m:sSupPr>
                                      <m:ctrlPr>
                                        <a:rPr kumimoji="0" lang="en-NZ"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NZ"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𝑵𝒂</m:t>
                                      </m:r>
                                    </m:e>
                                    <m:sup>
                                      <m:r>
                                        <a:rPr kumimoji="0" lang="en-NZ"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e>
                              </m:d>
                            </m:e>
                            <m:sub>
                              <m:r>
                                <a:rPr kumimoji="0" lang="en-NZ"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𝒈𝒖𝒕</m:t>
                              </m:r>
                            </m:sub>
                          </m:sSub>
                          <m:r>
                            <a:rPr kumimoji="0" lang="en-NZ" sz="1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NZ" sz="1400" b="1" i="0" u="none" strike="noStrike" kern="1200" cap="none" spc="0" normalizeH="0" baseline="0" noProof="0" dirty="0">
                      <a:ln>
                        <a:noFill/>
                      </a:ln>
                      <a:solidFill>
                        <a:prstClr val="black"/>
                      </a:solidFill>
                      <a:effectLst/>
                      <a:uLnTx/>
                      <a:uFillTx/>
                      <a:latin typeface="Aptos" panose="02110004020202020204"/>
                      <a:cs typeface="+mn-cs"/>
                    </a:endParaRPr>
                  </a:p>
                </p:txBody>
              </p:sp>
            </mc:Choice>
            <mc:Fallback>
              <p:sp>
                <p:nvSpPr>
                  <p:cNvPr id="89" name="TextBox 88">
                    <a:extLst>
                      <a:ext uri="{FF2B5EF4-FFF2-40B4-BE49-F238E27FC236}">
                        <a16:creationId xmlns:a16="http://schemas.microsoft.com/office/drawing/2014/main" id="{DB18C4F5-31E5-0FE8-B26D-7D4A8406F508}"/>
                      </a:ext>
                    </a:extLst>
                  </p:cNvPr>
                  <p:cNvSpPr txBox="1">
                    <a:spLocks noRot="1" noChangeAspect="1" noMove="1" noResize="1" noEditPoints="1" noAdjustHandles="1" noChangeArrowheads="1" noChangeShapeType="1" noTextEdit="1"/>
                  </p:cNvSpPr>
                  <p:nvPr/>
                </p:nvSpPr>
                <p:spPr>
                  <a:xfrm>
                    <a:off x="8475153" y="2897201"/>
                    <a:ext cx="1065996" cy="328167"/>
                  </a:xfrm>
                  <a:prstGeom prst="rect">
                    <a:avLst/>
                  </a:prstGeom>
                  <a:blipFill>
                    <a:blip r:embed="rId20"/>
                    <a:stretch>
                      <a:fillRect/>
                    </a:stretch>
                  </a:blipFill>
                  <a:ln w="19050">
                    <a:solidFill>
                      <a:srgbClr val="FF0000"/>
                    </a:solidFill>
                  </a:ln>
                </p:spPr>
                <p:txBody>
                  <a:bodyPr/>
                  <a:lstStyle/>
                  <a:p>
                    <a:r>
                      <a:rPr lang="en-NZ">
                        <a:noFill/>
                      </a:rPr>
                      <a:t> </a:t>
                    </a:r>
                  </a:p>
                </p:txBody>
              </p:sp>
            </mc:Fallback>
          </mc:AlternateContent>
        </p:grpSp>
      </p:grpSp>
      <p:sp>
        <p:nvSpPr>
          <p:cNvPr id="83" name="TextBox 82">
            <a:extLst>
              <a:ext uri="{FF2B5EF4-FFF2-40B4-BE49-F238E27FC236}">
                <a16:creationId xmlns:a16="http://schemas.microsoft.com/office/drawing/2014/main" id="{E70EE8E6-2BED-D37B-8713-C89A83F9B5BB}"/>
              </a:ext>
            </a:extLst>
          </p:cNvPr>
          <p:cNvSpPr txBox="1"/>
          <p:nvPr/>
        </p:nvSpPr>
        <p:spPr>
          <a:xfrm>
            <a:off x="245753" y="6346613"/>
            <a:ext cx="5571397" cy="369332"/>
          </a:xfrm>
          <a:prstGeom prst="rect">
            <a:avLst/>
          </a:prstGeom>
          <a:noFill/>
        </p:spPr>
        <p:txBody>
          <a:bodyPr wrap="none" rtlCol="0">
            <a:spAutoFit/>
          </a:bodyPr>
          <a:lstStyle/>
          <a:p>
            <a:r>
              <a:rPr lang="en-GB" dirty="0">
                <a:hlinkClick r:id="rId21"/>
              </a:rPr>
              <a:t>The biophysical basis of enterocyte homeostasis | </a:t>
            </a:r>
            <a:r>
              <a:rPr lang="en-GB" dirty="0" err="1">
                <a:hlinkClick r:id="rId21"/>
              </a:rPr>
              <a:t>bioRxiv</a:t>
            </a:r>
            <a:endParaRPr lang="en-NZ" dirty="0"/>
          </a:p>
        </p:txBody>
      </p:sp>
      <p:grpSp>
        <p:nvGrpSpPr>
          <p:cNvPr id="93" name="Group 92">
            <a:extLst>
              <a:ext uri="{FF2B5EF4-FFF2-40B4-BE49-F238E27FC236}">
                <a16:creationId xmlns:a16="http://schemas.microsoft.com/office/drawing/2014/main" id="{458D2E4F-0BFE-3D5D-5C00-FC04998E0046}"/>
              </a:ext>
            </a:extLst>
          </p:cNvPr>
          <p:cNvGrpSpPr/>
          <p:nvPr/>
        </p:nvGrpSpPr>
        <p:grpSpPr>
          <a:xfrm>
            <a:off x="8420025" y="2035446"/>
            <a:ext cx="654537" cy="769660"/>
            <a:chOff x="8420025" y="2035446"/>
            <a:chExt cx="654537" cy="769660"/>
          </a:xfrm>
        </p:grpSpPr>
        <mc:AlternateContent xmlns:mc="http://schemas.openxmlformats.org/markup-compatibility/2006" xmlns:a14="http://schemas.microsoft.com/office/drawing/2010/main">
          <mc:Choice Requires="a14">
            <p:sp>
              <p:nvSpPr>
                <p:cNvPr id="88" name="Text Box 221">
                  <a:extLst>
                    <a:ext uri="{FF2B5EF4-FFF2-40B4-BE49-F238E27FC236}">
                      <a16:creationId xmlns:a16="http://schemas.microsoft.com/office/drawing/2014/main" id="{36A39553-1894-399C-42BD-8AE2DBD8EF1F}"/>
                    </a:ext>
                  </a:extLst>
                </p:cNvPr>
                <p:cNvSpPr txBox="1"/>
                <p:nvPr/>
              </p:nvSpPr>
              <p:spPr>
                <a:xfrm>
                  <a:off x="8571686" y="2035446"/>
                  <a:ext cx="502876" cy="308528"/>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1"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Calibri" panose="020F0502020204030204" pitchFamily="34" charset="0"/>
                              </a:rPr>
                            </m:ctrlPr>
                          </m:sSubSupPr>
                          <m:e>
                            <m:r>
                              <a:rPr kumimoji="0" lang="en-NZ" sz="1400" b="1"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Calibri" panose="020F0502020204030204" pitchFamily="34" charset="0"/>
                              </a:rPr>
                              <m:t>𝒖</m:t>
                            </m:r>
                          </m:e>
                          <m:sub>
                            <m:r>
                              <a:rPr kumimoji="0" lang="en-NZ" sz="1400" b="1"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Calibri" panose="020F0502020204030204" pitchFamily="34" charset="0"/>
                              </a:rPr>
                              <m:t>𝒆𝒒𝒖𝒊𝒍</m:t>
                            </m:r>
                          </m:sub>
                          <m:sup>
                            <m:r>
                              <a:rPr kumimoji="0" lang="en-NZ" sz="1400" b="1"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Calibri" panose="020F0502020204030204" pitchFamily="34" charset="0"/>
                              </a:rPr>
                              <m:t>𝑵𝒂</m:t>
                            </m:r>
                          </m:sup>
                        </m:sSubSup>
                      </m:oMath>
                    </m:oMathPara>
                  </a14:m>
                  <a:endParaRPr kumimoji="0" lang="en-NZ" sz="14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p:txBody>
            </p:sp>
          </mc:Choice>
          <mc:Fallback xmlns="">
            <p:sp>
              <p:nvSpPr>
                <p:cNvPr id="88" name="Text Box 221">
                  <a:extLst>
                    <a:ext uri="{FF2B5EF4-FFF2-40B4-BE49-F238E27FC236}">
                      <a16:creationId xmlns:a16="http://schemas.microsoft.com/office/drawing/2014/main" id="{36A39553-1894-399C-42BD-8AE2DBD8EF1F}"/>
                    </a:ext>
                  </a:extLst>
                </p:cNvPr>
                <p:cNvSpPr txBox="1">
                  <a:spLocks noRot="1" noChangeAspect="1" noMove="1" noResize="1" noEditPoints="1" noAdjustHandles="1" noChangeArrowheads="1" noChangeShapeType="1" noTextEdit="1"/>
                </p:cNvSpPr>
                <p:nvPr/>
              </p:nvSpPr>
              <p:spPr>
                <a:xfrm>
                  <a:off x="8571686" y="2035446"/>
                  <a:ext cx="502876" cy="308528"/>
                </a:xfrm>
                <a:prstGeom prst="rect">
                  <a:avLst/>
                </a:prstGeom>
                <a:blipFill>
                  <a:blip r:embed="rId22"/>
                  <a:stretch>
                    <a:fillRect r="-7229" b="-7843"/>
                  </a:stretch>
                </a:blipFill>
                <a:ln w="6350">
                  <a:noFill/>
                </a:ln>
              </p:spPr>
              <p:txBody>
                <a:bodyPr/>
                <a:lstStyle/>
                <a:p>
                  <a:r>
                    <a:rPr lang="en-NZ">
                      <a:noFill/>
                    </a:rPr>
                    <a:t> </a:t>
                  </a:r>
                </a:p>
              </p:txBody>
            </p:sp>
          </mc:Fallback>
        </mc:AlternateContent>
        <p:cxnSp>
          <p:nvCxnSpPr>
            <p:cNvPr id="90" name="Straight Arrow Connector 89">
              <a:extLst>
                <a:ext uri="{FF2B5EF4-FFF2-40B4-BE49-F238E27FC236}">
                  <a16:creationId xmlns:a16="http://schemas.microsoft.com/office/drawing/2014/main" id="{ED525E48-D39D-0E3B-F90E-196A94D00B8F}"/>
                </a:ext>
              </a:extLst>
            </p:cNvPr>
            <p:cNvCxnSpPr/>
            <p:nvPr/>
          </p:nvCxnSpPr>
          <p:spPr>
            <a:xfrm flipH="1">
              <a:off x="8447376" y="2301586"/>
              <a:ext cx="173162" cy="125197"/>
            </a:xfrm>
            <a:prstGeom prst="straightConnector1">
              <a:avLst/>
            </a:prstGeom>
            <a:ln w="12700">
              <a:solidFill>
                <a:schemeClr val="tx1"/>
              </a:solidFill>
              <a:prstDash val="sysDot"/>
              <a:tailEnd type="stealth"/>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52819F29-6098-851A-31AF-111C97312244}"/>
                </a:ext>
              </a:extLst>
            </p:cNvPr>
            <p:cNvCxnSpPr>
              <a:cxnSpLocks/>
            </p:cNvCxnSpPr>
            <p:nvPr/>
          </p:nvCxnSpPr>
          <p:spPr>
            <a:xfrm flipH="1">
              <a:off x="8420025" y="2445858"/>
              <a:ext cx="0" cy="359248"/>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6A67BF94-336C-CD4F-981A-66A8827B6343}"/>
                </a:ext>
              </a:extLst>
            </p:cNvPr>
            <p:cNvCxnSpPr>
              <a:cxnSpLocks/>
            </p:cNvCxnSpPr>
            <p:nvPr/>
          </p:nvCxnSpPr>
          <p:spPr>
            <a:xfrm flipH="1" flipV="1">
              <a:off x="8420025" y="2082799"/>
              <a:ext cx="0" cy="359838"/>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86670BBA-6993-8330-4C85-24135F52ED00}"/>
              </a:ext>
            </a:extLst>
          </p:cNvPr>
          <p:cNvGrpSpPr/>
          <p:nvPr/>
        </p:nvGrpSpPr>
        <p:grpSpPr>
          <a:xfrm>
            <a:off x="8408202" y="4085250"/>
            <a:ext cx="693026" cy="752917"/>
            <a:chOff x="8408202" y="4085250"/>
            <a:chExt cx="693026" cy="752917"/>
          </a:xfrm>
        </p:grpSpPr>
        <mc:AlternateContent xmlns:mc="http://schemas.openxmlformats.org/markup-compatibility/2006" xmlns:a14="http://schemas.microsoft.com/office/drawing/2010/main">
          <mc:Choice Requires="a14">
            <p:sp>
              <p:nvSpPr>
                <p:cNvPr id="96" name="Text Box 221">
                  <a:extLst>
                    <a:ext uri="{FF2B5EF4-FFF2-40B4-BE49-F238E27FC236}">
                      <a16:creationId xmlns:a16="http://schemas.microsoft.com/office/drawing/2014/main" id="{234D798C-D2E5-D4DC-D981-FC526EB359ED}"/>
                    </a:ext>
                  </a:extLst>
                </p:cNvPr>
                <p:cNvSpPr txBox="1"/>
                <p:nvPr/>
              </p:nvSpPr>
              <p:spPr>
                <a:xfrm>
                  <a:off x="8598349" y="4085250"/>
                  <a:ext cx="502879" cy="308587"/>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1"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Calibri" panose="020F0502020204030204" pitchFamily="34" charset="0"/>
                              </a:rPr>
                            </m:ctrlPr>
                          </m:sSubSupPr>
                          <m:e>
                            <m:r>
                              <a:rPr kumimoji="0" lang="en-NZ" sz="1400" b="1"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Calibri" panose="020F0502020204030204" pitchFamily="34" charset="0"/>
                              </a:rPr>
                              <m:t>𝒖</m:t>
                            </m:r>
                          </m:e>
                          <m:sub>
                            <m:r>
                              <a:rPr kumimoji="0" lang="en-NZ" sz="1400" b="1"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Calibri" panose="020F0502020204030204" pitchFamily="34" charset="0"/>
                              </a:rPr>
                              <m:t>𝒆𝒒𝒖𝒊𝒍</m:t>
                            </m:r>
                          </m:sub>
                          <m:sup>
                            <m:r>
                              <a:rPr kumimoji="0" lang="en-NZ" sz="1400" b="1" i="1" u="none" strike="noStrike" kern="100" cap="none" spc="0" normalizeH="0" baseline="0" noProof="0">
                                <a:ln>
                                  <a:noFill/>
                                </a:ln>
                                <a:solidFill>
                                  <a:prstClr val="black"/>
                                </a:solidFill>
                                <a:effectLst/>
                                <a:uLnTx/>
                                <a:uFillTx/>
                                <a:latin typeface="Cambria Math" panose="02040503050406030204" pitchFamily="18" charset="0"/>
                                <a:ea typeface="Aptos" panose="020B0004020202020204" pitchFamily="34" charset="0"/>
                                <a:cs typeface="Calibri" panose="020F0502020204030204" pitchFamily="34" charset="0"/>
                              </a:rPr>
                              <m:t>𝑲</m:t>
                            </m:r>
                          </m:sup>
                        </m:sSubSup>
                      </m:oMath>
                    </m:oMathPara>
                  </a14:m>
                  <a:endParaRPr kumimoji="0" lang="en-NZ" sz="14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p:txBody>
            </p:sp>
          </mc:Choice>
          <mc:Fallback xmlns="">
            <p:sp>
              <p:nvSpPr>
                <p:cNvPr id="96" name="Text Box 221">
                  <a:extLst>
                    <a:ext uri="{FF2B5EF4-FFF2-40B4-BE49-F238E27FC236}">
                      <a16:creationId xmlns:a16="http://schemas.microsoft.com/office/drawing/2014/main" id="{234D798C-D2E5-D4DC-D981-FC526EB359ED}"/>
                    </a:ext>
                  </a:extLst>
                </p:cNvPr>
                <p:cNvSpPr txBox="1">
                  <a:spLocks noRot="1" noChangeAspect="1" noMove="1" noResize="1" noEditPoints="1" noAdjustHandles="1" noChangeArrowheads="1" noChangeShapeType="1" noTextEdit="1"/>
                </p:cNvSpPr>
                <p:nvPr/>
              </p:nvSpPr>
              <p:spPr>
                <a:xfrm>
                  <a:off x="8598349" y="4085250"/>
                  <a:ext cx="502879" cy="308587"/>
                </a:xfrm>
                <a:prstGeom prst="rect">
                  <a:avLst/>
                </a:prstGeom>
                <a:blipFill>
                  <a:blip r:embed="rId23"/>
                  <a:stretch>
                    <a:fillRect r="-7229" b="-9804"/>
                  </a:stretch>
                </a:blipFill>
                <a:ln w="6350">
                  <a:noFill/>
                </a:ln>
              </p:spPr>
              <p:txBody>
                <a:bodyPr/>
                <a:lstStyle/>
                <a:p>
                  <a:r>
                    <a:rPr lang="en-NZ">
                      <a:noFill/>
                    </a:rPr>
                    <a:t> </a:t>
                  </a:r>
                </a:p>
              </p:txBody>
            </p:sp>
          </mc:Fallback>
        </mc:AlternateContent>
        <p:cxnSp>
          <p:nvCxnSpPr>
            <p:cNvPr id="99" name="Straight Arrow Connector 98">
              <a:extLst>
                <a:ext uri="{FF2B5EF4-FFF2-40B4-BE49-F238E27FC236}">
                  <a16:creationId xmlns:a16="http://schemas.microsoft.com/office/drawing/2014/main" id="{04D4ED40-B39B-2401-34B1-52A3133DE369}"/>
                </a:ext>
              </a:extLst>
            </p:cNvPr>
            <p:cNvCxnSpPr/>
            <p:nvPr/>
          </p:nvCxnSpPr>
          <p:spPr>
            <a:xfrm flipH="1">
              <a:off x="8447539" y="4334787"/>
              <a:ext cx="173163" cy="125221"/>
            </a:xfrm>
            <a:prstGeom prst="straightConnector1">
              <a:avLst/>
            </a:prstGeom>
            <a:ln w="12700">
              <a:solidFill>
                <a:schemeClr val="tx1"/>
              </a:solidFill>
              <a:prstDash val="sysDot"/>
              <a:tailEnd type="stealth"/>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5C48B1D9-C229-7F21-F86B-D0E829BFED6B}"/>
                </a:ext>
              </a:extLst>
            </p:cNvPr>
            <p:cNvCxnSpPr>
              <a:cxnSpLocks/>
            </p:cNvCxnSpPr>
            <p:nvPr/>
          </p:nvCxnSpPr>
          <p:spPr>
            <a:xfrm flipH="1" flipV="1">
              <a:off x="8408203" y="4115744"/>
              <a:ext cx="0" cy="359306"/>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139E8BE8-964A-677E-20D4-D583F76C99F1}"/>
                </a:ext>
              </a:extLst>
            </p:cNvPr>
            <p:cNvCxnSpPr>
              <a:cxnSpLocks/>
            </p:cNvCxnSpPr>
            <p:nvPr/>
          </p:nvCxnSpPr>
          <p:spPr>
            <a:xfrm flipH="1">
              <a:off x="8408202" y="4478272"/>
              <a:ext cx="0" cy="359895"/>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sp>
        <p:nvSpPr>
          <p:cNvPr id="3" name="Rectangle 2">
            <a:extLst>
              <a:ext uri="{FF2B5EF4-FFF2-40B4-BE49-F238E27FC236}">
                <a16:creationId xmlns:a16="http://schemas.microsoft.com/office/drawing/2014/main" id="{213B3431-9819-4156-8158-1806E33C5574}"/>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grpSp>
        <p:nvGrpSpPr>
          <p:cNvPr id="11" name="Group 10">
            <a:extLst>
              <a:ext uri="{FF2B5EF4-FFF2-40B4-BE49-F238E27FC236}">
                <a16:creationId xmlns:a16="http://schemas.microsoft.com/office/drawing/2014/main" id="{F219B9F5-0A7D-980B-F6DA-997DC67D4FF5}"/>
              </a:ext>
            </a:extLst>
          </p:cNvPr>
          <p:cNvGrpSpPr/>
          <p:nvPr/>
        </p:nvGrpSpPr>
        <p:grpSpPr>
          <a:xfrm>
            <a:off x="6147329" y="4065662"/>
            <a:ext cx="2776068" cy="1263342"/>
            <a:chOff x="6147329" y="4065662"/>
            <a:chExt cx="2776068" cy="1263342"/>
          </a:xfrm>
        </p:grpSpPr>
        <p:grpSp>
          <p:nvGrpSpPr>
            <p:cNvPr id="18" name="Group 17">
              <a:extLst>
                <a:ext uri="{FF2B5EF4-FFF2-40B4-BE49-F238E27FC236}">
                  <a16:creationId xmlns:a16="http://schemas.microsoft.com/office/drawing/2014/main" id="{E27A2F79-B1BF-9C07-213E-4B38A04FE1D7}"/>
                </a:ext>
              </a:extLst>
            </p:cNvPr>
            <p:cNvGrpSpPr/>
            <p:nvPr/>
          </p:nvGrpSpPr>
          <p:grpSpPr>
            <a:xfrm>
              <a:off x="6239989" y="4427438"/>
              <a:ext cx="2683408" cy="901566"/>
              <a:chOff x="0" y="0"/>
              <a:chExt cx="2683909" cy="901825"/>
            </a:xfrm>
          </p:grpSpPr>
          <mc:AlternateContent xmlns:mc="http://schemas.openxmlformats.org/markup-compatibility/2006" xmlns:a14="http://schemas.microsoft.com/office/drawing/2010/main">
            <mc:Choice Requires="a14">
              <p:sp>
                <p:nvSpPr>
                  <p:cNvPr id="19" name="Text Box 222">
                    <a:extLst>
                      <a:ext uri="{FF2B5EF4-FFF2-40B4-BE49-F238E27FC236}">
                        <a16:creationId xmlns:a16="http://schemas.microsoft.com/office/drawing/2014/main" id="{13C364B0-B07A-0328-0137-61FCF4DDDF3D}"/>
                      </a:ext>
                    </a:extLst>
                  </p:cNvPr>
                  <p:cNvSpPr txBox="1"/>
                  <p:nvPr/>
                </p:nvSpPr>
                <p:spPr>
                  <a:xfrm>
                    <a:off x="223432" y="464412"/>
                    <a:ext cx="1817132" cy="357582"/>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1" i="1" u="none" strike="noStrike" kern="1200" cap="none" spc="0" normalizeH="0" baseline="0" noProof="0" smtClean="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𝒗</m:t>
                              </m:r>
                            </m:e>
                            <m:sub>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𝒎</m:t>
                              </m:r>
                            </m:sub>
                            <m:sup>
                              <m:sSup>
                                <m:sSupPr>
                                  <m:ctrlP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𝑲</m:t>
                                  </m:r>
                                </m:e>
                                <m:sup>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up>
                              </m:sSup>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𝑵𝑲𝑨</m:t>
                              </m:r>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up>
                          </m:sSubSup>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𝟐</m:t>
                          </m:r>
                          <m:sSubSup>
                            <m:sSubSupPr>
                              <m:ctrlP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𝒗</m:t>
                              </m:r>
                            </m:e>
                            <m:sub>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𝒎</m:t>
                              </m:r>
                            </m:sub>
                            <m:sup>
                              <m:r>
                                <a:rPr kumimoji="0" lang="en-NZ" sz="1400" b="1" i="1" u="none" strike="noStrike" kern="1200" cap="none" spc="0" normalizeH="0" baseline="0" noProof="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𝑵𝑲</m:t>
                              </m:r>
                              <m:r>
                                <a:rPr kumimoji="0" lang="en-NZ" sz="1400" b="1" i="1" u="none" strike="noStrike" kern="1200" cap="none" spc="0" normalizeH="0" baseline="0" noProof="0" smtClean="0">
                                  <a:ln>
                                    <a:noFill/>
                                  </a:ln>
                                  <a:solidFill>
                                    <a:srgbClr val="C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𝑨</m:t>
                              </m:r>
                            </m:sup>
                          </m:sSubSup>
                        </m:oMath>
                      </m:oMathPara>
                    </a14:m>
                    <a:endParaRPr kumimoji="0" lang="en-NZ" sz="14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p:txBody>
              </p:sp>
            </mc:Choice>
            <mc:Fallback xmlns="">
              <p:sp>
                <p:nvSpPr>
                  <p:cNvPr id="19" name="Text Box 222">
                    <a:extLst>
                      <a:ext uri="{FF2B5EF4-FFF2-40B4-BE49-F238E27FC236}">
                        <a16:creationId xmlns:a16="http://schemas.microsoft.com/office/drawing/2014/main" id="{13C364B0-B07A-0328-0137-61FCF4DDDF3D}"/>
                      </a:ext>
                    </a:extLst>
                  </p:cNvPr>
                  <p:cNvSpPr txBox="1">
                    <a:spLocks noRot="1" noChangeAspect="1" noMove="1" noResize="1" noEditPoints="1" noAdjustHandles="1" noChangeArrowheads="1" noChangeShapeType="1" noTextEdit="1"/>
                  </p:cNvSpPr>
                  <p:nvPr/>
                </p:nvSpPr>
                <p:spPr>
                  <a:xfrm>
                    <a:off x="223432" y="464412"/>
                    <a:ext cx="1817132" cy="357582"/>
                  </a:xfrm>
                  <a:prstGeom prst="rect">
                    <a:avLst/>
                  </a:prstGeom>
                  <a:blipFill>
                    <a:blip r:embed="rId9"/>
                    <a:stretch>
                      <a:fillRect/>
                    </a:stretch>
                  </a:blipFill>
                  <a:ln w="6350">
                    <a:noFill/>
                  </a:ln>
                </p:spPr>
                <p:txBody>
                  <a:bodyPr/>
                  <a:lstStyle/>
                  <a:p>
                    <a:r>
                      <a:rPr lang="en-NZ">
                        <a:noFill/>
                      </a:rPr>
                      <a:t> </a:t>
                    </a:r>
                  </a:p>
                </p:txBody>
              </p:sp>
            </mc:Fallback>
          </mc:AlternateContent>
          <p:grpSp>
            <p:nvGrpSpPr>
              <p:cNvPr id="20" name="Group 19">
                <a:extLst>
                  <a:ext uri="{FF2B5EF4-FFF2-40B4-BE49-F238E27FC236}">
                    <a16:creationId xmlns:a16="http://schemas.microsoft.com/office/drawing/2014/main" id="{5A589122-987F-B2AD-F857-B522111B7315}"/>
                  </a:ext>
                </a:extLst>
              </p:cNvPr>
              <p:cNvGrpSpPr/>
              <p:nvPr/>
            </p:nvGrpSpPr>
            <p:grpSpPr>
              <a:xfrm>
                <a:off x="0" y="0"/>
                <a:ext cx="2683909" cy="901825"/>
                <a:chOff x="0" y="0"/>
                <a:chExt cx="2683909" cy="901825"/>
              </a:xfrm>
            </p:grpSpPr>
            <p:sp>
              <p:nvSpPr>
                <p:cNvPr id="21" name="Freeform: Shape 20">
                  <a:extLst>
                    <a:ext uri="{FF2B5EF4-FFF2-40B4-BE49-F238E27FC236}">
                      <a16:creationId xmlns:a16="http://schemas.microsoft.com/office/drawing/2014/main" id="{39D4111C-612D-ACCB-D904-A6431D5CB556}"/>
                    </a:ext>
                  </a:extLst>
                </p:cNvPr>
                <p:cNvSpPr/>
                <p:nvPr/>
              </p:nvSpPr>
              <p:spPr>
                <a:xfrm flipV="1">
                  <a:off x="1226265" y="143821"/>
                  <a:ext cx="1457644" cy="758004"/>
                </a:xfrm>
                <a:custGeom>
                  <a:avLst/>
                  <a:gdLst>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151618"/>
                    <a:gd name="csY0" fmla="*/ 1727204 h 1727204"/>
                    <a:gd name="csX1" fmla="*/ 2151618 w 2151618"/>
                    <a:gd name="csY1" fmla="*/ 0 h 1727204"/>
                    <a:gd name="csX0" fmla="*/ 0 w 1997845"/>
                    <a:gd name="csY0" fmla="*/ 1397003 h 1397003"/>
                    <a:gd name="csX1" fmla="*/ 1997845 w 1997845"/>
                    <a:gd name="csY1" fmla="*/ 0 h 1397003"/>
                    <a:gd name="csX0" fmla="*/ 0 w 1997845"/>
                    <a:gd name="csY0" fmla="*/ 1397003 h 1397003"/>
                    <a:gd name="csX1" fmla="*/ 1997845 w 1997845"/>
                    <a:gd name="csY1" fmla="*/ 0 h 1397003"/>
                    <a:gd name="csX0" fmla="*/ 0 w 1834481"/>
                    <a:gd name="csY0" fmla="*/ 1422403 h 1422403"/>
                    <a:gd name="csX1" fmla="*/ 1834481 w 1834481"/>
                    <a:gd name="csY1" fmla="*/ 0 h 1422403"/>
                    <a:gd name="csX0" fmla="*/ 0 w 1834481"/>
                    <a:gd name="csY0" fmla="*/ 1422403 h 1422403"/>
                    <a:gd name="csX1" fmla="*/ 658741 w 1834481"/>
                    <a:gd name="csY1" fmla="*/ 1200622 h 1422403"/>
                    <a:gd name="csX2" fmla="*/ 1834481 w 1834481"/>
                    <a:gd name="csY2" fmla="*/ 0 h 1422403"/>
                    <a:gd name="csX0" fmla="*/ 0 w 1834481"/>
                    <a:gd name="csY0" fmla="*/ 1422403 h 1422403"/>
                    <a:gd name="csX1" fmla="*/ 658741 w 1834481"/>
                    <a:gd name="csY1" fmla="*/ 1200622 h 1422403"/>
                    <a:gd name="csX2" fmla="*/ 1834481 w 1834481"/>
                    <a:gd name="csY2" fmla="*/ 0 h 1422403"/>
                    <a:gd name="csX0" fmla="*/ 0 w 2511365"/>
                    <a:gd name="csY0" fmla="*/ 972975 h 1235274"/>
                    <a:gd name="csX1" fmla="*/ 1335625 w 2511365"/>
                    <a:gd name="csY1" fmla="*/ 1200622 h 1235274"/>
                    <a:gd name="csX2" fmla="*/ 2511365 w 2511365"/>
                    <a:gd name="csY2" fmla="*/ 0 h 1235274"/>
                    <a:gd name="csX0" fmla="*/ 0 w 2511365"/>
                    <a:gd name="csY0" fmla="*/ 972975 h 1240519"/>
                    <a:gd name="csX1" fmla="*/ 1335625 w 2511365"/>
                    <a:gd name="csY1" fmla="*/ 1200622 h 1240519"/>
                    <a:gd name="csX2" fmla="*/ 2511365 w 2511365"/>
                    <a:gd name="csY2" fmla="*/ 0 h 1240519"/>
                    <a:gd name="csX0" fmla="*/ 0 w 2511365"/>
                    <a:gd name="csY0" fmla="*/ 972975 h 1107503"/>
                    <a:gd name="csX1" fmla="*/ 1560955 w 2511365"/>
                    <a:gd name="csY1" fmla="*/ 1050361 h 1107503"/>
                    <a:gd name="csX2" fmla="*/ 2511365 w 2511365"/>
                    <a:gd name="csY2" fmla="*/ 0 h 1107503"/>
                    <a:gd name="csX0" fmla="*/ 0 w 2315821"/>
                    <a:gd name="csY0" fmla="*/ 1026009 h 1164304"/>
                    <a:gd name="csX1" fmla="*/ 1560955 w 2315821"/>
                    <a:gd name="csY1" fmla="*/ 1103395 h 1164304"/>
                    <a:gd name="csX2" fmla="*/ 2315821 w 2315821"/>
                    <a:gd name="csY2" fmla="*/ 0 h 1164304"/>
                    <a:gd name="csX0" fmla="*/ 0 w 2315821"/>
                    <a:gd name="csY0" fmla="*/ 1026009 h 1164304"/>
                    <a:gd name="csX1" fmla="*/ 1560955 w 2315821"/>
                    <a:gd name="csY1" fmla="*/ 1103395 h 1164304"/>
                    <a:gd name="csX2" fmla="*/ 2315821 w 2315821"/>
                    <a:gd name="csY2" fmla="*/ 0 h 1164304"/>
                    <a:gd name="csX0" fmla="*/ 0 w 2315821"/>
                    <a:gd name="csY0" fmla="*/ 1026009 h 1098167"/>
                    <a:gd name="csX1" fmla="*/ 1548319 w 2315821"/>
                    <a:gd name="csY1" fmla="*/ 1018984 h 1098167"/>
                    <a:gd name="csX2" fmla="*/ 2315821 w 2315821"/>
                    <a:gd name="csY2" fmla="*/ 0 h 1098167"/>
                    <a:gd name="csX0" fmla="*/ 0 w 2315821"/>
                    <a:gd name="csY0" fmla="*/ 1026009 h 1088653"/>
                    <a:gd name="csX1" fmla="*/ 769107 w 2315821"/>
                    <a:gd name="csY1" fmla="*/ 1005523 h 1088653"/>
                    <a:gd name="csX2" fmla="*/ 2315821 w 2315821"/>
                    <a:gd name="csY2" fmla="*/ 0 h 1088653"/>
                    <a:gd name="csX0" fmla="*/ 0 w 2315821"/>
                    <a:gd name="csY0" fmla="*/ 1026009 h 1028640"/>
                    <a:gd name="csX1" fmla="*/ 769107 w 2315821"/>
                    <a:gd name="csY1" fmla="*/ 1005523 h 1028640"/>
                    <a:gd name="csX2" fmla="*/ 2315821 w 2315821"/>
                    <a:gd name="csY2" fmla="*/ 0 h 1028640"/>
                    <a:gd name="csX0" fmla="*/ 0 w 2315821"/>
                    <a:gd name="csY0" fmla="*/ 1026009 h 1026258"/>
                    <a:gd name="csX1" fmla="*/ 753391 w 2315821"/>
                    <a:gd name="csY1" fmla="*/ 916283 h 1026258"/>
                    <a:gd name="csX2" fmla="*/ 2315821 w 2315821"/>
                    <a:gd name="csY2" fmla="*/ 0 h 1026258"/>
                    <a:gd name="csX0" fmla="*/ 0 w 2315821"/>
                    <a:gd name="csY0" fmla="*/ 1026009 h 1026409"/>
                    <a:gd name="csX1" fmla="*/ 753391 w 2315821"/>
                    <a:gd name="csY1" fmla="*/ 916283 h 1026409"/>
                    <a:gd name="csX2" fmla="*/ 2315821 w 2315821"/>
                    <a:gd name="csY2" fmla="*/ 0 h 1026409"/>
                    <a:gd name="csX0" fmla="*/ 0 w 2315821"/>
                    <a:gd name="csY0" fmla="*/ 1026009 h 1026008"/>
                    <a:gd name="csX1" fmla="*/ 753391 w 2315821"/>
                    <a:gd name="csY1" fmla="*/ 916283 h 1026008"/>
                    <a:gd name="csX2" fmla="*/ 2315821 w 2315821"/>
                    <a:gd name="csY2" fmla="*/ 0 h 1026008"/>
                    <a:gd name="csX0" fmla="*/ 0 w 1562430"/>
                    <a:gd name="csY0" fmla="*/ 916283 h 916284"/>
                    <a:gd name="csX1" fmla="*/ 1562430 w 1562430"/>
                    <a:gd name="csY1" fmla="*/ 0 h 916284"/>
                    <a:gd name="csX0" fmla="*/ 0 w 1258001"/>
                    <a:gd name="csY0" fmla="*/ 861240 h 861240"/>
                    <a:gd name="csX1" fmla="*/ 1258001 w 1258001"/>
                    <a:gd name="csY1" fmla="*/ 0 h 861240"/>
                    <a:gd name="csX0" fmla="*/ 0 w 1258001"/>
                    <a:gd name="csY0" fmla="*/ 861240 h 861240"/>
                    <a:gd name="csX1" fmla="*/ 1258001 w 1258001"/>
                    <a:gd name="csY1" fmla="*/ 0 h 861240"/>
                    <a:gd name="csX0" fmla="*/ 0 w 1258001"/>
                    <a:gd name="csY0" fmla="*/ 861240 h 861240"/>
                    <a:gd name="csX1" fmla="*/ 1258001 w 1258001"/>
                    <a:gd name="csY1" fmla="*/ 0 h 861240"/>
                    <a:gd name="csX0" fmla="*/ 0 w 1258001"/>
                    <a:gd name="csY0" fmla="*/ 861240 h 861240"/>
                    <a:gd name="csX1" fmla="*/ 1258001 w 1258001"/>
                    <a:gd name="csY1" fmla="*/ 0 h 861240"/>
                    <a:gd name="csX0" fmla="*/ 0 w 1258001"/>
                    <a:gd name="csY0" fmla="*/ 861240 h 861240"/>
                    <a:gd name="csX1" fmla="*/ 1258001 w 1258001"/>
                    <a:gd name="csY1" fmla="*/ 0 h 861240"/>
                  </a:gdLst>
                  <a:ahLst/>
                  <a:cxnLst>
                    <a:cxn ang="0">
                      <a:pos x="csX0" y="csY0"/>
                    </a:cxn>
                    <a:cxn ang="0">
                      <a:pos x="csX1" y="csY1"/>
                    </a:cxn>
                  </a:cxnLst>
                  <a:rect l="l" t="t" r="r" b="b"/>
                  <a:pathLst>
                    <a:path w="1258001" h="861240">
                      <a:moveTo>
                        <a:pt x="0" y="861240"/>
                      </a:moveTo>
                      <a:cubicBezTo>
                        <a:pt x="375264" y="783083"/>
                        <a:pt x="1077400" y="600179"/>
                        <a:pt x="1258001" y="0"/>
                      </a:cubicBezTo>
                    </a:path>
                  </a:pathLst>
                </a:cu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2" name="Freeform: Shape 21">
                  <a:extLst>
                    <a:ext uri="{FF2B5EF4-FFF2-40B4-BE49-F238E27FC236}">
                      <a16:creationId xmlns:a16="http://schemas.microsoft.com/office/drawing/2014/main" id="{73E0C29F-F2CE-B1DE-565B-C506F67C9A1E}"/>
                    </a:ext>
                  </a:extLst>
                </p:cNvPr>
                <p:cNvSpPr/>
                <p:nvPr/>
              </p:nvSpPr>
              <p:spPr>
                <a:xfrm flipV="1">
                  <a:off x="716078" y="77209"/>
                  <a:ext cx="537898" cy="69683"/>
                </a:xfrm>
                <a:custGeom>
                  <a:avLst/>
                  <a:gdLst>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151618"/>
                    <a:gd name="csY0" fmla="*/ 1727204 h 1727204"/>
                    <a:gd name="csX1" fmla="*/ 2151618 w 2151618"/>
                    <a:gd name="csY1" fmla="*/ 0 h 1727204"/>
                    <a:gd name="csX0" fmla="*/ 0 w 1997845"/>
                    <a:gd name="csY0" fmla="*/ 1397003 h 1397003"/>
                    <a:gd name="csX1" fmla="*/ 1997845 w 1997845"/>
                    <a:gd name="csY1" fmla="*/ 0 h 1397003"/>
                    <a:gd name="csX0" fmla="*/ 0 w 1997845"/>
                    <a:gd name="csY0" fmla="*/ 1397003 h 1397003"/>
                    <a:gd name="csX1" fmla="*/ 1997845 w 1997845"/>
                    <a:gd name="csY1" fmla="*/ 0 h 1397003"/>
                    <a:gd name="csX0" fmla="*/ 0 w 1834481"/>
                    <a:gd name="csY0" fmla="*/ 1422403 h 1422403"/>
                    <a:gd name="csX1" fmla="*/ 1834481 w 1834481"/>
                    <a:gd name="csY1" fmla="*/ 0 h 1422403"/>
                    <a:gd name="csX0" fmla="*/ 0 w 1834481"/>
                    <a:gd name="csY0" fmla="*/ 1422403 h 1422403"/>
                    <a:gd name="csX1" fmla="*/ 658741 w 1834481"/>
                    <a:gd name="csY1" fmla="*/ 1200622 h 1422403"/>
                    <a:gd name="csX2" fmla="*/ 1834481 w 1834481"/>
                    <a:gd name="csY2" fmla="*/ 0 h 1422403"/>
                    <a:gd name="csX0" fmla="*/ 0 w 1834481"/>
                    <a:gd name="csY0" fmla="*/ 1422403 h 1422403"/>
                    <a:gd name="csX1" fmla="*/ 658741 w 1834481"/>
                    <a:gd name="csY1" fmla="*/ 1200622 h 1422403"/>
                    <a:gd name="csX2" fmla="*/ 1834481 w 1834481"/>
                    <a:gd name="csY2" fmla="*/ 0 h 1422403"/>
                    <a:gd name="csX0" fmla="*/ 0 w 2511365"/>
                    <a:gd name="csY0" fmla="*/ 972975 h 1235274"/>
                    <a:gd name="csX1" fmla="*/ 1335625 w 2511365"/>
                    <a:gd name="csY1" fmla="*/ 1200622 h 1235274"/>
                    <a:gd name="csX2" fmla="*/ 2511365 w 2511365"/>
                    <a:gd name="csY2" fmla="*/ 0 h 1235274"/>
                    <a:gd name="csX0" fmla="*/ 0 w 2511365"/>
                    <a:gd name="csY0" fmla="*/ 972975 h 1240519"/>
                    <a:gd name="csX1" fmla="*/ 1335625 w 2511365"/>
                    <a:gd name="csY1" fmla="*/ 1200622 h 1240519"/>
                    <a:gd name="csX2" fmla="*/ 2511365 w 2511365"/>
                    <a:gd name="csY2" fmla="*/ 0 h 1240519"/>
                    <a:gd name="csX0" fmla="*/ 0 w 2511365"/>
                    <a:gd name="csY0" fmla="*/ 972975 h 1107503"/>
                    <a:gd name="csX1" fmla="*/ 1560955 w 2511365"/>
                    <a:gd name="csY1" fmla="*/ 1050361 h 1107503"/>
                    <a:gd name="csX2" fmla="*/ 2511365 w 2511365"/>
                    <a:gd name="csY2" fmla="*/ 0 h 1107503"/>
                    <a:gd name="csX0" fmla="*/ 0 w 2315821"/>
                    <a:gd name="csY0" fmla="*/ 1026009 h 1164304"/>
                    <a:gd name="csX1" fmla="*/ 1560955 w 2315821"/>
                    <a:gd name="csY1" fmla="*/ 1103395 h 1164304"/>
                    <a:gd name="csX2" fmla="*/ 2315821 w 2315821"/>
                    <a:gd name="csY2" fmla="*/ 0 h 1164304"/>
                    <a:gd name="csX0" fmla="*/ 0 w 2315821"/>
                    <a:gd name="csY0" fmla="*/ 1026009 h 1164304"/>
                    <a:gd name="csX1" fmla="*/ 1560955 w 2315821"/>
                    <a:gd name="csY1" fmla="*/ 1103395 h 1164304"/>
                    <a:gd name="csX2" fmla="*/ 2315821 w 2315821"/>
                    <a:gd name="csY2" fmla="*/ 0 h 1164304"/>
                    <a:gd name="csX0" fmla="*/ 0 w 2315821"/>
                    <a:gd name="csY0" fmla="*/ 1026009 h 1098167"/>
                    <a:gd name="csX1" fmla="*/ 1548319 w 2315821"/>
                    <a:gd name="csY1" fmla="*/ 1018984 h 1098167"/>
                    <a:gd name="csX2" fmla="*/ 2315821 w 2315821"/>
                    <a:gd name="csY2" fmla="*/ 0 h 1098167"/>
                    <a:gd name="csX0" fmla="*/ 0 w 2315821"/>
                    <a:gd name="csY0" fmla="*/ 1026009 h 1088653"/>
                    <a:gd name="csX1" fmla="*/ 769107 w 2315821"/>
                    <a:gd name="csY1" fmla="*/ 1005523 h 1088653"/>
                    <a:gd name="csX2" fmla="*/ 2315821 w 2315821"/>
                    <a:gd name="csY2" fmla="*/ 0 h 1088653"/>
                    <a:gd name="csX0" fmla="*/ 0 w 2315821"/>
                    <a:gd name="csY0" fmla="*/ 1026009 h 1028640"/>
                    <a:gd name="csX1" fmla="*/ 769107 w 2315821"/>
                    <a:gd name="csY1" fmla="*/ 1005523 h 1028640"/>
                    <a:gd name="csX2" fmla="*/ 2315821 w 2315821"/>
                    <a:gd name="csY2" fmla="*/ 0 h 1028640"/>
                    <a:gd name="csX0" fmla="*/ 0 w 2315821"/>
                    <a:gd name="csY0" fmla="*/ 1026009 h 1026258"/>
                    <a:gd name="csX1" fmla="*/ 753391 w 2315821"/>
                    <a:gd name="csY1" fmla="*/ 916283 h 1026258"/>
                    <a:gd name="csX2" fmla="*/ 2315821 w 2315821"/>
                    <a:gd name="csY2" fmla="*/ 0 h 1026258"/>
                    <a:gd name="csX0" fmla="*/ 0 w 2315821"/>
                    <a:gd name="csY0" fmla="*/ 1026009 h 1026409"/>
                    <a:gd name="csX1" fmla="*/ 753391 w 2315821"/>
                    <a:gd name="csY1" fmla="*/ 916283 h 1026409"/>
                    <a:gd name="csX2" fmla="*/ 2315821 w 2315821"/>
                    <a:gd name="csY2" fmla="*/ 0 h 1026409"/>
                    <a:gd name="csX0" fmla="*/ 0 w 2315821"/>
                    <a:gd name="csY0" fmla="*/ 1026009 h 1026008"/>
                    <a:gd name="csX1" fmla="*/ 753391 w 2315821"/>
                    <a:gd name="csY1" fmla="*/ 916283 h 1026008"/>
                    <a:gd name="csX2" fmla="*/ 2315821 w 2315821"/>
                    <a:gd name="csY2" fmla="*/ 0 h 1026008"/>
                    <a:gd name="csX0" fmla="*/ 0 w 753391"/>
                    <a:gd name="csY0" fmla="*/ 109726 h 109726"/>
                    <a:gd name="csX1" fmla="*/ 753391 w 753391"/>
                    <a:gd name="csY1" fmla="*/ 0 h 109726"/>
                    <a:gd name="csX0" fmla="*/ 0 w 477560"/>
                    <a:gd name="csY0" fmla="*/ 61331 h 61331"/>
                    <a:gd name="csX1" fmla="*/ 477560 w 477560"/>
                    <a:gd name="csY1" fmla="*/ 0 h 61331"/>
                    <a:gd name="csX0" fmla="*/ 0 w 477560"/>
                    <a:gd name="csY0" fmla="*/ 61331 h 61331"/>
                    <a:gd name="csX1" fmla="*/ 477560 w 477560"/>
                    <a:gd name="csY1" fmla="*/ 0 h 61331"/>
                    <a:gd name="csX0" fmla="*/ 0 w 464472"/>
                    <a:gd name="csY0" fmla="*/ 60025 h 60025"/>
                    <a:gd name="csX1" fmla="*/ 464472 w 464472"/>
                    <a:gd name="csY1" fmla="*/ 0 h 60025"/>
                    <a:gd name="csX0" fmla="*/ 0 w 464472"/>
                    <a:gd name="csY0" fmla="*/ 60025 h 60025"/>
                    <a:gd name="csX1" fmla="*/ 464472 w 464472"/>
                    <a:gd name="csY1" fmla="*/ 0 h 60025"/>
                    <a:gd name="csX0" fmla="*/ 0 w 464472"/>
                    <a:gd name="csY0" fmla="*/ 60025 h 60025"/>
                    <a:gd name="csX1" fmla="*/ 464472 w 464472"/>
                    <a:gd name="csY1" fmla="*/ 0 h 60025"/>
                    <a:gd name="csX0" fmla="*/ 0 w 464472"/>
                    <a:gd name="csY0" fmla="*/ 60025 h 60025"/>
                    <a:gd name="csX1" fmla="*/ 464472 w 464472"/>
                    <a:gd name="csY1" fmla="*/ 0 h 60025"/>
                    <a:gd name="csX0" fmla="*/ 0 w 464472"/>
                    <a:gd name="csY0" fmla="*/ 60025 h 60025"/>
                    <a:gd name="csX1" fmla="*/ 464472 w 464472"/>
                    <a:gd name="csY1" fmla="*/ 0 h 60025"/>
                    <a:gd name="csX0" fmla="*/ 0 w 464472"/>
                    <a:gd name="csY0" fmla="*/ 60025 h 60025"/>
                    <a:gd name="csX1" fmla="*/ 464472 w 464472"/>
                    <a:gd name="csY1" fmla="*/ 0 h 60025"/>
                    <a:gd name="csX0" fmla="*/ 0 w 464472"/>
                    <a:gd name="csY0" fmla="*/ 60025 h 60025"/>
                    <a:gd name="csX1" fmla="*/ 464472 w 464472"/>
                    <a:gd name="csY1" fmla="*/ 0 h 60025"/>
                    <a:gd name="csX0" fmla="*/ 0 w 464472"/>
                    <a:gd name="csY0" fmla="*/ 60025 h 60025"/>
                    <a:gd name="csX1" fmla="*/ 464472 w 464472"/>
                    <a:gd name="csY1" fmla="*/ 0 h 60025"/>
                  </a:gdLst>
                  <a:ahLst/>
                  <a:cxnLst>
                    <a:cxn ang="0">
                      <a:pos x="csX0" y="csY0"/>
                    </a:cxn>
                    <a:cxn ang="0">
                      <a:pos x="csX1" y="csY1"/>
                    </a:cxn>
                  </a:cxnLst>
                  <a:rect l="l" t="t" r="r" b="b"/>
                  <a:pathLst>
                    <a:path w="464472" h="60025">
                      <a:moveTo>
                        <a:pt x="0" y="60025"/>
                      </a:moveTo>
                      <a:cubicBezTo>
                        <a:pt x="252599" y="31533"/>
                        <a:pt x="276362" y="29600"/>
                        <a:pt x="464472" y="0"/>
                      </a:cubicBezTo>
                    </a:path>
                  </a:pathLst>
                </a:cu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Freeform: Shape 22">
                  <a:extLst>
                    <a:ext uri="{FF2B5EF4-FFF2-40B4-BE49-F238E27FC236}">
                      <a16:creationId xmlns:a16="http://schemas.microsoft.com/office/drawing/2014/main" id="{32B9A947-4C20-9521-64D0-DF9675F5F8B3}"/>
                    </a:ext>
                  </a:extLst>
                </p:cNvPr>
                <p:cNvSpPr/>
                <p:nvPr/>
              </p:nvSpPr>
              <p:spPr>
                <a:xfrm flipV="1">
                  <a:off x="0" y="0"/>
                  <a:ext cx="712745" cy="77208"/>
                </a:xfrm>
                <a:custGeom>
                  <a:avLst/>
                  <a:gdLst>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151618"/>
                    <a:gd name="csY0" fmla="*/ 1727204 h 1727204"/>
                    <a:gd name="csX1" fmla="*/ 2151618 w 2151618"/>
                    <a:gd name="csY1" fmla="*/ 0 h 1727204"/>
                    <a:gd name="csX0" fmla="*/ 0 w 1997845"/>
                    <a:gd name="csY0" fmla="*/ 1397003 h 1397003"/>
                    <a:gd name="csX1" fmla="*/ 1997845 w 1997845"/>
                    <a:gd name="csY1" fmla="*/ 0 h 1397003"/>
                    <a:gd name="csX0" fmla="*/ 0 w 1997845"/>
                    <a:gd name="csY0" fmla="*/ 1397003 h 1397003"/>
                    <a:gd name="csX1" fmla="*/ 1997845 w 1997845"/>
                    <a:gd name="csY1" fmla="*/ 0 h 1397003"/>
                    <a:gd name="csX0" fmla="*/ 0 w 1834481"/>
                    <a:gd name="csY0" fmla="*/ 1422403 h 1422403"/>
                    <a:gd name="csX1" fmla="*/ 1834481 w 1834481"/>
                    <a:gd name="csY1" fmla="*/ 0 h 1422403"/>
                    <a:gd name="csX0" fmla="*/ 0 w 1834481"/>
                    <a:gd name="csY0" fmla="*/ 1422403 h 1422403"/>
                    <a:gd name="csX1" fmla="*/ 658741 w 1834481"/>
                    <a:gd name="csY1" fmla="*/ 1200622 h 1422403"/>
                    <a:gd name="csX2" fmla="*/ 1834481 w 1834481"/>
                    <a:gd name="csY2" fmla="*/ 0 h 1422403"/>
                    <a:gd name="csX0" fmla="*/ 0 w 1834481"/>
                    <a:gd name="csY0" fmla="*/ 1422403 h 1422403"/>
                    <a:gd name="csX1" fmla="*/ 658741 w 1834481"/>
                    <a:gd name="csY1" fmla="*/ 1200622 h 1422403"/>
                    <a:gd name="csX2" fmla="*/ 1834481 w 1834481"/>
                    <a:gd name="csY2" fmla="*/ 0 h 1422403"/>
                    <a:gd name="csX0" fmla="*/ 0 w 2511365"/>
                    <a:gd name="csY0" fmla="*/ 972975 h 1235274"/>
                    <a:gd name="csX1" fmla="*/ 1335625 w 2511365"/>
                    <a:gd name="csY1" fmla="*/ 1200622 h 1235274"/>
                    <a:gd name="csX2" fmla="*/ 2511365 w 2511365"/>
                    <a:gd name="csY2" fmla="*/ 0 h 1235274"/>
                    <a:gd name="csX0" fmla="*/ 0 w 2511365"/>
                    <a:gd name="csY0" fmla="*/ 972975 h 1240519"/>
                    <a:gd name="csX1" fmla="*/ 1335625 w 2511365"/>
                    <a:gd name="csY1" fmla="*/ 1200622 h 1240519"/>
                    <a:gd name="csX2" fmla="*/ 2511365 w 2511365"/>
                    <a:gd name="csY2" fmla="*/ 0 h 1240519"/>
                    <a:gd name="csX0" fmla="*/ 0 w 2511365"/>
                    <a:gd name="csY0" fmla="*/ 972975 h 1107503"/>
                    <a:gd name="csX1" fmla="*/ 1560955 w 2511365"/>
                    <a:gd name="csY1" fmla="*/ 1050361 h 1107503"/>
                    <a:gd name="csX2" fmla="*/ 2511365 w 2511365"/>
                    <a:gd name="csY2" fmla="*/ 0 h 1107503"/>
                    <a:gd name="csX0" fmla="*/ 0 w 2315821"/>
                    <a:gd name="csY0" fmla="*/ 1026009 h 1164304"/>
                    <a:gd name="csX1" fmla="*/ 1560955 w 2315821"/>
                    <a:gd name="csY1" fmla="*/ 1103395 h 1164304"/>
                    <a:gd name="csX2" fmla="*/ 2315821 w 2315821"/>
                    <a:gd name="csY2" fmla="*/ 0 h 1164304"/>
                    <a:gd name="csX0" fmla="*/ 0 w 2315821"/>
                    <a:gd name="csY0" fmla="*/ 1026009 h 1164304"/>
                    <a:gd name="csX1" fmla="*/ 1560955 w 2315821"/>
                    <a:gd name="csY1" fmla="*/ 1103395 h 1164304"/>
                    <a:gd name="csX2" fmla="*/ 2315821 w 2315821"/>
                    <a:gd name="csY2" fmla="*/ 0 h 1164304"/>
                    <a:gd name="csX0" fmla="*/ 0 w 2315821"/>
                    <a:gd name="csY0" fmla="*/ 1026009 h 1098167"/>
                    <a:gd name="csX1" fmla="*/ 1548319 w 2315821"/>
                    <a:gd name="csY1" fmla="*/ 1018984 h 1098167"/>
                    <a:gd name="csX2" fmla="*/ 2315821 w 2315821"/>
                    <a:gd name="csY2" fmla="*/ 0 h 1098167"/>
                    <a:gd name="csX0" fmla="*/ 0 w 2315821"/>
                    <a:gd name="csY0" fmla="*/ 1026009 h 1088653"/>
                    <a:gd name="csX1" fmla="*/ 769107 w 2315821"/>
                    <a:gd name="csY1" fmla="*/ 1005523 h 1088653"/>
                    <a:gd name="csX2" fmla="*/ 2315821 w 2315821"/>
                    <a:gd name="csY2" fmla="*/ 0 h 1088653"/>
                    <a:gd name="csX0" fmla="*/ 0 w 2315821"/>
                    <a:gd name="csY0" fmla="*/ 1026009 h 1028640"/>
                    <a:gd name="csX1" fmla="*/ 769107 w 2315821"/>
                    <a:gd name="csY1" fmla="*/ 1005523 h 1028640"/>
                    <a:gd name="csX2" fmla="*/ 2315821 w 2315821"/>
                    <a:gd name="csY2" fmla="*/ 0 h 1028640"/>
                    <a:gd name="csX0" fmla="*/ 0 w 2315821"/>
                    <a:gd name="csY0" fmla="*/ 1026009 h 1026258"/>
                    <a:gd name="csX1" fmla="*/ 753391 w 2315821"/>
                    <a:gd name="csY1" fmla="*/ 916283 h 1026258"/>
                    <a:gd name="csX2" fmla="*/ 2315821 w 2315821"/>
                    <a:gd name="csY2" fmla="*/ 0 h 1026258"/>
                    <a:gd name="csX0" fmla="*/ 0 w 2315821"/>
                    <a:gd name="csY0" fmla="*/ 1026009 h 1026409"/>
                    <a:gd name="csX1" fmla="*/ 753391 w 2315821"/>
                    <a:gd name="csY1" fmla="*/ 916283 h 1026409"/>
                    <a:gd name="csX2" fmla="*/ 2315821 w 2315821"/>
                    <a:gd name="csY2" fmla="*/ 0 h 1026409"/>
                    <a:gd name="csX0" fmla="*/ 0 w 2315821"/>
                    <a:gd name="csY0" fmla="*/ 1026009 h 1026008"/>
                    <a:gd name="csX1" fmla="*/ 753391 w 2315821"/>
                    <a:gd name="csY1" fmla="*/ 916283 h 1026008"/>
                    <a:gd name="csX2" fmla="*/ 2315821 w 2315821"/>
                    <a:gd name="csY2" fmla="*/ 0 h 1026008"/>
                    <a:gd name="csX0" fmla="*/ 0 w 753391"/>
                    <a:gd name="csY0" fmla="*/ 109725 h 109726"/>
                    <a:gd name="csX1" fmla="*/ 753391 w 753391"/>
                    <a:gd name="csY1" fmla="*/ -1 h 109726"/>
                    <a:gd name="csX0" fmla="*/ 0 w 615452"/>
                    <a:gd name="csY0" fmla="*/ 87772 h 87772"/>
                    <a:gd name="csX1" fmla="*/ 615452 w 615452"/>
                    <a:gd name="csY1" fmla="*/ 0 h 87772"/>
                  </a:gdLst>
                  <a:ahLst/>
                  <a:cxnLst>
                    <a:cxn ang="0">
                      <a:pos x="csX0" y="csY0"/>
                    </a:cxn>
                    <a:cxn ang="0">
                      <a:pos x="csX1" y="csY1"/>
                    </a:cxn>
                  </a:cxnLst>
                  <a:rect l="l" t="t" r="r" b="b"/>
                  <a:pathLst>
                    <a:path w="615452" h="87772">
                      <a:moveTo>
                        <a:pt x="0" y="87772"/>
                      </a:moveTo>
                      <a:cubicBezTo>
                        <a:pt x="393796" y="46151"/>
                        <a:pt x="211438" y="60946"/>
                        <a:pt x="615452" y="0"/>
                      </a:cubicBezTo>
                    </a:path>
                  </a:pathLst>
                </a:cu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mc:AlternateContent xmlns:mc="http://schemas.openxmlformats.org/markup-compatibility/2006">
          <mc:Choice xmlns:a14="http://schemas.microsoft.com/office/drawing/2010/main" Requires="a14">
            <p:sp>
              <p:nvSpPr>
                <p:cNvPr id="10" name="Text Box 225">
                  <a:extLst>
                    <a:ext uri="{FF2B5EF4-FFF2-40B4-BE49-F238E27FC236}">
                      <a16:creationId xmlns:a16="http://schemas.microsoft.com/office/drawing/2014/main" id="{98824E77-85B2-A737-1A3D-B50104BE7BE3}"/>
                    </a:ext>
                  </a:extLst>
                </p:cNvPr>
                <p:cNvSpPr txBox="1"/>
                <p:nvPr/>
              </p:nvSpPr>
              <p:spPr>
                <a:xfrm>
                  <a:off x="6147329" y="4065662"/>
                  <a:ext cx="1165188" cy="2743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14:m>
                    <m:oMath xmlns:m="http://schemas.openxmlformats.org/officeDocument/2006/math">
                      <m:sSubSup>
                        <m:sSubSupPr>
                          <m:ctrlPr>
                            <a:rPr kumimoji="0" lang="en-NZ" sz="1400" b="0" i="1" u="none" strike="noStrike" kern="100" cap="none" spc="0" normalizeH="0" baseline="0" noProof="0" smtClean="0">
                              <a:ln>
                                <a:noFill/>
                              </a:ln>
                              <a:solidFill>
                                <a:srgbClr val="CC3030"/>
                              </a:solidFill>
                              <a:effectLst/>
                              <a:uLnTx/>
                              <a:uFillTx/>
                              <a:latin typeface="Cambria Math" panose="02040503050406030204" pitchFamily="18" charset="0"/>
                              <a:ea typeface="Aptos" panose="020B0004020202020204" pitchFamily="34" charset="0"/>
                              <a:cs typeface="Calibri" panose="020F0502020204030204" pitchFamily="34" charset="0"/>
                            </a:rPr>
                          </m:ctrlPr>
                        </m:sSubSupPr>
                        <m:e>
                          <m:r>
                            <a:rPr kumimoji="0" lang="en-NZ" sz="1400" b="0" i="1" u="none" strike="noStrike" kern="100" cap="none" spc="0" normalizeH="0" baseline="0" noProof="0">
                              <a:ln>
                                <a:noFill/>
                              </a:ln>
                              <a:solidFill>
                                <a:srgbClr val="CC3030"/>
                              </a:solidFill>
                              <a:effectLst/>
                              <a:uLnTx/>
                              <a:uFillTx/>
                              <a:latin typeface="Cambria Math" panose="02040503050406030204" pitchFamily="18" charset="0"/>
                              <a:ea typeface="Aptos" panose="020B0004020202020204" pitchFamily="34" charset="0"/>
                              <a:cs typeface="Calibri" panose="020F0502020204030204" pitchFamily="34" charset="0"/>
                            </a:rPr>
                            <m:t>𝑢</m:t>
                          </m:r>
                        </m:e>
                        <m:sub>
                          <m:r>
                            <a:rPr kumimoji="0" lang="en-NZ" sz="1400" b="0" i="1" u="none" strike="noStrike" kern="100" cap="none" spc="0" normalizeH="0" baseline="0" noProof="0">
                              <a:ln>
                                <a:noFill/>
                              </a:ln>
                              <a:solidFill>
                                <a:srgbClr val="CC3030"/>
                              </a:solidFill>
                              <a:effectLst/>
                              <a:uLnTx/>
                              <a:uFillTx/>
                              <a:latin typeface="Cambria Math" panose="02040503050406030204" pitchFamily="18" charset="0"/>
                              <a:ea typeface="Aptos" panose="020B0004020202020204" pitchFamily="34" charset="0"/>
                              <a:cs typeface="Calibri" panose="020F0502020204030204" pitchFamily="34" charset="0"/>
                            </a:rPr>
                            <m:t>𝑟𝑒𝑣</m:t>
                          </m:r>
                        </m:sub>
                        <m:sup>
                          <m:r>
                            <a:rPr kumimoji="0" lang="en-NZ" sz="1400" b="0" i="1" u="none" strike="noStrike" kern="100" cap="none" spc="0" normalizeH="0" baseline="0" noProof="0">
                              <a:ln>
                                <a:noFill/>
                              </a:ln>
                              <a:solidFill>
                                <a:srgbClr val="CC3030"/>
                              </a:solidFill>
                              <a:effectLst/>
                              <a:uLnTx/>
                              <a:uFillTx/>
                              <a:latin typeface="Cambria Math" panose="02040503050406030204" pitchFamily="18" charset="0"/>
                              <a:ea typeface="Aptos" panose="020B0004020202020204" pitchFamily="34" charset="0"/>
                              <a:cs typeface="Calibri" panose="020F0502020204030204" pitchFamily="34" charset="0"/>
                            </a:rPr>
                            <m:t>𝑁𝐾𝐸</m:t>
                          </m:r>
                        </m:sup>
                      </m:sSubSup>
                    </m:oMath>
                  </a14:m>
                  <a:r>
                    <a:rPr kumimoji="0" lang="en-NZ" sz="1400" b="0" i="0" u="none" strike="noStrike" kern="100" cap="none" spc="0" normalizeH="0" baseline="0" noProof="0" dirty="0">
                      <a:ln>
                        <a:noFill/>
                      </a:ln>
                      <a:solidFill>
                        <a:srgbClr val="CC3030"/>
                      </a:solidFill>
                      <a:effectLst/>
                      <a:uLnTx/>
                      <a:uFillTx/>
                      <a:latin typeface="Calibri" panose="020F0502020204030204" pitchFamily="34" charset="0"/>
                      <a:ea typeface="Yu Mincho" panose="02020400000000000000" pitchFamily="18" charset="-128"/>
                      <a:cs typeface="Arial" panose="020B0604020202020204" pitchFamily="34" charset="0"/>
                    </a:rPr>
                    <a:t>=</a:t>
                  </a:r>
                  <a:r>
                    <a:rPr kumimoji="0" lang="en-NZ" sz="1400" b="0" i="0" u="none" strike="noStrike" kern="100" cap="none" spc="0" normalizeH="0" baseline="0" noProof="0" dirty="0">
                      <a:ln>
                        <a:noFill/>
                      </a:ln>
                      <a:solidFill>
                        <a:srgbClr val="CC3030"/>
                      </a:solidFill>
                      <a:effectLst/>
                      <a:uLnTx/>
                      <a:uFillTx/>
                      <a:latin typeface="Calibri" panose="020F0502020204030204" pitchFamily="34" charset="0"/>
                      <a:ea typeface="Aptos" panose="020B0004020202020204" pitchFamily="34" charset="0"/>
                      <a:cs typeface="Arial" panose="020B0604020202020204" pitchFamily="34" charset="0"/>
                    </a:rPr>
                    <a:t>-225mV</a:t>
                  </a:r>
                  <a:endParaRPr kumimoji="0" lang="en-NZ" sz="1400" b="0" i="0" u="none" strike="noStrike" kern="100" cap="none" spc="0" normalizeH="0" baseline="0" noProof="0" dirty="0">
                    <a:ln>
                      <a:noFill/>
                    </a:ln>
                    <a:solidFill>
                      <a:srgbClr val="CC3030"/>
                    </a:solidFill>
                    <a:effectLst/>
                    <a:uLnTx/>
                    <a:uFillTx/>
                    <a:latin typeface="Aptos" panose="020B0004020202020204" pitchFamily="34" charset="0"/>
                    <a:ea typeface="Aptos" panose="020B0004020202020204" pitchFamily="34" charset="0"/>
                    <a:cs typeface="Arial" panose="020B0604020202020204" pitchFamily="34" charset="0"/>
                  </a:endParaRPr>
                </a:p>
              </p:txBody>
            </p:sp>
          </mc:Choice>
          <mc:Fallback>
            <p:sp>
              <p:nvSpPr>
                <p:cNvPr id="10" name="Text Box 225">
                  <a:extLst>
                    <a:ext uri="{FF2B5EF4-FFF2-40B4-BE49-F238E27FC236}">
                      <a16:creationId xmlns:a16="http://schemas.microsoft.com/office/drawing/2014/main" id="{98824E77-85B2-A737-1A3D-B50104BE7BE3}"/>
                    </a:ext>
                  </a:extLst>
                </p:cNvPr>
                <p:cNvSpPr txBox="1">
                  <a:spLocks noRot="1" noChangeAspect="1" noMove="1" noResize="1" noEditPoints="1" noAdjustHandles="1" noChangeArrowheads="1" noChangeShapeType="1" noTextEdit="1"/>
                </p:cNvSpPr>
                <p:nvPr/>
              </p:nvSpPr>
              <p:spPr>
                <a:xfrm>
                  <a:off x="6147329" y="4065662"/>
                  <a:ext cx="1165188" cy="274300"/>
                </a:xfrm>
                <a:prstGeom prst="rect">
                  <a:avLst/>
                </a:prstGeom>
                <a:blipFill>
                  <a:blip r:embed="rId24"/>
                  <a:stretch>
                    <a:fillRect r="-6771" b="-40000"/>
                  </a:stretch>
                </a:blipFill>
                <a:ln w="6350">
                  <a:noFill/>
                </a:ln>
              </p:spPr>
              <p:txBody>
                <a:bodyPr/>
                <a:lstStyle/>
                <a:p>
                  <a:r>
                    <a:rPr lang="en-NZ">
                      <a:noFill/>
                    </a:rPr>
                    <a:t> </a:t>
                  </a:r>
                </a:p>
              </p:txBody>
            </p:sp>
          </mc:Fallback>
        </mc:AlternateContent>
      </p:grpSp>
      <p:grpSp>
        <p:nvGrpSpPr>
          <p:cNvPr id="31" name="Group 30">
            <a:extLst>
              <a:ext uri="{FF2B5EF4-FFF2-40B4-BE49-F238E27FC236}">
                <a16:creationId xmlns:a16="http://schemas.microsoft.com/office/drawing/2014/main" id="{0A7CB89D-E452-B9E0-C907-07BBC0D26CED}"/>
              </a:ext>
            </a:extLst>
          </p:cNvPr>
          <p:cNvGrpSpPr/>
          <p:nvPr/>
        </p:nvGrpSpPr>
        <p:grpSpPr>
          <a:xfrm>
            <a:off x="6972431" y="3629435"/>
            <a:ext cx="2615799" cy="1206454"/>
            <a:chOff x="6972431" y="3629435"/>
            <a:chExt cx="2615799" cy="1206454"/>
          </a:xfrm>
        </p:grpSpPr>
        <p:grpSp>
          <p:nvGrpSpPr>
            <p:cNvPr id="15" name="Group 14">
              <a:extLst>
                <a:ext uri="{FF2B5EF4-FFF2-40B4-BE49-F238E27FC236}">
                  <a16:creationId xmlns:a16="http://schemas.microsoft.com/office/drawing/2014/main" id="{D61F623C-D942-C1CA-C79B-C5FB27F3CE83}"/>
                </a:ext>
              </a:extLst>
            </p:cNvPr>
            <p:cNvGrpSpPr/>
            <p:nvPr/>
          </p:nvGrpSpPr>
          <p:grpSpPr>
            <a:xfrm>
              <a:off x="7695112" y="3629435"/>
              <a:ext cx="1893118" cy="1206454"/>
              <a:chOff x="0" y="-289578"/>
              <a:chExt cx="1893471" cy="1206800"/>
            </a:xfrm>
          </p:grpSpPr>
          <mc:AlternateContent xmlns:mc="http://schemas.openxmlformats.org/markup-compatibility/2006" xmlns:a14="http://schemas.microsoft.com/office/drawing/2010/main">
            <mc:Choice Requires="a14">
              <p:sp>
                <p:nvSpPr>
                  <p:cNvPr id="40" name="Text Box 222">
                    <a:extLst>
                      <a:ext uri="{FF2B5EF4-FFF2-40B4-BE49-F238E27FC236}">
                        <a16:creationId xmlns:a16="http://schemas.microsoft.com/office/drawing/2014/main" id="{72117D73-8BA6-4477-EE73-82E389B049B7}"/>
                      </a:ext>
                    </a:extLst>
                  </p:cNvPr>
                  <p:cNvSpPr txBox="1"/>
                  <p:nvPr/>
                </p:nvSpPr>
                <p:spPr>
                  <a:xfrm>
                    <a:off x="1271245" y="-289578"/>
                    <a:ext cx="622226" cy="331287"/>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400" b="1"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NZ" sz="1400" b="1"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𝒗</m:t>
                              </m:r>
                            </m:e>
                            <m:sub>
                              <m:r>
                                <a:rPr kumimoji="0" lang="en-NZ" sz="1400" b="1"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𝒎</m:t>
                              </m:r>
                            </m:sub>
                            <m:sup>
                              <m:sSup>
                                <m:sSupPr>
                                  <m:ctrlPr>
                                    <a:rPr kumimoji="0" lang="en-NZ" sz="1400" b="1"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en-NZ" sz="1400" b="1"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𝑲</m:t>
                                  </m:r>
                                </m:e>
                                <m:sup>
                                  <m:r>
                                    <a:rPr kumimoji="0" lang="en-NZ" sz="1400" b="1"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up>
                              </m:sSup>
                              <m:r>
                                <a:rPr kumimoji="0" lang="en-NZ" sz="1400" b="1"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NZ" sz="1400" b="1"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𝑲𝒊𝒓</m:t>
                              </m:r>
                              <m:r>
                                <a:rPr kumimoji="0" lang="en-NZ" sz="1400" b="1" i="1" u="none" strike="noStrike" kern="1200" cap="none" spc="0" normalizeH="0" baseline="0" noProof="0">
                                  <a:ln>
                                    <a:noFill/>
                                  </a:ln>
                                  <a:solidFill>
                                    <a:srgbClr val="7030A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kumimoji="0" lang="en-NZ" sz="14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p:txBody>
              </p:sp>
            </mc:Choice>
            <mc:Fallback xmlns="">
              <p:sp>
                <p:nvSpPr>
                  <p:cNvPr id="40" name="Text Box 222">
                    <a:extLst>
                      <a:ext uri="{FF2B5EF4-FFF2-40B4-BE49-F238E27FC236}">
                        <a16:creationId xmlns:a16="http://schemas.microsoft.com/office/drawing/2014/main" id="{72117D73-8BA6-4477-EE73-82E389B049B7}"/>
                      </a:ext>
                    </a:extLst>
                  </p:cNvPr>
                  <p:cNvSpPr txBox="1">
                    <a:spLocks noRot="1" noChangeAspect="1" noMove="1" noResize="1" noEditPoints="1" noAdjustHandles="1" noChangeArrowheads="1" noChangeShapeType="1" noTextEdit="1"/>
                  </p:cNvSpPr>
                  <p:nvPr/>
                </p:nvSpPr>
                <p:spPr>
                  <a:xfrm>
                    <a:off x="1271245" y="-289578"/>
                    <a:ext cx="622226" cy="331287"/>
                  </a:xfrm>
                  <a:prstGeom prst="rect">
                    <a:avLst/>
                  </a:prstGeom>
                  <a:blipFill>
                    <a:blip r:embed="rId3"/>
                    <a:stretch>
                      <a:fillRect r="-11765" b="-1818"/>
                    </a:stretch>
                  </a:blipFill>
                  <a:ln w="6350">
                    <a:noFill/>
                  </a:ln>
                </p:spPr>
                <p:txBody>
                  <a:bodyPr/>
                  <a:lstStyle/>
                  <a:p>
                    <a:r>
                      <a:rPr lang="en-NZ">
                        <a:noFill/>
                      </a:rPr>
                      <a:t> </a:t>
                    </a:r>
                  </a:p>
                </p:txBody>
              </p:sp>
            </mc:Fallback>
          </mc:AlternateContent>
          <p:sp>
            <p:nvSpPr>
              <p:cNvPr id="41" name="Freeform: Shape 40">
                <a:extLst>
                  <a:ext uri="{FF2B5EF4-FFF2-40B4-BE49-F238E27FC236}">
                    <a16:creationId xmlns:a16="http://schemas.microsoft.com/office/drawing/2014/main" id="{1EA5A537-50BF-5495-1521-DAB09F8796FD}"/>
                  </a:ext>
                </a:extLst>
              </p:cNvPr>
              <p:cNvSpPr/>
              <p:nvPr/>
            </p:nvSpPr>
            <p:spPr>
              <a:xfrm flipH="1" flipV="1">
                <a:off x="0" y="188173"/>
                <a:ext cx="1885682" cy="729049"/>
              </a:xfrm>
              <a:custGeom>
                <a:avLst/>
                <a:gdLst>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391833"/>
                  <a:gd name="csY0" fmla="*/ 1697567 h 1697567"/>
                  <a:gd name="csX1" fmla="*/ 2391833 w 2391833"/>
                  <a:gd name="csY1" fmla="*/ 0 h 1697567"/>
                  <a:gd name="csX0" fmla="*/ 0 w 2151618"/>
                  <a:gd name="csY0" fmla="*/ 1727204 h 1727204"/>
                  <a:gd name="csX1" fmla="*/ 2151618 w 2151618"/>
                  <a:gd name="csY1" fmla="*/ 0 h 1727204"/>
                  <a:gd name="csX0" fmla="*/ 0 w 1997845"/>
                  <a:gd name="csY0" fmla="*/ 1397003 h 1397003"/>
                  <a:gd name="csX1" fmla="*/ 1997845 w 1997845"/>
                  <a:gd name="csY1" fmla="*/ 0 h 1397003"/>
                  <a:gd name="csX0" fmla="*/ 0 w 1997845"/>
                  <a:gd name="csY0" fmla="*/ 1397003 h 1397003"/>
                  <a:gd name="csX1" fmla="*/ 1997845 w 1997845"/>
                  <a:gd name="csY1" fmla="*/ 0 h 1397003"/>
                  <a:gd name="csX0" fmla="*/ 0 w 1834481"/>
                  <a:gd name="csY0" fmla="*/ 1422403 h 1422403"/>
                  <a:gd name="csX1" fmla="*/ 1834481 w 1834481"/>
                  <a:gd name="csY1" fmla="*/ 0 h 1422403"/>
                  <a:gd name="csX0" fmla="*/ 0 w 1834481"/>
                  <a:gd name="csY0" fmla="*/ 1422403 h 1422403"/>
                  <a:gd name="csX1" fmla="*/ 658741 w 1834481"/>
                  <a:gd name="csY1" fmla="*/ 1200622 h 1422403"/>
                  <a:gd name="csX2" fmla="*/ 1834481 w 1834481"/>
                  <a:gd name="csY2" fmla="*/ 0 h 1422403"/>
                  <a:gd name="csX0" fmla="*/ 0 w 1834481"/>
                  <a:gd name="csY0" fmla="*/ 1422403 h 1422403"/>
                  <a:gd name="csX1" fmla="*/ 658741 w 1834481"/>
                  <a:gd name="csY1" fmla="*/ 1200622 h 1422403"/>
                  <a:gd name="csX2" fmla="*/ 1834481 w 1834481"/>
                  <a:gd name="csY2" fmla="*/ 0 h 1422403"/>
                  <a:gd name="csX0" fmla="*/ 0 w 2511365"/>
                  <a:gd name="csY0" fmla="*/ 972975 h 1235274"/>
                  <a:gd name="csX1" fmla="*/ 1335625 w 2511365"/>
                  <a:gd name="csY1" fmla="*/ 1200622 h 1235274"/>
                  <a:gd name="csX2" fmla="*/ 2511365 w 2511365"/>
                  <a:gd name="csY2" fmla="*/ 0 h 1235274"/>
                  <a:gd name="csX0" fmla="*/ 0 w 2511365"/>
                  <a:gd name="csY0" fmla="*/ 972975 h 1240519"/>
                  <a:gd name="csX1" fmla="*/ 1335625 w 2511365"/>
                  <a:gd name="csY1" fmla="*/ 1200622 h 1240519"/>
                  <a:gd name="csX2" fmla="*/ 2511365 w 2511365"/>
                  <a:gd name="csY2" fmla="*/ 0 h 1240519"/>
                  <a:gd name="csX0" fmla="*/ 0 w 2511365"/>
                  <a:gd name="csY0" fmla="*/ 972975 h 1107503"/>
                  <a:gd name="csX1" fmla="*/ 1560955 w 2511365"/>
                  <a:gd name="csY1" fmla="*/ 1050361 h 1107503"/>
                  <a:gd name="csX2" fmla="*/ 2511365 w 2511365"/>
                  <a:gd name="csY2" fmla="*/ 0 h 1107503"/>
                  <a:gd name="csX0" fmla="*/ 0 w 2315821"/>
                  <a:gd name="csY0" fmla="*/ 1026009 h 1164304"/>
                  <a:gd name="csX1" fmla="*/ 1560955 w 2315821"/>
                  <a:gd name="csY1" fmla="*/ 1103395 h 1164304"/>
                  <a:gd name="csX2" fmla="*/ 2315821 w 2315821"/>
                  <a:gd name="csY2" fmla="*/ 0 h 1164304"/>
                  <a:gd name="csX0" fmla="*/ 0 w 2315821"/>
                  <a:gd name="csY0" fmla="*/ 1026009 h 1164304"/>
                  <a:gd name="csX1" fmla="*/ 1560955 w 2315821"/>
                  <a:gd name="csY1" fmla="*/ 1103395 h 1164304"/>
                  <a:gd name="csX2" fmla="*/ 2315821 w 2315821"/>
                  <a:gd name="csY2" fmla="*/ 0 h 1164304"/>
                </a:gdLst>
                <a:ahLst/>
                <a:cxnLst>
                  <a:cxn ang="0">
                    <a:pos x="csX0" y="csY0"/>
                  </a:cxn>
                  <a:cxn ang="0">
                    <a:pos x="csX1" y="csY1"/>
                  </a:cxn>
                  <a:cxn ang="0">
                    <a:pos x="csX2" y="csY2"/>
                  </a:cxn>
                </a:cxnLst>
                <a:rect l="l" t="t" r="r" b="b"/>
                <a:pathLst>
                  <a:path w="2315821" h="1164304">
                    <a:moveTo>
                      <a:pt x="0" y="1026009"/>
                    </a:moveTo>
                    <a:cubicBezTo>
                      <a:pt x="400082" y="1031632"/>
                      <a:pt x="1174985" y="1274396"/>
                      <a:pt x="1560955" y="1103395"/>
                    </a:cubicBezTo>
                    <a:cubicBezTo>
                      <a:pt x="1946925" y="932394"/>
                      <a:pt x="2174425" y="665580"/>
                      <a:pt x="2315821" y="0"/>
                    </a:cubicBezTo>
                  </a:path>
                </a:pathLst>
              </a:cu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cxnSp>
          <p:nvCxnSpPr>
            <p:cNvPr id="103" name="Straight Arrow Connector 102">
              <a:extLst>
                <a:ext uri="{FF2B5EF4-FFF2-40B4-BE49-F238E27FC236}">
                  <a16:creationId xmlns:a16="http://schemas.microsoft.com/office/drawing/2014/main" id="{7C7B4466-8724-3734-C524-311A5CE9DE11}"/>
                </a:ext>
              </a:extLst>
            </p:cNvPr>
            <p:cNvCxnSpPr>
              <a:cxnSpLocks/>
            </p:cNvCxnSpPr>
            <p:nvPr/>
          </p:nvCxnSpPr>
          <p:spPr>
            <a:xfrm>
              <a:off x="7829347" y="4065662"/>
              <a:ext cx="0" cy="272631"/>
            </a:xfrm>
            <a:prstGeom prst="straightConnector1">
              <a:avLst/>
            </a:prstGeom>
            <a:ln w="12700">
              <a:solidFill>
                <a:srgbClr val="7030A0"/>
              </a:solidFill>
              <a:prstDash val="sysDot"/>
              <a:tailEnd type="stealt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0" name="Text Box 225">
                  <a:extLst>
                    <a:ext uri="{FF2B5EF4-FFF2-40B4-BE49-F238E27FC236}">
                      <a16:creationId xmlns:a16="http://schemas.microsoft.com/office/drawing/2014/main" id="{58DCB06F-8C13-B0FD-1F67-DFEACA319C91}"/>
                    </a:ext>
                  </a:extLst>
                </p:cNvPr>
                <p:cNvSpPr txBox="1"/>
                <p:nvPr/>
              </p:nvSpPr>
              <p:spPr>
                <a:xfrm>
                  <a:off x="6972431" y="3801566"/>
                  <a:ext cx="998170" cy="273666"/>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14:m>
                    <m:oMath xmlns:m="http://schemas.openxmlformats.org/officeDocument/2006/math">
                      <m:sSubSup>
                        <m:sSubSupPr>
                          <m:ctrlPr>
                            <a:rPr kumimoji="0" lang="en-NZ" sz="1400" b="0" i="1" u="none" strike="noStrike" kern="100" cap="none" spc="0" normalizeH="0" baseline="0" noProof="0" smtClean="0">
                              <a:ln>
                                <a:noFill/>
                              </a:ln>
                              <a:solidFill>
                                <a:srgbClr val="7030A0"/>
                              </a:solidFill>
                              <a:effectLst/>
                              <a:uLnTx/>
                              <a:uFillTx/>
                              <a:latin typeface="Cambria Math" panose="02040503050406030204" pitchFamily="18" charset="0"/>
                              <a:ea typeface="Aptos" panose="020B0004020202020204" pitchFamily="34" charset="0"/>
                              <a:cs typeface="Calibri" panose="020F0502020204030204" pitchFamily="34" charset="0"/>
                            </a:rPr>
                          </m:ctrlPr>
                        </m:sSubSupPr>
                        <m:e>
                          <m:r>
                            <a:rPr kumimoji="0" lang="en-NZ" sz="1400" b="0" i="1" u="none" strike="noStrike" kern="100" cap="none" spc="0" normalizeH="0" baseline="0" noProof="0">
                              <a:ln>
                                <a:noFill/>
                              </a:ln>
                              <a:solidFill>
                                <a:srgbClr val="7030A0"/>
                              </a:solidFill>
                              <a:effectLst/>
                              <a:uLnTx/>
                              <a:uFillTx/>
                              <a:latin typeface="Cambria Math" panose="02040503050406030204" pitchFamily="18" charset="0"/>
                              <a:ea typeface="Aptos" panose="020B0004020202020204" pitchFamily="34" charset="0"/>
                              <a:cs typeface="Calibri" panose="020F0502020204030204" pitchFamily="34" charset="0"/>
                            </a:rPr>
                            <m:t>𝑢</m:t>
                          </m:r>
                        </m:e>
                        <m:sub>
                          <m:r>
                            <a:rPr kumimoji="0" lang="en-NZ" sz="1400" b="0" i="1" u="none" strike="noStrike" kern="100" cap="none" spc="0" normalizeH="0" baseline="0" noProof="0">
                              <a:ln>
                                <a:noFill/>
                              </a:ln>
                              <a:solidFill>
                                <a:srgbClr val="7030A0"/>
                              </a:solidFill>
                              <a:effectLst/>
                              <a:uLnTx/>
                              <a:uFillTx/>
                              <a:latin typeface="Cambria Math" panose="02040503050406030204" pitchFamily="18" charset="0"/>
                              <a:ea typeface="Aptos" panose="020B0004020202020204" pitchFamily="34" charset="0"/>
                              <a:cs typeface="Calibri" panose="020F0502020204030204" pitchFamily="34" charset="0"/>
                            </a:rPr>
                            <m:t>𝑟𝑒𝑣</m:t>
                          </m:r>
                        </m:sub>
                        <m:sup>
                          <m:r>
                            <a:rPr kumimoji="0" lang="en-NZ" sz="1400" b="0" i="1" u="none" strike="noStrike" kern="100" cap="none" spc="0" normalizeH="0" baseline="0" noProof="0">
                              <a:ln>
                                <a:noFill/>
                              </a:ln>
                              <a:solidFill>
                                <a:srgbClr val="7030A0"/>
                              </a:solidFill>
                              <a:effectLst/>
                              <a:uLnTx/>
                              <a:uFillTx/>
                              <a:latin typeface="Cambria Math" panose="02040503050406030204" pitchFamily="18" charset="0"/>
                              <a:ea typeface="Aptos" panose="020B0004020202020204" pitchFamily="34" charset="0"/>
                              <a:cs typeface="Calibri" panose="020F0502020204030204" pitchFamily="34" charset="0"/>
                            </a:rPr>
                            <m:t>𝐾𝑖𝑟</m:t>
                          </m:r>
                        </m:sup>
                      </m:sSubSup>
                    </m:oMath>
                  </a14:m>
                  <a:r>
                    <a:rPr kumimoji="0" lang="en-NZ" sz="1400" b="0" i="0" u="none" strike="noStrike" kern="100" cap="none" spc="0" normalizeH="0" baseline="0" noProof="0" dirty="0">
                      <a:ln>
                        <a:noFill/>
                      </a:ln>
                      <a:solidFill>
                        <a:srgbClr val="7030A0"/>
                      </a:solidFill>
                      <a:effectLst/>
                      <a:uLnTx/>
                      <a:uFillTx/>
                      <a:latin typeface="Calibri" panose="020F0502020204030204" pitchFamily="34" charset="0"/>
                      <a:ea typeface="Yu Mincho" panose="02020400000000000000" pitchFamily="18" charset="-128"/>
                      <a:cs typeface="Arial" panose="020B0604020202020204" pitchFamily="34" charset="0"/>
                    </a:rPr>
                    <a:t>=</a:t>
                  </a:r>
                  <a:r>
                    <a:rPr kumimoji="0" lang="en-NZ" sz="1400" b="0" i="0" u="none" strike="noStrike" kern="100" cap="none" spc="0" normalizeH="0" baseline="0" noProof="0" dirty="0">
                      <a:ln>
                        <a:noFill/>
                      </a:ln>
                      <a:solidFill>
                        <a:srgbClr val="7030A0"/>
                      </a:solidFill>
                      <a:effectLst/>
                      <a:uLnTx/>
                      <a:uFillTx/>
                      <a:latin typeface="Calibri" panose="020F0502020204030204" pitchFamily="34" charset="0"/>
                      <a:ea typeface="Aptos" panose="020B0004020202020204" pitchFamily="34" charset="0"/>
                      <a:cs typeface="Arial" panose="020B0604020202020204" pitchFamily="34" charset="0"/>
                    </a:rPr>
                    <a:t>-87mV</a:t>
                  </a:r>
                  <a:endParaRPr kumimoji="0" lang="en-NZ" sz="1400" b="0" i="0" u="none" strike="noStrike" kern="100" cap="none" spc="0" normalizeH="0" baseline="0" noProof="0" dirty="0">
                    <a:ln>
                      <a:noFill/>
                    </a:ln>
                    <a:solidFill>
                      <a:srgbClr val="7030A0"/>
                    </a:solidFill>
                    <a:effectLst/>
                    <a:uLnTx/>
                    <a:uFillTx/>
                    <a:latin typeface="Aptos" panose="020B0004020202020204" pitchFamily="34" charset="0"/>
                    <a:ea typeface="Aptos" panose="020B0004020202020204" pitchFamily="34" charset="0"/>
                    <a:cs typeface="Arial" panose="020B0604020202020204" pitchFamily="34" charset="0"/>
                  </a:endParaRPr>
                </a:p>
              </p:txBody>
            </p:sp>
          </mc:Choice>
          <mc:Fallback>
            <p:sp>
              <p:nvSpPr>
                <p:cNvPr id="30" name="Text Box 225">
                  <a:extLst>
                    <a:ext uri="{FF2B5EF4-FFF2-40B4-BE49-F238E27FC236}">
                      <a16:creationId xmlns:a16="http://schemas.microsoft.com/office/drawing/2014/main" id="{58DCB06F-8C13-B0FD-1F67-DFEACA319C91}"/>
                    </a:ext>
                  </a:extLst>
                </p:cNvPr>
                <p:cNvSpPr txBox="1">
                  <a:spLocks noRot="1" noChangeAspect="1" noMove="1" noResize="1" noEditPoints="1" noAdjustHandles="1" noChangeArrowheads="1" noChangeShapeType="1" noTextEdit="1"/>
                </p:cNvSpPr>
                <p:nvPr/>
              </p:nvSpPr>
              <p:spPr>
                <a:xfrm>
                  <a:off x="6972431" y="3801566"/>
                  <a:ext cx="998170" cy="273666"/>
                </a:xfrm>
                <a:prstGeom prst="rect">
                  <a:avLst/>
                </a:prstGeom>
                <a:blipFill>
                  <a:blip r:embed="rId25"/>
                  <a:stretch>
                    <a:fillRect r="-8537" b="-42222"/>
                  </a:stretch>
                </a:blipFill>
                <a:ln w="6350">
                  <a:noFill/>
                </a:ln>
              </p:spPr>
              <p:txBody>
                <a:bodyPr/>
                <a:lstStyle/>
                <a:p>
                  <a:r>
                    <a:rPr lang="en-NZ">
                      <a:noFill/>
                    </a:rPr>
                    <a:t> </a:t>
                  </a:r>
                </a:p>
              </p:txBody>
            </p:sp>
          </mc:Fallback>
        </mc:AlternateContent>
      </p:grpSp>
    </p:spTree>
    <p:extLst>
      <p:ext uri="{BB962C8B-B14F-4D97-AF65-F5344CB8AC3E}">
        <p14:creationId xmlns:p14="http://schemas.microsoft.com/office/powerpoint/2010/main" val="89029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27C95-01BF-1895-4B49-A5341CCBEA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E36E2A5-05EE-ED99-090E-DBAEFA021D4D}"/>
              </a:ext>
            </a:extLst>
          </p:cNvPr>
          <p:cNvSpPr txBox="1"/>
          <p:nvPr/>
        </p:nvSpPr>
        <p:spPr>
          <a:xfrm>
            <a:off x="3624715" y="2174581"/>
            <a:ext cx="4942571" cy="1323439"/>
          </a:xfrm>
          <a:prstGeom prst="rect">
            <a:avLst/>
          </a:prstGeom>
          <a:noFill/>
        </p:spPr>
        <p:txBody>
          <a:bodyPr wrap="none" rtlCol="0">
            <a:spAutoFit/>
          </a:bodyPr>
          <a:lstStyle/>
          <a:p>
            <a:r>
              <a:rPr lang="en-NZ" sz="8000" dirty="0">
                <a:solidFill>
                  <a:srgbClr val="EF1E7A"/>
                </a:solidFill>
                <a:latin typeface="Script MT Bold" panose="03040602040607080904" pitchFamily="66" charset="0"/>
              </a:rPr>
              <a:t>Thank you!</a:t>
            </a:r>
          </a:p>
        </p:txBody>
      </p:sp>
      <p:sp>
        <p:nvSpPr>
          <p:cNvPr id="5" name="Rectangle 4">
            <a:extLst>
              <a:ext uri="{FF2B5EF4-FFF2-40B4-BE49-F238E27FC236}">
                <a16:creationId xmlns:a16="http://schemas.microsoft.com/office/drawing/2014/main" id="{6CF32604-D404-7B4A-D972-8689EDDF105A}"/>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2669789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3618E8-9E80-0BE2-F180-990240CBF639}"/>
              </a:ext>
            </a:extLst>
          </p:cNvPr>
          <p:cNvSpPr txBox="1"/>
          <p:nvPr/>
        </p:nvSpPr>
        <p:spPr>
          <a:xfrm>
            <a:off x="245191" y="146050"/>
            <a:ext cx="684309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1"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SLC1A2</a:t>
            </a:r>
            <a:r>
              <a:rPr kumimoji="0" lang="en-NZ" sz="2400" b="1" i="0"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(EAAT2) Glutamate transport</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NZ" sz="24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2"/>
              </a:rPr>
              <a:t>SLCtables</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NZ" sz="24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nvGrpSpPr>
          <p:cNvPr id="110" name="Group 109">
            <a:extLst>
              <a:ext uri="{FF2B5EF4-FFF2-40B4-BE49-F238E27FC236}">
                <a16:creationId xmlns:a16="http://schemas.microsoft.com/office/drawing/2014/main" id="{A81FCC3B-989A-AE05-92CC-CF1437C73BA2}"/>
              </a:ext>
            </a:extLst>
          </p:cNvPr>
          <p:cNvGrpSpPr/>
          <p:nvPr/>
        </p:nvGrpSpPr>
        <p:grpSpPr>
          <a:xfrm>
            <a:off x="730300" y="3880236"/>
            <a:ext cx="1949450" cy="2516307"/>
            <a:chOff x="5627663" y="3600303"/>
            <a:chExt cx="1949450" cy="2516307"/>
          </a:xfrm>
        </p:grpSpPr>
        <p:pic>
          <p:nvPicPr>
            <p:cNvPr id="107" name="Picture 106">
              <a:extLst>
                <a:ext uri="{FF2B5EF4-FFF2-40B4-BE49-F238E27FC236}">
                  <a16:creationId xmlns:a16="http://schemas.microsoft.com/office/drawing/2014/main" id="{8A1F9F3E-01F6-5945-8CE8-C4C591AAC4BE}"/>
                </a:ext>
              </a:extLst>
            </p:cNvPr>
            <p:cNvPicPr>
              <a:picLocks noChangeAspect="1"/>
            </p:cNvPicPr>
            <p:nvPr/>
          </p:nvPicPr>
          <p:blipFill rotWithShape="1">
            <a:blip r:embed="rId3"/>
            <a:srcRect b="2654"/>
            <a:stretch/>
          </p:blipFill>
          <p:spPr>
            <a:xfrm rot="16200000">
              <a:off x="5498123" y="3729843"/>
              <a:ext cx="2208530" cy="1949450"/>
            </a:xfrm>
            <a:prstGeom prst="rect">
              <a:avLst/>
            </a:prstGeom>
          </p:spPr>
        </p:pic>
        <p:sp>
          <p:nvSpPr>
            <p:cNvPr id="109" name="TextBox 108">
              <a:extLst>
                <a:ext uri="{FF2B5EF4-FFF2-40B4-BE49-F238E27FC236}">
                  <a16:creationId xmlns:a16="http://schemas.microsoft.com/office/drawing/2014/main" id="{9B238B12-4AAB-A467-6368-A65262E464E5}"/>
                </a:ext>
              </a:extLst>
            </p:cNvPr>
            <p:cNvSpPr txBox="1"/>
            <p:nvPr/>
          </p:nvSpPr>
          <p:spPr>
            <a:xfrm>
              <a:off x="5627663" y="5808833"/>
              <a:ext cx="194945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Kanai &amp; Hediger (2004)</a:t>
              </a:r>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7" name="Group 226">
            <a:extLst>
              <a:ext uri="{FF2B5EF4-FFF2-40B4-BE49-F238E27FC236}">
                <a16:creationId xmlns:a16="http://schemas.microsoft.com/office/drawing/2014/main" id="{738F8E0F-238D-9C21-6F5B-AF8FD494DA02}"/>
              </a:ext>
            </a:extLst>
          </p:cNvPr>
          <p:cNvGrpSpPr/>
          <p:nvPr/>
        </p:nvGrpSpPr>
        <p:grpSpPr>
          <a:xfrm>
            <a:off x="4751968" y="5720411"/>
            <a:ext cx="7321716" cy="1049686"/>
            <a:chOff x="4751968" y="5582517"/>
            <a:chExt cx="7321716" cy="1049686"/>
          </a:xfrm>
        </p:grpSpPr>
        <p:grpSp>
          <p:nvGrpSpPr>
            <p:cNvPr id="222" name="Group 221">
              <a:extLst>
                <a:ext uri="{FF2B5EF4-FFF2-40B4-BE49-F238E27FC236}">
                  <a16:creationId xmlns:a16="http://schemas.microsoft.com/office/drawing/2014/main" id="{C2128508-ECA8-830B-5714-E9A3D188D652}"/>
                </a:ext>
              </a:extLst>
            </p:cNvPr>
            <p:cNvGrpSpPr/>
            <p:nvPr/>
          </p:nvGrpSpPr>
          <p:grpSpPr>
            <a:xfrm>
              <a:off x="4751968" y="5582517"/>
              <a:ext cx="7321716" cy="1049686"/>
              <a:chOff x="4751968" y="5582517"/>
              <a:chExt cx="7321716" cy="1049686"/>
            </a:xfrm>
          </p:grpSpPr>
          <p:grpSp>
            <p:nvGrpSpPr>
              <p:cNvPr id="221" name="Group 220">
                <a:extLst>
                  <a:ext uri="{FF2B5EF4-FFF2-40B4-BE49-F238E27FC236}">
                    <a16:creationId xmlns:a16="http://schemas.microsoft.com/office/drawing/2014/main" id="{8E21731A-38CC-7619-99D0-E0CF10D1C0CA}"/>
                  </a:ext>
                </a:extLst>
              </p:cNvPr>
              <p:cNvGrpSpPr/>
              <p:nvPr/>
            </p:nvGrpSpPr>
            <p:grpSpPr>
              <a:xfrm>
                <a:off x="6115050" y="5582517"/>
                <a:ext cx="4683942" cy="720000"/>
                <a:chOff x="6115050" y="5582517"/>
                <a:chExt cx="4683942" cy="720000"/>
              </a:xfrm>
            </p:grpSpPr>
            <p:cxnSp>
              <p:nvCxnSpPr>
                <p:cNvPr id="217" name="Straight Connector 216">
                  <a:extLst>
                    <a:ext uri="{FF2B5EF4-FFF2-40B4-BE49-F238E27FC236}">
                      <a16:creationId xmlns:a16="http://schemas.microsoft.com/office/drawing/2014/main" id="{C63CE01F-0D78-C30C-1793-934C7B31E9A0}"/>
                    </a:ext>
                  </a:extLst>
                </p:cNvPr>
                <p:cNvCxnSpPr>
                  <a:cxnSpLocks/>
                </p:cNvCxnSpPr>
                <p:nvPr/>
              </p:nvCxnSpPr>
              <p:spPr>
                <a:xfrm>
                  <a:off x="10078992" y="5942517"/>
                  <a:ext cx="720000" cy="0"/>
                </a:xfrm>
                <a:prstGeom prst="line">
                  <a:avLst/>
                </a:prstGeom>
                <a:ln w="57150" cmpd="dbl">
                  <a:solidFill>
                    <a:schemeClr val="accent4">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2B346C0C-AE1B-5E50-A345-FB40EFBBFC26}"/>
                    </a:ext>
                  </a:extLst>
                </p:cNvPr>
                <p:cNvCxnSpPr>
                  <a:cxnSpLocks/>
                </p:cNvCxnSpPr>
                <p:nvPr/>
              </p:nvCxnSpPr>
              <p:spPr>
                <a:xfrm rot="5400000">
                  <a:off x="5755050" y="5942517"/>
                  <a:ext cx="720000" cy="0"/>
                </a:xfrm>
                <a:prstGeom prst="line">
                  <a:avLst/>
                </a:prstGeom>
                <a:ln w="57150" cmpd="dbl">
                  <a:solidFill>
                    <a:schemeClr val="accent4">
                      <a:lumMod val="7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20" name="TextBox 219">
                <a:extLst>
                  <a:ext uri="{FF2B5EF4-FFF2-40B4-BE49-F238E27FC236}">
                    <a16:creationId xmlns:a16="http://schemas.microsoft.com/office/drawing/2014/main" id="{F13526CD-51C8-7B22-1BD1-40FBFF035A66}"/>
                  </a:ext>
                </a:extLst>
              </p:cNvPr>
              <p:cNvSpPr txBox="1"/>
              <p:nvPr/>
            </p:nvSpPr>
            <p:spPr>
              <a:xfrm>
                <a:off x="4751968" y="6293649"/>
                <a:ext cx="732171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Vertical orientation is used for detailed models but horizontal is useful for cell models </a:t>
                </a:r>
              </a:p>
            </p:txBody>
          </p:sp>
        </p:grpSp>
        <p:grpSp>
          <p:nvGrpSpPr>
            <p:cNvPr id="226" name="Group 225">
              <a:extLst>
                <a:ext uri="{FF2B5EF4-FFF2-40B4-BE49-F238E27FC236}">
                  <a16:creationId xmlns:a16="http://schemas.microsoft.com/office/drawing/2014/main" id="{D58EEE57-931E-AAC6-640C-87AC03C24823}"/>
                </a:ext>
              </a:extLst>
            </p:cNvPr>
            <p:cNvGrpSpPr/>
            <p:nvPr/>
          </p:nvGrpSpPr>
          <p:grpSpPr>
            <a:xfrm>
              <a:off x="5410200" y="5994400"/>
              <a:ext cx="4591000" cy="299249"/>
              <a:chOff x="5410200" y="5994400"/>
              <a:chExt cx="4591000" cy="299249"/>
            </a:xfrm>
          </p:grpSpPr>
          <p:cxnSp>
            <p:nvCxnSpPr>
              <p:cNvPr id="224" name="Straight Arrow Connector 223">
                <a:extLst>
                  <a:ext uri="{FF2B5EF4-FFF2-40B4-BE49-F238E27FC236}">
                    <a16:creationId xmlns:a16="http://schemas.microsoft.com/office/drawing/2014/main" id="{050A93ED-7473-E609-413C-C0E1CAE7FE01}"/>
                  </a:ext>
                </a:extLst>
              </p:cNvPr>
              <p:cNvCxnSpPr>
                <a:cxnSpLocks/>
              </p:cNvCxnSpPr>
              <p:nvPr/>
            </p:nvCxnSpPr>
            <p:spPr>
              <a:xfrm flipV="1">
                <a:off x="5410200" y="5994400"/>
                <a:ext cx="577850" cy="299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E70E5DC-EB48-2425-06BD-3A6CC8A0CBF4}"/>
                  </a:ext>
                </a:extLst>
              </p:cNvPr>
              <p:cNvCxnSpPr>
                <a:cxnSpLocks/>
              </p:cNvCxnSpPr>
              <p:nvPr/>
            </p:nvCxnSpPr>
            <p:spPr>
              <a:xfrm flipV="1">
                <a:off x="9423350" y="5994400"/>
                <a:ext cx="577850" cy="299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231" name="Group 230">
            <a:extLst>
              <a:ext uri="{FF2B5EF4-FFF2-40B4-BE49-F238E27FC236}">
                <a16:creationId xmlns:a16="http://schemas.microsoft.com/office/drawing/2014/main" id="{4C36AECF-ED04-620B-4348-C9C0B3D6897A}"/>
              </a:ext>
            </a:extLst>
          </p:cNvPr>
          <p:cNvGrpSpPr/>
          <p:nvPr/>
        </p:nvGrpSpPr>
        <p:grpSpPr>
          <a:xfrm>
            <a:off x="852656" y="1108605"/>
            <a:ext cx="10719005" cy="3933562"/>
            <a:chOff x="852656" y="1536768"/>
            <a:chExt cx="10719005" cy="3933562"/>
          </a:xfrm>
        </p:grpSpPr>
        <p:grpSp>
          <p:nvGrpSpPr>
            <p:cNvPr id="229" name="Group 228">
              <a:extLst>
                <a:ext uri="{FF2B5EF4-FFF2-40B4-BE49-F238E27FC236}">
                  <a16:creationId xmlns:a16="http://schemas.microsoft.com/office/drawing/2014/main" id="{982E055A-1A99-7E38-E22F-59BD36EA0D9F}"/>
                </a:ext>
              </a:extLst>
            </p:cNvPr>
            <p:cNvGrpSpPr/>
            <p:nvPr/>
          </p:nvGrpSpPr>
          <p:grpSpPr>
            <a:xfrm>
              <a:off x="852656" y="1536768"/>
              <a:ext cx="10719005" cy="3933562"/>
              <a:chOff x="852656" y="1536768"/>
              <a:chExt cx="10719005" cy="3933562"/>
            </a:xfrm>
          </p:grpSpPr>
          <p:grpSp>
            <p:nvGrpSpPr>
              <p:cNvPr id="207" name="Group 206">
                <a:extLst>
                  <a:ext uri="{FF2B5EF4-FFF2-40B4-BE49-F238E27FC236}">
                    <a16:creationId xmlns:a16="http://schemas.microsoft.com/office/drawing/2014/main" id="{EF1F3566-C3A8-466F-ED48-2991AB08F587}"/>
                  </a:ext>
                </a:extLst>
              </p:cNvPr>
              <p:cNvGrpSpPr/>
              <p:nvPr/>
            </p:nvGrpSpPr>
            <p:grpSpPr>
              <a:xfrm>
                <a:off x="3327609" y="1536768"/>
                <a:ext cx="8244052" cy="3933562"/>
                <a:chOff x="3327609" y="1536768"/>
                <a:chExt cx="8244052" cy="3933562"/>
              </a:xfrm>
            </p:grpSpPr>
            <p:grpSp>
              <p:nvGrpSpPr>
                <p:cNvPr id="5" name="Group 4">
                  <a:extLst>
                    <a:ext uri="{FF2B5EF4-FFF2-40B4-BE49-F238E27FC236}">
                      <a16:creationId xmlns:a16="http://schemas.microsoft.com/office/drawing/2014/main" id="{996A6318-FDCF-C364-9012-C8EA380239B6}"/>
                    </a:ext>
                  </a:extLst>
                </p:cNvPr>
                <p:cNvGrpSpPr/>
                <p:nvPr/>
              </p:nvGrpSpPr>
              <p:grpSpPr>
                <a:xfrm>
                  <a:off x="3947185" y="1536768"/>
                  <a:ext cx="4311599" cy="3530465"/>
                  <a:chOff x="6922361" y="1691881"/>
                  <a:chExt cx="4311599" cy="3530465"/>
                </a:xfrm>
              </p:grpSpPr>
              <p:grpSp>
                <p:nvGrpSpPr>
                  <p:cNvPr id="6" name="Group 5">
                    <a:extLst>
                      <a:ext uri="{FF2B5EF4-FFF2-40B4-BE49-F238E27FC236}">
                        <a16:creationId xmlns:a16="http://schemas.microsoft.com/office/drawing/2014/main" id="{B01E694C-D4FC-EB37-930E-9E19CF38BCA3}"/>
                      </a:ext>
                    </a:extLst>
                  </p:cNvPr>
                  <p:cNvGrpSpPr>
                    <a:grpSpLocks/>
                  </p:cNvGrpSpPr>
                  <p:nvPr/>
                </p:nvGrpSpPr>
                <p:grpSpPr>
                  <a:xfrm>
                    <a:off x="6922361" y="1691881"/>
                    <a:ext cx="4311599" cy="3530465"/>
                    <a:chOff x="1053324" y="-306156"/>
                    <a:chExt cx="4311599" cy="4372641"/>
                  </a:xfrm>
                </p:grpSpPr>
                <p:sp>
                  <p:nvSpPr>
                    <p:cNvPr id="78" name="Rectangle 77">
                      <a:extLst>
                        <a:ext uri="{FF2B5EF4-FFF2-40B4-BE49-F238E27FC236}">
                          <a16:creationId xmlns:a16="http://schemas.microsoft.com/office/drawing/2014/main" id="{A975B404-6FA2-32CF-CA7B-A5882AEE2CD9}"/>
                        </a:ext>
                      </a:extLst>
                    </p:cNvPr>
                    <p:cNvSpPr>
                      <a:spLocks/>
                    </p:cNvSpPr>
                    <p:nvPr/>
                  </p:nvSpPr>
                  <p:spPr>
                    <a:xfrm>
                      <a:off x="1628177" y="-306156"/>
                      <a:ext cx="3154896" cy="4372639"/>
                    </a:xfrm>
                    <a:prstGeom prst="rect">
                      <a:avLst/>
                    </a:prstGeom>
                    <a:gradFill>
                      <a:gsLst>
                        <a:gs pos="50000">
                          <a:schemeClr val="bg1"/>
                        </a:gs>
                        <a:gs pos="11000">
                          <a:schemeClr val="accent4">
                            <a:lumMod val="20000"/>
                            <a:lumOff val="80000"/>
                          </a:schemeClr>
                        </a:gs>
                        <a:gs pos="89000">
                          <a:schemeClr val="accent4">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5E19BD48-C9AD-D82A-778E-DDF7FA61EFFA}"/>
                        </a:ext>
                      </a:extLst>
                    </p:cNvPr>
                    <p:cNvSpPr>
                      <a:spLocks/>
                    </p:cNvSpPr>
                    <p:nvPr/>
                  </p:nvSpPr>
                  <p:spPr>
                    <a:xfrm>
                      <a:off x="4788923" y="-306154"/>
                      <a:ext cx="576000" cy="4372639"/>
                    </a:xfrm>
                    <a:prstGeom prst="rect">
                      <a:avLst/>
                    </a:prstGeom>
                    <a:gradFill>
                      <a:gsLst>
                        <a:gs pos="11000">
                          <a:srgbClr val="AEBE8E"/>
                        </a:gs>
                        <a:gs pos="89000">
                          <a:srgbClr val="E6EADC"/>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34B757A8-51F2-55AD-2906-C6E631492662}"/>
                        </a:ext>
                      </a:extLst>
                    </p:cNvPr>
                    <p:cNvSpPr>
                      <a:spLocks/>
                    </p:cNvSpPr>
                    <p:nvPr/>
                  </p:nvSpPr>
                  <p:spPr>
                    <a:xfrm>
                      <a:off x="1053324" y="-306154"/>
                      <a:ext cx="576000" cy="4372639"/>
                    </a:xfrm>
                    <a:prstGeom prst="rect">
                      <a:avLst/>
                    </a:prstGeom>
                    <a:gradFill>
                      <a:gsLst>
                        <a:gs pos="11000">
                          <a:srgbClr val="F3F7FE"/>
                        </a:gs>
                        <a:gs pos="89000">
                          <a:srgbClr val="D9E1F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73F4D2E-35DD-E11B-6095-15F0FB60A1F6}"/>
                          </a:ext>
                        </a:extLst>
                      </p:cNvPr>
                      <p:cNvSpPr txBox="1"/>
                      <p:nvPr/>
                    </p:nvSpPr>
                    <p:spPr>
                      <a:xfrm>
                        <a:off x="7820273" y="4692559"/>
                        <a:ext cx="243642" cy="210834"/>
                      </a:xfrm>
                      <a:prstGeom prst="roundRect">
                        <a:avLst>
                          <a:gd name="adj" fmla="val 41083"/>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oMath>
                          </m:oMathPara>
                        </a14:m>
                        <a:endParaRPr kumimoji="0" lang="en-NZ" sz="9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7" name="TextBox 6">
                        <a:extLst>
                          <a:ext uri="{FF2B5EF4-FFF2-40B4-BE49-F238E27FC236}">
                            <a16:creationId xmlns:a16="http://schemas.microsoft.com/office/drawing/2014/main" id="{173F4D2E-35DD-E11B-6095-15F0FB60A1F6}"/>
                          </a:ext>
                        </a:extLst>
                      </p:cNvPr>
                      <p:cNvSpPr txBox="1">
                        <a:spLocks noRot="1" noChangeAspect="1" noMove="1" noResize="1" noEditPoints="1" noAdjustHandles="1" noChangeArrowheads="1" noChangeShapeType="1" noTextEdit="1"/>
                      </p:cNvSpPr>
                      <p:nvPr/>
                    </p:nvSpPr>
                    <p:spPr>
                      <a:xfrm>
                        <a:off x="7820273" y="4692559"/>
                        <a:ext cx="243642" cy="210834"/>
                      </a:xfrm>
                      <a:prstGeom prst="roundRect">
                        <a:avLst>
                          <a:gd name="adj" fmla="val 41083"/>
                        </a:avLst>
                      </a:prstGeom>
                      <a:blipFill>
                        <a:blip r:embed="rId4"/>
                        <a:stretch>
                          <a:fillRect/>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C74F2F-7244-5EA6-C5C5-B81502796C20}"/>
                          </a:ext>
                        </a:extLst>
                      </p:cNvPr>
                      <p:cNvSpPr txBox="1"/>
                      <p:nvPr/>
                    </p:nvSpPr>
                    <p:spPr>
                      <a:xfrm>
                        <a:off x="7798094" y="3624889"/>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15C74F2F-7244-5EA6-C5C5-B81502796C20}"/>
                          </a:ext>
                        </a:extLst>
                      </p:cNvPr>
                      <p:cNvSpPr txBox="1">
                        <a:spLocks noRot="1" noChangeAspect="1" noMove="1" noResize="1" noEditPoints="1" noAdjustHandles="1" noChangeArrowheads="1" noChangeShapeType="1" noTextEdit="1"/>
                      </p:cNvSpPr>
                      <p:nvPr/>
                    </p:nvSpPr>
                    <p:spPr>
                      <a:xfrm>
                        <a:off x="7798094" y="3624889"/>
                        <a:ext cx="288000" cy="216000"/>
                      </a:xfrm>
                      <a:prstGeom prst="roundRect">
                        <a:avLst>
                          <a:gd name="adj" fmla="val 38026"/>
                        </a:avLst>
                      </a:prstGeom>
                      <a:blipFill>
                        <a:blip r:embed="rId5"/>
                        <a:stretch>
                          <a:fillRect/>
                        </a:stretch>
                      </a:blipFill>
                      <a:ln w="12700">
                        <a:noFill/>
                      </a:ln>
                    </p:spPr>
                    <p:txBody>
                      <a:bodyPr/>
                      <a:lstStyle/>
                      <a:p>
                        <a:r>
                          <a:rPr lang="en-NZ">
                            <a:noFill/>
                          </a:rPr>
                          <a:t> </a:t>
                        </a:r>
                      </a:p>
                    </p:txBody>
                  </p:sp>
                </mc:Fallback>
              </mc:AlternateContent>
              <p:cxnSp>
                <p:nvCxnSpPr>
                  <p:cNvPr id="9" name="Straight Arrow Connector 8">
                    <a:extLst>
                      <a:ext uri="{FF2B5EF4-FFF2-40B4-BE49-F238E27FC236}">
                        <a16:creationId xmlns:a16="http://schemas.microsoft.com/office/drawing/2014/main" id="{6AA108B0-E233-50B8-9333-79420DCD8330}"/>
                      </a:ext>
                    </a:extLst>
                  </p:cNvPr>
                  <p:cNvCxnSpPr>
                    <a:cxnSpLocks/>
                    <a:stCxn id="11" idx="3"/>
                    <a:endCxn id="12" idx="1"/>
                  </p:cNvCxnSpPr>
                  <p:nvPr/>
                </p:nvCxnSpPr>
                <p:spPr>
                  <a:xfrm>
                    <a:off x="8775571" y="3361916"/>
                    <a:ext cx="593253" cy="0"/>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A65668F2-09EB-6AF8-153D-1E75F802E198}"/>
                          </a:ext>
                        </a:extLst>
                      </p:cNvPr>
                      <p:cNvSpPr/>
                      <p:nvPr/>
                    </p:nvSpPr>
                    <p:spPr>
                      <a:xfrm>
                        <a:off x="8936888" y="3271916"/>
                        <a:ext cx="288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7</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10" name="Rectangle: Rounded Corners 9">
                        <a:extLst>
                          <a:ext uri="{FF2B5EF4-FFF2-40B4-BE49-F238E27FC236}">
                            <a16:creationId xmlns:a16="http://schemas.microsoft.com/office/drawing/2014/main" id="{A65668F2-09EB-6AF8-153D-1E75F802E198}"/>
                          </a:ext>
                        </a:extLst>
                      </p:cNvPr>
                      <p:cNvSpPr>
                        <a:spLocks noRot="1" noChangeAspect="1" noMove="1" noResize="1" noEditPoints="1" noAdjustHandles="1" noChangeArrowheads="1" noChangeShapeType="1" noTextEdit="1"/>
                      </p:cNvSpPr>
                      <p:nvPr/>
                    </p:nvSpPr>
                    <p:spPr>
                      <a:xfrm>
                        <a:off x="8936888" y="3271916"/>
                        <a:ext cx="288000" cy="180000"/>
                      </a:xfrm>
                      <a:prstGeom prst="roundRect">
                        <a:avLst>
                          <a:gd name="adj" fmla="val 22549"/>
                        </a:avLst>
                      </a:prstGeom>
                      <a:blipFill>
                        <a:blip r:embed="rId6"/>
                        <a:stretch>
                          <a:fillRect l="-4082"/>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74C34D4-E70D-F876-8E03-9AECD9C322CB}"/>
                          </a:ext>
                        </a:extLst>
                      </p:cNvPr>
                      <p:cNvSpPr txBox="1"/>
                      <p:nvPr/>
                    </p:nvSpPr>
                    <p:spPr>
                      <a:xfrm>
                        <a:off x="8487571" y="3253916"/>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974C34D4-E70D-F876-8E03-9AECD9C322CB}"/>
                          </a:ext>
                        </a:extLst>
                      </p:cNvPr>
                      <p:cNvSpPr txBox="1">
                        <a:spLocks noRot="1" noChangeAspect="1" noMove="1" noResize="1" noEditPoints="1" noAdjustHandles="1" noChangeArrowheads="1" noChangeShapeType="1" noTextEdit="1"/>
                      </p:cNvSpPr>
                      <p:nvPr/>
                    </p:nvSpPr>
                    <p:spPr>
                      <a:xfrm>
                        <a:off x="8487571" y="3253916"/>
                        <a:ext cx="288000" cy="216000"/>
                      </a:xfrm>
                      <a:prstGeom prst="roundRect">
                        <a:avLst>
                          <a:gd name="adj" fmla="val 38026"/>
                        </a:avLst>
                      </a:prstGeom>
                      <a:blipFill>
                        <a:blip r:embed="rId7"/>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5AE71C1-5BFF-6DD1-D822-1AF854EB23B6}"/>
                          </a:ext>
                        </a:extLst>
                      </p:cNvPr>
                      <p:cNvSpPr txBox="1"/>
                      <p:nvPr/>
                    </p:nvSpPr>
                    <p:spPr>
                      <a:xfrm>
                        <a:off x="9368824" y="3253916"/>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85AE71C1-5BFF-6DD1-D822-1AF854EB23B6}"/>
                          </a:ext>
                        </a:extLst>
                      </p:cNvPr>
                      <p:cNvSpPr txBox="1">
                        <a:spLocks noRot="1" noChangeAspect="1" noMove="1" noResize="1" noEditPoints="1" noAdjustHandles="1" noChangeArrowheads="1" noChangeShapeType="1" noTextEdit="1"/>
                      </p:cNvSpPr>
                      <p:nvPr/>
                    </p:nvSpPr>
                    <p:spPr>
                      <a:xfrm>
                        <a:off x="9368824" y="3253916"/>
                        <a:ext cx="288000" cy="216000"/>
                      </a:xfrm>
                      <a:prstGeom prst="roundRect">
                        <a:avLst>
                          <a:gd name="adj" fmla="val 38026"/>
                        </a:avLst>
                      </a:prstGeom>
                      <a:blipFill>
                        <a:blip r:embed="rId7"/>
                        <a:stretch>
                          <a:fillRect/>
                        </a:stretch>
                      </a:blipFill>
                      <a:ln w="12700">
                        <a:noFill/>
                      </a:ln>
                    </p:spPr>
                    <p:txBody>
                      <a:bodyPr/>
                      <a:lstStyle/>
                      <a:p>
                        <a:r>
                          <a:rPr lang="en-NZ">
                            <a:noFill/>
                          </a:rPr>
                          <a:t> </a:t>
                        </a:r>
                      </a:p>
                    </p:txBody>
                  </p:sp>
                </mc:Fallback>
              </mc:AlternateContent>
              <p:cxnSp>
                <p:nvCxnSpPr>
                  <p:cNvPr id="13" name="Straight Arrow Connector 12">
                    <a:extLst>
                      <a:ext uri="{FF2B5EF4-FFF2-40B4-BE49-F238E27FC236}">
                        <a16:creationId xmlns:a16="http://schemas.microsoft.com/office/drawing/2014/main" id="{7F16718C-6686-5880-E20B-169C3AC7E307}"/>
                      </a:ext>
                    </a:extLst>
                  </p:cNvPr>
                  <p:cNvCxnSpPr>
                    <a:cxnSpLocks/>
                    <a:stCxn id="26" idx="3"/>
                    <a:endCxn id="11" idx="1"/>
                  </p:cNvCxnSpPr>
                  <p:nvPr/>
                </p:nvCxnSpPr>
                <p:spPr>
                  <a:xfrm>
                    <a:off x="8179394" y="3361916"/>
                    <a:ext cx="308177"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9DFE658-67A5-329C-CEE0-711543A4F60D}"/>
                      </a:ext>
                    </a:extLst>
                  </p:cNvPr>
                  <p:cNvCxnSpPr>
                    <a:cxnSpLocks/>
                    <a:stCxn id="8" idx="0"/>
                    <a:endCxn id="26" idx="2"/>
                  </p:cNvCxnSpPr>
                  <p:nvPr/>
                </p:nvCxnSpPr>
                <p:spPr>
                  <a:xfrm flipV="1">
                    <a:off x="7942094" y="3472362"/>
                    <a:ext cx="1" cy="152527"/>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1901B7E-2D1E-185A-228E-F16954088563}"/>
                      </a:ext>
                    </a:extLst>
                  </p:cNvPr>
                  <p:cNvCxnSpPr>
                    <a:cxnSpLocks/>
                    <a:stCxn id="7" idx="0"/>
                    <a:endCxn id="18" idx="2"/>
                  </p:cNvCxnSpPr>
                  <p:nvPr/>
                </p:nvCxnSpPr>
                <p:spPr>
                  <a:xfrm flipV="1">
                    <a:off x="7942094" y="4542679"/>
                    <a:ext cx="0" cy="14988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1D493D5-5DBB-0B96-9D3D-2F4E5A637C98}"/>
                      </a:ext>
                    </a:extLst>
                  </p:cNvPr>
                  <p:cNvCxnSpPr>
                    <a:cxnSpLocks/>
                    <a:stCxn id="18" idx="0"/>
                    <a:endCxn id="8" idx="2"/>
                  </p:cNvCxnSpPr>
                  <p:nvPr/>
                </p:nvCxnSpPr>
                <p:spPr>
                  <a:xfrm flipV="1">
                    <a:off x="7942094" y="3840889"/>
                    <a:ext cx="0" cy="48579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Rounded Corners 16">
                        <a:extLst>
                          <a:ext uri="{FF2B5EF4-FFF2-40B4-BE49-F238E27FC236}">
                            <a16:creationId xmlns:a16="http://schemas.microsoft.com/office/drawing/2014/main" id="{9DF4DDF9-D715-BD64-1AE2-7594A88A14E9}"/>
                          </a:ext>
                        </a:extLst>
                      </p:cNvPr>
                      <p:cNvSpPr/>
                      <p:nvPr/>
                    </p:nvSpPr>
                    <p:spPr>
                      <a:xfrm>
                        <a:off x="7816094" y="3995326"/>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17" name="Rectangle: Rounded Corners 16">
                        <a:extLst>
                          <a:ext uri="{FF2B5EF4-FFF2-40B4-BE49-F238E27FC236}">
                            <a16:creationId xmlns:a16="http://schemas.microsoft.com/office/drawing/2014/main" id="{9DF4DDF9-D715-BD64-1AE2-7594A88A14E9}"/>
                          </a:ext>
                        </a:extLst>
                      </p:cNvPr>
                      <p:cNvSpPr>
                        <a:spLocks noRot="1" noChangeAspect="1" noMove="1" noResize="1" noEditPoints="1" noAdjustHandles="1" noChangeArrowheads="1" noChangeShapeType="1" noTextEdit="1"/>
                      </p:cNvSpPr>
                      <p:nvPr/>
                    </p:nvSpPr>
                    <p:spPr>
                      <a:xfrm>
                        <a:off x="7816094" y="3995326"/>
                        <a:ext cx="252000" cy="180000"/>
                      </a:xfrm>
                      <a:prstGeom prst="roundRect">
                        <a:avLst>
                          <a:gd name="adj" fmla="val 22549"/>
                        </a:avLst>
                      </a:prstGeom>
                      <a:blipFill>
                        <a:blip r:embed="rId8"/>
                        <a:stretch>
                          <a:fillRect l="-1162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4D22121-1B51-F9F7-027C-94F2F0190E56}"/>
                          </a:ext>
                        </a:extLst>
                      </p:cNvPr>
                      <p:cNvSpPr txBox="1"/>
                      <p:nvPr/>
                    </p:nvSpPr>
                    <p:spPr>
                      <a:xfrm>
                        <a:off x="7798094" y="4326679"/>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TextBox 17">
                        <a:extLst>
                          <a:ext uri="{FF2B5EF4-FFF2-40B4-BE49-F238E27FC236}">
                            <a16:creationId xmlns:a16="http://schemas.microsoft.com/office/drawing/2014/main" id="{F4D22121-1B51-F9F7-027C-94F2F0190E56}"/>
                          </a:ext>
                        </a:extLst>
                      </p:cNvPr>
                      <p:cNvSpPr txBox="1">
                        <a:spLocks noRot="1" noChangeAspect="1" noMove="1" noResize="1" noEditPoints="1" noAdjustHandles="1" noChangeArrowheads="1" noChangeShapeType="1" noTextEdit="1"/>
                      </p:cNvSpPr>
                      <p:nvPr/>
                    </p:nvSpPr>
                    <p:spPr>
                      <a:xfrm>
                        <a:off x="7798094" y="4326679"/>
                        <a:ext cx="288000" cy="216000"/>
                      </a:xfrm>
                      <a:prstGeom prst="roundRect">
                        <a:avLst>
                          <a:gd name="adj" fmla="val 38026"/>
                        </a:avLst>
                      </a:prstGeom>
                      <a:blipFill>
                        <a:blip r:embed="rId5"/>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887BC02-1347-6329-4973-DCA0EDDE0F9D}"/>
                          </a:ext>
                        </a:extLst>
                      </p:cNvPr>
                      <p:cNvSpPr txBox="1"/>
                      <p:nvPr/>
                    </p:nvSpPr>
                    <p:spPr>
                      <a:xfrm>
                        <a:off x="10025031" y="3624889"/>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9" name="TextBox 18">
                        <a:extLst>
                          <a:ext uri="{FF2B5EF4-FFF2-40B4-BE49-F238E27FC236}">
                            <a16:creationId xmlns:a16="http://schemas.microsoft.com/office/drawing/2014/main" id="{0887BC02-1347-6329-4973-DCA0EDDE0F9D}"/>
                          </a:ext>
                        </a:extLst>
                      </p:cNvPr>
                      <p:cNvSpPr txBox="1">
                        <a:spLocks noRot="1" noChangeAspect="1" noMove="1" noResize="1" noEditPoints="1" noAdjustHandles="1" noChangeArrowheads="1" noChangeShapeType="1" noTextEdit="1"/>
                      </p:cNvSpPr>
                      <p:nvPr/>
                    </p:nvSpPr>
                    <p:spPr>
                      <a:xfrm>
                        <a:off x="10025031" y="3624889"/>
                        <a:ext cx="288000" cy="216000"/>
                      </a:xfrm>
                      <a:prstGeom prst="roundRect">
                        <a:avLst>
                          <a:gd name="adj" fmla="val 38026"/>
                        </a:avLst>
                      </a:prstGeom>
                      <a:blipFill>
                        <a:blip r:embed="rId9"/>
                        <a:stretch>
                          <a:fillRect/>
                        </a:stretch>
                      </a:blipFill>
                      <a:ln w="12700">
                        <a:noFill/>
                      </a:ln>
                    </p:spPr>
                    <p:txBody>
                      <a:bodyPr/>
                      <a:lstStyle/>
                      <a:p>
                        <a:r>
                          <a:rPr lang="en-NZ">
                            <a:noFill/>
                          </a:rPr>
                          <a:t> </a:t>
                        </a:r>
                      </a:p>
                    </p:txBody>
                  </p:sp>
                </mc:Fallback>
              </mc:AlternateContent>
              <p:cxnSp>
                <p:nvCxnSpPr>
                  <p:cNvPr id="20" name="Straight Arrow Connector 19">
                    <a:extLst>
                      <a:ext uri="{FF2B5EF4-FFF2-40B4-BE49-F238E27FC236}">
                        <a16:creationId xmlns:a16="http://schemas.microsoft.com/office/drawing/2014/main" id="{920CFAD1-6317-EAF2-A58D-F83645F22D65}"/>
                      </a:ext>
                    </a:extLst>
                  </p:cNvPr>
                  <p:cNvCxnSpPr>
                    <a:cxnSpLocks/>
                    <a:stCxn id="25" idx="2"/>
                    <a:endCxn id="19" idx="0"/>
                  </p:cNvCxnSpPr>
                  <p:nvPr/>
                </p:nvCxnSpPr>
                <p:spPr>
                  <a:xfrm flipH="1">
                    <a:off x="10169031" y="3472436"/>
                    <a:ext cx="1" cy="152453"/>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875D029-B15F-E113-524D-F40A241FAEEC}"/>
                      </a:ext>
                    </a:extLst>
                  </p:cNvPr>
                  <p:cNvCxnSpPr>
                    <a:cxnSpLocks/>
                  </p:cNvCxnSpPr>
                  <p:nvPr/>
                </p:nvCxnSpPr>
                <p:spPr>
                  <a:xfrm>
                    <a:off x="10175985" y="4542695"/>
                    <a:ext cx="1" cy="150824"/>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979D85-2712-A93D-FA1B-BB97D48A11BC}"/>
                      </a:ext>
                    </a:extLst>
                  </p:cNvPr>
                  <p:cNvCxnSpPr>
                    <a:cxnSpLocks/>
                    <a:stCxn id="19" idx="2"/>
                    <a:endCxn id="24" idx="0"/>
                  </p:cNvCxnSpPr>
                  <p:nvPr/>
                </p:nvCxnSpPr>
                <p:spPr>
                  <a:xfrm>
                    <a:off x="10169031" y="3840889"/>
                    <a:ext cx="0" cy="48579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069FB96A-B197-25D1-8346-E61697552230}"/>
                          </a:ext>
                        </a:extLst>
                      </p:cNvPr>
                      <p:cNvSpPr/>
                      <p:nvPr/>
                    </p:nvSpPr>
                    <p:spPr>
                      <a:xfrm>
                        <a:off x="10043031" y="3993878"/>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5</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23" name="Rectangle: Rounded Corners 22">
                        <a:extLst>
                          <a:ext uri="{FF2B5EF4-FFF2-40B4-BE49-F238E27FC236}">
                            <a16:creationId xmlns:a16="http://schemas.microsoft.com/office/drawing/2014/main" id="{069FB96A-B197-25D1-8346-E61697552230}"/>
                          </a:ext>
                        </a:extLst>
                      </p:cNvPr>
                      <p:cNvSpPr>
                        <a:spLocks noRot="1" noChangeAspect="1" noMove="1" noResize="1" noEditPoints="1" noAdjustHandles="1" noChangeArrowheads="1" noChangeShapeType="1" noTextEdit="1"/>
                      </p:cNvSpPr>
                      <p:nvPr/>
                    </p:nvSpPr>
                    <p:spPr>
                      <a:xfrm>
                        <a:off x="10043031" y="3993878"/>
                        <a:ext cx="252000" cy="180000"/>
                      </a:xfrm>
                      <a:prstGeom prst="roundRect">
                        <a:avLst>
                          <a:gd name="adj" fmla="val 22549"/>
                        </a:avLst>
                      </a:prstGeom>
                      <a:blipFill>
                        <a:blip r:embed="rId10"/>
                        <a:stretch>
                          <a:fillRect l="-11364"/>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365A5D-D0E2-6B2C-4006-ACE38557E09D}"/>
                          </a:ext>
                        </a:extLst>
                      </p:cNvPr>
                      <p:cNvSpPr txBox="1"/>
                      <p:nvPr/>
                    </p:nvSpPr>
                    <p:spPr>
                      <a:xfrm>
                        <a:off x="10025031" y="4326679"/>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4" name="TextBox 23">
                        <a:extLst>
                          <a:ext uri="{FF2B5EF4-FFF2-40B4-BE49-F238E27FC236}">
                            <a16:creationId xmlns:a16="http://schemas.microsoft.com/office/drawing/2014/main" id="{7F365A5D-D0E2-6B2C-4006-ACE38557E09D}"/>
                          </a:ext>
                        </a:extLst>
                      </p:cNvPr>
                      <p:cNvSpPr txBox="1">
                        <a:spLocks noRot="1" noChangeAspect="1" noMove="1" noResize="1" noEditPoints="1" noAdjustHandles="1" noChangeArrowheads="1" noChangeShapeType="1" noTextEdit="1"/>
                      </p:cNvSpPr>
                      <p:nvPr/>
                    </p:nvSpPr>
                    <p:spPr>
                      <a:xfrm>
                        <a:off x="10025031" y="4326679"/>
                        <a:ext cx="288000" cy="216000"/>
                      </a:xfrm>
                      <a:prstGeom prst="roundRect">
                        <a:avLst>
                          <a:gd name="adj" fmla="val 38026"/>
                        </a:avLst>
                      </a:prstGeom>
                      <a:blipFill>
                        <a:blip r:embed="rId9"/>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0485BCE-E21E-F855-3A23-CBFC60BA7035}"/>
                          </a:ext>
                        </a:extLst>
                      </p:cNvPr>
                      <p:cNvSpPr txBox="1"/>
                      <p:nvPr/>
                    </p:nvSpPr>
                    <p:spPr>
                      <a:xfrm>
                        <a:off x="9938940" y="3251396"/>
                        <a:ext cx="460183" cy="221040"/>
                      </a:xfrm>
                      <a:prstGeom prst="roundRect">
                        <a:avLst>
                          <a:gd name="adj" fmla="val 32119"/>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5" name="TextBox 24">
                        <a:extLst>
                          <a:ext uri="{FF2B5EF4-FFF2-40B4-BE49-F238E27FC236}">
                            <a16:creationId xmlns:a16="http://schemas.microsoft.com/office/drawing/2014/main" id="{F0485BCE-E21E-F855-3A23-CBFC60BA7035}"/>
                          </a:ext>
                        </a:extLst>
                      </p:cNvPr>
                      <p:cNvSpPr txBox="1">
                        <a:spLocks noRot="1" noChangeAspect="1" noMove="1" noResize="1" noEditPoints="1" noAdjustHandles="1" noChangeArrowheads="1" noChangeShapeType="1" noTextEdit="1"/>
                      </p:cNvSpPr>
                      <p:nvPr/>
                    </p:nvSpPr>
                    <p:spPr>
                      <a:xfrm>
                        <a:off x="9938940" y="3251396"/>
                        <a:ext cx="460183" cy="221040"/>
                      </a:xfrm>
                      <a:prstGeom prst="roundRect">
                        <a:avLst>
                          <a:gd name="adj" fmla="val 32119"/>
                        </a:avLst>
                      </a:prstGeom>
                      <a:blipFill>
                        <a:blip r:embed="rId11"/>
                        <a:stretch>
                          <a:fillRect b="-2632"/>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0D9F72-6B90-20F7-A0A2-0DC4361A3007}"/>
                          </a:ext>
                        </a:extLst>
                      </p:cNvPr>
                      <p:cNvSpPr txBox="1"/>
                      <p:nvPr/>
                    </p:nvSpPr>
                    <p:spPr>
                      <a:xfrm>
                        <a:off x="7704795" y="3251470"/>
                        <a:ext cx="474599" cy="220892"/>
                      </a:xfrm>
                      <a:prstGeom prst="roundRect">
                        <a:avLst>
                          <a:gd name="adj" fmla="val 33476"/>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6" name="TextBox 25">
                        <a:extLst>
                          <a:ext uri="{FF2B5EF4-FFF2-40B4-BE49-F238E27FC236}">
                            <a16:creationId xmlns:a16="http://schemas.microsoft.com/office/drawing/2014/main" id="{630D9F72-6B90-20F7-A0A2-0DC4361A3007}"/>
                          </a:ext>
                        </a:extLst>
                      </p:cNvPr>
                      <p:cNvSpPr txBox="1">
                        <a:spLocks noRot="1" noChangeAspect="1" noMove="1" noResize="1" noEditPoints="1" noAdjustHandles="1" noChangeArrowheads="1" noChangeShapeType="1" noTextEdit="1"/>
                      </p:cNvSpPr>
                      <p:nvPr/>
                    </p:nvSpPr>
                    <p:spPr>
                      <a:xfrm>
                        <a:off x="7704795" y="3251470"/>
                        <a:ext cx="474599" cy="220892"/>
                      </a:xfrm>
                      <a:prstGeom prst="roundRect">
                        <a:avLst>
                          <a:gd name="adj" fmla="val 33476"/>
                        </a:avLst>
                      </a:prstGeom>
                      <a:blipFill>
                        <a:blip r:embed="rId12"/>
                        <a:stretch>
                          <a:fillRect l="-1250" b="-2632"/>
                        </a:stretch>
                      </a:blipFill>
                      <a:ln w="12700">
                        <a:solidFill>
                          <a:srgbClr val="FF0000"/>
                        </a:solidFill>
                      </a:ln>
                    </p:spPr>
                    <p:txBody>
                      <a:bodyPr/>
                      <a:lstStyle/>
                      <a:p>
                        <a:r>
                          <a:rPr lang="en-NZ">
                            <a:noFill/>
                          </a:rPr>
                          <a:t> </a:t>
                        </a:r>
                      </a:p>
                    </p:txBody>
                  </p:sp>
                </mc:Fallback>
              </mc:AlternateContent>
              <p:cxnSp>
                <p:nvCxnSpPr>
                  <p:cNvPr id="27" name="Straight Arrow Connector 26">
                    <a:extLst>
                      <a:ext uri="{FF2B5EF4-FFF2-40B4-BE49-F238E27FC236}">
                        <a16:creationId xmlns:a16="http://schemas.microsoft.com/office/drawing/2014/main" id="{3E3E772D-723E-3667-101F-18B1902A180F}"/>
                      </a:ext>
                    </a:extLst>
                  </p:cNvPr>
                  <p:cNvCxnSpPr>
                    <a:cxnSpLocks/>
                    <a:stCxn id="12" idx="3"/>
                    <a:endCxn id="25" idx="1"/>
                  </p:cNvCxnSpPr>
                  <p:nvPr/>
                </p:nvCxnSpPr>
                <p:spPr>
                  <a:xfrm>
                    <a:off x="9656824" y="3361916"/>
                    <a:ext cx="282116"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EC40CEF-246D-AC0B-73F8-D2E2C53474AD}"/>
                          </a:ext>
                        </a:extLst>
                      </p:cNvPr>
                      <p:cNvSpPr txBox="1"/>
                      <p:nvPr/>
                    </p:nvSpPr>
                    <p:spPr>
                      <a:xfrm>
                        <a:off x="9971031" y="4689976"/>
                        <a:ext cx="396000" cy="216000"/>
                      </a:xfrm>
                      <a:prstGeom prst="roundRect">
                        <a:avLst>
                          <a:gd name="adj" fmla="val 34164"/>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8" name="TextBox 27">
                        <a:extLst>
                          <a:ext uri="{FF2B5EF4-FFF2-40B4-BE49-F238E27FC236}">
                            <a16:creationId xmlns:a16="http://schemas.microsoft.com/office/drawing/2014/main" id="{6EC40CEF-246D-AC0B-73F8-D2E2C53474AD}"/>
                          </a:ext>
                        </a:extLst>
                      </p:cNvPr>
                      <p:cNvSpPr txBox="1">
                        <a:spLocks noRot="1" noChangeAspect="1" noMove="1" noResize="1" noEditPoints="1" noAdjustHandles="1" noChangeArrowheads="1" noChangeShapeType="1" noTextEdit="1"/>
                      </p:cNvSpPr>
                      <p:nvPr/>
                    </p:nvSpPr>
                    <p:spPr>
                      <a:xfrm>
                        <a:off x="9971031" y="4689976"/>
                        <a:ext cx="396000" cy="216000"/>
                      </a:xfrm>
                      <a:prstGeom prst="roundRect">
                        <a:avLst>
                          <a:gd name="adj" fmla="val 34164"/>
                        </a:avLst>
                      </a:prstGeom>
                      <a:blipFill>
                        <a:blip r:embed="rId13"/>
                        <a:stretch>
                          <a:fillRect b="-5263"/>
                        </a:stretch>
                      </a:blipFill>
                      <a:ln w="12700">
                        <a:solidFill>
                          <a:srgbClr val="FF0000"/>
                        </a:solidFill>
                      </a:ln>
                    </p:spPr>
                    <p:txBody>
                      <a:bodyPr/>
                      <a:lstStyle/>
                      <a:p>
                        <a:r>
                          <a:rPr lang="en-NZ">
                            <a:noFill/>
                          </a:rPr>
                          <a:t> </a:t>
                        </a:r>
                      </a:p>
                    </p:txBody>
                  </p:sp>
                </mc:Fallback>
              </mc:AlternateContent>
              <p:cxnSp>
                <p:nvCxnSpPr>
                  <p:cNvPr id="29" name="Straight Arrow Connector 28">
                    <a:extLst>
                      <a:ext uri="{FF2B5EF4-FFF2-40B4-BE49-F238E27FC236}">
                        <a16:creationId xmlns:a16="http://schemas.microsoft.com/office/drawing/2014/main" id="{A15DD40F-2D03-7CD0-FB69-FC3ACA9F95F7}"/>
                      </a:ext>
                    </a:extLst>
                  </p:cNvPr>
                  <p:cNvCxnSpPr>
                    <a:cxnSpLocks/>
                    <a:stCxn id="32" idx="1"/>
                    <a:endCxn id="31" idx="3"/>
                  </p:cNvCxnSpPr>
                  <p:nvPr/>
                </p:nvCxnSpPr>
                <p:spPr>
                  <a:xfrm flipH="1">
                    <a:off x="8775571" y="4797976"/>
                    <a:ext cx="593253"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Rounded Corners 29">
                        <a:extLst>
                          <a:ext uri="{FF2B5EF4-FFF2-40B4-BE49-F238E27FC236}">
                            <a16:creationId xmlns:a16="http://schemas.microsoft.com/office/drawing/2014/main" id="{EF1D6625-B645-31F4-FE45-AB137C27F8D7}"/>
                          </a:ext>
                        </a:extLst>
                      </p:cNvPr>
                      <p:cNvSpPr/>
                      <p:nvPr/>
                    </p:nvSpPr>
                    <p:spPr>
                      <a:xfrm>
                        <a:off x="8936888" y="4707976"/>
                        <a:ext cx="288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6</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30" name="Rectangle: Rounded Corners 29">
                        <a:extLst>
                          <a:ext uri="{FF2B5EF4-FFF2-40B4-BE49-F238E27FC236}">
                            <a16:creationId xmlns:a16="http://schemas.microsoft.com/office/drawing/2014/main" id="{EF1D6625-B645-31F4-FE45-AB137C27F8D7}"/>
                          </a:ext>
                        </a:extLst>
                      </p:cNvPr>
                      <p:cNvSpPr>
                        <a:spLocks noRot="1" noChangeAspect="1" noMove="1" noResize="1" noEditPoints="1" noAdjustHandles="1" noChangeArrowheads="1" noChangeShapeType="1" noTextEdit="1"/>
                      </p:cNvSpPr>
                      <p:nvPr/>
                    </p:nvSpPr>
                    <p:spPr>
                      <a:xfrm>
                        <a:off x="8936888" y="4707976"/>
                        <a:ext cx="288000" cy="180000"/>
                      </a:xfrm>
                      <a:prstGeom prst="roundRect">
                        <a:avLst>
                          <a:gd name="adj" fmla="val 22549"/>
                        </a:avLst>
                      </a:prstGeom>
                      <a:blipFill>
                        <a:blip r:embed="rId14"/>
                        <a:stretch>
                          <a:fillRect l="-4082"/>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B8F0E38-9ACB-A4A5-24EB-D4C43F04B117}"/>
                          </a:ext>
                        </a:extLst>
                      </p:cNvPr>
                      <p:cNvSpPr txBox="1"/>
                      <p:nvPr/>
                    </p:nvSpPr>
                    <p:spPr>
                      <a:xfrm>
                        <a:off x="8487571" y="4689976"/>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1" name="TextBox 30">
                        <a:extLst>
                          <a:ext uri="{FF2B5EF4-FFF2-40B4-BE49-F238E27FC236}">
                            <a16:creationId xmlns:a16="http://schemas.microsoft.com/office/drawing/2014/main" id="{3B8F0E38-9ACB-A4A5-24EB-D4C43F04B117}"/>
                          </a:ext>
                        </a:extLst>
                      </p:cNvPr>
                      <p:cNvSpPr txBox="1">
                        <a:spLocks noRot="1" noChangeAspect="1" noMove="1" noResize="1" noEditPoints="1" noAdjustHandles="1" noChangeArrowheads="1" noChangeShapeType="1" noTextEdit="1"/>
                      </p:cNvSpPr>
                      <p:nvPr/>
                    </p:nvSpPr>
                    <p:spPr>
                      <a:xfrm>
                        <a:off x="8487571" y="4689976"/>
                        <a:ext cx="288000" cy="216000"/>
                      </a:xfrm>
                      <a:prstGeom prst="roundRect">
                        <a:avLst>
                          <a:gd name="adj" fmla="val 38026"/>
                        </a:avLst>
                      </a:prstGeom>
                      <a:blipFill>
                        <a:blip r:embed="rId15"/>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8097D30-88D7-0C9B-BC89-465463AF99C4}"/>
                          </a:ext>
                        </a:extLst>
                      </p:cNvPr>
                      <p:cNvSpPr txBox="1"/>
                      <p:nvPr/>
                    </p:nvSpPr>
                    <p:spPr>
                      <a:xfrm>
                        <a:off x="9368824" y="4689976"/>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2" name="TextBox 31">
                        <a:extLst>
                          <a:ext uri="{FF2B5EF4-FFF2-40B4-BE49-F238E27FC236}">
                            <a16:creationId xmlns:a16="http://schemas.microsoft.com/office/drawing/2014/main" id="{98097D30-88D7-0C9B-BC89-465463AF99C4}"/>
                          </a:ext>
                        </a:extLst>
                      </p:cNvPr>
                      <p:cNvSpPr txBox="1">
                        <a:spLocks noRot="1" noChangeAspect="1" noMove="1" noResize="1" noEditPoints="1" noAdjustHandles="1" noChangeArrowheads="1" noChangeShapeType="1" noTextEdit="1"/>
                      </p:cNvSpPr>
                      <p:nvPr/>
                    </p:nvSpPr>
                    <p:spPr>
                      <a:xfrm>
                        <a:off x="9368824" y="4689976"/>
                        <a:ext cx="288000" cy="216000"/>
                      </a:xfrm>
                      <a:prstGeom prst="roundRect">
                        <a:avLst>
                          <a:gd name="adj" fmla="val 38026"/>
                        </a:avLst>
                      </a:prstGeom>
                      <a:blipFill>
                        <a:blip r:embed="rId15"/>
                        <a:stretch>
                          <a:fillRect/>
                        </a:stretch>
                      </a:blipFill>
                      <a:ln w="12700">
                        <a:noFill/>
                      </a:ln>
                    </p:spPr>
                    <p:txBody>
                      <a:bodyPr/>
                      <a:lstStyle/>
                      <a:p>
                        <a:r>
                          <a:rPr lang="en-NZ">
                            <a:noFill/>
                          </a:rPr>
                          <a:t> </a:t>
                        </a:r>
                      </a:p>
                    </p:txBody>
                  </p:sp>
                </mc:Fallback>
              </mc:AlternateContent>
              <p:cxnSp>
                <p:nvCxnSpPr>
                  <p:cNvPr id="33" name="Straight Arrow Connector 32">
                    <a:extLst>
                      <a:ext uri="{FF2B5EF4-FFF2-40B4-BE49-F238E27FC236}">
                        <a16:creationId xmlns:a16="http://schemas.microsoft.com/office/drawing/2014/main" id="{8065A413-E1A8-24F2-F82A-DFFF5B4563E5}"/>
                      </a:ext>
                    </a:extLst>
                  </p:cNvPr>
                  <p:cNvCxnSpPr>
                    <a:cxnSpLocks/>
                    <a:stCxn id="28" idx="1"/>
                    <a:endCxn id="32" idx="3"/>
                  </p:cNvCxnSpPr>
                  <p:nvPr/>
                </p:nvCxnSpPr>
                <p:spPr>
                  <a:xfrm flipH="1">
                    <a:off x="9656824" y="4797976"/>
                    <a:ext cx="314207"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BB7047-3AE0-E2C4-3025-7B17F03FF244}"/>
                      </a:ext>
                    </a:extLst>
                  </p:cNvPr>
                  <p:cNvCxnSpPr>
                    <a:cxnSpLocks/>
                    <a:stCxn id="31" idx="1"/>
                    <a:endCxn id="7" idx="3"/>
                  </p:cNvCxnSpPr>
                  <p:nvPr/>
                </p:nvCxnSpPr>
                <p:spPr>
                  <a:xfrm flipH="1">
                    <a:off x="8063915" y="4797976"/>
                    <a:ext cx="423656"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A72A946-13FD-F4BE-5F4E-FE2E08304838}"/>
                          </a:ext>
                        </a:extLst>
                      </p:cNvPr>
                      <p:cNvSpPr txBox="1"/>
                      <p:nvPr/>
                    </p:nvSpPr>
                    <p:spPr>
                      <a:xfrm>
                        <a:off x="7055819" y="4329217"/>
                        <a:ext cx="325157" cy="210924"/>
                      </a:xfrm>
                      <a:prstGeom prst="roundRect">
                        <a:avLst>
                          <a:gd name="adj" fmla="val 45102"/>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5" name="TextBox 34">
                        <a:extLst>
                          <a:ext uri="{FF2B5EF4-FFF2-40B4-BE49-F238E27FC236}">
                            <a16:creationId xmlns:a16="http://schemas.microsoft.com/office/drawing/2014/main" id="{DA72A946-13FD-F4BE-5F4E-FE2E08304838}"/>
                          </a:ext>
                        </a:extLst>
                      </p:cNvPr>
                      <p:cNvSpPr txBox="1">
                        <a:spLocks noRot="1" noChangeAspect="1" noMove="1" noResize="1" noEditPoints="1" noAdjustHandles="1" noChangeArrowheads="1" noChangeShapeType="1" noTextEdit="1"/>
                      </p:cNvSpPr>
                      <p:nvPr/>
                    </p:nvSpPr>
                    <p:spPr>
                      <a:xfrm>
                        <a:off x="7055819" y="4329217"/>
                        <a:ext cx="325157" cy="210924"/>
                      </a:xfrm>
                      <a:prstGeom prst="roundRect">
                        <a:avLst>
                          <a:gd name="adj" fmla="val 45102"/>
                        </a:avLst>
                      </a:prstGeom>
                      <a:blipFill>
                        <a:blip r:embed="rId16"/>
                        <a:stretch>
                          <a:fillRect b="-2703"/>
                        </a:stretch>
                      </a:blipFill>
                      <a:ln w="12700">
                        <a:solidFill>
                          <a:srgbClr val="FF0000"/>
                        </a:solidFill>
                      </a:ln>
                    </p:spPr>
                    <p:txBody>
                      <a:bodyPr/>
                      <a:lstStyle/>
                      <a:p>
                        <a:r>
                          <a:rPr lang="en-NZ">
                            <a:noFill/>
                          </a:rPr>
                          <a:t> </a:t>
                        </a:r>
                      </a:p>
                    </p:txBody>
                  </p:sp>
                </mc:Fallback>
              </mc:AlternateContent>
              <p:cxnSp>
                <p:nvCxnSpPr>
                  <p:cNvPr id="36" name="Straight Arrow Connector 35">
                    <a:extLst>
                      <a:ext uri="{FF2B5EF4-FFF2-40B4-BE49-F238E27FC236}">
                        <a16:creationId xmlns:a16="http://schemas.microsoft.com/office/drawing/2014/main" id="{5465BAE2-BD0E-EFF9-D2F0-96E4F07A1FFF}"/>
                      </a:ext>
                    </a:extLst>
                  </p:cNvPr>
                  <p:cNvCxnSpPr>
                    <a:cxnSpLocks/>
                    <a:stCxn id="35" idx="3"/>
                    <a:endCxn id="18" idx="1"/>
                  </p:cNvCxnSpPr>
                  <p:nvPr/>
                </p:nvCxnSpPr>
                <p:spPr>
                  <a:xfrm>
                    <a:off x="7380976" y="4434679"/>
                    <a:ext cx="417118"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F3E16D1-59E1-6130-4623-3F7C4C71876E}"/>
                      </a:ext>
                    </a:extLst>
                  </p:cNvPr>
                  <p:cNvSpPr txBox="1">
                    <a:spLocks/>
                  </p:cNvSpPr>
                  <p:nvPr/>
                </p:nvSpPr>
                <p:spPr>
                  <a:xfrm>
                    <a:off x="7535536" y="4362679"/>
                    <a:ext cx="144000" cy="144000"/>
                  </a:xfrm>
                  <a:prstGeom prst="ellipse">
                    <a:avLst/>
                  </a:prstGeom>
                  <a:solidFill>
                    <a:srgbClr val="0070C0"/>
                  </a:solidFill>
                  <a:ln>
                    <a:noFill/>
                  </a:ln>
                </p:spPr>
                <p:txBody>
                  <a:bodyPr wrap="square" lIns="0" tIns="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000" b="1" i="0" u="none" strike="noStrike" kern="1200" cap="none" spc="0" normalizeH="0" baseline="-25000" noProof="0" dirty="0">
                        <a:ln>
                          <a:noFill/>
                        </a:ln>
                        <a:solidFill>
                          <a:prstClr val="white"/>
                        </a:solidFill>
                        <a:effectLst/>
                        <a:uLnTx/>
                        <a:uFillTx/>
                        <a:latin typeface="Calibri" panose="020F0502020204030204"/>
                        <a:ea typeface="+mn-ea"/>
                        <a:cs typeface="+mn-cs"/>
                      </a:rPr>
                      <a:t>3</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46C7E19-10B3-E900-51BF-92FB13899D13}"/>
                          </a:ext>
                        </a:extLst>
                      </p:cNvPr>
                      <p:cNvSpPr txBox="1"/>
                      <p:nvPr/>
                    </p:nvSpPr>
                    <p:spPr>
                      <a:xfrm>
                        <a:off x="10775536" y="4326679"/>
                        <a:ext cx="325157" cy="216000"/>
                      </a:xfrm>
                      <a:prstGeom prst="roundRect">
                        <a:avLst>
                          <a:gd name="adj" fmla="val 45102"/>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8" name="TextBox 37">
                        <a:extLst>
                          <a:ext uri="{FF2B5EF4-FFF2-40B4-BE49-F238E27FC236}">
                            <a16:creationId xmlns:a16="http://schemas.microsoft.com/office/drawing/2014/main" id="{446C7E19-10B3-E900-51BF-92FB13899D13}"/>
                          </a:ext>
                        </a:extLst>
                      </p:cNvPr>
                      <p:cNvSpPr txBox="1">
                        <a:spLocks noRot="1" noChangeAspect="1" noMove="1" noResize="1" noEditPoints="1" noAdjustHandles="1" noChangeArrowheads="1" noChangeShapeType="1" noTextEdit="1"/>
                      </p:cNvSpPr>
                      <p:nvPr/>
                    </p:nvSpPr>
                    <p:spPr>
                      <a:xfrm>
                        <a:off x="10775536" y="4326679"/>
                        <a:ext cx="325157" cy="216000"/>
                      </a:xfrm>
                      <a:prstGeom prst="roundRect">
                        <a:avLst>
                          <a:gd name="adj" fmla="val 45102"/>
                        </a:avLst>
                      </a:prstGeom>
                      <a:blipFill>
                        <a:blip r:embed="rId17"/>
                        <a:stretch>
                          <a:fillRect b="-2703"/>
                        </a:stretch>
                      </a:blipFill>
                      <a:ln w="12700">
                        <a:solidFill>
                          <a:srgbClr val="FF0000"/>
                        </a:solidFill>
                      </a:ln>
                    </p:spPr>
                    <p:txBody>
                      <a:bodyPr/>
                      <a:lstStyle/>
                      <a:p>
                        <a:r>
                          <a:rPr lang="en-NZ">
                            <a:noFill/>
                          </a:rPr>
                          <a:t> </a:t>
                        </a:r>
                      </a:p>
                    </p:txBody>
                  </p:sp>
                </mc:Fallback>
              </mc:AlternateContent>
              <p:cxnSp>
                <p:nvCxnSpPr>
                  <p:cNvPr id="39" name="Straight Arrow Connector 38">
                    <a:extLst>
                      <a:ext uri="{FF2B5EF4-FFF2-40B4-BE49-F238E27FC236}">
                        <a16:creationId xmlns:a16="http://schemas.microsoft.com/office/drawing/2014/main" id="{CA340C2D-12B3-E93B-02ED-E458562FF0CD}"/>
                      </a:ext>
                    </a:extLst>
                  </p:cNvPr>
                  <p:cNvCxnSpPr>
                    <a:cxnSpLocks/>
                    <a:stCxn id="24" idx="3"/>
                    <a:endCxn id="38" idx="1"/>
                  </p:cNvCxnSpPr>
                  <p:nvPr/>
                </p:nvCxnSpPr>
                <p:spPr>
                  <a:xfrm>
                    <a:off x="10313031" y="4434679"/>
                    <a:ext cx="462505"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7129427-B7EC-0F85-72E0-7B74B4919E07}"/>
                      </a:ext>
                    </a:extLst>
                  </p:cNvPr>
                  <p:cNvSpPr txBox="1">
                    <a:spLocks/>
                  </p:cNvSpPr>
                  <p:nvPr/>
                </p:nvSpPr>
                <p:spPr>
                  <a:xfrm>
                    <a:off x="10473403" y="4362679"/>
                    <a:ext cx="144000" cy="144000"/>
                  </a:xfrm>
                  <a:prstGeom prst="ellipse">
                    <a:avLst/>
                  </a:prstGeom>
                  <a:solidFill>
                    <a:srgbClr val="0070C0"/>
                  </a:solidFill>
                  <a:ln>
                    <a:noFill/>
                  </a:ln>
                </p:spPr>
                <p:txBody>
                  <a:bodyPr wrap="square" lIns="0" tIns="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000" b="1" i="0" u="none" strike="noStrike" kern="1200" cap="none" spc="0" normalizeH="0" baseline="-25000" noProof="0" dirty="0">
                        <a:ln>
                          <a:noFill/>
                        </a:ln>
                        <a:solidFill>
                          <a:prstClr val="white"/>
                        </a:solidFill>
                        <a:effectLst/>
                        <a:uLnTx/>
                        <a:uFillTx/>
                        <a:latin typeface="Calibri" panose="020F0502020204030204"/>
                        <a:ea typeface="+mn-ea"/>
                        <a:cs typeface="+mn-cs"/>
                      </a:rPr>
                      <a:t>3</a:t>
                    </a:r>
                  </a:p>
                </p:txBody>
              </p:sp>
              <p:cxnSp>
                <p:nvCxnSpPr>
                  <p:cNvPr id="41" name="Straight Arrow Connector 40">
                    <a:extLst>
                      <a:ext uri="{FF2B5EF4-FFF2-40B4-BE49-F238E27FC236}">
                        <a16:creationId xmlns:a16="http://schemas.microsoft.com/office/drawing/2014/main" id="{0D0CD9D9-EF1B-93A1-9BD0-1075956F47AD}"/>
                      </a:ext>
                    </a:extLst>
                  </p:cNvPr>
                  <p:cNvCxnSpPr>
                    <a:cxnSpLocks/>
                    <a:stCxn id="43" idx="3"/>
                    <a:endCxn id="44" idx="1"/>
                  </p:cNvCxnSpPr>
                  <p:nvPr/>
                </p:nvCxnSpPr>
                <p:spPr>
                  <a:xfrm>
                    <a:off x="8775571" y="1941698"/>
                    <a:ext cx="593253" cy="0"/>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E1B409D2-9FE3-94C2-E863-739D080FCF1C}"/>
                          </a:ext>
                        </a:extLst>
                      </p:cNvPr>
                      <p:cNvSpPr/>
                      <p:nvPr/>
                    </p:nvSpPr>
                    <p:spPr>
                      <a:xfrm>
                        <a:off x="8936888" y="1851698"/>
                        <a:ext cx="288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42" name="Rectangle: Rounded Corners 41">
                        <a:extLst>
                          <a:ext uri="{FF2B5EF4-FFF2-40B4-BE49-F238E27FC236}">
                            <a16:creationId xmlns:a16="http://schemas.microsoft.com/office/drawing/2014/main" id="{E1B409D2-9FE3-94C2-E863-739D080FCF1C}"/>
                          </a:ext>
                        </a:extLst>
                      </p:cNvPr>
                      <p:cNvSpPr>
                        <a:spLocks noRot="1" noChangeAspect="1" noMove="1" noResize="1" noEditPoints="1" noAdjustHandles="1" noChangeArrowheads="1" noChangeShapeType="1" noTextEdit="1"/>
                      </p:cNvSpPr>
                      <p:nvPr/>
                    </p:nvSpPr>
                    <p:spPr>
                      <a:xfrm>
                        <a:off x="8936888" y="1851698"/>
                        <a:ext cx="288000" cy="180000"/>
                      </a:xfrm>
                      <a:prstGeom prst="roundRect">
                        <a:avLst>
                          <a:gd name="adj" fmla="val 22549"/>
                        </a:avLst>
                      </a:prstGeom>
                      <a:blipFill>
                        <a:blip r:embed="rId18"/>
                        <a:stretch>
                          <a:fillRect l="-4082"/>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E04B2C0-B8A0-11EE-3E6D-628FC43F29EE}"/>
                          </a:ext>
                        </a:extLst>
                      </p:cNvPr>
                      <p:cNvSpPr txBox="1"/>
                      <p:nvPr/>
                    </p:nvSpPr>
                    <p:spPr>
                      <a:xfrm>
                        <a:off x="8487571" y="1833698"/>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3" name="TextBox 42">
                        <a:extLst>
                          <a:ext uri="{FF2B5EF4-FFF2-40B4-BE49-F238E27FC236}">
                            <a16:creationId xmlns:a16="http://schemas.microsoft.com/office/drawing/2014/main" id="{DE04B2C0-B8A0-11EE-3E6D-628FC43F29EE}"/>
                          </a:ext>
                        </a:extLst>
                      </p:cNvPr>
                      <p:cNvSpPr txBox="1">
                        <a:spLocks noRot="1" noChangeAspect="1" noMove="1" noResize="1" noEditPoints="1" noAdjustHandles="1" noChangeArrowheads="1" noChangeShapeType="1" noTextEdit="1"/>
                      </p:cNvSpPr>
                      <p:nvPr/>
                    </p:nvSpPr>
                    <p:spPr>
                      <a:xfrm>
                        <a:off x="8487571" y="1833698"/>
                        <a:ext cx="288000" cy="216000"/>
                      </a:xfrm>
                      <a:prstGeom prst="roundRect">
                        <a:avLst>
                          <a:gd name="adj" fmla="val 38026"/>
                        </a:avLst>
                      </a:prstGeom>
                      <a:blipFill>
                        <a:blip r:embed="rId19"/>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AE15088-1DB3-0C3F-D8A0-96581B4EE536}"/>
                          </a:ext>
                        </a:extLst>
                      </p:cNvPr>
                      <p:cNvSpPr txBox="1"/>
                      <p:nvPr/>
                    </p:nvSpPr>
                    <p:spPr>
                      <a:xfrm>
                        <a:off x="9368824" y="1833698"/>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4" name="TextBox 43">
                        <a:extLst>
                          <a:ext uri="{FF2B5EF4-FFF2-40B4-BE49-F238E27FC236}">
                            <a16:creationId xmlns:a16="http://schemas.microsoft.com/office/drawing/2014/main" id="{5AE15088-1DB3-0C3F-D8A0-96581B4EE536}"/>
                          </a:ext>
                        </a:extLst>
                      </p:cNvPr>
                      <p:cNvSpPr txBox="1">
                        <a:spLocks noRot="1" noChangeAspect="1" noMove="1" noResize="1" noEditPoints="1" noAdjustHandles="1" noChangeArrowheads="1" noChangeShapeType="1" noTextEdit="1"/>
                      </p:cNvSpPr>
                      <p:nvPr/>
                    </p:nvSpPr>
                    <p:spPr>
                      <a:xfrm>
                        <a:off x="9368824" y="1833698"/>
                        <a:ext cx="288000" cy="216000"/>
                      </a:xfrm>
                      <a:prstGeom prst="roundRect">
                        <a:avLst>
                          <a:gd name="adj" fmla="val 38026"/>
                        </a:avLst>
                      </a:prstGeom>
                      <a:blipFill>
                        <a:blip r:embed="rId19"/>
                        <a:stretch>
                          <a:fillRect/>
                        </a:stretch>
                      </a:blipFill>
                      <a:ln w="12700">
                        <a:noFill/>
                      </a:ln>
                    </p:spPr>
                    <p:txBody>
                      <a:bodyPr/>
                      <a:lstStyle/>
                      <a:p>
                        <a:r>
                          <a:rPr lang="en-NZ">
                            <a:noFill/>
                          </a:rPr>
                          <a:t> </a:t>
                        </a:r>
                      </a:p>
                    </p:txBody>
                  </p:sp>
                </mc:Fallback>
              </mc:AlternateContent>
              <p:cxnSp>
                <p:nvCxnSpPr>
                  <p:cNvPr id="45" name="Straight Arrow Connector 44">
                    <a:extLst>
                      <a:ext uri="{FF2B5EF4-FFF2-40B4-BE49-F238E27FC236}">
                        <a16:creationId xmlns:a16="http://schemas.microsoft.com/office/drawing/2014/main" id="{91AE5D39-C1A9-AFCB-CBB9-07B9E77E67B2}"/>
                      </a:ext>
                    </a:extLst>
                  </p:cNvPr>
                  <p:cNvCxnSpPr>
                    <a:cxnSpLocks/>
                    <a:stCxn id="52" idx="3"/>
                    <a:endCxn id="43" idx="1"/>
                  </p:cNvCxnSpPr>
                  <p:nvPr/>
                </p:nvCxnSpPr>
                <p:spPr>
                  <a:xfrm>
                    <a:off x="8329252" y="1941698"/>
                    <a:ext cx="158319"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A4CD79F-5352-7E25-E8F9-E2FF7B391087}"/>
                      </a:ext>
                    </a:extLst>
                  </p:cNvPr>
                  <p:cNvCxnSpPr>
                    <a:cxnSpLocks/>
                    <a:stCxn id="44" idx="3"/>
                    <a:endCxn id="58" idx="1"/>
                  </p:cNvCxnSpPr>
                  <p:nvPr/>
                </p:nvCxnSpPr>
                <p:spPr>
                  <a:xfrm>
                    <a:off x="9656824" y="1941698"/>
                    <a:ext cx="132841"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1AAF32-EC6C-5B63-46E5-8E199F9E4F14}"/>
                      </a:ext>
                    </a:extLst>
                  </p:cNvPr>
                  <p:cNvCxnSpPr>
                    <a:cxnSpLocks/>
                    <a:stCxn id="53" idx="0"/>
                    <a:endCxn id="52" idx="2"/>
                  </p:cNvCxnSpPr>
                  <p:nvPr/>
                </p:nvCxnSpPr>
                <p:spPr>
                  <a:xfrm flipV="1">
                    <a:off x="7942094" y="2052144"/>
                    <a:ext cx="838" cy="162317"/>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C578034-FD7F-07AF-532A-28CA023DDE75}"/>
                      </a:ext>
                    </a:extLst>
                  </p:cNvPr>
                  <p:cNvCxnSpPr>
                    <a:cxnSpLocks/>
                    <a:stCxn id="26" idx="0"/>
                    <a:endCxn id="51" idx="2"/>
                  </p:cNvCxnSpPr>
                  <p:nvPr/>
                </p:nvCxnSpPr>
                <p:spPr>
                  <a:xfrm flipV="1">
                    <a:off x="7942095" y="3105806"/>
                    <a:ext cx="3491" cy="145664"/>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2E25F50-D1D0-2DB9-3BDF-2D94ECD0F4A4}"/>
                      </a:ext>
                    </a:extLst>
                  </p:cNvPr>
                  <p:cNvCxnSpPr>
                    <a:cxnSpLocks/>
                    <a:stCxn id="51" idx="0"/>
                    <a:endCxn id="53" idx="2"/>
                  </p:cNvCxnSpPr>
                  <p:nvPr/>
                </p:nvCxnSpPr>
                <p:spPr>
                  <a:xfrm flipH="1" flipV="1">
                    <a:off x="7942094" y="2430461"/>
                    <a:ext cx="3492" cy="459345"/>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Rounded Corners 49">
                        <a:extLst>
                          <a:ext uri="{FF2B5EF4-FFF2-40B4-BE49-F238E27FC236}">
                            <a16:creationId xmlns:a16="http://schemas.microsoft.com/office/drawing/2014/main" id="{F438DE49-9D29-1AA6-14AD-F39ED2F13982}"/>
                          </a:ext>
                        </a:extLst>
                      </p:cNvPr>
                      <p:cNvSpPr/>
                      <p:nvPr/>
                    </p:nvSpPr>
                    <p:spPr>
                      <a:xfrm>
                        <a:off x="7819586" y="2561846"/>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50" name="Rectangle: Rounded Corners 49">
                        <a:extLst>
                          <a:ext uri="{FF2B5EF4-FFF2-40B4-BE49-F238E27FC236}">
                            <a16:creationId xmlns:a16="http://schemas.microsoft.com/office/drawing/2014/main" id="{F438DE49-9D29-1AA6-14AD-F39ED2F13982}"/>
                          </a:ext>
                        </a:extLst>
                      </p:cNvPr>
                      <p:cNvSpPr>
                        <a:spLocks noRot="1" noChangeAspect="1" noMove="1" noResize="1" noEditPoints="1" noAdjustHandles="1" noChangeArrowheads="1" noChangeShapeType="1" noTextEdit="1"/>
                      </p:cNvSpPr>
                      <p:nvPr/>
                    </p:nvSpPr>
                    <p:spPr>
                      <a:xfrm>
                        <a:off x="7819586" y="2561846"/>
                        <a:ext cx="252000" cy="180000"/>
                      </a:xfrm>
                      <a:prstGeom prst="roundRect">
                        <a:avLst>
                          <a:gd name="adj" fmla="val 22549"/>
                        </a:avLst>
                      </a:prstGeom>
                      <a:blipFill>
                        <a:blip r:embed="rId20"/>
                        <a:stretch>
                          <a:fillRect l="-1395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253A638-AA00-BDC8-CBE0-C04281333B02}"/>
                          </a:ext>
                        </a:extLst>
                      </p:cNvPr>
                      <p:cNvSpPr txBox="1"/>
                      <p:nvPr/>
                    </p:nvSpPr>
                    <p:spPr>
                      <a:xfrm>
                        <a:off x="7801586" y="2889806"/>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1" name="TextBox 50">
                        <a:extLst>
                          <a:ext uri="{FF2B5EF4-FFF2-40B4-BE49-F238E27FC236}">
                            <a16:creationId xmlns:a16="http://schemas.microsoft.com/office/drawing/2014/main" id="{7253A638-AA00-BDC8-CBE0-C04281333B02}"/>
                          </a:ext>
                        </a:extLst>
                      </p:cNvPr>
                      <p:cNvSpPr txBox="1">
                        <a:spLocks noRot="1" noChangeAspect="1" noMove="1" noResize="1" noEditPoints="1" noAdjustHandles="1" noChangeArrowheads="1" noChangeShapeType="1" noTextEdit="1"/>
                      </p:cNvSpPr>
                      <p:nvPr/>
                    </p:nvSpPr>
                    <p:spPr>
                      <a:xfrm>
                        <a:off x="7801586" y="2889806"/>
                        <a:ext cx="288000" cy="216000"/>
                      </a:xfrm>
                      <a:prstGeom prst="roundRect">
                        <a:avLst>
                          <a:gd name="adj" fmla="val 38026"/>
                        </a:avLst>
                      </a:prstGeom>
                      <a:blipFill>
                        <a:blip r:embed="rId21"/>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A3187FE-DF12-01F6-5750-E25F0A815208}"/>
                          </a:ext>
                        </a:extLst>
                      </p:cNvPr>
                      <p:cNvSpPr txBox="1"/>
                      <p:nvPr/>
                    </p:nvSpPr>
                    <p:spPr>
                      <a:xfrm>
                        <a:off x="7556612" y="1831252"/>
                        <a:ext cx="772640" cy="220892"/>
                      </a:xfrm>
                      <a:prstGeom prst="roundRect">
                        <a:avLst>
                          <a:gd name="adj" fmla="val 33476"/>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𝐺𝑙𝑢</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2" name="TextBox 51">
                        <a:extLst>
                          <a:ext uri="{FF2B5EF4-FFF2-40B4-BE49-F238E27FC236}">
                            <a16:creationId xmlns:a16="http://schemas.microsoft.com/office/drawing/2014/main" id="{5A3187FE-DF12-01F6-5750-E25F0A815208}"/>
                          </a:ext>
                        </a:extLst>
                      </p:cNvPr>
                      <p:cNvSpPr txBox="1">
                        <a:spLocks noRot="1" noChangeAspect="1" noMove="1" noResize="1" noEditPoints="1" noAdjustHandles="1" noChangeArrowheads="1" noChangeShapeType="1" noTextEdit="1"/>
                      </p:cNvSpPr>
                      <p:nvPr/>
                    </p:nvSpPr>
                    <p:spPr>
                      <a:xfrm>
                        <a:off x="7556612" y="1831252"/>
                        <a:ext cx="772640" cy="220892"/>
                      </a:xfrm>
                      <a:prstGeom prst="roundRect">
                        <a:avLst>
                          <a:gd name="adj" fmla="val 33476"/>
                        </a:avLst>
                      </a:prstGeom>
                      <a:blipFill>
                        <a:blip r:embed="rId22"/>
                        <a:stretch>
                          <a:fillRect b="-2632"/>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2D1BFF2-5F4B-EC34-790E-EEAB6D4CC5CD}"/>
                          </a:ext>
                        </a:extLst>
                      </p:cNvPr>
                      <p:cNvSpPr txBox="1"/>
                      <p:nvPr/>
                    </p:nvSpPr>
                    <p:spPr>
                      <a:xfrm>
                        <a:off x="7798094" y="2214461"/>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3" name="TextBox 52">
                        <a:extLst>
                          <a:ext uri="{FF2B5EF4-FFF2-40B4-BE49-F238E27FC236}">
                            <a16:creationId xmlns:a16="http://schemas.microsoft.com/office/drawing/2014/main" id="{22D1BFF2-5F4B-EC34-790E-EEAB6D4CC5CD}"/>
                          </a:ext>
                        </a:extLst>
                      </p:cNvPr>
                      <p:cNvSpPr txBox="1">
                        <a:spLocks noRot="1" noChangeAspect="1" noMove="1" noResize="1" noEditPoints="1" noAdjustHandles="1" noChangeArrowheads="1" noChangeShapeType="1" noTextEdit="1"/>
                      </p:cNvSpPr>
                      <p:nvPr/>
                    </p:nvSpPr>
                    <p:spPr>
                      <a:xfrm>
                        <a:off x="7798094" y="2214461"/>
                        <a:ext cx="288000" cy="216000"/>
                      </a:xfrm>
                      <a:prstGeom prst="roundRect">
                        <a:avLst>
                          <a:gd name="adj" fmla="val 38026"/>
                        </a:avLst>
                      </a:prstGeom>
                      <a:blipFill>
                        <a:blip r:embed="rId21"/>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671573B-EED0-DEF1-1468-F8D0A0A9046E}"/>
                          </a:ext>
                        </a:extLst>
                      </p:cNvPr>
                      <p:cNvSpPr txBox="1"/>
                      <p:nvPr/>
                    </p:nvSpPr>
                    <p:spPr>
                      <a:xfrm>
                        <a:off x="7055819" y="2776074"/>
                        <a:ext cx="325157" cy="216000"/>
                      </a:xfrm>
                      <a:prstGeom prst="roundRect">
                        <a:avLst>
                          <a:gd name="adj" fmla="val 45102"/>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4" name="TextBox 53">
                        <a:extLst>
                          <a:ext uri="{FF2B5EF4-FFF2-40B4-BE49-F238E27FC236}">
                            <a16:creationId xmlns:a16="http://schemas.microsoft.com/office/drawing/2014/main" id="{9671573B-EED0-DEF1-1468-F8D0A0A9046E}"/>
                          </a:ext>
                        </a:extLst>
                      </p:cNvPr>
                      <p:cNvSpPr txBox="1">
                        <a:spLocks noRot="1" noChangeAspect="1" noMove="1" noResize="1" noEditPoints="1" noAdjustHandles="1" noChangeArrowheads="1" noChangeShapeType="1" noTextEdit="1"/>
                      </p:cNvSpPr>
                      <p:nvPr/>
                    </p:nvSpPr>
                    <p:spPr>
                      <a:xfrm>
                        <a:off x="7055819" y="2776074"/>
                        <a:ext cx="325157" cy="216000"/>
                      </a:xfrm>
                      <a:prstGeom prst="roundRect">
                        <a:avLst>
                          <a:gd name="adj" fmla="val 45102"/>
                        </a:avLst>
                      </a:prstGeom>
                      <a:blipFill>
                        <a:blip r:embed="rId23"/>
                        <a:stretch>
                          <a:fillRect b="-2703"/>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814DA48-1CF3-FE64-D045-559D44E7F931}"/>
                          </a:ext>
                        </a:extLst>
                      </p:cNvPr>
                      <p:cNvSpPr txBox="1"/>
                      <p:nvPr/>
                    </p:nvSpPr>
                    <p:spPr>
                      <a:xfrm>
                        <a:off x="7055819" y="3038015"/>
                        <a:ext cx="325157" cy="190092"/>
                      </a:xfrm>
                      <a:prstGeom prst="roundRect">
                        <a:avLst>
                          <a:gd name="adj" fmla="val 45102"/>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𝐺𝑙𝑢</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5" name="TextBox 54">
                        <a:extLst>
                          <a:ext uri="{FF2B5EF4-FFF2-40B4-BE49-F238E27FC236}">
                            <a16:creationId xmlns:a16="http://schemas.microsoft.com/office/drawing/2014/main" id="{1814DA48-1CF3-FE64-D045-559D44E7F931}"/>
                          </a:ext>
                        </a:extLst>
                      </p:cNvPr>
                      <p:cNvSpPr txBox="1">
                        <a:spLocks noRot="1" noChangeAspect="1" noMove="1" noResize="1" noEditPoints="1" noAdjustHandles="1" noChangeArrowheads="1" noChangeShapeType="1" noTextEdit="1"/>
                      </p:cNvSpPr>
                      <p:nvPr/>
                    </p:nvSpPr>
                    <p:spPr>
                      <a:xfrm>
                        <a:off x="7055819" y="3038015"/>
                        <a:ext cx="325157" cy="190092"/>
                      </a:xfrm>
                      <a:prstGeom prst="roundRect">
                        <a:avLst>
                          <a:gd name="adj" fmla="val 45102"/>
                        </a:avLst>
                      </a:prstGeom>
                      <a:blipFill>
                        <a:blip r:embed="rId24"/>
                        <a:stretch>
                          <a:fillRect l="-1786" b="-3030"/>
                        </a:stretch>
                      </a:blipFill>
                      <a:ln w="12700">
                        <a:solidFill>
                          <a:srgbClr val="FF0000"/>
                        </a:solidFill>
                      </a:ln>
                    </p:spPr>
                    <p:txBody>
                      <a:bodyPr/>
                      <a:lstStyle/>
                      <a:p>
                        <a:r>
                          <a:rPr lang="en-NZ">
                            <a:noFill/>
                          </a:rPr>
                          <a:t> </a:t>
                        </a:r>
                      </a:p>
                    </p:txBody>
                  </p:sp>
                </mc:Fallback>
              </mc:AlternateContent>
              <p:cxnSp>
                <p:nvCxnSpPr>
                  <p:cNvPr id="56" name="Connector: Elbow 55">
                    <a:extLst>
                      <a:ext uri="{FF2B5EF4-FFF2-40B4-BE49-F238E27FC236}">
                        <a16:creationId xmlns:a16="http://schemas.microsoft.com/office/drawing/2014/main" id="{2C17D9E7-C6FE-7557-EBE7-1A6175E86965}"/>
                      </a:ext>
                    </a:extLst>
                  </p:cNvPr>
                  <p:cNvCxnSpPr>
                    <a:cxnSpLocks/>
                  </p:cNvCxnSpPr>
                  <p:nvPr/>
                </p:nvCxnSpPr>
                <p:spPr>
                  <a:xfrm flipV="1">
                    <a:off x="7380976" y="3029126"/>
                    <a:ext cx="420610" cy="108000"/>
                  </a:xfrm>
                  <a:prstGeom prst="bentConnector3">
                    <a:avLst>
                      <a:gd name="adj1" fmla="val 50000"/>
                    </a:avLst>
                  </a:prstGeom>
                  <a:ln w="12700">
                    <a:tailEnd type="triangle" w="sm" len="sm"/>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A9BB971F-B9DC-9A6D-1236-530B623FA86E}"/>
                      </a:ext>
                    </a:extLst>
                  </p:cNvPr>
                  <p:cNvCxnSpPr>
                    <a:cxnSpLocks/>
                    <a:stCxn id="54" idx="3"/>
                    <a:endCxn id="51" idx="1"/>
                  </p:cNvCxnSpPr>
                  <p:nvPr/>
                </p:nvCxnSpPr>
                <p:spPr>
                  <a:xfrm>
                    <a:off x="7380976" y="2884074"/>
                    <a:ext cx="420610" cy="108000"/>
                  </a:xfrm>
                  <a:prstGeom prst="bentConnector3">
                    <a:avLst>
                      <a:gd name="adj1" fmla="val 50000"/>
                    </a:avLst>
                  </a:prstGeom>
                  <a:ln w="12700">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3A0CC86-9736-6BAC-02B5-3995469BF24B}"/>
                          </a:ext>
                        </a:extLst>
                      </p:cNvPr>
                      <p:cNvSpPr txBox="1"/>
                      <p:nvPr/>
                    </p:nvSpPr>
                    <p:spPr>
                      <a:xfrm>
                        <a:off x="9789665" y="1830304"/>
                        <a:ext cx="758732" cy="222788"/>
                      </a:xfrm>
                      <a:prstGeom prst="roundRect">
                        <a:avLst>
                          <a:gd name="adj" fmla="val 33476"/>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𝐺𝑙𝑢</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8" name="TextBox 57">
                        <a:extLst>
                          <a:ext uri="{FF2B5EF4-FFF2-40B4-BE49-F238E27FC236}">
                            <a16:creationId xmlns:a16="http://schemas.microsoft.com/office/drawing/2014/main" id="{33A0CC86-9736-6BAC-02B5-3995469BF24B}"/>
                          </a:ext>
                        </a:extLst>
                      </p:cNvPr>
                      <p:cNvSpPr txBox="1">
                        <a:spLocks noRot="1" noChangeAspect="1" noMove="1" noResize="1" noEditPoints="1" noAdjustHandles="1" noChangeArrowheads="1" noChangeShapeType="1" noTextEdit="1"/>
                      </p:cNvSpPr>
                      <p:nvPr/>
                    </p:nvSpPr>
                    <p:spPr>
                      <a:xfrm>
                        <a:off x="9789665" y="1830304"/>
                        <a:ext cx="758732" cy="222788"/>
                      </a:xfrm>
                      <a:prstGeom prst="roundRect">
                        <a:avLst>
                          <a:gd name="adj" fmla="val 33476"/>
                        </a:avLst>
                      </a:prstGeom>
                      <a:blipFill>
                        <a:blip r:embed="rId25"/>
                        <a:stretch>
                          <a:fillRect l="-794" b="-2564"/>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6DE5630-371E-CEA7-0A50-182B9AE78675}"/>
                          </a:ext>
                        </a:extLst>
                      </p:cNvPr>
                      <p:cNvSpPr txBox="1"/>
                      <p:nvPr/>
                    </p:nvSpPr>
                    <p:spPr>
                      <a:xfrm>
                        <a:off x="10025031" y="2214461"/>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9" name="TextBox 58">
                        <a:extLst>
                          <a:ext uri="{FF2B5EF4-FFF2-40B4-BE49-F238E27FC236}">
                            <a16:creationId xmlns:a16="http://schemas.microsoft.com/office/drawing/2014/main" id="{F6DE5630-371E-CEA7-0A50-182B9AE78675}"/>
                          </a:ext>
                        </a:extLst>
                      </p:cNvPr>
                      <p:cNvSpPr txBox="1">
                        <a:spLocks noRot="1" noChangeAspect="1" noMove="1" noResize="1" noEditPoints="1" noAdjustHandles="1" noChangeArrowheads="1" noChangeShapeType="1" noTextEdit="1"/>
                      </p:cNvSpPr>
                      <p:nvPr/>
                    </p:nvSpPr>
                    <p:spPr>
                      <a:xfrm>
                        <a:off x="10025031" y="2214461"/>
                        <a:ext cx="288000" cy="216000"/>
                      </a:xfrm>
                      <a:prstGeom prst="roundRect">
                        <a:avLst>
                          <a:gd name="adj" fmla="val 38026"/>
                        </a:avLst>
                      </a:prstGeom>
                      <a:blipFill>
                        <a:blip r:embed="rId26"/>
                        <a:stretch>
                          <a:fillRect/>
                        </a:stretch>
                      </a:blipFill>
                      <a:ln w="12700">
                        <a:noFill/>
                      </a:ln>
                    </p:spPr>
                    <p:txBody>
                      <a:bodyPr/>
                      <a:lstStyle/>
                      <a:p>
                        <a:r>
                          <a:rPr lang="en-NZ">
                            <a:noFill/>
                          </a:rPr>
                          <a:t> </a:t>
                        </a:r>
                      </a:p>
                    </p:txBody>
                  </p:sp>
                </mc:Fallback>
              </mc:AlternateContent>
              <p:cxnSp>
                <p:nvCxnSpPr>
                  <p:cNvPr id="60" name="Straight Arrow Connector 59">
                    <a:extLst>
                      <a:ext uri="{FF2B5EF4-FFF2-40B4-BE49-F238E27FC236}">
                        <a16:creationId xmlns:a16="http://schemas.microsoft.com/office/drawing/2014/main" id="{31E32156-72BA-1D38-894F-0BED9E8FD910}"/>
                      </a:ext>
                    </a:extLst>
                  </p:cNvPr>
                  <p:cNvCxnSpPr>
                    <a:cxnSpLocks/>
                  </p:cNvCxnSpPr>
                  <p:nvPr/>
                </p:nvCxnSpPr>
                <p:spPr>
                  <a:xfrm>
                    <a:off x="10173296" y="2052144"/>
                    <a:ext cx="0" cy="152777"/>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38466F2-1F31-FCEF-6EAF-A72022291216}"/>
                      </a:ext>
                    </a:extLst>
                  </p:cNvPr>
                  <p:cNvCxnSpPr>
                    <a:cxnSpLocks/>
                    <a:stCxn id="64" idx="2"/>
                    <a:endCxn id="25" idx="0"/>
                  </p:cNvCxnSpPr>
                  <p:nvPr/>
                </p:nvCxnSpPr>
                <p:spPr>
                  <a:xfrm>
                    <a:off x="10169031" y="3105806"/>
                    <a:ext cx="1" cy="14559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6DFD23B-E910-4072-8F2B-EF01AA2CD41C}"/>
                      </a:ext>
                    </a:extLst>
                  </p:cNvPr>
                  <p:cNvCxnSpPr>
                    <a:cxnSpLocks/>
                    <a:stCxn id="59" idx="2"/>
                    <a:endCxn id="64" idx="0"/>
                  </p:cNvCxnSpPr>
                  <p:nvPr/>
                </p:nvCxnSpPr>
                <p:spPr>
                  <a:xfrm>
                    <a:off x="10169031" y="2430461"/>
                    <a:ext cx="0" cy="459345"/>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Rounded Corners 62">
                        <a:extLst>
                          <a:ext uri="{FF2B5EF4-FFF2-40B4-BE49-F238E27FC236}">
                            <a16:creationId xmlns:a16="http://schemas.microsoft.com/office/drawing/2014/main" id="{9FA7FCCB-C5CF-B124-975E-0D08E4228808}"/>
                          </a:ext>
                        </a:extLst>
                      </p:cNvPr>
                      <p:cNvSpPr/>
                      <p:nvPr/>
                    </p:nvSpPr>
                    <p:spPr>
                      <a:xfrm>
                        <a:off x="10043031" y="2561846"/>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63" name="Rectangle: Rounded Corners 62">
                        <a:extLst>
                          <a:ext uri="{FF2B5EF4-FFF2-40B4-BE49-F238E27FC236}">
                            <a16:creationId xmlns:a16="http://schemas.microsoft.com/office/drawing/2014/main" id="{9FA7FCCB-C5CF-B124-975E-0D08E4228808}"/>
                          </a:ext>
                        </a:extLst>
                      </p:cNvPr>
                      <p:cNvSpPr>
                        <a:spLocks noRot="1" noChangeAspect="1" noMove="1" noResize="1" noEditPoints="1" noAdjustHandles="1" noChangeArrowheads="1" noChangeShapeType="1" noTextEdit="1"/>
                      </p:cNvSpPr>
                      <p:nvPr/>
                    </p:nvSpPr>
                    <p:spPr>
                      <a:xfrm>
                        <a:off x="10043031" y="2561846"/>
                        <a:ext cx="252000" cy="180000"/>
                      </a:xfrm>
                      <a:prstGeom prst="roundRect">
                        <a:avLst>
                          <a:gd name="adj" fmla="val 22549"/>
                        </a:avLst>
                      </a:prstGeom>
                      <a:blipFill>
                        <a:blip r:embed="rId27"/>
                        <a:stretch>
                          <a:fillRect l="-11364"/>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C7546B2-17D9-6D3D-DD55-5FDEE62CEF47}"/>
                          </a:ext>
                        </a:extLst>
                      </p:cNvPr>
                      <p:cNvSpPr txBox="1"/>
                      <p:nvPr/>
                    </p:nvSpPr>
                    <p:spPr>
                      <a:xfrm>
                        <a:off x="10025031" y="2889806"/>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4" name="TextBox 63">
                        <a:extLst>
                          <a:ext uri="{FF2B5EF4-FFF2-40B4-BE49-F238E27FC236}">
                            <a16:creationId xmlns:a16="http://schemas.microsoft.com/office/drawing/2014/main" id="{6C7546B2-17D9-6D3D-DD55-5FDEE62CEF47}"/>
                          </a:ext>
                        </a:extLst>
                      </p:cNvPr>
                      <p:cNvSpPr txBox="1">
                        <a:spLocks noRot="1" noChangeAspect="1" noMove="1" noResize="1" noEditPoints="1" noAdjustHandles="1" noChangeArrowheads="1" noChangeShapeType="1" noTextEdit="1"/>
                      </p:cNvSpPr>
                      <p:nvPr/>
                    </p:nvSpPr>
                    <p:spPr>
                      <a:xfrm>
                        <a:off x="10025031" y="2889806"/>
                        <a:ext cx="288000" cy="216000"/>
                      </a:xfrm>
                      <a:prstGeom prst="roundRect">
                        <a:avLst>
                          <a:gd name="adj" fmla="val 38026"/>
                        </a:avLst>
                      </a:prstGeom>
                      <a:blipFill>
                        <a:blip r:embed="rId26"/>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B206A81-1CC8-793D-F0A5-5D304161A313}"/>
                          </a:ext>
                        </a:extLst>
                      </p:cNvPr>
                      <p:cNvSpPr txBox="1"/>
                      <p:nvPr/>
                    </p:nvSpPr>
                    <p:spPr>
                      <a:xfrm>
                        <a:off x="10775536" y="2769235"/>
                        <a:ext cx="325157" cy="216000"/>
                      </a:xfrm>
                      <a:prstGeom prst="roundRect">
                        <a:avLst>
                          <a:gd name="adj" fmla="val 45102"/>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5" name="TextBox 64">
                        <a:extLst>
                          <a:ext uri="{FF2B5EF4-FFF2-40B4-BE49-F238E27FC236}">
                            <a16:creationId xmlns:a16="http://schemas.microsoft.com/office/drawing/2014/main" id="{1B206A81-1CC8-793D-F0A5-5D304161A313}"/>
                          </a:ext>
                        </a:extLst>
                      </p:cNvPr>
                      <p:cNvSpPr txBox="1">
                        <a:spLocks noRot="1" noChangeAspect="1" noMove="1" noResize="1" noEditPoints="1" noAdjustHandles="1" noChangeArrowheads="1" noChangeShapeType="1" noTextEdit="1"/>
                      </p:cNvSpPr>
                      <p:nvPr/>
                    </p:nvSpPr>
                    <p:spPr>
                      <a:xfrm>
                        <a:off x="10775536" y="2769235"/>
                        <a:ext cx="325157" cy="216000"/>
                      </a:xfrm>
                      <a:prstGeom prst="roundRect">
                        <a:avLst>
                          <a:gd name="adj" fmla="val 45102"/>
                        </a:avLst>
                      </a:prstGeom>
                      <a:blipFill>
                        <a:blip r:embed="rId28"/>
                        <a:stretch>
                          <a:fillRect b="-2632"/>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DE623A1-DB72-CE2F-EBDC-FCEF6261782D}"/>
                          </a:ext>
                        </a:extLst>
                      </p:cNvPr>
                      <p:cNvSpPr txBox="1"/>
                      <p:nvPr/>
                    </p:nvSpPr>
                    <p:spPr>
                      <a:xfrm>
                        <a:off x="10775536" y="3024607"/>
                        <a:ext cx="325157" cy="202021"/>
                      </a:xfrm>
                      <a:prstGeom prst="roundRect">
                        <a:avLst>
                          <a:gd name="adj" fmla="val 45102"/>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𝐺𝑙𝑢</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6" name="TextBox 65">
                        <a:extLst>
                          <a:ext uri="{FF2B5EF4-FFF2-40B4-BE49-F238E27FC236}">
                            <a16:creationId xmlns:a16="http://schemas.microsoft.com/office/drawing/2014/main" id="{7DE623A1-DB72-CE2F-EBDC-FCEF6261782D}"/>
                          </a:ext>
                        </a:extLst>
                      </p:cNvPr>
                      <p:cNvSpPr txBox="1">
                        <a:spLocks noRot="1" noChangeAspect="1" noMove="1" noResize="1" noEditPoints="1" noAdjustHandles="1" noChangeArrowheads="1" noChangeShapeType="1" noTextEdit="1"/>
                      </p:cNvSpPr>
                      <p:nvPr/>
                    </p:nvSpPr>
                    <p:spPr>
                      <a:xfrm>
                        <a:off x="10775536" y="3024607"/>
                        <a:ext cx="325157" cy="202021"/>
                      </a:xfrm>
                      <a:prstGeom prst="roundRect">
                        <a:avLst>
                          <a:gd name="adj" fmla="val 45102"/>
                        </a:avLst>
                      </a:prstGeom>
                      <a:blipFill>
                        <a:blip r:embed="rId29"/>
                        <a:stretch>
                          <a:fillRect b="-2857"/>
                        </a:stretch>
                      </a:blipFill>
                      <a:ln w="12700">
                        <a:solidFill>
                          <a:srgbClr val="FF0000"/>
                        </a:solidFill>
                      </a:ln>
                    </p:spPr>
                    <p:txBody>
                      <a:bodyPr/>
                      <a:lstStyle/>
                      <a:p>
                        <a:r>
                          <a:rPr lang="en-NZ">
                            <a:noFill/>
                          </a:rPr>
                          <a:t> </a:t>
                        </a:r>
                      </a:p>
                    </p:txBody>
                  </p:sp>
                </mc:Fallback>
              </mc:AlternateContent>
              <p:cxnSp>
                <p:nvCxnSpPr>
                  <p:cNvPr id="67" name="Connector: Elbow 66">
                    <a:extLst>
                      <a:ext uri="{FF2B5EF4-FFF2-40B4-BE49-F238E27FC236}">
                        <a16:creationId xmlns:a16="http://schemas.microsoft.com/office/drawing/2014/main" id="{E0975A60-3FCC-F705-B27D-E28D9D8E7702}"/>
                      </a:ext>
                    </a:extLst>
                  </p:cNvPr>
                  <p:cNvCxnSpPr>
                    <a:cxnSpLocks/>
                    <a:stCxn id="66" idx="1"/>
                    <a:endCxn id="64" idx="3"/>
                  </p:cNvCxnSpPr>
                  <p:nvPr/>
                </p:nvCxnSpPr>
                <p:spPr>
                  <a:xfrm rot="10800000">
                    <a:off x="10313032" y="3017618"/>
                    <a:ext cx="462505" cy="108000"/>
                  </a:xfrm>
                  <a:prstGeom prst="bentConnector3">
                    <a:avLst>
                      <a:gd name="adj1" fmla="val 50000"/>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1CCA42DF-0771-6BB2-4F4E-850AB219482B}"/>
                      </a:ext>
                    </a:extLst>
                  </p:cNvPr>
                  <p:cNvCxnSpPr>
                    <a:cxnSpLocks/>
                  </p:cNvCxnSpPr>
                  <p:nvPr/>
                </p:nvCxnSpPr>
                <p:spPr>
                  <a:xfrm rot="10800000" flipV="1">
                    <a:off x="10319986" y="2874144"/>
                    <a:ext cx="455551" cy="108000"/>
                  </a:xfrm>
                  <a:prstGeom prst="bentConnector3">
                    <a:avLst>
                      <a:gd name="adj1" fmla="val 50000"/>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C2D35E69-06A9-D1EF-C186-A2E77A06CE5D}"/>
                          </a:ext>
                        </a:extLst>
                      </p:cNvPr>
                      <p:cNvSpPr txBox="1"/>
                      <p:nvPr/>
                    </p:nvSpPr>
                    <p:spPr>
                      <a:xfrm>
                        <a:off x="10775536" y="3622068"/>
                        <a:ext cx="288000" cy="221643"/>
                      </a:xfrm>
                      <a:prstGeom prst="roundRect">
                        <a:avLst>
                          <a:gd name="adj" fmla="val 45102"/>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9" name="TextBox 68">
                        <a:extLst>
                          <a:ext uri="{FF2B5EF4-FFF2-40B4-BE49-F238E27FC236}">
                            <a16:creationId xmlns:a16="http://schemas.microsoft.com/office/drawing/2014/main" id="{C2D35E69-06A9-D1EF-C186-A2E77A06CE5D}"/>
                          </a:ext>
                        </a:extLst>
                      </p:cNvPr>
                      <p:cNvSpPr txBox="1">
                        <a:spLocks noRot="1" noChangeAspect="1" noMove="1" noResize="1" noEditPoints="1" noAdjustHandles="1" noChangeArrowheads="1" noChangeShapeType="1" noTextEdit="1"/>
                      </p:cNvSpPr>
                      <p:nvPr/>
                    </p:nvSpPr>
                    <p:spPr>
                      <a:xfrm>
                        <a:off x="10775536" y="3622068"/>
                        <a:ext cx="288000" cy="221643"/>
                      </a:xfrm>
                      <a:prstGeom prst="roundRect">
                        <a:avLst>
                          <a:gd name="adj" fmla="val 45102"/>
                        </a:avLst>
                      </a:prstGeom>
                      <a:blipFill>
                        <a:blip r:embed="rId30"/>
                        <a:stretch>
                          <a:fillRect/>
                        </a:stretch>
                      </a:blipFill>
                      <a:ln w="12700">
                        <a:solidFill>
                          <a:srgbClr val="FF0000"/>
                        </a:solidFill>
                      </a:ln>
                    </p:spPr>
                    <p:txBody>
                      <a:bodyPr/>
                      <a:lstStyle/>
                      <a:p>
                        <a:r>
                          <a:rPr lang="en-NZ">
                            <a:noFill/>
                          </a:rPr>
                          <a:t> </a:t>
                        </a:r>
                      </a:p>
                    </p:txBody>
                  </p:sp>
                </mc:Fallback>
              </mc:AlternateContent>
              <p:cxnSp>
                <p:nvCxnSpPr>
                  <p:cNvPr id="70" name="Straight Arrow Connector 69">
                    <a:extLst>
                      <a:ext uri="{FF2B5EF4-FFF2-40B4-BE49-F238E27FC236}">
                        <a16:creationId xmlns:a16="http://schemas.microsoft.com/office/drawing/2014/main" id="{5C7BD291-657E-94A2-1745-E029276C33DC}"/>
                      </a:ext>
                    </a:extLst>
                  </p:cNvPr>
                  <p:cNvCxnSpPr>
                    <a:cxnSpLocks/>
                    <a:stCxn id="19" idx="3"/>
                    <a:endCxn id="69" idx="1"/>
                  </p:cNvCxnSpPr>
                  <p:nvPr/>
                </p:nvCxnSpPr>
                <p:spPr>
                  <a:xfrm>
                    <a:off x="10313031" y="3732889"/>
                    <a:ext cx="462505" cy="1"/>
                  </a:xfrm>
                  <a:prstGeom prst="straightConnector1">
                    <a:avLst/>
                  </a:prstGeom>
                  <a:ln w="12700">
                    <a:headEnd type="triangle" w="sm" len="sm"/>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36B2520-5776-051A-8F09-07828D5129A1}"/>
                          </a:ext>
                        </a:extLst>
                      </p:cNvPr>
                      <p:cNvSpPr txBox="1"/>
                      <p:nvPr/>
                    </p:nvSpPr>
                    <p:spPr>
                      <a:xfrm>
                        <a:off x="7055819" y="4939900"/>
                        <a:ext cx="288000" cy="216000"/>
                      </a:xfrm>
                      <a:prstGeom prst="roundRect">
                        <a:avLst>
                          <a:gd name="adj" fmla="val 45102"/>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1" name="TextBox 70">
                        <a:extLst>
                          <a:ext uri="{FF2B5EF4-FFF2-40B4-BE49-F238E27FC236}">
                            <a16:creationId xmlns:a16="http://schemas.microsoft.com/office/drawing/2014/main" id="{D36B2520-5776-051A-8F09-07828D5129A1}"/>
                          </a:ext>
                        </a:extLst>
                      </p:cNvPr>
                      <p:cNvSpPr txBox="1">
                        <a:spLocks noRot="1" noChangeAspect="1" noMove="1" noResize="1" noEditPoints="1" noAdjustHandles="1" noChangeArrowheads="1" noChangeShapeType="1" noTextEdit="1"/>
                      </p:cNvSpPr>
                      <p:nvPr/>
                    </p:nvSpPr>
                    <p:spPr>
                      <a:xfrm>
                        <a:off x="7055819" y="4939900"/>
                        <a:ext cx="288000" cy="216000"/>
                      </a:xfrm>
                      <a:prstGeom prst="roundRect">
                        <a:avLst>
                          <a:gd name="adj" fmla="val 45102"/>
                        </a:avLst>
                      </a:prstGeom>
                      <a:blipFill>
                        <a:blip r:embed="rId31"/>
                        <a:stretch>
                          <a:fillRect/>
                        </a:stretch>
                      </a:blipFill>
                      <a:ln w="12700">
                        <a:solidFill>
                          <a:srgbClr val="FF0000"/>
                        </a:solidFill>
                      </a:ln>
                    </p:spPr>
                    <p:txBody>
                      <a:bodyPr/>
                      <a:lstStyle/>
                      <a:p>
                        <a:r>
                          <a:rPr lang="en-NZ">
                            <a:noFill/>
                          </a:rPr>
                          <a:t> </a:t>
                        </a:r>
                      </a:p>
                    </p:txBody>
                  </p:sp>
                </mc:Fallback>
              </mc:AlternateContent>
              <p:cxnSp>
                <p:nvCxnSpPr>
                  <p:cNvPr id="72" name="Connector: Elbow 71">
                    <a:extLst>
                      <a:ext uri="{FF2B5EF4-FFF2-40B4-BE49-F238E27FC236}">
                        <a16:creationId xmlns:a16="http://schemas.microsoft.com/office/drawing/2014/main" id="{DAD27665-6D77-43DB-426C-EE4206383E87}"/>
                      </a:ext>
                    </a:extLst>
                  </p:cNvPr>
                  <p:cNvCxnSpPr>
                    <a:cxnSpLocks/>
                    <a:stCxn id="31" idx="2"/>
                    <a:endCxn id="71" idx="3"/>
                  </p:cNvCxnSpPr>
                  <p:nvPr/>
                </p:nvCxnSpPr>
                <p:spPr>
                  <a:xfrm rot="5400000">
                    <a:off x="7916733" y="4333062"/>
                    <a:ext cx="141924" cy="1287752"/>
                  </a:xfrm>
                  <a:prstGeom prst="bentConnector2">
                    <a:avLst/>
                  </a:prstGeom>
                  <a:ln w="12700">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EAD0C1F3-EDA2-67DC-8971-DF2431F99EF3}"/>
                          </a:ext>
                        </a:extLst>
                      </p:cNvPr>
                      <p:cNvSpPr txBox="1"/>
                      <p:nvPr/>
                    </p:nvSpPr>
                    <p:spPr>
                      <a:xfrm>
                        <a:off x="8990888" y="2582978"/>
                        <a:ext cx="180000" cy="144000"/>
                      </a:xfrm>
                      <a:prstGeom prst="roundRect">
                        <a:avLst>
                          <a:gd name="adj" fmla="val 38026"/>
                        </a:avLst>
                      </a:prstGeom>
                      <a:solidFill>
                        <a:schemeClr val="accent2">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3" name="TextBox 72">
                        <a:extLst>
                          <a:ext uri="{FF2B5EF4-FFF2-40B4-BE49-F238E27FC236}">
                            <a16:creationId xmlns:a16="http://schemas.microsoft.com/office/drawing/2014/main" id="{EAD0C1F3-EDA2-67DC-8971-DF2431F99EF3}"/>
                          </a:ext>
                        </a:extLst>
                      </p:cNvPr>
                      <p:cNvSpPr txBox="1">
                        <a:spLocks noRot="1" noChangeAspect="1" noMove="1" noResize="1" noEditPoints="1" noAdjustHandles="1" noChangeArrowheads="1" noChangeShapeType="1" noTextEdit="1"/>
                      </p:cNvSpPr>
                      <p:nvPr/>
                    </p:nvSpPr>
                    <p:spPr>
                      <a:xfrm>
                        <a:off x="8990888" y="2582978"/>
                        <a:ext cx="180000" cy="144000"/>
                      </a:xfrm>
                      <a:prstGeom prst="roundRect">
                        <a:avLst>
                          <a:gd name="adj" fmla="val 38026"/>
                        </a:avLst>
                      </a:prstGeom>
                      <a:blipFill>
                        <a:blip r:embed="rId32"/>
                        <a:stretch>
                          <a:fillRect b="-4000"/>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11731C5-D16D-5CE8-5F4F-9659FEE8B6F0}"/>
                          </a:ext>
                        </a:extLst>
                      </p:cNvPr>
                      <p:cNvSpPr txBox="1">
                        <a:spLocks/>
                      </p:cNvSpPr>
                      <p:nvPr/>
                    </p:nvSpPr>
                    <p:spPr>
                      <a:xfrm>
                        <a:off x="8954888" y="2803497"/>
                        <a:ext cx="252000" cy="144000"/>
                      </a:xfrm>
                      <a:prstGeom prst="ellipse">
                        <a:avLst/>
                      </a:prstGeom>
                      <a:solidFill>
                        <a:srgbClr val="0070C0"/>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NZ" sz="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NZ" sz="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𝑧</m:t>
                                  </m:r>
                                </m:e>
                                <m:sub>
                                  <m:r>
                                    <a:rPr kumimoji="0" lang="en-NZ" sz="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r>
                                <a:rPr kumimoji="0" lang="en-NZ" sz="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𝐹</m:t>
                              </m:r>
                            </m:oMath>
                          </m:oMathPara>
                        </a14:m>
                        <a:endParaRPr kumimoji="0" lang="en-NZ" sz="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74" name="TextBox 73">
                        <a:extLst>
                          <a:ext uri="{FF2B5EF4-FFF2-40B4-BE49-F238E27FC236}">
                            <a16:creationId xmlns:a16="http://schemas.microsoft.com/office/drawing/2014/main" id="{C11731C5-D16D-5CE8-5F4F-9659FEE8B6F0}"/>
                          </a:ext>
                        </a:extLst>
                      </p:cNvPr>
                      <p:cNvSpPr txBox="1">
                        <a:spLocks noRot="1" noChangeAspect="1" noMove="1" noResize="1" noEditPoints="1" noAdjustHandles="1" noChangeArrowheads="1" noChangeShapeType="1" noTextEdit="1"/>
                      </p:cNvSpPr>
                      <p:nvPr/>
                    </p:nvSpPr>
                    <p:spPr>
                      <a:xfrm>
                        <a:off x="8954888" y="2803497"/>
                        <a:ext cx="252000" cy="144000"/>
                      </a:xfrm>
                      <a:prstGeom prst="ellipse">
                        <a:avLst/>
                      </a:prstGeom>
                      <a:blipFill>
                        <a:blip r:embed="rId33"/>
                        <a:stretch>
                          <a:fillRect b="-8333"/>
                        </a:stretch>
                      </a:blipFill>
                    </p:spPr>
                    <p:txBody>
                      <a:bodyPr/>
                      <a:lstStyle/>
                      <a:p>
                        <a:r>
                          <a:rPr lang="en-NZ">
                            <a:noFill/>
                          </a:rPr>
                          <a:t> </a:t>
                        </a:r>
                      </a:p>
                    </p:txBody>
                  </p:sp>
                </mc:Fallback>
              </mc:AlternateContent>
              <p:cxnSp>
                <p:nvCxnSpPr>
                  <p:cNvPr id="75" name="Connector: Elbow 74">
                    <a:extLst>
                      <a:ext uri="{FF2B5EF4-FFF2-40B4-BE49-F238E27FC236}">
                        <a16:creationId xmlns:a16="http://schemas.microsoft.com/office/drawing/2014/main" id="{D55C1C55-D4D5-F77A-8C3C-D78B6035987B}"/>
                      </a:ext>
                    </a:extLst>
                  </p:cNvPr>
                  <p:cNvCxnSpPr>
                    <a:cxnSpLocks/>
                    <a:stCxn id="64" idx="1"/>
                    <a:endCxn id="73" idx="2"/>
                  </p:cNvCxnSpPr>
                  <p:nvPr/>
                </p:nvCxnSpPr>
                <p:spPr>
                  <a:xfrm rot="10800000">
                    <a:off x="9080889" y="2726978"/>
                    <a:ext cx="944143" cy="270828"/>
                  </a:xfrm>
                  <a:prstGeom prst="bentConnector2">
                    <a:avLst/>
                  </a:prstGeom>
                  <a:ln w="12700">
                    <a:tailEnd type="triangle" w="sm" len="sm"/>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368FE03B-0626-5E88-E200-BEFB09898831}"/>
                      </a:ext>
                    </a:extLst>
                  </p:cNvPr>
                  <p:cNvCxnSpPr>
                    <a:cxnSpLocks/>
                    <a:stCxn id="53" idx="3"/>
                    <a:endCxn id="73" idx="0"/>
                  </p:cNvCxnSpPr>
                  <p:nvPr/>
                </p:nvCxnSpPr>
                <p:spPr>
                  <a:xfrm>
                    <a:off x="8086094" y="2322461"/>
                    <a:ext cx="994794" cy="260517"/>
                  </a:xfrm>
                  <a:prstGeom prst="bentConnector2">
                    <a:avLst/>
                  </a:prstGeom>
                  <a:ln w="12700">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B0579710-14E6-8761-E3E7-E19EF5279643}"/>
                          </a:ext>
                        </a:extLst>
                      </p:cNvPr>
                      <p:cNvSpPr txBox="1">
                        <a:spLocks/>
                      </p:cNvSpPr>
                      <p:nvPr/>
                    </p:nvSpPr>
                    <p:spPr>
                      <a:xfrm>
                        <a:off x="8954888" y="2358461"/>
                        <a:ext cx="252000" cy="144000"/>
                      </a:xfrm>
                      <a:prstGeom prst="ellipse">
                        <a:avLst/>
                      </a:prstGeom>
                      <a:solidFill>
                        <a:srgbClr val="0070C0"/>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NZ" sz="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NZ" sz="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𝑧</m:t>
                                  </m:r>
                                </m:e>
                                <m:sub>
                                  <m:r>
                                    <a:rPr kumimoji="0" lang="en-NZ" sz="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NZ" sz="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𝐹</m:t>
                              </m:r>
                            </m:oMath>
                          </m:oMathPara>
                        </a14:m>
                        <a:endParaRPr kumimoji="0" lang="en-NZ" sz="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77" name="TextBox 76">
                        <a:extLst>
                          <a:ext uri="{FF2B5EF4-FFF2-40B4-BE49-F238E27FC236}">
                            <a16:creationId xmlns:a16="http://schemas.microsoft.com/office/drawing/2014/main" id="{B0579710-14E6-8761-E3E7-E19EF5279643}"/>
                          </a:ext>
                        </a:extLst>
                      </p:cNvPr>
                      <p:cNvSpPr txBox="1">
                        <a:spLocks noRot="1" noChangeAspect="1" noMove="1" noResize="1" noEditPoints="1" noAdjustHandles="1" noChangeArrowheads="1" noChangeShapeType="1" noTextEdit="1"/>
                      </p:cNvSpPr>
                      <p:nvPr/>
                    </p:nvSpPr>
                    <p:spPr>
                      <a:xfrm>
                        <a:off x="8954888" y="2358461"/>
                        <a:ext cx="252000" cy="144000"/>
                      </a:xfrm>
                      <a:prstGeom prst="ellipse">
                        <a:avLst/>
                      </a:prstGeom>
                      <a:blipFill>
                        <a:blip r:embed="rId34"/>
                        <a:stretch>
                          <a:fillRect b="-8333"/>
                        </a:stretch>
                      </a:blipFill>
                    </p:spPr>
                    <p:txBody>
                      <a:bodyPr/>
                      <a:lstStyle/>
                      <a:p>
                        <a:r>
                          <a:rPr lang="en-NZ">
                            <a:noFill/>
                          </a:rPr>
                          <a:t> </a:t>
                        </a:r>
                      </a:p>
                    </p:txBody>
                  </p:sp>
                </mc:Fallback>
              </mc:AlternateContent>
            </p:grpSp>
            <p:sp>
              <p:nvSpPr>
                <p:cNvPr id="3" name="TextBox 2">
                  <a:extLst>
                    <a:ext uri="{FF2B5EF4-FFF2-40B4-BE49-F238E27FC236}">
                      <a16:creationId xmlns:a16="http://schemas.microsoft.com/office/drawing/2014/main" id="{80586225-EF71-05C0-5F21-4B201D1675C3}"/>
                    </a:ext>
                  </a:extLst>
                </p:cNvPr>
                <p:cNvSpPr txBox="1"/>
                <p:nvPr/>
              </p:nvSpPr>
              <p:spPr>
                <a:xfrm>
                  <a:off x="3327609" y="5131776"/>
                  <a:ext cx="824405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Negatively charged glutamate is often protonated and hence one binding reaction is appropriate.</a:t>
                  </a:r>
                </a:p>
              </p:txBody>
            </p:sp>
            <p:cxnSp>
              <p:nvCxnSpPr>
                <p:cNvPr id="99" name="Connector: Elbow 98">
                  <a:extLst>
                    <a:ext uri="{FF2B5EF4-FFF2-40B4-BE49-F238E27FC236}">
                      <a16:creationId xmlns:a16="http://schemas.microsoft.com/office/drawing/2014/main" id="{0F15A247-A1C7-934D-6CAF-06D42490F8B9}"/>
                    </a:ext>
                  </a:extLst>
                </p:cNvPr>
                <p:cNvCxnSpPr>
                  <a:cxnSpLocks/>
                </p:cNvCxnSpPr>
                <p:nvPr/>
              </p:nvCxnSpPr>
              <p:spPr>
                <a:xfrm rot="5400000" flipH="1" flipV="1">
                  <a:off x="2585764" y="3813405"/>
                  <a:ext cx="2412000" cy="216000"/>
                </a:xfrm>
                <a:prstGeom prst="bentConnector3">
                  <a:avLst>
                    <a:gd name="adj1" fmla="val 99853"/>
                  </a:avLst>
                </a:prstGeom>
                <a:ln w="95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200" name="Arrow: Right 199">
                <a:extLst>
                  <a:ext uri="{FF2B5EF4-FFF2-40B4-BE49-F238E27FC236}">
                    <a16:creationId xmlns:a16="http://schemas.microsoft.com/office/drawing/2014/main" id="{73B7E639-D7C7-B068-27BC-A2CD90F6B3E9}"/>
                  </a:ext>
                </a:extLst>
              </p:cNvPr>
              <p:cNvSpPr/>
              <p:nvPr/>
            </p:nvSpPr>
            <p:spPr>
              <a:xfrm>
                <a:off x="3256530" y="3128434"/>
                <a:ext cx="278961" cy="34713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Arrow: Right 200">
                <a:extLst>
                  <a:ext uri="{FF2B5EF4-FFF2-40B4-BE49-F238E27FC236}">
                    <a16:creationId xmlns:a16="http://schemas.microsoft.com/office/drawing/2014/main" id="{179DF573-F790-A9B5-A54D-AA00B0FF33B0}"/>
                  </a:ext>
                </a:extLst>
              </p:cNvPr>
              <p:cNvSpPr/>
              <p:nvPr/>
            </p:nvSpPr>
            <p:spPr>
              <a:xfrm>
                <a:off x="8856602" y="3128434"/>
                <a:ext cx="278961" cy="34713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8" name="Group 207">
                <a:extLst>
                  <a:ext uri="{FF2B5EF4-FFF2-40B4-BE49-F238E27FC236}">
                    <a16:creationId xmlns:a16="http://schemas.microsoft.com/office/drawing/2014/main" id="{D756077C-BE46-E20A-2915-228AF51EEE69}"/>
                  </a:ext>
                </a:extLst>
              </p:cNvPr>
              <p:cNvGrpSpPr/>
              <p:nvPr/>
            </p:nvGrpSpPr>
            <p:grpSpPr>
              <a:xfrm>
                <a:off x="852656" y="2395613"/>
                <a:ext cx="1832187" cy="1693767"/>
                <a:chOff x="852656" y="2395613"/>
                <a:chExt cx="1832187" cy="1693767"/>
              </a:xfrm>
            </p:grpSpPr>
            <p:pic>
              <p:nvPicPr>
                <p:cNvPr id="106" name="Picture 105">
                  <a:extLst>
                    <a:ext uri="{FF2B5EF4-FFF2-40B4-BE49-F238E27FC236}">
                      <a16:creationId xmlns:a16="http://schemas.microsoft.com/office/drawing/2014/main" id="{85C41AB2-0953-D9B4-B2F8-A1099943A736}"/>
                    </a:ext>
                  </a:extLst>
                </p:cNvPr>
                <p:cNvPicPr>
                  <a:picLocks noChangeAspect="1"/>
                </p:cNvPicPr>
                <p:nvPr/>
              </p:nvPicPr>
              <p:blipFill>
                <a:blip r:embed="rId35"/>
                <a:stretch>
                  <a:fillRect/>
                </a:stretch>
              </p:blipFill>
              <p:spPr>
                <a:xfrm>
                  <a:off x="879750" y="2514621"/>
                  <a:ext cx="1800000" cy="1574759"/>
                </a:xfrm>
                <a:prstGeom prst="rect">
                  <a:avLst/>
                </a:prstGeom>
              </p:spPr>
            </p:pic>
            <p:sp>
              <p:nvSpPr>
                <p:cNvPr id="203" name="TextBox 202">
                  <a:extLst>
                    <a:ext uri="{FF2B5EF4-FFF2-40B4-BE49-F238E27FC236}">
                      <a16:creationId xmlns:a16="http://schemas.microsoft.com/office/drawing/2014/main" id="{07774CDC-6CEC-7F43-D5DB-3F102F1BC941}"/>
                    </a:ext>
                  </a:extLst>
                </p:cNvPr>
                <p:cNvSpPr txBox="1"/>
                <p:nvPr/>
              </p:nvSpPr>
              <p:spPr>
                <a:xfrm>
                  <a:off x="852656" y="2395613"/>
                  <a:ext cx="775730" cy="31608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srgbClr val="7030A0"/>
                      </a:solidFill>
                      <a:effectLst/>
                      <a:uLnTx/>
                      <a:uFillTx/>
                      <a:latin typeface="Calibri" panose="020F0502020204030204"/>
                      <a:ea typeface="+mn-ea"/>
                      <a:cs typeface="+mn-cs"/>
                    </a:rPr>
                    <a:t>Outside</a:t>
                  </a:r>
                </a:p>
              </p:txBody>
            </p:sp>
            <p:sp>
              <p:nvSpPr>
                <p:cNvPr id="204" name="TextBox 203">
                  <a:extLst>
                    <a:ext uri="{FF2B5EF4-FFF2-40B4-BE49-F238E27FC236}">
                      <a16:creationId xmlns:a16="http://schemas.microsoft.com/office/drawing/2014/main" id="{A1A9A0F7-8D1A-D861-DDCB-6D6D87EF6789}"/>
                    </a:ext>
                  </a:extLst>
                </p:cNvPr>
                <p:cNvSpPr txBox="1"/>
                <p:nvPr/>
              </p:nvSpPr>
              <p:spPr>
                <a:xfrm>
                  <a:off x="2047401" y="2395613"/>
                  <a:ext cx="637442" cy="31608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srgbClr val="7030A0"/>
                      </a:solidFill>
                      <a:effectLst/>
                      <a:uLnTx/>
                      <a:uFillTx/>
                      <a:latin typeface="Calibri" panose="020F0502020204030204"/>
                      <a:ea typeface="+mn-ea"/>
                      <a:cs typeface="+mn-cs"/>
                    </a:rPr>
                    <a:t>Inside</a:t>
                  </a:r>
                </a:p>
              </p:txBody>
            </p:sp>
          </p:grpSp>
        </p:grpSp>
        <p:grpSp>
          <p:nvGrpSpPr>
            <p:cNvPr id="230" name="Group 229">
              <a:extLst>
                <a:ext uri="{FF2B5EF4-FFF2-40B4-BE49-F238E27FC236}">
                  <a16:creationId xmlns:a16="http://schemas.microsoft.com/office/drawing/2014/main" id="{8131AFC0-ED3E-147E-819A-A203D0E78232}"/>
                </a:ext>
              </a:extLst>
            </p:cNvPr>
            <p:cNvGrpSpPr/>
            <p:nvPr/>
          </p:nvGrpSpPr>
          <p:grpSpPr>
            <a:xfrm>
              <a:off x="9843174" y="2011824"/>
              <a:ext cx="1322268" cy="2580353"/>
              <a:chOff x="9843174" y="2011824"/>
              <a:chExt cx="1322268" cy="2580353"/>
            </a:xfrm>
          </p:grpSpPr>
          <p:grpSp>
            <p:nvGrpSpPr>
              <p:cNvPr id="215" name="Group 214">
                <a:extLst>
                  <a:ext uri="{FF2B5EF4-FFF2-40B4-BE49-F238E27FC236}">
                    <a16:creationId xmlns:a16="http://schemas.microsoft.com/office/drawing/2014/main" id="{CDA4CDEE-DF83-8048-ECFA-52B13ECCB191}"/>
                  </a:ext>
                </a:extLst>
              </p:cNvPr>
              <p:cNvGrpSpPr/>
              <p:nvPr/>
            </p:nvGrpSpPr>
            <p:grpSpPr>
              <a:xfrm>
                <a:off x="9843174" y="2011824"/>
                <a:ext cx="1322268" cy="2580353"/>
                <a:chOff x="9843174" y="2011824"/>
                <a:chExt cx="1322268" cy="2580353"/>
              </a:xfrm>
            </p:grpSpPr>
            <p:grpSp>
              <p:nvGrpSpPr>
                <p:cNvPr id="206" name="Group 205">
                  <a:extLst>
                    <a:ext uri="{FF2B5EF4-FFF2-40B4-BE49-F238E27FC236}">
                      <a16:creationId xmlns:a16="http://schemas.microsoft.com/office/drawing/2014/main" id="{3C80BA70-FFAF-5540-E372-DFEA051F7186}"/>
                    </a:ext>
                  </a:extLst>
                </p:cNvPr>
                <p:cNvGrpSpPr/>
                <p:nvPr/>
              </p:nvGrpSpPr>
              <p:grpSpPr>
                <a:xfrm>
                  <a:off x="9843174" y="2011824"/>
                  <a:ext cx="1322268" cy="2580353"/>
                  <a:chOff x="9843174" y="2011824"/>
                  <a:chExt cx="1322268" cy="2580353"/>
                </a:xfrm>
              </p:grpSpPr>
              <p:cxnSp>
                <p:nvCxnSpPr>
                  <p:cNvPr id="205" name="Straight Arrow Connector 204">
                    <a:extLst>
                      <a:ext uri="{FF2B5EF4-FFF2-40B4-BE49-F238E27FC236}">
                        <a16:creationId xmlns:a16="http://schemas.microsoft.com/office/drawing/2014/main" id="{92B93A31-F15F-6000-A0F2-E8FF076FC6D7}"/>
                      </a:ext>
                    </a:extLst>
                  </p:cNvPr>
                  <p:cNvCxnSpPr>
                    <a:cxnSpLocks/>
                  </p:cNvCxnSpPr>
                  <p:nvPr/>
                </p:nvCxnSpPr>
                <p:spPr>
                  <a:xfrm>
                    <a:off x="10539833" y="3062166"/>
                    <a:ext cx="0" cy="50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B5A28A57-045D-D478-B01A-7D92C5FD20C0}"/>
                      </a:ext>
                    </a:extLst>
                  </p:cNvPr>
                  <p:cNvGrpSpPr/>
                  <p:nvPr/>
                </p:nvGrpSpPr>
                <p:grpSpPr>
                  <a:xfrm>
                    <a:off x="9843174" y="2011824"/>
                    <a:ext cx="1322268" cy="2580353"/>
                    <a:chOff x="9843174" y="2041948"/>
                    <a:chExt cx="1322268" cy="2580353"/>
                  </a:xfrm>
                </p:grpSpPr>
                <p:cxnSp>
                  <p:nvCxnSpPr>
                    <p:cNvPr id="101" name="Straight Arrow Connector 100">
                      <a:extLst>
                        <a:ext uri="{FF2B5EF4-FFF2-40B4-BE49-F238E27FC236}">
                          <a16:creationId xmlns:a16="http://schemas.microsoft.com/office/drawing/2014/main" id="{4F3E0FF4-4F21-5D00-4BB3-CDF81EF2FA82}"/>
                        </a:ext>
                      </a:extLst>
                    </p:cNvPr>
                    <p:cNvCxnSpPr>
                      <a:cxnSpLocks/>
                      <a:stCxn id="121" idx="0"/>
                      <a:endCxn id="120" idx="2"/>
                    </p:cNvCxnSpPr>
                    <p:nvPr/>
                  </p:nvCxnSpPr>
                  <p:spPr>
                    <a:xfrm flipH="1" flipV="1">
                      <a:off x="10416938" y="3090725"/>
                      <a:ext cx="3" cy="505963"/>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C1AD44F6-825A-F2CF-0766-DEDF63C9F20B}"/>
                        </a:ext>
                      </a:extLst>
                    </p:cNvPr>
                    <p:cNvCxnSpPr>
                      <a:cxnSpLocks/>
                    </p:cNvCxnSpPr>
                    <p:nvPr/>
                  </p:nvCxnSpPr>
                  <p:spPr>
                    <a:xfrm>
                      <a:off x="10480199" y="3092290"/>
                      <a:ext cx="0" cy="504000"/>
                    </a:xfrm>
                    <a:prstGeom prst="straightConnector1">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F07ADC1-D88D-AC9B-2947-8372E7712328}"/>
                        </a:ext>
                      </a:extLst>
                    </p:cNvPr>
                    <p:cNvCxnSpPr/>
                    <p:nvPr/>
                  </p:nvCxnSpPr>
                  <p:spPr>
                    <a:xfrm>
                      <a:off x="10348279" y="3093435"/>
                      <a:ext cx="0" cy="504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C02FFBC-AF44-6AA3-833B-4128714C2A8A}"/>
                        </a:ext>
                      </a:extLst>
                    </p:cNvPr>
                    <p:cNvCxnSpPr>
                      <a:cxnSpLocks/>
                    </p:cNvCxnSpPr>
                    <p:nvPr/>
                  </p:nvCxnSpPr>
                  <p:spPr>
                    <a:xfrm>
                      <a:off x="9869442" y="3343871"/>
                      <a:ext cx="1296000" cy="0"/>
                    </a:xfrm>
                    <a:prstGeom prst="line">
                      <a:avLst/>
                    </a:prstGeom>
                    <a:ln w="57150" cmpd="dbl">
                      <a:solidFill>
                        <a:schemeClr val="accent4">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D6F7E3D6-59AE-66AD-90E7-F139AF88CF42}"/>
                        </a:ext>
                      </a:extLst>
                    </p:cNvPr>
                    <p:cNvSpPr/>
                    <p:nvPr/>
                  </p:nvSpPr>
                  <p:spPr>
                    <a:xfrm>
                      <a:off x="10144161" y="3235871"/>
                      <a:ext cx="540000" cy="216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mn-ea"/>
                          <a:cs typeface="+mn-cs"/>
                        </a:rPr>
                        <a:t>EAAT2</a:t>
                      </a:r>
                    </a:p>
                  </p:txBody>
                </p:sp>
                <p:cxnSp>
                  <p:nvCxnSpPr>
                    <p:cNvPr id="108" name="Connector: Elbow 107">
                      <a:extLst>
                        <a:ext uri="{FF2B5EF4-FFF2-40B4-BE49-F238E27FC236}">
                          <a16:creationId xmlns:a16="http://schemas.microsoft.com/office/drawing/2014/main" id="{03552F49-49FF-8600-9639-F515DC52DE85}"/>
                        </a:ext>
                      </a:extLst>
                    </p:cNvPr>
                    <p:cNvCxnSpPr>
                      <a:cxnSpLocks/>
                      <a:stCxn id="112" idx="3"/>
                      <a:endCxn id="120" idx="0"/>
                    </p:cNvCxnSpPr>
                    <p:nvPr/>
                  </p:nvCxnSpPr>
                  <p:spPr>
                    <a:xfrm>
                      <a:off x="10203174" y="2577935"/>
                      <a:ext cx="144000" cy="276332"/>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26922BCC-82AA-6CEA-7DB1-080069337B88}"/>
                        </a:ext>
                      </a:extLst>
                    </p:cNvPr>
                    <p:cNvCxnSpPr>
                      <a:cxnSpLocks/>
                      <a:stCxn id="115" idx="3"/>
                      <a:endCxn id="121" idx="2"/>
                    </p:cNvCxnSpPr>
                    <p:nvPr/>
                  </p:nvCxnSpPr>
                  <p:spPr>
                    <a:xfrm flipV="1">
                      <a:off x="10203174" y="3833803"/>
                      <a:ext cx="144000" cy="272055"/>
                    </a:xfrm>
                    <a:prstGeom prst="bentConnector2">
                      <a:avLst/>
                    </a:prstGeom>
                    <a:ln w="190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A42FBFB2-114D-6C20-4CA7-E2205F8BF1C3}"/>
                            </a:ext>
                          </a:extLst>
                        </p:cNvPr>
                        <p:cNvSpPr txBox="1"/>
                        <p:nvPr/>
                      </p:nvSpPr>
                      <p:spPr>
                        <a:xfrm>
                          <a:off x="9843174" y="2451935"/>
                          <a:ext cx="360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2" name="TextBox 111">
                          <a:extLst>
                            <a:ext uri="{FF2B5EF4-FFF2-40B4-BE49-F238E27FC236}">
                              <a16:creationId xmlns:a16="http://schemas.microsoft.com/office/drawing/2014/main" id="{A42FBFB2-114D-6C20-4CA7-E2205F8BF1C3}"/>
                            </a:ext>
                          </a:extLst>
                        </p:cNvPr>
                        <p:cNvSpPr txBox="1">
                          <a:spLocks noRot="1" noChangeAspect="1" noMove="1" noResize="1" noEditPoints="1" noAdjustHandles="1" noChangeArrowheads="1" noChangeShapeType="1" noTextEdit="1"/>
                        </p:cNvSpPr>
                        <p:nvPr/>
                      </p:nvSpPr>
                      <p:spPr>
                        <a:xfrm>
                          <a:off x="9843174" y="2451935"/>
                          <a:ext cx="360000" cy="252000"/>
                        </a:xfrm>
                        <a:prstGeom prst="roundRect">
                          <a:avLst>
                            <a:gd name="adj" fmla="val 38026"/>
                          </a:avLst>
                        </a:prstGeom>
                        <a:blipFill>
                          <a:blip r:embed="rId36"/>
                          <a:stretch>
                            <a:fillRect l="-6557" b="-6977"/>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78B2573-EB67-796F-77C0-701DC0B21148}"/>
                            </a:ext>
                          </a:extLst>
                        </p:cNvPr>
                        <p:cNvSpPr txBox="1"/>
                        <p:nvPr/>
                      </p:nvSpPr>
                      <p:spPr>
                        <a:xfrm>
                          <a:off x="10658569" y="2264661"/>
                          <a:ext cx="432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𝐺𝑙𝑢</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3" name="TextBox 112">
                          <a:extLst>
                            <a:ext uri="{FF2B5EF4-FFF2-40B4-BE49-F238E27FC236}">
                              <a16:creationId xmlns:a16="http://schemas.microsoft.com/office/drawing/2014/main" id="{478B2573-EB67-796F-77C0-701DC0B21148}"/>
                            </a:ext>
                          </a:extLst>
                        </p:cNvPr>
                        <p:cNvSpPr txBox="1">
                          <a:spLocks noRot="1" noChangeAspect="1" noMove="1" noResize="1" noEditPoints="1" noAdjustHandles="1" noChangeArrowheads="1" noChangeShapeType="1" noTextEdit="1"/>
                        </p:cNvSpPr>
                        <p:nvPr/>
                      </p:nvSpPr>
                      <p:spPr>
                        <a:xfrm>
                          <a:off x="10658569" y="2264661"/>
                          <a:ext cx="432000" cy="252000"/>
                        </a:xfrm>
                        <a:prstGeom prst="roundRect">
                          <a:avLst>
                            <a:gd name="adj" fmla="val 38026"/>
                          </a:avLst>
                        </a:prstGeom>
                        <a:blipFill>
                          <a:blip r:embed="rId37"/>
                          <a:stretch>
                            <a:fillRect l="-1370" b="-2273"/>
                          </a:stretch>
                        </a:blipFill>
                        <a:ln w="12700">
                          <a:solidFill>
                            <a:srgbClr val="FF0000"/>
                          </a:solidFill>
                        </a:ln>
                      </p:spPr>
                      <p:txBody>
                        <a:bodyPr/>
                        <a:lstStyle/>
                        <a:p>
                          <a:r>
                            <a:rPr lang="en-NZ">
                              <a:noFill/>
                            </a:rPr>
                            <a:t> </a:t>
                          </a:r>
                        </a:p>
                      </p:txBody>
                    </p:sp>
                  </mc:Fallback>
                </mc:AlternateContent>
                <p:cxnSp>
                  <p:nvCxnSpPr>
                    <p:cNvPr id="114" name="Connector: Elbow 113">
                      <a:extLst>
                        <a:ext uri="{FF2B5EF4-FFF2-40B4-BE49-F238E27FC236}">
                          <a16:creationId xmlns:a16="http://schemas.microsoft.com/office/drawing/2014/main" id="{013D72E8-620A-874A-B078-1C06CBB391AF}"/>
                        </a:ext>
                      </a:extLst>
                    </p:cNvPr>
                    <p:cNvCxnSpPr>
                      <a:cxnSpLocks/>
                      <a:stCxn id="113" idx="1"/>
                    </p:cNvCxnSpPr>
                    <p:nvPr/>
                  </p:nvCxnSpPr>
                  <p:spPr>
                    <a:xfrm rot="10800000" flipV="1">
                      <a:off x="10478569" y="2390661"/>
                      <a:ext cx="180000" cy="459460"/>
                    </a:xfrm>
                    <a:prstGeom prst="bentConnector2">
                      <a:avLst/>
                    </a:prstGeom>
                    <a:ln w="19050">
                      <a:solidFill>
                        <a:schemeClr val="accent4">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D521E27-46B2-1725-D5C3-AC303E6EA38F}"/>
                            </a:ext>
                          </a:extLst>
                        </p:cNvPr>
                        <p:cNvSpPr txBox="1"/>
                        <p:nvPr/>
                      </p:nvSpPr>
                      <p:spPr>
                        <a:xfrm>
                          <a:off x="9843174" y="3979858"/>
                          <a:ext cx="360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5" name="TextBox 114">
                          <a:extLst>
                            <a:ext uri="{FF2B5EF4-FFF2-40B4-BE49-F238E27FC236}">
                              <a16:creationId xmlns:a16="http://schemas.microsoft.com/office/drawing/2014/main" id="{7D521E27-46B2-1725-D5C3-AC303E6EA38F}"/>
                            </a:ext>
                          </a:extLst>
                        </p:cNvPr>
                        <p:cNvSpPr txBox="1">
                          <a:spLocks noRot="1" noChangeAspect="1" noMove="1" noResize="1" noEditPoints="1" noAdjustHandles="1" noChangeArrowheads="1" noChangeShapeType="1" noTextEdit="1"/>
                        </p:cNvSpPr>
                        <p:nvPr/>
                      </p:nvSpPr>
                      <p:spPr>
                        <a:xfrm>
                          <a:off x="9843174" y="3979858"/>
                          <a:ext cx="360000" cy="252000"/>
                        </a:xfrm>
                        <a:prstGeom prst="roundRect">
                          <a:avLst>
                            <a:gd name="adj" fmla="val 38026"/>
                          </a:avLst>
                        </a:prstGeom>
                        <a:blipFill>
                          <a:blip r:embed="rId38"/>
                          <a:stretch>
                            <a:fillRect l="-6557" b="-6977"/>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030D4836-E2BE-2984-D86F-CB9D3C24B179}"/>
                            </a:ext>
                          </a:extLst>
                        </p:cNvPr>
                        <p:cNvSpPr txBox="1"/>
                        <p:nvPr/>
                      </p:nvSpPr>
                      <p:spPr>
                        <a:xfrm>
                          <a:off x="10658569" y="4157918"/>
                          <a:ext cx="432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𝐺𝑙𝑢</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6" name="TextBox 115">
                          <a:extLst>
                            <a:ext uri="{FF2B5EF4-FFF2-40B4-BE49-F238E27FC236}">
                              <a16:creationId xmlns:a16="http://schemas.microsoft.com/office/drawing/2014/main" id="{030D4836-E2BE-2984-D86F-CB9D3C24B179}"/>
                            </a:ext>
                          </a:extLst>
                        </p:cNvPr>
                        <p:cNvSpPr txBox="1">
                          <a:spLocks noRot="1" noChangeAspect="1" noMove="1" noResize="1" noEditPoints="1" noAdjustHandles="1" noChangeArrowheads="1" noChangeShapeType="1" noTextEdit="1"/>
                        </p:cNvSpPr>
                        <p:nvPr/>
                      </p:nvSpPr>
                      <p:spPr>
                        <a:xfrm>
                          <a:off x="10658569" y="4157918"/>
                          <a:ext cx="432000" cy="252000"/>
                        </a:xfrm>
                        <a:prstGeom prst="roundRect">
                          <a:avLst>
                            <a:gd name="adj" fmla="val 38026"/>
                          </a:avLst>
                        </a:prstGeom>
                        <a:blipFill>
                          <a:blip r:embed="rId39"/>
                          <a:stretch>
                            <a:fillRect l="-1370" b="-4651"/>
                          </a:stretch>
                        </a:blipFill>
                        <a:ln w="12700">
                          <a:solidFill>
                            <a:srgbClr val="FF0000"/>
                          </a:solidFill>
                        </a:ln>
                      </p:spPr>
                      <p:txBody>
                        <a:bodyPr/>
                        <a:lstStyle/>
                        <a:p>
                          <a:r>
                            <a:rPr lang="en-NZ">
                              <a:noFill/>
                            </a:rPr>
                            <a:t> </a:t>
                          </a:r>
                        </a:p>
                      </p:txBody>
                    </p:sp>
                  </mc:Fallback>
                </mc:AlternateContent>
                <p:cxnSp>
                  <p:nvCxnSpPr>
                    <p:cNvPr id="117" name="Connector: Elbow 116">
                      <a:extLst>
                        <a:ext uri="{FF2B5EF4-FFF2-40B4-BE49-F238E27FC236}">
                          <a16:creationId xmlns:a16="http://schemas.microsoft.com/office/drawing/2014/main" id="{687B03BD-C155-8341-F4AD-32673B218390}"/>
                        </a:ext>
                      </a:extLst>
                    </p:cNvPr>
                    <p:cNvCxnSpPr>
                      <a:cxnSpLocks/>
                      <a:stCxn id="116" idx="1"/>
                    </p:cNvCxnSpPr>
                    <p:nvPr/>
                  </p:nvCxnSpPr>
                  <p:spPr>
                    <a:xfrm rot="10800000">
                      <a:off x="10478570" y="3823120"/>
                      <a:ext cx="180000" cy="460799"/>
                    </a:xfrm>
                    <a:prstGeom prst="bentConnector2">
                      <a:avLst/>
                    </a:prstGeom>
                    <a:ln w="19050">
                      <a:solidFill>
                        <a:schemeClr val="accent4">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75A671CA-46D1-E2A2-B498-7F424C30C784}"/>
                        </a:ext>
                      </a:extLst>
                    </p:cNvPr>
                    <p:cNvSpPr txBox="1">
                      <a:spLocks/>
                    </p:cNvSpPr>
                    <p:nvPr/>
                  </p:nvSpPr>
                  <p:spPr>
                    <a:xfrm>
                      <a:off x="10294467" y="2630612"/>
                      <a:ext cx="108000" cy="108000"/>
                    </a:xfrm>
                    <a:prstGeom prst="ellipse">
                      <a:avLst/>
                    </a:prstGeom>
                    <a:solidFill>
                      <a:srgbClr val="FF0000"/>
                    </a:solidFill>
                    <a:ln>
                      <a:no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9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19" name="TextBox 118">
                      <a:extLst>
                        <a:ext uri="{FF2B5EF4-FFF2-40B4-BE49-F238E27FC236}">
                          <a16:creationId xmlns:a16="http://schemas.microsoft.com/office/drawing/2014/main" id="{2F551678-2339-475F-0193-C23B8CA04716}"/>
                        </a:ext>
                      </a:extLst>
                    </p:cNvPr>
                    <p:cNvSpPr txBox="1">
                      <a:spLocks/>
                    </p:cNvSpPr>
                    <p:nvPr/>
                  </p:nvSpPr>
                  <p:spPr>
                    <a:xfrm>
                      <a:off x="10294467" y="3920899"/>
                      <a:ext cx="108000" cy="108000"/>
                    </a:xfrm>
                    <a:prstGeom prst="ellipse">
                      <a:avLst/>
                    </a:prstGeom>
                    <a:solidFill>
                      <a:srgbClr val="FF0000"/>
                    </a:solidFill>
                    <a:ln>
                      <a:no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9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88E764B-4777-3A9B-48C2-CA4C42C6F255}"/>
                            </a:ext>
                          </a:extLst>
                        </p:cNvPr>
                        <p:cNvSpPr txBox="1"/>
                        <p:nvPr/>
                      </p:nvSpPr>
                      <p:spPr>
                        <a:xfrm>
                          <a:off x="10146938" y="2854267"/>
                          <a:ext cx="540000" cy="236458"/>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𝐸𝐴𝐴𝑇</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0" name="TextBox 119">
                          <a:extLst>
                            <a:ext uri="{FF2B5EF4-FFF2-40B4-BE49-F238E27FC236}">
                              <a16:creationId xmlns:a16="http://schemas.microsoft.com/office/drawing/2014/main" id="{688E764B-4777-3A9B-48C2-CA4C42C6F255}"/>
                            </a:ext>
                          </a:extLst>
                        </p:cNvPr>
                        <p:cNvSpPr txBox="1">
                          <a:spLocks noRot="1" noChangeAspect="1" noMove="1" noResize="1" noEditPoints="1" noAdjustHandles="1" noChangeArrowheads="1" noChangeShapeType="1" noTextEdit="1"/>
                        </p:cNvSpPr>
                        <p:nvPr/>
                      </p:nvSpPr>
                      <p:spPr>
                        <a:xfrm>
                          <a:off x="10146938" y="2854267"/>
                          <a:ext cx="540000" cy="236458"/>
                        </a:xfrm>
                        <a:prstGeom prst="roundRect">
                          <a:avLst>
                            <a:gd name="adj" fmla="val 38026"/>
                          </a:avLst>
                        </a:prstGeom>
                        <a:blipFill>
                          <a:blip r:embed="rId40"/>
                          <a:stretch>
                            <a:fillRect/>
                          </a:stretch>
                        </a:blipFill>
                        <a:ln w="12700">
                          <a:noFill/>
                        </a:ln>
                      </p:spPr>
                      <p:txBody>
                        <a:bodyPr/>
                        <a:lstStyle/>
                        <a:p>
                          <a:r>
                            <a:rPr lang="en-NZ">
                              <a:noFill/>
                            </a:rPr>
                            <a:t> </a:t>
                          </a:r>
                        </a:p>
                      </p:txBody>
                    </p:sp>
                  </mc:Fallback>
                </mc:AlternateContent>
                <p:cxnSp>
                  <p:nvCxnSpPr>
                    <p:cNvPr id="122" name="Straight Arrow Connector 121">
                      <a:extLst>
                        <a:ext uri="{FF2B5EF4-FFF2-40B4-BE49-F238E27FC236}">
                          <a16:creationId xmlns:a16="http://schemas.microsoft.com/office/drawing/2014/main" id="{71E4B505-FC43-5428-F4D6-37F04D31D132}"/>
                        </a:ext>
                      </a:extLst>
                    </p:cNvPr>
                    <p:cNvCxnSpPr>
                      <a:cxnSpLocks/>
                      <a:stCxn id="120" idx="0"/>
                      <a:endCxn id="124" idx="2"/>
                    </p:cNvCxnSpPr>
                    <p:nvPr/>
                  </p:nvCxnSpPr>
                  <p:spPr>
                    <a:xfrm flipV="1">
                      <a:off x="10416938" y="2293948"/>
                      <a:ext cx="1306" cy="560319"/>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F73B4824-FA64-0AE6-7A89-64B3621D3234}"/>
                        </a:ext>
                      </a:extLst>
                    </p:cNvPr>
                    <p:cNvCxnSpPr>
                      <a:cxnSpLocks/>
                      <a:stCxn id="125" idx="0"/>
                      <a:endCxn id="121" idx="2"/>
                    </p:cNvCxnSpPr>
                    <p:nvPr/>
                  </p:nvCxnSpPr>
                  <p:spPr>
                    <a:xfrm flipH="1" flipV="1">
                      <a:off x="10416941" y="3833803"/>
                      <a:ext cx="1303" cy="536498"/>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460BBC23-BD9A-3954-C603-D0E8934B7C9E}"/>
                            </a:ext>
                          </a:extLst>
                        </p:cNvPr>
                        <p:cNvSpPr txBox="1"/>
                        <p:nvPr/>
                      </p:nvSpPr>
                      <p:spPr>
                        <a:xfrm>
                          <a:off x="10238244" y="2041948"/>
                          <a:ext cx="360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4" name="TextBox 123">
                          <a:extLst>
                            <a:ext uri="{FF2B5EF4-FFF2-40B4-BE49-F238E27FC236}">
                              <a16:creationId xmlns:a16="http://schemas.microsoft.com/office/drawing/2014/main" id="{460BBC23-BD9A-3954-C603-D0E8934B7C9E}"/>
                            </a:ext>
                          </a:extLst>
                        </p:cNvPr>
                        <p:cNvSpPr txBox="1">
                          <a:spLocks noRot="1" noChangeAspect="1" noMove="1" noResize="1" noEditPoints="1" noAdjustHandles="1" noChangeArrowheads="1" noChangeShapeType="1" noTextEdit="1"/>
                        </p:cNvSpPr>
                        <p:nvPr/>
                      </p:nvSpPr>
                      <p:spPr>
                        <a:xfrm>
                          <a:off x="10238244" y="2041948"/>
                          <a:ext cx="360000" cy="252000"/>
                        </a:xfrm>
                        <a:prstGeom prst="roundRect">
                          <a:avLst>
                            <a:gd name="adj" fmla="val 38026"/>
                          </a:avLst>
                        </a:prstGeom>
                        <a:blipFill>
                          <a:blip r:embed="rId41"/>
                          <a:stretch>
                            <a:fillRect b="-6977"/>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D9E5D156-0E52-962B-6551-E04E5D00EC85}"/>
                            </a:ext>
                          </a:extLst>
                        </p:cNvPr>
                        <p:cNvSpPr txBox="1"/>
                        <p:nvPr/>
                      </p:nvSpPr>
                      <p:spPr>
                        <a:xfrm>
                          <a:off x="10238244" y="4370301"/>
                          <a:ext cx="360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5" name="TextBox 124">
                          <a:extLst>
                            <a:ext uri="{FF2B5EF4-FFF2-40B4-BE49-F238E27FC236}">
                              <a16:creationId xmlns:a16="http://schemas.microsoft.com/office/drawing/2014/main" id="{D9E5D156-0E52-962B-6551-E04E5D00EC85}"/>
                            </a:ext>
                          </a:extLst>
                        </p:cNvPr>
                        <p:cNvSpPr txBox="1">
                          <a:spLocks noRot="1" noChangeAspect="1" noMove="1" noResize="1" noEditPoints="1" noAdjustHandles="1" noChangeArrowheads="1" noChangeShapeType="1" noTextEdit="1"/>
                        </p:cNvSpPr>
                        <p:nvPr/>
                      </p:nvSpPr>
                      <p:spPr>
                        <a:xfrm>
                          <a:off x="10238244" y="4370301"/>
                          <a:ext cx="360000" cy="252000"/>
                        </a:xfrm>
                        <a:prstGeom prst="roundRect">
                          <a:avLst>
                            <a:gd name="adj" fmla="val 38026"/>
                          </a:avLst>
                        </a:prstGeom>
                        <a:blipFill>
                          <a:blip r:embed="rId42"/>
                          <a:stretch>
                            <a:fillRect b="-9302"/>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id="{76D0A5BB-F989-F464-B895-CD81E439F285}"/>
                            </a:ext>
                          </a:extLst>
                        </p:cNvPr>
                        <p:cNvSpPr txBox="1"/>
                        <p:nvPr/>
                      </p:nvSpPr>
                      <p:spPr>
                        <a:xfrm>
                          <a:off x="10658569" y="2542414"/>
                          <a:ext cx="360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92" name="TextBox 191">
                          <a:extLst>
                            <a:ext uri="{FF2B5EF4-FFF2-40B4-BE49-F238E27FC236}">
                              <a16:creationId xmlns:a16="http://schemas.microsoft.com/office/drawing/2014/main" id="{76D0A5BB-F989-F464-B895-CD81E439F285}"/>
                            </a:ext>
                          </a:extLst>
                        </p:cNvPr>
                        <p:cNvSpPr txBox="1">
                          <a:spLocks noRot="1" noChangeAspect="1" noMove="1" noResize="1" noEditPoints="1" noAdjustHandles="1" noChangeArrowheads="1" noChangeShapeType="1" noTextEdit="1"/>
                        </p:cNvSpPr>
                        <p:nvPr/>
                      </p:nvSpPr>
                      <p:spPr>
                        <a:xfrm>
                          <a:off x="10658569" y="2542414"/>
                          <a:ext cx="360000" cy="252000"/>
                        </a:xfrm>
                        <a:prstGeom prst="roundRect">
                          <a:avLst>
                            <a:gd name="adj" fmla="val 38026"/>
                          </a:avLst>
                        </a:prstGeom>
                        <a:blipFill>
                          <a:blip r:embed="rId43"/>
                          <a:stretch>
                            <a:fillRect b="-6977"/>
                          </a:stretch>
                        </a:blipFill>
                        <a:ln w="12700">
                          <a:solidFill>
                            <a:srgbClr val="FF0000"/>
                          </a:solidFill>
                        </a:ln>
                      </p:spPr>
                      <p:txBody>
                        <a:bodyPr/>
                        <a:lstStyle/>
                        <a:p>
                          <a:r>
                            <a:rPr lang="en-NZ">
                              <a:noFill/>
                            </a:rPr>
                            <a:t> </a:t>
                          </a:r>
                        </a:p>
                      </p:txBody>
                    </p:sp>
                  </mc:Fallback>
                </mc:AlternateContent>
                <p:cxnSp>
                  <p:nvCxnSpPr>
                    <p:cNvPr id="194" name="Connector: Elbow 193">
                      <a:extLst>
                        <a:ext uri="{FF2B5EF4-FFF2-40B4-BE49-F238E27FC236}">
                          <a16:creationId xmlns:a16="http://schemas.microsoft.com/office/drawing/2014/main" id="{DDF0CFE4-5F84-23F9-0428-DA0540A8EB77}"/>
                        </a:ext>
                      </a:extLst>
                    </p:cNvPr>
                    <p:cNvCxnSpPr>
                      <a:cxnSpLocks/>
                      <a:stCxn id="192" idx="1"/>
                    </p:cNvCxnSpPr>
                    <p:nvPr/>
                  </p:nvCxnSpPr>
                  <p:spPr>
                    <a:xfrm rot="10800000" flipV="1">
                      <a:off x="10550569" y="2668414"/>
                      <a:ext cx="108000" cy="182074"/>
                    </a:xfrm>
                    <a:prstGeom prst="bentConnector2">
                      <a:avLst/>
                    </a:prstGeom>
                    <a:ln w="1905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99E96297-0A17-14CC-EE94-954DE8FD36A0}"/>
                            </a:ext>
                          </a:extLst>
                        </p:cNvPr>
                        <p:cNvSpPr txBox="1"/>
                        <p:nvPr/>
                      </p:nvSpPr>
                      <p:spPr>
                        <a:xfrm>
                          <a:off x="10658569" y="3880185"/>
                          <a:ext cx="360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96" name="TextBox 195">
                          <a:extLst>
                            <a:ext uri="{FF2B5EF4-FFF2-40B4-BE49-F238E27FC236}">
                              <a16:creationId xmlns:a16="http://schemas.microsoft.com/office/drawing/2014/main" id="{99E96297-0A17-14CC-EE94-954DE8FD36A0}"/>
                            </a:ext>
                          </a:extLst>
                        </p:cNvPr>
                        <p:cNvSpPr txBox="1">
                          <a:spLocks noRot="1" noChangeAspect="1" noMove="1" noResize="1" noEditPoints="1" noAdjustHandles="1" noChangeArrowheads="1" noChangeShapeType="1" noTextEdit="1"/>
                        </p:cNvSpPr>
                        <p:nvPr/>
                      </p:nvSpPr>
                      <p:spPr>
                        <a:xfrm>
                          <a:off x="10658569" y="3880185"/>
                          <a:ext cx="360000" cy="252000"/>
                        </a:xfrm>
                        <a:prstGeom prst="roundRect">
                          <a:avLst>
                            <a:gd name="adj" fmla="val 38026"/>
                          </a:avLst>
                        </a:prstGeom>
                        <a:blipFill>
                          <a:blip r:embed="rId44"/>
                          <a:stretch>
                            <a:fillRect b="-6818"/>
                          </a:stretch>
                        </a:blipFill>
                        <a:ln w="12700">
                          <a:solidFill>
                            <a:srgbClr val="FF0000"/>
                          </a:solidFill>
                        </a:ln>
                      </p:spPr>
                      <p:txBody>
                        <a:bodyPr/>
                        <a:lstStyle/>
                        <a:p>
                          <a:r>
                            <a:rPr lang="en-NZ">
                              <a:noFill/>
                            </a:rPr>
                            <a:t> </a:t>
                          </a:r>
                        </a:p>
                      </p:txBody>
                    </p:sp>
                  </mc:Fallback>
                </mc:AlternateContent>
                <p:cxnSp>
                  <p:nvCxnSpPr>
                    <p:cNvPr id="197" name="Connector: Elbow 196">
                      <a:extLst>
                        <a:ext uri="{FF2B5EF4-FFF2-40B4-BE49-F238E27FC236}">
                          <a16:creationId xmlns:a16="http://schemas.microsoft.com/office/drawing/2014/main" id="{6656C651-515A-0B18-CA7B-798113449943}"/>
                        </a:ext>
                      </a:extLst>
                    </p:cNvPr>
                    <p:cNvCxnSpPr>
                      <a:cxnSpLocks/>
                      <a:stCxn id="196" idx="1"/>
                    </p:cNvCxnSpPr>
                    <p:nvPr/>
                  </p:nvCxnSpPr>
                  <p:spPr>
                    <a:xfrm rot="10800000">
                      <a:off x="10550569" y="3825295"/>
                      <a:ext cx="108000" cy="180891"/>
                    </a:xfrm>
                    <a:prstGeom prst="bentConnector2">
                      <a:avLst/>
                    </a:prstGeom>
                    <a:ln w="19050">
                      <a:solidFill>
                        <a:srgbClr val="7030A0"/>
                      </a:solidFill>
                      <a:headEnd type="triangle" w="med" len="med"/>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01CEC4FC-F3EB-9BCD-1604-38D32BA3EBE6}"/>
                            </a:ext>
                          </a:extLst>
                        </p:cNvPr>
                        <p:cNvSpPr txBox="1"/>
                        <p:nvPr/>
                      </p:nvSpPr>
                      <p:spPr>
                        <a:xfrm>
                          <a:off x="10146941" y="3596688"/>
                          <a:ext cx="540000" cy="237115"/>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𝐸𝐴𝐴𝑇</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1" name="TextBox 120">
                          <a:extLst>
                            <a:ext uri="{FF2B5EF4-FFF2-40B4-BE49-F238E27FC236}">
                              <a16:creationId xmlns:a16="http://schemas.microsoft.com/office/drawing/2014/main" id="{01CEC4FC-F3EB-9BCD-1604-38D32BA3EBE6}"/>
                            </a:ext>
                          </a:extLst>
                        </p:cNvPr>
                        <p:cNvSpPr txBox="1">
                          <a:spLocks noRot="1" noChangeAspect="1" noMove="1" noResize="1" noEditPoints="1" noAdjustHandles="1" noChangeArrowheads="1" noChangeShapeType="1" noTextEdit="1"/>
                        </p:cNvSpPr>
                        <p:nvPr/>
                      </p:nvSpPr>
                      <p:spPr>
                        <a:xfrm>
                          <a:off x="10146941" y="3596688"/>
                          <a:ext cx="540000" cy="237115"/>
                        </a:xfrm>
                        <a:prstGeom prst="roundRect">
                          <a:avLst>
                            <a:gd name="adj" fmla="val 38026"/>
                          </a:avLst>
                        </a:prstGeom>
                        <a:blipFill>
                          <a:blip r:embed="rId40"/>
                          <a:stretch>
                            <a:fillRect/>
                          </a:stretch>
                        </a:blipFill>
                        <a:ln w="12700">
                          <a:noFill/>
                        </a:ln>
                      </p:spPr>
                      <p:txBody>
                        <a:bodyPr/>
                        <a:lstStyle/>
                        <a:p>
                          <a:r>
                            <a:rPr lang="en-NZ">
                              <a:noFill/>
                            </a:rPr>
                            <a:t> </a:t>
                          </a:r>
                        </a:p>
                      </p:txBody>
                    </p:sp>
                  </mc:Fallback>
                </mc:AlternateContent>
              </p:grpSp>
            </p:grpSp>
            <p:cxnSp>
              <p:nvCxnSpPr>
                <p:cNvPr id="210" name="Connector: Elbow 209">
                  <a:extLst>
                    <a:ext uri="{FF2B5EF4-FFF2-40B4-BE49-F238E27FC236}">
                      <a16:creationId xmlns:a16="http://schemas.microsoft.com/office/drawing/2014/main" id="{3D24EC9B-1FCF-2B22-EAB7-4421C4807E5A}"/>
                    </a:ext>
                  </a:extLst>
                </p:cNvPr>
                <p:cNvCxnSpPr>
                  <a:cxnSpLocks/>
                  <a:stCxn id="120" idx="3"/>
                  <a:endCxn id="211" idx="0"/>
                </p:cNvCxnSpPr>
                <p:nvPr/>
              </p:nvCxnSpPr>
              <p:spPr>
                <a:xfrm>
                  <a:off x="10686938" y="2942372"/>
                  <a:ext cx="221362" cy="280498"/>
                </a:xfrm>
                <a:prstGeom prst="bentConnector2">
                  <a:avLst/>
                </a:prstGeom>
                <a:ln w="12700">
                  <a:solidFill>
                    <a:srgbClr val="FF66FF"/>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527CBD0C-11B1-5AA7-C342-58C636CB2B8F}"/>
                        </a:ext>
                      </a:extLst>
                    </p:cNvPr>
                    <p:cNvSpPr txBox="1"/>
                    <p:nvPr/>
                  </p:nvSpPr>
                  <p:spPr>
                    <a:xfrm>
                      <a:off x="10782300" y="3222870"/>
                      <a:ext cx="252000" cy="177344"/>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11" name="TextBox 210">
                      <a:extLst>
                        <a:ext uri="{FF2B5EF4-FFF2-40B4-BE49-F238E27FC236}">
                          <a16:creationId xmlns:a16="http://schemas.microsoft.com/office/drawing/2014/main" id="{527CBD0C-11B1-5AA7-C342-58C636CB2B8F}"/>
                        </a:ext>
                      </a:extLst>
                    </p:cNvPr>
                    <p:cNvSpPr txBox="1">
                      <a:spLocks noRot="1" noChangeAspect="1" noMove="1" noResize="1" noEditPoints="1" noAdjustHandles="1" noChangeArrowheads="1" noChangeShapeType="1" noTextEdit="1"/>
                    </p:cNvSpPr>
                    <p:nvPr/>
                  </p:nvSpPr>
                  <p:spPr>
                    <a:xfrm>
                      <a:off x="10782300" y="3222870"/>
                      <a:ext cx="252000" cy="177344"/>
                    </a:xfrm>
                    <a:prstGeom prst="roundRect">
                      <a:avLst>
                        <a:gd name="adj" fmla="val 38026"/>
                      </a:avLst>
                    </a:prstGeom>
                    <a:blipFill>
                      <a:blip r:embed="rId45"/>
                      <a:stretch>
                        <a:fillRect b="-6250"/>
                      </a:stretch>
                    </a:blipFill>
                    <a:ln w="12700">
                      <a:solidFill>
                        <a:srgbClr val="FF0000"/>
                      </a:solidFill>
                    </a:ln>
                  </p:spPr>
                  <p:txBody>
                    <a:bodyPr/>
                    <a:lstStyle/>
                    <a:p>
                      <a:r>
                        <a:rPr lang="en-NZ">
                          <a:noFill/>
                        </a:rPr>
                        <a:t> </a:t>
                      </a:r>
                    </a:p>
                  </p:txBody>
                </p:sp>
              </mc:Fallback>
            </mc:AlternateContent>
          </p:grpSp>
          <p:sp>
            <p:nvSpPr>
              <p:cNvPr id="228" name="TextBox 227">
                <a:extLst>
                  <a:ext uri="{FF2B5EF4-FFF2-40B4-BE49-F238E27FC236}">
                    <a16:creationId xmlns:a16="http://schemas.microsoft.com/office/drawing/2014/main" id="{EA9947AE-7770-F60A-947E-B776246B39A5}"/>
                  </a:ext>
                </a:extLst>
              </p:cNvPr>
              <p:cNvSpPr txBox="1">
                <a:spLocks/>
              </p:cNvSpPr>
              <p:nvPr/>
            </p:nvSpPr>
            <p:spPr>
              <a:xfrm>
                <a:off x="10857203" y="3027020"/>
                <a:ext cx="108000" cy="108000"/>
              </a:xfrm>
              <a:prstGeom prst="ellipse">
                <a:avLst/>
              </a:prstGeom>
              <a:solidFill>
                <a:srgbClr val="FF66FF"/>
              </a:solidFill>
              <a:ln>
                <a:no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9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grpSp>
      </p:grpSp>
      <p:sp>
        <p:nvSpPr>
          <p:cNvPr id="232" name="TextBox 231">
            <a:extLst>
              <a:ext uri="{FF2B5EF4-FFF2-40B4-BE49-F238E27FC236}">
                <a16:creationId xmlns:a16="http://schemas.microsoft.com/office/drawing/2014/main" id="{7FAF14A9-1DCD-45CD-0C9E-0EFC57B66FE4}"/>
              </a:ext>
            </a:extLst>
          </p:cNvPr>
          <p:cNvSpPr txBox="1"/>
          <p:nvPr/>
        </p:nvSpPr>
        <p:spPr>
          <a:xfrm>
            <a:off x="219332" y="614174"/>
            <a:ext cx="2204137" cy="375552"/>
          </a:xfrm>
          <a:prstGeom prst="rect">
            <a:avLst/>
          </a:prstGeom>
          <a:noFill/>
        </p:spPr>
        <p:txBody>
          <a:bodyPr wrap="square">
            <a:spAutoFit/>
          </a:bodyPr>
          <a:lstStyle/>
          <a:p>
            <a:pPr marL="0" marR="0" lvl="0" indent="0" algn="l" defTabSz="914400" rtl="0" eaLnBrk="1" fontAlgn="auto" latinLnBrk="0" hangingPunct="1">
              <a:lnSpc>
                <a:spcPct val="107000"/>
              </a:lnSpc>
              <a:spcBef>
                <a:spcPts val="300"/>
              </a:spcBef>
              <a:spcAft>
                <a:spcPts val="800"/>
              </a:spcAft>
              <a:buClrTx/>
              <a:buSzTx/>
              <a:buFontTx/>
              <a:buNone/>
              <a:tabLst/>
              <a:defRPr/>
            </a:pPr>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(see </a:t>
            </a:r>
            <a:r>
              <a:rPr kumimoji="0" lang="en-NZ" sz="1800" b="0" i="0" u="sng" strike="noStrike" kern="1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rPr>
              <a:t>model on PMR</a:t>
            </a:r>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NZ" sz="2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33" name="TextBox 232">
            <a:extLst>
              <a:ext uri="{FF2B5EF4-FFF2-40B4-BE49-F238E27FC236}">
                <a16:creationId xmlns:a16="http://schemas.microsoft.com/office/drawing/2014/main" id="{8B6F5015-5181-FE51-4BEB-8B7619D3B657}"/>
              </a:ext>
            </a:extLst>
          </p:cNvPr>
          <p:cNvSpPr txBox="1"/>
          <p:nvPr/>
        </p:nvSpPr>
        <p:spPr>
          <a:xfrm>
            <a:off x="3327609" y="5101986"/>
            <a:ext cx="801360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Note that the order of binding and unbinding needs to be established from experimental data.</a:t>
            </a:r>
            <a:b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Generally assume that Na</a:t>
            </a:r>
            <a:r>
              <a:rPr kumimoji="0" lang="en-NZ" sz="1600" b="0" i="0" u="none" strike="noStrike" kern="1200" cap="none" spc="0" normalizeH="0" baseline="30000" noProof="0" dirty="0">
                <a:ln>
                  <a:noFill/>
                </a:ln>
                <a:solidFill>
                  <a:prstClr val="black"/>
                </a:solidFill>
                <a:effectLst/>
                <a:uLnTx/>
                <a:uFillTx/>
                <a:latin typeface="Calibri" panose="020F0502020204030204"/>
                <a:ea typeface="+mn-ea"/>
                <a:cs typeface="+mn-cs"/>
              </a:rPr>
              <a:t>+</a:t>
            </a: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 binds first.</a:t>
            </a:r>
          </a:p>
        </p:txBody>
      </p:sp>
      <p:sp>
        <p:nvSpPr>
          <p:cNvPr id="4" name="Rectangle 3">
            <a:extLst>
              <a:ext uri="{FF2B5EF4-FFF2-40B4-BE49-F238E27FC236}">
                <a16:creationId xmlns:a16="http://schemas.microsoft.com/office/drawing/2014/main" id="{334239A1-7FA0-25ED-9032-AC02D1571931}"/>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11411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22B3F60-C12A-1C85-F5CD-36187040D994}"/>
              </a:ext>
            </a:extLst>
          </p:cNvPr>
          <p:cNvSpPr txBox="1"/>
          <p:nvPr/>
        </p:nvSpPr>
        <p:spPr>
          <a:xfrm>
            <a:off x="233055" y="143976"/>
            <a:ext cx="388174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1"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SLC1A2</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(EAAT2) .. continued</a:t>
            </a:r>
            <a:endParaRPr kumimoji="0" lang="en-NZ" sz="24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D45AC02F-8A88-5B4E-2271-4DCD2DFBFDA8}"/>
              </a:ext>
            </a:extLst>
          </p:cNvPr>
          <p:cNvPicPr>
            <a:picLocks noChangeAspect="1"/>
          </p:cNvPicPr>
          <p:nvPr/>
        </p:nvPicPr>
        <p:blipFill>
          <a:blip r:embed="rId2"/>
          <a:stretch>
            <a:fillRect/>
          </a:stretch>
        </p:blipFill>
        <p:spPr>
          <a:xfrm>
            <a:off x="408570" y="1657340"/>
            <a:ext cx="4320000" cy="3543321"/>
          </a:xfrm>
          <a:prstGeom prst="rect">
            <a:avLst/>
          </a:prstGeom>
        </p:spPr>
      </p:pic>
      <p:grpSp>
        <p:nvGrpSpPr>
          <p:cNvPr id="5" name="Group 4">
            <a:extLst>
              <a:ext uri="{FF2B5EF4-FFF2-40B4-BE49-F238E27FC236}">
                <a16:creationId xmlns:a16="http://schemas.microsoft.com/office/drawing/2014/main" id="{63C236DE-C3EC-6F03-D62B-469AF60AA1A1}"/>
              </a:ext>
            </a:extLst>
          </p:cNvPr>
          <p:cNvGrpSpPr/>
          <p:nvPr/>
        </p:nvGrpSpPr>
        <p:grpSpPr>
          <a:xfrm>
            <a:off x="5094931" y="1765219"/>
            <a:ext cx="7408967" cy="3327562"/>
            <a:chOff x="5094931" y="1492309"/>
            <a:chExt cx="7408967" cy="3327562"/>
          </a:xfrm>
        </p:grpSpPr>
        <p:grpSp>
          <p:nvGrpSpPr>
            <p:cNvPr id="3" name="Group 2">
              <a:extLst>
                <a:ext uri="{FF2B5EF4-FFF2-40B4-BE49-F238E27FC236}">
                  <a16:creationId xmlns:a16="http://schemas.microsoft.com/office/drawing/2014/main" id="{39F49CE2-0D52-2D5E-8712-9142386B844E}"/>
                </a:ext>
              </a:extLst>
            </p:cNvPr>
            <p:cNvGrpSpPr/>
            <p:nvPr/>
          </p:nvGrpSpPr>
          <p:grpSpPr>
            <a:xfrm>
              <a:off x="5094931" y="1492309"/>
              <a:ext cx="4251957" cy="3327562"/>
              <a:chOff x="7897949" y="403185"/>
              <a:chExt cx="4251957" cy="3327562"/>
            </a:xfrm>
          </p:grpSpPr>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15A2735-44BE-2167-A873-7731D4941966}"/>
                      </a:ext>
                    </a:extLst>
                  </p:cNvPr>
                  <p:cNvSpPr txBox="1"/>
                  <p:nvPr/>
                </p:nvSpPr>
                <p:spPr>
                  <a:xfrm>
                    <a:off x="7897950" y="1608526"/>
                    <a:ext cx="3540274" cy="4283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𝐺𝑙𝑢</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𝐺𝑙𝑢</m:t>
                                  </m:r>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4" name="TextBox 83">
                    <a:extLst>
                      <a:ext uri="{FF2B5EF4-FFF2-40B4-BE49-F238E27FC236}">
                        <a16:creationId xmlns:a16="http://schemas.microsoft.com/office/drawing/2014/main" id="{415A2735-44BE-2167-A873-7731D4941966}"/>
                      </a:ext>
                    </a:extLst>
                  </p:cNvPr>
                  <p:cNvSpPr txBox="1">
                    <a:spLocks noRot="1" noChangeAspect="1" noMove="1" noResize="1" noEditPoints="1" noAdjustHandles="1" noChangeArrowheads="1" noChangeShapeType="1" noTextEdit="1"/>
                  </p:cNvSpPr>
                  <p:nvPr/>
                </p:nvSpPr>
                <p:spPr>
                  <a:xfrm>
                    <a:off x="7897950" y="1608526"/>
                    <a:ext cx="3540274" cy="428387"/>
                  </a:xfrm>
                  <a:prstGeom prst="rect">
                    <a:avLst/>
                  </a:prstGeom>
                  <a:blipFill>
                    <a:blip r:embed="rId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8E830547-6BA5-27FA-FEAA-DE78DBAC15E6}"/>
                      </a:ext>
                    </a:extLst>
                  </p:cNvPr>
                  <p:cNvSpPr txBox="1"/>
                  <p:nvPr/>
                </p:nvSpPr>
                <p:spPr>
                  <a:xfrm>
                    <a:off x="7897950" y="2059646"/>
                    <a:ext cx="4176881" cy="436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4</m:t>
                              </m:r>
                            </m:sub>
                          </m:sSub>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𝐺𝑙𝑢</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𝐺𝑙𝑢</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5" name="TextBox 84">
                    <a:extLst>
                      <a:ext uri="{FF2B5EF4-FFF2-40B4-BE49-F238E27FC236}">
                        <a16:creationId xmlns:a16="http://schemas.microsoft.com/office/drawing/2014/main" id="{8E830547-6BA5-27FA-FEAA-DE78DBAC15E6}"/>
                      </a:ext>
                    </a:extLst>
                  </p:cNvPr>
                  <p:cNvSpPr txBox="1">
                    <a:spLocks noRot="1" noChangeAspect="1" noMove="1" noResize="1" noEditPoints="1" noAdjustHandles="1" noChangeArrowheads="1" noChangeShapeType="1" noTextEdit="1"/>
                  </p:cNvSpPr>
                  <p:nvPr/>
                </p:nvSpPr>
                <p:spPr>
                  <a:xfrm>
                    <a:off x="7897950" y="2059646"/>
                    <a:ext cx="4176881" cy="436081"/>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D48894B-7FCB-8307-5AC5-6A1E49DAE0D3}"/>
                      </a:ext>
                    </a:extLst>
                  </p:cNvPr>
                  <p:cNvSpPr txBox="1"/>
                  <p:nvPr/>
                </p:nvSpPr>
                <p:spPr>
                  <a:xfrm>
                    <a:off x="7897949" y="2485066"/>
                    <a:ext cx="3465039" cy="4877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m:t>
                              </m:r>
                            </m:sub>
                          </m:sSub>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p>
                              </m:s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6" name="TextBox 85">
                    <a:extLst>
                      <a:ext uri="{FF2B5EF4-FFF2-40B4-BE49-F238E27FC236}">
                        <a16:creationId xmlns:a16="http://schemas.microsoft.com/office/drawing/2014/main" id="{8D48894B-7FCB-8307-5AC5-6A1E49DAE0D3}"/>
                      </a:ext>
                    </a:extLst>
                  </p:cNvPr>
                  <p:cNvSpPr txBox="1">
                    <a:spLocks noRot="1" noChangeAspect="1" noMove="1" noResize="1" noEditPoints="1" noAdjustHandles="1" noChangeArrowheads="1" noChangeShapeType="1" noTextEdit="1"/>
                  </p:cNvSpPr>
                  <p:nvPr/>
                </p:nvSpPr>
                <p:spPr>
                  <a:xfrm>
                    <a:off x="7897949" y="2485066"/>
                    <a:ext cx="3465039" cy="487762"/>
                  </a:xfrm>
                  <a:prstGeom prst="rect">
                    <a:avLst/>
                  </a:prstGeom>
                  <a:blipFill>
                    <a:blip r:embed="rId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00A48C60-9A43-87A9-5808-5AB2803521D1}"/>
                      </a:ext>
                    </a:extLst>
                  </p:cNvPr>
                  <p:cNvSpPr txBox="1"/>
                  <p:nvPr/>
                </p:nvSpPr>
                <p:spPr>
                  <a:xfrm>
                    <a:off x="7897950" y="2897464"/>
                    <a:ext cx="2787650" cy="428387"/>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6</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87" name="TextBox 86">
                    <a:extLst>
                      <a:ext uri="{FF2B5EF4-FFF2-40B4-BE49-F238E27FC236}">
                        <a16:creationId xmlns:a16="http://schemas.microsoft.com/office/drawing/2014/main" id="{00A48C60-9A43-87A9-5808-5AB2803521D1}"/>
                      </a:ext>
                    </a:extLst>
                  </p:cNvPr>
                  <p:cNvSpPr txBox="1">
                    <a:spLocks noRot="1" noChangeAspect="1" noMove="1" noResize="1" noEditPoints="1" noAdjustHandles="1" noChangeArrowheads="1" noChangeShapeType="1" noTextEdit="1"/>
                  </p:cNvSpPr>
                  <p:nvPr/>
                </p:nvSpPr>
                <p:spPr>
                  <a:xfrm>
                    <a:off x="7897950" y="2897464"/>
                    <a:ext cx="2787650" cy="428387"/>
                  </a:xfrm>
                  <a:prstGeom prst="rect">
                    <a:avLst/>
                  </a:prstGeom>
                  <a:blipFill>
                    <a:blip r:embed="rId6"/>
                    <a:stretch>
                      <a:fillRect/>
                    </a:stretch>
                  </a:blipFill>
                </p:spPr>
                <p:txBody>
                  <a:bodyPr/>
                  <a:lstStyle/>
                  <a:p>
                    <a:r>
                      <a:rPr lang="en-NZ">
                        <a:noFill/>
                      </a:rPr>
                      <a:t> </a:t>
                    </a:r>
                  </a:p>
                </p:txBody>
              </p:sp>
            </mc:Fallback>
          </mc:AlternateContent>
          <p:sp>
            <p:nvSpPr>
              <p:cNvPr id="88" name="TextBox 87">
                <a:extLst>
                  <a:ext uri="{FF2B5EF4-FFF2-40B4-BE49-F238E27FC236}">
                    <a16:creationId xmlns:a16="http://schemas.microsoft.com/office/drawing/2014/main" id="{5F1ECB05-712C-71B6-A8D2-04BF421BE4F3}"/>
                  </a:ext>
                </a:extLst>
              </p:cNvPr>
              <p:cNvSpPr txBox="1"/>
              <p:nvPr/>
            </p:nvSpPr>
            <p:spPr>
              <a:xfrm>
                <a:off x="7897951" y="403185"/>
                <a:ext cx="12876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Reaction fluxes</a:t>
                </a: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B4DC8914-6782-A9C3-4D84-F351ABEF671D}"/>
                      </a:ext>
                    </a:extLst>
                  </p:cNvPr>
                  <p:cNvSpPr txBox="1"/>
                  <p:nvPr/>
                </p:nvSpPr>
                <p:spPr>
                  <a:xfrm>
                    <a:off x="7897950" y="727561"/>
                    <a:ext cx="3013626" cy="4757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e>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9" name="TextBox 88">
                    <a:extLst>
                      <a:ext uri="{FF2B5EF4-FFF2-40B4-BE49-F238E27FC236}">
                        <a16:creationId xmlns:a16="http://schemas.microsoft.com/office/drawing/2014/main" id="{B4DC8914-6782-A9C3-4D84-F351ABEF671D}"/>
                      </a:ext>
                    </a:extLst>
                  </p:cNvPr>
                  <p:cNvSpPr txBox="1">
                    <a:spLocks noRot="1" noChangeAspect="1" noMove="1" noResize="1" noEditPoints="1" noAdjustHandles="1" noChangeArrowheads="1" noChangeShapeType="1" noTextEdit="1"/>
                  </p:cNvSpPr>
                  <p:nvPr/>
                </p:nvSpPr>
                <p:spPr>
                  <a:xfrm>
                    <a:off x="7897950" y="727561"/>
                    <a:ext cx="3013626" cy="475771"/>
                  </a:xfrm>
                  <a:prstGeom prst="rect">
                    <a:avLst/>
                  </a:prstGeom>
                  <a:blipFill>
                    <a:blip r:embed="rId7"/>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D8E597F4-F6D1-2FD7-F89E-E3B7D6D90707}"/>
                      </a:ext>
                    </a:extLst>
                  </p:cNvPr>
                  <p:cNvSpPr txBox="1"/>
                  <p:nvPr/>
                </p:nvSpPr>
                <p:spPr>
                  <a:xfrm>
                    <a:off x="7897950" y="1197731"/>
                    <a:ext cx="4251956" cy="44230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𝐺𝑙𝑢</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𝐺𝑙𝑢</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0" name="TextBox 89">
                    <a:extLst>
                      <a:ext uri="{FF2B5EF4-FFF2-40B4-BE49-F238E27FC236}">
                        <a16:creationId xmlns:a16="http://schemas.microsoft.com/office/drawing/2014/main" id="{D8E597F4-F6D1-2FD7-F89E-E3B7D6D90707}"/>
                      </a:ext>
                    </a:extLst>
                  </p:cNvPr>
                  <p:cNvSpPr txBox="1">
                    <a:spLocks noRot="1" noChangeAspect="1" noMove="1" noResize="1" noEditPoints="1" noAdjustHandles="1" noChangeArrowheads="1" noChangeShapeType="1" noTextEdit="1"/>
                  </p:cNvSpPr>
                  <p:nvPr/>
                </p:nvSpPr>
                <p:spPr>
                  <a:xfrm>
                    <a:off x="7897950" y="1197731"/>
                    <a:ext cx="4251956" cy="442301"/>
                  </a:xfrm>
                  <a:prstGeom prst="rect">
                    <a:avLst/>
                  </a:prstGeom>
                  <a:blipFill>
                    <a:blip r:embed="rId8"/>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6DCC3DDF-051A-FC3B-2D72-0FC06029ACFB}"/>
                      </a:ext>
                    </a:extLst>
                  </p:cNvPr>
                  <p:cNvSpPr txBox="1"/>
                  <p:nvPr/>
                </p:nvSpPr>
                <p:spPr>
                  <a:xfrm>
                    <a:off x="7897950" y="3302360"/>
                    <a:ext cx="2764770" cy="428387"/>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7</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1" name="TextBox 90">
                    <a:extLst>
                      <a:ext uri="{FF2B5EF4-FFF2-40B4-BE49-F238E27FC236}">
                        <a16:creationId xmlns:a16="http://schemas.microsoft.com/office/drawing/2014/main" id="{6DCC3DDF-051A-FC3B-2D72-0FC06029ACFB}"/>
                      </a:ext>
                    </a:extLst>
                  </p:cNvPr>
                  <p:cNvSpPr txBox="1">
                    <a:spLocks noRot="1" noChangeAspect="1" noMove="1" noResize="1" noEditPoints="1" noAdjustHandles="1" noChangeArrowheads="1" noChangeShapeType="1" noTextEdit="1"/>
                  </p:cNvSpPr>
                  <p:nvPr/>
                </p:nvSpPr>
                <p:spPr>
                  <a:xfrm>
                    <a:off x="7897950" y="3302360"/>
                    <a:ext cx="2764770" cy="428387"/>
                  </a:xfrm>
                  <a:prstGeom prst="rect">
                    <a:avLst/>
                  </a:prstGeom>
                  <a:blipFill>
                    <a:blip r:embed="rId9"/>
                    <a:stretch>
                      <a:fillRect/>
                    </a:stretch>
                  </a:blipFill>
                </p:spPr>
                <p:txBody>
                  <a:bodyPr/>
                  <a:lstStyle/>
                  <a:p>
                    <a:r>
                      <a:rPr lang="en-NZ">
                        <a:noFill/>
                      </a:rPr>
                      <a:t> </a:t>
                    </a:r>
                  </a:p>
                </p:txBody>
              </p:sp>
            </mc:Fallback>
          </mc:AlternateContent>
        </p:grpSp>
        <p:grpSp>
          <p:nvGrpSpPr>
            <p:cNvPr id="4" name="Group 3">
              <a:extLst>
                <a:ext uri="{FF2B5EF4-FFF2-40B4-BE49-F238E27FC236}">
                  <a16:creationId xmlns:a16="http://schemas.microsoft.com/office/drawing/2014/main" id="{E5F063F3-AB63-93B1-C845-8BA3796E4C04}"/>
                </a:ext>
              </a:extLst>
            </p:cNvPr>
            <p:cNvGrpSpPr/>
            <p:nvPr/>
          </p:nvGrpSpPr>
          <p:grpSpPr>
            <a:xfrm>
              <a:off x="9409248" y="1499180"/>
              <a:ext cx="3094650" cy="2825326"/>
              <a:chOff x="7897948" y="3954049"/>
              <a:chExt cx="3094650" cy="2825326"/>
            </a:xfrm>
          </p:grpSpPr>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D93125B0-3F7A-6A43-5C92-C1A57B473798}"/>
                      </a:ext>
                    </a:extLst>
                  </p:cNvPr>
                  <p:cNvSpPr txBox="1"/>
                  <p:nvPr/>
                </p:nvSpPr>
                <p:spPr>
                  <a:xfrm>
                    <a:off x="7897950" y="4256241"/>
                    <a:ext cx="2404107"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a14:m>
                    <a:r>
                      <a:rPr kumimoji="0" lang="en-NZ"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 </a:t>
                    </a:r>
                  </a:p>
                </p:txBody>
              </p:sp>
            </mc:Choice>
            <mc:Fallback xmlns="">
              <p:sp>
                <p:nvSpPr>
                  <p:cNvPr id="92" name="TextBox 91">
                    <a:extLst>
                      <a:ext uri="{FF2B5EF4-FFF2-40B4-BE49-F238E27FC236}">
                        <a16:creationId xmlns:a16="http://schemas.microsoft.com/office/drawing/2014/main" id="{D93125B0-3F7A-6A43-5C92-C1A57B473798}"/>
                      </a:ext>
                    </a:extLst>
                  </p:cNvPr>
                  <p:cNvSpPr txBox="1">
                    <a:spLocks noRot="1" noChangeAspect="1" noMove="1" noResize="1" noEditPoints="1" noAdjustHandles="1" noChangeArrowheads="1" noChangeShapeType="1" noTextEdit="1"/>
                  </p:cNvSpPr>
                  <p:nvPr/>
                </p:nvSpPr>
                <p:spPr>
                  <a:xfrm>
                    <a:off x="7897950" y="4256241"/>
                    <a:ext cx="2404107" cy="402611"/>
                  </a:xfrm>
                  <a:prstGeom prst="rect">
                    <a:avLst/>
                  </a:prstGeom>
                  <a:blipFill>
                    <a:blip r:embed="rId10"/>
                    <a:stretch>
                      <a:fillRect/>
                    </a:stretch>
                  </a:blipFill>
                </p:spPr>
                <p:txBody>
                  <a:bodyPr/>
                  <a:lstStyle/>
                  <a:p>
                    <a:r>
                      <a:rPr lang="en-NZ">
                        <a:noFill/>
                      </a:rPr>
                      <a:t> </a:t>
                    </a:r>
                  </a:p>
                </p:txBody>
              </p:sp>
            </mc:Fallback>
          </mc:AlternateContent>
          <p:sp>
            <p:nvSpPr>
              <p:cNvPr id="93" name="TextBox 92">
                <a:extLst>
                  <a:ext uri="{FF2B5EF4-FFF2-40B4-BE49-F238E27FC236}">
                    <a16:creationId xmlns:a16="http://schemas.microsoft.com/office/drawing/2014/main" id="{4FF68DF6-E1D0-567C-54A5-50E24E1FB158}"/>
                  </a:ext>
                </a:extLst>
              </p:cNvPr>
              <p:cNvSpPr txBox="1"/>
              <p:nvPr/>
            </p:nvSpPr>
            <p:spPr>
              <a:xfrm>
                <a:off x="7897950" y="3954049"/>
                <a:ext cx="12634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a:ea typeface="+mn-ea"/>
                    <a:cs typeface="+mn-cs"/>
                  </a:rPr>
                  <a:t>Mass balance</a:t>
                </a: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D064C4E7-C75A-C185-5067-352AF2CD1B59}"/>
                      </a:ext>
                    </a:extLst>
                  </p:cNvPr>
                  <p:cNvSpPr txBox="1"/>
                  <p:nvPr/>
                </p:nvSpPr>
                <p:spPr>
                  <a:xfrm>
                    <a:off x="7897950" y="4659172"/>
                    <a:ext cx="3025200" cy="416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7</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4" name="TextBox 93">
                    <a:extLst>
                      <a:ext uri="{FF2B5EF4-FFF2-40B4-BE49-F238E27FC236}">
                        <a16:creationId xmlns:a16="http://schemas.microsoft.com/office/drawing/2014/main" id="{D064C4E7-C75A-C185-5067-352AF2CD1B59}"/>
                      </a:ext>
                    </a:extLst>
                  </p:cNvPr>
                  <p:cNvSpPr txBox="1">
                    <a:spLocks noRot="1" noChangeAspect="1" noMove="1" noResize="1" noEditPoints="1" noAdjustHandles="1" noChangeArrowheads="1" noChangeShapeType="1" noTextEdit="1"/>
                  </p:cNvSpPr>
                  <p:nvPr/>
                </p:nvSpPr>
                <p:spPr>
                  <a:xfrm>
                    <a:off x="7897950" y="4659172"/>
                    <a:ext cx="3025200" cy="416332"/>
                  </a:xfrm>
                  <a:prstGeom prst="rect">
                    <a:avLst/>
                  </a:prstGeom>
                  <a:blipFill>
                    <a:blip r:embed="rId11"/>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8214FB4B-A431-818B-7541-EFF3113BD5C4}"/>
                      </a:ext>
                    </a:extLst>
                  </p:cNvPr>
                  <p:cNvSpPr txBox="1"/>
                  <p:nvPr/>
                </p:nvSpPr>
                <p:spPr>
                  <a:xfrm>
                    <a:off x="7897950" y="5534967"/>
                    <a:ext cx="3094648" cy="417807"/>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𝐺𝑙𝑢</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5" name="TextBox 94">
                    <a:extLst>
                      <a:ext uri="{FF2B5EF4-FFF2-40B4-BE49-F238E27FC236}">
                        <a16:creationId xmlns:a16="http://schemas.microsoft.com/office/drawing/2014/main" id="{8214FB4B-A431-818B-7541-EFF3113BD5C4}"/>
                      </a:ext>
                    </a:extLst>
                  </p:cNvPr>
                  <p:cNvSpPr txBox="1">
                    <a:spLocks noRot="1" noChangeAspect="1" noMove="1" noResize="1" noEditPoints="1" noAdjustHandles="1" noChangeArrowheads="1" noChangeShapeType="1" noTextEdit="1"/>
                  </p:cNvSpPr>
                  <p:nvPr/>
                </p:nvSpPr>
                <p:spPr>
                  <a:xfrm>
                    <a:off x="7897950" y="5534967"/>
                    <a:ext cx="3094648" cy="417807"/>
                  </a:xfrm>
                  <a:prstGeom prst="rect">
                    <a:avLst/>
                  </a:prstGeom>
                  <a:blipFill>
                    <a:blip r:embed="rId1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99BB0CC1-BC11-9D9E-8883-09C5EF76DDA1}"/>
                      </a:ext>
                    </a:extLst>
                  </p:cNvPr>
                  <p:cNvSpPr txBox="1"/>
                  <p:nvPr/>
                </p:nvSpPr>
                <p:spPr>
                  <a:xfrm>
                    <a:off x="7897949" y="5101587"/>
                    <a:ext cx="2897879" cy="416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𝐺𝑙𝑢</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6" name="TextBox 95">
                    <a:extLst>
                      <a:ext uri="{FF2B5EF4-FFF2-40B4-BE49-F238E27FC236}">
                        <a16:creationId xmlns:a16="http://schemas.microsoft.com/office/drawing/2014/main" id="{99BB0CC1-BC11-9D9E-8883-09C5EF76DDA1}"/>
                      </a:ext>
                    </a:extLst>
                  </p:cNvPr>
                  <p:cNvSpPr txBox="1">
                    <a:spLocks noRot="1" noChangeAspect="1" noMove="1" noResize="1" noEditPoints="1" noAdjustHandles="1" noChangeArrowheads="1" noChangeShapeType="1" noTextEdit="1"/>
                  </p:cNvSpPr>
                  <p:nvPr/>
                </p:nvSpPr>
                <p:spPr>
                  <a:xfrm>
                    <a:off x="7897949" y="5101587"/>
                    <a:ext cx="2897879" cy="416332"/>
                  </a:xfrm>
                  <a:prstGeom prst="rect">
                    <a:avLst/>
                  </a:prstGeom>
                  <a:blipFill>
                    <a:blip r:embed="rId1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175D8A51-2153-5305-A4D4-12DE7274D610}"/>
                      </a:ext>
                    </a:extLst>
                  </p:cNvPr>
                  <p:cNvSpPr txBox="1"/>
                  <p:nvPr/>
                </p:nvSpPr>
                <p:spPr>
                  <a:xfrm>
                    <a:off x="7897950" y="6353938"/>
                    <a:ext cx="2556426" cy="4254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7" name="TextBox 96">
                    <a:extLst>
                      <a:ext uri="{FF2B5EF4-FFF2-40B4-BE49-F238E27FC236}">
                        <a16:creationId xmlns:a16="http://schemas.microsoft.com/office/drawing/2014/main" id="{175D8A51-2153-5305-A4D4-12DE7274D610}"/>
                      </a:ext>
                    </a:extLst>
                  </p:cNvPr>
                  <p:cNvSpPr txBox="1">
                    <a:spLocks noRot="1" noChangeAspect="1" noMove="1" noResize="1" noEditPoints="1" noAdjustHandles="1" noChangeArrowheads="1" noChangeShapeType="1" noTextEdit="1"/>
                  </p:cNvSpPr>
                  <p:nvPr/>
                </p:nvSpPr>
                <p:spPr>
                  <a:xfrm>
                    <a:off x="7897950" y="6353938"/>
                    <a:ext cx="2556426" cy="425437"/>
                  </a:xfrm>
                  <a:prstGeom prst="rect">
                    <a:avLst/>
                  </a:prstGeom>
                  <a:blipFill>
                    <a:blip r:embed="rId1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FE9EEB3B-F064-2333-509F-F6E5CAD690AC}"/>
                      </a:ext>
                    </a:extLst>
                  </p:cNvPr>
                  <p:cNvSpPr txBox="1"/>
                  <p:nvPr/>
                </p:nvSpPr>
                <p:spPr>
                  <a:xfrm>
                    <a:off x="7897948" y="5952852"/>
                    <a:ext cx="3083075" cy="417807"/>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7</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8" name="TextBox 97">
                    <a:extLst>
                      <a:ext uri="{FF2B5EF4-FFF2-40B4-BE49-F238E27FC236}">
                        <a16:creationId xmlns:a16="http://schemas.microsoft.com/office/drawing/2014/main" id="{FE9EEB3B-F064-2333-509F-F6E5CAD690AC}"/>
                      </a:ext>
                    </a:extLst>
                  </p:cNvPr>
                  <p:cNvSpPr txBox="1">
                    <a:spLocks noRot="1" noChangeAspect="1" noMove="1" noResize="1" noEditPoints="1" noAdjustHandles="1" noChangeArrowheads="1" noChangeShapeType="1" noTextEdit="1"/>
                  </p:cNvSpPr>
                  <p:nvPr/>
                </p:nvSpPr>
                <p:spPr>
                  <a:xfrm>
                    <a:off x="7897948" y="5952852"/>
                    <a:ext cx="3083075" cy="417807"/>
                  </a:xfrm>
                  <a:prstGeom prst="rect">
                    <a:avLst/>
                  </a:prstGeom>
                  <a:blipFill>
                    <a:blip r:embed="rId15"/>
                    <a:stretch>
                      <a:fillRect/>
                    </a:stretch>
                  </a:blipFill>
                </p:spPr>
                <p:txBody>
                  <a:bodyPr/>
                  <a:lstStyle/>
                  <a:p>
                    <a:r>
                      <a:rPr lang="en-NZ">
                        <a:noFill/>
                      </a:rPr>
                      <a:t> </a:t>
                    </a:r>
                  </a:p>
                </p:txBody>
              </p:sp>
            </mc:Fallback>
          </mc:AlternateContent>
        </p:grpSp>
      </p:grpSp>
      <p:sp>
        <p:nvSpPr>
          <p:cNvPr id="2" name="Rectangle 1">
            <a:extLst>
              <a:ext uri="{FF2B5EF4-FFF2-40B4-BE49-F238E27FC236}">
                <a16:creationId xmlns:a16="http://schemas.microsoft.com/office/drawing/2014/main" id="{0DB91920-0060-47AD-B36B-A15515F2EBA1}"/>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2174124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08627-EEDB-AD8A-3393-CDFC8C5219A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ACE613B-F3DA-0DBC-12E5-582A956E83C0}"/>
              </a:ext>
            </a:extLst>
          </p:cNvPr>
          <p:cNvSpPr txBox="1"/>
          <p:nvPr/>
        </p:nvSpPr>
        <p:spPr>
          <a:xfrm>
            <a:off x="245754" y="146898"/>
            <a:ext cx="751394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1"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SLC4A3</a:t>
            </a:r>
            <a:r>
              <a:rPr kumimoji="0" lang="en-NZ" sz="2400" b="1" i="0"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(AE3) Chloride-bicarbonate exchange </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NZ" sz="24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2"/>
              </a:rPr>
              <a:t>SLCtables</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07" name="Group 206">
            <a:extLst>
              <a:ext uri="{FF2B5EF4-FFF2-40B4-BE49-F238E27FC236}">
                <a16:creationId xmlns:a16="http://schemas.microsoft.com/office/drawing/2014/main" id="{FE3C0E46-5082-8F1A-C48E-F6EBC24A6A5B}"/>
              </a:ext>
            </a:extLst>
          </p:cNvPr>
          <p:cNvGrpSpPr/>
          <p:nvPr/>
        </p:nvGrpSpPr>
        <p:grpSpPr>
          <a:xfrm>
            <a:off x="861749" y="1322834"/>
            <a:ext cx="10120637" cy="3655744"/>
            <a:chOff x="861749" y="1601128"/>
            <a:chExt cx="10120637" cy="3655744"/>
          </a:xfrm>
        </p:grpSpPr>
        <p:pic>
          <p:nvPicPr>
            <p:cNvPr id="10" name="Picture 9">
              <a:extLst>
                <a:ext uri="{FF2B5EF4-FFF2-40B4-BE49-F238E27FC236}">
                  <a16:creationId xmlns:a16="http://schemas.microsoft.com/office/drawing/2014/main" id="{6C84186C-82E4-B307-69E1-84249A68FCAC}"/>
                </a:ext>
              </a:extLst>
            </p:cNvPr>
            <p:cNvPicPr>
              <a:picLocks noChangeAspect="1"/>
            </p:cNvPicPr>
            <p:nvPr/>
          </p:nvPicPr>
          <p:blipFill>
            <a:blip r:embed="rId3"/>
            <a:stretch>
              <a:fillRect/>
            </a:stretch>
          </p:blipFill>
          <p:spPr>
            <a:xfrm>
              <a:off x="861749" y="2937713"/>
              <a:ext cx="1800000" cy="982574"/>
            </a:xfrm>
            <a:prstGeom prst="rect">
              <a:avLst/>
            </a:prstGeom>
          </p:spPr>
        </p:pic>
        <p:grpSp>
          <p:nvGrpSpPr>
            <p:cNvPr id="49" name="Group 48">
              <a:extLst>
                <a:ext uri="{FF2B5EF4-FFF2-40B4-BE49-F238E27FC236}">
                  <a16:creationId xmlns:a16="http://schemas.microsoft.com/office/drawing/2014/main" id="{48FC89C4-A9B4-3CCD-3DDD-926D79F833DB}"/>
                </a:ext>
              </a:extLst>
            </p:cNvPr>
            <p:cNvGrpSpPr/>
            <p:nvPr/>
          </p:nvGrpSpPr>
          <p:grpSpPr>
            <a:xfrm>
              <a:off x="9682162" y="2531888"/>
              <a:ext cx="1300224" cy="1794225"/>
              <a:chOff x="10452606" y="1402272"/>
              <a:chExt cx="1300224" cy="1794225"/>
            </a:xfrm>
          </p:grpSpPr>
          <p:cxnSp>
            <p:nvCxnSpPr>
              <p:cNvPr id="33" name="Straight Arrow Connector 32">
                <a:extLst>
                  <a:ext uri="{FF2B5EF4-FFF2-40B4-BE49-F238E27FC236}">
                    <a16:creationId xmlns:a16="http://schemas.microsoft.com/office/drawing/2014/main" id="{360E1080-20EA-C3C5-5396-FC60B4904B70}"/>
                  </a:ext>
                </a:extLst>
              </p:cNvPr>
              <p:cNvCxnSpPr>
                <a:cxnSpLocks/>
              </p:cNvCxnSpPr>
              <p:nvPr/>
            </p:nvCxnSpPr>
            <p:spPr>
              <a:xfrm flipV="1">
                <a:off x="11050331" y="2036323"/>
                <a:ext cx="0" cy="504000"/>
              </a:xfrm>
              <a:prstGeom prst="straightConnector1">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B603DEE-9D35-F02C-040E-15C0B10B4D59}"/>
                  </a:ext>
                </a:extLst>
              </p:cNvPr>
              <p:cNvCxnSpPr/>
              <p:nvPr/>
            </p:nvCxnSpPr>
            <p:spPr>
              <a:xfrm>
                <a:off x="10960331" y="2053188"/>
                <a:ext cx="0" cy="50400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16616DB-BC96-FAD0-7D11-900F66439721}"/>
                      </a:ext>
                    </a:extLst>
                  </p:cNvPr>
                  <p:cNvSpPr txBox="1"/>
                  <p:nvPr/>
                </p:nvSpPr>
                <p:spPr>
                  <a:xfrm>
                    <a:off x="10452606" y="1402487"/>
                    <a:ext cx="324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𝐶𝑙</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A16616DB-BC96-FAD0-7D11-900F66439721}"/>
                      </a:ext>
                    </a:extLst>
                  </p:cNvPr>
                  <p:cNvSpPr txBox="1">
                    <a:spLocks noRot="1" noChangeAspect="1" noMove="1" noResize="1" noEditPoints="1" noAdjustHandles="1" noChangeArrowheads="1" noChangeShapeType="1" noTextEdit="1"/>
                  </p:cNvSpPr>
                  <p:nvPr/>
                </p:nvSpPr>
                <p:spPr>
                  <a:xfrm>
                    <a:off x="10452606" y="1402487"/>
                    <a:ext cx="324000" cy="252000"/>
                  </a:xfrm>
                  <a:prstGeom prst="roundRect">
                    <a:avLst>
                      <a:gd name="adj" fmla="val 38026"/>
                    </a:avLst>
                  </a:prstGeom>
                  <a:blipFill>
                    <a:blip r:embed="rId4"/>
                    <a:stretch>
                      <a:fillRect l="-5455" b="-2326"/>
                    </a:stretch>
                  </a:blipFill>
                  <a:ln w="12700">
                    <a:solidFill>
                      <a:srgbClr val="FF0000"/>
                    </a:solidFill>
                  </a:ln>
                </p:spPr>
                <p:txBody>
                  <a:bodyPr/>
                  <a:lstStyle/>
                  <a:p>
                    <a:r>
                      <a:rPr lang="en-NZ">
                        <a:noFill/>
                      </a:rPr>
                      <a:t> </a:t>
                    </a:r>
                  </a:p>
                </p:txBody>
              </p:sp>
            </mc:Fallback>
          </mc:AlternateContent>
          <p:grpSp>
            <p:nvGrpSpPr>
              <p:cNvPr id="18" name="Group 17">
                <a:extLst>
                  <a:ext uri="{FF2B5EF4-FFF2-40B4-BE49-F238E27FC236}">
                    <a16:creationId xmlns:a16="http://schemas.microsoft.com/office/drawing/2014/main" id="{B4BAAFD6-43D4-4EA2-756F-5659C9EF1A23}"/>
                  </a:ext>
                </a:extLst>
              </p:cNvPr>
              <p:cNvGrpSpPr/>
              <p:nvPr/>
            </p:nvGrpSpPr>
            <p:grpSpPr>
              <a:xfrm>
                <a:off x="10659631" y="2196043"/>
                <a:ext cx="684000" cy="216000"/>
                <a:chOff x="10659631" y="2194424"/>
                <a:chExt cx="684000" cy="216000"/>
              </a:xfrm>
            </p:grpSpPr>
            <p:cxnSp>
              <p:nvCxnSpPr>
                <p:cNvPr id="17" name="Straight Connector 16">
                  <a:extLst>
                    <a:ext uri="{FF2B5EF4-FFF2-40B4-BE49-F238E27FC236}">
                      <a16:creationId xmlns:a16="http://schemas.microsoft.com/office/drawing/2014/main" id="{DD7A7F44-A576-2693-CD0C-31405DDA3AE6}"/>
                    </a:ext>
                  </a:extLst>
                </p:cNvPr>
                <p:cNvCxnSpPr>
                  <a:cxnSpLocks/>
                </p:cNvCxnSpPr>
                <p:nvPr/>
              </p:nvCxnSpPr>
              <p:spPr>
                <a:xfrm>
                  <a:off x="10659631" y="2302424"/>
                  <a:ext cx="684000" cy="0"/>
                </a:xfrm>
                <a:prstGeom prst="line">
                  <a:avLst/>
                </a:prstGeom>
                <a:ln w="57150" cmpd="dbl">
                  <a:solidFill>
                    <a:schemeClr val="accent4">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90C06612-209C-D0FD-2BD9-E610FA19813B}"/>
                    </a:ext>
                  </a:extLst>
                </p:cNvPr>
                <p:cNvSpPr/>
                <p:nvPr/>
              </p:nvSpPr>
              <p:spPr>
                <a:xfrm>
                  <a:off x="10817381" y="2194424"/>
                  <a:ext cx="360000" cy="216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mn-ea"/>
                      <a:cs typeface="+mn-cs"/>
                    </a:rPr>
                    <a:t>AE3</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B50736A-5F6E-61E7-CBCC-0C2A89E20514}"/>
                      </a:ext>
                    </a:extLst>
                  </p:cNvPr>
                  <p:cNvSpPr txBox="1"/>
                  <p:nvPr/>
                </p:nvSpPr>
                <p:spPr>
                  <a:xfrm>
                    <a:off x="10821631" y="1814109"/>
                    <a:ext cx="396000" cy="252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𝐴𝐸</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 name="TextBox 14">
                    <a:extLst>
                      <a:ext uri="{FF2B5EF4-FFF2-40B4-BE49-F238E27FC236}">
                        <a16:creationId xmlns:a16="http://schemas.microsoft.com/office/drawing/2014/main" id="{2B50736A-5F6E-61E7-CBCC-0C2A89E20514}"/>
                      </a:ext>
                    </a:extLst>
                  </p:cNvPr>
                  <p:cNvSpPr txBox="1">
                    <a:spLocks noRot="1" noChangeAspect="1" noMove="1" noResize="1" noEditPoints="1" noAdjustHandles="1" noChangeArrowheads="1" noChangeShapeType="1" noTextEdit="1"/>
                  </p:cNvSpPr>
                  <p:nvPr/>
                </p:nvSpPr>
                <p:spPr>
                  <a:xfrm>
                    <a:off x="10821631" y="1814109"/>
                    <a:ext cx="396000" cy="252000"/>
                  </a:xfrm>
                  <a:prstGeom prst="roundRect">
                    <a:avLst>
                      <a:gd name="adj" fmla="val 38026"/>
                    </a:avLst>
                  </a:prstGeom>
                  <a:blipFill>
                    <a:blip r:embed="rId5"/>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BE71F75-8176-10D0-C538-96BE3C8B13D3}"/>
                      </a:ext>
                    </a:extLst>
                  </p:cNvPr>
                  <p:cNvSpPr txBox="1"/>
                  <p:nvPr/>
                </p:nvSpPr>
                <p:spPr>
                  <a:xfrm>
                    <a:off x="10821631" y="2556859"/>
                    <a:ext cx="396000" cy="252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𝐴𝐸</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 name="TextBox 15">
                    <a:extLst>
                      <a:ext uri="{FF2B5EF4-FFF2-40B4-BE49-F238E27FC236}">
                        <a16:creationId xmlns:a16="http://schemas.microsoft.com/office/drawing/2014/main" id="{5BE71F75-8176-10D0-C538-96BE3C8B13D3}"/>
                      </a:ext>
                    </a:extLst>
                  </p:cNvPr>
                  <p:cNvSpPr txBox="1">
                    <a:spLocks noRot="1" noChangeAspect="1" noMove="1" noResize="1" noEditPoints="1" noAdjustHandles="1" noChangeArrowheads="1" noChangeShapeType="1" noTextEdit="1"/>
                  </p:cNvSpPr>
                  <p:nvPr/>
                </p:nvSpPr>
                <p:spPr>
                  <a:xfrm>
                    <a:off x="10821631" y="2556859"/>
                    <a:ext cx="396000" cy="252000"/>
                  </a:xfrm>
                  <a:prstGeom prst="roundRect">
                    <a:avLst>
                      <a:gd name="adj" fmla="val 38026"/>
                    </a:avLst>
                  </a:prstGeom>
                  <a:blipFill>
                    <a:blip r:embed="rId5"/>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B1D2560-BBAF-3C8B-5B5C-58032101230F}"/>
                      </a:ext>
                    </a:extLst>
                  </p:cNvPr>
                  <p:cNvSpPr txBox="1"/>
                  <p:nvPr/>
                </p:nvSpPr>
                <p:spPr>
                  <a:xfrm>
                    <a:off x="10452606" y="2944497"/>
                    <a:ext cx="324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𝐶𝑙</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6" name="TextBox 25">
                    <a:extLst>
                      <a:ext uri="{FF2B5EF4-FFF2-40B4-BE49-F238E27FC236}">
                        <a16:creationId xmlns:a16="http://schemas.microsoft.com/office/drawing/2014/main" id="{BB1D2560-BBAF-3C8B-5B5C-58032101230F}"/>
                      </a:ext>
                    </a:extLst>
                  </p:cNvPr>
                  <p:cNvSpPr txBox="1">
                    <a:spLocks noRot="1" noChangeAspect="1" noMove="1" noResize="1" noEditPoints="1" noAdjustHandles="1" noChangeArrowheads="1" noChangeShapeType="1" noTextEdit="1"/>
                  </p:cNvSpPr>
                  <p:nvPr/>
                </p:nvSpPr>
                <p:spPr>
                  <a:xfrm>
                    <a:off x="10452606" y="2944497"/>
                    <a:ext cx="324000" cy="252000"/>
                  </a:xfrm>
                  <a:prstGeom prst="roundRect">
                    <a:avLst>
                      <a:gd name="adj" fmla="val 38026"/>
                    </a:avLst>
                  </a:prstGeom>
                  <a:blipFill>
                    <a:blip r:embed="rId6"/>
                    <a:stretch>
                      <a:fillRect l="-5455" b="-4545"/>
                    </a:stretch>
                  </a:blipFill>
                  <a:ln w="12700">
                    <a:solidFill>
                      <a:srgbClr val="FF0000"/>
                    </a:solidFill>
                  </a:ln>
                </p:spPr>
                <p:txBody>
                  <a:bodyPr/>
                  <a:lstStyle/>
                  <a:p>
                    <a:r>
                      <a:rPr lang="en-NZ">
                        <a:noFill/>
                      </a:rPr>
                      <a:t> </a:t>
                    </a:r>
                  </a:p>
                </p:txBody>
              </p:sp>
            </mc:Fallback>
          </mc:AlternateContent>
          <p:cxnSp>
            <p:nvCxnSpPr>
              <p:cNvPr id="28" name="Connector: Elbow 27">
                <a:extLst>
                  <a:ext uri="{FF2B5EF4-FFF2-40B4-BE49-F238E27FC236}">
                    <a16:creationId xmlns:a16="http://schemas.microsoft.com/office/drawing/2014/main" id="{9DF2D1D9-EFC7-8C13-F58D-81C3F4DF5A2D}"/>
                  </a:ext>
                </a:extLst>
              </p:cNvPr>
              <p:cNvCxnSpPr>
                <a:stCxn id="11" idx="3"/>
                <a:endCxn id="15" idx="0"/>
              </p:cNvCxnSpPr>
              <p:nvPr/>
            </p:nvCxnSpPr>
            <p:spPr>
              <a:xfrm>
                <a:off x="10776606" y="1528487"/>
                <a:ext cx="180000" cy="285622"/>
              </a:xfrm>
              <a:prstGeom prst="bentConnector2">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80F8AC4-6C54-5EA9-EADB-858E0BC738E9}"/>
                  </a:ext>
                </a:extLst>
              </p:cNvPr>
              <p:cNvCxnSpPr>
                <a:cxnSpLocks/>
                <a:stCxn id="26" idx="3"/>
                <a:endCxn id="16" idx="2"/>
              </p:cNvCxnSpPr>
              <p:nvPr/>
            </p:nvCxnSpPr>
            <p:spPr>
              <a:xfrm flipV="1">
                <a:off x="10776606" y="2808859"/>
                <a:ext cx="180000" cy="261638"/>
              </a:xfrm>
              <a:prstGeom prst="bentConnector2">
                <a:avLst/>
              </a:prstGeom>
              <a:ln w="19050">
                <a:solidFill>
                  <a:schemeClr val="accent6">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3710134-DF17-0D9F-E2A7-7D900C268C59}"/>
                      </a:ext>
                    </a:extLst>
                  </p:cNvPr>
                  <p:cNvSpPr txBox="1"/>
                  <p:nvPr/>
                </p:nvSpPr>
                <p:spPr>
                  <a:xfrm>
                    <a:off x="11226631" y="1402272"/>
                    <a:ext cx="526199"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𝐻𝐶𝑂</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b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4" name="TextBox 33">
                    <a:extLst>
                      <a:ext uri="{FF2B5EF4-FFF2-40B4-BE49-F238E27FC236}">
                        <a16:creationId xmlns:a16="http://schemas.microsoft.com/office/drawing/2014/main" id="{D3710134-DF17-0D9F-E2A7-7D900C268C59}"/>
                      </a:ext>
                    </a:extLst>
                  </p:cNvPr>
                  <p:cNvSpPr txBox="1">
                    <a:spLocks noRot="1" noChangeAspect="1" noMove="1" noResize="1" noEditPoints="1" noAdjustHandles="1" noChangeArrowheads="1" noChangeShapeType="1" noTextEdit="1"/>
                  </p:cNvSpPr>
                  <p:nvPr/>
                </p:nvSpPr>
                <p:spPr>
                  <a:xfrm>
                    <a:off x="11226631" y="1402272"/>
                    <a:ext cx="526199" cy="252000"/>
                  </a:xfrm>
                  <a:prstGeom prst="roundRect">
                    <a:avLst>
                      <a:gd name="adj" fmla="val 38026"/>
                    </a:avLst>
                  </a:prstGeom>
                  <a:blipFill>
                    <a:blip r:embed="rId7"/>
                    <a:stretch>
                      <a:fillRect b="-9302"/>
                    </a:stretch>
                  </a:blipFill>
                  <a:ln w="12700">
                    <a:solidFill>
                      <a:srgbClr val="FF0000"/>
                    </a:solidFill>
                  </a:ln>
                </p:spPr>
                <p:txBody>
                  <a:bodyPr/>
                  <a:lstStyle/>
                  <a:p>
                    <a:r>
                      <a:rPr lang="en-NZ">
                        <a:noFill/>
                      </a:rPr>
                      <a:t> </a:t>
                    </a:r>
                  </a:p>
                </p:txBody>
              </p:sp>
            </mc:Fallback>
          </mc:AlternateContent>
          <p:cxnSp>
            <p:nvCxnSpPr>
              <p:cNvPr id="40" name="Connector: Elbow 39">
                <a:extLst>
                  <a:ext uri="{FF2B5EF4-FFF2-40B4-BE49-F238E27FC236}">
                    <a16:creationId xmlns:a16="http://schemas.microsoft.com/office/drawing/2014/main" id="{AE572BCD-5A01-A891-2561-57C485EB442D}"/>
                  </a:ext>
                </a:extLst>
              </p:cNvPr>
              <p:cNvCxnSpPr>
                <a:cxnSpLocks/>
                <a:stCxn id="34" idx="1"/>
                <a:endCxn id="15" idx="0"/>
              </p:cNvCxnSpPr>
              <p:nvPr/>
            </p:nvCxnSpPr>
            <p:spPr>
              <a:xfrm rot="10800000" flipV="1">
                <a:off x="11046631" y="1528271"/>
                <a:ext cx="180000" cy="285837"/>
              </a:xfrm>
              <a:prstGeom prst="bentConnector2">
                <a:avLst/>
              </a:prstGeom>
              <a:ln w="19050">
                <a:solidFill>
                  <a:schemeClr val="accent4">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EEA8744-B5A7-4C5C-43FF-6B770EA5D223}"/>
                      </a:ext>
                    </a:extLst>
                  </p:cNvPr>
                  <p:cNvSpPr txBox="1"/>
                  <p:nvPr/>
                </p:nvSpPr>
                <p:spPr>
                  <a:xfrm>
                    <a:off x="11226631" y="2944497"/>
                    <a:ext cx="526199"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𝐻𝐶𝑂</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b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5" name="TextBox 44">
                    <a:extLst>
                      <a:ext uri="{FF2B5EF4-FFF2-40B4-BE49-F238E27FC236}">
                        <a16:creationId xmlns:a16="http://schemas.microsoft.com/office/drawing/2014/main" id="{1EEA8744-B5A7-4C5C-43FF-6B770EA5D223}"/>
                      </a:ext>
                    </a:extLst>
                  </p:cNvPr>
                  <p:cNvSpPr txBox="1">
                    <a:spLocks noRot="1" noChangeAspect="1" noMove="1" noResize="1" noEditPoints="1" noAdjustHandles="1" noChangeArrowheads="1" noChangeShapeType="1" noTextEdit="1"/>
                  </p:cNvSpPr>
                  <p:nvPr/>
                </p:nvSpPr>
                <p:spPr>
                  <a:xfrm>
                    <a:off x="11226631" y="2944497"/>
                    <a:ext cx="526199" cy="252000"/>
                  </a:xfrm>
                  <a:prstGeom prst="roundRect">
                    <a:avLst>
                      <a:gd name="adj" fmla="val 38026"/>
                    </a:avLst>
                  </a:prstGeom>
                  <a:blipFill>
                    <a:blip r:embed="rId8"/>
                    <a:stretch>
                      <a:fillRect b="-11364"/>
                    </a:stretch>
                  </a:blipFill>
                  <a:ln w="12700">
                    <a:solidFill>
                      <a:srgbClr val="FF0000"/>
                    </a:solidFill>
                  </a:ln>
                </p:spPr>
                <p:txBody>
                  <a:bodyPr/>
                  <a:lstStyle/>
                  <a:p>
                    <a:r>
                      <a:rPr lang="en-NZ">
                        <a:noFill/>
                      </a:rPr>
                      <a:t> </a:t>
                    </a:r>
                  </a:p>
                </p:txBody>
              </p:sp>
            </mc:Fallback>
          </mc:AlternateContent>
          <p:cxnSp>
            <p:nvCxnSpPr>
              <p:cNvPr id="46" name="Connector: Elbow 45">
                <a:extLst>
                  <a:ext uri="{FF2B5EF4-FFF2-40B4-BE49-F238E27FC236}">
                    <a16:creationId xmlns:a16="http://schemas.microsoft.com/office/drawing/2014/main" id="{D28A3EBA-2D3B-FC46-2597-E8D1BC699F85}"/>
                  </a:ext>
                </a:extLst>
              </p:cNvPr>
              <p:cNvCxnSpPr>
                <a:cxnSpLocks/>
              </p:cNvCxnSpPr>
              <p:nvPr/>
            </p:nvCxnSpPr>
            <p:spPr>
              <a:xfrm rot="10800000">
                <a:off x="11055631" y="2805033"/>
                <a:ext cx="180000" cy="267622"/>
              </a:xfrm>
              <a:prstGeom prst="bentConnector2">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77" name="Arrow: Right 76">
              <a:extLst>
                <a:ext uri="{FF2B5EF4-FFF2-40B4-BE49-F238E27FC236}">
                  <a16:creationId xmlns:a16="http://schemas.microsoft.com/office/drawing/2014/main" id="{A5CB2E4A-C6A4-D513-7144-23F1E034EF00}"/>
                </a:ext>
              </a:extLst>
            </p:cNvPr>
            <p:cNvSpPr/>
            <p:nvPr/>
          </p:nvSpPr>
          <p:spPr>
            <a:xfrm>
              <a:off x="3228360" y="3255434"/>
              <a:ext cx="278961" cy="34713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Arrow: Right 77">
              <a:extLst>
                <a:ext uri="{FF2B5EF4-FFF2-40B4-BE49-F238E27FC236}">
                  <a16:creationId xmlns:a16="http://schemas.microsoft.com/office/drawing/2014/main" id="{20875E15-0498-A474-2403-8A7897D16294}"/>
                </a:ext>
              </a:extLst>
            </p:cNvPr>
            <p:cNvSpPr/>
            <p:nvPr/>
          </p:nvSpPr>
          <p:spPr>
            <a:xfrm>
              <a:off x="8836591" y="3255434"/>
              <a:ext cx="278961" cy="34713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9" name="Group 78">
              <a:extLst>
                <a:ext uri="{FF2B5EF4-FFF2-40B4-BE49-F238E27FC236}">
                  <a16:creationId xmlns:a16="http://schemas.microsoft.com/office/drawing/2014/main" id="{C9C97726-C553-6C4E-DAB3-70E9F922935E}"/>
                </a:ext>
              </a:extLst>
            </p:cNvPr>
            <p:cNvGrpSpPr/>
            <p:nvPr/>
          </p:nvGrpSpPr>
          <p:grpSpPr>
            <a:xfrm>
              <a:off x="4073932" y="1601128"/>
              <a:ext cx="4196049" cy="3655744"/>
              <a:chOff x="5314956" y="1819262"/>
              <a:chExt cx="3743896" cy="3255433"/>
            </a:xfrm>
          </p:grpSpPr>
          <p:grpSp>
            <p:nvGrpSpPr>
              <p:cNvPr id="80" name="Group 79">
                <a:extLst>
                  <a:ext uri="{FF2B5EF4-FFF2-40B4-BE49-F238E27FC236}">
                    <a16:creationId xmlns:a16="http://schemas.microsoft.com/office/drawing/2014/main" id="{52C24CDE-5834-1DC3-BD20-A09F397534A6}"/>
                  </a:ext>
                </a:extLst>
              </p:cNvPr>
              <p:cNvGrpSpPr>
                <a:grpSpLocks/>
              </p:cNvGrpSpPr>
              <p:nvPr/>
            </p:nvGrpSpPr>
            <p:grpSpPr>
              <a:xfrm>
                <a:off x="5314956" y="1819262"/>
                <a:ext cx="3743896" cy="3255433"/>
                <a:chOff x="1157331" y="1524440"/>
                <a:chExt cx="3743896" cy="4032001"/>
              </a:xfrm>
            </p:grpSpPr>
            <p:sp>
              <p:nvSpPr>
                <p:cNvPr id="201" name="Rectangle 200">
                  <a:extLst>
                    <a:ext uri="{FF2B5EF4-FFF2-40B4-BE49-F238E27FC236}">
                      <a16:creationId xmlns:a16="http://schemas.microsoft.com/office/drawing/2014/main" id="{1F53E8A5-4355-A0FB-8AB7-76A470D65810}"/>
                    </a:ext>
                  </a:extLst>
                </p:cNvPr>
                <p:cNvSpPr>
                  <a:spLocks/>
                </p:cNvSpPr>
                <p:nvPr/>
              </p:nvSpPr>
              <p:spPr>
                <a:xfrm>
                  <a:off x="1734260" y="1524440"/>
                  <a:ext cx="2589598" cy="4032000"/>
                </a:xfrm>
                <a:prstGeom prst="rect">
                  <a:avLst/>
                </a:prstGeom>
                <a:gradFill>
                  <a:gsLst>
                    <a:gs pos="50000">
                      <a:schemeClr val="bg1"/>
                    </a:gs>
                    <a:gs pos="11000">
                      <a:schemeClr val="accent4">
                        <a:lumMod val="20000"/>
                        <a:lumOff val="80000"/>
                      </a:schemeClr>
                    </a:gs>
                    <a:gs pos="89000">
                      <a:schemeClr val="accent4">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87BEB146-BA5F-B02B-5319-5F7F333C2EF8}"/>
                    </a:ext>
                  </a:extLst>
                </p:cNvPr>
                <p:cNvSpPr>
                  <a:spLocks/>
                </p:cNvSpPr>
                <p:nvPr/>
              </p:nvSpPr>
              <p:spPr>
                <a:xfrm>
                  <a:off x="4325227" y="1524441"/>
                  <a:ext cx="576000" cy="4032000"/>
                </a:xfrm>
                <a:prstGeom prst="rect">
                  <a:avLst/>
                </a:prstGeom>
                <a:gradFill>
                  <a:gsLst>
                    <a:gs pos="11000">
                      <a:srgbClr val="AEBE8E"/>
                    </a:gs>
                    <a:gs pos="89000">
                      <a:srgbClr val="E6EADC"/>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3" name="Rectangle 202">
                  <a:extLst>
                    <a:ext uri="{FF2B5EF4-FFF2-40B4-BE49-F238E27FC236}">
                      <a16:creationId xmlns:a16="http://schemas.microsoft.com/office/drawing/2014/main" id="{4829E06F-4ACB-CE02-EAFA-EC52CDFB158F}"/>
                    </a:ext>
                  </a:extLst>
                </p:cNvPr>
                <p:cNvSpPr>
                  <a:spLocks/>
                </p:cNvSpPr>
                <p:nvPr/>
              </p:nvSpPr>
              <p:spPr>
                <a:xfrm>
                  <a:off x="1157331" y="1524441"/>
                  <a:ext cx="576000" cy="4032000"/>
                </a:xfrm>
                <a:prstGeom prst="rect">
                  <a:avLst/>
                </a:prstGeom>
                <a:gradFill>
                  <a:gsLst>
                    <a:gs pos="11000">
                      <a:srgbClr val="F3F7FE"/>
                    </a:gs>
                    <a:gs pos="89000">
                      <a:srgbClr val="D9E1F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D7D9FE73-D7AE-B2C1-3590-3AFDCD60AAEC}"/>
                      </a:ext>
                    </a:extLst>
                  </p:cNvPr>
                  <p:cNvSpPr txBox="1"/>
                  <p:nvPr/>
                </p:nvSpPr>
                <p:spPr>
                  <a:xfrm>
                    <a:off x="6107782" y="3345462"/>
                    <a:ext cx="243642" cy="210834"/>
                  </a:xfrm>
                  <a:prstGeom prst="roundRect">
                    <a:avLst>
                      <a:gd name="adj" fmla="val 41083"/>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oMath>
                      </m:oMathPara>
                    </a14:m>
                    <a:endParaRPr kumimoji="0" lang="en-NZ" sz="9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20" name="TextBox 19">
                    <a:extLst>
                      <a:ext uri="{FF2B5EF4-FFF2-40B4-BE49-F238E27FC236}">
                        <a16:creationId xmlns:a16="http://schemas.microsoft.com/office/drawing/2014/main" id="{D7D9FE73-D7AE-B2C1-3590-3AFDCD60AAEC}"/>
                      </a:ext>
                    </a:extLst>
                  </p:cNvPr>
                  <p:cNvSpPr txBox="1">
                    <a:spLocks noRot="1" noChangeAspect="1" noMove="1" noResize="1" noEditPoints="1" noAdjustHandles="1" noChangeArrowheads="1" noChangeShapeType="1" noTextEdit="1"/>
                  </p:cNvSpPr>
                  <p:nvPr/>
                </p:nvSpPr>
                <p:spPr>
                  <a:xfrm>
                    <a:off x="6107782" y="3345462"/>
                    <a:ext cx="243642" cy="210834"/>
                  </a:xfrm>
                  <a:prstGeom prst="roundRect">
                    <a:avLst>
                      <a:gd name="adj" fmla="val 41083"/>
                    </a:avLst>
                  </a:prstGeom>
                  <a:blipFill>
                    <a:blip r:embed="rId9"/>
                    <a:stretch>
                      <a:fillRect/>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0867611C-2C91-26E9-8852-AE36C16ED4C2}"/>
                      </a:ext>
                    </a:extLst>
                  </p:cNvPr>
                  <p:cNvSpPr txBox="1"/>
                  <p:nvPr/>
                </p:nvSpPr>
                <p:spPr>
                  <a:xfrm>
                    <a:off x="6085603" y="2275337"/>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1" name="TextBox 20">
                    <a:extLst>
                      <a:ext uri="{FF2B5EF4-FFF2-40B4-BE49-F238E27FC236}">
                        <a16:creationId xmlns:a16="http://schemas.microsoft.com/office/drawing/2014/main" id="{0867611C-2C91-26E9-8852-AE36C16ED4C2}"/>
                      </a:ext>
                    </a:extLst>
                  </p:cNvPr>
                  <p:cNvSpPr txBox="1">
                    <a:spLocks noRot="1" noChangeAspect="1" noMove="1" noResize="1" noEditPoints="1" noAdjustHandles="1" noChangeArrowheads="1" noChangeShapeType="1" noTextEdit="1"/>
                  </p:cNvSpPr>
                  <p:nvPr/>
                </p:nvSpPr>
                <p:spPr>
                  <a:xfrm>
                    <a:off x="6085603" y="2275337"/>
                    <a:ext cx="288000" cy="216000"/>
                  </a:xfrm>
                  <a:prstGeom prst="roundRect">
                    <a:avLst>
                      <a:gd name="adj" fmla="val 38026"/>
                    </a:avLst>
                  </a:prstGeom>
                  <a:blipFill>
                    <a:blip r:embed="rId10"/>
                    <a:stretch>
                      <a:fillRect/>
                    </a:stretch>
                  </a:blipFill>
                  <a:ln w="12700">
                    <a:noFill/>
                  </a:ln>
                </p:spPr>
                <p:txBody>
                  <a:bodyPr/>
                  <a:lstStyle/>
                  <a:p>
                    <a:r>
                      <a:rPr lang="en-NZ">
                        <a:noFill/>
                      </a:rPr>
                      <a:t> </a:t>
                    </a:r>
                  </a:p>
                </p:txBody>
              </p:sp>
            </mc:Fallback>
          </mc:AlternateContent>
          <p:cxnSp>
            <p:nvCxnSpPr>
              <p:cNvPr id="83" name="Straight Arrow Connector 82">
                <a:extLst>
                  <a:ext uri="{FF2B5EF4-FFF2-40B4-BE49-F238E27FC236}">
                    <a16:creationId xmlns:a16="http://schemas.microsoft.com/office/drawing/2014/main" id="{2DDD2028-4BBA-022F-C66A-5594DB8C7E27}"/>
                  </a:ext>
                </a:extLst>
              </p:cNvPr>
              <p:cNvCxnSpPr>
                <a:cxnSpLocks/>
                <a:stCxn id="85" idx="3"/>
                <a:endCxn id="86" idx="1"/>
              </p:cNvCxnSpPr>
              <p:nvPr/>
            </p:nvCxnSpPr>
            <p:spPr>
              <a:xfrm>
                <a:off x="6915523" y="2011276"/>
                <a:ext cx="547602" cy="0"/>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Rounded Corners 83">
                    <a:extLst>
                      <a:ext uri="{FF2B5EF4-FFF2-40B4-BE49-F238E27FC236}">
                        <a16:creationId xmlns:a16="http://schemas.microsoft.com/office/drawing/2014/main" id="{73FF36A6-9ACF-A9E6-A833-4B77D294C9C7}"/>
                      </a:ext>
                    </a:extLst>
                  </p:cNvPr>
                  <p:cNvSpPr/>
                  <p:nvPr/>
                </p:nvSpPr>
                <p:spPr>
                  <a:xfrm>
                    <a:off x="7064805" y="1921276"/>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23" name="Rectangle: Rounded Corners 22">
                    <a:extLst>
                      <a:ext uri="{FF2B5EF4-FFF2-40B4-BE49-F238E27FC236}">
                        <a16:creationId xmlns:a16="http://schemas.microsoft.com/office/drawing/2014/main" id="{73FF36A6-9ACF-A9E6-A833-4B77D294C9C7}"/>
                      </a:ext>
                    </a:extLst>
                  </p:cNvPr>
                  <p:cNvSpPr>
                    <a:spLocks noRot="1" noChangeAspect="1" noMove="1" noResize="1" noEditPoints="1" noAdjustHandles="1" noChangeArrowheads="1" noChangeShapeType="1" noTextEdit="1"/>
                  </p:cNvSpPr>
                  <p:nvPr/>
                </p:nvSpPr>
                <p:spPr>
                  <a:xfrm>
                    <a:off x="7064805" y="1921276"/>
                    <a:ext cx="252000" cy="180000"/>
                  </a:xfrm>
                  <a:prstGeom prst="roundRect">
                    <a:avLst>
                      <a:gd name="adj" fmla="val 22549"/>
                    </a:avLst>
                  </a:prstGeom>
                  <a:blipFill>
                    <a:blip r:embed="rId11"/>
                    <a:stretch>
                      <a:fillRect l="-4082"/>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7F6F5BBD-736B-EE29-0167-A9F16AEE8EA7}"/>
                      </a:ext>
                    </a:extLst>
                  </p:cNvPr>
                  <p:cNvSpPr txBox="1"/>
                  <p:nvPr/>
                </p:nvSpPr>
                <p:spPr>
                  <a:xfrm>
                    <a:off x="6627523" y="1903276"/>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7E821495-A0AF-B002-F604-55D25BC94095}"/>
                      </a:ext>
                    </a:extLst>
                  </p:cNvPr>
                  <p:cNvSpPr txBox="1">
                    <a:spLocks noRot="1" noChangeAspect="1" noMove="1" noResize="1" noEditPoints="1" noAdjustHandles="1" noChangeArrowheads="1" noChangeShapeType="1" noTextEdit="1"/>
                  </p:cNvSpPr>
                  <p:nvPr/>
                </p:nvSpPr>
                <p:spPr>
                  <a:xfrm>
                    <a:off x="6627523" y="1903276"/>
                    <a:ext cx="288000" cy="216000"/>
                  </a:xfrm>
                  <a:prstGeom prst="roundRect">
                    <a:avLst>
                      <a:gd name="adj" fmla="val 38026"/>
                    </a:avLst>
                  </a:prstGeom>
                  <a:blipFill>
                    <a:blip r:embed="rId12"/>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1D945086-1852-287E-A332-738B5A33C388}"/>
                      </a:ext>
                    </a:extLst>
                  </p:cNvPr>
                  <p:cNvSpPr txBox="1"/>
                  <p:nvPr/>
                </p:nvSpPr>
                <p:spPr>
                  <a:xfrm>
                    <a:off x="7463125" y="1903276"/>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9B158473-849F-F07E-578B-5D0377A0C621}"/>
                      </a:ext>
                    </a:extLst>
                  </p:cNvPr>
                  <p:cNvSpPr txBox="1">
                    <a:spLocks noRot="1" noChangeAspect="1" noMove="1" noResize="1" noEditPoints="1" noAdjustHandles="1" noChangeArrowheads="1" noChangeShapeType="1" noTextEdit="1"/>
                  </p:cNvSpPr>
                  <p:nvPr/>
                </p:nvSpPr>
                <p:spPr>
                  <a:xfrm>
                    <a:off x="7463125" y="1903276"/>
                    <a:ext cx="288000" cy="216000"/>
                  </a:xfrm>
                  <a:prstGeom prst="roundRect">
                    <a:avLst>
                      <a:gd name="adj" fmla="val 38026"/>
                    </a:avLst>
                  </a:prstGeom>
                  <a:blipFill>
                    <a:blip r:embed="rId12"/>
                    <a:stretch>
                      <a:fillRect/>
                    </a:stretch>
                  </a:blipFill>
                  <a:ln w="12700">
                    <a:noFill/>
                  </a:ln>
                </p:spPr>
                <p:txBody>
                  <a:bodyPr/>
                  <a:lstStyle/>
                  <a:p>
                    <a:r>
                      <a:rPr lang="en-NZ">
                        <a:noFill/>
                      </a:rPr>
                      <a:t> </a:t>
                    </a:r>
                  </a:p>
                </p:txBody>
              </p:sp>
            </mc:Fallback>
          </mc:AlternateContent>
          <p:cxnSp>
            <p:nvCxnSpPr>
              <p:cNvPr id="87" name="Straight Arrow Connector 86">
                <a:extLst>
                  <a:ext uri="{FF2B5EF4-FFF2-40B4-BE49-F238E27FC236}">
                    <a16:creationId xmlns:a16="http://schemas.microsoft.com/office/drawing/2014/main" id="{3758EABE-6494-3DF8-FF57-5C28566AF99C}"/>
                  </a:ext>
                </a:extLst>
              </p:cNvPr>
              <p:cNvCxnSpPr>
                <a:cxnSpLocks/>
                <a:stCxn id="112" idx="3"/>
                <a:endCxn id="85" idx="1"/>
              </p:cNvCxnSpPr>
              <p:nvPr/>
            </p:nvCxnSpPr>
            <p:spPr>
              <a:xfrm>
                <a:off x="6423344" y="2011276"/>
                <a:ext cx="204179"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3F0DB45-5B83-CEF4-C096-1DF0DBD3A5EC}"/>
                  </a:ext>
                </a:extLst>
              </p:cNvPr>
              <p:cNvCxnSpPr>
                <a:cxnSpLocks/>
                <a:stCxn id="82" idx="0"/>
                <a:endCxn id="112" idx="2"/>
              </p:cNvCxnSpPr>
              <p:nvPr/>
            </p:nvCxnSpPr>
            <p:spPr>
              <a:xfrm flipV="1">
                <a:off x="6229603" y="2112202"/>
                <a:ext cx="0" cy="163135"/>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A736F47C-C959-DF27-9884-CA832C7A84E3}"/>
                  </a:ext>
                </a:extLst>
              </p:cNvPr>
              <p:cNvCxnSpPr>
                <a:cxnSpLocks/>
                <a:stCxn id="81" idx="0"/>
                <a:endCxn id="92" idx="2"/>
              </p:cNvCxnSpPr>
              <p:nvPr/>
            </p:nvCxnSpPr>
            <p:spPr>
              <a:xfrm flipV="1">
                <a:off x="6229603" y="3192816"/>
                <a:ext cx="0" cy="152646"/>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7EA636C-6F49-BB02-152B-693C7E1FA2A0}"/>
                  </a:ext>
                </a:extLst>
              </p:cNvPr>
              <p:cNvCxnSpPr>
                <a:cxnSpLocks/>
                <a:stCxn id="92" idx="0"/>
                <a:endCxn id="82" idx="2"/>
              </p:cNvCxnSpPr>
              <p:nvPr/>
            </p:nvCxnSpPr>
            <p:spPr>
              <a:xfrm flipV="1">
                <a:off x="6229603" y="2491337"/>
                <a:ext cx="0" cy="485479"/>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Rectangle: Rounded Corners 90">
                    <a:extLst>
                      <a:ext uri="{FF2B5EF4-FFF2-40B4-BE49-F238E27FC236}">
                        <a16:creationId xmlns:a16="http://schemas.microsoft.com/office/drawing/2014/main" id="{985E069D-2953-F96F-DE71-C9638A3C0CCB}"/>
                      </a:ext>
                    </a:extLst>
                  </p:cNvPr>
                  <p:cNvSpPr/>
                  <p:nvPr/>
                </p:nvSpPr>
                <p:spPr>
                  <a:xfrm>
                    <a:off x="6103603" y="2644686"/>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30" name="Rectangle: Rounded Corners 29">
                    <a:extLst>
                      <a:ext uri="{FF2B5EF4-FFF2-40B4-BE49-F238E27FC236}">
                        <a16:creationId xmlns:a16="http://schemas.microsoft.com/office/drawing/2014/main" id="{985E069D-2953-F96F-DE71-C9638A3C0CCB}"/>
                      </a:ext>
                    </a:extLst>
                  </p:cNvPr>
                  <p:cNvSpPr>
                    <a:spLocks noRot="1" noChangeAspect="1" noMove="1" noResize="1" noEditPoints="1" noAdjustHandles="1" noChangeArrowheads="1" noChangeShapeType="1" noTextEdit="1"/>
                  </p:cNvSpPr>
                  <p:nvPr/>
                </p:nvSpPr>
                <p:spPr>
                  <a:xfrm>
                    <a:off x="6103603" y="2644686"/>
                    <a:ext cx="252000" cy="180000"/>
                  </a:xfrm>
                  <a:prstGeom prst="roundRect">
                    <a:avLst>
                      <a:gd name="adj" fmla="val 22549"/>
                    </a:avLst>
                  </a:prstGeom>
                  <a:blipFill>
                    <a:blip r:embed="rId13"/>
                    <a:stretch>
                      <a:fillRect l="-625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C9F88373-A9CB-6849-F7B2-8EA926640EF8}"/>
                      </a:ext>
                    </a:extLst>
                  </p:cNvPr>
                  <p:cNvSpPr txBox="1"/>
                  <p:nvPr/>
                </p:nvSpPr>
                <p:spPr>
                  <a:xfrm>
                    <a:off x="6085603" y="2976816"/>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1" name="TextBox 30">
                    <a:extLst>
                      <a:ext uri="{FF2B5EF4-FFF2-40B4-BE49-F238E27FC236}">
                        <a16:creationId xmlns:a16="http://schemas.microsoft.com/office/drawing/2014/main" id="{C9F88373-A9CB-6849-F7B2-8EA926640EF8}"/>
                      </a:ext>
                    </a:extLst>
                  </p:cNvPr>
                  <p:cNvSpPr txBox="1">
                    <a:spLocks noRot="1" noChangeAspect="1" noMove="1" noResize="1" noEditPoints="1" noAdjustHandles="1" noChangeArrowheads="1" noChangeShapeType="1" noTextEdit="1"/>
                  </p:cNvSpPr>
                  <p:nvPr/>
                </p:nvSpPr>
                <p:spPr>
                  <a:xfrm>
                    <a:off x="6085603" y="2976816"/>
                    <a:ext cx="288000" cy="216000"/>
                  </a:xfrm>
                  <a:prstGeom prst="roundRect">
                    <a:avLst>
                      <a:gd name="adj" fmla="val 38026"/>
                    </a:avLst>
                  </a:prstGeom>
                  <a:blipFill>
                    <a:blip r:embed="rId14"/>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B082B6B-10A6-38DA-D5E5-371F634EFBAE}"/>
                      </a:ext>
                    </a:extLst>
                  </p:cNvPr>
                  <p:cNvSpPr txBox="1"/>
                  <p:nvPr/>
                </p:nvSpPr>
                <p:spPr>
                  <a:xfrm>
                    <a:off x="6085603" y="3713599"/>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2" name="TextBox 31">
                    <a:extLst>
                      <a:ext uri="{FF2B5EF4-FFF2-40B4-BE49-F238E27FC236}">
                        <a16:creationId xmlns:a16="http://schemas.microsoft.com/office/drawing/2014/main" id="{2B082B6B-10A6-38DA-D5E5-371F634EFBAE}"/>
                      </a:ext>
                    </a:extLst>
                  </p:cNvPr>
                  <p:cNvSpPr txBox="1">
                    <a:spLocks noRot="1" noChangeAspect="1" noMove="1" noResize="1" noEditPoints="1" noAdjustHandles="1" noChangeArrowheads="1" noChangeShapeType="1" noTextEdit="1"/>
                  </p:cNvSpPr>
                  <p:nvPr/>
                </p:nvSpPr>
                <p:spPr>
                  <a:xfrm>
                    <a:off x="6085603" y="3713599"/>
                    <a:ext cx="288000" cy="216000"/>
                  </a:xfrm>
                  <a:prstGeom prst="roundRect">
                    <a:avLst>
                      <a:gd name="adj" fmla="val 38026"/>
                    </a:avLst>
                  </a:prstGeom>
                  <a:blipFill>
                    <a:blip r:embed="rId15"/>
                    <a:stretch>
                      <a:fillRect/>
                    </a:stretch>
                  </a:blipFill>
                  <a:ln w="12700">
                    <a:noFill/>
                  </a:ln>
                </p:spPr>
                <p:txBody>
                  <a:bodyPr/>
                  <a:lstStyle/>
                  <a:p>
                    <a:r>
                      <a:rPr lang="en-NZ">
                        <a:noFill/>
                      </a:rPr>
                      <a:t> </a:t>
                    </a:r>
                  </a:p>
                </p:txBody>
              </p:sp>
            </mc:Fallback>
          </mc:AlternateContent>
          <p:cxnSp>
            <p:nvCxnSpPr>
              <p:cNvPr id="94" name="Straight Arrow Connector 93">
                <a:extLst>
                  <a:ext uri="{FF2B5EF4-FFF2-40B4-BE49-F238E27FC236}">
                    <a16:creationId xmlns:a16="http://schemas.microsoft.com/office/drawing/2014/main" id="{47D56AC9-65D7-B302-77E7-4BA195B6040B}"/>
                  </a:ext>
                </a:extLst>
              </p:cNvPr>
              <p:cNvCxnSpPr>
                <a:cxnSpLocks/>
                <a:stCxn id="93" idx="0"/>
                <a:endCxn id="81" idx="2"/>
              </p:cNvCxnSpPr>
              <p:nvPr/>
            </p:nvCxnSpPr>
            <p:spPr>
              <a:xfrm flipV="1">
                <a:off x="6229603" y="3556296"/>
                <a:ext cx="0" cy="157303"/>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F2233FBE-1D2A-D9F7-80BF-92D426DC7DDE}"/>
                  </a:ext>
                </a:extLst>
              </p:cNvPr>
              <p:cNvCxnSpPr>
                <a:cxnSpLocks/>
                <a:stCxn id="121" idx="0"/>
                <a:endCxn id="98" idx="2"/>
              </p:cNvCxnSpPr>
              <p:nvPr/>
            </p:nvCxnSpPr>
            <p:spPr>
              <a:xfrm flipH="1" flipV="1">
                <a:off x="6229603" y="4630265"/>
                <a:ext cx="1" cy="157565"/>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421340E-4E03-8BE7-CA58-10218B9B1250}"/>
                  </a:ext>
                </a:extLst>
              </p:cNvPr>
              <p:cNvCxnSpPr>
                <a:cxnSpLocks/>
                <a:stCxn id="98" idx="0"/>
                <a:endCxn id="93" idx="2"/>
              </p:cNvCxnSpPr>
              <p:nvPr/>
            </p:nvCxnSpPr>
            <p:spPr>
              <a:xfrm flipV="1">
                <a:off x="6229603" y="3929599"/>
                <a:ext cx="0" cy="484666"/>
              </a:xfrm>
              <a:prstGeom prst="straightConnector1">
                <a:avLst/>
              </a:prstGeom>
              <a:ln w="12700">
                <a:headEnd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F7C0ACB0-9C95-869E-5DF6-293E47431B2B}"/>
                      </a:ext>
                    </a:extLst>
                  </p:cNvPr>
                  <p:cNvSpPr/>
                  <p:nvPr/>
                </p:nvSpPr>
                <p:spPr>
                  <a:xfrm>
                    <a:off x="6103603" y="4080916"/>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6</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36" name="Rectangle: Rounded Corners 35">
                    <a:extLst>
                      <a:ext uri="{FF2B5EF4-FFF2-40B4-BE49-F238E27FC236}">
                        <a16:creationId xmlns:a16="http://schemas.microsoft.com/office/drawing/2014/main" id="{F7C0ACB0-9C95-869E-5DF6-293E47431B2B}"/>
                      </a:ext>
                    </a:extLst>
                  </p:cNvPr>
                  <p:cNvSpPr>
                    <a:spLocks noRot="1" noChangeAspect="1" noMove="1" noResize="1" noEditPoints="1" noAdjustHandles="1" noChangeArrowheads="1" noChangeShapeType="1" noTextEdit="1"/>
                  </p:cNvSpPr>
                  <p:nvPr/>
                </p:nvSpPr>
                <p:spPr>
                  <a:xfrm>
                    <a:off x="6103603" y="4080916"/>
                    <a:ext cx="252000" cy="180000"/>
                  </a:xfrm>
                  <a:prstGeom prst="roundRect">
                    <a:avLst>
                      <a:gd name="adj" fmla="val 22549"/>
                    </a:avLst>
                  </a:prstGeom>
                  <a:blipFill>
                    <a:blip r:embed="rId16"/>
                    <a:stretch>
                      <a:fillRect l="-625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D6C4C551-0DC7-B387-5002-575C6BB6CB72}"/>
                      </a:ext>
                    </a:extLst>
                  </p:cNvPr>
                  <p:cNvSpPr txBox="1"/>
                  <p:nvPr/>
                </p:nvSpPr>
                <p:spPr>
                  <a:xfrm>
                    <a:off x="6085603" y="4414265"/>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7" name="TextBox 36">
                    <a:extLst>
                      <a:ext uri="{FF2B5EF4-FFF2-40B4-BE49-F238E27FC236}">
                        <a16:creationId xmlns:a16="http://schemas.microsoft.com/office/drawing/2014/main" id="{D6C4C551-0DC7-B387-5002-575C6BB6CB72}"/>
                      </a:ext>
                    </a:extLst>
                  </p:cNvPr>
                  <p:cNvSpPr txBox="1">
                    <a:spLocks noRot="1" noChangeAspect="1" noMove="1" noResize="1" noEditPoints="1" noAdjustHandles="1" noChangeArrowheads="1" noChangeShapeType="1" noTextEdit="1"/>
                  </p:cNvSpPr>
                  <p:nvPr/>
                </p:nvSpPr>
                <p:spPr>
                  <a:xfrm>
                    <a:off x="6085603" y="4414265"/>
                    <a:ext cx="288000" cy="216000"/>
                  </a:xfrm>
                  <a:prstGeom prst="roundRect">
                    <a:avLst>
                      <a:gd name="adj" fmla="val 38026"/>
                    </a:avLst>
                  </a:prstGeom>
                  <a:blipFill>
                    <a:blip r:embed="rId15"/>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16DC946-2655-9EA4-7752-FC5402F6C8DE}"/>
                      </a:ext>
                    </a:extLst>
                  </p:cNvPr>
                  <p:cNvSpPr txBox="1"/>
                  <p:nvPr/>
                </p:nvSpPr>
                <p:spPr>
                  <a:xfrm>
                    <a:off x="8000925" y="3713599"/>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8" name="TextBox 37">
                    <a:extLst>
                      <a:ext uri="{FF2B5EF4-FFF2-40B4-BE49-F238E27FC236}">
                        <a16:creationId xmlns:a16="http://schemas.microsoft.com/office/drawing/2014/main" id="{616DC946-2655-9EA4-7752-FC5402F6C8DE}"/>
                      </a:ext>
                    </a:extLst>
                  </p:cNvPr>
                  <p:cNvSpPr txBox="1">
                    <a:spLocks noRot="1" noChangeAspect="1" noMove="1" noResize="1" noEditPoints="1" noAdjustHandles="1" noChangeArrowheads="1" noChangeShapeType="1" noTextEdit="1"/>
                  </p:cNvSpPr>
                  <p:nvPr/>
                </p:nvSpPr>
                <p:spPr>
                  <a:xfrm>
                    <a:off x="8000925" y="3713599"/>
                    <a:ext cx="288000" cy="216000"/>
                  </a:xfrm>
                  <a:prstGeom prst="roundRect">
                    <a:avLst>
                      <a:gd name="adj" fmla="val 38026"/>
                    </a:avLst>
                  </a:prstGeom>
                  <a:blipFill>
                    <a:blip r:embed="rId17"/>
                    <a:stretch>
                      <a:fillRect/>
                    </a:stretch>
                  </a:blipFill>
                  <a:ln w="12700">
                    <a:noFill/>
                  </a:ln>
                </p:spPr>
                <p:txBody>
                  <a:bodyPr/>
                  <a:lstStyle/>
                  <a:p>
                    <a:r>
                      <a:rPr lang="en-NZ">
                        <a:noFill/>
                      </a:rPr>
                      <a:t> </a:t>
                    </a:r>
                  </a:p>
                </p:txBody>
              </p:sp>
            </mc:Fallback>
          </mc:AlternateContent>
          <p:cxnSp>
            <p:nvCxnSpPr>
              <p:cNvPr id="100" name="Straight Arrow Connector 99">
                <a:extLst>
                  <a:ext uri="{FF2B5EF4-FFF2-40B4-BE49-F238E27FC236}">
                    <a16:creationId xmlns:a16="http://schemas.microsoft.com/office/drawing/2014/main" id="{696CD48D-6CE9-28AC-DA24-F61A44916D92}"/>
                  </a:ext>
                </a:extLst>
              </p:cNvPr>
              <p:cNvCxnSpPr>
                <a:cxnSpLocks/>
                <a:stCxn id="114" idx="2"/>
                <a:endCxn id="99" idx="0"/>
              </p:cNvCxnSpPr>
              <p:nvPr/>
            </p:nvCxnSpPr>
            <p:spPr>
              <a:xfrm flipH="1">
                <a:off x="8144925" y="3558879"/>
                <a:ext cx="1" cy="15472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F318CC9-96FE-D2CB-5685-DE5CC279C637}"/>
                  </a:ext>
                </a:extLst>
              </p:cNvPr>
              <p:cNvCxnSpPr>
                <a:cxnSpLocks/>
                <a:stCxn id="104" idx="2"/>
                <a:endCxn id="115" idx="0"/>
              </p:cNvCxnSpPr>
              <p:nvPr/>
            </p:nvCxnSpPr>
            <p:spPr>
              <a:xfrm>
                <a:off x="8144925" y="4631323"/>
                <a:ext cx="0" cy="157324"/>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77DDD9-1C79-7AB3-1F5B-5787BC66196E}"/>
                  </a:ext>
                </a:extLst>
              </p:cNvPr>
              <p:cNvCxnSpPr>
                <a:cxnSpLocks/>
                <a:stCxn id="99" idx="2"/>
                <a:endCxn id="104" idx="0"/>
              </p:cNvCxnSpPr>
              <p:nvPr/>
            </p:nvCxnSpPr>
            <p:spPr>
              <a:xfrm>
                <a:off x="8144925" y="3929599"/>
                <a:ext cx="0" cy="485724"/>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Rectangle: Rounded Corners 102">
                    <a:extLst>
                      <a:ext uri="{FF2B5EF4-FFF2-40B4-BE49-F238E27FC236}">
                        <a16:creationId xmlns:a16="http://schemas.microsoft.com/office/drawing/2014/main" id="{1A7DED00-49C3-BF59-3E6F-C6A9BC7B68E0}"/>
                      </a:ext>
                    </a:extLst>
                  </p:cNvPr>
                  <p:cNvSpPr/>
                  <p:nvPr/>
                </p:nvSpPr>
                <p:spPr>
                  <a:xfrm>
                    <a:off x="8018925" y="4082506"/>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42" name="Rectangle: Rounded Corners 41">
                    <a:extLst>
                      <a:ext uri="{FF2B5EF4-FFF2-40B4-BE49-F238E27FC236}">
                        <a16:creationId xmlns:a16="http://schemas.microsoft.com/office/drawing/2014/main" id="{1A7DED00-49C3-BF59-3E6F-C6A9BC7B68E0}"/>
                      </a:ext>
                    </a:extLst>
                  </p:cNvPr>
                  <p:cNvSpPr>
                    <a:spLocks noRot="1" noChangeAspect="1" noMove="1" noResize="1" noEditPoints="1" noAdjustHandles="1" noChangeArrowheads="1" noChangeShapeType="1" noTextEdit="1"/>
                  </p:cNvSpPr>
                  <p:nvPr/>
                </p:nvSpPr>
                <p:spPr>
                  <a:xfrm>
                    <a:off x="8018925" y="4082506"/>
                    <a:ext cx="252000" cy="180000"/>
                  </a:xfrm>
                  <a:prstGeom prst="roundRect">
                    <a:avLst>
                      <a:gd name="adj" fmla="val 22549"/>
                    </a:avLst>
                  </a:prstGeom>
                  <a:blipFill>
                    <a:blip r:embed="rId18"/>
                    <a:stretch>
                      <a:fillRect l="-625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014CD81A-09AF-2D04-0160-3E5D02E27D1A}"/>
                      </a:ext>
                    </a:extLst>
                  </p:cNvPr>
                  <p:cNvSpPr txBox="1"/>
                  <p:nvPr/>
                </p:nvSpPr>
                <p:spPr>
                  <a:xfrm>
                    <a:off x="8000925" y="4415323"/>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3" name="TextBox 42">
                    <a:extLst>
                      <a:ext uri="{FF2B5EF4-FFF2-40B4-BE49-F238E27FC236}">
                        <a16:creationId xmlns:a16="http://schemas.microsoft.com/office/drawing/2014/main" id="{014CD81A-09AF-2D04-0160-3E5D02E27D1A}"/>
                      </a:ext>
                    </a:extLst>
                  </p:cNvPr>
                  <p:cNvSpPr txBox="1">
                    <a:spLocks noRot="1" noChangeAspect="1" noMove="1" noResize="1" noEditPoints="1" noAdjustHandles="1" noChangeArrowheads="1" noChangeShapeType="1" noTextEdit="1"/>
                  </p:cNvSpPr>
                  <p:nvPr/>
                </p:nvSpPr>
                <p:spPr>
                  <a:xfrm>
                    <a:off x="8000925" y="4415323"/>
                    <a:ext cx="288000" cy="216000"/>
                  </a:xfrm>
                  <a:prstGeom prst="roundRect">
                    <a:avLst>
                      <a:gd name="adj" fmla="val 38026"/>
                    </a:avLst>
                  </a:prstGeom>
                  <a:blipFill>
                    <a:blip r:embed="rId19"/>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9E15A25A-3B6C-8B73-4B9A-067C0696F7FA}"/>
                      </a:ext>
                    </a:extLst>
                  </p:cNvPr>
                  <p:cNvSpPr txBox="1"/>
                  <p:nvPr/>
                </p:nvSpPr>
                <p:spPr>
                  <a:xfrm>
                    <a:off x="8000925" y="2274421"/>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4" name="TextBox 43">
                    <a:extLst>
                      <a:ext uri="{FF2B5EF4-FFF2-40B4-BE49-F238E27FC236}">
                        <a16:creationId xmlns:a16="http://schemas.microsoft.com/office/drawing/2014/main" id="{9E15A25A-3B6C-8B73-4B9A-067C0696F7FA}"/>
                      </a:ext>
                    </a:extLst>
                  </p:cNvPr>
                  <p:cNvSpPr txBox="1">
                    <a:spLocks noRot="1" noChangeAspect="1" noMove="1" noResize="1" noEditPoints="1" noAdjustHandles="1" noChangeArrowheads="1" noChangeShapeType="1" noTextEdit="1"/>
                  </p:cNvSpPr>
                  <p:nvPr/>
                </p:nvSpPr>
                <p:spPr>
                  <a:xfrm>
                    <a:off x="8000925" y="2274421"/>
                    <a:ext cx="288000" cy="216000"/>
                  </a:xfrm>
                  <a:prstGeom prst="roundRect">
                    <a:avLst>
                      <a:gd name="adj" fmla="val 38026"/>
                    </a:avLst>
                  </a:prstGeom>
                  <a:blipFill>
                    <a:blip r:embed="rId20"/>
                    <a:stretch>
                      <a:fillRect/>
                    </a:stretch>
                  </a:blipFill>
                  <a:ln w="12700">
                    <a:noFill/>
                  </a:ln>
                </p:spPr>
                <p:txBody>
                  <a:bodyPr/>
                  <a:lstStyle/>
                  <a:p>
                    <a:r>
                      <a:rPr lang="en-NZ">
                        <a:noFill/>
                      </a:rPr>
                      <a:t> </a:t>
                    </a:r>
                  </a:p>
                </p:txBody>
              </p:sp>
            </mc:Fallback>
          </mc:AlternateContent>
          <p:cxnSp>
            <p:nvCxnSpPr>
              <p:cNvPr id="106" name="Straight Arrow Connector 105">
                <a:extLst>
                  <a:ext uri="{FF2B5EF4-FFF2-40B4-BE49-F238E27FC236}">
                    <a16:creationId xmlns:a16="http://schemas.microsoft.com/office/drawing/2014/main" id="{0A89ABCE-41DF-8FEC-94FB-08CC18E25977}"/>
                  </a:ext>
                </a:extLst>
              </p:cNvPr>
              <p:cNvCxnSpPr>
                <a:cxnSpLocks/>
                <a:stCxn id="111" idx="2"/>
                <a:endCxn id="105" idx="0"/>
              </p:cNvCxnSpPr>
              <p:nvPr/>
            </p:nvCxnSpPr>
            <p:spPr>
              <a:xfrm>
                <a:off x="8144925" y="2112351"/>
                <a:ext cx="0" cy="16207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56FF19A-B936-527B-6D46-0AE6959368D4}"/>
                  </a:ext>
                </a:extLst>
              </p:cNvPr>
              <p:cNvCxnSpPr>
                <a:cxnSpLocks/>
                <a:stCxn id="110" idx="2"/>
                <a:endCxn id="114" idx="0"/>
              </p:cNvCxnSpPr>
              <p:nvPr/>
            </p:nvCxnSpPr>
            <p:spPr>
              <a:xfrm>
                <a:off x="8144925" y="3192816"/>
                <a:ext cx="1" cy="150063"/>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1DAE691F-51C4-C2C9-2FC1-A661EC37DDAF}"/>
                  </a:ext>
                </a:extLst>
              </p:cNvPr>
              <p:cNvCxnSpPr>
                <a:cxnSpLocks/>
                <a:stCxn id="105" idx="2"/>
                <a:endCxn id="110" idx="0"/>
              </p:cNvCxnSpPr>
              <p:nvPr/>
            </p:nvCxnSpPr>
            <p:spPr>
              <a:xfrm>
                <a:off x="8144925" y="2490421"/>
                <a:ext cx="0" cy="486395"/>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Rectangle: Rounded Corners 108">
                    <a:extLst>
                      <a:ext uri="{FF2B5EF4-FFF2-40B4-BE49-F238E27FC236}">
                        <a16:creationId xmlns:a16="http://schemas.microsoft.com/office/drawing/2014/main" id="{375E60B6-E10F-62A3-2B0A-41CFBAC3145C}"/>
                      </a:ext>
                    </a:extLst>
                  </p:cNvPr>
                  <p:cNvSpPr/>
                  <p:nvPr/>
                </p:nvSpPr>
                <p:spPr>
                  <a:xfrm>
                    <a:off x="8018925" y="2643238"/>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48" name="Rectangle: Rounded Corners 47">
                    <a:extLst>
                      <a:ext uri="{FF2B5EF4-FFF2-40B4-BE49-F238E27FC236}">
                        <a16:creationId xmlns:a16="http://schemas.microsoft.com/office/drawing/2014/main" id="{375E60B6-E10F-62A3-2B0A-41CFBAC3145C}"/>
                      </a:ext>
                    </a:extLst>
                  </p:cNvPr>
                  <p:cNvSpPr>
                    <a:spLocks noRot="1" noChangeAspect="1" noMove="1" noResize="1" noEditPoints="1" noAdjustHandles="1" noChangeArrowheads="1" noChangeShapeType="1" noTextEdit="1"/>
                  </p:cNvSpPr>
                  <p:nvPr/>
                </p:nvSpPr>
                <p:spPr>
                  <a:xfrm>
                    <a:off x="8018925" y="2643238"/>
                    <a:ext cx="252000" cy="180000"/>
                  </a:xfrm>
                  <a:prstGeom prst="roundRect">
                    <a:avLst>
                      <a:gd name="adj" fmla="val 22549"/>
                    </a:avLst>
                  </a:prstGeom>
                  <a:blipFill>
                    <a:blip r:embed="rId21"/>
                    <a:stretch>
                      <a:fillRect l="-625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9EADB42-702E-C987-C176-081647C0786F}"/>
                      </a:ext>
                    </a:extLst>
                  </p:cNvPr>
                  <p:cNvSpPr txBox="1"/>
                  <p:nvPr/>
                </p:nvSpPr>
                <p:spPr>
                  <a:xfrm>
                    <a:off x="8000925" y="2976816"/>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9" name="TextBox 48">
                    <a:extLst>
                      <a:ext uri="{FF2B5EF4-FFF2-40B4-BE49-F238E27FC236}">
                        <a16:creationId xmlns:a16="http://schemas.microsoft.com/office/drawing/2014/main" id="{39EADB42-702E-C987-C176-081647C0786F}"/>
                      </a:ext>
                    </a:extLst>
                  </p:cNvPr>
                  <p:cNvSpPr txBox="1">
                    <a:spLocks noRot="1" noChangeAspect="1" noMove="1" noResize="1" noEditPoints="1" noAdjustHandles="1" noChangeArrowheads="1" noChangeShapeType="1" noTextEdit="1"/>
                  </p:cNvSpPr>
                  <p:nvPr/>
                </p:nvSpPr>
                <p:spPr>
                  <a:xfrm>
                    <a:off x="8000925" y="2976816"/>
                    <a:ext cx="288000" cy="216000"/>
                  </a:xfrm>
                  <a:prstGeom prst="roundRect">
                    <a:avLst>
                      <a:gd name="adj" fmla="val 38026"/>
                    </a:avLst>
                  </a:prstGeom>
                  <a:blipFill>
                    <a:blip r:embed="rId22"/>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BF09E838-FA51-7BEF-EE9D-B2D0B1DB2B34}"/>
                      </a:ext>
                    </a:extLst>
                  </p:cNvPr>
                  <p:cNvSpPr txBox="1"/>
                  <p:nvPr/>
                </p:nvSpPr>
                <p:spPr>
                  <a:xfrm>
                    <a:off x="7958456" y="1910201"/>
                    <a:ext cx="372938" cy="202150"/>
                  </a:xfrm>
                  <a:prstGeom prst="roundRect">
                    <a:avLst>
                      <a:gd name="adj" fmla="val 32119"/>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𝐶𝑙</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0" name="TextBox 49">
                    <a:extLst>
                      <a:ext uri="{FF2B5EF4-FFF2-40B4-BE49-F238E27FC236}">
                        <a16:creationId xmlns:a16="http://schemas.microsoft.com/office/drawing/2014/main" id="{BF09E838-FA51-7BEF-EE9D-B2D0B1DB2B34}"/>
                      </a:ext>
                    </a:extLst>
                  </p:cNvPr>
                  <p:cNvSpPr txBox="1">
                    <a:spLocks noRot="1" noChangeAspect="1" noMove="1" noResize="1" noEditPoints="1" noAdjustHandles="1" noChangeArrowheads="1" noChangeShapeType="1" noTextEdit="1"/>
                  </p:cNvSpPr>
                  <p:nvPr/>
                </p:nvSpPr>
                <p:spPr>
                  <a:xfrm>
                    <a:off x="7958456" y="1910201"/>
                    <a:ext cx="372938" cy="202150"/>
                  </a:xfrm>
                  <a:prstGeom prst="roundRect">
                    <a:avLst>
                      <a:gd name="adj" fmla="val 32119"/>
                    </a:avLst>
                  </a:prstGeom>
                  <a:blipFill>
                    <a:blip r:embed="rId23"/>
                    <a:stretch>
                      <a:fillRect/>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A79F0595-7768-FB46-F65B-6E0E16BC48D6}"/>
                      </a:ext>
                    </a:extLst>
                  </p:cNvPr>
                  <p:cNvSpPr txBox="1"/>
                  <p:nvPr/>
                </p:nvSpPr>
                <p:spPr>
                  <a:xfrm>
                    <a:off x="6035862" y="1910349"/>
                    <a:ext cx="387482" cy="201853"/>
                  </a:xfrm>
                  <a:prstGeom prst="roundRect">
                    <a:avLst>
                      <a:gd name="adj" fmla="val 33476"/>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𝐶𝑙</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1" name="TextBox 50">
                    <a:extLst>
                      <a:ext uri="{FF2B5EF4-FFF2-40B4-BE49-F238E27FC236}">
                        <a16:creationId xmlns:a16="http://schemas.microsoft.com/office/drawing/2014/main" id="{A79F0595-7768-FB46-F65B-6E0E16BC48D6}"/>
                      </a:ext>
                    </a:extLst>
                  </p:cNvPr>
                  <p:cNvSpPr txBox="1">
                    <a:spLocks noRot="1" noChangeAspect="1" noMove="1" noResize="1" noEditPoints="1" noAdjustHandles="1" noChangeArrowheads="1" noChangeShapeType="1" noTextEdit="1"/>
                  </p:cNvSpPr>
                  <p:nvPr/>
                </p:nvSpPr>
                <p:spPr>
                  <a:xfrm>
                    <a:off x="6035862" y="1910349"/>
                    <a:ext cx="387482" cy="201853"/>
                  </a:xfrm>
                  <a:prstGeom prst="roundRect">
                    <a:avLst>
                      <a:gd name="adj" fmla="val 33476"/>
                    </a:avLst>
                  </a:prstGeom>
                  <a:blipFill>
                    <a:blip r:embed="rId24"/>
                    <a:stretch>
                      <a:fillRect/>
                    </a:stretch>
                  </a:blipFill>
                  <a:ln w="12700">
                    <a:solidFill>
                      <a:srgbClr val="FF0000"/>
                    </a:solidFill>
                  </a:ln>
                </p:spPr>
                <p:txBody>
                  <a:bodyPr/>
                  <a:lstStyle/>
                  <a:p>
                    <a:r>
                      <a:rPr lang="en-NZ">
                        <a:noFill/>
                      </a:rPr>
                      <a:t> </a:t>
                    </a:r>
                  </a:p>
                </p:txBody>
              </p:sp>
            </mc:Fallback>
          </mc:AlternateContent>
          <p:cxnSp>
            <p:nvCxnSpPr>
              <p:cNvPr id="113" name="Straight Arrow Connector 112">
                <a:extLst>
                  <a:ext uri="{FF2B5EF4-FFF2-40B4-BE49-F238E27FC236}">
                    <a16:creationId xmlns:a16="http://schemas.microsoft.com/office/drawing/2014/main" id="{667B6FA1-9243-4DD6-1DC7-D50965240D35}"/>
                  </a:ext>
                </a:extLst>
              </p:cNvPr>
              <p:cNvCxnSpPr>
                <a:cxnSpLocks/>
                <a:stCxn id="86" idx="3"/>
                <a:endCxn id="111" idx="1"/>
              </p:cNvCxnSpPr>
              <p:nvPr/>
            </p:nvCxnSpPr>
            <p:spPr>
              <a:xfrm>
                <a:off x="7751125" y="2011276"/>
                <a:ext cx="207331"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9938EF0-5195-59F6-B74C-AE50DD8720B0}"/>
                      </a:ext>
                    </a:extLst>
                  </p:cNvPr>
                  <p:cNvSpPr txBox="1"/>
                  <p:nvPr/>
                </p:nvSpPr>
                <p:spPr>
                  <a:xfrm>
                    <a:off x="8034876" y="3342879"/>
                    <a:ext cx="220099" cy="216000"/>
                  </a:xfrm>
                  <a:prstGeom prst="roundRect">
                    <a:avLst>
                      <a:gd name="adj" fmla="val 34164"/>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3" name="TextBox 52">
                    <a:extLst>
                      <a:ext uri="{FF2B5EF4-FFF2-40B4-BE49-F238E27FC236}">
                        <a16:creationId xmlns:a16="http://schemas.microsoft.com/office/drawing/2014/main" id="{69938EF0-5195-59F6-B74C-AE50DD8720B0}"/>
                      </a:ext>
                    </a:extLst>
                  </p:cNvPr>
                  <p:cNvSpPr txBox="1">
                    <a:spLocks noRot="1" noChangeAspect="1" noMove="1" noResize="1" noEditPoints="1" noAdjustHandles="1" noChangeArrowheads="1" noChangeShapeType="1" noTextEdit="1"/>
                  </p:cNvSpPr>
                  <p:nvPr/>
                </p:nvSpPr>
                <p:spPr>
                  <a:xfrm>
                    <a:off x="8034876" y="3342879"/>
                    <a:ext cx="220099" cy="216000"/>
                  </a:xfrm>
                  <a:prstGeom prst="roundRect">
                    <a:avLst>
                      <a:gd name="adj" fmla="val 34164"/>
                    </a:avLst>
                  </a:prstGeom>
                  <a:blipFill>
                    <a:blip r:embed="rId25"/>
                    <a:stretch>
                      <a:fillRect/>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9A5818DC-4197-DC51-C20C-3B67C42F4CD2}"/>
                      </a:ext>
                    </a:extLst>
                  </p:cNvPr>
                  <p:cNvSpPr txBox="1"/>
                  <p:nvPr/>
                </p:nvSpPr>
                <p:spPr>
                  <a:xfrm>
                    <a:off x="7910485" y="4788647"/>
                    <a:ext cx="468880" cy="206460"/>
                  </a:xfrm>
                  <a:prstGeom prst="roundRect">
                    <a:avLst>
                      <a:gd name="adj" fmla="val 32119"/>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4" name="TextBox 53">
                    <a:extLst>
                      <a:ext uri="{FF2B5EF4-FFF2-40B4-BE49-F238E27FC236}">
                        <a16:creationId xmlns:a16="http://schemas.microsoft.com/office/drawing/2014/main" id="{9A5818DC-4197-DC51-C20C-3B67C42F4CD2}"/>
                      </a:ext>
                    </a:extLst>
                  </p:cNvPr>
                  <p:cNvSpPr txBox="1">
                    <a:spLocks noRot="1" noChangeAspect="1" noMove="1" noResize="1" noEditPoints="1" noAdjustHandles="1" noChangeArrowheads="1" noChangeShapeType="1" noTextEdit="1"/>
                  </p:cNvSpPr>
                  <p:nvPr/>
                </p:nvSpPr>
                <p:spPr>
                  <a:xfrm>
                    <a:off x="7910485" y="4788647"/>
                    <a:ext cx="468880" cy="206460"/>
                  </a:xfrm>
                  <a:prstGeom prst="roundRect">
                    <a:avLst>
                      <a:gd name="adj" fmla="val 32119"/>
                    </a:avLst>
                  </a:prstGeom>
                  <a:blipFill>
                    <a:blip r:embed="rId26"/>
                    <a:stretch>
                      <a:fillRect/>
                    </a:stretch>
                  </a:blipFill>
                  <a:ln w="12700">
                    <a:solidFill>
                      <a:srgbClr val="FF0000"/>
                    </a:solidFill>
                  </a:ln>
                </p:spPr>
                <p:txBody>
                  <a:bodyPr/>
                  <a:lstStyle/>
                  <a:p>
                    <a:r>
                      <a:rPr lang="en-NZ">
                        <a:noFill/>
                      </a:rPr>
                      <a:t> </a:t>
                    </a:r>
                  </a:p>
                </p:txBody>
              </p:sp>
            </mc:Fallback>
          </mc:AlternateContent>
          <p:cxnSp>
            <p:nvCxnSpPr>
              <p:cNvPr id="116" name="Straight Arrow Connector 115">
                <a:extLst>
                  <a:ext uri="{FF2B5EF4-FFF2-40B4-BE49-F238E27FC236}">
                    <a16:creationId xmlns:a16="http://schemas.microsoft.com/office/drawing/2014/main" id="{88DE0683-53AF-0614-750D-D98DE144F46F}"/>
                  </a:ext>
                </a:extLst>
              </p:cNvPr>
              <p:cNvCxnSpPr>
                <a:cxnSpLocks/>
                <a:stCxn id="119" idx="1"/>
                <a:endCxn id="118" idx="3"/>
              </p:cNvCxnSpPr>
              <p:nvPr/>
            </p:nvCxnSpPr>
            <p:spPr>
              <a:xfrm flipH="1">
                <a:off x="6915523" y="4891877"/>
                <a:ext cx="547602"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Rectangle: Rounded Corners 116">
                    <a:extLst>
                      <a:ext uri="{FF2B5EF4-FFF2-40B4-BE49-F238E27FC236}">
                        <a16:creationId xmlns:a16="http://schemas.microsoft.com/office/drawing/2014/main" id="{1C0F5FC7-3809-BED7-12CE-45A0F6079F69}"/>
                      </a:ext>
                    </a:extLst>
                  </p:cNvPr>
                  <p:cNvSpPr/>
                  <p:nvPr/>
                </p:nvSpPr>
                <p:spPr>
                  <a:xfrm>
                    <a:off x="7064805" y="4801877"/>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5</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56" name="Rectangle: Rounded Corners 55">
                    <a:extLst>
                      <a:ext uri="{FF2B5EF4-FFF2-40B4-BE49-F238E27FC236}">
                        <a16:creationId xmlns:a16="http://schemas.microsoft.com/office/drawing/2014/main" id="{1C0F5FC7-3809-BED7-12CE-45A0F6079F69}"/>
                      </a:ext>
                    </a:extLst>
                  </p:cNvPr>
                  <p:cNvSpPr>
                    <a:spLocks noRot="1" noChangeAspect="1" noMove="1" noResize="1" noEditPoints="1" noAdjustHandles="1" noChangeArrowheads="1" noChangeShapeType="1" noTextEdit="1"/>
                  </p:cNvSpPr>
                  <p:nvPr/>
                </p:nvSpPr>
                <p:spPr>
                  <a:xfrm>
                    <a:off x="7064805" y="4801877"/>
                    <a:ext cx="252000" cy="180000"/>
                  </a:xfrm>
                  <a:prstGeom prst="roundRect">
                    <a:avLst>
                      <a:gd name="adj" fmla="val 22549"/>
                    </a:avLst>
                  </a:prstGeom>
                  <a:blipFill>
                    <a:blip r:embed="rId27"/>
                    <a:stretch>
                      <a:fillRect l="-4082"/>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43508621-490C-EE75-1588-91D04360C45B}"/>
                      </a:ext>
                    </a:extLst>
                  </p:cNvPr>
                  <p:cNvSpPr txBox="1"/>
                  <p:nvPr/>
                </p:nvSpPr>
                <p:spPr>
                  <a:xfrm>
                    <a:off x="6627523" y="4783877"/>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5" name="TextBox 44">
                    <a:extLst>
                      <a:ext uri="{FF2B5EF4-FFF2-40B4-BE49-F238E27FC236}">
                        <a16:creationId xmlns:a16="http://schemas.microsoft.com/office/drawing/2014/main" id="{E8A9D71D-1B29-B616-327B-D03CC972F91A}"/>
                      </a:ext>
                    </a:extLst>
                  </p:cNvPr>
                  <p:cNvSpPr txBox="1">
                    <a:spLocks noRot="1" noChangeAspect="1" noMove="1" noResize="1" noEditPoints="1" noAdjustHandles="1" noChangeArrowheads="1" noChangeShapeType="1" noTextEdit="1"/>
                  </p:cNvSpPr>
                  <p:nvPr/>
                </p:nvSpPr>
                <p:spPr>
                  <a:xfrm>
                    <a:off x="6627523" y="4783877"/>
                    <a:ext cx="288000" cy="216000"/>
                  </a:xfrm>
                  <a:prstGeom prst="roundRect">
                    <a:avLst>
                      <a:gd name="adj" fmla="val 38026"/>
                    </a:avLst>
                  </a:prstGeom>
                  <a:blipFill>
                    <a:blip r:embed="rId28"/>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6427BCF6-FC40-0B89-1FAA-62F50E6A582F}"/>
                      </a:ext>
                    </a:extLst>
                  </p:cNvPr>
                  <p:cNvSpPr txBox="1"/>
                  <p:nvPr/>
                </p:nvSpPr>
                <p:spPr>
                  <a:xfrm>
                    <a:off x="7463125" y="4783877"/>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6" name="TextBox 45">
                    <a:extLst>
                      <a:ext uri="{FF2B5EF4-FFF2-40B4-BE49-F238E27FC236}">
                        <a16:creationId xmlns:a16="http://schemas.microsoft.com/office/drawing/2014/main" id="{9E8185C0-B982-63A5-9970-B104740468EF}"/>
                      </a:ext>
                    </a:extLst>
                  </p:cNvPr>
                  <p:cNvSpPr txBox="1">
                    <a:spLocks noRot="1" noChangeAspect="1" noMove="1" noResize="1" noEditPoints="1" noAdjustHandles="1" noChangeArrowheads="1" noChangeShapeType="1" noTextEdit="1"/>
                  </p:cNvSpPr>
                  <p:nvPr/>
                </p:nvSpPr>
                <p:spPr>
                  <a:xfrm>
                    <a:off x="7463125" y="4783877"/>
                    <a:ext cx="288000" cy="216000"/>
                  </a:xfrm>
                  <a:prstGeom prst="roundRect">
                    <a:avLst>
                      <a:gd name="adj" fmla="val 38026"/>
                    </a:avLst>
                  </a:prstGeom>
                  <a:blipFill>
                    <a:blip r:embed="rId28"/>
                    <a:stretch>
                      <a:fillRect/>
                    </a:stretch>
                  </a:blipFill>
                  <a:ln w="12700">
                    <a:noFill/>
                  </a:ln>
                </p:spPr>
                <p:txBody>
                  <a:bodyPr/>
                  <a:lstStyle/>
                  <a:p>
                    <a:r>
                      <a:rPr lang="en-NZ">
                        <a:noFill/>
                      </a:rPr>
                      <a:t> </a:t>
                    </a:r>
                  </a:p>
                </p:txBody>
              </p:sp>
            </mc:Fallback>
          </mc:AlternateContent>
          <p:cxnSp>
            <p:nvCxnSpPr>
              <p:cNvPr id="120" name="Straight Arrow Connector 119">
                <a:extLst>
                  <a:ext uri="{FF2B5EF4-FFF2-40B4-BE49-F238E27FC236}">
                    <a16:creationId xmlns:a16="http://schemas.microsoft.com/office/drawing/2014/main" id="{94C97CAC-9298-15A3-69A9-A46143C7E1C4}"/>
                  </a:ext>
                </a:extLst>
              </p:cNvPr>
              <p:cNvCxnSpPr>
                <a:cxnSpLocks/>
                <a:stCxn id="115" idx="1"/>
                <a:endCxn id="119" idx="3"/>
              </p:cNvCxnSpPr>
              <p:nvPr/>
            </p:nvCxnSpPr>
            <p:spPr>
              <a:xfrm flipH="1">
                <a:off x="7751125" y="4891877"/>
                <a:ext cx="159360"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EC94BD89-7EB1-0B52-23E2-06F70B197259}"/>
                      </a:ext>
                    </a:extLst>
                  </p:cNvPr>
                  <p:cNvSpPr txBox="1"/>
                  <p:nvPr/>
                </p:nvSpPr>
                <p:spPr>
                  <a:xfrm>
                    <a:off x="5988019" y="4787830"/>
                    <a:ext cx="483169" cy="208094"/>
                  </a:xfrm>
                  <a:prstGeom prst="roundRect">
                    <a:avLst>
                      <a:gd name="adj" fmla="val 33476"/>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0" name="TextBox 59">
                    <a:extLst>
                      <a:ext uri="{FF2B5EF4-FFF2-40B4-BE49-F238E27FC236}">
                        <a16:creationId xmlns:a16="http://schemas.microsoft.com/office/drawing/2014/main" id="{EC94BD89-7EB1-0B52-23E2-06F70B197259}"/>
                      </a:ext>
                    </a:extLst>
                  </p:cNvPr>
                  <p:cNvSpPr txBox="1">
                    <a:spLocks noRot="1" noChangeAspect="1" noMove="1" noResize="1" noEditPoints="1" noAdjustHandles="1" noChangeArrowheads="1" noChangeShapeType="1" noTextEdit="1"/>
                  </p:cNvSpPr>
                  <p:nvPr/>
                </p:nvSpPr>
                <p:spPr>
                  <a:xfrm>
                    <a:off x="5988019" y="4787830"/>
                    <a:ext cx="483169" cy="208094"/>
                  </a:xfrm>
                  <a:prstGeom prst="roundRect">
                    <a:avLst>
                      <a:gd name="adj" fmla="val 33476"/>
                    </a:avLst>
                  </a:prstGeom>
                  <a:blipFill>
                    <a:blip r:embed="rId29"/>
                    <a:stretch>
                      <a:fillRect/>
                    </a:stretch>
                  </a:blipFill>
                  <a:ln w="12700">
                    <a:solidFill>
                      <a:srgbClr val="FF0000"/>
                    </a:solidFill>
                  </a:ln>
                </p:spPr>
                <p:txBody>
                  <a:bodyPr/>
                  <a:lstStyle/>
                  <a:p>
                    <a:r>
                      <a:rPr lang="en-NZ">
                        <a:noFill/>
                      </a:rPr>
                      <a:t> </a:t>
                    </a:r>
                  </a:p>
                </p:txBody>
              </p:sp>
            </mc:Fallback>
          </mc:AlternateContent>
          <p:cxnSp>
            <p:nvCxnSpPr>
              <p:cNvPr id="122" name="Straight Arrow Connector 121">
                <a:extLst>
                  <a:ext uri="{FF2B5EF4-FFF2-40B4-BE49-F238E27FC236}">
                    <a16:creationId xmlns:a16="http://schemas.microsoft.com/office/drawing/2014/main" id="{764A1A46-F4A1-212B-9421-26EFA277AC9E}"/>
                  </a:ext>
                </a:extLst>
              </p:cNvPr>
              <p:cNvCxnSpPr>
                <a:cxnSpLocks/>
                <a:stCxn id="118" idx="1"/>
                <a:endCxn id="121" idx="3"/>
              </p:cNvCxnSpPr>
              <p:nvPr/>
            </p:nvCxnSpPr>
            <p:spPr>
              <a:xfrm flipH="1">
                <a:off x="6471188" y="4891877"/>
                <a:ext cx="156335"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3402F057-E213-DE2B-CDFB-C833D765033F}"/>
                      </a:ext>
                    </a:extLst>
                  </p:cNvPr>
                  <p:cNvSpPr txBox="1"/>
                  <p:nvPr/>
                </p:nvSpPr>
                <p:spPr>
                  <a:xfrm>
                    <a:off x="5415787" y="3711019"/>
                    <a:ext cx="381168" cy="221161"/>
                  </a:xfrm>
                  <a:prstGeom prst="roundRect">
                    <a:avLst>
                      <a:gd name="adj" fmla="val 40877"/>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𝐻𝐶</m:t>
                              </m:r>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b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2" name="TextBox 61">
                    <a:extLst>
                      <a:ext uri="{FF2B5EF4-FFF2-40B4-BE49-F238E27FC236}">
                        <a16:creationId xmlns:a16="http://schemas.microsoft.com/office/drawing/2014/main" id="{3402F057-E213-DE2B-CDFB-C833D765033F}"/>
                      </a:ext>
                    </a:extLst>
                  </p:cNvPr>
                  <p:cNvSpPr txBox="1">
                    <a:spLocks noRot="1" noChangeAspect="1" noMove="1" noResize="1" noEditPoints="1" noAdjustHandles="1" noChangeArrowheads="1" noChangeShapeType="1" noTextEdit="1"/>
                  </p:cNvSpPr>
                  <p:nvPr/>
                </p:nvSpPr>
                <p:spPr>
                  <a:xfrm>
                    <a:off x="5415787" y="3711019"/>
                    <a:ext cx="381168" cy="221161"/>
                  </a:xfrm>
                  <a:prstGeom prst="roundRect">
                    <a:avLst>
                      <a:gd name="adj" fmla="val 40877"/>
                    </a:avLst>
                  </a:prstGeom>
                  <a:blipFill>
                    <a:blip r:embed="rId30"/>
                    <a:stretch>
                      <a:fillRect/>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1B86584F-C126-EB5B-F1CE-C5100CB30BF0}"/>
                      </a:ext>
                    </a:extLst>
                  </p:cNvPr>
                  <p:cNvSpPr txBox="1"/>
                  <p:nvPr/>
                </p:nvSpPr>
                <p:spPr>
                  <a:xfrm>
                    <a:off x="5415787" y="2989770"/>
                    <a:ext cx="325157" cy="190092"/>
                  </a:xfrm>
                  <a:prstGeom prst="roundRect">
                    <a:avLst>
                      <a:gd name="adj" fmla="val 45102"/>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𝐶𝑙</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3" name="TextBox 62">
                    <a:extLst>
                      <a:ext uri="{FF2B5EF4-FFF2-40B4-BE49-F238E27FC236}">
                        <a16:creationId xmlns:a16="http://schemas.microsoft.com/office/drawing/2014/main" id="{1B86584F-C126-EB5B-F1CE-C5100CB30BF0}"/>
                      </a:ext>
                    </a:extLst>
                  </p:cNvPr>
                  <p:cNvSpPr txBox="1">
                    <a:spLocks noRot="1" noChangeAspect="1" noMove="1" noResize="1" noEditPoints="1" noAdjustHandles="1" noChangeArrowheads="1" noChangeShapeType="1" noTextEdit="1"/>
                  </p:cNvSpPr>
                  <p:nvPr/>
                </p:nvSpPr>
                <p:spPr>
                  <a:xfrm>
                    <a:off x="5415787" y="2989770"/>
                    <a:ext cx="325157" cy="190092"/>
                  </a:xfrm>
                  <a:prstGeom prst="roundRect">
                    <a:avLst>
                      <a:gd name="adj" fmla="val 45102"/>
                    </a:avLst>
                  </a:prstGeom>
                  <a:blipFill>
                    <a:blip r:embed="rId31"/>
                    <a:stretch>
                      <a:fillRect/>
                    </a:stretch>
                  </a:blipFill>
                  <a:ln w="12700">
                    <a:solidFill>
                      <a:srgbClr val="FF0000"/>
                    </a:solidFill>
                  </a:ln>
                </p:spPr>
                <p:txBody>
                  <a:bodyPr/>
                  <a:lstStyle/>
                  <a:p>
                    <a:r>
                      <a:rPr lang="en-NZ">
                        <a:noFill/>
                      </a:rPr>
                      <a:t> </a:t>
                    </a:r>
                  </a:p>
                </p:txBody>
              </p:sp>
            </mc:Fallback>
          </mc:AlternateContent>
          <p:cxnSp>
            <p:nvCxnSpPr>
              <p:cNvPr id="125" name="Straight Arrow Connector 124">
                <a:extLst>
                  <a:ext uri="{FF2B5EF4-FFF2-40B4-BE49-F238E27FC236}">
                    <a16:creationId xmlns:a16="http://schemas.microsoft.com/office/drawing/2014/main" id="{72E3CE6A-7C5E-4D04-B4A2-98B37FB99D85}"/>
                  </a:ext>
                </a:extLst>
              </p:cNvPr>
              <p:cNvCxnSpPr>
                <a:cxnSpLocks/>
                <a:stCxn id="123" idx="3"/>
                <a:endCxn id="93" idx="1"/>
              </p:cNvCxnSpPr>
              <p:nvPr/>
            </p:nvCxnSpPr>
            <p:spPr>
              <a:xfrm flipV="1">
                <a:off x="5796955" y="3821599"/>
                <a:ext cx="288648" cy="1"/>
              </a:xfrm>
              <a:prstGeom prst="straightConnector1">
                <a:avLst/>
              </a:prstGeom>
              <a:ln w="12700">
                <a:headEnd type="triangle" w="sm" len="sm"/>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E6CD01E1-65DA-23B6-4F5F-9C216BB70C29}"/>
                  </a:ext>
                </a:extLst>
              </p:cNvPr>
              <p:cNvCxnSpPr>
                <a:cxnSpLocks/>
                <a:stCxn id="124" idx="3"/>
                <a:endCxn id="92" idx="1"/>
              </p:cNvCxnSpPr>
              <p:nvPr/>
            </p:nvCxnSpPr>
            <p:spPr>
              <a:xfrm>
                <a:off x="5740944" y="3084816"/>
                <a:ext cx="344659"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4917A886-05B3-5E78-E670-B9E0A9D75BD1}"/>
                      </a:ext>
                    </a:extLst>
                  </p:cNvPr>
                  <p:cNvSpPr txBox="1"/>
                  <p:nvPr/>
                </p:nvSpPr>
                <p:spPr>
                  <a:xfrm>
                    <a:off x="8645942" y="2983806"/>
                    <a:ext cx="325157" cy="202021"/>
                  </a:xfrm>
                  <a:prstGeom prst="roundRect">
                    <a:avLst>
                      <a:gd name="adj" fmla="val 45102"/>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𝐶𝑙</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6" name="TextBox 65">
                    <a:extLst>
                      <a:ext uri="{FF2B5EF4-FFF2-40B4-BE49-F238E27FC236}">
                        <a16:creationId xmlns:a16="http://schemas.microsoft.com/office/drawing/2014/main" id="{4917A886-05B3-5E78-E670-B9E0A9D75BD1}"/>
                      </a:ext>
                    </a:extLst>
                  </p:cNvPr>
                  <p:cNvSpPr txBox="1">
                    <a:spLocks noRot="1" noChangeAspect="1" noMove="1" noResize="1" noEditPoints="1" noAdjustHandles="1" noChangeArrowheads="1" noChangeShapeType="1" noTextEdit="1"/>
                  </p:cNvSpPr>
                  <p:nvPr/>
                </p:nvSpPr>
                <p:spPr>
                  <a:xfrm>
                    <a:off x="8645942" y="2983806"/>
                    <a:ext cx="325157" cy="202021"/>
                  </a:xfrm>
                  <a:prstGeom prst="roundRect">
                    <a:avLst>
                      <a:gd name="adj" fmla="val 45102"/>
                    </a:avLst>
                  </a:prstGeom>
                  <a:blipFill>
                    <a:blip r:embed="rId32"/>
                    <a:stretch>
                      <a:fillRect/>
                    </a:stretch>
                  </a:blipFill>
                  <a:ln w="12700">
                    <a:solidFill>
                      <a:srgbClr val="FF0000"/>
                    </a:solidFill>
                  </a:ln>
                </p:spPr>
                <p:txBody>
                  <a:bodyPr/>
                  <a:lstStyle/>
                  <a:p>
                    <a:r>
                      <a:rPr lang="en-NZ">
                        <a:noFill/>
                      </a:rPr>
                      <a:t> </a:t>
                    </a:r>
                  </a:p>
                </p:txBody>
              </p:sp>
            </mc:Fallback>
          </mc:AlternateContent>
          <p:cxnSp>
            <p:nvCxnSpPr>
              <p:cNvPr id="192" name="Straight Arrow Connector 191">
                <a:extLst>
                  <a:ext uri="{FF2B5EF4-FFF2-40B4-BE49-F238E27FC236}">
                    <a16:creationId xmlns:a16="http://schemas.microsoft.com/office/drawing/2014/main" id="{4A582C2A-AF09-2518-E7E0-0A6BA7C548B6}"/>
                  </a:ext>
                </a:extLst>
              </p:cNvPr>
              <p:cNvCxnSpPr>
                <a:cxnSpLocks/>
                <a:stCxn id="110" idx="3"/>
                <a:endCxn id="127" idx="1"/>
              </p:cNvCxnSpPr>
              <p:nvPr/>
            </p:nvCxnSpPr>
            <p:spPr>
              <a:xfrm>
                <a:off x="8288925" y="3084816"/>
                <a:ext cx="357017" cy="1"/>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3" name="TextBox 192">
                    <a:extLst>
                      <a:ext uri="{FF2B5EF4-FFF2-40B4-BE49-F238E27FC236}">
                        <a16:creationId xmlns:a16="http://schemas.microsoft.com/office/drawing/2014/main" id="{3B8B64B8-FA1F-A301-6857-07997DC81DA9}"/>
                      </a:ext>
                    </a:extLst>
                  </p:cNvPr>
                  <p:cNvSpPr txBox="1"/>
                  <p:nvPr/>
                </p:nvSpPr>
                <p:spPr>
                  <a:xfrm>
                    <a:off x="8586738" y="3703840"/>
                    <a:ext cx="384361" cy="235519"/>
                  </a:xfrm>
                  <a:prstGeom prst="roundRect">
                    <a:avLst>
                      <a:gd name="adj" fmla="val 40877"/>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8" name="TextBox 67">
                    <a:extLst>
                      <a:ext uri="{FF2B5EF4-FFF2-40B4-BE49-F238E27FC236}">
                        <a16:creationId xmlns:a16="http://schemas.microsoft.com/office/drawing/2014/main" id="{3B8B64B8-FA1F-A301-6857-07997DC81DA9}"/>
                      </a:ext>
                    </a:extLst>
                  </p:cNvPr>
                  <p:cNvSpPr txBox="1">
                    <a:spLocks noRot="1" noChangeAspect="1" noMove="1" noResize="1" noEditPoints="1" noAdjustHandles="1" noChangeArrowheads="1" noChangeShapeType="1" noTextEdit="1"/>
                  </p:cNvSpPr>
                  <p:nvPr/>
                </p:nvSpPr>
                <p:spPr>
                  <a:xfrm>
                    <a:off x="8586738" y="3703840"/>
                    <a:ext cx="384361" cy="235519"/>
                  </a:xfrm>
                  <a:prstGeom prst="roundRect">
                    <a:avLst>
                      <a:gd name="adj" fmla="val 40877"/>
                    </a:avLst>
                  </a:prstGeom>
                  <a:blipFill>
                    <a:blip r:embed="rId33"/>
                    <a:stretch>
                      <a:fillRect/>
                    </a:stretch>
                  </a:blipFill>
                  <a:ln w="12700">
                    <a:solidFill>
                      <a:srgbClr val="FF0000"/>
                    </a:solidFill>
                  </a:ln>
                </p:spPr>
                <p:txBody>
                  <a:bodyPr/>
                  <a:lstStyle/>
                  <a:p>
                    <a:r>
                      <a:rPr lang="en-NZ">
                        <a:noFill/>
                      </a:rPr>
                      <a:t> </a:t>
                    </a:r>
                  </a:p>
                </p:txBody>
              </p:sp>
            </mc:Fallback>
          </mc:AlternateContent>
          <p:cxnSp>
            <p:nvCxnSpPr>
              <p:cNvPr id="194" name="Straight Arrow Connector 193">
                <a:extLst>
                  <a:ext uri="{FF2B5EF4-FFF2-40B4-BE49-F238E27FC236}">
                    <a16:creationId xmlns:a16="http://schemas.microsoft.com/office/drawing/2014/main" id="{2CE4B608-D4C9-4A6D-22C7-D9302559E4A2}"/>
                  </a:ext>
                </a:extLst>
              </p:cNvPr>
              <p:cNvCxnSpPr>
                <a:cxnSpLocks/>
                <a:stCxn id="99" idx="3"/>
                <a:endCxn id="193" idx="1"/>
              </p:cNvCxnSpPr>
              <p:nvPr/>
            </p:nvCxnSpPr>
            <p:spPr>
              <a:xfrm>
                <a:off x="8288925" y="3821599"/>
                <a:ext cx="297813" cy="1"/>
              </a:xfrm>
              <a:prstGeom prst="straightConnector1">
                <a:avLst/>
              </a:prstGeom>
              <a:ln w="12700">
                <a:headEnd type="triangle" w="sm" len="sm"/>
                <a:tailEnd type="none" w="med" len="med"/>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3A62CF72-5ADF-01DA-5140-99E3B84F7DE3}"/>
                  </a:ext>
                </a:extLst>
              </p:cNvPr>
              <p:cNvCxnSpPr>
                <a:cxnSpLocks/>
                <a:stCxn id="197" idx="3"/>
                <a:endCxn id="198" idx="1"/>
              </p:cNvCxnSpPr>
              <p:nvPr/>
            </p:nvCxnSpPr>
            <p:spPr>
              <a:xfrm>
                <a:off x="6919188" y="3450879"/>
                <a:ext cx="547602" cy="0"/>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6" name="Rectangle: Rounded Corners 195">
                    <a:extLst>
                      <a:ext uri="{FF2B5EF4-FFF2-40B4-BE49-F238E27FC236}">
                        <a16:creationId xmlns:a16="http://schemas.microsoft.com/office/drawing/2014/main" id="{B98FB6E9-92BA-8089-5CC4-36AF002A4AEE}"/>
                      </a:ext>
                    </a:extLst>
                  </p:cNvPr>
                  <p:cNvSpPr/>
                  <p:nvPr/>
                </p:nvSpPr>
                <p:spPr>
                  <a:xfrm>
                    <a:off x="7064805" y="3360879"/>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7</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71" name="Rectangle: Rounded Corners 70">
                    <a:extLst>
                      <a:ext uri="{FF2B5EF4-FFF2-40B4-BE49-F238E27FC236}">
                        <a16:creationId xmlns:a16="http://schemas.microsoft.com/office/drawing/2014/main" id="{B98FB6E9-92BA-8089-5CC4-36AF002A4AEE}"/>
                      </a:ext>
                    </a:extLst>
                  </p:cNvPr>
                  <p:cNvSpPr>
                    <a:spLocks noRot="1" noChangeAspect="1" noMove="1" noResize="1" noEditPoints="1" noAdjustHandles="1" noChangeArrowheads="1" noChangeShapeType="1" noTextEdit="1"/>
                  </p:cNvSpPr>
                  <p:nvPr/>
                </p:nvSpPr>
                <p:spPr>
                  <a:xfrm>
                    <a:off x="7064805" y="3360879"/>
                    <a:ext cx="252000" cy="180000"/>
                  </a:xfrm>
                  <a:prstGeom prst="roundRect">
                    <a:avLst>
                      <a:gd name="adj" fmla="val 22549"/>
                    </a:avLst>
                  </a:prstGeom>
                  <a:blipFill>
                    <a:blip r:embed="rId34"/>
                    <a:stretch>
                      <a:fillRect l="-4082"/>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57D5B3D4-26F8-2AE7-33B7-F125978843B7}"/>
                      </a:ext>
                    </a:extLst>
                  </p:cNvPr>
                  <p:cNvSpPr txBox="1"/>
                  <p:nvPr/>
                </p:nvSpPr>
                <p:spPr>
                  <a:xfrm>
                    <a:off x="6631188" y="3342879"/>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0" name="TextBox 59">
                    <a:extLst>
                      <a:ext uri="{FF2B5EF4-FFF2-40B4-BE49-F238E27FC236}">
                        <a16:creationId xmlns:a16="http://schemas.microsoft.com/office/drawing/2014/main" id="{EEB7D1EE-DB2F-9D2C-0821-3FB921DE2F6B}"/>
                      </a:ext>
                    </a:extLst>
                  </p:cNvPr>
                  <p:cNvSpPr txBox="1">
                    <a:spLocks noRot="1" noChangeAspect="1" noMove="1" noResize="1" noEditPoints="1" noAdjustHandles="1" noChangeArrowheads="1" noChangeShapeType="1" noTextEdit="1"/>
                  </p:cNvSpPr>
                  <p:nvPr/>
                </p:nvSpPr>
                <p:spPr>
                  <a:xfrm>
                    <a:off x="6631188" y="3342879"/>
                    <a:ext cx="288000" cy="216000"/>
                  </a:xfrm>
                  <a:prstGeom prst="roundRect">
                    <a:avLst>
                      <a:gd name="adj" fmla="val 38026"/>
                    </a:avLst>
                  </a:prstGeom>
                  <a:blipFill>
                    <a:blip r:embed="rId35"/>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FB9768D0-01DE-9135-D902-BEBBBD0BD948}"/>
                      </a:ext>
                    </a:extLst>
                  </p:cNvPr>
                  <p:cNvSpPr txBox="1"/>
                  <p:nvPr/>
                </p:nvSpPr>
                <p:spPr>
                  <a:xfrm>
                    <a:off x="7466790" y="3342879"/>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1" name="TextBox 60">
                    <a:extLst>
                      <a:ext uri="{FF2B5EF4-FFF2-40B4-BE49-F238E27FC236}">
                        <a16:creationId xmlns:a16="http://schemas.microsoft.com/office/drawing/2014/main" id="{0FEE629C-3897-E04C-7E51-7BCA05C462FA}"/>
                      </a:ext>
                    </a:extLst>
                  </p:cNvPr>
                  <p:cNvSpPr txBox="1">
                    <a:spLocks noRot="1" noChangeAspect="1" noMove="1" noResize="1" noEditPoints="1" noAdjustHandles="1" noChangeArrowheads="1" noChangeShapeType="1" noTextEdit="1"/>
                  </p:cNvSpPr>
                  <p:nvPr/>
                </p:nvSpPr>
                <p:spPr>
                  <a:xfrm>
                    <a:off x="7466790" y="3342879"/>
                    <a:ext cx="288000" cy="216000"/>
                  </a:xfrm>
                  <a:prstGeom prst="roundRect">
                    <a:avLst>
                      <a:gd name="adj" fmla="val 38026"/>
                    </a:avLst>
                  </a:prstGeom>
                  <a:blipFill>
                    <a:blip r:embed="rId35"/>
                    <a:stretch>
                      <a:fillRect/>
                    </a:stretch>
                  </a:blipFill>
                  <a:ln w="12700">
                    <a:noFill/>
                  </a:ln>
                </p:spPr>
                <p:txBody>
                  <a:bodyPr/>
                  <a:lstStyle/>
                  <a:p>
                    <a:r>
                      <a:rPr lang="en-NZ">
                        <a:noFill/>
                      </a:rPr>
                      <a:t> </a:t>
                    </a:r>
                  </a:p>
                </p:txBody>
              </p:sp>
            </mc:Fallback>
          </mc:AlternateContent>
          <p:cxnSp>
            <p:nvCxnSpPr>
              <p:cNvPr id="199" name="Straight Arrow Connector 198">
                <a:extLst>
                  <a:ext uri="{FF2B5EF4-FFF2-40B4-BE49-F238E27FC236}">
                    <a16:creationId xmlns:a16="http://schemas.microsoft.com/office/drawing/2014/main" id="{D05A1D12-2307-3010-6364-0B9381DC1320}"/>
                  </a:ext>
                </a:extLst>
              </p:cNvPr>
              <p:cNvCxnSpPr>
                <a:cxnSpLocks/>
                <a:stCxn id="81" idx="3"/>
                <a:endCxn id="197" idx="1"/>
              </p:cNvCxnSpPr>
              <p:nvPr/>
            </p:nvCxnSpPr>
            <p:spPr>
              <a:xfrm>
                <a:off x="6351424" y="3450879"/>
                <a:ext cx="279764"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6B28598-3C0E-ED05-917A-04B463F5C70F}"/>
                  </a:ext>
                </a:extLst>
              </p:cNvPr>
              <p:cNvCxnSpPr>
                <a:cxnSpLocks/>
                <a:stCxn id="198" idx="3"/>
                <a:endCxn id="114" idx="1"/>
              </p:cNvCxnSpPr>
              <p:nvPr/>
            </p:nvCxnSpPr>
            <p:spPr>
              <a:xfrm>
                <a:off x="7754790" y="3450879"/>
                <a:ext cx="280086"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grpSp>
      </p:grpSp>
      <p:sp>
        <p:nvSpPr>
          <p:cNvPr id="208" name="TextBox 207">
            <a:extLst>
              <a:ext uri="{FF2B5EF4-FFF2-40B4-BE49-F238E27FC236}">
                <a16:creationId xmlns:a16="http://schemas.microsoft.com/office/drawing/2014/main" id="{F9122F3E-E927-1974-CF13-0D829337C341}"/>
              </a:ext>
            </a:extLst>
          </p:cNvPr>
          <p:cNvSpPr txBox="1"/>
          <p:nvPr/>
        </p:nvSpPr>
        <p:spPr>
          <a:xfrm>
            <a:off x="245754" y="989726"/>
            <a:ext cx="207249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AE = ‘anion exchanger’</a:t>
            </a:r>
          </a:p>
        </p:txBody>
      </p:sp>
      <p:sp>
        <p:nvSpPr>
          <p:cNvPr id="209" name="TextBox 208">
            <a:extLst>
              <a:ext uri="{FF2B5EF4-FFF2-40B4-BE49-F238E27FC236}">
                <a16:creationId xmlns:a16="http://schemas.microsoft.com/office/drawing/2014/main" id="{EE5334BF-4F71-4C43-8688-719C5ACBAB11}"/>
              </a:ext>
            </a:extLst>
          </p:cNvPr>
          <p:cNvSpPr txBox="1"/>
          <p:nvPr/>
        </p:nvSpPr>
        <p:spPr>
          <a:xfrm>
            <a:off x="219332" y="614174"/>
            <a:ext cx="2204137" cy="375552"/>
          </a:xfrm>
          <a:prstGeom prst="rect">
            <a:avLst/>
          </a:prstGeom>
          <a:noFill/>
        </p:spPr>
        <p:txBody>
          <a:bodyPr wrap="square">
            <a:spAutoFit/>
          </a:bodyPr>
          <a:lstStyle/>
          <a:p>
            <a:pPr marL="0" marR="0" lvl="0" indent="0" algn="l" defTabSz="914400" rtl="0" eaLnBrk="1" fontAlgn="auto" latinLnBrk="0" hangingPunct="1">
              <a:lnSpc>
                <a:spcPct val="107000"/>
              </a:lnSpc>
              <a:spcBef>
                <a:spcPts val="300"/>
              </a:spcBef>
              <a:spcAft>
                <a:spcPts val="800"/>
              </a:spcAft>
              <a:buClrTx/>
              <a:buSzTx/>
              <a:buFontTx/>
              <a:buNone/>
              <a:tabLst/>
              <a:defRPr/>
            </a:pPr>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(see </a:t>
            </a:r>
            <a:r>
              <a:rPr kumimoji="0" lang="en-NZ" sz="1800" b="0" i="0" u="sng" strike="noStrike" kern="1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rPr>
              <a:t>model on PMR</a:t>
            </a:r>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NZ" sz="2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9D38B83F-6DDC-DAAC-AE0D-B3C6261C9F01}"/>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1426978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DF98093B-3227-008C-3F2B-239D205201A3}"/>
              </a:ext>
            </a:extLst>
          </p:cNvPr>
          <p:cNvSpPr txBox="1"/>
          <p:nvPr/>
        </p:nvSpPr>
        <p:spPr>
          <a:xfrm>
            <a:off x="243505" y="138487"/>
            <a:ext cx="425864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1"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SLC4A3</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(AE3) .. continued</a:t>
            </a:r>
            <a:endParaRPr kumimoji="0" lang="en-NZ" sz="24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DB8E981A-18BE-44E2-9ADF-99512C0CE1D0}"/>
              </a:ext>
            </a:extLst>
          </p:cNvPr>
          <p:cNvGrpSpPr/>
          <p:nvPr/>
        </p:nvGrpSpPr>
        <p:grpSpPr>
          <a:xfrm>
            <a:off x="5588500" y="1772818"/>
            <a:ext cx="6067556" cy="3312365"/>
            <a:chOff x="5588500" y="1772817"/>
            <a:chExt cx="6067556" cy="3312365"/>
          </a:xfrm>
        </p:grpSpPr>
        <p:grpSp>
          <p:nvGrpSpPr>
            <p:cNvPr id="3" name="Group 2">
              <a:extLst>
                <a:ext uri="{FF2B5EF4-FFF2-40B4-BE49-F238E27FC236}">
                  <a16:creationId xmlns:a16="http://schemas.microsoft.com/office/drawing/2014/main" id="{0C6A1192-3781-F93F-5060-4CC5A127703A}"/>
                </a:ext>
              </a:extLst>
            </p:cNvPr>
            <p:cNvGrpSpPr/>
            <p:nvPr/>
          </p:nvGrpSpPr>
          <p:grpSpPr>
            <a:xfrm>
              <a:off x="5588500" y="1772817"/>
              <a:ext cx="2787650" cy="3312365"/>
              <a:chOff x="6784344" y="346219"/>
              <a:chExt cx="2787650" cy="3312365"/>
            </a:xfrm>
          </p:grpSpPr>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DA3D7DA3-7470-90BD-9A1B-434DAD3E54D1}"/>
                      </a:ext>
                    </a:extLst>
                  </p:cNvPr>
                  <p:cNvSpPr txBox="1"/>
                  <p:nvPr/>
                </p:nvSpPr>
                <p:spPr>
                  <a:xfrm>
                    <a:off x="6784344" y="1551560"/>
                    <a:ext cx="2787650" cy="4223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𝐶𝑙</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𝐶𝑙</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1" name="TextBox 80">
                    <a:extLst>
                      <a:ext uri="{FF2B5EF4-FFF2-40B4-BE49-F238E27FC236}">
                        <a16:creationId xmlns:a16="http://schemas.microsoft.com/office/drawing/2014/main" id="{DA3D7DA3-7470-90BD-9A1B-434DAD3E54D1}"/>
                      </a:ext>
                    </a:extLst>
                  </p:cNvPr>
                  <p:cNvSpPr txBox="1">
                    <a:spLocks noRot="1" noChangeAspect="1" noMove="1" noResize="1" noEditPoints="1" noAdjustHandles="1" noChangeArrowheads="1" noChangeShapeType="1" noTextEdit="1"/>
                  </p:cNvSpPr>
                  <p:nvPr/>
                </p:nvSpPr>
                <p:spPr>
                  <a:xfrm>
                    <a:off x="6784344" y="1551560"/>
                    <a:ext cx="2787650" cy="422360"/>
                  </a:xfrm>
                  <a:prstGeom prst="rect">
                    <a:avLst/>
                  </a:prstGeom>
                  <a:blipFill>
                    <a:blip r:embed="rId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CAC50B7-FF3E-92ED-5973-7EE29F9320FD}"/>
                      </a:ext>
                    </a:extLst>
                  </p:cNvPr>
                  <p:cNvSpPr txBox="1"/>
                  <p:nvPr/>
                </p:nvSpPr>
                <p:spPr>
                  <a:xfrm>
                    <a:off x="6784345" y="2021730"/>
                    <a:ext cx="2785918" cy="4131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4</m:t>
                              </m:r>
                            </m:sub>
                          </m:sSub>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2" name="TextBox 81">
                    <a:extLst>
                      <a:ext uri="{FF2B5EF4-FFF2-40B4-BE49-F238E27FC236}">
                        <a16:creationId xmlns:a16="http://schemas.microsoft.com/office/drawing/2014/main" id="{9CAC50B7-FF3E-92ED-5973-7EE29F9320FD}"/>
                      </a:ext>
                    </a:extLst>
                  </p:cNvPr>
                  <p:cNvSpPr txBox="1">
                    <a:spLocks noRot="1" noChangeAspect="1" noMove="1" noResize="1" noEditPoints="1" noAdjustHandles="1" noChangeArrowheads="1" noChangeShapeType="1" noTextEdit="1"/>
                  </p:cNvSpPr>
                  <p:nvPr/>
                </p:nvSpPr>
                <p:spPr>
                  <a:xfrm>
                    <a:off x="6784345" y="2021730"/>
                    <a:ext cx="2785918" cy="413190"/>
                  </a:xfrm>
                  <a:prstGeom prst="rect">
                    <a:avLst/>
                  </a:prstGeom>
                  <a:blipFill>
                    <a:blip r:embed="rId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59BC351C-56CD-FB2D-ED22-DCE02E90959E}"/>
                      </a:ext>
                    </a:extLst>
                  </p:cNvPr>
                  <p:cNvSpPr txBox="1"/>
                  <p:nvPr/>
                </p:nvSpPr>
                <p:spPr>
                  <a:xfrm>
                    <a:off x="6784344" y="2428100"/>
                    <a:ext cx="2569206" cy="4131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m:t>
                              </m:r>
                            </m:sub>
                          </m:sSub>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3" name="TextBox 82">
                    <a:extLst>
                      <a:ext uri="{FF2B5EF4-FFF2-40B4-BE49-F238E27FC236}">
                        <a16:creationId xmlns:a16="http://schemas.microsoft.com/office/drawing/2014/main" id="{59BC351C-56CD-FB2D-ED22-DCE02E90959E}"/>
                      </a:ext>
                    </a:extLst>
                  </p:cNvPr>
                  <p:cNvSpPr txBox="1">
                    <a:spLocks noRot="1" noChangeAspect="1" noMove="1" noResize="1" noEditPoints="1" noAdjustHandles="1" noChangeArrowheads="1" noChangeShapeType="1" noTextEdit="1"/>
                  </p:cNvSpPr>
                  <p:nvPr/>
                </p:nvSpPr>
                <p:spPr>
                  <a:xfrm>
                    <a:off x="6784344" y="2428100"/>
                    <a:ext cx="2569206" cy="413190"/>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2E931846-262B-CB53-0B31-22F94C809D25}"/>
                      </a:ext>
                    </a:extLst>
                  </p:cNvPr>
                  <p:cNvSpPr txBox="1"/>
                  <p:nvPr/>
                </p:nvSpPr>
                <p:spPr>
                  <a:xfrm>
                    <a:off x="6784344" y="2840498"/>
                    <a:ext cx="2787650" cy="413190"/>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6</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84" name="TextBox 83">
                    <a:extLst>
                      <a:ext uri="{FF2B5EF4-FFF2-40B4-BE49-F238E27FC236}">
                        <a16:creationId xmlns:a16="http://schemas.microsoft.com/office/drawing/2014/main" id="{2E931846-262B-CB53-0B31-22F94C809D25}"/>
                      </a:ext>
                    </a:extLst>
                  </p:cNvPr>
                  <p:cNvSpPr txBox="1">
                    <a:spLocks noRot="1" noChangeAspect="1" noMove="1" noResize="1" noEditPoints="1" noAdjustHandles="1" noChangeArrowheads="1" noChangeShapeType="1" noTextEdit="1"/>
                  </p:cNvSpPr>
                  <p:nvPr/>
                </p:nvSpPr>
                <p:spPr>
                  <a:xfrm>
                    <a:off x="6784344" y="2840498"/>
                    <a:ext cx="2787650" cy="413190"/>
                  </a:xfrm>
                  <a:prstGeom prst="rect">
                    <a:avLst/>
                  </a:prstGeom>
                  <a:blipFill>
                    <a:blip r:embed="rId5"/>
                    <a:stretch>
                      <a:fillRect/>
                    </a:stretch>
                  </a:blipFill>
                </p:spPr>
                <p:txBody>
                  <a:bodyPr/>
                  <a:lstStyle/>
                  <a:p>
                    <a:r>
                      <a:rPr lang="en-NZ">
                        <a:noFill/>
                      </a:rPr>
                      <a:t> </a:t>
                    </a:r>
                  </a:p>
                </p:txBody>
              </p:sp>
            </mc:Fallback>
          </mc:AlternateContent>
          <p:sp>
            <p:nvSpPr>
              <p:cNvPr id="85" name="TextBox 84">
                <a:extLst>
                  <a:ext uri="{FF2B5EF4-FFF2-40B4-BE49-F238E27FC236}">
                    <a16:creationId xmlns:a16="http://schemas.microsoft.com/office/drawing/2014/main" id="{B4E50C74-CB21-BED8-E61B-9FAECE096E9B}"/>
                  </a:ext>
                </a:extLst>
              </p:cNvPr>
              <p:cNvSpPr txBox="1"/>
              <p:nvPr/>
            </p:nvSpPr>
            <p:spPr>
              <a:xfrm>
                <a:off x="6784345" y="346219"/>
                <a:ext cx="12876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Reaction fluxes</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D849A1A-8419-64B3-F5C7-0CD9585F7651}"/>
                      </a:ext>
                    </a:extLst>
                  </p:cNvPr>
                  <p:cNvSpPr txBox="1"/>
                  <p:nvPr/>
                </p:nvSpPr>
                <p:spPr>
                  <a:xfrm>
                    <a:off x="6784345" y="670595"/>
                    <a:ext cx="2518406" cy="4208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𝐶𝑙</m:t>
                                      </m:r>
                                    </m:e>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𝐶𝑙</m:t>
                                      </m:r>
                                    </m:e>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6" name="TextBox 85">
                    <a:extLst>
                      <a:ext uri="{FF2B5EF4-FFF2-40B4-BE49-F238E27FC236}">
                        <a16:creationId xmlns:a16="http://schemas.microsoft.com/office/drawing/2014/main" id="{8D849A1A-8419-64B3-F5C7-0CD9585F7651}"/>
                      </a:ext>
                    </a:extLst>
                  </p:cNvPr>
                  <p:cNvSpPr txBox="1">
                    <a:spLocks noRot="1" noChangeAspect="1" noMove="1" noResize="1" noEditPoints="1" noAdjustHandles="1" noChangeArrowheads="1" noChangeShapeType="1" noTextEdit="1"/>
                  </p:cNvSpPr>
                  <p:nvPr/>
                </p:nvSpPr>
                <p:spPr>
                  <a:xfrm>
                    <a:off x="6784345" y="670595"/>
                    <a:ext cx="2518406" cy="420884"/>
                  </a:xfrm>
                  <a:prstGeom prst="rect">
                    <a:avLst/>
                  </a:prstGeom>
                  <a:blipFill>
                    <a:blip r:embed="rId6"/>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B3C6C07E-9240-0EF8-76E1-30342A0D8E51}"/>
                      </a:ext>
                    </a:extLst>
                  </p:cNvPr>
                  <p:cNvSpPr txBox="1"/>
                  <p:nvPr/>
                </p:nvSpPr>
                <p:spPr>
                  <a:xfrm>
                    <a:off x="6784345" y="1140765"/>
                    <a:ext cx="2569206" cy="4283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𝐶𝑙</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𝐶𝑙</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7" name="TextBox 86">
                    <a:extLst>
                      <a:ext uri="{FF2B5EF4-FFF2-40B4-BE49-F238E27FC236}">
                        <a16:creationId xmlns:a16="http://schemas.microsoft.com/office/drawing/2014/main" id="{B3C6C07E-9240-0EF8-76E1-30342A0D8E51}"/>
                      </a:ext>
                    </a:extLst>
                  </p:cNvPr>
                  <p:cNvSpPr txBox="1">
                    <a:spLocks noRot="1" noChangeAspect="1" noMove="1" noResize="1" noEditPoints="1" noAdjustHandles="1" noChangeArrowheads="1" noChangeShapeType="1" noTextEdit="1"/>
                  </p:cNvSpPr>
                  <p:nvPr/>
                </p:nvSpPr>
                <p:spPr>
                  <a:xfrm>
                    <a:off x="6784345" y="1140765"/>
                    <a:ext cx="2569206" cy="428387"/>
                  </a:xfrm>
                  <a:prstGeom prst="rect">
                    <a:avLst/>
                  </a:prstGeom>
                  <a:blipFill>
                    <a:blip r:embed="rId7"/>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A5142CB6-AFA8-DDD3-B028-C33380FDE890}"/>
                      </a:ext>
                    </a:extLst>
                  </p:cNvPr>
                  <p:cNvSpPr txBox="1"/>
                  <p:nvPr/>
                </p:nvSpPr>
                <p:spPr>
                  <a:xfrm>
                    <a:off x="6784344" y="3245394"/>
                    <a:ext cx="1936036" cy="413190"/>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7</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up>
                            </m:sSub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88" name="TextBox 87">
                    <a:extLst>
                      <a:ext uri="{FF2B5EF4-FFF2-40B4-BE49-F238E27FC236}">
                        <a16:creationId xmlns:a16="http://schemas.microsoft.com/office/drawing/2014/main" id="{A5142CB6-AFA8-DDD3-B028-C33380FDE890}"/>
                      </a:ext>
                    </a:extLst>
                  </p:cNvPr>
                  <p:cNvSpPr txBox="1">
                    <a:spLocks noRot="1" noChangeAspect="1" noMove="1" noResize="1" noEditPoints="1" noAdjustHandles="1" noChangeArrowheads="1" noChangeShapeType="1" noTextEdit="1"/>
                  </p:cNvSpPr>
                  <p:nvPr/>
                </p:nvSpPr>
                <p:spPr>
                  <a:xfrm>
                    <a:off x="6784344" y="3245394"/>
                    <a:ext cx="1936036" cy="413190"/>
                  </a:xfrm>
                  <a:prstGeom prst="rect">
                    <a:avLst/>
                  </a:prstGeom>
                  <a:blipFill>
                    <a:blip r:embed="rId8"/>
                    <a:stretch>
                      <a:fillRect/>
                    </a:stretch>
                  </a:blipFill>
                </p:spPr>
                <p:txBody>
                  <a:bodyPr/>
                  <a:lstStyle/>
                  <a:p>
                    <a:r>
                      <a:rPr lang="en-NZ">
                        <a:noFill/>
                      </a:rPr>
                      <a:t> </a:t>
                    </a:r>
                  </a:p>
                </p:txBody>
              </p:sp>
            </mc:Fallback>
          </mc:AlternateContent>
        </p:grpSp>
        <p:grpSp>
          <p:nvGrpSpPr>
            <p:cNvPr id="4" name="Group 3">
              <a:extLst>
                <a:ext uri="{FF2B5EF4-FFF2-40B4-BE49-F238E27FC236}">
                  <a16:creationId xmlns:a16="http://schemas.microsoft.com/office/drawing/2014/main" id="{1AC8FA82-08CF-3916-81C8-1B6799B2370B}"/>
                </a:ext>
              </a:extLst>
            </p:cNvPr>
            <p:cNvGrpSpPr/>
            <p:nvPr/>
          </p:nvGrpSpPr>
          <p:grpSpPr>
            <a:xfrm>
              <a:off x="8966200" y="1772817"/>
              <a:ext cx="2689856" cy="2802500"/>
              <a:chOff x="6784344" y="3897083"/>
              <a:chExt cx="2689856" cy="2802500"/>
            </a:xfrm>
          </p:grpSpPr>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7939743D-CD9E-4526-79BC-D7D4379A5423}"/>
                      </a:ext>
                    </a:extLst>
                  </p:cNvPr>
                  <p:cNvSpPr txBox="1"/>
                  <p:nvPr/>
                </p:nvSpPr>
                <p:spPr>
                  <a:xfrm>
                    <a:off x="6784344" y="4199275"/>
                    <a:ext cx="2404107"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7</m:t>
                            </m:r>
                          </m:sup>
                        </m:sSubSup>
                      </m:oMath>
                    </a14:m>
                    <a:r>
                      <a:rPr kumimoji="0" lang="en-NZ"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 </a:t>
                    </a:r>
                  </a:p>
                </p:txBody>
              </p:sp>
            </mc:Choice>
            <mc:Fallback xmlns="">
              <p:sp>
                <p:nvSpPr>
                  <p:cNvPr id="89" name="TextBox 88">
                    <a:extLst>
                      <a:ext uri="{FF2B5EF4-FFF2-40B4-BE49-F238E27FC236}">
                        <a16:creationId xmlns:a16="http://schemas.microsoft.com/office/drawing/2014/main" id="{7939743D-CD9E-4526-79BC-D7D4379A5423}"/>
                      </a:ext>
                    </a:extLst>
                  </p:cNvPr>
                  <p:cNvSpPr txBox="1">
                    <a:spLocks noRot="1" noChangeAspect="1" noMove="1" noResize="1" noEditPoints="1" noAdjustHandles="1" noChangeArrowheads="1" noChangeShapeType="1" noTextEdit="1"/>
                  </p:cNvSpPr>
                  <p:nvPr/>
                </p:nvSpPr>
                <p:spPr>
                  <a:xfrm>
                    <a:off x="6784344" y="4199275"/>
                    <a:ext cx="2404107" cy="402611"/>
                  </a:xfrm>
                  <a:prstGeom prst="rect">
                    <a:avLst/>
                  </a:prstGeom>
                  <a:blipFill>
                    <a:blip r:embed="rId9"/>
                    <a:stretch>
                      <a:fillRect/>
                    </a:stretch>
                  </a:blipFill>
                </p:spPr>
                <p:txBody>
                  <a:bodyPr/>
                  <a:lstStyle/>
                  <a:p>
                    <a:r>
                      <a:rPr lang="en-NZ">
                        <a:noFill/>
                      </a:rPr>
                      <a:t> </a:t>
                    </a:r>
                  </a:p>
                </p:txBody>
              </p:sp>
            </mc:Fallback>
          </mc:AlternateContent>
          <p:sp>
            <p:nvSpPr>
              <p:cNvPr id="90" name="TextBox 89">
                <a:extLst>
                  <a:ext uri="{FF2B5EF4-FFF2-40B4-BE49-F238E27FC236}">
                    <a16:creationId xmlns:a16="http://schemas.microsoft.com/office/drawing/2014/main" id="{DD72EA4C-B24F-8D1B-4A13-9BBE7DA2FE01}"/>
                  </a:ext>
                </a:extLst>
              </p:cNvPr>
              <p:cNvSpPr txBox="1"/>
              <p:nvPr/>
            </p:nvSpPr>
            <p:spPr>
              <a:xfrm>
                <a:off x="6784344" y="3897083"/>
                <a:ext cx="12634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a:ea typeface="+mn-ea"/>
                    <a:cs typeface="+mn-cs"/>
                  </a:rPr>
                  <a:t>Mass balance</a:t>
                </a: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D98F8A9-1234-D4A5-560D-76F0FC31C62A}"/>
                      </a:ext>
                    </a:extLst>
                  </p:cNvPr>
                  <p:cNvSpPr txBox="1"/>
                  <p:nvPr/>
                </p:nvSpPr>
                <p:spPr>
                  <a:xfrm>
                    <a:off x="6784344" y="4602206"/>
                    <a:ext cx="2292350" cy="416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𝐶𝑙</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1" name="TextBox 90">
                    <a:extLst>
                      <a:ext uri="{FF2B5EF4-FFF2-40B4-BE49-F238E27FC236}">
                        <a16:creationId xmlns:a16="http://schemas.microsoft.com/office/drawing/2014/main" id="{ED98F8A9-1234-D4A5-560D-76F0FC31C62A}"/>
                      </a:ext>
                    </a:extLst>
                  </p:cNvPr>
                  <p:cNvSpPr txBox="1">
                    <a:spLocks noRot="1" noChangeAspect="1" noMove="1" noResize="1" noEditPoints="1" noAdjustHandles="1" noChangeArrowheads="1" noChangeShapeType="1" noTextEdit="1"/>
                  </p:cNvSpPr>
                  <p:nvPr/>
                </p:nvSpPr>
                <p:spPr>
                  <a:xfrm>
                    <a:off x="6784344" y="4602206"/>
                    <a:ext cx="2292350" cy="416332"/>
                  </a:xfrm>
                  <a:prstGeom prst="rect">
                    <a:avLst/>
                  </a:prstGeom>
                  <a:blipFill>
                    <a:blip r:embed="rId10"/>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08AA9DC-A083-A6B5-4822-0D7852EBD15C}"/>
                      </a:ext>
                    </a:extLst>
                  </p:cNvPr>
                  <p:cNvSpPr txBox="1"/>
                  <p:nvPr/>
                </p:nvSpPr>
                <p:spPr>
                  <a:xfrm>
                    <a:off x="6784344" y="5478001"/>
                    <a:ext cx="2689856"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7</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2" name="TextBox 91">
                    <a:extLst>
                      <a:ext uri="{FF2B5EF4-FFF2-40B4-BE49-F238E27FC236}">
                        <a16:creationId xmlns:a16="http://schemas.microsoft.com/office/drawing/2014/main" id="{708AA9DC-A083-A6B5-4822-0D7852EBD15C}"/>
                      </a:ext>
                    </a:extLst>
                  </p:cNvPr>
                  <p:cNvSpPr txBox="1">
                    <a:spLocks noRot="1" noChangeAspect="1" noMove="1" noResize="1" noEditPoints="1" noAdjustHandles="1" noChangeArrowheads="1" noChangeShapeType="1" noTextEdit="1"/>
                  </p:cNvSpPr>
                  <p:nvPr/>
                </p:nvSpPr>
                <p:spPr>
                  <a:xfrm>
                    <a:off x="6784344" y="5478001"/>
                    <a:ext cx="2689856" cy="402611"/>
                  </a:xfrm>
                  <a:prstGeom prst="rect">
                    <a:avLst/>
                  </a:prstGeom>
                  <a:blipFill>
                    <a:blip r:embed="rId11"/>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44C77CF-6EFC-6685-93FD-EEA974262B68}"/>
                      </a:ext>
                    </a:extLst>
                  </p:cNvPr>
                  <p:cNvSpPr txBox="1"/>
                  <p:nvPr/>
                </p:nvSpPr>
                <p:spPr>
                  <a:xfrm>
                    <a:off x="6784344" y="5044621"/>
                    <a:ext cx="2292350"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𝐶𝑙</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3" name="TextBox 92">
                    <a:extLst>
                      <a:ext uri="{FF2B5EF4-FFF2-40B4-BE49-F238E27FC236}">
                        <a16:creationId xmlns:a16="http://schemas.microsoft.com/office/drawing/2014/main" id="{C44C77CF-6EFC-6685-93FD-EEA974262B68}"/>
                      </a:ext>
                    </a:extLst>
                  </p:cNvPr>
                  <p:cNvSpPr txBox="1">
                    <a:spLocks noRot="1" noChangeAspect="1" noMove="1" noResize="1" noEditPoints="1" noAdjustHandles="1" noChangeArrowheads="1" noChangeShapeType="1" noTextEdit="1"/>
                  </p:cNvSpPr>
                  <p:nvPr/>
                </p:nvSpPr>
                <p:spPr>
                  <a:xfrm>
                    <a:off x="6784344" y="5044621"/>
                    <a:ext cx="2292350" cy="402611"/>
                  </a:xfrm>
                  <a:prstGeom prst="rect">
                    <a:avLst/>
                  </a:prstGeom>
                  <a:blipFill>
                    <a:blip r:embed="rId1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F2A79B4-6024-B7A0-4B93-36BED4D0F820}"/>
                      </a:ext>
                    </a:extLst>
                  </p:cNvPr>
                  <p:cNvSpPr txBox="1"/>
                  <p:nvPr/>
                </p:nvSpPr>
                <p:spPr>
                  <a:xfrm>
                    <a:off x="6784344" y="6296972"/>
                    <a:ext cx="2292350"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4" name="TextBox 93">
                    <a:extLst>
                      <a:ext uri="{FF2B5EF4-FFF2-40B4-BE49-F238E27FC236}">
                        <a16:creationId xmlns:a16="http://schemas.microsoft.com/office/drawing/2014/main" id="{8F2A79B4-6024-B7A0-4B93-36BED4D0F820}"/>
                      </a:ext>
                    </a:extLst>
                  </p:cNvPr>
                  <p:cNvSpPr txBox="1">
                    <a:spLocks noRot="1" noChangeAspect="1" noMove="1" noResize="1" noEditPoints="1" noAdjustHandles="1" noChangeArrowheads="1" noChangeShapeType="1" noTextEdit="1"/>
                  </p:cNvSpPr>
                  <p:nvPr/>
                </p:nvSpPr>
                <p:spPr>
                  <a:xfrm>
                    <a:off x="6784344" y="6296972"/>
                    <a:ext cx="2292350" cy="402611"/>
                  </a:xfrm>
                  <a:prstGeom prst="rect">
                    <a:avLst/>
                  </a:prstGeom>
                  <a:blipFill>
                    <a:blip r:embed="rId1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E0E0198-59E6-C6C1-B099-8556C7407AFD}"/>
                      </a:ext>
                    </a:extLst>
                  </p:cNvPr>
                  <p:cNvSpPr txBox="1"/>
                  <p:nvPr/>
                </p:nvSpPr>
                <p:spPr>
                  <a:xfrm>
                    <a:off x="6784344" y="5895886"/>
                    <a:ext cx="2292350"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5" name="TextBox 94">
                    <a:extLst>
                      <a:ext uri="{FF2B5EF4-FFF2-40B4-BE49-F238E27FC236}">
                        <a16:creationId xmlns:a16="http://schemas.microsoft.com/office/drawing/2014/main" id="{4E0E0198-59E6-C6C1-B099-8556C7407AFD}"/>
                      </a:ext>
                    </a:extLst>
                  </p:cNvPr>
                  <p:cNvSpPr txBox="1">
                    <a:spLocks noRot="1" noChangeAspect="1" noMove="1" noResize="1" noEditPoints="1" noAdjustHandles="1" noChangeArrowheads="1" noChangeShapeType="1" noTextEdit="1"/>
                  </p:cNvSpPr>
                  <p:nvPr/>
                </p:nvSpPr>
                <p:spPr>
                  <a:xfrm>
                    <a:off x="6784344" y="5895886"/>
                    <a:ext cx="2292350" cy="402611"/>
                  </a:xfrm>
                  <a:prstGeom prst="rect">
                    <a:avLst/>
                  </a:prstGeom>
                  <a:blipFill>
                    <a:blip r:embed="rId14"/>
                    <a:stretch>
                      <a:fillRect/>
                    </a:stretch>
                  </a:blipFill>
                </p:spPr>
                <p:txBody>
                  <a:bodyPr/>
                  <a:lstStyle/>
                  <a:p>
                    <a:r>
                      <a:rPr lang="en-NZ">
                        <a:noFill/>
                      </a:rPr>
                      <a:t> </a:t>
                    </a:r>
                  </a:p>
                </p:txBody>
              </p:sp>
            </mc:Fallback>
          </mc:AlternateContent>
        </p:grpSp>
      </p:grpSp>
      <p:pic>
        <p:nvPicPr>
          <p:cNvPr id="2" name="Picture 1">
            <a:extLst>
              <a:ext uri="{FF2B5EF4-FFF2-40B4-BE49-F238E27FC236}">
                <a16:creationId xmlns:a16="http://schemas.microsoft.com/office/drawing/2014/main" id="{FC10C96F-0B23-E0AF-ADF0-74579A288FE2}"/>
              </a:ext>
            </a:extLst>
          </p:cNvPr>
          <p:cNvPicPr>
            <a:picLocks noChangeAspect="1"/>
          </p:cNvPicPr>
          <p:nvPr/>
        </p:nvPicPr>
        <p:blipFill>
          <a:blip r:embed="rId15"/>
          <a:stretch>
            <a:fillRect/>
          </a:stretch>
        </p:blipFill>
        <p:spPr>
          <a:xfrm>
            <a:off x="460006" y="1550737"/>
            <a:ext cx="4320000" cy="3756527"/>
          </a:xfrm>
          <a:prstGeom prst="rect">
            <a:avLst/>
          </a:prstGeom>
        </p:spPr>
      </p:pic>
      <p:sp>
        <p:nvSpPr>
          <p:cNvPr id="6" name="Rectangle 5">
            <a:extLst>
              <a:ext uri="{FF2B5EF4-FFF2-40B4-BE49-F238E27FC236}">
                <a16:creationId xmlns:a16="http://schemas.microsoft.com/office/drawing/2014/main" id="{9E5ECD7D-3969-5723-EB2A-92F8774165CA}"/>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3755078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983E132E-78A2-BF00-1BFA-659436AA3178}"/>
              </a:ext>
            </a:extLst>
          </p:cNvPr>
          <p:cNvSpPr txBox="1"/>
          <p:nvPr/>
        </p:nvSpPr>
        <p:spPr>
          <a:xfrm>
            <a:off x="245755" y="143520"/>
            <a:ext cx="801559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1"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SLC4A4</a:t>
            </a:r>
            <a:r>
              <a:rPr kumimoji="0" lang="en-NZ" sz="2400" b="1" i="0"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(NBCe1) Sodium-bicarbonate cotransport </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NZ" sz="24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2"/>
              </a:rPr>
              <a:t>SLCtables</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2" name="Group 101">
            <a:extLst>
              <a:ext uri="{FF2B5EF4-FFF2-40B4-BE49-F238E27FC236}">
                <a16:creationId xmlns:a16="http://schemas.microsoft.com/office/drawing/2014/main" id="{756F5AC1-A120-4CD2-39FB-019B8F81ACAA}"/>
              </a:ext>
            </a:extLst>
          </p:cNvPr>
          <p:cNvGrpSpPr/>
          <p:nvPr/>
        </p:nvGrpSpPr>
        <p:grpSpPr>
          <a:xfrm>
            <a:off x="868042" y="1473239"/>
            <a:ext cx="10137906" cy="3655744"/>
            <a:chOff x="868042" y="1600239"/>
            <a:chExt cx="10137906" cy="3655744"/>
          </a:xfrm>
        </p:grpSpPr>
        <p:grpSp>
          <p:nvGrpSpPr>
            <p:cNvPr id="5" name="Group 4">
              <a:extLst>
                <a:ext uri="{FF2B5EF4-FFF2-40B4-BE49-F238E27FC236}">
                  <a16:creationId xmlns:a16="http://schemas.microsoft.com/office/drawing/2014/main" id="{AA5085EF-4243-4097-52D0-F81C95EF65C4}"/>
                </a:ext>
              </a:extLst>
            </p:cNvPr>
            <p:cNvGrpSpPr/>
            <p:nvPr/>
          </p:nvGrpSpPr>
          <p:grpSpPr>
            <a:xfrm>
              <a:off x="868042" y="2539039"/>
              <a:ext cx="10137906" cy="1779923"/>
              <a:chOff x="868042" y="2178164"/>
              <a:chExt cx="10137906" cy="1779923"/>
            </a:xfrm>
          </p:grpSpPr>
          <p:pic>
            <p:nvPicPr>
              <p:cNvPr id="38" name="Picture 37">
                <a:extLst>
                  <a:ext uri="{FF2B5EF4-FFF2-40B4-BE49-F238E27FC236}">
                    <a16:creationId xmlns:a16="http://schemas.microsoft.com/office/drawing/2014/main" id="{5B1B3691-4C42-2BF0-0CEB-F2EC954A48C0}"/>
                  </a:ext>
                </a:extLst>
              </p:cNvPr>
              <p:cNvPicPr>
                <a:picLocks noChangeAspect="1"/>
              </p:cNvPicPr>
              <p:nvPr/>
            </p:nvPicPr>
            <p:blipFill>
              <a:blip r:embed="rId3"/>
              <a:stretch>
                <a:fillRect/>
              </a:stretch>
            </p:blipFill>
            <p:spPr>
              <a:xfrm>
                <a:off x="868042" y="2447021"/>
                <a:ext cx="1800000" cy="1242209"/>
              </a:xfrm>
              <a:prstGeom prst="rect">
                <a:avLst/>
              </a:prstGeom>
            </p:spPr>
          </p:pic>
          <p:grpSp>
            <p:nvGrpSpPr>
              <p:cNvPr id="75" name="Group 74">
                <a:extLst>
                  <a:ext uri="{FF2B5EF4-FFF2-40B4-BE49-F238E27FC236}">
                    <a16:creationId xmlns:a16="http://schemas.microsoft.com/office/drawing/2014/main" id="{7C9F7B6F-4F8E-89A8-7A38-30C5C90DFDB9}"/>
                  </a:ext>
                </a:extLst>
              </p:cNvPr>
              <p:cNvGrpSpPr/>
              <p:nvPr/>
            </p:nvGrpSpPr>
            <p:grpSpPr>
              <a:xfrm>
                <a:off x="9705724" y="2178164"/>
                <a:ext cx="1300224" cy="1779923"/>
                <a:chOff x="10202862" y="2997910"/>
                <a:chExt cx="1300224" cy="1779923"/>
              </a:xfrm>
            </p:grpSpPr>
            <p:cxnSp>
              <p:nvCxnSpPr>
                <p:cNvPr id="51" name="Straight Arrow Connector 50">
                  <a:extLst>
                    <a:ext uri="{FF2B5EF4-FFF2-40B4-BE49-F238E27FC236}">
                      <a16:creationId xmlns:a16="http://schemas.microsoft.com/office/drawing/2014/main" id="{8D5A90D7-CE95-08DB-F884-5E5F444FC560}"/>
                    </a:ext>
                  </a:extLst>
                </p:cNvPr>
                <p:cNvCxnSpPr>
                  <a:cxnSpLocks/>
                </p:cNvCxnSpPr>
                <p:nvPr/>
              </p:nvCxnSpPr>
              <p:spPr>
                <a:xfrm>
                  <a:off x="10839887" y="3638265"/>
                  <a:ext cx="0" cy="504000"/>
                </a:xfrm>
                <a:prstGeom prst="straightConnector1">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B2423C3-1609-A644-B474-56D691741F34}"/>
                    </a:ext>
                  </a:extLst>
                </p:cNvPr>
                <p:cNvCxnSpPr/>
                <p:nvPr/>
              </p:nvCxnSpPr>
              <p:spPr>
                <a:xfrm>
                  <a:off x="10707967" y="3639410"/>
                  <a:ext cx="0" cy="504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2F8A83C2-D97B-10AE-EC94-19986D031F4E}"/>
                    </a:ext>
                  </a:extLst>
                </p:cNvPr>
                <p:cNvGrpSpPr/>
                <p:nvPr/>
              </p:nvGrpSpPr>
              <p:grpSpPr>
                <a:xfrm>
                  <a:off x="10383687" y="3781846"/>
                  <a:ext cx="1080000" cy="216000"/>
                  <a:chOff x="10617711" y="2194424"/>
                  <a:chExt cx="1080000" cy="216000"/>
                </a:xfrm>
              </p:grpSpPr>
              <p:cxnSp>
                <p:nvCxnSpPr>
                  <p:cNvPr id="64" name="Straight Connector 63">
                    <a:extLst>
                      <a:ext uri="{FF2B5EF4-FFF2-40B4-BE49-F238E27FC236}">
                        <a16:creationId xmlns:a16="http://schemas.microsoft.com/office/drawing/2014/main" id="{BAA13DB9-ACE0-956D-A877-9E46CD409F9C}"/>
                      </a:ext>
                    </a:extLst>
                  </p:cNvPr>
                  <p:cNvCxnSpPr>
                    <a:cxnSpLocks/>
                  </p:cNvCxnSpPr>
                  <p:nvPr/>
                </p:nvCxnSpPr>
                <p:spPr>
                  <a:xfrm>
                    <a:off x="10617711" y="2302424"/>
                    <a:ext cx="1080000" cy="0"/>
                  </a:xfrm>
                  <a:prstGeom prst="line">
                    <a:avLst/>
                  </a:prstGeom>
                  <a:ln w="57150" cmpd="dbl">
                    <a:solidFill>
                      <a:schemeClr val="accent4">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5AFDAF47-5A3C-CDD7-441B-56E443C402F9}"/>
                      </a:ext>
                    </a:extLst>
                  </p:cNvPr>
                  <p:cNvSpPr/>
                  <p:nvPr/>
                </p:nvSpPr>
                <p:spPr>
                  <a:xfrm>
                    <a:off x="10735632" y="2194424"/>
                    <a:ext cx="540000" cy="216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mn-ea"/>
                        <a:cs typeface="+mn-cs"/>
                      </a:rPr>
                      <a:t>NBCe1</a:t>
                    </a:r>
                  </a:p>
                </p:txBody>
              </p:sp>
            </p:grpSp>
            <p:cxnSp>
              <p:nvCxnSpPr>
                <p:cNvPr id="58" name="Connector: Elbow 57">
                  <a:extLst>
                    <a:ext uri="{FF2B5EF4-FFF2-40B4-BE49-F238E27FC236}">
                      <a16:creationId xmlns:a16="http://schemas.microsoft.com/office/drawing/2014/main" id="{FA85FF38-821E-1857-5DA4-9D77234D86EE}"/>
                    </a:ext>
                  </a:extLst>
                </p:cNvPr>
                <p:cNvCxnSpPr>
                  <a:stCxn id="53" idx="3"/>
                  <a:endCxn id="55" idx="0"/>
                </p:cNvCxnSpPr>
                <p:nvPr/>
              </p:nvCxnSpPr>
              <p:spPr>
                <a:xfrm>
                  <a:off x="10562862" y="3123910"/>
                  <a:ext cx="144000" cy="276332"/>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5DE9F869-8098-08CA-B8EC-27E1593C0D84}"/>
                    </a:ext>
                  </a:extLst>
                </p:cNvPr>
                <p:cNvCxnSpPr>
                  <a:cxnSpLocks/>
                  <a:stCxn id="57" idx="3"/>
                  <a:endCxn id="56" idx="2"/>
                </p:cNvCxnSpPr>
                <p:nvPr/>
              </p:nvCxnSpPr>
              <p:spPr>
                <a:xfrm flipV="1">
                  <a:off x="10562862" y="4379450"/>
                  <a:ext cx="144000" cy="272383"/>
                </a:xfrm>
                <a:prstGeom prst="bentConnector2">
                  <a:avLst/>
                </a:prstGeom>
                <a:ln w="190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1D617A9-E267-A8F3-D77B-EAA11722BB58}"/>
                        </a:ext>
                      </a:extLst>
                    </p:cNvPr>
                    <p:cNvSpPr txBox="1"/>
                    <p:nvPr/>
                  </p:nvSpPr>
                  <p:spPr>
                    <a:xfrm>
                      <a:off x="10202862" y="2997910"/>
                      <a:ext cx="360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3" name="TextBox 52">
                      <a:extLst>
                        <a:ext uri="{FF2B5EF4-FFF2-40B4-BE49-F238E27FC236}">
                          <a16:creationId xmlns:a16="http://schemas.microsoft.com/office/drawing/2014/main" id="{41D617A9-E267-A8F3-D77B-EAA11722BB58}"/>
                        </a:ext>
                      </a:extLst>
                    </p:cNvPr>
                    <p:cNvSpPr txBox="1">
                      <a:spLocks noRot="1" noChangeAspect="1" noMove="1" noResize="1" noEditPoints="1" noAdjustHandles="1" noChangeArrowheads="1" noChangeShapeType="1" noTextEdit="1"/>
                    </p:cNvSpPr>
                    <p:nvPr/>
                  </p:nvSpPr>
                  <p:spPr>
                    <a:xfrm>
                      <a:off x="10202862" y="2997910"/>
                      <a:ext cx="360000" cy="252000"/>
                    </a:xfrm>
                    <a:prstGeom prst="roundRect">
                      <a:avLst>
                        <a:gd name="adj" fmla="val 38026"/>
                      </a:avLst>
                    </a:prstGeom>
                    <a:blipFill>
                      <a:blip r:embed="rId4"/>
                      <a:stretch>
                        <a:fillRect l="-4918" r="-1639" b="-4651"/>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0878291-AAAB-028F-14C1-A0FE55CCAEEE}"/>
                        </a:ext>
                      </a:extLst>
                    </p:cNvPr>
                    <p:cNvSpPr txBox="1"/>
                    <p:nvPr/>
                  </p:nvSpPr>
                  <p:spPr>
                    <a:xfrm>
                      <a:off x="10976887" y="2997910"/>
                      <a:ext cx="526199"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𝐻𝐶𝑂</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b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0" name="TextBox 59">
                      <a:extLst>
                        <a:ext uri="{FF2B5EF4-FFF2-40B4-BE49-F238E27FC236}">
                          <a16:creationId xmlns:a16="http://schemas.microsoft.com/office/drawing/2014/main" id="{50878291-AAAB-028F-14C1-A0FE55CCAEEE}"/>
                        </a:ext>
                      </a:extLst>
                    </p:cNvPr>
                    <p:cNvSpPr txBox="1">
                      <a:spLocks noRot="1" noChangeAspect="1" noMove="1" noResize="1" noEditPoints="1" noAdjustHandles="1" noChangeArrowheads="1" noChangeShapeType="1" noTextEdit="1"/>
                    </p:cNvSpPr>
                    <p:nvPr/>
                  </p:nvSpPr>
                  <p:spPr>
                    <a:xfrm>
                      <a:off x="10976887" y="2997910"/>
                      <a:ext cx="526199" cy="252000"/>
                    </a:xfrm>
                    <a:prstGeom prst="roundRect">
                      <a:avLst>
                        <a:gd name="adj" fmla="val 38026"/>
                      </a:avLst>
                    </a:prstGeom>
                    <a:blipFill>
                      <a:blip r:embed="rId5"/>
                      <a:stretch>
                        <a:fillRect b="-9302"/>
                      </a:stretch>
                    </a:blipFill>
                    <a:ln w="12700">
                      <a:solidFill>
                        <a:srgbClr val="FF0000"/>
                      </a:solidFill>
                    </a:ln>
                  </p:spPr>
                  <p:txBody>
                    <a:bodyPr/>
                    <a:lstStyle/>
                    <a:p>
                      <a:r>
                        <a:rPr lang="en-NZ">
                          <a:noFill/>
                        </a:rPr>
                        <a:t> </a:t>
                      </a:r>
                    </a:p>
                  </p:txBody>
                </p:sp>
              </mc:Fallback>
            </mc:AlternateContent>
            <p:cxnSp>
              <p:nvCxnSpPr>
                <p:cNvPr id="61" name="Connector: Elbow 60">
                  <a:extLst>
                    <a:ext uri="{FF2B5EF4-FFF2-40B4-BE49-F238E27FC236}">
                      <a16:creationId xmlns:a16="http://schemas.microsoft.com/office/drawing/2014/main" id="{15D12B09-FA81-DB5A-5AE1-27F3BC0C6BE8}"/>
                    </a:ext>
                  </a:extLst>
                </p:cNvPr>
                <p:cNvCxnSpPr>
                  <a:cxnSpLocks/>
                  <a:stCxn id="60" idx="1"/>
                  <a:endCxn id="55" idx="0"/>
                </p:cNvCxnSpPr>
                <p:nvPr/>
              </p:nvCxnSpPr>
              <p:spPr>
                <a:xfrm rot="10800000" flipV="1">
                  <a:off x="10832887" y="3123910"/>
                  <a:ext cx="144000" cy="276332"/>
                </a:xfrm>
                <a:prstGeom prst="bentConnector2">
                  <a:avLst/>
                </a:prstGeom>
                <a:ln w="19050">
                  <a:solidFill>
                    <a:schemeClr val="accent4">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5A8E363-A198-9AAF-D980-5E48FBC31159}"/>
                        </a:ext>
                      </a:extLst>
                    </p:cNvPr>
                    <p:cNvSpPr txBox="1"/>
                    <p:nvPr/>
                  </p:nvSpPr>
                  <p:spPr>
                    <a:xfrm>
                      <a:off x="10202862" y="4525833"/>
                      <a:ext cx="360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7" name="TextBox 56">
                      <a:extLst>
                        <a:ext uri="{FF2B5EF4-FFF2-40B4-BE49-F238E27FC236}">
                          <a16:creationId xmlns:a16="http://schemas.microsoft.com/office/drawing/2014/main" id="{B5A8E363-A198-9AAF-D980-5E48FBC31159}"/>
                        </a:ext>
                      </a:extLst>
                    </p:cNvPr>
                    <p:cNvSpPr txBox="1">
                      <a:spLocks noRot="1" noChangeAspect="1" noMove="1" noResize="1" noEditPoints="1" noAdjustHandles="1" noChangeArrowheads="1" noChangeShapeType="1" noTextEdit="1"/>
                    </p:cNvSpPr>
                    <p:nvPr/>
                  </p:nvSpPr>
                  <p:spPr>
                    <a:xfrm>
                      <a:off x="10202862" y="4525833"/>
                      <a:ext cx="360000" cy="252000"/>
                    </a:xfrm>
                    <a:prstGeom prst="roundRect">
                      <a:avLst>
                        <a:gd name="adj" fmla="val 38026"/>
                      </a:avLst>
                    </a:prstGeom>
                    <a:blipFill>
                      <a:blip r:embed="rId6"/>
                      <a:stretch>
                        <a:fillRect l="-4918" r="-1639" b="-6818"/>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53BE5C2-5C79-0A9F-9037-62507AA5316E}"/>
                        </a:ext>
                      </a:extLst>
                    </p:cNvPr>
                    <p:cNvSpPr txBox="1"/>
                    <p:nvPr/>
                  </p:nvSpPr>
                  <p:spPr>
                    <a:xfrm>
                      <a:off x="10976887" y="4525833"/>
                      <a:ext cx="526199"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𝐻𝐶𝑂</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b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2" name="TextBox 61">
                      <a:extLst>
                        <a:ext uri="{FF2B5EF4-FFF2-40B4-BE49-F238E27FC236}">
                          <a16:creationId xmlns:a16="http://schemas.microsoft.com/office/drawing/2014/main" id="{053BE5C2-5C79-0A9F-9037-62507AA5316E}"/>
                        </a:ext>
                      </a:extLst>
                    </p:cNvPr>
                    <p:cNvSpPr txBox="1">
                      <a:spLocks noRot="1" noChangeAspect="1" noMove="1" noResize="1" noEditPoints="1" noAdjustHandles="1" noChangeArrowheads="1" noChangeShapeType="1" noTextEdit="1"/>
                    </p:cNvSpPr>
                    <p:nvPr/>
                  </p:nvSpPr>
                  <p:spPr>
                    <a:xfrm>
                      <a:off x="10976887" y="4525833"/>
                      <a:ext cx="526199" cy="252000"/>
                    </a:xfrm>
                    <a:prstGeom prst="roundRect">
                      <a:avLst>
                        <a:gd name="adj" fmla="val 38026"/>
                      </a:avLst>
                    </a:prstGeom>
                    <a:blipFill>
                      <a:blip r:embed="rId7"/>
                      <a:stretch>
                        <a:fillRect b="-11364"/>
                      </a:stretch>
                    </a:blipFill>
                    <a:ln w="12700">
                      <a:solidFill>
                        <a:srgbClr val="FF0000"/>
                      </a:solidFill>
                    </a:ln>
                  </p:spPr>
                  <p:txBody>
                    <a:bodyPr/>
                    <a:lstStyle/>
                    <a:p>
                      <a:r>
                        <a:rPr lang="en-NZ">
                          <a:noFill/>
                        </a:rPr>
                        <a:t> </a:t>
                      </a:r>
                    </a:p>
                  </p:txBody>
                </p:sp>
              </mc:Fallback>
            </mc:AlternateContent>
            <p:cxnSp>
              <p:nvCxnSpPr>
                <p:cNvPr id="63" name="Connector: Elbow 62">
                  <a:extLst>
                    <a:ext uri="{FF2B5EF4-FFF2-40B4-BE49-F238E27FC236}">
                      <a16:creationId xmlns:a16="http://schemas.microsoft.com/office/drawing/2014/main" id="{F1063FAC-AC6B-42CF-1A2B-1ABF298E9FC1}"/>
                    </a:ext>
                  </a:extLst>
                </p:cNvPr>
                <p:cNvCxnSpPr>
                  <a:cxnSpLocks/>
                  <a:stCxn id="62" idx="1"/>
                </p:cNvCxnSpPr>
                <p:nvPr/>
              </p:nvCxnSpPr>
              <p:spPr>
                <a:xfrm rot="10800000">
                  <a:off x="10832887" y="4363833"/>
                  <a:ext cx="144000" cy="288000"/>
                </a:xfrm>
                <a:prstGeom prst="bentConnector2">
                  <a:avLst/>
                </a:prstGeom>
                <a:ln w="19050">
                  <a:solidFill>
                    <a:schemeClr val="accent4">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E839E8FC-5EDF-860C-65F3-3C73291DDE0D}"/>
                    </a:ext>
                  </a:extLst>
                </p:cNvPr>
                <p:cNvSpPr txBox="1">
                  <a:spLocks/>
                </p:cNvSpPr>
                <p:nvPr/>
              </p:nvSpPr>
              <p:spPr>
                <a:xfrm>
                  <a:off x="10780827" y="3186464"/>
                  <a:ext cx="108000" cy="108000"/>
                </a:xfrm>
                <a:prstGeom prst="ellipse">
                  <a:avLst/>
                </a:prstGeom>
                <a:solidFill>
                  <a:srgbClr val="BF9000"/>
                </a:solidFill>
                <a:ln>
                  <a:no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9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67" name="TextBox 66">
                  <a:extLst>
                    <a:ext uri="{FF2B5EF4-FFF2-40B4-BE49-F238E27FC236}">
                      <a16:creationId xmlns:a16="http://schemas.microsoft.com/office/drawing/2014/main" id="{FC7889AF-167F-8A3B-9E97-8F81CAA150B1}"/>
                    </a:ext>
                  </a:extLst>
                </p:cNvPr>
                <p:cNvSpPr txBox="1">
                  <a:spLocks/>
                </p:cNvSpPr>
                <p:nvPr/>
              </p:nvSpPr>
              <p:spPr>
                <a:xfrm>
                  <a:off x="10780827" y="4463103"/>
                  <a:ext cx="108000" cy="108000"/>
                </a:xfrm>
                <a:prstGeom prst="ellipse">
                  <a:avLst/>
                </a:prstGeom>
                <a:solidFill>
                  <a:srgbClr val="BF9000"/>
                </a:solidFill>
                <a:ln>
                  <a:no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9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263BACF-3D9B-01E5-91E3-2A57F218A595}"/>
                        </a:ext>
                      </a:extLst>
                    </p:cNvPr>
                    <p:cNvSpPr txBox="1"/>
                    <p:nvPr/>
                  </p:nvSpPr>
                  <p:spPr>
                    <a:xfrm>
                      <a:off x="10502779" y="3400242"/>
                      <a:ext cx="540000" cy="236458"/>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𝑁𝐵𝐶𝑒</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5" name="TextBox 54">
                      <a:extLst>
                        <a:ext uri="{FF2B5EF4-FFF2-40B4-BE49-F238E27FC236}">
                          <a16:creationId xmlns:a16="http://schemas.microsoft.com/office/drawing/2014/main" id="{1263BACF-3D9B-01E5-91E3-2A57F218A595}"/>
                        </a:ext>
                      </a:extLst>
                    </p:cNvPr>
                    <p:cNvSpPr txBox="1">
                      <a:spLocks noRot="1" noChangeAspect="1" noMove="1" noResize="1" noEditPoints="1" noAdjustHandles="1" noChangeArrowheads="1" noChangeShapeType="1" noTextEdit="1"/>
                    </p:cNvSpPr>
                    <p:nvPr/>
                  </p:nvSpPr>
                  <p:spPr>
                    <a:xfrm>
                      <a:off x="10502779" y="3400242"/>
                      <a:ext cx="540000" cy="236458"/>
                    </a:xfrm>
                    <a:prstGeom prst="roundRect">
                      <a:avLst>
                        <a:gd name="adj" fmla="val 38026"/>
                      </a:avLst>
                    </a:prstGeom>
                    <a:blipFill>
                      <a:blip r:embed="rId8"/>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5EC48D3-3B72-BCC0-892C-571121EDAC5D}"/>
                        </a:ext>
                      </a:extLst>
                    </p:cNvPr>
                    <p:cNvSpPr txBox="1"/>
                    <p:nvPr/>
                  </p:nvSpPr>
                  <p:spPr>
                    <a:xfrm>
                      <a:off x="10502779" y="4142992"/>
                      <a:ext cx="540000" cy="236458"/>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𝑁𝐵𝐶𝑒</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6" name="TextBox 55">
                      <a:extLst>
                        <a:ext uri="{FF2B5EF4-FFF2-40B4-BE49-F238E27FC236}">
                          <a16:creationId xmlns:a16="http://schemas.microsoft.com/office/drawing/2014/main" id="{85EC48D3-3B72-BCC0-892C-571121EDAC5D}"/>
                        </a:ext>
                      </a:extLst>
                    </p:cNvPr>
                    <p:cNvSpPr txBox="1">
                      <a:spLocks noRot="1" noChangeAspect="1" noMove="1" noResize="1" noEditPoints="1" noAdjustHandles="1" noChangeArrowheads="1" noChangeShapeType="1" noTextEdit="1"/>
                    </p:cNvSpPr>
                    <p:nvPr/>
                  </p:nvSpPr>
                  <p:spPr>
                    <a:xfrm>
                      <a:off x="10502779" y="4142992"/>
                      <a:ext cx="540000" cy="236458"/>
                    </a:xfrm>
                    <a:prstGeom prst="roundRect">
                      <a:avLst>
                        <a:gd name="adj" fmla="val 38026"/>
                      </a:avLst>
                    </a:prstGeom>
                    <a:blipFill>
                      <a:blip r:embed="rId8"/>
                      <a:stretch>
                        <a:fillRect/>
                      </a:stretch>
                    </a:blipFill>
                    <a:ln w="12700">
                      <a:noFill/>
                    </a:ln>
                  </p:spPr>
                  <p:txBody>
                    <a:bodyPr/>
                    <a:lstStyle/>
                    <a:p>
                      <a:r>
                        <a:rPr lang="en-NZ">
                          <a:noFill/>
                        </a:rPr>
                        <a:t> </a:t>
                      </a:r>
                    </a:p>
                  </p:txBody>
                </p:sp>
              </mc:Fallback>
            </mc:AlternateContent>
            <p:cxnSp>
              <p:nvCxnSpPr>
                <p:cNvPr id="71" name="Connector: Elbow 70">
                  <a:extLst>
                    <a:ext uri="{FF2B5EF4-FFF2-40B4-BE49-F238E27FC236}">
                      <a16:creationId xmlns:a16="http://schemas.microsoft.com/office/drawing/2014/main" id="{C050D835-96A1-EF51-D8B7-B695F51A81FE}"/>
                    </a:ext>
                  </a:extLst>
                </p:cNvPr>
                <p:cNvCxnSpPr>
                  <a:cxnSpLocks/>
                  <a:stCxn id="56" idx="3"/>
                  <a:endCxn id="72" idx="2"/>
                </p:cNvCxnSpPr>
                <p:nvPr/>
              </p:nvCxnSpPr>
              <p:spPr>
                <a:xfrm flipV="1">
                  <a:off x="11042779" y="3975654"/>
                  <a:ext cx="217964" cy="285567"/>
                </a:xfrm>
                <a:prstGeom prst="bentConnector2">
                  <a:avLst/>
                </a:prstGeom>
                <a:ln w="12700">
                  <a:solidFill>
                    <a:srgbClr val="FF66FF"/>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89F512F7-3363-4843-F52E-6E753BF6A01F}"/>
                        </a:ext>
                      </a:extLst>
                    </p:cNvPr>
                    <p:cNvSpPr txBox="1"/>
                    <p:nvPr/>
                  </p:nvSpPr>
                  <p:spPr>
                    <a:xfrm>
                      <a:off x="11134743" y="3798310"/>
                      <a:ext cx="252000" cy="177344"/>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2" name="TextBox 71">
                      <a:extLst>
                        <a:ext uri="{FF2B5EF4-FFF2-40B4-BE49-F238E27FC236}">
                          <a16:creationId xmlns:a16="http://schemas.microsoft.com/office/drawing/2014/main" id="{89F512F7-3363-4843-F52E-6E753BF6A01F}"/>
                        </a:ext>
                      </a:extLst>
                    </p:cNvPr>
                    <p:cNvSpPr txBox="1">
                      <a:spLocks noRot="1" noChangeAspect="1" noMove="1" noResize="1" noEditPoints="1" noAdjustHandles="1" noChangeArrowheads="1" noChangeShapeType="1" noTextEdit="1"/>
                    </p:cNvSpPr>
                    <p:nvPr/>
                  </p:nvSpPr>
                  <p:spPr>
                    <a:xfrm>
                      <a:off x="11134743" y="3798310"/>
                      <a:ext cx="252000" cy="177344"/>
                    </a:xfrm>
                    <a:prstGeom prst="roundRect">
                      <a:avLst>
                        <a:gd name="adj" fmla="val 38026"/>
                      </a:avLst>
                    </a:prstGeom>
                    <a:blipFill>
                      <a:blip r:embed="rId9"/>
                      <a:stretch>
                        <a:fillRect b="-6452"/>
                      </a:stretch>
                    </a:blipFill>
                    <a:ln w="12700">
                      <a:solidFill>
                        <a:srgbClr val="FF0000"/>
                      </a:solidFill>
                    </a:ln>
                  </p:spPr>
                  <p:txBody>
                    <a:bodyPr/>
                    <a:lstStyle/>
                    <a:p>
                      <a:r>
                        <a:rPr lang="en-NZ">
                          <a:noFill/>
                        </a:rPr>
                        <a:t> </a:t>
                      </a:r>
                    </a:p>
                  </p:txBody>
                </p:sp>
              </mc:Fallback>
            </mc:AlternateContent>
          </p:grpSp>
          <p:sp>
            <p:nvSpPr>
              <p:cNvPr id="3" name="Arrow: Right 2">
                <a:extLst>
                  <a:ext uri="{FF2B5EF4-FFF2-40B4-BE49-F238E27FC236}">
                    <a16:creationId xmlns:a16="http://schemas.microsoft.com/office/drawing/2014/main" id="{394B00D7-A0CF-1412-2F83-EB75B84F0E3F}"/>
                  </a:ext>
                </a:extLst>
              </p:cNvPr>
              <p:cNvSpPr/>
              <p:nvPr/>
            </p:nvSpPr>
            <p:spPr>
              <a:xfrm>
                <a:off x="3207982" y="2894559"/>
                <a:ext cx="278961" cy="34713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12EF22BE-9C80-3A38-529A-D21FD7A04FBB}"/>
                  </a:ext>
                </a:extLst>
              </p:cNvPr>
              <p:cNvSpPr/>
              <p:nvPr/>
            </p:nvSpPr>
            <p:spPr>
              <a:xfrm>
                <a:off x="8886823" y="2894559"/>
                <a:ext cx="278961" cy="34713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1" name="Group 100">
              <a:extLst>
                <a:ext uri="{FF2B5EF4-FFF2-40B4-BE49-F238E27FC236}">
                  <a16:creationId xmlns:a16="http://schemas.microsoft.com/office/drawing/2014/main" id="{755CFAD7-97E3-3D0E-4E0F-A43022D67777}"/>
                </a:ext>
              </a:extLst>
            </p:cNvPr>
            <p:cNvGrpSpPr/>
            <p:nvPr/>
          </p:nvGrpSpPr>
          <p:grpSpPr>
            <a:xfrm>
              <a:off x="4034750" y="1600239"/>
              <a:ext cx="4196049" cy="3655744"/>
              <a:chOff x="4034750" y="1600239"/>
              <a:chExt cx="4196049" cy="3655744"/>
            </a:xfrm>
          </p:grpSpPr>
          <p:grpSp>
            <p:nvGrpSpPr>
              <p:cNvPr id="69" name="Group 68">
                <a:extLst>
                  <a:ext uri="{FF2B5EF4-FFF2-40B4-BE49-F238E27FC236}">
                    <a16:creationId xmlns:a16="http://schemas.microsoft.com/office/drawing/2014/main" id="{8BC06915-C4EA-B9EB-9801-0A39F86D7352}"/>
                  </a:ext>
                </a:extLst>
              </p:cNvPr>
              <p:cNvGrpSpPr/>
              <p:nvPr/>
            </p:nvGrpSpPr>
            <p:grpSpPr>
              <a:xfrm>
                <a:off x="4034750" y="1600239"/>
                <a:ext cx="4196049" cy="3655744"/>
                <a:chOff x="1150402" y="2419131"/>
                <a:chExt cx="4196049" cy="3655744"/>
              </a:xfrm>
            </p:grpSpPr>
            <p:grpSp>
              <p:nvGrpSpPr>
                <p:cNvPr id="6" name="Group 5">
                  <a:extLst>
                    <a:ext uri="{FF2B5EF4-FFF2-40B4-BE49-F238E27FC236}">
                      <a16:creationId xmlns:a16="http://schemas.microsoft.com/office/drawing/2014/main" id="{89862A55-D2F9-A986-A381-BDEEE980DCDF}"/>
                    </a:ext>
                  </a:extLst>
                </p:cNvPr>
                <p:cNvGrpSpPr/>
                <p:nvPr/>
              </p:nvGrpSpPr>
              <p:grpSpPr>
                <a:xfrm>
                  <a:off x="1150402" y="2419131"/>
                  <a:ext cx="4196049" cy="3655744"/>
                  <a:chOff x="5314956" y="1819262"/>
                  <a:chExt cx="3743896" cy="3255433"/>
                </a:xfrm>
              </p:grpSpPr>
              <p:grpSp>
                <p:nvGrpSpPr>
                  <p:cNvPr id="8" name="Group 7">
                    <a:extLst>
                      <a:ext uri="{FF2B5EF4-FFF2-40B4-BE49-F238E27FC236}">
                        <a16:creationId xmlns:a16="http://schemas.microsoft.com/office/drawing/2014/main" id="{92BE4840-AB0C-0A79-CFA4-2EF50B4AD44C}"/>
                      </a:ext>
                    </a:extLst>
                  </p:cNvPr>
                  <p:cNvGrpSpPr>
                    <a:grpSpLocks/>
                  </p:cNvGrpSpPr>
                  <p:nvPr/>
                </p:nvGrpSpPr>
                <p:grpSpPr>
                  <a:xfrm>
                    <a:off x="5314956" y="1819262"/>
                    <a:ext cx="3743896" cy="3255433"/>
                    <a:chOff x="1157331" y="1524440"/>
                    <a:chExt cx="3743896" cy="4032001"/>
                  </a:xfrm>
                </p:grpSpPr>
                <p:sp>
                  <p:nvSpPr>
                    <p:cNvPr id="91" name="Rectangle 90">
                      <a:extLst>
                        <a:ext uri="{FF2B5EF4-FFF2-40B4-BE49-F238E27FC236}">
                          <a16:creationId xmlns:a16="http://schemas.microsoft.com/office/drawing/2014/main" id="{82D4D942-0237-2772-9ADB-ACE753BD07AC}"/>
                        </a:ext>
                      </a:extLst>
                    </p:cNvPr>
                    <p:cNvSpPr>
                      <a:spLocks/>
                    </p:cNvSpPr>
                    <p:nvPr/>
                  </p:nvSpPr>
                  <p:spPr>
                    <a:xfrm>
                      <a:off x="1734260" y="1524440"/>
                      <a:ext cx="2589598" cy="4032000"/>
                    </a:xfrm>
                    <a:prstGeom prst="rect">
                      <a:avLst/>
                    </a:prstGeom>
                    <a:gradFill>
                      <a:gsLst>
                        <a:gs pos="50000">
                          <a:schemeClr val="bg1"/>
                        </a:gs>
                        <a:gs pos="11000">
                          <a:schemeClr val="accent4">
                            <a:lumMod val="20000"/>
                            <a:lumOff val="80000"/>
                          </a:schemeClr>
                        </a:gs>
                        <a:gs pos="89000">
                          <a:schemeClr val="accent4">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308A0F7F-9E4B-542E-92F5-7E458B6739E7}"/>
                        </a:ext>
                      </a:extLst>
                    </p:cNvPr>
                    <p:cNvSpPr>
                      <a:spLocks/>
                    </p:cNvSpPr>
                    <p:nvPr/>
                  </p:nvSpPr>
                  <p:spPr>
                    <a:xfrm>
                      <a:off x="4325227" y="1524441"/>
                      <a:ext cx="576000" cy="4032000"/>
                    </a:xfrm>
                    <a:prstGeom prst="rect">
                      <a:avLst/>
                    </a:prstGeom>
                    <a:gradFill>
                      <a:gsLst>
                        <a:gs pos="11000">
                          <a:srgbClr val="AEBE8E"/>
                        </a:gs>
                        <a:gs pos="89000">
                          <a:srgbClr val="E6EADC"/>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0A1AC5B7-55B6-F4D9-076F-96A1AF4A6A9F}"/>
                        </a:ext>
                      </a:extLst>
                    </p:cNvPr>
                    <p:cNvSpPr>
                      <a:spLocks/>
                    </p:cNvSpPr>
                    <p:nvPr/>
                  </p:nvSpPr>
                  <p:spPr>
                    <a:xfrm>
                      <a:off x="1157331" y="1524441"/>
                      <a:ext cx="576000" cy="4032000"/>
                    </a:xfrm>
                    <a:prstGeom prst="rect">
                      <a:avLst/>
                    </a:prstGeom>
                    <a:gradFill>
                      <a:gsLst>
                        <a:gs pos="11000">
                          <a:srgbClr val="F3F7FE"/>
                        </a:gs>
                        <a:gs pos="89000">
                          <a:srgbClr val="D9E1F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5D9B22D-B689-1C7D-A745-7D7351A58D4A}"/>
                          </a:ext>
                        </a:extLst>
                      </p:cNvPr>
                      <p:cNvSpPr txBox="1"/>
                      <p:nvPr/>
                    </p:nvSpPr>
                    <p:spPr>
                      <a:xfrm>
                        <a:off x="6031445" y="3346351"/>
                        <a:ext cx="396315" cy="209056"/>
                      </a:xfrm>
                      <a:prstGeom prst="roundRect">
                        <a:avLst>
                          <a:gd name="adj" fmla="val 41083"/>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A5D9B22D-B689-1C7D-A745-7D7351A58D4A}"/>
                          </a:ext>
                        </a:extLst>
                      </p:cNvPr>
                      <p:cNvSpPr txBox="1">
                        <a:spLocks noRot="1" noChangeAspect="1" noMove="1" noResize="1" noEditPoints="1" noAdjustHandles="1" noChangeArrowheads="1" noChangeShapeType="1" noTextEdit="1"/>
                      </p:cNvSpPr>
                      <p:nvPr/>
                    </p:nvSpPr>
                    <p:spPr>
                      <a:xfrm>
                        <a:off x="6031445" y="3346351"/>
                        <a:ext cx="396315" cy="209056"/>
                      </a:xfrm>
                      <a:prstGeom prst="roundRect">
                        <a:avLst>
                          <a:gd name="adj" fmla="val 41083"/>
                        </a:avLst>
                      </a:prstGeom>
                      <a:blipFill>
                        <a:blip r:embed="rId10"/>
                        <a:stretch>
                          <a:fillRect b="-2500"/>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94237B1-BD62-DC0B-1670-A36ADF177F8C}"/>
                          </a:ext>
                        </a:extLst>
                      </p:cNvPr>
                      <p:cNvSpPr txBox="1"/>
                      <p:nvPr/>
                    </p:nvSpPr>
                    <p:spPr>
                      <a:xfrm>
                        <a:off x="6085602" y="2304374"/>
                        <a:ext cx="288000" cy="15792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TextBox 9">
                        <a:extLst>
                          <a:ext uri="{FF2B5EF4-FFF2-40B4-BE49-F238E27FC236}">
                            <a16:creationId xmlns:a16="http://schemas.microsoft.com/office/drawing/2014/main" id="{894237B1-BD62-DC0B-1670-A36ADF177F8C}"/>
                          </a:ext>
                        </a:extLst>
                      </p:cNvPr>
                      <p:cNvSpPr txBox="1">
                        <a:spLocks noRot="1" noChangeAspect="1" noMove="1" noResize="1" noEditPoints="1" noAdjustHandles="1" noChangeArrowheads="1" noChangeShapeType="1" noTextEdit="1"/>
                      </p:cNvSpPr>
                      <p:nvPr/>
                    </p:nvSpPr>
                    <p:spPr>
                      <a:xfrm>
                        <a:off x="6085602" y="2304374"/>
                        <a:ext cx="288000" cy="157924"/>
                      </a:xfrm>
                      <a:prstGeom prst="roundRect">
                        <a:avLst>
                          <a:gd name="adj" fmla="val 38026"/>
                        </a:avLst>
                      </a:prstGeom>
                      <a:blipFill>
                        <a:blip r:embed="rId11"/>
                        <a:stretch>
                          <a:fillRect/>
                        </a:stretch>
                      </a:blipFill>
                      <a:ln w="12700">
                        <a:noFill/>
                      </a:ln>
                    </p:spPr>
                    <p:txBody>
                      <a:bodyPr/>
                      <a:lstStyle/>
                      <a:p>
                        <a:r>
                          <a:rPr lang="en-NZ">
                            <a:noFill/>
                          </a:rPr>
                          <a:t> </a:t>
                        </a:r>
                      </a:p>
                    </p:txBody>
                  </p:sp>
                </mc:Fallback>
              </mc:AlternateContent>
              <p:cxnSp>
                <p:nvCxnSpPr>
                  <p:cNvPr id="11" name="Straight Arrow Connector 10">
                    <a:extLst>
                      <a:ext uri="{FF2B5EF4-FFF2-40B4-BE49-F238E27FC236}">
                        <a16:creationId xmlns:a16="http://schemas.microsoft.com/office/drawing/2014/main" id="{8CE3C78B-3A9B-5C9B-087B-5CD060DB49D7}"/>
                      </a:ext>
                    </a:extLst>
                  </p:cNvPr>
                  <p:cNvCxnSpPr>
                    <a:cxnSpLocks/>
                    <a:stCxn id="13" idx="3"/>
                    <a:endCxn id="14" idx="1"/>
                  </p:cNvCxnSpPr>
                  <p:nvPr/>
                </p:nvCxnSpPr>
                <p:spPr>
                  <a:xfrm>
                    <a:off x="6952436" y="2012294"/>
                    <a:ext cx="497711" cy="0"/>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Rounded Corners 11">
                        <a:extLst>
                          <a:ext uri="{FF2B5EF4-FFF2-40B4-BE49-F238E27FC236}">
                            <a16:creationId xmlns:a16="http://schemas.microsoft.com/office/drawing/2014/main" id="{8995BFFD-20A6-F793-9179-1B787C2424F3}"/>
                          </a:ext>
                        </a:extLst>
                      </p:cNvPr>
                      <p:cNvSpPr/>
                      <p:nvPr/>
                    </p:nvSpPr>
                    <p:spPr>
                      <a:xfrm>
                        <a:off x="7064805" y="1922294"/>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12" name="Rectangle: Rounded Corners 11">
                        <a:extLst>
                          <a:ext uri="{FF2B5EF4-FFF2-40B4-BE49-F238E27FC236}">
                            <a16:creationId xmlns:a16="http://schemas.microsoft.com/office/drawing/2014/main" id="{8995BFFD-20A6-F793-9179-1B787C2424F3}"/>
                          </a:ext>
                        </a:extLst>
                      </p:cNvPr>
                      <p:cNvSpPr>
                        <a:spLocks noRot="1" noChangeAspect="1" noMove="1" noResize="1" noEditPoints="1" noAdjustHandles="1" noChangeArrowheads="1" noChangeShapeType="1" noTextEdit="1"/>
                      </p:cNvSpPr>
                      <p:nvPr/>
                    </p:nvSpPr>
                    <p:spPr>
                      <a:xfrm>
                        <a:off x="7064805" y="1922294"/>
                        <a:ext cx="252000" cy="180000"/>
                      </a:xfrm>
                      <a:prstGeom prst="roundRect">
                        <a:avLst>
                          <a:gd name="adj" fmla="val 22549"/>
                        </a:avLst>
                      </a:prstGeom>
                      <a:blipFill>
                        <a:blip r:embed="rId12"/>
                        <a:stretch>
                          <a:fillRect l="-625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21729E1-CE6B-2BDF-1AAF-CEDE03B921CA}"/>
                          </a:ext>
                        </a:extLst>
                      </p:cNvPr>
                      <p:cNvSpPr txBox="1"/>
                      <p:nvPr/>
                    </p:nvSpPr>
                    <p:spPr>
                      <a:xfrm>
                        <a:off x="6664436" y="1933332"/>
                        <a:ext cx="288000" cy="15792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821729E1-CE6B-2BDF-1AAF-CEDE03B921CA}"/>
                          </a:ext>
                        </a:extLst>
                      </p:cNvPr>
                      <p:cNvSpPr txBox="1">
                        <a:spLocks noRot="1" noChangeAspect="1" noMove="1" noResize="1" noEditPoints="1" noAdjustHandles="1" noChangeArrowheads="1" noChangeShapeType="1" noTextEdit="1"/>
                      </p:cNvSpPr>
                      <p:nvPr/>
                    </p:nvSpPr>
                    <p:spPr>
                      <a:xfrm>
                        <a:off x="6664436" y="1933332"/>
                        <a:ext cx="288000" cy="157924"/>
                      </a:xfrm>
                      <a:prstGeom prst="roundRect">
                        <a:avLst>
                          <a:gd name="adj" fmla="val 38026"/>
                        </a:avLst>
                      </a:prstGeom>
                      <a:blipFill>
                        <a:blip r:embed="rId13"/>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D34A31F-9233-414A-2352-43C2F30143FD}"/>
                          </a:ext>
                        </a:extLst>
                      </p:cNvPr>
                      <p:cNvSpPr txBox="1"/>
                      <p:nvPr/>
                    </p:nvSpPr>
                    <p:spPr>
                      <a:xfrm>
                        <a:off x="7450147" y="1933332"/>
                        <a:ext cx="288000" cy="15792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5D34A31F-9233-414A-2352-43C2F30143FD}"/>
                          </a:ext>
                        </a:extLst>
                      </p:cNvPr>
                      <p:cNvSpPr txBox="1">
                        <a:spLocks noRot="1" noChangeAspect="1" noMove="1" noResize="1" noEditPoints="1" noAdjustHandles="1" noChangeArrowheads="1" noChangeShapeType="1" noTextEdit="1"/>
                      </p:cNvSpPr>
                      <p:nvPr/>
                    </p:nvSpPr>
                    <p:spPr>
                      <a:xfrm>
                        <a:off x="7450147" y="1933332"/>
                        <a:ext cx="288000" cy="157924"/>
                      </a:xfrm>
                      <a:prstGeom prst="roundRect">
                        <a:avLst>
                          <a:gd name="adj" fmla="val 38026"/>
                        </a:avLst>
                      </a:prstGeom>
                      <a:blipFill>
                        <a:blip r:embed="rId14"/>
                        <a:stretch>
                          <a:fillRect/>
                        </a:stretch>
                      </a:blipFill>
                      <a:ln w="12700">
                        <a:noFill/>
                      </a:ln>
                    </p:spPr>
                    <p:txBody>
                      <a:bodyPr/>
                      <a:lstStyle/>
                      <a:p>
                        <a:r>
                          <a:rPr lang="en-NZ">
                            <a:noFill/>
                          </a:rPr>
                          <a:t> </a:t>
                        </a:r>
                      </a:p>
                    </p:txBody>
                  </p:sp>
                </mc:Fallback>
              </mc:AlternateContent>
              <p:cxnSp>
                <p:nvCxnSpPr>
                  <p:cNvPr id="15" name="Straight Arrow Connector 14">
                    <a:extLst>
                      <a:ext uri="{FF2B5EF4-FFF2-40B4-BE49-F238E27FC236}">
                        <a16:creationId xmlns:a16="http://schemas.microsoft.com/office/drawing/2014/main" id="{34B602C8-E2A1-EB4B-0977-735B37E3209B}"/>
                      </a:ext>
                    </a:extLst>
                  </p:cNvPr>
                  <p:cNvCxnSpPr>
                    <a:cxnSpLocks/>
                    <a:stCxn id="43" idx="3"/>
                    <a:endCxn id="13" idx="1"/>
                  </p:cNvCxnSpPr>
                  <p:nvPr/>
                </p:nvCxnSpPr>
                <p:spPr>
                  <a:xfrm>
                    <a:off x="6552472" y="2012293"/>
                    <a:ext cx="111964" cy="1"/>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972E64A-B312-78F6-A666-C33200F45BDA}"/>
                      </a:ext>
                    </a:extLst>
                  </p:cNvPr>
                  <p:cNvCxnSpPr>
                    <a:cxnSpLocks/>
                    <a:stCxn id="10" idx="0"/>
                    <a:endCxn id="43" idx="2"/>
                  </p:cNvCxnSpPr>
                  <p:nvPr/>
                </p:nvCxnSpPr>
                <p:spPr>
                  <a:xfrm flipV="1">
                    <a:off x="6229602" y="2113178"/>
                    <a:ext cx="1" cy="191196"/>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C91645F-CA28-85B2-E112-10A3D12385F8}"/>
                      </a:ext>
                    </a:extLst>
                  </p:cNvPr>
                  <p:cNvCxnSpPr>
                    <a:cxnSpLocks/>
                    <a:stCxn id="9" idx="0"/>
                    <a:endCxn id="20" idx="2"/>
                  </p:cNvCxnSpPr>
                  <p:nvPr/>
                </p:nvCxnSpPr>
                <p:spPr>
                  <a:xfrm flipH="1" flipV="1">
                    <a:off x="6229602" y="3163777"/>
                    <a:ext cx="1" cy="182574"/>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FA0522-485B-6CA6-89CA-B5A120E3D386}"/>
                      </a:ext>
                    </a:extLst>
                  </p:cNvPr>
                  <p:cNvCxnSpPr>
                    <a:cxnSpLocks/>
                    <a:stCxn id="20" idx="0"/>
                    <a:endCxn id="10" idx="2"/>
                  </p:cNvCxnSpPr>
                  <p:nvPr/>
                </p:nvCxnSpPr>
                <p:spPr>
                  <a:xfrm flipV="1">
                    <a:off x="6229602" y="2462298"/>
                    <a:ext cx="0" cy="543556"/>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Rounded Corners 18">
                        <a:extLst>
                          <a:ext uri="{FF2B5EF4-FFF2-40B4-BE49-F238E27FC236}">
                            <a16:creationId xmlns:a16="http://schemas.microsoft.com/office/drawing/2014/main" id="{2FF786FB-5789-E2F4-025C-3934652387E6}"/>
                          </a:ext>
                        </a:extLst>
                      </p:cNvPr>
                      <p:cNvSpPr/>
                      <p:nvPr/>
                    </p:nvSpPr>
                    <p:spPr>
                      <a:xfrm>
                        <a:off x="6103603" y="2644686"/>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19" name="Rectangle: Rounded Corners 18">
                        <a:extLst>
                          <a:ext uri="{FF2B5EF4-FFF2-40B4-BE49-F238E27FC236}">
                            <a16:creationId xmlns:a16="http://schemas.microsoft.com/office/drawing/2014/main" id="{2FF786FB-5789-E2F4-025C-3934652387E6}"/>
                          </a:ext>
                        </a:extLst>
                      </p:cNvPr>
                      <p:cNvSpPr>
                        <a:spLocks noRot="1" noChangeAspect="1" noMove="1" noResize="1" noEditPoints="1" noAdjustHandles="1" noChangeArrowheads="1" noChangeShapeType="1" noTextEdit="1"/>
                      </p:cNvSpPr>
                      <p:nvPr/>
                    </p:nvSpPr>
                    <p:spPr>
                      <a:xfrm>
                        <a:off x="6103603" y="2644686"/>
                        <a:ext cx="252000" cy="180000"/>
                      </a:xfrm>
                      <a:prstGeom prst="roundRect">
                        <a:avLst>
                          <a:gd name="adj" fmla="val 22549"/>
                        </a:avLst>
                      </a:prstGeom>
                      <a:blipFill>
                        <a:blip r:embed="rId15"/>
                        <a:stretch>
                          <a:fillRect l="-625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23E29C7-22CA-F52D-A6AE-2F50EF59510F}"/>
                          </a:ext>
                        </a:extLst>
                      </p:cNvPr>
                      <p:cNvSpPr txBox="1"/>
                      <p:nvPr/>
                    </p:nvSpPr>
                    <p:spPr>
                      <a:xfrm>
                        <a:off x="6085602" y="3005853"/>
                        <a:ext cx="288000" cy="15792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0" name="TextBox 19">
                        <a:extLst>
                          <a:ext uri="{FF2B5EF4-FFF2-40B4-BE49-F238E27FC236}">
                            <a16:creationId xmlns:a16="http://schemas.microsoft.com/office/drawing/2014/main" id="{823E29C7-22CA-F52D-A6AE-2F50EF59510F}"/>
                          </a:ext>
                        </a:extLst>
                      </p:cNvPr>
                      <p:cNvSpPr txBox="1">
                        <a:spLocks noRot="1" noChangeAspect="1" noMove="1" noResize="1" noEditPoints="1" noAdjustHandles="1" noChangeArrowheads="1" noChangeShapeType="1" noTextEdit="1"/>
                      </p:cNvSpPr>
                      <p:nvPr/>
                    </p:nvSpPr>
                    <p:spPr>
                      <a:xfrm>
                        <a:off x="6085602" y="3005853"/>
                        <a:ext cx="288000" cy="157924"/>
                      </a:xfrm>
                      <a:prstGeom prst="roundRect">
                        <a:avLst>
                          <a:gd name="adj" fmla="val 38026"/>
                        </a:avLst>
                      </a:prstGeom>
                      <a:blipFill>
                        <a:blip r:embed="rId16"/>
                        <a:stretch>
                          <a:fillRect b="-3448"/>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4ECA9E6-F066-7642-E30D-99FF79859080}"/>
                          </a:ext>
                        </a:extLst>
                      </p:cNvPr>
                      <p:cNvSpPr txBox="1"/>
                      <p:nvPr/>
                    </p:nvSpPr>
                    <p:spPr>
                      <a:xfrm>
                        <a:off x="6085602" y="3742636"/>
                        <a:ext cx="288000" cy="15792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1" name="TextBox 20">
                        <a:extLst>
                          <a:ext uri="{FF2B5EF4-FFF2-40B4-BE49-F238E27FC236}">
                            <a16:creationId xmlns:a16="http://schemas.microsoft.com/office/drawing/2014/main" id="{14ECA9E6-F066-7642-E30D-99FF79859080}"/>
                          </a:ext>
                        </a:extLst>
                      </p:cNvPr>
                      <p:cNvSpPr txBox="1">
                        <a:spLocks noRot="1" noChangeAspect="1" noMove="1" noResize="1" noEditPoints="1" noAdjustHandles="1" noChangeArrowheads="1" noChangeShapeType="1" noTextEdit="1"/>
                      </p:cNvSpPr>
                      <p:nvPr/>
                    </p:nvSpPr>
                    <p:spPr>
                      <a:xfrm>
                        <a:off x="6085602" y="3742636"/>
                        <a:ext cx="288000" cy="157924"/>
                      </a:xfrm>
                      <a:prstGeom prst="roundRect">
                        <a:avLst>
                          <a:gd name="adj" fmla="val 38026"/>
                        </a:avLst>
                      </a:prstGeom>
                      <a:blipFill>
                        <a:blip r:embed="rId17"/>
                        <a:stretch>
                          <a:fillRect/>
                        </a:stretch>
                      </a:blipFill>
                      <a:ln w="12700">
                        <a:noFill/>
                      </a:ln>
                    </p:spPr>
                    <p:txBody>
                      <a:bodyPr/>
                      <a:lstStyle/>
                      <a:p>
                        <a:r>
                          <a:rPr lang="en-NZ">
                            <a:noFill/>
                          </a:rPr>
                          <a:t> </a:t>
                        </a:r>
                      </a:p>
                    </p:txBody>
                  </p:sp>
                </mc:Fallback>
              </mc:AlternateContent>
              <p:cxnSp>
                <p:nvCxnSpPr>
                  <p:cNvPr id="22" name="Straight Arrow Connector 21">
                    <a:extLst>
                      <a:ext uri="{FF2B5EF4-FFF2-40B4-BE49-F238E27FC236}">
                        <a16:creationId xmlns:a16="http://schemas.microsoft.com/office/drawing/2014/main" id="{4AE9A465-CBAB-78AF-B93F-FEE1066CE28A}"/>
                      </a:ext>
                    </a:extLst>
                  </p:cNvPr>
                  <p:cNvCxnSpPr>
                    <a:cxnSpLocks/>
                    <a:stCxn id="21" idx="0"/>
                    <a:endCxn id="9" idx="2"/>
                  </p:cNvCxnSpPr>
                  <p:nvPr/>
                </p:nvCxnSpPr>
                <p:spPr>
                  <a:xfrm flipV="1">
                    <a:off x="6229602" y="3555407"/>
                    <a:ext cx="1" cy="187229"/>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29750D-7F4E-734C-1041-067F26A4B39A}"/>
                      </a:ext>
                    </a:extLst>
                  </p:cNvPr>
                  <p:cNvCxnSpPr>
                    <a:cxnSpLocks/>
                    <a:stCxn id="73" idx="0"/>
                    <a:endCxn id="26" idx="2"/>
                  </p:cNvCxnSpPr>
                  <p:nvPr/>
                </p:nvCxnSpPr>
                <p:spPr>
                  <a:xfrm flipH="1" flipV="1">
                    <a:off x="6229602" y="4601755"/>
                    <a:ext cx="1" cy="201795"/>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A61AE10-A32D-BA1E-7512-D341E41A5470}"/>
                      </a:ext>
                    </a:extLst>
                  </p:cNvPr>
                  <p:cNvCxnSpPr>
                    <a:cxnSpLocks/>
                    <a:stCxn id="26" idx="0"/>
                    <a:endCxn id="21" idx="2"/>
                  </p:cNvCxnSpPr>
                  <p:nvPr/>
                </p:nvCxnSpPr>
                <p:spPr>
                  <a:xfrm flipV="1">
                    <a:off x="6229602" y="3900560"/>
                    <a:ext cx="0" cy="543272"/>
                  </a:xfrm>
                  <a:prstGeom prst="straightConnector1">
                    <a:avLst/>
                  </a:prstGeom>
                  <a:ln w="12700">
                    <a:headEnd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70BBF781-8EA1-BE3B-BE45-8DF9A0D00A25}"/>
                          </a:ext>
                        </a:extLst>
                      </p:cNvPr>
                      <p:cNvSpPr/>
                      <p:nvPr/>
                    </p:nvSpPr>
                    <p:spPr>
                      <a:xfrm>
                        <a:off x="6103603" y="4080916"/>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25" name="Rectangle: Rounded Corners 24">
                        <a:extLst>
                          <a:ext uri="{FF2B5EF4-FFF2-40B4-BE49-F238E27FC236}">
                            <a16:creationId xmlns:a16="http://schemas.microsoft.com/office/drawing/2014/main" id="{70BBF781-8EA1-BE3B-BE45-8DF9A0D00A25}"/>
                          </a:ext>
                        </a:extLst>
                      </p:cNvPr>
                      <p:cNvSpPr>
                        <a:spLocks noRot="1" noChangeAspect="1" noMove="1" noResize="1" noEditPoints="1" noAdjustHandles="1" noChangeArrowheads="1" noChangeShapeType="1" noTextEdit="1"/>
                      </p:cNvSpPr>
                      <p:nvPr/>
                    </p:nvSpPr>
                    <p:spPr>
                      <a:xfrm>
                        <a:off x="6103603" y="4080916"/>
                        <a:ext cx="252000" cy="180000"/>
                      </a:xfrm>
                      <a:prstGeom prst="roundRect">
                        <a:avLst>
                          <a:gd name="adj" fmla="val 22549"/>
                        </a:avLst>
                      </a:prstGeom>
                      <a:blipFill>
                        <a:blip r:embed="rId18"/>
                        <a:stretch>
                          <a:fillRect l="-625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2C21569-9C7D-2853-DE7B-8F3FB2757635}"/>
                          </a:ext>
                        </a:extLst>
                      </p:cNvPr>
                      <p:cNvSpPr txBox="1"/>
                      <p:nvPr/>
                    </p:nvSpPr>
                    <p:spPr>
                      <a:xfrm>
                        <a:off x="6085602" y="4443831"/>
                        <a:ext cx="288000" cy="15792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6" name="TextBox 25">
                        <a:extLst>
                          <a:ext uri="{FF2B5EF4-FFF2-40B4-BE49-F238E27FC236}">
                            <a16:creationId xmlns:a16="http://schemas.microsoft.com/office/drawing/2014/main" id="{22C21569-9C7D-2853-DE7B-8F3FB2757635}"/>
                          </a:ext>
                        </a:extLst>
                      </p:cNvPr>
                      <p:cNvSpPr txBox="1">
                        <a:spLocks noRot="1" noChangeAspect="1" noMove="1" noResize="1" noEditPoints="1" noAdjustHandles="1" noChangeArrowheads="1" noChangeShapeType="1" noTextEdit="1"/>
                      </p:cNvSpPr>
                      <p:nvPr/>
                    </p:nvSpPr>
                    <p:spPr>
                      <a:xfrm>
                        <a:off x="6085602" y="4443831"/>
                        <a:ext cx="288000" cy="157924"/>
                      </a:xfrm>
                      <a:prstGeom prst="roundRect">
                        <a:avLst>
                          <a:gd name="adj" fmla="val 38026"/>
                        </a:avLst>
                      </a:prstGeom>
                      <a:blipFill>
                        <a:blip r:embed="rId17"/>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BE31D49-EC7A-126E-87FD-1977F8B0692E}"/>
                          </a:ext>
                        </a:extLst>
                      </p:cNvPr>
                      <p:cNvSpPr txBox="1"/>
                      <p:nvPr/>
                    </p:nvSpPr>
                    <p:spPr>
                      <a:xfrm>
                        <a:off x="8001871" y="3741723"/>
                        <a:ext cx="288000" cy="159753"/>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7" name="TextBox 26">
                        <a:extLst>
                          <a:ext uri="{FF2B5EF4-FFF2-40B4-BE49-F238E27FC236}">
                            <a16:creationId xmlns:a16="http://schemas.microsoft.com/office/drawing/2014/main" id="{5BE31D49-EC7A-126E-87FD-1977F8B0692E}"/>
                          </a:ext>
                        </a:extLst>
                      </p:cNvPr>
                      <p:cNvSpPr txBox="1">
                        <a:spLocks noRot="1" noChangeAspect="1" noMove="1" noResize="1" noEditPoints="1" noAdjustHandles="1" noChangeArrowheads="1" noChangeShapeType="1" noTextEdit="1"/>
                      </p:cNvSpPr>
                      <p:nvPr/>
                    </p:nvSpPr>
                    <p:spPr>
                      <a:xfrm>
                        <a:off x="8001871" y="3741723"/>
                        <a:ext cx="288000" cy="159753"/>
                      </a:xfrm>
                      <a:prstGeom prst="roundRect">
                        <a:avLst>
                          <a:gd name="adj" fmla="val 38026"/>
                        </a:avLst>
                      </a:prstGeom>
                      <a:blipFill>
                        <a:blip r:embed="rId19"/>
                        <a:stretch>
                          <a:fillRect/>
                        </a:stretch>
                      </a:blipFill>
                      <a:ln w="12700">
                        <a:noFill/>
                      </a:ln>
                    </p:spPr>
                    <p:txBody>
                      <a:bodyPr/>
                      <a:lstStyle/>
                      <a:p>
                        <a:r>
                          <a:rPr lang="en-NZ">
                            <a:noFill/>
                          </a:rPr>
                          <a:t> </a:t>
                        </a:r>
                      </a:p>
                    </p:txBody>
                  </p:sp>
                </mc:Fallback>
              </mc:AlternateContent>
              <p:cxnSp>
                <p:nvCxnSpPr>
                  <p:cNvPr id="28" name="Straight Arrow Connector 27">
                    <a:extLst>
                      <a:ext uri="{FF2B5EF4-FFF2-40B4-BE49-F238E27FC236}">
                        <a16:creationId xmlns:a16="http://schemas.microsoft.com/office/drawing/2014/main" id="{380AE70F-599D-EFDE-513E-D03E0025989F}"/>
                      </a:ext>
                    </a:extLst>
                  </p:cNvPr>
                  <p:cNvCxnSpPr>
                    <a:cxnSpLocks/>
                    <a:stCxn id="45" idx="2"/>
                    <a:endCxn id="27" idx="0"/>
                  </p:cNvCxnSpPr>
                  <p:nvPr/>
                </p:nvCxnSpPr>
                <p:spPr>
                  <a:xfrm flipH="1">
                    <a:off x="8145871" y="3550854"/>
                    <a:ext cx="1" cy="190868"/>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7B514A-A336-053F-6543-44FBD37F4A27}"/>
                      </a:ext>
                    </a:extLst>
                  </p:cNvPr>
                  <p:cNvCxnSpPr>
                    <a:cxnSpLocks/>
                    <a:stCxn id="32" idx="2"/>
                    <a:endCxn id="46" idx="0"/>
                  </p:cNvCxnSpPr>
                  <p:nvPr/>
                </p:nvCxnSpPr>
                <p:spPr>
                  <a:xfrm>
                    <a:off x="8145871" y="4602670"/>
                    <a:ext cx="0" cy="200735"/>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43BBCC4-62DC-D67A-3AAF-AF5F81417CA1}"/>
                      </a:ext>
                    </a:extLst>
                  </p:cNvPr>
                  <p:cNvCxnSpPr>
                    <a:cxnSpLocks/>
                    <a:stCxn id="27" idx="2"/>
                    <a:endCxn id="32" idx="0"/>
                  </p:cNvCxnSpPr>
                  <p:nvPr/>
                </p:nvCxnSpPr>
                <p:spPr>
                  <a:xfrm>
                    <a:off x="8145871" y="3901475"/>
                    <a:ext cx="0" cy="541442"/>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Rounded Corners 30">
                        <a:extLst>
                          <a:ext uri="{FF2B5EF4-FFF2-40B4-BE49-F238E27FC236}">
                            <a16:creationId xmlns:a16="http://schemas.microsoft.com/office/drawing/2014/main" id="{13409BDC-3927-4A73-7C17-4E03AAFC19E2}"/>
                          </a:ext>
                        </a:extLst>
                      </p:cNvPr>
                      <p:cNvSpPr/>
                      <p:nvPr/>
                    </p:nvSpPr>
                    <p:spPr>
                      <a:xfrm>
                        <a:off x="8019871" y="4082506"/>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5</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31" name="Rectangle: Rounded Corners 30">
                        <a:extLst>
                          <a:ext uri="{FF2B5EF4-FFF2-40B4-BE49-F238E27FC236}">
                            <a16:creationId xmlns:a16="http://schemas.microsoft.com/office/drawing/2014/main" id="{13409BDC-3927-4A73-7C17-4E03AAFC19E2}"/>
                          </a:ext>
                        </a:extLst>
                      </p:cNvPr>
                      <p:cNvSpPr>
                        <a:spLocks noRot="1" noChangeAspect="1" noMove="1" noResize="1" noEditPoints="1" noAdjustHandles="1" noChangeArrowheads="1" noChangeShapeType="1" noTextEdit="1"/>
                      </p:cNvSpPr>
                      <p:nvPr/>
                    </p:nvSpPr>
                    <p:spPr>
                      <a:xfrm>
                        <a:off x="8019871" y="4082506"/>
                        <a:ext cx="252000" cy="180000"/>
                      </a:xfrm>
                      <a:prstGeom prst="roundRect">
                        <a:avLst>
                          <a:gd name="adj" fmla="val 22549"/>
                        </a:avLst>
                      </a:prstGeom>
                      <a:blipFill>
                        <a:blip r:embed="rId20"/>
                        <a:stretch>
                          <a:fillRect l="-4082"/>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0051C4B-9C6C-AC4E-1B5B-94C0C8CEF7BC}"/>
                          </a:ext>
                        </a:extLst>
                      </p:cNvPr>
                      <p:cNvSpPr txBox="1"/>
                      <p:nvPr/>
                    </p:nvSpPr>
                    <p:spPr>
                      <a:xfrm>
                        <a:off x="8001871" y="4442918"/>
                        <a:ext cx="288000" cy="159753"/>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2" name="TextBox 31">
                        <a:extLst>
                          <a:ext uri="{FF2B5EF4-FFF2-40B4-BE49-F238E27FC236}">
                            <a16:creationId xmlns:a16="http://schemas.microsoft.com/office/drawing/2014/main" id="{20051C4B-9C6C-AC4E-1B5B-94C0C8CEF7BC}"/>
                          </a:ext>
                        </a:extLst>
                      </p:cNvPr>
                      <p:cNvSpPr txBox="1">
                        <a:spLocks noRot="1" noChangeAspect="1" noMove="1" noResize="1" noEditPoints="1" noAdjustHandles="1" noChangeArrowheads="1" noChangeShapeType="1" noTextEdit="1"/>
                      </p:cNvSpPr>
                      <p:nvPr/>
                    </p:nvSpPr>
                    <p:spPr>
                      <a:xfrm>
                        <a:off x="8001871" y="4442918"/>
                        <a:ext cx="288000" cy="159753"/>
                      </a:xfrm>
                      <a:prstGeom prst="roundRect">
                        <a:avLst>
                          <a:gd name="adj" fmla="val 38026"/>
                        </a:avLst>
                      </a:prstGeom>
                      <a:blipFill>
                        <a:blip r:embed="rId19"/>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9E90A47-A9A0-602C-1321-C449E3A24D95}"/>
                          </a:ext>
                        </a:extLst>
                      </p:cNvPr>
                      <p:cNvSpPr txBox="1"/>
                      <p:nvPr/>
                    </p:nvSpPr>
                    <p:spPr>
                      <a:xfrm>
                        <a:off x="8001871" y="2303459"/>
                        <a:ext cx="288000" cy="15792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3" name="TextBox 32">
                        <a:extLst>
                          <a:ext uri="{FF2B5EF4-FFF2-40B4-BE49-F238E27FC236}">
                            <a16:creationId xmlns:a16="http://schemas.microsoft.com/office/drawing/2014/main" id="{79E90A47-A9A0-602C-1321-C449E3A24D95}"/>
                          </a:ext>
                        </a:extLst>
                      </p:cNvPr>
                      <p:cNvSpPr txBox="1">
                        <a:spLocks noRot="1" noChangeAspect="1" noMove="1" noResize="1" noEditPoints="1" noAdjustHandles="1" noChangeArrowheads="1" noChangeShapeType="1" noTextEdit="1"/>
                      </p:cNvSpPr>
                      <p:nvPr/>
                    </p:nvSpPr>
                    <p:spPr>
                      <a:xfrm>
                        <a:off x="8001871" y="2303459"/>
                        <a:ext cx="288000" cy="157924"/>
                      </a:xfrm>
                      <a:prstGeom prst="roundRect">
                        <a:avLst>
                          <a:gd name="adj" fmla="val 38026"/>
                        </a:avLst>
                      </a:prstGeom>
                      <a:blipFill>
                        <a:blip r:embed="rId21"/>
                        <a:stretch>
                          <a:fillRect/>
                        </a:stretch>
                      </a:blipFill>
                      <a:ln w="12700">
                        <a:noFill/>
                      </a:ln>
                    </p:spPr>
                    <p:txBody>
                      <a:bodyPr/>
                      <a:lstStyle/>
                      <a:p>
                        <a:r>
                          <a:rPr lang="en-NZ">
                            <a:noFill/>
                          </a:rPr>
                          <a:t> </a:t>
                        </a:r>
                      </a:p>
                    </p:txBody>
                  </p:sp>
                </mc:Fallback>
              </mc:AlternateContent>
              <p:cxnSp>
                <p:nvCxnSpPr>
                  <p:cNvPr id="34" name="Straight Arrow Connector 33">
                    <a:extLst>
                      <a:ext uri="{FF2B5EF4-FFF2-40B4-BE49-F238E27FC236}">
                        <a16:creationId xmlns:a16="http://schemas.microsoft.com/office/drawing/2014/main" id="{2E169A78-40F8-F6C7-6641-918AFB9BBCAE}"/>
                      </a:ext>
                    </a:extLst>
                  </p:cNvPr>
                  <p:cNvCxnSpPr>
                    <a:cxnSpLocks/>
                    <a:stCxn id="42" idx="2"/>
                    <a:endCxn id="33" idx="0"/>
                  </p:cNvCxnSpPr>
                  <p:nvPr/>
                </p:nvCxnSpPr>
                <p:spPr>
                  <a:xfrm flipH="1">
                    <a:off x="8145871" y="2112386"/>
                    <a:ext cx="1" cy="191072"/>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0A70CBA-AD7E-4F7E-4988-037C02B2A32E}"/>
                      </a:ext>
                    </a:extLst>
                  </p:cNvPr>
                  <p:cNvCxnSpPr>
                    <a:cxnSpLocks/>
                    <a:stCxn id="41" idx="2"/>
                    <a:endCxn id="45" idx="0"/>
                  </p:cNvCxnSpPr>
                  <p:nvPr/>
                </p:nvCxnSpPr>
                <p:spPr>
                  <a:xfrm>
                    <a:off x="8145871" y="3163777"/>
                    <a:ext cx="1" cy="187127"/>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34FD63E-BF28-9A7A-33F9-DD96820B5CB4}"/>
                      </a:ext>
                    </a:extLst>
                  </p:cNvPr>
                  <p:cNvCxnSpPr>
                    <a:cxnSpLocks/>
                    <a:stCxn id="33" idx="2"/>
                    <a:endCxn id="41" idx="0"/>
                  </p:cNvCxnSpPr>
                  <p:nvPr/>
                </p:nvCxnSpPr>
                <p:spPr>
                  <a:xfrm>
                    <a:off x="8145871" y="2461382"/>
                    <a:ext cx="0" cy="544471"/>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Rounded Corners 39">
                        <a:extLst>
                          <a:ext uri="{FF2B5EF4-FFF2-40B4-BE49-F238E27FC236}">
                            <a16:creationId xmlns:a16="http://schemas.microsoft.com/office/drawing/2014/main" id="{763C490D-AA5D-92CD-FB22-B402AC50DA6E}"/>
                          </a:ext>
                        </a:extLst>
                      </p:cNvPr>
                      <p:cNvSpPr/>
                      <p:nvPr/>
                    </p:nvSpPr>
                    <p:spPr>
                      <a:xfrm>
                        <a:off x="8019871" y="2643238"/>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40" name="Rectangle: Rounded Corners 39">
                        <a:extLst>
                          <a:ext uri="{FF2B5EF4-FFF2-40B4-BE49-F238E27FC236}">
                            <a16:creationId xmlns:a16="http://schemas.microsoft.com/office/drawing/2014/main" id="{763C490D-AA5D-92CD-FB22-B402AC50DA6E}"/>
                          </a:ext>
                        </a:extLst>
                      </p:cNvPr>
                      <p:cNvSpPr>
                        <a:spLocks noRot="1" noChangeAspect="1" noMove="1" noResize="1" noEditPoints="1" noAdjustHandles="1" noChangeArrowheads="1" noChangeShapeType="1" noTextEdit="1"/>
                      </p:cNvSpPr>
                      <p:nvPr/>
                    </p:nvSpPr>
                    <p:spPr>
                      <a:xfrm>
                        <a:off x="8019871" y="2643238"/>
                        <a:ext cx="252000" cy="180000"/>
                      </a:xfrm>
                      <a:prstGeom prst="roundRect">
                        <a:avLst>
                          <a:gd name="adj" fmla="val 22549"/>
                        </a:avLst>
                      </a:prstGeom>
                      <a:blipFill>
                        <a:blip r:embed="rId22"/>
                        <a:stretch>
                          <a:fillRect l="-4082"/>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4918FD9-0C31-D6A4-0B12-AA098B961D47}"/>
                          </a:ext>
                        </a:extLst>
                      </p:cNvPr>
                      <p:cNvSpPr txBox="1"/>
                      <p:nvPr/>
                    </p:nvSpPr>
                    <p:spPr>
                      <a:xfrm>
                        <a:off x="8001871" y="3005853"/>
                        <a:ext cx="288000" cy="15792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1" name="TextBox 40">
                        <a:extLst>
                          <a:ext uri="{FF2B5EF4-FFF2-40B4-BE49-F238E27FC236}">
                            <a16:creationId xmlns:a16="http://schemas.microsoft.com/office/drawing/2014/main" id="{F4918FD9-0C31-D6A4-0B12-AA098B961D47}"/>
                          </a:ext>
                        </a:extLst>
                      </p:cNvPr>
                      <p:cNvSpPr txBox="1">
                        <a:spLocks noRot="1" noChangeAspect="1" noMove="1" noResize="1" noEditPoints="1" noAdjustHandles="1" noChangeArrowheads="1" noChangeShapeType="1" noTextEdit="1"/>
                      </p:cNvSpPr>
                      <p:nvPr/>
                    </p:nvSpPr>
                    <p:spPr>
                      <a:xfrm>
                        <a:off x="8001871" y="3005853"/>
                        <a:ext cx="288000" cy="157924"/>
                      </a:xfrm>
                      <a:prstGeom prst="roundRect">
                        <a:avLst>
                          <a:gd name="adj" fmla="val 38026"/>
                        </a:avLst>
                      </a:prstGeom>
                      <a:blipFill>
                        <a:blip r:embed="rId23"/>
                        <a:stretch>
                          <a:fillRect b="-3448"/>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A249148-9946-F456-F19F-1CED10A33392}"/>
                          </a:ext>
                        </a:extLst>
                      </p:cNvPr>
                      <p:cNvSpPr txBox="1"/>
                      <p:nvPr/>
                    </p:nvSpPr>
                    <p:spPr>
                      <a:xfrm>
                        <a:off x="7829206" y="1912201"/>
                        <a:ext cx="633331" cy="200186"/>
                      </a:xfrm>
                      <a:prstGeom prst="roundRect">
                        <a:avLst>
                          <a:gd name="adj" fmla="val 32119"/>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2" name="TextBox 41">
                        <a:extLst>
                          <a:ext uri="{FF2B5EF4-FFF2-40B4-BE49-F238E27FC236}">
                            <a16:creationId xmlns:a16="http://schemas.microsoft.com/office/drawing/2014/main" id="{FA249148-9946-F456-F19F-1CED10A33392}"/>
                          </a:ext>
                        </a:extLst>
                      </p:cNvPr>
                      <p:cNvSpPr txBox="1">
                        <a:spLocks noRot="1" noChangeAspect="1" noMove="1" noResize="1" noEditPoints="1" noAdjustHandles="1" noChangeArrowheads="1" noChangeShapeType="1" noTextEdit="1"/>
                      </p:cNvSpPr>
                      <p:nvPr/>
                    </p:nvSpPr>
                    <p:spPr>
                      <a:xfrm>
                        <a:off x="7829206" y="1912201"/>
                        <a:ext cx="633331" cy="200186"/>
                      </a:xfrm>
                      <a:prstGeom prst="roundRect">
                        <a:avLst>
                          <a:gd name="adj" fmla="val 32119"/>
                        </a:avLst>
                      </a:prstGeom>
                      <a:blipFill>
                        <a:blip r:embed="rId24"/>
                        <a:stretch>
                          <a:fillRect b="-2564"/>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132BF35-A2F0-0079-88D8-0BCE576591CE}"/>
                          </a:ext>
                        </a:extLst>
                      </p:cNvPr>
                      <p:cNvSpPr txBox="1"/>
                      <p:nvPr/>
                    </p:nvSpPr>
                    <p:spPr>
                      <a:xfrm>
                        <a:off x="5906733" y="1911409"/>
                        <a:ext cx="645740" cy="201769"/>
                      </a:xfrm>
                      <a:prstGeom prst="roundRect">
                        <a:avLst>
                          <a:gd name="adj" fmla="val 33476"/>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3" name="TextBox 42">
                        <a:extLst>
                          <a:ext uri="{FF2B5EF4-FFF2-40B4-BE49-F238E27FC236}">
                            <a16:creationId xmlns:a16="http://schemas.microsoft.com/office/drawing/2014/main" id="{1132BF35-A2F0-0079-88D8-0BCE576591CE}"/>
                          </a:ext>
                        </a:extLst>
                      </p:cNvPr>
                      <p:cNvSpPr txBox="1">
                        <a:spLocks noRot="1" noChangeAspect="1" noMove="1" noResize="1" noEditPoints="1" noAdjustHandles="1" noChangeArrowheads="1" noChangeShapeType="1" noTextEdit="1"/>
                      </p:cNvSpPr>
                      <p:nvPr/>
                    </p:nvSpPr>
                    <p:spPr>
                      <a:xfrm>
                        <a:off x="5906733" y="1911409"/>
                        <a:ext cx="645740" cy="201769"/>
                      </a:xfrm>
                      <a:prstGeom prst="roundRect">
                        <a:avLst>
                          <a:gd name="adj" fmla="val 33476"/>
                        </a:avLst>
                      </a:prstGeom>
                      <a:blipFill>
                        <a:blip r:embed="rId25"/>
                        <a:stretch>
                          <a:fillRect l="-833" b="-2564"/>
                        </a:stretch>
                      </a:blipFill>
                      <a:ln w="12700">
                        <a:solidFill>
                          <a:srgbClr val="FF0000"/>
                        </a:solidFill>
                      </a:ln>
                    </p:spPr>
                    <p:txBody>
                      <a:bodyPr/>
                      <a:lstStyle/>
                      <a:p>
                        <a:r>
                          <a:rPr lang="en-NZ">
                            <a:noFill/>
                          </a:rPr>
                          <a:t> </a:t>
                        </a:r>
                      </a:p>
                    </p:txBody>
                  </p:sp>
                </mc:Fallback>
              </mc:AlternateContent>
              <p:cxnSp>
                <p:nvCxnSpPr>
                  <p:cNvPr id="44" name="Straight Arrow Connector 43">
                    <a:extLst>
                      <a:ext uri="{FF2B5EF4-FFF2-40B4-BE49-F238E27FC236}">
                        <a16:creationId xmlns:a16="http://schemas.microsoft.com/office/drawing/2014/main" id="{242D5B07-F5BB-435D-AE2D-A96AFE51424C}"/>
                      </a:ext>
                    </a:extLst>
                  </p:cNvPr>
                  <p:cNvCxnSpPr>
                    <a:cxnSpLocks/>
                    <a:stCxn id="14" idx="3"/>
                    <a:endCxn id="42" idx="1"/>
                  </p:cNvCxnSpPr>
                  <p:nvPr/>
                </p:nvCxnSpPr>
                <p:spPr>
                  <a:xfrm flipV="1">
                    <a:off x="7738147" y="2012293"/>
                    <a:ext cx="91059" cy="1"/>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94EE025-6267-FC27-9043-622179B33155}"/>
                          </a:ext>
                        </a:extLst>
                      </p:cNvPr>
                      <p:cNvSpPr txBox="1"/>
                      <p:nvPr/>
                    </p:nvSpPr>
                    <p:spPr>
                      <a:xfrm>
                        <a:off x="7960898" y="3350904"/>
                        <a:ext cx="369948" cy="199950"/>
                      </a:xfrm>
                      <a:prstGeom prst="roundRect">
                        <a:avLst>
                          <a:gd name="adj" fmla="val 34164"/>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5" name="TextBox 44">
                        <a:extLst>
                          <a:ext uri="{FF2B5EF4-FFF2-40B4-BE49-F238E27FC236}">
                            <a16:creationId xmlns:a16="http://schemas.microsoft.com/office/drawing/2014/main" id="{894EE025-6267-FC27-9043-622179B33155}"/>
                          </a:ext>
                        </a:extLst>
                      </p:cNvPr>
                      <p:cNvSpPr txBox="1">
                        <a:spLocks noRot="1" noChangeAspect="1" noMove="1" noResize="1" noEditPoints="1" noAdjustHandles="1" noChangeArrowheads="1" noChangeShapeType="1" noTextEdit="1"/>
                      </p:cNvSpPr>
                      <p:nvPr/>
                    </p:nvSpPr>
                    <p:spPr>
                      <a:xfrm>
                        <a:off x="7960898" y="3350904"/>
                        <a:ext cx="369948" cy="199950"/>
                      </a:xfrm>
                      <a:prstGeom prst="roundRect">
                        <a:avLst>
                          <a:gd name="adj" fmla="val 34164"/>
                        </a:avLst>
                      </a:prstGeom>
                      <a:blipFill>
                        <a:blip r:embed="rId26"/>
                        <a:stretch>
                          <a:fillRect b="-2564"/>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8511B05-0B15-58F4-5065-945B5F351F16}"/>
                          </a:ext>
                        </a:extLst>
                      </p:cNvPr>
                      <p:cNvSpPr txBox="1"/>
                      <p:nvPr/>
                    </p:nvSpPr>
                    <p:spPr>
                      <a:xfrm>
                        <a:off x="8033189" y="4803406"/>
                        <a:ext cx="225365" cy="176943"/>
                      </a:xfrm>
                      <a:prstGeom prst="roundRect">
                        <a:avLst>
                          <a:gd name="adj" fmla="val 32119"/>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6" name="TextBox 45">
                        <a:extLst>
                          <a:ext uri="{FF2B5EF4-FFF2-40B4-BE49-F238E27FC236}">
                            <a16:creationId xmlns:a16="http://schemas.microsoft.com/office/drawing/2014/main" id="{08511B05-0B15-58F4-5065-945B5F351F16}"/>
                          </a:ext>
                        </a:extLst>
                      </p:cNvPr>
                      <p:cNvSpPr txBox="1">
                        <a:spLocks noRot="1" noChangeAspect="1" noMove="1" noResize="1" noEditPoints="1" noAdjustHandles="1" noChangeArrowheads="1" noChangeShapeType="1" noTextEdit="1"/>
                      </p:cNvSpPr>
                      <p:nvPr/>
                    </p:nvSpPr>
                    <p:spPr>
                      <a:xfrm>
                        <a:off x="8033189" y="4803406"/>
                        <a:ext cx="225365" cy="176943"/>
                      </a:xfrm>
                      <a:prstGeom prst="roundRect">
                        <a:avLst>
                          <a:gd name="adj" fmla="val 32119"/>
                        </a:avLst>
                      </a:prstGeom>
                      <a:blipFill>
                        <a:blip r:embed="rId27"/>
                        <a:stretch>
                          <a:fillRect l="-2326" b="-2857"/>
                        </a:stretch>
                      </a:blipFill>
                      <a:ln w="12700">
                        <a:solidFill>
                          <a:srgbClr val="FF0000"/>
                        </a:solidFill>
                      </a:ln>
                    </p:spPr>
                    <p:txBody>
                      <a:bodyPr/>
                      <a:lstStyle/>
                      <a:p>
                        <a:r>
                          <a:rPr lang="en-NZ">
                            <a:noFill/>
                          </a:rPr>
                          <a:t> </a:t>
                        </a:r>
                      </a:p>
                    </p:txBody>
                  </p:sp>
                </mc:Fallback>
              </mc:AlternateContent>
              <p:cxnSp>
                <p:nvCxnSpPr>
                  <p:cNvPr id="47" name="Straight Arrow Connector 46">
                    <a:extLst>
                      <a:ext uri="{FF2B5EF4-FFF2-40B4-BE49-F238E27FC236}">
                        <a16:creationId xmlns:a16="http://schemas.microsoft.com/office/drawing/2014/main" id="{926571D6-EA21-7C71-6AD7-DB26CE2DDC14}"/>
                      </a:ext>
                    </a:extLst>
                  </p:cNvPr>
                  <p:cNvCxnSpPr>
                    <a:cxnSpLocks/>
                    <a:stCxn id="50" idx="1"/>
                    <a:endCxn id="49" idx="3"/>
                  </p:cNvCxnSpPr>
                  <p:nvPr/>
                </p:nvCxnSpPr>
                <p:spPr>
                  <a:xfrm flipH="1">
                    <a:off x="6952436" y="4891878"/>
                    <a:ext cx="497711"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Rounded Corners 47">
                        <a:extLst>
                          <a:ext uri="{FF2B5EF4-FFF2-40B4-BE49-F238E27FC236}">
                            <a16:creationId xmlns:a16="http://schemas.microsoft.com/office/drawing/2014/main" id="{79BD0A40-9D7F-9432-0875-FB6A2BED0420}"/>
                          </a:ext>
                        </a:extLst>
                      </p:cNvPr>
                      <p:cNvSpPr/>
                      <p:nvPr/>
                    </p:nvSpPr>
                    <p:spPr>
                      <a:xfrm>
                        <a:off x="7064805" y="4801877"/>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6</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48" name="Rectangle: Rounded Corners 47">
                        <a:extLst>
                          <a:ext uri="{FF2B5EF4-FFF2-40B4-BE49-F238E27FC236}">
                            <a16:creationId xmlns:a16="http://schemas.microsoft.com/office/drawing/2014/main" id="{79BD0A40-9D7F-9432-0875-FB6A2BED0420}"/>
                          </a:ext>
                        </a:extLst>
                      </p:cNvPr>
                      <p:cNvSpPr>
                        <a:spLocks noRot="1" noChangeAspect="1" noMove="1" noResize="1" noEditPoints="1" noAdjustHandles="1" noChangeArrowheads="1" noChangeShapeType="1" noTextEdit="1"/>
                      </p:cNvSpPr>
                      <p:nvPr/>
                    </p:nvSpPr>
                    <p:spPr>
                      <a:xfrm>
                        <a:off x="7064805" y="4801877"/>
                        <a:ext cx="252000" cy="180000"/>
                      </a:xfrm>
                      <a:prstGeom prst="roundRect">
                        <a:avLst>
                          <a:gd name="adj" fmla="val 22549"/>
                        </a:avLst>
                      </a:prstGeom>
                      <a:blipFill>
                        <a:blip r:embed="rId28"/>
                        <a:stretch>
                          <a:fillRect l="-625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73BB8CE-4BBD-2740-912F-642A128EDFA7}"/>
                          </a:ext>
                        </a:extLst>
                      </p:cNvPr>
                      <p:cNvSpPr txBox="1"/>
                      <p:nvPr/>
                    </p:nvSpPr>
                    <p:spPr>
                      <a:xfrm>
                        <a:off x="6664436" y="4812915"/>
                        <a:ext cx="288000" cy="15792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9" name="TextBox 48">
                        <a:extLst>
                          <a:ext uri="{FF2B5EF4-FFF2-40B4-BE49-F238E27FC236}">
                            <a16:creationId xmlns:a16="http://schemas.microsoft.com/office/drawing/2014/main" id="{C73BB8CE-4BBD-2740-912F-642A128EDFA7}"/>
                          </a:ext>
                        </a:extLst>
                      </p:cNvPr>
                      <p:cNvSpPr txBox="1">
                        <a:spLocks noRot="1" noChangeAspect="1" noMove="1" noResize="1" noEditPoints="1" noAdjustHandles="1" noChangeArrowheads="1" noChangeShapeType="1" noTextEdit="1"/>
                      </p:cNvSpPr>
                      <p:nvPr/>
                    </p:nvSpPr>
                    <p:spPr>
                      <a:xfrm>
                        <a:off x="6664436" y="4812915"/>
                        <a:ext cx="288000" cy="157924"/>
                      </a:xfrm>
                      <a:prstGeom prst="roundRect">
                        <a:avLst>
                          <a:gd name="adj" fmla="val 38026"/>
                        </a:avLst>
                      </a:prstGeom>
                      <a:blipFill>
                        <a:blip r:embed="rId29"/>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0ABBF01-9167-C45D-003A-D94EAF531B05}"/>
                          </a:ext>
                        </a:extLst>
                      </p:cNvPr>
                      <p:cNvSpPr txBox="1"/>
                      <p:nvPr/>
                    </p:nvSpPr>
                    <p:spPr>
                      <a:xfrm>
                        <a:off x="7450147" y="4812915"/>
                        <a:ext cx="288000" cy="15792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0" name="TextBox 49">
                        <a:extLst>
                          <a:ext uri="{FF2B5EF4-FFF2-40B4-BE49-F238E27FC236}">
                            <a16:creationId xmlns:a16="http://schemas.microsoft.com/office/drawing/2014/main" id="{90ABBF01-9167-C45D-003A-D94EAF531B05}"/>
                          </a:ext>
                        </a:extLst>
                      </p:cNvPr>
                      <p:cNvSpPr txBox="1">
                        <a:spLocks noRot="1" noChangeAspect="1" noMove="1" noResize="1" noEditPoints="1" noAdjustHandles="1" noChangeArrowheads="1" noChangeShapeType="1" noTextEdit="1"/>
                      </p:cNvSpPr>
                      <p:nvPr/>
                    </p:nvSpPr>
                    <p:spPr>
                      <a:xfrm>
                        <a:off x="7450147" y="4812915"/>
                        <a:ext cx="288000" cy="157924"/>
                      </a:xfrm>
                      <a:prstGeom prst="roundRect">
                        <a:avLst>
                          <a:gd name="adj" fmla="val 38026"/>
                        </a:avLst>
                      </a:prstGeom>
                      <a:blipFill>
                        <a:blip r:embed="rId30"/>
                        <a:stretch>
                          <a:fillRect/>
                        </a:stretch>
                      </a:blipFill>
                      <a:ln w="12700">
                        <a:noFill/>
                      </a:ln>
                    </p:spPr>
                    <p:txBody>
                      <a:bodyPr/>
                      <a:lstStyle/>
                      <a:p>
                        <a:r>
                          <a:rPr lang="en-NZ">
                            <a:noFill/>
                          </a:rPr>
                          <a:t> </a:t>
                        </a:r>
                      </a:p>
                    </p:txBody>
                  </p:sp>
                </mc:Fallback>
              </mc:AlternateContent>
              <p:cxnSp>
                <p:nvCxnSpPr>
                  <p:cNvPr id="70" name="Straight Arrow Connector 69">
                    <a:extLst>
                      <a:ext uri="{FF2B5EF4-FFF2-40B4-BE49-F238E27FC236}">
                        <a16:creationId xmlns:a16="http://schemas.microsoft.com/office/drawing/2014/main" id="{F7819665-3EB2-E808-77C9-DFFF5BC91B3C}"/>
                      </a:ext>
                    </a:extLst>
                  </p:cNvPr>
                  <p:cNvCxnSpPr>
                    <a:cxnSpLocks/>
                    <a:stCxn id="46" idx="1"/>
                    <a:endCxn id="50" idx="3"/>
                  </p:cNvCxnSpPr>
                  <p:nvPr/>
                </p:nvCxnSpPr>
                <p:spPr>
                  <a:xfrm flipH="1">
                    <a:off x="7738147" y="4891878"/>
                    <a:ext cx="295042"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E157D633-532C-5076-4FED-716558E30232}"/>
                          </a:ext>
                        </a:extLst>
                      </p:cNvPr>
                      <p:cNvSpPr txBox="1"/>
                      <p:nvPr/>
                    </p:nvSpPr>
                    <p:spPr>
                      <a:xfrm>
                        <a:off x="6126744" y="4803550"/>
                        <a:ext cx="205717" cy="176654"/>
                      </a:xfrm>
                      <a:prstGeom prst="roundRect">
                        <a:avLst>
                          <a:gd name="adj" fmla="val 33476"/>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3" name="TextBox 72">
                        <a:extLst>
                          <a:ext uri="{FF2B5EF4-FFF2-40B4-BE49-F238E27FC236}">
                            <a16:creationId xmlns:a16="http://schemas.microsoft.com/office/drawing/2014/main" id="{E157D633-532C-5076-4FED-716558E30232}"/>
                          </a:ext>
                        </a:extLst>
                      </p:cNvPr>
                      <p:cNvSpPr txBox="1">
                        <a:spLocks noRot="1" noChangeAspect="1" noMove="1" noResize="1" noEditPoints="1" noAdjustHandles="1" noChangeArrowheads="1" noChangeShapeType="1" noTextEdit="1"/>
                      </p:cNvSpPr>
                      <p:nvPr/>
                    </p:nvSpPr>
                    <p:spPr>
                      <a:xfrm>
                        <a:off x="6126744" y="4803550"/>
                        <a:ext cx="205717" cy="176654"/>
                      </a:xfrm>
                      <a:prstGeom prst="roundRect">
                        <a:avLst>
                          <a:gd name="adj" fmla="val 33476"/>
                        </a:avLst>
                      </a:prstGeom>
                      <a:blipFill>
                        <a:blip r:embed="rId31"/>
                        <a:stretch>
                          <a:fillRect l="-2500" b="-5714"/>
                        </a:stretch>
                      </a:blipFill>
                      <a:ln w="12700">
                        <a:solidFill>
                          <a:srgbClr val="FF0000"/>
                        </a:solidFill>
                      </a:ln>
                    </p:spPr>
                    <p:txBody>
                      <a:bodyPr/>
                      <a:lstStyle/>
                      <a:p>
                        <a:r>
                          <a:rPr lang="en-NZ">
                            <a:noFill/>
                          </a:rPr>
                          <a:t> </a:t>
                        </a:r>
                      </a:p>
                    </p:txBody>
                  </p:sp>
                </mc:Fallback>
              </mc:AlternateContent>
              <p:cxnSp>
                <p:nvCxnSpPr>
                  <p:cNvPr id="74" name="Straight Arrow Connector 73">
                    <a:extLst>
                      <a:ext uri="{FF2B5EF4-FFF2-40B4-BE49-F238E27FC236}">
                        <a16:creationId xmlns:a16="http://schemas.microsoft.com/office/drawing/2014/main" id="{FC9B74D1-32B3-5DF1-6159-34059FBFB5C0}"/>
                      </a:ext>
                    </a:extLst>
                  </p:cNvPr>
                  <p:cNvCxnSpPr>
                    <a:cxnSpLocks/>
                    <a:stCxn id="49" idx="1"/>
                    <a:endCxn id="73" idx="3"/>
                  </p:cNvCxnSpPr>
                  <p:nvPr/>
                </p:nvCxnSpPr>
                <p:spPr>
                  <a:xfrm flipH="1">
                    <a:off x="6332461" y="4891878"/>
                    <a:ext cx="331975"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194AD7F-083B-FAB0-45DD-0B0010022DEF}"/>
                          </a:ext>
                        </a:extLst>
                      </p:cNvPr>
                      <p:cNvSpPr txBox="1"/>
                      <p:nvPr/>
                    </p:nvSpPr>
                    <p:spPr>
                      <a:xfrm>
                        <a:off x="5414047" y="4426620"/>
                        <a:ext cx="283122" cy="192348"/>
                      </a:xfrm>
                      <a:prstGeom prst="roundRect">
                        <a:avLst>
                          <a:gd name="adj" fmla="val 40877"/>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7" name="TextBox 76">
                        <a:extLst>
                          <a:ext uri="{FF2B5EF4-FFF2-40B4-BE49-F238E27FC236}">
                            <a16:creationId xmlns:a16="http://schemas.microsoft.com/office/drawing/2014/main" id="{5194AD7F-083B-FAB0-45DD-0B0010022DEF}"/>
                          </a:ext>
                        </a:extLst>
                      </p:cNvPr>
                      <p:cNvSpPr txBox="1">
                        <a:spLocks noRot="1" noChangeAspect="1" noMove="1" noResize="1" noEditPoints="1" noAdjustHandles="1" noChangeArrowheads="1" noChangeShapeType="1" noTextEdit="1"/>
                      </p:cNvSpPr>
                      <p:nvPr/>
                    </p:nvSpPr>
                    <p:spPr>
                      <a:xfrm>
                        <a:off x="5414047" y="4426620"/>
                        <a:ext cx="283122" cy="192348"/>
                      </a:xfrm>
                      <a:prstGeom prst="roundRect">
                        <a:avLst>
                          <a:gd name="adj" fmla="val 40877"/>
                        </a:avLst>
                      </a:prstGeom>
                      <a:blipFill>
                        <a:blip r:embed="rId32"/>
                        <a:stretch>
                          <a:fillRect b="-2703"/>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E8E82B43-AF51-2DFC-1159-D17D53AD0100}"/>
                          </a:ext>
                        </a:extLst>
                      </p:cNvPr>
                      <p:cNvSpPr txBox="1"/>
                      <p:nvPr/>
                    </p:nvSpPr>
                    <p:spPr>
                      <a:xfrm>
                        <a:off x="5415787" y="2988642"/>
                        <a:ext cx="325157" cy="192348"/>
                      </a:xfrm>
                      <a:prstGeom prst="roundRect">
                        <a:avLst>
                          <a:gd name="adj" fmla="val 45102"/>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8" name="TextBox 77">
                        <a:extLst>
                          <a:ext uri="{FF2B5EF4-FFF2-40B4-BE49-F238E27FC236}">
                            <a16:creationId xmlns:a16="http://schemas.microsoft.com/office/drawing/2014/main" id="{E8E82B43-AF51-2DFC-1159-D17D53AD0100}"/>
                          </a:ext>
                        </a:extLst>
                      </p:cNvPr>
                      <p:cNvSpPr txBox="1">
                        <a:spLocks noRot="1" noChangeAspect="1" noMove="1" noResize="1" noEditPoints="1" noAdjustHandles="1" noChangeArrowheads="1" noChangeShapeType="1" noTextEdit="1"/>
                      </p:cNvSpPr>
                      <p:nvPr/>
                    </p:nvSpPr>
                    <p:spPr>
                      <a:xfrm>
                        <a:off x="5415787" y="2988642"/>
                        <a:ext cx="325157" cy="192348"/>
                      </a:xfrm>
                      <a:prstGeom prst="roundRect">
                        <a:avLst>
                          <a:gd name="adj" fmla="val 45102"/>
                        </a:avLst>
                      </a:prstGeom>
                      <a:blipFill>
                        <a:blip r:embed="rId33"/>
                        <a:stretch>
                          <a:fillRect l="-1613"/>
                        </a:stretch>
                      </a:blipFill>
                      <a:ln w="12700">
                        <a:solidFill>
                          <a:srgbClr val="FF0000"/>
                        </a:solidFill>
                      </a:ln>
                    </p:spPr>
                    <p:txBody>
                      <a:bodyPr/>
                      <a:lstStyle/>
                      <a:p>
                        <a:r>
                          <a:rPr lang="en-NZ">
                            <a:noFill/>
                          </a:rPr>
                          <a:t> </a:t>
                        </a:r>
                      </a:p>
                    </p:txBody>
                  </p:sp>
                </mc:Fallback>
              </mc:AlternateContent>
              <p:cxnSp>
                <p:nvCxnSpPr>
                  <p:cNvPr id="79" name="Straight Arrow Connector 78">
                    <a:extLst>
                      <a:ext uri="{FF2B5EF4-FFF2-40B4-BE49-F238E27FC236}">
                        <a16:creationId xmlns:a16="http://schemas.microsoft.com/office/drawing/2014/main" id="{0A281B3E-D515-D355-D428-ED330821F60C}"/>
                      </a:ext>
                    </a:extLst>
                  </p:cNvPr>
                  <p:cNvCxnSpPr>
                    <a:cxnSpLocks/>
                    <a:stCxn id="77" idx="3"/>
                    <a:endCxn id="26" idx="1"/>
                  </p:cNvCxnSpPr>
                  <p:nvPr/>
                </p:nvCxnSpPr>
                <p:spPr>
                  <a:xfrm>
                    <a:off x="5697169" y="4522794"/>
                    <a:ext cx="388433"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8AE3D9B-F95E-2125-E131-ABF4366CB748}"/>
                      </a:ext>
                    </a:extLst>
                  </p:cNvPr>
                  <p:cNvCxnSpPr>
                    <a:cxnSpLocks/>
                    <a:stCxn id="78" idx="3"/>
                    <a:endCxn id="20" idx="1"/>
                  </p:cNvCxnSpPr>
                  <p:nvPr/>
                </p:nvCxnSpPr>
                <p:spPr>
                  <a:xfrm>
                    <a:off x="5740943" y="3084816"/>
                    <a:ext cx="344658"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D910767D-DB86-1560-2F6A-012A6EEDB3E1}"/>
                          </a:ext>
                        </a:extLst>
                      </p:cNvPr>
                      <p:cNvSpPr txBox="1"/>
                      <p:nvPr/>
                    </p:nvSpPr>
                    <p:spPr>
                      <a:xfrm>
                        <a:off x="8624400" y="2988642"/>
                        <a:ext cx="325157" cy="192348"/>
                      </a:xfrm>
                      <a:prstGeom prst="roundRect">
                        <a:avLst>
                          <a:gd name="adj" fmla="val 45102"/>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1" name="TextBox 80">
                        <a:extLst>
                          <a:ext uri="{FF2B5EF4-FFF2-40B4-BE49-F238E27FC236}">
                            <a16:creationId xmlns:a16="http://schemas.microsoft.com/office/drawing/2014/main" id="{D910767D-DB86-1560-2F6A-012A6EEDB3E1}"/>
                          </a:ext>
                        </a:extLst>
                      </p:cNvPr>
                      <p:cNvSpPr txBox="1">
                        <a:spLocks noRot="1" noChangeAspect="1" noMove="1" noResize="1" noEditPoints="1" noAdjustHandles="1" noChangeArrowheads="1" noChangeShapeType="1" noTextEdit="1"/>
                      </p:cNvSpPr>
                      <p:nvPr/>
                    </p:nvSpPr>
                    <p:spPr>
                      <a:xfrm>
                        <a:off x="8624400" y="2988642"/>
                        <a:ext cx="325157" cy="192348"/>
                      </a:xfrm>
                      <a:prstGeom prst="roundRect">
                        <a:avLst>
                          <a:gd name="adj" fmla="val 45102"/>
                        </a:avLst>
                      </a:prstGeom>
                      <a:blipFill>
                        <a:blip r:embed="rId34"/>
                        <a:stretch>
                          <a:fillRect l="-1613"/>
                        </a:stretch>
                      </a:blipFill>
                      <a:ln w="12700">
                        <a:solidFill>
                          <a:srgbClr val="FF0000"/>
                        </a:solidFill>
                      </a:ln>
                    </p:spPr>
                    <p:txBody>
                      <a:bodyPr/>
                      <a:lstStyle/>
                      <a:p>
                        <a:r>
                          <a:rPr lang="en-NZ">
                            <a:noFill/>
                          </a:rPr>
                          <a:t> </a:t>
                        </a:r>
                      </a:p>
                    </p:txBody>
                  </p:sp>
                </mc:Fallback>
              </mc:AlternateContent>
              <p:cxnSp>
                <p:nvCxnSpPr>
                  <p:cNvPr id="82" name="Straight Arrow Connector 81">
                    <a:extLst>
                      <a:ext uri="{FF2B5EF4-FFF2-40B4-BE49-F238E27FC236}">
                        <a16:creationId xmlns:a16="http://schemas.microsoft.com/office/drawing/2014/main" id="{95622181-2090-E9C9-5E2F-F1B148D3DA80}"/>
                      </a:ext>
                    </a:extLst>
                  </p:cNvPr>
                  <p:cNvCxnSpPr>
                    <a:cxnSpLocks/>
                    <a:stCxn id="41" idx="3"/>
                    <a:endCxn id="81" idx="1"/>
                  </p:cNvCxnSpPr>
                  <p:nvPr/>
                </p:nvCxnSpPr>
                <p:spPr>
                  <a:xfrm>
                    <a:off x="8289871" y="3084816"/>
                    <a:ext cx="334529"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444DC5C-B133-3D7B-921F-32EDCDA2A0FA}"/>
                          </a:ext>
                        </a:extLst>
                      </p:cNvPr>
                      <p:cNvSpPr txBox="1"/>
                      <p:nvPr/>
                    </p:nvSpPr>
                    <p:spPr>
                      <a:xfrm>
                        <a:off x="8661768" y="4426620"/>
                        <a:ext cx="287787" cy="192348"/>
                      </a:xfrm>
                      <a:prstGeom prst="roundRect">
                        <a:avLst>
                          <a:gd name="adj" fmla="val 40877"/>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3" name="TextBox 82">
                        <a:extLst>
                          <a:ext uri="{FF2B5EF4-FFF2-40B4-BE49-F238E27FC236}">
                            <a16:creationId xmlns:a16="http://schemas.microsoft.com/office/drawing/2014/main" id="{9444DC5C-B133-3D7B-921F-32EDCDA2A0FA}"/>
                          </a:ext>
                        </a:extLst>
                      </p:cNvPr>
                      <p:cNvSpPr txBox="1">
                        <a:spLocks noRot="1" noChangeAspect="1" noMove="1" noResize="1" noEditPoints="1" noAdjustHandles="1" noChangeArrowheads="1" noChangeShapeType="1" noTextEdit="1"/>
                      </p:cNvSpPr>
                      <p:nvPr/>
                    </p:nvSpPr>
                    <p:spPr>
                      <a:xfrm>
                        <a:off x="8661768" y="4426620"/>
                        <a:ext cx="287787" cy="192348"/>
                      </a:xfrm>
                      <a:prstGeom prst="roundRect">
                        <a:avLst>
                          <a:gd name="adj" fmla="val 40877"/>
                        </a:avLst>
                      </a:prstGeom>
                      <a:blipFill>
                        <a:blip r:embed="rId35"/>
                        <a:stretch>
                          <a:fillRect b="-2703"/>
                        </a:stretch>
                      </a:blipFill>
                      <a:ln w="12700">
                        <a:solidFill>
                          <a:srgbClr val="FF0000"/>
                        </a:solidFill>
                      </a:ln>
                    </p:spPr>
                    <p:txBody>
                      <a:bodyPr/>
                      <a:lstStyle/>
                      <a:p>
                        <a:r>
                          <a:rPr lang="en-NZ">
                            <a:noFill/>
                          </a:rPr>
                          <a:t> </a:t>
                        </a:r>
                      </a:p>
                    </p:txBody>
                  </p:sp>
                </mc:Fallback>
              </mc:AlternateContent>
              <p:cxnSp>
                <p:nvCxnSpPr>
                  <p:cNvPr id="84" name="Straight Arrow Connector 83">
                    <a:extLst>
                      <a:ext uri="{FF2B5EF4-FFF2-40B4-BE49-F238E27FC236}">
                        <a16:creationId xmlns:a16="http://schemas.microsoft.com/office/drawing/2014/main" id="{E3D33DE8-9AC0-462C-D573-532D43801633}"/>
                      </a:ext>
                    </a:extLst>
                  </p:cNvPr>
                  <p:cNvCxnSpPr>
                    <a:cxnSpLocks/>
                    <a:stCxn id="32" idx="3"/>
                    <a:endCxn id="83" idx="1"/>
                  </p:cNvCxnSpPr>
                  <p:nvPr/>
                </p:nvCxnSpPr>
                <p:spPr>
                  <a:xfrm flipV="1">
                    <a:off x="8289871" y="4522794"/>
                    <a:ext cx="371897" cy="1"/>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FA27752-5E72-F038-EFB0-025CE4470EC5}"/>
                      </a:ext>
                    </a:extLst>
                  </p:cNvPr>
                  <p:cNvCxnSpPr>
                    <a:cxnSpLocks/>
                    <a:stCxn id="87" idx="3"/>
                    <a:endCxn id="88" idx="1"/>
                  </p:cNvCxnSpPr>
                  <p:nvPr/>
                </p:nvCxnSpPr>
                <p:spPr>
                  <a:xfrm>
                    <a:off x="6952436" y="3450879"/>
                    <a:ext cx="497711" cy="0"/>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Rectangle: Rounded Corners 85">
                        <a:extLst>
                          <a:ext uri="{FF2B5EF4-FFF2-40B4-BE49-F238E27FC236}">
                            <a16:creationId xmlns:a16="http://schemas.microsoft.com/office/drawing/2014/main" id="{C091A9D5-C123-F2E5-E2E0-FA0850D3B7AE}"/>
                          </a:ext>
                        </a:extLst>
                      </p:cNvPr>
                      <p:cNvSpPr/>
                      <p:nvPr/>
                    </p:nvSpPr>
                    <p:spPr>
                      <a:xfrm>
                        <a:off x="7064805" y="3360879"/>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7</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86" name="Rectangle: Rounded Corners 85">
                        <a:extLst>
                          <a:ext uri="{FF2B5EF4-FFF2-40B4-BE49-F238E27FC236}">
                            <a16:creationId xmlns:a16="http://schemas.microsoft.com/office/drawing/2014/main" id="{C091A9D5-C123-F2E5-E2E0-FA0850D3B7AE}"/>
                          </a:ext>
                        </a:extLst>
                      </p:cNvPr>
                      <p:cNvSpPr>
                        <a:spLocks noRot="1" noChangeAspect="1" noMove="1" noResize="1" noEditPoints="1" noAdjustHandles="1" noChangeArrowheads="1" noChangeShapeType="1" noTextEdit="1"/>
                      </p:cNvSpPr>
                      <p:nvPr/>
                    </p:nvSpPr>
                    <p:spPr>
                      <a:xfrm>
                        <a:off x="7064805" y="3360879"/>
                        <a:ext cx="252000" cy="180000"/>
                      </a:xfrm>
                      <a:prstGeom prst="roundRect">
                        <a:avLst>
                          <a:gd name="adj" fmla="val 22549"/>
                        </a:avLst>
                      </a:prstGeom>
                      <a:blipFill>
                        <a:blip r:embed="rId36"/>
                        <a:stretch>
                          <a:fillRect l="-625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5BF9376C-FFAE-E1C8-9631-0EE3BB86F23F}"/>
                          </a:ext>
                        </a:extLst>
                      </p:cNvPr>
                      <p:cNvSpPr txBox="1"/>
                      <p:nvPr/>
                    </p:nvSpPr>
                    <p:spPr>
                      <a:xfrm>
                        <a:off x="6664436" y="3370734"/>
                        <a:ext cx="288000" cy="16029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7" name="TextBox 86">
                        <a:extLst>
                          <a:ext uri="{FF2B5EF4-FFF2-40B4-BE49-F238E27FC236}">
                            <a16:creationId xmlns:a16="http://schemas.microsoft.com/office/drawing/2014/main" id="{5BF9376C-FFAE-E1C8-9631-0EE3BB86F23F}"/>
                          </a:ext>
                        </a:extLst>
                      </p:cNvPr>
                      <p:cNvSpPr txBox="1">
                        <a:spLocks noRot="1" noChangeAspect="1" noMove="1" noResize="1" noEditPoints="1" noAdjustHandles="1" noChangeArrowheads="1" noChangeShapeType="1" noTextEdit="1"/>
                      </p:cNvSpPr>
                      <p:nvPr/>
                    </p:nvSpPr>
                    <p:spPr>
                      <a:xfrm>
                        <a:off x="6664436" y="3370734"/>
                        <a:ext cx="288000" cy="160290"/>
                      </a:xfrm>
                      <a:prstGeom prst="roundRect">
                        <a:avLst>
                          <a:gd name="adj" fmla="val 38026"/>
                        </a:avLst>
                      </a:prstGeom>
                      <a:blipFill>
                        <a:blip r:embed="rId37"/>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6C472F9C-94D1-5F17-FF07-758DD0F506B5}"/>
                          </a:ext>
                        </a:extLst>
                      </p:cNvPr>
                      <p:cNvSpPr txBox="1"/>
                      <p:nvPr/>
                    </p:nvSpPr>
                    <p:spPr>
                      <a:xfrm>
                        <a:off x="7450147" y="3370734"/>
                        <a:ext cx="288000" cy="16029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8" name="TextBox 87">
                        <a:extLst>
                          <a:ext uri="{FF2B5EF4-FFF2-40B4-BE49-F238E27FC236}">
                            <a16:creationId xmlns:a16="http://schemas.microsoft.com/office/drawing/2014/main" id="{6C472F9C-94D1-5F17-FF07-758DD0F506B5}"/>
                          </a:ext>
                        </a:extLst>
                      </p:cNvPr>
                      <p:cNvSpPr txBox="1">
                        <a:spLocks noRot="1" noChangeAspect="1" noMove="1" noResize="1" noEditPoints="1" noAdjustHandles="1" noChangeArrowheads="1" noChangeShapeType="1" noTextEdit="1"/>
                      </p:cNvSpPr>
                      <p:nvPr/>
                    </p:nvSpPr>
                    <p:spPr>
                      <a:xfrm>
                        <a:off x="7450147" y="3370734"/>
                        <a:ext cx="288000" cy="160290"/>
                      </a:xfrm>
                      <a:prstGeom prst="roundRect">
                        <a:avLst>
                          <a:gd name="adj" fmla="val 38026"/>
                        </a:avLst>
                      </a:prstGeom>
                      <a:blipFill>
                        <a:blip r:embed="rId38"/>
                        <a:stretch>
                          <a:fillRect/>
                        </a:stretch>
                      </a:blipFill>
                      <a:ln w="12700">
                        <a:noFill/>
                      </a:ln>
                    </p:spPr>
                    <p:txBody>
                      <a:bodyPr/>
                      <a:lstStyle/>
                      <a:p>
                        <a:r>
                          <a:rPr lang="en-NZ">
                            <a:noFill/>
                          </a:rPr>
                          <a:t> </a:t>
                        </a:r>
                      </a:p>
                    </p:txBody>
                  </p:sp>
                </mc:Fallback>
              </mc:AlternateContent>
              <p:cxnSp>
                <p:nvCxnSpPr>
                  <p:cNvPr id="89" name="Straight Arrow Connector 88">
                    <a:extLst>
                      <a:ext uri="{FF2B5EF4-FFF2-40B4-BE49-F238E27FC236}">
                        <a16:creationId xmlns:a16="http://schemas.microsoft.com/office/drawing/2014/main" id="{1F866D3D-3757-B6B0-D4DD-5F6A4A4AA8F1}"/>
                      </a:ext>
                    </a:extLst>
                  </p:cNvPr>
                  <p:cNvCxnSpPr>
                    <a:cxnSpLocks/>
                    <a:stCxn id="9" idx="3"/>
                    <a:endCxn id="87" idx="1"/>
                  </p:cNvCxnSpPr>
                  <p:nvPr/>
                </p:nvCxnSpPr>
                <p:spPr>
                  <a:xfrm flipV="1">
                    <a:off x="6427760" y="3450879"/>
                    <a:ext cx="236676" cy="1"/>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D2F4E6A-EF38-AB20-FFE4-1E3CC6D7B516}"/>
                      </a:ext>
                    </a:extLst>
                  </p:cNvPr>
                  <p:cNvCxnSpPr>
                    <a:cxnSpLocks/>
                    <a:stCxn id="88" idx="3"/>
                    <a:endCxn id="45" idx="1"/>
                  </p:cNvCxnSpPr>
                  <p:nvPr/>
                </p:nvCxnSpPr>
                <p:spPr>
                  <a:xfrm>
                    <a:off x="7738147" y="3450879"/>
                    <a:ext cx="222750" cy="1"/>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2C46E483-6292-F981-85D6-F178E9038B47}"/>
                    </a:ext>
                  </a:extLst>
                </p:cNvPr>
                <p:cNvSpPr txBox="1">
                  <a:spLocks/>
                </p:cNvSpPr>
                <p:nvPr/>
              </p:nvSpPr>
              <p:spPr>
                <a:xfrm>
                  <a:off x="1724240" y="3768306"/>
                  <a:ext cx="144000" cy="144000"/>
                </a:xfrm>
                <a:prstGeom prst="ellipse">
                  <a:avLst/>
                </a:prstGeom>
                <a:solidFill>
                  <a:srgbClr val="0070C0"/>
                </a:solidFill>
                <a:ln>
                  <a:noFill/>
                </a:ln>
              </p:spPr>
              <p:txBody>
                <a:bodyPr wrap="square" lIns="0" tIns="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000" b="1" i="0" u="none" strike="noStrike" kern="1200" cap="none" spc="0" normalizeH="0" baseline="-25000" noProof="0" dirty="0">
                      <a:ln>
                        <a:noFill/>
                      </a:ln>
                      <a:solidFill>
                        <a:prstClr val="white"/>
                      </a:solidFill>
                      <a:effectLst/>
                      <a:uLnTx/>
                      <a:uFillTx/>
                      <a:latin typeface="Calibri" panose="020F0502020204030204"/>
                      <a:ea typeface="+mn-ea"/>
                      <a:cs typeface="+mn-cs"/>
                    </a:rPr>
                    <a:t>2</a:t>
                  </a:r>
                </a:p>
              </p:txBody>
            </p:sp>
            <p:sp>
              <p:nvSpPr>
                <p:cNvPr id="68" name="TextBox 67">
                  <a:extLst>
                    <a:ext uri="{FF2B5EF4-FFF2-40B4-BE49-F238E27FC236}">
                      <a16:creationId xmlns:a16="http://schemas.microsoft.com/office/drawing/2014/main" id="{8936D7E6-91BE-A2C9-902C-3F873ABA5C20}"/>
                    </a:ext>
                  </a:extLst>
                </p:cNvPr>
                <p:cNvSpPr txBox="1">
                  <a:spLocks/>
                </p:cNvSpPr>
                <p:nvPr/>
              </p:nvSpPr>
              <p:spPr>
                <a:xfrm>
                  <a:off x="4635136" y="3768306"/>
                  <a:ext cx="144000" cy="144000"/>
                </a:xfrm>
                <a:prstGeom prst="ellipse">
                  <a:avLst/>
                </a:prstGeom>
                <a:solidFill>
                  <a:srgbClr val="0070C0"/>
                </a:solidFill>
                <a:ln>
                  <a:noFill/>
                </a:ln>
              </p:spPr>
              <p:txBody>
                <a:bodyPr wrap="square" lIns="0" tIns="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000" b="1" i="0" u="none" strike="noStrike" kern="1200" cap="none" spc="0" normalizeH="0" baseline="-25000" noProof="0" dirty="0">
                      <a:ln>
                        <a:noFill/>
                      </a:ln>
                      <a:solidFill>
                        <a:prstClr val="white"/>
                      </a:solidFill>
                      <a:effectLst/>
                      <a:uLnTx/>
                      <a:uFillTx/>
                      <a:latin typeface="Calibri" panose="020F0502020204030204"/>
                      <a:ea typeface="+mn-ea"/>
                      <a:cs typeface="+mn-cs"/>
                    </a:rPr>
                    <a:t>2</a:t>
                  </a:r>
                </a:p>
              </p:txBody>
            </p:sp>
          </p:grpSp>
          <p:grpSp>
            <p:nvGrpSpPr>
              <p:cNvPr id="95" name="Group 94">
                <a:extLst>
                  <a:ext uri="{FF2B5EF4-FFF2-40B4-BE49-F238E27FC236}">
                    <a16:creationId xmlns:a16="http://schemas.microsoft.com/office/drawing/2014/main" id="{60540A1D-5A91-DA02-ED21-D224B73C9B24}"/>
                  </a:ext>
                </a:extLst>
              </p:cNvPr>
              <p:cNvGrpSpPr/>
              <p:nvPr/>
            </p:nvGrpSpPr>
            <p:grpSpPr>
              <a:xfrm>
                <a:off x="5223577" y="2233676"/>
                <a:ext cx="1824917" cy="787738"/>
                <a:chOff x="2336901" y="3052568"/>
                <a:chExt cx="1824917" cy="787738"/>
              </a:xfrm>
            </p:grpSpPr>
            <p:cxnSp>
              <p:nvCxnSpPr>
                <p:cNvPr id="96" name="Connector: Elbow 95">
                  <a:extLst>
                    <a:ext uri="{FF2B5EF4-FFF2-40B4-BE49-F238E27FC236}">
                      <a16:creationId xmlns:a16="http://schemas.microsoft.com/office/drawing/2014/main" id="{F843AB59-8F1D-C8AF-BCA3-F947981D5913}"/>
                    </a:ext>
                  </a:extLst>
                </p:cNvPr>
                <p:cNvCxnSpPr>
                  <a:cxnSpLocks/>
                  <a:endCxn id="98" idx="2"/>
                </p:cNvCxnSpPr>
                <p:nvPr/>
              </p:nvCxnSpPr>
              <p:spPr>
                <a:xfrm rot="10800000">
                  <a:off x="3256586" y="3510698"/>
                  <a:ext cx="905232" cy="329608"/>
                </a:xfrm>
                <a:prstGeom prst="bentConnector2">
                  <a:avLst/>
                </a:prstGeom>
                <a:ln w="12700">
                  <a:tailEnd type="triangle" w="sm" len="sm"/>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64CF8AFE-3307-52C7-2729-181004F78396}"/>
                    </a:ext>
                  </a:extLst>
                </p:cNvPr>
                <p:cNvCxnSpPr>
                  <a:cxnSpLocks/>
                  <a:endCxn id="98" idx="0"/>
                </p:cNvCxnSpPr>
                <p:nvPr/>
              </p:nvCxnSpPr>
              <p:spPr>
                <a:xfrm>
                  <a:off x="2336901" y="3052568"/>
                  <a:ext cx="919685" cy="314130"/>
                </a:xfrm>
                <a:prstGeom prst="bentConnector2">
                  <a:avLst/>
                </a:prstGeom>
                <a:ln w="12700">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6D19A384-0E24-D834-C682-0D4A10312582}"/>
                        </a:ext>
                      </a:extLst>
                    </p:cNvPr>
                    <p:cNvSpPr txBox="1"/>
                    <p:nvPr/>
                  </p:nvSpPr>
                  <p:spPr>
                    <a:xfrm>
                      <a:off x="3166586" y="3366698"/>
                      <a:ext cx="180000" cy="144000"/>
                    </a:xfrm>
                    <a:prstGeom prst="roundRect">
                      <a:avLst>
                        <a:gd name="adj" fmla="val 38026"/>
                      </a:avLst>
                    </a:prstGeom>
                    <a:solidFill>
                      <a:schemeClr val="accent2">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8" name="TextBox 97">
                      <a:extLst>
                        <a:ext uri="{FF2B5EF4-FFF2-40B4-BE49-F238E27FC236}">
                          <a16:creationId xmlns:a16="http://schemas.microsoft.com/office/drawing/2014/main" id="{6D19A384-0E24-D834-C682-0D4A10312582}"/>
                        </a:ext>
                      </a:extLst>
                    </p:cNvPr>
                    <p:cNvSpPr txBox="1">
                      <a:spLocks noRot="1" noChangeAspect="1" noMove="1" noResize="1" noEditPoints="1" noAdjustHandles="1" noChangeArrowheads="1" noChangeShapeType="1" noTextEdit="1"/>
                    </p:cNvSpPr>
                    <p:nvPr/>
                  </p:nvSpPr>
                  <p:spPr>
                    <a:xfrm>
                      <a:off x="3166586" y="3366698"/>
                      <a:ext cx="180000" cy="144000"/>
                    </a:xfrm>
                    <a:prstGeom prst="roundRect">
                      <a:avLst>
                        <a:gd name="adj" fmla="val 38026"/>
                      </a:avLst>
                    </a:prstGeom>
                    <a:blipFill>
                      <a:blip r:embed="rId39"/>
                      <a:stretch>
                        <a:fillRect/>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B1F1927-2210-91E5-C0DD-D5C67D17D2AF}"/>
                        </a:ext>
                      </a:extLst>
                    </p:cNvPr>
                    <p:cNvSpPr txBox="1">
                      <a:spLocks/>
                    </p:cNvSpPr>
                    <p:nvPr/>
                  </p:nvSpPr>
                  <p:spPr>
                    <a:xfrm>
                      <a:off x="3130586" y="3587217"/>
                      <a:ext cx="252000" cy="144000"/>
                    </a:xfrm>
                    <a:prstGeom prst="ellipse">
                      <a:avLst/>
                    </a:prstGeom>
                    <a:solidFill>
                      <a:srgbClr val="0070C0"/>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NZ" sz="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NZ" sz="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𝑧</m:t>
                                </m:r>
                              </m:e>
                              <m:sub>
                                <m:r>
                                  <a:rPr kumimoji="0" lang="en-NZ" sz="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r>
                              <a:rPr kumimoji="0" lang="en-NZ" sz="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𝐹</m:t>
                            </m:r>
                          </m:oMath>
                        </m:oMathPara>
                      </a14:m>
                      <a:endParaRPr kumimoji="0" lang="en-NZ" sz="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99" name="TextBox 98">
                      <a:extLst>
                        <a:ext uri="{FF2B5EF4-FFF2-40B4-BE49-F238E27FC236}">
                          <a16:creationId xmlns:a16="http://schemas.microsoft.com/office/drawing/2014/main" id="{6B1F1927-2210-91E5-C0DD-D5C67D17D2AF}"/>
                        </a:ext>
                      </a:extLst>
                    </p:cNvPr>
                    <p:cNvSpPr txBox="1">
                      <a:spLocks noRot="1" noChangeAspect="1" noMove="1" noResize="1" noEditPoints="1" noAdjustHandles="1" noChangeArrowheads="1" noChangeShapeType="1" noTextEdit="1"/>
                    </p:cNvSpPr>
                    <p:nvPr/>
                  </p:nvSpPr>
                  <p:spPr>
                    <a:xfrm>
                      <a:off x="3130586" y="3587217"/>
                      <a:ext cx="252000" cy="144000"/>
                    </a:xfrm>
                    <a:prstGeom prst="ellipse">
                      <a:avLst/>
                    </a:prstGeom>
                    <a:blipFill>
                      <a:blip r:embed="rId40"/>
                      <a:stretch>
                        <a:fillRect b="-1250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97F1D6B3-36DC-1CD8-E576-29A16CDE8C6F}"/>
                        </a:ext>
                      </a:extLst>
                    </p:cNvPr>
                    <p:cNvSpPr txBox="1">
                      <a:spLocks/>
                    </p:cNvSpPr>
                    <p:nvPr/>
                  </p:nvSpPr>
                  <p:spPr>
                    <a:xfrm>
                      <a:off x="3130586" y="3142181"/>
                      <a:ext cx="252000" cy="144000"/>
                    </a:xfrm>
                    <a:prstGeom prst="ellipse">
                      <a:avLst/>
                    </a:prstGeom>
                    <a:solidFill>
                      <a:srgbClr val="0070C0"/>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NZ" sz="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NZ" sz="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𝑧</m:t>
                                </m:r>
                              </m:e>
                              <m:sub>
                                <m:r>
                                  <a:rPr kumimoji="0" lang="en-NZ" sz="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NZ" sz="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𝐹</m:t>
                            </m:r>
                          </m:oMath>
                        </m:oMathPara>
                      </a14:m>
                      <a:endParaRPr kumimoji="0" lang="en-NZ" sz="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100" name="TextBox 99">
                      <a:extLst>
                        <a:ext uri="{FF2B5EF4-FFF2-40B4-BE49-F238E27FC236}">
                          <a16:creationId xmlns:a16="http://schemas.microsoft.com/office/drawing/2014/main" id="{97F1D6B3-36DC-1CD8-E576-29A16CDE8C6F}"/>
                        </a:ext>
                      </a:extLst>
                    </p:cNvPr>
                    <p:cNvSpPr txBox="1">
                      <a:spLocks noRot="1" noChangeAspect="1" noMove="1" noResize="1" noEditPoints="1" noAdjustHandles="1" noChangeArrowheads="1" noChangeShapeType="1" noTextEdit="1"/>
                    </p:cNvSpPr>
                    <p:nvPr/>
                  </p:nvSpPr>
                  <p:spPr>
                    <a:xfrm>
                      <a:off x="3130586" y="3142181"/>
                      <a:ext cx="252000" cy="144000"/>
                    </a:xfrm>
                    <a:prstGeom prst="ellipse">
                      <a:avLst/>
                    </a:prstGeom>
                    <a:blipFill>
                      <a:blip r:embed="rId41"/>
                      <a:stretch>
                        <a:fillRect b="-12500"/>
                      </a:stretch>
                    </a:blipFill>
                  </p:spPr>
                  <p:txBody>
                    <a:bodyPr/>
                    <a:lstStyle/>
                    <a:p>
                      <a:r>
                        <a:rPr lang="en-NZ">
                          <a:noFill/>
                        </a:rPr>
                        <a:t> </a:t>
                      </a:r>
                    </a:p>
                  </p:txBody>
                </p:sp>
              </mc:Fallback>
            </mc:AlternateContent>
          </p:grpSp>
        </p:grpSp>
      </p:grpSp>
      <p:sp>
        <p:nvSpPr>
          <p:cNvPr id="103" name="TextBox 102">
            <a:extLst>
              <a:ext uri="{FF2B5EF4-FFF2-40B4-BE49-F238E27FC236}">
                <a16:creationId xmlns:a16="http://schemas.microsoft.com/office/drawing/2014/main" id="{22A869EC-9AEB-F5F9-F734-3224E0A6E400}"/>
              </a:ext>
            </a:extLst>
          </p:cNvPr>
          <p:cNvSpPr txBox="1"/>
          <p:nvPr/>
        </p:nvSpPr>
        <p:spPr>
          <a:xfrm>
            <a:off x="219332" y="614174"/>
            <a:ext cx="2204137" cy="375552"/>
          </a:xfrm>
          <a:prstGeom prst="rect">
            <a:avLst/>
          </a:prstGeom>
          <a:noFill/>
        </p:spPr>
        <p:txBody>
          <a:bodyPr wrap="square">
            <a:spAutoFit/>
          </a:bodyPr>
          <a:lstStyle/>
          <a:p>
            <a:pPr marL="0" marR="0" lvl="0" indent="0" algn="l" defTabSz="914400" rtl="0" eaLnBrk="1" fontAlgn="auto" latinLnBrk="0" hangingPunct="1">
              <a:lnSpc>
                <a:spcPct val="107000"/>
              </a:lnSpc>
              <a:spcBef>
                <a:spcPts val="300"/>
              </a:spcBef>
              <a:spcAft>
                <a:spcPts val="800"/>
              </a:spcAft>
              <a:buClrTx/>
              <a:buSzTx/>
              <a:buFontTx/>
              <a:buNone/>
              <a:tabLst/>
              <a:defRPr/>
            </a:pPr>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(see </a:t>
            </a:r>
            <a:r>
              <a:rPr kumimoji="0" lang="en-NZ" sz="1800" b="0" i="0" u="sng" strike="noStrike" kern="1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rPr>
              <a:t>model on PMR</a:t>
            </a:r>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NZ" sz="2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7A6E718E-D16B-F005-F5A1-64810E1F95B2}"/>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792463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E543D5-7BE2-46B2-8A98-89FEB8144B5B}"/>
              </a:ext>
            </a:extLst>
          </p:cNvPr>
          <p:cNvSpPr txBox="1"/>
          <p:nvPr/>
        </p:nvSpPr>
        <p:spPr>
          <a:xfrm>
            <a:off x="245814" y="145472"/>
            <a:ext cx="432000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1"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SLC4A4</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(NBCe1) .. continued</a:t>
            </a:r>
            <a:endParaRPr kumimoji="0" lang="en-NZ" sz="24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nvGrpSpPr>
          <p:cNvPr id="99" name="Group 98">
            <a:extLst>
              <a:ext uri="{FF2B5EF4-FFF2-40B4-BE49-F238E27FC236}">
                <a16:creationId xmlns:a16="http://schemas.microsoft.com/office/drawing/2014/main" id="{F234B2C5-2B15-2973-11D0-BB2D2B105FD3}"/>
              </a:ext>
            </a:extLst>
          </p:cNvPr>
          <p:cNvGrpSpPr/>
          <p:nvPr/>
        </p:nvGrpSpPr>
        <p:grpSpPr>
          <a:xfrm>
            <a:off x="5152272" y="1728757"/>
            <a:ext cx="7166728" cy="3400486"/>
            <a:chOff x="5025272" y="1699152"/>
            <a:chExt cx="7166728" cy="3400486"/>
          </a:xfrm>
        </p:grpSpPr>
        <p:grpSp>
          <p:nvGrpSpPr>
            <p:cNvPr id="96" name="Group 95">
              <a:extLst>
                <a:ext uri="{FF2B5EF4-FFF2-40B4-BE49-F238E27FC236}">
                  <a16:creationId xmlns:a16="http://schemas.microsoft.com/office/drawing/2014/main" id="{C5F1BDF7-D0E2-CB85-F712-44E772647D92}"/>
                </a:ext>
              </a:extLst>
            </p:cNvPr>
            <p:cNvGrpSpPr/>
            <p:nvPr/>
          </p:nvGrpSpPr>
          <p:grpSpPr>
            <a:xfrm>
              <a:off x="5025272" y="1699152"/>
              <a:ext cx="4331372" cy="3400486"/>
              <a:chOff x="7308177" y="334016"/>
              <a:chExt cx="4331372" cy="3400486"/>
            </a:xfrm>
          </p:grpSpPr>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98B94C5F-2CC9-F6AB-957D-BC9D47CC15EA}"/>
                      </a:ext>
                    </a:extLst>
                  </p:cNvPr>
                  <p:cNvSpPr txBox="1"/>
                  <p:nvPr/>
                </p:nvSpPr>
                <p:spPr>
                  <a:xfrm>
                    <a:off x="7308177" y="1569308"/>
                    <a:ext cx="3728121" cy="4256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1" name="TextBox 80">
                    <a:extLst>
                      <a:ext uri="{FF2B5EF4-FFF2-40B4-BE49-F238E27FC236}">
                        <a16:creationId xmlns:a16="http://schemas.microsoft.com/office/drawing/2014/main" id="{98B94C5F-2CC9-F6AB-957D-BC9D47CC15EA}"/>
                      </a:ext>
                    </a:extLst>
                  </p:cNvPr>
                  <p:cNvSpPr txBox="1">
                    <a:spLocks noRot="1" noChangeAspect="1" noMove="1" noResize="1" noEditPoints="1" noAdjustHandles="1" noChangeArrowheads="1" noChangeShapeType="1" noTextEdit="1"/>
                  </p:cNvSpPr>
                  <p:nvPr/>
                </p:nvSpPr>
                <p:spPr>
                  <a:xfrm>
                    <a:off x="7308177" y="1569308"/>
                    <a:ext cx="3728121" cy="425629"/>
                  </a:xfrm>
                  <a:prstGeom prst="rect">
                    <a:avLst/>
                  </a:prstGeom>
                  <a:blipFill>
                    <a:blip r:embed="rId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30A0E5D0-9044-6378-2C75-83FDD41BB64D}"/>
                      </a:ext>
                    </a:extLst>
                  </p:cNvPr>
                  <p:cNvSpPr txBox="1"/>
                  <p:nvPr/>
                </p:nvSpPr>
                <p:spPr>
                  <a:xfrm>
                    <a:off x="7308177" y="1996072"/>
                    <a:ext cx="4331372" cy="5717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4</m:t>
                            </m:r>
                          </m:sub>
                        </m:sSub>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e>
                                </m:d>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82" name="TextBox 81">
                    <a:extLst>
                      <a:ext uri="{FF2B5EF4-FFF2-40B4-BE49-F238E27FC236}">
                        <a16:creationId xmlns:a16="http://schemas.microsoft.com/office/drawing/2014/main" id="{30A0E5D0-9044-6378-2C75-83FDD41BB64D}"/>
                      </a:ext>
                    </a:extLst>
                  </p:cNvPr>
                  <p:cNvSpPr txBox="1">
                    <a:spLocks noRot="1" noChangeAspect="1" noMove="1" noResize="1" noEditPoints="1" noAdjustHandles="1" noChangeArrowheads="1" noChangeShapeType="1" noTextEdit="1"/>
                  </p:cNvSpPr>
                  <p:nvPr/>
                </p:nvSpPr>
                <p:spPr>
                  <a:xfrm>
                    <a:off x="7308177" y="1996072"/>
                    <a:ext cx="4331372" cy="571760"/>
                  </a:xfrm>
                  <a:prstGeom prst="rect">
                    <a:avLst/>
                  </a:prstGeom>
                  <a:blipFill>
                    <a:blip r:embed="rId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7DE14A59-28E7-20D3-2B93-6C332C299A4D}"/>
                      </a:ext>
                    </a:extLst>
                  </p:cNvPr>
                  <p:cNvSpPr txBox="1"/>
                  <p:nvPr/>
                </p:nvSpPr>
                <p:spPr>
                  <a:xfrm>
                    <a:off x="7308177" y="2484969"/>
                    <a:ext cx="2894155" cy="4223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m:t>
                              </m:r>
                            </m:sub>
                          </m:sSub>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3" name="TextBox 82">
                    <a:extLst>
                      <a:ext uri="{FF2B5EF4-FFF2-40B4-BE49-F238E27FC236}">
                        <a16:creationId xmlns:a16="http://schemas.microsoft.com/office/drawing/2014/main" id="{7DE14A59-28E7-20D3-2B93-6C332C299A4D}"/>
                      </a:ext>
                    </a:extLst>
                  </p:cNvPr>
                  <p:cNvSpPr txBox="1">
                    <a:spLocks noRot="1" noChangeAspect="1" noMove="1" noResize="1" noEditPoints="1" noAdjustHandles="1" noChangeArrowheads="1" noChangeShapeType="1" noTextEdit="1"/>
                  </p:cNvSpPr>
                  <p:nvPr/>
                </p:nvSpPr>
                <p:spPr>
                  <a:xfrm>
                    <a:off x="7308177" y="2484969"/>
                    <a:ext cx="2894155" cy="422360"/>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12D6211-0769-E405-C4F0-E8B75BC923A5}"/>
                      </a:ext>
                    </a:extLst>
                  </p:cNvPr>
                  <p:cNvSpPr txBox="1"/>
                  <p:nvPr/>
                </p:nvSpPr>
                <p:spPr>
                  <a:xfrm>
                    <a:off x="7308177" y="2899294"/>
                    <a:ext cx="2144855" cy="413190"/>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6</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84" name="TextBox 83">
                    <a:extLst>
                      <a:ext uri="{FF2B5EF4-FFF2-40B4-BE49-F238E27FC236}">
                        <a16:creationId xmlns:a16="http://schemas.microsoft.com/office/drawing/2014/main" id="{B12D6211-0769-E405-C4F0-E8B75BC923A5}"/>
                      </a:ext>
                    </a:extLst>
                  </p:cNvPr>
                  <p:cNvSpPr txBox="1">
                    <a:spLocks noRot="1" noChangeAspect="1" noMove="1" noResize="1" noEditPoints="1" noAdjustHandles="1" noChangeArrowheads="1" noChangeShapeType="1" noTextEdit="1"/>
                  </p:cNvSpPr>
                  <p:nvPr/>
                </p:nvSpPr>
                <p:spPr>
                  <a:xfrm>
                    <a:off x="7308177" y="2899294"/>
                    <a:ext cx="2144855" cy="413190"/>
                  </a:xfrm>
                  <a:prstGeom prst="rect">
                    <a:avLst/>
                  </a:prstGeom>
                  <a:blipFill>
                    <a:blip r:embed="rId5"/>
                    <a:stretch>
                      <a:fillRect/>
                    </a:stretch>
                  </a:blipFill>
                </p:spPr>
                <p:txBody>
                  <a:bodyPr/>
                  <a:lstStyle/>
                  <a:p>
                    <a:r>
                      <a:rPr lang="en-NZ">
                        <a:noFill/>
                      </a:rPr>
                      <a:t> </a:t>
                    </a:r>
                  </a:p>
                </p:txBody>
              </p:sp>
            </mc:Fallback>
          </mc:AlternateContent>
          <p:sp>
            <p:nvSpPr>
              <p:cNvPr id="85" name="TextBox 84">
                <a:extLst>
                  <a:ext uri="{FF2B5EF4-FFF2-40B4-BE49-F238E27FC236}">
                    <a16:creationId xmlns:a16="http://schemas.microsoft.com/office/drawing/2014/main" id="{2CB42342-0DDB-5538-73DE-E6785CE7C722}"/>
                  </a:ext>
                </a:extLst>
              </p:cNvPr>
              <p:cNvSpPr txBox="1"/>
              <p:nvPr/>
            </p:nvSpPr>
            <p:spPr>
              <a:xfrm>
                <a:off x="7308177" y="334016"/>
                <a:ext cx="12876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Reaction fluxes</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2EC260D-005A-F4B4-D017-147D38EA7A5C}"/>
                      </a:ext>
                    </a:extLst>
                  </p:cNvPr>
                  <p:cNvSpPr txBox="1"/>
                  <p:nvPr/>
                </p:nvSpPr>
                <p:spPr>
                  <a:xfrm>
                    <a:off x="7308177" y="658392"/>
                    <a:ext cx="2518406" cy="4208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6" name="TextBox 85">
                    <a:extLst>
                      <a:ext uri="{FF2B5EF4-FFF2-40B4-BE49-F238E27FC236}">
                        <a16:creationId xmlns:a16="http://schemas.microsoft.com/office/drawing/2014/main" id="{62EC260D-005A-F4B4-D017-147D38EA7A5C}"/>
                      </a:ext>
                    </a:extLst>
                  </p:cNvPr>
                  <p:cNvSpPr txBox="1">
                    <a:spLocks noRot="1" noChangeAspect="1" noMove="1" noResize="1" noEditPoints="1" noAdjustHandles="1" noChangeArrowheads="1" noChangeShapeType="1" noTextEdit="1"/>
                  </p:cNvSpPr>
                  <p:nvPr/>
                </p:nvSpPr>
                <p:spPr>
                  <a:xfrm>
                    <a:off x="7308177" y="658392"/>
                    <a:ext cx="2518406" cy="420884"/>
                  </a:xfrm>
                  <a:prstGeom prst="rect">
                    <a:avLst/>
                  </a:prstGeom>
                  <a:blipFill>
                    <a:blip r:embed="rId6"/>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A790465-E191-DFF0-1E24-7795C217B64A}"/>
                      </a:ext>
                    </a:extLst>
                  </p:cNvPr>
                  <p:cNvSpPr txBox="1"/>
                  <p:nvPr/>
                </p:nvSpPr>
                <p:spPr>
                  <a:xfrm>
                    <a:off x="7308177" y="1080411"/>
                    <a:ext cx="4172622" cy="5717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e>
                                </m:d>
                              </m:e>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87" name="TextBox 86">
                    <a:extLst>
                      <a:ext uri="{FF2B5EF4-FFF2-40B4-BE49-F238E27FC236}">
                        <a16:creationId xmlns:a16="http://schemas.microsoft.com/office/drawing/2014/main" id="{EA790465-E191-DFF0-1E24-7795C217B64A}"/>
                      </a:ext>
                    </a:extLst>
                  </p:cNvPr>
                  <p:cNvSpPr txBox="1">
                    <a:spLocks noRot="1" noChangeAspect="1" noMove="1" noResize="1" noEditPoints="1" noAdjustHandles="1" noChangeArrowheads="1" noChangeShapeType="1" noTextEdit="1"/>
                  </p:cNvSpPr>
                  <p:nvPr/>
                </p:nvSpPr>
                <p:spPr>
                  <a:xfrm>
                    <a:off x="7308177" y="1080411"/>
                    <a:ext cx="4172622" cy="571760"/>
                  </a:xfrm>
                  <a:prstGeom prst="rect">
                    <a:avLst/>
                  </a:prstGeom>
                  <a:blipFill>
                    <a:blip r:embed="rId7"/>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A62C677-0064-B871-DC5A-105D3F876F2D}"/>
                      </a:ext>
                    </a:extLst>
                  </p:cNvPr>
                  <p:cNvSpPr txBox="1"/>
                  <p:nvPr/>
                </p:nvSpPr>
                <p:spPr>
                  <a:xfrm>
                    <a:off x="7308177" y="3313618"/>
                    <a:ext cx="2487755" cy="420884"/>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7</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88" name="TextBox 87">
                    <a:extLst>
                      <a:ext uri="{FF2B5EF4-FFF2-40B4-BE49-F238E27FC236}">
                        <a16:creationId xmlns:a16="http://schemas.microsoft.com/office/drawing/2014/main" id="{4A62C677-0064-B871-DC5A-105D3F876F2D}"/>
                      </a:ext>
                    </a:extLst>
                  </p:cNvPr>
                  <p:cNvSpPr txBox="1">
                    <a:spLocks noRot="1" noChangeAspect="1" noMove="1" noResize="1" noEditPoints="1" noAdjustHandles="1" noChangeArrowheads="1" noChangeShapeType="1" noTextEdit="1"/>
                  </p:cNvSpPr>
                  <p:nvPr/>
                </p:nvSpPr>
                <p:spPr>
                  <a:xfrm>
                    <a:off x="7308177" y="3313618"/>
                    <a:ext cx="2487755" cy="420884"/>
                  </a:xfrm>
                  <a:prstGeom prst="rect">
                    <a:avLst/>
                  </a:prstGeom>
                  <a:blipFill>
                    <a:blip r:embed="rId8"/>
                    <a:stretch>
                      <a:fillRect/>
                    </a:stretch>
                  </a:blipFill>
                </p:spPr>
                <p:txBody>
                  <a:bodyPr/>
                  <a:lstStyle/>
                  <a:p>
                    <a:r>
                      <a:rPr lang="en-NZ">
                        <a:noFill/>
                      </a:rPr>
                      <a:t> </a:t>
                    </a:r>
                  </a:p>
                </p:txBody>
              </p:sp>
            </mc:Fallback>
          </mc:AlternateContent>
        </p:grpSp>
        <p:grpSp>
          <p:nvGrpSpPr>
            <p:cNvPr id="97" name="Group 96">
              <a:extLst>
                <a:ext uri="{FF2B5EF4-FFF2-40B4-BE49-F238E27FC236}">
                  <a16:creationId xmlns:a16="http://schemas.microsoft.com/office/drawing/2014/main" id="{4176C7E3-47B7-4902-8BA3-ADF0C17EC224}"/>
                </a:ext>
              </a:extLst>
            </p:cNvPr>
            <p:cNvGrpSpPr/>
            <p:nvPr/>
          </p:nvGrpSpPr>
          <p:grpSpPr>
            <a:xfrm>
              <a:off x="9502144" y="1699152"/>
              <a:ext cx="2689856" cy="2775161"/>
              <a:chOff x="7308178" y="3884880"/>
              <a:chExt cx="2689856" cy="2775161"/>
            </a:xfrm>
          </p:grpSpPr>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AC89AB8-1B99-0417-D3EF-2BCFF08659CB}"/>
                      </a:ext>
                    </a:extLst>
                  </p:cNvPr>
                  <p:cNvSpPr txBox="1"/>
                  <p:nvPr/>
                </p:nvSpPr>
                <p:spPr>
                  <a:xfrm>
                    <a:off x="7308178" y="4190302"/>
                    <a:ext cx="1805302"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a14:m>
                    <a:r>
                      <a:rPr kumimoji="0" lang="en-NZ"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  </a:t>
                    </a:r>
                  </a:p>
                </p:txBody>
              </p:sp>
            </mc:Choice>
            <mc:Fallback xmlns="">
              <p:sp>
                <p:nvSpPr>
                  <p:cNvPr id="89" name="TextBox 88">
                    <a:extLst>
                      <a:ext uri="{FF2B5EF4-FFF2-40B4-BE49-F238E27FC236}">
                        <a16:creationId xmlns:a16="http://schemas.microsoft.com/office/drawing/2014/main" id="{AAC89AB8-1B99-0417-D3EF-2BCFF08659CB}"/>
                      </a:ext>
                    </a:extLst>
                  </p:cNvPr>
                  <p:cNvSpPr txBox="1">
                    <a:spLocks noRot="1" noChangeAspect="1" noMove="1" noResize="1" noEditPoints="1" noAdjustHandles="1" noChangeArrowheads="1" noChangeShapeType="1" noTextEdit="1"/>
                  </p:cNvSpPr>
                  <p:nvPr/>
                </p:nvSpPr>
                <p:spPr>
                  <a:xfrm>
                    <a:off x="7308178" y="4190302"/>
                    <a:ext cx="1805302" cy="402611"/>
                  </a:xfrm>
                  <a:prstGeom prst="rect">
                    <a:avLst/>
                  </a:prstGeom>
                  <a:blipFill>
                    <a:blip r:embed="rId9"/>
                    <a:stretch>
                      <a:fillRect/>
                    </a:stretch>
                  </a:blipFill>
                </p:spPr>
                <p:txBody>
                  <a:bodyPr/>
                  <a:lstStyle/>
                  <a:p>
                    <a:r>
                      <a:rPr lang="en-NZ">
                        <a:noFill/>
                      </a:rPr>
                      <a:t> </a:t>
                    </a:r>
                  </a:p>
                </p:txBody>
              </p:sp>
            </mc:Fallback>
          </mc:AlternateContent>
          <p:sp>
            <p:nvSpPr>
              <p:cNvPr id="90" name="TextBox 89">
                <a:extLst>
                  <a:ext uri="{FF2B5EF4-FFF2-40B4-BE49-F238E27FC236}">
                    <a16:creationId xmlns:a16="http://schemas.microsoft.com/office/drawing/2014/main" id="{FAFAFC8F-AA25-1DFE-225D-F43EA50695D3}"/>
                  </a:ext>
                </a:extLst>
              </p:cNvPr>
              <p:cNvSpPr txBox="1"/>
              <p:nvPr/>
            </p:nvSpPr>
            <p:spPr>
              <a:xfrm>
                <a:off x="7308178" y="3884880"/>
                <a:ext cx="12634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a:ea typeface="+mn-ea"/>
                    <a:cs typeface="+mn-cs"/>
                  </a:rPr>
                  <a:t>Mass balance</a:t>
                </a: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3629E2-6965-A1EA-22AF-CE80694BB4A4}"/>
                      </a:ext>
                    </a:extLst>
                  </p:cNvPr>
                  <p:cNvSpPr txBox="1"/>
                  <p:nvPr/>
                </p:nvSpPr>
                <p:spPr>
                  <a:xfrm>
                    <a:off x="7308178" y="4590558"/>
                    <a:ext cx="2487754" cy="416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1" name="TextBox 90">
                    <a:extLst>
                      <a:ext uri="{FF2B5EF4-FFF2-40B4-BE49-F238E27FC236}">
                        <a16:creationId xmlns:a16="http://schemas.microsoft.com/office/drawing/2014/main" id="{133629E2-6965-A1EA-22AF-CE80694BB4A4}"/>
                      </a:ext>
                    </a:extLst>
                  </p:cNvPr>
                  <p:cNvSpPr txBox="1">
                    <a:spLocks noRot="1" noChangeAspect="1" noMove="1" noResize="1" noEditPoints="1" noAdjustHandles="1" noChangeArrowheads="1" noChangeShapeType="1" noTextEdit="1"/>
                  </p:cNvSpPr>
                  <p:nvPr/>
                </p:nvSpPr>
                <p:spPr>
                  <a:xfrm>
                    <a:off x="7308178" y="4590558"/>
                    <a:ext cx="2487754" cy="416332"/>
                  </a:xfrm>
                  <a:prstGeom prst="rect">
                    <a:avLst/>
                  </a:prstGeom>
                  <a:blipFill>
                    <a:blip r:embed="rId10"/>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2CE39799-6F49-0793-8592-01692A054D91}"/>
                      </a:ext>
                    </a:extLst>
                  </p:cNvPr>
                  <p:cNvSpPr txBox="1"/>
                  <p:nvPr/>
                </p:nvSpPr>
                <p:spPr>
                  <a:xfrm>
                    <a:off x="7308178" y="6257430"/>
                    <a:ext cx="2689856"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2" name="TextBox 91">
                    <a:extLst>
                      <a:ext uri="{FF2B5EF4-FFF2-40B4-BE49-F238E27FC236}">
                        <a16:creationId xmlns:a16="http://schemas.microsoft.com/office/drawing/2014/main" id="{2CE39799-6F49-0793-8592-01692A054D91}"/>
                      </a:ext>
                    </a:extLst>
                  </p:cNvPr>
                  <p:cNvSpPr txBox="1">
                    <a:spLocks noRot="1" noChangeAspect="1" noMove="1" noResize="1" noEditPoints="1" noAdjustHandles="1" noChangeArrowheads="1" noChangeShapeType="1" noTextEdit="1"/>
                  </p:cNvSpPr>
                  <p:nvPr/>
                </p:nvSpPr>
                <p:spPr>
                  <a:xfrm>
                    <a:off x="7308178" y="6257430"/>
                    <a:ext cx="2689856" cy="402611"/>
                  </a:xfrm>
                  <a:prstGeom prst="rect">
                    <a:avLst/>
                  </a:prstGeom>
                  <a:blipFill>
                    <a:blip r:embed="rId11"/>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06595BD7-6A42-629D-9E8F-F8C3094E94AA}"/>
                      </a:ext>
                    </a:extLst>
                  </p:cNvPr>
                  <p:cNvSpPr txBox="1"/>
                  <p:nvPr/>
                </p:nvSpPr>
                <p:spPr>
                  <a:xfrm>
                    <a:off x="7308178" y="5841979"/>
                    <a:ext cx="2394622" cy="4178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7</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3" name="TextBox 92">
                    <a:extLst>
                      <a:ext uri="{FF2B5EF4-FFF2-40B4-BE49-F238E27FC236}">
                        <a16:creationId xmlns:a16="http://schemas.microsoft.com/office/drawing/2014/main" id="{06595BD7-6A42-629D-9E8F-F8C3094E94AA}"/>
                      </a:ext>
                    </a:extLst>
                  </p:cNvPr>
                  <p:cNvSpPr txBox="1">
                    <a:spLocks noRot="1" noChangeAspect="1" noMove="1" noResize="1" noEditPoints="1" noAdjustHandles="1" noChangeArrowheads="1" noChangeShapeType="1" noTextEdit="1"/>
                  </p:cNvSpPr>
                  <p:nvPr/>
                </p:nvSpPr>
                <p:spPr>
                  <a:xfrm>
                    <a:off x="7308178" y="5841979"/>
                    <a:ext cx="2394622" cy="417807"/>
                  </a:xfrm>
                  <a:prstGeom prst="rect">
                    <a:avLst/>
                  </a:prstGeom>
                  <a:blipFill>
                    <a:blip r:embed="rId1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91413B9-FBE1-C107-0F86-681871351710}"/>
                      </a:ext>
                    </a:extLst>
                  </p:cNvPr>
                  <p:cNvSpPr txBox="1"/>
                  <p:nvPr/>
                </p:nvSpPr>
                <p:spPr>
                  <a:xfrm>
                    <a:off x="7308178" y="5004535"/>
                    <a:ext cx="2292350" cy="4210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4" name="TextBox 93">
                    <a:extLst>
                      <a:ext uri="{FF2B5EF4-FFF2-40B4-BE49-F238E27FC236}">
                        <a16:creationId xmlns:a16="http://schemas.microsoft.com/office/drawing/2014/main" id="{291413B9-FBE1-C107-0F86-681871351710}"/>
                      </a:ext>
                    </a:extLst>
                  </p:cNvPr>
                  <p:cNvSpPr txBox="1">
                    <a:spLocks noRot="1" noChangeAspect="1" noMove="1" noResize="1" noEditPoints="1" noAdjustHandles="1" noChangeArrowheads="1" noChangeShapeType="1" noTextEdit="1"/>
                  </p:cNvSpPr>
                  <p:nvPr/>
                </p:nvSpPr>
                <p:spPr>
                  <a:xfrm>
                    <a:off x="7308178" y="5004535"/>
                    <a:ext cx="2292350" cy="421077"/>
                  </a:xfrm>
                  <a:prstGeom prst="rect">
                    <a:avLst/>
                  </a:prstGeom>
                  <a:blipFill>
                    <a:blip r:embed="rId1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0407DFC-25C4-EFAE-1B64-00BA6F250104}"/>
                      </a:ext>
                    </a:extLst>
                  </p:cNvPr>
                  <p:cNvSpPr txBox="1"/>
                  <p:nvPr/>
                </p:nvSpPr>
                <p:spPr>
                  <a:xfrm>
                    <a:off x="7308178" y="5423257"/>
                    <a:ext cx="2623085" cy="421077"/>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5" name="TextBox 94">
                    <a:extLst>
                      <a:ext uri="{FF2B5EF4-FFF2-40B4-BE49-F238E27FC236}">
                        <a16:creationId xmlns:a16="http://schemas.microsoft.com/office/drawing/2014/main" id="{A0407DFC-25C4-EFAE-1B64-00BA6F250104}"/>
                      </a:ext>
                    </a:extLst>
                  </p:cNvPr>
                  <p:cNvSpPr txBox="1">
                    <a:spLocks noRot="1" noChangeAspect="1" noMove="1" noResize="1" noEditPoints="1" noAdjustHandles="1" noChangeArrowheads="1" noChangeShapeType="1" noTextEdit="1"/>
                  </p:cNvSpPr>
                  <p:nvPr/>
                </p:nvSpPr>
                <p:spPr>
                  <a:xfrm>
                    <a:off x="7308178" y="5423257"/>
                    <a:ext cx="2623085" cy="421077"/>
                  </a:xfrm>
                  <a:prstGeom prst="rect">
                    <a:avLst/>
                  </a:prstGeom>
                  <a:blipFill>
                    <a:blip r:embed="rId14"/>
                    <a:stretch>
                      <a:fillRect/>
                    </a:stretch>
                  </a:blipFill>
                </p:spPr>
                <p:txBody>
                  <a:bodyPr/>
                  <a:lstStyle/>
                  <a:p>
                    <a:r>
                      <a:rPr lang="en-NZ">
                        <a:noFill/>
                      </a:rPr>
                      <a:t> </a:t>
                    </a:r>
                  </a:p>
                </p:txBody>
              </p:sp>
            </mc:Fallback>
          </mc:AlternateContent>
        </p:grpSp>
      </p:grpSp>
      <p:pic>
        <p:nvPicPr>
          <p:cNvPr id="98" name="Picture 97">
            <a:extLst>
              <a:ext uri="{FF2B5EF4-FFF2-40B4-BE49-F238E27FC236}">
                <a16:creationId xmlns:a16="http://schemas.microsoft.com/office/drawing/2014/main" id="{5AC3F0EB-1FD3-A741-90F9-5547F81E8AF0}"/>
              </a:ext>
            </a:extLst>
          </p:cNvPr>
          <p:cNvPicPr>
            <a:picLocks noChangeAspect="1"/>
          </p:cNvPicPr>
          <p:nvPr/>
        </p:nvPicPr>
        <p:blipFill>
          <a:blip r:embed="rId15"/>
          <a:stretch>
            <a:fillRect/>
          </a:stretch>
        </p:blipFill>
        <p:spPr>
          <a:xfrm>
            <a:off x="428707" y="1420409"/>
            <a:ext cx="4320000" cy="3777579"/>
          </a:xfrm>
          <a:prstGeom prst="rect">
            <a:avLst/>
          </a:prstGeom>
        </p:spPr>
      </p:pic>
      <p:sp>
        <p:nvSpPr>
          <p:cNvPr id="3" name="Rectangle 2">
            <a:extLst>
              <a:ext uri="{FF2B5EF4-FFF2-40B4-BE49-F238E27FC236}">
                <a16:creationId xmlns:a16="http://schemas.microsoft.com/office/drawing/2014/main" id="{E98CA2C9-CD3C-CA77-FB03-1A4518CF807F}"/>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1213099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8CDF1D-9DD7-CEFC-127A-002172DD8969}"/>
              </a:ext>
            </a:extLst>
          </p:cNvPr>
          <p:cNvSpPr txBox="1"/>
          <p:nvPr/>
        </p:nvSpPr>
        <p:spPr>
          <a:xfrm>
            <a:off x="244047" y="142489"/>
            <a:ext cx="1011410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1"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SLC4A8</a:t>
            </a:r>
            <a:r>
              <a:rPr kumimoji="0" lang="en-NZ" sz="2400" b="1" i="0"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(NDCBE) Sodium-driven chloride-bicarbonate exchange </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NZ" sz="24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2"/>
              </a:rPr>
              <a:t>SLCtables</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2BC45723-033F-9846-3590-B6219CF78842}"/>
              </a:ext>
            </a:extLst>
          </p:cNvPr>
          <p:cNvGrpSpPr/>
          <p:nvPr/>
        </p:nvGrpSpPr>
        <p:grpSpPr>
          <a:xfrm>
            <a:off x="893999" y="1134643"/>
            <a:ext cx="10124214" cy="4334714"/>
            <a:chOff x="893999" y="1134643"/>
            <a:chExt cx="10124214" cy="4334714"/>
          </a:xfrm>
        </p:grpSpPr>
        <p:pic>
          <p:nvPicPr>
            <p:cNvPr id="42" name="Picture 41">
              <a:extLst>
                <a:ext uri="{FF2B5EF4-FFF2-40B4-BE49-F238E27FC236}">
                  <a16:creationId xmlns:a16="http://schemas.microsoft.com/office/drawing/2014/main" id="{7DE17808-B691-6683-1158-793BB3A59726}"/>
                </a:ext>
              </a:extLst>
            </p:cNvPr>
            <p:cNvPicPr>
              <a:picLocks noChangeAspect="1"/>
            </p:cNvPicPr>
            <p:nvPr/>
          </p:nvPicPr>
          <p:blipFill>
            <a:blip r:embed="rId3"/>
            <a:stretch>
              <a:fillRect/>
            </a:stretch>
          </p:blipFill>
          <p:spPr>
            <a:xfrm>
              <a:off x="893999" y="2670586"/>
              <a:ext cx="1800000" cy="1262828"/>
            </a:xfrm>
            <a:prstGeom prst="rect">
              <a:avLst/>
            </a:prstGeom>
          </p:spPr>
        </p:pic>
        <p:grpSp>
          <p:nvGrpSpPr>
            <p:cNvPr id="37" name="Group 36">
              <a:extLst>
                <a:ext uri="{FF2B5EF4-FFF2-40B4-BE49-F238E27FC236}">
                  <a16:creationId xmlns:a16="http://schemas.microsoft.com/office/drawing/2014/main" id="{85536188-8535-652C-2E2C-2FD6108099B4}"/>
                </a:ext>
              </a:extLst>
            </p:cNvPr>
            <p:cNvGrpSpPr/>
            <p:nvPr/>
          </p:nvGrpSpPr>
          <p:grpSpPr>
            <a:xfrm>
              <a:off x="9698096" y="2031262"/>
              <a:ext cx="1320117" cy="2541477"/>
              <a:chOff x="8680187" y="1665786"/>
              <a:chExt cx="1320117" cy="2541477"/>
            </a:xfrm>
          </p:grpSpPr>
          <p:cxnSp>
            <p:nvCxnSpPr>
              <p:cNvPr id="24" name="Straight Arrow Connector 23">
                <a:extLst>
                  <a:ext uri="{FF2B5EF4-FFF2-40B4-BE49-F238E27FC236}">
                    <a16:creationId xmlns:a16="http://schemas.microsoft.com/office/drawing/2014/main" id="{20BE0322-3EFF-DEE3-AB58-1B1BB3B6BA65}"/>
                  </a:ext>
                </a:extLst>
              </p:cNvPr>
              <p:cNvCxnSpPr>
                <a:cxnSpLocks/>
                <a:stCxn id="19" idx="0"/>
                <a:endCxn id="18" idx="2"/>
              </p:cNvCxnSpPr>
              <p:nvPr/>
            </p:nvCxnSpPr>
            <p:spPr>
              <a:xfrm flipV="1">
                <a:off x="9260282" y="2706980"/>
                <a:ext cx="0" cy="506292"/>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B400DA43-76F2-8607-840E-F34405C4A77A}"/>
                  </a:ext>
                </a:extLst>
              </p:cNvPr>
              <p:cNvCxnSpPr>
                <a:cxnSpLocks/>
              </p:cNvCxnSpPr>
              <p:nvPr/>
            </p:nvCxnSpPr>
            <p:spPr>
              <a:xfrm>
                <a:off x="9322237" y="2708545"/>
                <a:ext cx="0" cy="504000"/>
              </a:xfrm>
              <a:prstGeom prst="straightConnector1">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13467D6-F6B0-5A05-E36A-0F6CA744DD8A}"/>
                  </a:ext>
                </a:extLst>
              </p:cNvPr>
              <p:cNvCxnSpPr/>
              <p:nvPr/>
            </p:nvCxnSpPr>
            <p:spPr>
              <a:xfrm>
                <a:off x="9190317" y="2709690"/>
                <a:ext cx="0" cy="504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C882AA8-B9FF-9D28-4DDC-79EB0FB05C79}"/>
                  </a:ext>
                </a:extLst>
              </p:cNvPr>
              <p:cNvCxnSpPr>
                <a:cxnSpLocks/>
              </p:cNvCxnSpPr>
              <p:nvPr/>
            </p:nvCxnSpPr>
            <p:spPr>
              <a:xfrm>
                <a:off x="8680187" y="2960126"/>
                <a:ext cx="1224000" cy="0"/>
              </a:xfrm>
              <a:prstGeom prst="line">
                <a:avLst/>
              </a:prstGeom>
              <a:ln w="57150" cmpd="dbl">
                <a:solidFill>
                  <a:schemeClr val="accent4">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BF75712A-59E7-1A95-7F09-D9908D92138E}"/>
                  </a:ext>
                </a:extLst>
              </p:cNvPr>
              <p:cNvSpPr/>
              <p:nvPr/>
            </p:nvSpPr>
            <p:spPr>
              <a:xfrm>
                <a:off x="8916349" y="2852126"/>
                <a:ext cx="687866" cy="216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mn-ea"/>
                    <a:cs typeface="+mn-cs"/>
                  </a:rPr>
                  <a:t>NDCBE</a:t>
                </a:r>
              </a:p>
            </p:txBody>
          </p:sp>
          <p:cxnSp>
            <p:nvCxnSpPr>
              <p:cNvPr id="7" name="Connector: Elbow 6">
                <a:extLst>
                  <a:ext uri="{FF2B5EF4-FFF2-40B4-BE49-F238E27FC236}">
                    <a16:creationId xmlns:a16="http://schemas.microsoft.com/office/drawing/2014/main" id="{FA7F8FFD-DD10-7B8A-78F2-6CFE5B7AB7F1}"/>
                  </a:ext>
                </a:extLst>
              </p:cNvPr>
              <p:cNvCxnSpPr>
                <a:cxnSpLocks/>
                <a:stCxn id="9" idx="3"/>
                <a:endCxn id="18" idx="0"/>
              </p:cNvCxnSpPr>
              <p:nvPr/>
            </p:nvCxnSpPr>
            <p:spPr>
              <a:xfrm>
                <a:off x="9045212" y="2194190"/>
                <a:ext cx="144000" cy="276332"/>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DBFF7D89-6483-395D-E46A-A495AD9143BC}"/>
                  </a:ext>
                </a:extLst>
              </p:cNvPr>
              <p:cNvCxnSpPr>
                <a:cxnSpLocks/>
                <a:stCxn id="12" idx="3"/>
                <a:endCxn id="19" idx="2"/>
              </p:cNvCxnSpPr>
              <p:nvPr/>
            </p:nvCxnSpPr>
            <p:spPr>
              <a:xfrm flipV="1">
                <a:off x="9045212" y="3449730"/>
                <a:ext cx="144000" cy="272383"/>
              </a:xfrm>
              <a:prstGeom prst="bentConnector2">
                <a:avLst/>
              </a:prstGeom>
              <a:ln w="190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26680C-9405-08D6-43E1-10C31091FC22}"/>
                      </a:ext>
                    </a:extLst>
                  </p:cNvPr>
                  <p:cNvSpPr txBox="1"/>
                  <p:nvPr/>
                </p:nvSpPr>
                <p:spPr>
                  <a:xfrm>
                    <a:off x="8685212" y="2068190"/>
                    <a:ext cx="360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D426680C-9405-08D6-43E1-10C31091FC22}"/>
                      </a:ext>
                    </a:extLst>
                  </p:cNvPr>
                  <p:cNvSpPr txBox="1">
                    <a:spLocks noRot="1" noChangeAspect="1" noMove="1" noResize="1" noEditPoints="1" noAdjustHandles="1" noChangeArrowheads="1" noChangeShapeType="1" noTextEdit="1"/>
                  </p:cNvSpPr>
                  <p:nvPr/>
                </p:nvSpPr>
                <p:spPr>
                  <a:xfrm>
                    <a:off x="8685212" y="2068190"/>
                    <a:ext cx="360000" cy="252000"/>
                  </a:xfrm>
                  <a:prstGeom prst="roundRect">
                    <a:avLst>
                      <a:gd name="adj" fmla="val 38026"/>
                    </a:avLst>
                  </a:prstGeom>
                  <a:blipFill>
                    <a:blip r:embed="rId4"/>
                    <a:stretch>
                      <a:fillRect l="-6557" b="-4545"/>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8FA23C7-BC68-378F-5EF0-8323CA6963B4}"/>
                      </a:ext>
                    </a:extLst>
                  </p:cNvPr>
                  <p:cNvSpPr txBox="1"/>
                  <p:nvPr/>
                </p:nvSpPr>
                <p:spPr>
                  <a:xfrm>
                    <a:off x="9474105" y="2068190"/>
                    <a:ext cx="526199"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𝐻𝐶𝑂</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b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TextBox 9">
                    <a:extLst>
                      <a:ext uri="{FF2B5EF4-FFF2-40B4-BE49-F238E27FC236}">
                        <a16:creationId xmlns:a16="http://schemas.microsoft.com/office/drawing/2014/main" id="{08FA23C7-BC68-378F-5EF0-8323CA6963B4}"/>
                      </a:ext>
                    </a:extLst>
                  </p:cNvPr>
                  <p:cNvSpPr txBox="1">
                    <a:spLocks noRot="1" noChangeAspect="1" noMove="1" noResize="1" noEditPoints="1" noAdjustHandles="1" noChangeArrowheads="1" noChangeShapeType="1" noTextEdit="1"/>
                  </p:cNvSpPr>
                  <p:nvPr/>
                </p:nvSpPr>
                <p:spPr>
                  <a:xfrm>
                    <a:off x="9474105" y="2068190"/>
                    <a:ext cx="526199" cy="252000"/>
                  </a:xfrm>
                  <a:prstGeom prst="roundRect">
                    <a:avLst>
                      <a:gd name="adj" fmla="val 38026"/>
                    </a:avLst>
                  </a:prstGeom>
                  <a:blipFill>
                    <a:blip r:embed="rId5"/>
                    <a:stretch>
                      <a:fillRect b="-9091"/>
                    </a:stretch>
                  </a:blipFill>
                  <a:ln w="12700">
                    <a:solidFill>
                      <a:srgbClr val="FF0000"/>
                    </a:solidFill>
                  </a:ln>
                </p:spPr>
                <p:txBody>
                  <a:bodyPr/>
                  <a:lstStyle/>
                  <a:p>
                    <a:r>
                      <a:rPr lang="en-NZ">
                        <a:noFill/>
                      </a:rPr>
                      <a:t> </a:t>
                    </a:r>
                  </a:p>
                </p:txBody>
              </p:sp>
            </mc:Fallback>
          </mc:AlternateContent>
          <p:cxnSp>
            <p:nvCxnSpPr>
              <p:cNvPr id="11" name="Connector: Elbow 10">
                <a:extLst>
                  <a:ext uri="{FF2B5EF4-FFF2-40B4-BE49-F238E27FC236}">
                    <a16:creationId xmlns:a16="http://schemas.microsoft.com/office/drawing/2014/main" id="{B124FC3D-1A0B-E35A-746E-9BAE3517C0C8}"/>
                  </a:ext>
                </a:extLst>
              </p:cNvPr>
              <p:cNvCxnSpPr>
                <a:cxnSpLocks/>
                <a:stCxn id="10" idx="1"/>
              </p:cNvCxnSpPr>
              <p:nvPr/>
            </p:nvCxnSpPr>
            <p:spPr>
              <a:xfrm rot="10800000" flipV="1">
                <a:off x="9330105" y="2194189"/>
                <a:ext cx="144000" cy="268561"/>
              </a:xfrm>
              <a:prstGeom prst="bentConnector2">
                <a:avLst/>
              </a:prstGeom>
              <a:ln w="19050">
                <a:solidFill>
                  <a:schemeClr val="accent4">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648CF5D-51A6-0888-A980-2A220ED6B0C9}"/>
                      </a:ext>
                    </a:extLst>
                  </p:cNvPr>
                  <p:cNvSpPr txBox="1"/>
                  <p:nvPr/>
                </p:nvSpPr>
                <p:spPr>
                  <a:xfrm>
                    <a:off x="8685212" y="3596113"/>
                    <a:ext cx="360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A648CF5D-51A6-0888-A980-2A220ED6B0C9}"/>
                      </a:ext>
                    </a:extLst>
                  </p:cNvPr>
                  <p:cNvSpPr txBox="1">
                    <a:spLocks noRot="1" noChangeAspect="1" noMove="1" noResize="1" noEditPoints="1" noAdjustHandles="1" noChangeArrowheads="1" noChangeShapeType="1" noTextEdit="1"/>
                  </p:cNvSpPr>
                  <p:nvPr/>
                </p:nvSpPr>
                <p:spPr>
                  <a:xfrm>
                    <a:off x="8685212" y="3596113"/>
                    <a:ext cx="360000" cy="252000"/>
                  </a:xfrm>
                  <a:prstGeom prst="roundRect">
                    <a:avLst>
                      <a:gd name="adj" fmla="val 38026"/>
                    </a:avLst>
                  </a:prstGeom>
                  <a:blipFill>
                    <a:blip r:embed="rId6"/>
                    <a:stretch>
                      <a:fillRect l="-6557" b="-9302"/>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D0CB250-1C7E-40C5-F4DB-D01BA87FEAC2}"/>
                      </a:ext>
                    </a:extLst>
                  </p:cNvPr>
                  <p:cNvSpPr txBox="1"/>
                  <p:nvPr/>
                </p:nvSpPr>
                <p:spPr>
                  <a:xfrm>
                    <a:off x="9474105" y="3596113"/>
                    <a:ext cx="526199"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𝐻𝐶𝑂</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b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FD0CB250-1C7E-40C5-F4DB-D01BA87FEAC2}"/>
                      </a:ext>
                    </a:extLst>
                  </p:cNvPr>
                  <p:cNvSpPr txBox="1">
                    <a:spLocks noRot="1" noChangeAspect="1" noMove="1" noResize="1" noEditPoints="1" noAdjustHandles="1" noChangeArrowheads="1" noChangeShapeType="1" noTextEdit="1"/>
                  </p:cNvSpPr>
                  <p:nvPr/>
                </p:nvSpPr>
                <p:spPr>
                  <a:xfrm>
                    <a:off x="9474105" y="3596113"/>
                    <a:ext cx="526199" cy="252000"/>
                  </a:xfrm>
                  <a:prstGeom prst="roundRect">
                    <a:avLst>
                      <a:gd name="adj" fmla="val 38026"/>
                    </a:avLst>
                  </a:prstGeom>
                  <a:blipFill>
                    <a:blip r:embed="rId7"/>
                    <a:stretch>
                      <a:fillRect b="-11628"/>
                    </a:stretch>
                  </a:blipFill>
                  <a:ln w="12700">
                    <a:solidFill>
                      <a:srgbClr val="FF0000"/>
                    </a:solidFill>
                  </a:ln>
                </p:spPr>
                <p:txBody>
                  <a:bodyPr/>
                  <a:lstStyle/>
                  <a:p>
                    <a:r>
                      <a:rPr lang="en-NZ">
                        <a:noFill/>
                      </a:rPr>
                      <a:t> </a:t>
                    </a:r>
                  </a:p>
                </p:txBody>
              </p:sp>
            </mc:Fallback>
          </mc:AlternateContent>
          <p:cxnSp>
            <p:nvCxnSpPr>
              <p:cNvPr id="15" name="Connector: Elbow 14">
                <a:extLst>
                  <a:ext uri="{FF2B5EF4-FFF2-40B4-BE49-F238E27FC236}">
                    <a16:creationId xmlns:a16="http://schemas.microsoft.com/office/drawing/2014/main" id="{10616995-74AB-BBFA-C503-1500B0D4324F}"/>
                  </a:ext>
                </a:extLst>
              </p:cNvPr>
              <p:cNvCxnSpPr>
                <a:cxnSpLocks/>
                <a:stCxn id="14" idx="1"/>
              </p:cNvCxnSpPr>
              <p:nvPr/>
            </p:nvCxnSpPr>
            <p:spPr>
              <a:xfrm rot="10800000">
                <a:off x="9330105" y="3434113"/>
                <a:ext cx="144000" cy="288000"/>
              </a:xfrm>
              <a:prstGeom prst="bentConnector2">
                <a:avLst/>
              </a:prstGeom>
              <a:ln w="19050">
                <a:solidFill>
                  <a:schemeClr val="accent4">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A2DC3F5-A830-3409-0A3A-0FA28C268D86}"/>
                  </a:ext>
                </a:extLst>
              </p:cNvPr>
              <p:cNvSpPr txBox="1">
                <a:spLocks/>
              </p:cNvSpPr>
              <p:nvPr/>
            </p:nvSpPr>
            <p:spPr>
              <a:xfrm>
                <a:off x="9278045" y="2256744"/>
                <a:ext cx="108000" cy="108000"/>
              </a:xfrm>
              <a:prstGeom prst="ellipse">
                <a:avLst/>
              </a:prstGeom>
              <a:solidFill>
                <a:srgbClr val="BF9000"/>
              </a:solidFill>
              <a:ln>
                <a:no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9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7" name="TextBox 16">
                <a:extLst>
                  <a:ext uri="{FF2B5EF4-FFF2-40B4-BE49-F238E27FC236}">
                    <a16:creationId xmlns:a16="http://schemas.microsoft.com/office/drawing/2014/main" id="{A6BCD076-890C-6E18-BB2B-AF3BFD5EA950}"/>
                  </a:ext>
                </a:extLst>
              </p:cNvPr>
              <p:cNvSpPr txBox="1">
                <a:spLocks/>
              </p:cNvSpPr>
              <p:nvPr/>
            </p:nvSpPr>
            <p:spPr>
              <a:xfrm>
                <a:off x="9278045" y="3533383"/>
                <a:ext cx="108000" cy="108000"/>
              </a:xfrm>
              <a:prstGeom prst="ellipse">
                <a:avLst/>
              </a:prstGeom>
              <a:solidFill>
                <a:srgbClr val="BF9000"/>
              </a:solidFill>
              <a:ln>
                <a:no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9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6209621-3D00-1D48-FF8B-7663A9173C7C}"/>
                      </a:ext>
                    </a:extLst>
                  </p:cNvPr>
                  <p:cNvSpPr txBox="1"/>
                  <p:nvPr/>
                </p:nvSpPr>
                <p:spPr>
                  <a:xfrm>
                    <a:off x="8972282" y="2470522"/>
                    <a:ext cx="576000" cy="236458"/>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𝑁𝐷𝐶𝐵𝐸</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TextBox 17">
                    <a:extLst>
                      <a:ext uri="{FF2B5EF4-FFF2-40B4-BE49-F238E27FC236}">
                        <a16:creationId xmlns:a16="http://schemas.microsoft.com/office/drawing/2014/main" id="{B6209621-3D00-1D48-FF8B-7663A9173C7C}"/>
                      </a:ext>
                    </a:extLst>
                  </p:cNvPr>
                  <p:cNvSpPr txBox="1">
                    <a:spLocks noRot="1" noChangeAspect="1" noMove="1" noResize="1" noEditPoints="1" noAdjustHandles="1" noChangeArrowheads="1" noChangeShapeType="1" noTextEdit="1"/>
                  </p:cNvSpPr>
                  <p:nvPr/>
                </p:nvSpPr>
                <p:spPr>
                  <a:xfrm>
                    <a:off x="8972282" y="2470522"/>
                    <a:ext cx="576000" cy="236458"/>
                  </a:xfrm>
                  <a:prstGeom prst="roundRect">
                    <a:avLst>
                      <a:gd name="adj" fmla="val 38026"/>
                    </a:avLst>
                  </a:prstGeom>
                  <a:blipFill>
                    <a:blip r:embed="rId8"/>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59EE5D-2A15-DF85-4B86-1ECD32498D4E}"/>
                      </a:ext>
                    </a:extLst>
                  </p:cNvPr>
                  <p:cNvSpPr txBox="1"/>
                  <p:nvPr/>
                </p:nvSpPr>
                <p:spPr>
                  <a:xfrm>
                    <a:off x="8972282" y="3213272"/>
                    <a:ext cx="576000" cy="236458"/>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𝑁𝐷𝐵𝐶𝐸</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9" name="TextBox 18">
                    <a:extLst>
                      <a:ext uri="{FF2B5EF4-FFF2-40B4-BE49-F238E27FC236}">
                        <a16:creationId xmlns:a16="http://schemas.microsoft.com/office/drawing/2014/main" id="{8659EE5D-2A15-DF85-4B86-1ECD32498D4E}"/>
                      </a:ext>
                    </a:extLst>
                  </p:cNvPr>
                  <p:cNvSpPr txBox="1">
                    <a:spLocks noRot="1" noChangeAspect="1" noMove="1" noResize="1" noEditPoints="1" noAdjustHandles="1" noChangeArrowheads="1" noChangeShapeType="1" noTextEdit="1"/>
                  </p:cNvSpPr>
                  <p:nvPr/>
                </p:nvSpPr>
                <p:spPr>
                  <a:xfrm>
                    <a:off x="8972282" y="3213272"/>
                    <a:ext cx="576000" cy="236458"/>
                  </a:xfrm>
                  <a:prstGeom prst="roundRect">
                    <a:avLst>
                      <a:gd name="adj" fmla="val 38026"/>
                    </a:avLst>
                  </a:prstGeom>
                  <a:blipFill>
                    <a:blip r:embed="rId9"/>
                    <a:stretch>
                      <a:fillRect/>
                    </a:stretch>
                  </a:blipFill>
                  <a:ln w="12700">
                    <a:noFill/>
                  </a:ln>
                </p:spPr>
                <p:txBody>
                  <a:bodyPr/>
                  <a:lstStyle/>
                  <a:p>
                    <a:r>
                      <a:rPr lang="en-NZ">
                        <a:noFill/>
                      </a:rPr>
                      <a:t> </a:t>
                    </a:r>
                  </a:p>
                </p:txBody>
              </p:sp>
            </mc:Fallback>
          </mc:AlternateContent>
          <p:cxnSp>
            <p:nvCxnSpPr>
              <p:cNvPr id="25" name="Straight Arrow Connector 24">
                <a:extLst>
                  <a:ext uri="{FF2B5EF4-FFF2-40B4-BE49-F238E27FC236}">
                    <a16:creationId xmlns:a16="http://schemas.microsoft.com/office/drawing/2014/main" id="{31A3AD62-C2EF-F7DD-212A-BE7BA5443822}"/>
                  </a:ext>
                </a:extLst>
              </p:cNvPr>
              <p:cNvCxnSpPr>
                <a:cxnSpLocks/>
                <a:stCxn id="18" idx="0"/>
                <a:endCxn id="33" idx="2"/>
              </p:cNvCxnSpPr>
              <p:nvPr/>
            </p:nvCxnSpPr>
            <p:spPr>
              <a:xfrm flipV="1">
                <a:off x="9260282" y="1917786"/>
                <a:ext cx="0" cy="552736"/>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C53F8C2-1CBD-9650-6AFB-4971C6721142}"/>
                  </a:ext>
                </a:extLst>
              </p:cNvPr>
              <p:cNvCxnSpPr>
                <a:cxnSpLocks/>
                <a:stCxn id="34" idx="0"/>
                <a:endCxn id="19" idx="2"/>
              </p:cNvCxnSpPr>
              <p:nvPr/>
            </p:nvCxnSpPr>
            <p:spPr>
              <a:xfrm flipV="1">
                <a:off x="9260282" y="3449730"/>
                <a:ext cx="0" cy="490368"/>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875D3E7-3F05-5440-7C40-A6CBF07C15E5}"/>
                      </a:ext>
                    </a:extLst>
                  </p:cNvPr>
                  <p:cNvSpPr txBox="1"/>
                  <p:nvPr/>
                </p:nvSpPr>
                <p:spPr>
                  <a:xfrm>
                    <a:off x="9080282" y="1665786"/>
                    <a:ext cx="360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𝐶𝑙</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3" name="TextBox 32">
                    <a:extLst>
                      <a:ext uri="{FF2B5EF4-FFF2-40B4-BE49-F238E27FC236}">
                        <a16:creationId xmlns:a16="http://schemas.microsoft.com/office/drawing/2014/main" id="{0875D3E7-3F05-5440-7C40-A6CBF07C15E5}"/>
                      </a:ext>
                    </a:extLst>
                  </p:cNvPr>
                  <p:cNvSpPr txBox="1">
                    <a:spLocks noRot="1" noChangeAspect="1" noMove="1" noResize="1" noEditPoints="1" noAdjustHandles="1" noChangeArrowheads="1" noChangeShapeType="1" noTextEdit="1"/>
                  </p:cNvSpPr>
                  <p:nvPr/>
                </p:nvSpPr>
                <p:spPr>
                  <a:xfrm>
                    <a:off x="9080282" y="1665786"/>
                    <a:ext cx="360000" cy="252000"/>
                  </a:xfrm>
                  <a:prstGeom prst="roundRect">
                    <a:avLst>
                      <a:gd name="adj" fmla="val 38026"/>
                    </a:avLst>
                  </a:prstGeom>
                  <a:blipFill>
                    <a:blip r:embed="rId10"/>
                    <a:stretch>
                      <a:fillRect l="-3279" b="-2273"/>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1350804-814B-3A18-49F0-267CD58F7CDA}"/>
                      </a:ext>
                    </a:extLst>
                  </p:cNvPr>
                  <p:cNvSpPr txBox="1"/>
                  <p:nvPr/>
                </p:nvSpPr>
                <p:spPr>
                  <a:xfrm>
                    <a:off x="9080282" y="3940098"/>
                    <a:ext cx="360000" cy="267165"/>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𝐶𝑙</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4" name="TextBox 33">
                    <a:extLst>
                      <a:ext uri="{FF2B5EF4-FFF2-40B4-BE49-F238E27FC236}">
                        <a16:creationId xmlns:a16="http://schemas.microsoft.com/office/drawing/2014/main" id="{21350804-814B-3A18-49F0-267CD58F7CDA}"/>
                      </a:ext>
                    </a:extLst>
                  </p:cNvPr>
                  <p:cNvSpPr txBox="1">
                    <a:spLocks noRot="1" noChangeAspect="1" noMove="1" noResize="1" noEditPoints="1" noAdjustHandles="1" noChangeArrowheads="1" noChangeShapeType="1" noTextEdit="1"/>
                  </p:cNvSpPr>
                  <p:nvPr/>
                </p:nvSpPr>
                <p:spPr>
                  <a:xfrm>
                    <a:off x="9080282" y="3940098"/>
                    <a:ext cx="360000" cy="267165"/>
                  </a:xfrm>
                  <a:prstGeom prst="roundRect">
                    <a:avLst>
                      <a:gd name="adj" fmla="val 38026"/>
                    </a:avLst>
                  </a:prstGeom>
                  <a:blipFill>
                    <a:blip r:embed="rId11"/>
                    <a:stretch>
                      <a:fillRect l="-3279" b="-2174"/>
                    </a:stretch>
                  </a:blipFill>
                  <a:ln w="12700">
                    <a:solidFill>
                      <a:srgbClr val="FF0000"/>
                    </a:solidFill>
                  </a:ln>
                </p:spPr>
                <p:txBody>
                  <a:bodyPr/>
                  <a:lstStyle/>
                  <a:p>
                    <a:r>
                      <a:rPr lang="en-NZ">
                        <a:noFill/>
                      </a:rPr>
                      <a:t> </a:t>
                    </a:r>
                  </a:p>
                </p:txBody>
              </p:sp>
            </mc:Fallback>
          </mc:AlternateContent>
        </p:grpSp>
        <p:grpSp>
          <p:nvGrpSpPr>
            <p:cNvPr id="229" name="Group 228">
              <a:extLst>
                <a:ext uri="{FF2B5EF4-FFF2-40B4-BE49-F238E27FC236}">
                  <a16:creationId xmlns:a16="http://schemas.microsoft.com/office/drawing/2014/main" id="{1DF20153-0473-DE62-58ED-47D21AF513E9}"/>
                </a:ext>
              </a:extLst>
            </p:cNvPr>
            <p:cNvGrpSpPr/>
            <p:nvPr/>
          </p:nvGrpSpPr>
          <p:grpSpPr>
            <a:xfrm>
              <a:off x="4098022" y="1134643"/>
              <a:ext cx="4196049" cy="4334714"/>
              <a:chOff x="3253120" y="1481664"/>
              <a:chExt cx="4196049" cy="4334714"/>
            </a:xfrm>
          </p:grpSpPr>
          <p:grpSp>
            <p:nvGrpSpPr>
              <p:cNvPr id="39" name="Group 38">
                <a:extLst>
                  <a:ext uri="{FF2B5EF4-FFF2-40B4-BE49-F238E27FC236}">
                    <a16:creationId xmlns:a16="http://schemas.microsoft.com/office/drawing/2014/main" id="{BEBC4AB5-C64A-8D44-563B-563EBB55BA62}"/>
                  </a:ext>
                </a:extLst>
              </p:cNvPr>
              <p:cNvGrpSpPr>
                <a:grpSpLocks/>
              </p:cNvGrpSpPr>
              <p:nvPr/>
            </p:nvGrpSpPr>
            <p:grpSpPr>
              <a:xfrm>
                <a:off x="3253120" y="1481664"/>
                <a:ext cx="4196049" cy="4334714"/>
                <a:chOff x="1157331" y="1739477"/>
                <a:chExt cx="3743896" cy="4780852"/>
              </a:xfrm>
            </p:grpSpPr>
            <p:sp>
              <p:nvSpPr>
                <p:cNvPr id="97" name="Rectangle 96">
                  <a:extLst>
                    <a:ext uri="{FF2B5EF4-FFF2-40B4-BE49-F238E27FC236}">
                      <a16:creationId xmlns:a16="http://schemas.microsoft.com/office/drawing/2014/main" id="{0A7D8A0C-9ABB-26FD-D10D-A2C7CA086001}"/>
                    </a:ext>
                  </a:extLst>
                </p:cNvPr>
                <p:cNvSpPr>
                  <a:spLocks/>
                </p:cNvSpPr>
                <p:nvPr/>
              </p:nvSpPr>
              <p:spPr>
                <a:xfrm>
                  <a:off x="1734260" y="1739477"/>
                  <a:ext cx="2589598" cy="4780851"/>
                </a:xfrm>
                <a:prstGeom prst="rect">
                  <a:avLst/>
                </a:prstGeom>
                <a:gradFill>
                  <a:gsLst>
                    <a:gs pos="50000">
                      <a:schemeClr val="bg1"/>
                    </a:gs>
                    <a:gs pos="11000">
                      <a:schemeClr val="accent4">
                        <a:lumMod val="20000"/>
                        <a:lumOff val="80000"/>
                      </a:schemeClr>
                    </a:gs>
                    <a:gs pos="89000">
                      <a:schemeClr val="accent4">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EBCD0413-F10C-8D04-4825-D4AFAE86B42B}"/>
                    </a:ext>
                  </a:extLst>
                </p:cNvPr>
                <p:cNvSpPr>
                  <a:spLocks/>
                </p:cNvSpPr>
                <p:nvPr/>
              </p:nvSpPr>
              <p:spPr>
                <a:xfrm>
                  <a:off x="4325227" y="1739478"/>
                  <a:ext cx="576000" cy="4780851"/>
                </a:xfrm>
                <a:prstGeom prst="rect">
                  <a:avLst/>
                </a:prstGeom>
                <a:gradFill>
                  <a:gsLst>
                    <a:gs pos="11000">
                      <a:srgbClr val="AEBE8E"/>
                    </a:gs>
                    <a:gs pos="89000">
                      <a:srgbClr val="E6EADC"/>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FD745159-6107-C104-894E-466A1D9BAD7C}"/>
                    </a:ext>
                  </a:extLst>
                </p:cNvPr>
                <p:cNvSpPr>
                  <a:spLocks/>
                </p:cNvSpPr>
                <p:nvPr/>
              </p:nvSpPr>
              <p:spPr>
                <a:xfrm>
                  <a:off x="1157331" y="1739478"/>
                  <a:ext cx="576000" cy="4780851"/>
                </a:xfrm>
                <a:prstGeom prst="rect">
                  <a:avLst/>
                </a:prstGeom>
                <a:gradFill>
                  <a:gsLst>
                    <a:gs pos="11000">
                      <a:srgbClr val="F3F7FE"/>
                    </a:gs>
                    <a:gs pos="89000">
                      <a:srgbClr val="D9E1F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43" name="Straight Arrow Connector 42">
                <a:extLst>
                  <a:ext uri="{FF2B5EF4-FFF2-40B4-BE49-F238E27FC236}">
                    <a16:creationId xmlns:a16="http://schemas.microsoft.com/office/drawing/2014/main" id="{80C0E117-8AC1-F0CC-9AC1-DA740C65D1DB}"/>
                  </a:ext>
                </a:extLst>
              </p:cNvPr>
              <p:cNvCxnSpPr>
                <a:cxnSpLocks/>
                <a:stCxn id="45" idx="3"/>
                <a:endCxn id="46" idx="1"/>
              </p:cNvCxnSpPr>
              <p:nvPr/>
            </p:nvCxnSpPr>
            <p:spPr>
              <a:xfrm>
                <a:off x="5117294" y="1693434"/>
                <a:ext cx="506712" cy="0"/>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EA9C450-DEDF-1F92-8EB9-519A7E57E40E}"/>
                  </a:ext>
                </a:extLst>
              </p:cNvPr>
              <p:cNvCxnSpPr>
                <a:cxnSpLocks/>
                <a:stCxn id="72" idx="3"/>
                <a:endCxn id="45" idx="1"/>
              </p:cNvCxnSpPr>
              <p:nvPr/>
            </p:nvCxnSpPr>
            <p:spPr>
              <a:xfrm>
                <a:off x="4682373" y="1692106"/>
                <a:ext cx="112139" cy="1328"/>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420085D-D52A-E8A4-4516-3C6509255209}"/>
                  </a:ext>
                </a:extLst>
              </p:cNvPr>
              <p:cNvCxnSpPr>
                <a:cxnSpLocks/>
                <a:stCxn id="41" idx="0"/>
                <a:endCxn id="72" idx="2"/>
              </p:cNvCxnSpPr>
              <p:nvPr/>
            </p:nvCxnSpPr>
            <p:spPr>
              <a:xfrm flipV="1">
                <a:off x="4320510" y="1805396"/>
                <a:ext cx="0" cy="117064"/>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D7C6E8C-94F5-5390-DEB7-0DAD339C614D}"/>
                  </a:ext>
                </a:extLst>
              </p:cNvPr>
              <p:cNvCxnSpPr>
                <a:cxnSpLocks/>
                <a:stCxn id="40" idx="0"/>
                <a:endCxn id="52" idx="2"/>
              </p:cNvCxnSpPr>
              <p:nvPr/>
            </p:nvCxnSpPr>
            <p:spPr>
              <a:xfrm flipV="1">
                <a:off x="4320510" y="2759634"/>
                <a:ext cx="0" cy="157976"/>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5A7E63D-E916-A32F-5ED9-A81377A5F423}"/>
                  </a:ext>
                </a:extLst>
              </p:cNvPr>
              <p:cNvCxnSpPr>
                <a:cxnSpLocks/>
                <a:stCxn id="52" idx="0"/>
                <a:endCxn id="41" idx="2"/>
              </p:cNvCxnSpPr>
              <p:nvPr/>
            </p:nvCxnSpPr>
            <p:spPr>
              <a:xfrm flipV="1">
                <a:off x="4320510" y="2102460"/>
                <a:ext cx="0" cy="477174"/>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C06B001-7487-15BF-F530-048D2E727A71}"/>
                  </a:ext>
                </a:extLst>
              </p:cNvPr>
              <p:cNvCxnSpPr>
                <a:cxnSpLocks/>
                <a:stCxn id="53" idx="0"/>
                <a:endCxn id="40" idx="2"/>
              </p:cNvCxnSpPr>
              <p:nvPr/>
            </p:nvCxnSpPr>
            <p:spPr>
              <a:xfrm flipV="1">
                <a:off x="4320510" y="3152373"/>
                <a:ext cx="0" cy="11809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57C5B0B-7906-572F-9947-E3B2787FC2E5}"/>
                  </a:ext>
                </a:extLst>
              </p:cNvPr>
              <p:cNvCxnSpPr>
                <a:cxnSpLocks/>
                <a:stCxn id="104" idx="0"/>
                <a:endCxn id="58" idx="2"/>
              </p:cNvCxnSpPr>
              <p:nvPr/>
            </p:nvCxnSpPr>
            <p:spPr>
              <a:xfrm flipV="1">
                <a:off x="4320510" y="4084424"/>
                <a:ext cx="0" cy="135615"/>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FD50ECF-AA69-60C5-673F-FC7B56FE975B}"/>
                  </a:ext>
                </a:extLst>
              </p:cNvPr>
              <p:cNvCxnSpPr>
                <a:cxnSpLocks/>
                <a:stCxn id="58" idx="0"/>
                <a:endCxn id="53" idx="2"/>
              </p:cNvCxnSpPr>
              <p:nvPr/>
            </p:nvCxnSpPr>
            <p:spPr>
              <a:xfrm flipV="1">
                <a:off x="4320510" y="3450463"/>
                <a:ext cx="0" cy="453961"/>
              </a:xfrm>
              <a:prstGeom prst="straightConnector1">
                <a:avLst/>
              </a:prstGeom>
              <a:ln w="1270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224" name="Group 223">
                <a:extLst>
                  <a:ext uri="{FF2B5EF4-FFF2-40B4-BE49-F238E27FC236}">
                    <a16:creationId xmlns:a16="http://schemas.microsoft.com/office/drawing/2014/main" id="{F36FF7EE-F5F3-6CDB-EA09-39C0E9FB00F6}"/>
                  </a:ext>
                </a:extLst>
              </p:cNvPr>
              <p:cNvGrpSpPr/>
              <p:nvPr/>
            </p:nvGrpSpPr>
            <p:grpSpPr>
              <a:xfrm>
                <a:off x="4159119" y="3269437"/>
                <a:ext cx="2416109" cy="181026"/>
                <a:chOff x="4159119" y="3282426"/>
                <a:chExt cx="2416109" cy="181026"/>
              </a:xfrm>
            </p:grpSpPr>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8B4E499-3114-F575-CF9E-4C1C4D4640AE}"/>
                        </a:ext>
                      </a:extLst>
                    </p:cNvPr>
                    <p:cNvSpPr txBox="1"/>
                    <p:nvPr/>
                  </p:nvSpPr>
                  <p:spPr>
                    <a:xfrm>
                      <a:off x="4159119" y="3283452"/>
                      <a:ext cx="322782" cy="180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3" name="TextBox 52">
                      <a:extLst>
                        <a:ext uri="{FF2B5EF4-FFF2-40B4-BE49-F238E27FC236}">
                          <a16:creationId xmlns:a16="http://schemas.microsoft.com/office/drawing/2014/main" id="{18B4E499-3114-F575-CF9E-4C1C4D4640AE}"/>
                        </a:ext>
                      </a:extLst>
                    </p:cNvPr>
                    <p:cNvSpPr txBox="1">
                      <a:spLocks noRot="1" noChangeAspect="1" noMove="1" noResize="1" noEditPoints="1" noAdjustHandles="1" noChangeArrowheads="1" noChangeShapeType="1" noTextEdit="1"/>
                    </p:cNvSpPr>
                    <p:nvPr/>
                  </p:nvSpPr>
                  <p:spPr>
                    <a:xfrm>
                      <a:off x="4159119" y="3283452"/>
                      <a:ext cx="322782" cy="180000"/>
                    </a:xfrm>
                    <a:prstGeom prst="roundRect">
                      <a:avLst>
                        <a:gd name="adj" fmla="val 38026"/>
                      </a:avLst>
                    </a:prstGeom>
                    <a:blipFill>
                      <a:blip r:embed="rId12"/>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C13DDCA-9B24-7821-B987-BC21D80BF913}"/>
                        </a:ext>
                      </a:extLst>
                    </p:cNvPr>
                    <p:cNvSpPr txBox="1"/>
                    <p:nvPr/>
                  </p:nvSpPr>
                  <p:spPr>
                    <a:xfrm>
                      <a:off x="6252446" y="3282426"/>
                      <a:ext cx="322782" cy="179397"/>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9" name="TextBox 58">
                      <a:extLst>
                        <a:ext uri="{FF2B5EF4-FFF2-40B4-BE49-F238E27FC236}">
                          <a16:creationId xmlns:a16="http://schemas.microsoft.com/office/drawing/2014/main" id="{EC13DDCA-9B24-7821-B987-BC21D80BF913}"/>
                        </a:ext>
                      </a:extLst>
                    </p:cNvPr>
                    <p:cNvSpPr txBox="1">
                      <a:spLocks noRot="1" noChangeAspect="1" noMove="1" noResize="1" noEditPoints="1" noAdjustHandles="1" noChangeArrowheads="1" noChangeShapeType="1" noTextEdit="1"/>
                    </p:cNvSpPr>
                    <p:nvPr/>
                  </p:nvSpPr>
                  <p:spPr>
                    <a:xfrm>
                      <a:off x="6252446" y="3282426"/>
                      <a:ext cx="322782" cy="179397"/>
                    </a:xfrm>
                    <a:prstGeom prst="roundRect">
                      <a:avLst>
                        <a:gd name="adj" fmla="val 38026"/>
                      </a:avLst>
                    </a:prstGeom>
                    <a:blipFill>
                      <a:blip r:embed="rId13"/>
                      <a:stretch>
                        <a:fillRect/>
                      </a:stretch>
                    </a:blipFill>
                    <a:ln w="12700">
                      <a:noFill/>
                    </a:ln>
                  </p:spPr>
                  <p:txBody>
                    <a:bodyPr/>
                    <a:lstStyle/>
                    <a:p>
                      <a:r>
                        <a:rPr lang="en-NZ">
                          <a:noFill/>
                        </a:rPr>
                        <a:t> </a:t>
                      </a:r>
                    </a:p>
                  </p:txBody>
                </p:sp>
              </mc:Fallback>
            </mc:AlternateContent>
          </p:grpSp>
          <p:cxnSp>
            <p:nvCxnSpPr>
              <p:cNvPr id="60" name="Straight Arrow Connector 59">
                <a:extLst>
                  <a:ext uri="{FF2B5EF4-FFF2-40B4-BE49-F238E27FC236}">
                    <a16:creationId xmlns:a16="http://schemas.microsoft.com/office/drawing/2014/main" id="{94FCFA3E-4C57-49E6-5F1F-7F653C140DF4}"/>
                  </a:ext>
                </a:extLst>
              </p:cNvPr>
              <p:cNvCxnSpPr>
                <a:cxnSpLocks/>
                <a:stCxn id="74" idx="2"/>
                <a:endCxn id="59" idx="0"/>
              </p:cNvCxnSpPr>
              <p:nvPr/>
            </p:nvCxnSpPr>
            <p:spPr>
              <a:xfrm flipH="1">
                <a:off x="6413837" y="3147260"/>
                <a:ext cx="1" cy="122177"/>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9B93929-D904-2076-14C6-429885A3F933}"/>
                  </a:ext>
                </a:extLst>
              </p:cNvPr>
              <p:cNvCxnSpPr>
                <a:cxnSpLocks/>
                <a:stCxn id="64" idx="2"/>
                <a:endCxn id="100" idx="0"/>
              </p:cNvCxnSpPr>
              <p:nvPr/>
            </p:nvCxnSpPr>
            <p:spPr>
              <a:xfrm>
                <a:off x="6413837" y="4082795"/>
                <a:ext cx="0" cy="137082"/>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EB717A9-33E9-7C96-2B5A-800DA9FB5B0F}"/>
                  </a:ext>
                </a:extLst>
              </p:cNvPr>
              <p:cNvCxnSpPr>
                <a:cxnSpLocks/>
                <a:stCxn id="59" idx="2"/>
                <a:endCxn id="64" idx="0"/>
              </p:cNvCxnSpPr>
              <p:nvPr/>
            </p:nvCxnSpPr>
            <p:spPr>
              <a:xfrm>
                <a:off x="6413837" y="3448834"/>
                <a:ext cx="0" cy="454564"/>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51017286-E31D-13E6-DC50-2D4A3BBDA901}"/>
                  </a:ext>
                </a:extLst>
              </p:cNvPr>
              <p:cNvGrpSpPr/>
              <p:nvPr/>
            </p:nvGrpSpPr>
            <p:grpSpPr>
              <a:xfrm>
                <a:off x="4179293" y="3565898"/>
                <a:ext cx="2375761" cy="202134"/>
                <a:chOff x="4179293" y="3581689"/>
                <a:chExt cx="2375761" cy="202134"/>
              </a:xfrm>
            </p:grpSpPr>
            <mc:AlternateContent xmlns:mc="http://schemas.openxmlformats.org/markup-compatibility/2006" xmlns:a14="http://schemas.microsoft.com/office/drawing/2010/main">
              <mc:Choice Requires="a14">
                <p:sp>
                  <p:nvSpPr>
                    <p:cNvPr id="57" name="Rectangle: Rounded Corners 56">
                      <a:extLst>
                        <a:ext uri="{FF2B5EF4-FFF2-40B4-BE49-F238E27FC236}">
                          <a16:creationId xmlns:a16="http://schemas.microsoft.com/office/drawing/2014/main" id="{44582B55-509E-C2AC-1A52-E1413D4F9D97}"/>
                        </a:ext>
                      </a:extLst>
                    </p:cNvPr>
                    <p:cNvSpPr/>
                    <p:nvPr/>
                  </p:nvSpPr>
                  <p:spPr>
                    <a:xfrm>
                      <a:off x="4179293" y="3581689"/>
                      <a:ext cx="282434" cy="202134"/>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57" name="Rectangle: Rounded Corners 56">
                      <a:extLst>
                        <a:ext uri="{FF2B5EF4-FFF2-40B4-BE49-F238E27FC236}">
                          <a16:creationId xmlns:a16="http://schemas.microsoft.com/office/drawing/2014/main" id="{44582B55-509E-C2AC-1A52-E1413D4F9D97}"/>
                        </a:ext>
                      </a:extLst>
                    </p:cNvPr>
                    <p:cNvSpPr>
                      <a:spLocks noRot="1" noChangeAspect="1" noMove="1" noResize="1" noEditPoints="1" noAdjustHandles="1" noChangeArrowheads="1" noChangeShapeType="1" noTextEdit="1"/>
                    </p:cNvSpPr>
                    <p:nvPr/>
                  </p:nvSpPr>
                  <p:spPr>
                    <a:xfrm>
                      <a:off x="4179293" y="3581689"/>
                      <a:ext cx="282434" cy="202134"/>
                    </a:xfrm>
                    <a:prstGeom prst="roundRect">
                      <a:avLst>
                        <a:gd name="adj" fmla="val 22549"/>
                      </a:avLst>
                    </a:prstGeom>
                    <a:blipFill>
                      <a:blip r:embed="rId14"/>
                      <a:stretch>
                        <a:fillRect l="-4082"/>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3" name="Rectangle: Rounded Corners 62">
                      <a:extLst>
                        <a:ext uri="{FF2B5EF4-FFF2-40B4-BE49-F238E27FC236}">
                          <a16:creationId xmlns:a16="http://schemas.microsoft.com/office/drawing/2014/main" id="{2307AE27-CB1C-B32B-0DDB-BFD65C73E2F4}"/>
                        </a:ext>
                      </a:extLst>
                    </p:cNvPr>
                    <p:cNvSpPr/>
                    <p:nvPr/>
                  </p:nvSpPr>
                  <p:spPr>
                    <a:xfrm>
                      <a:off x="6272620" y="3581689"/>
                      <a:ext cx="282434" cy="202134"/>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5</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63" name="Rectangle: Rounded Corners 62">
                      <a:extLst>
                        <a:ext uri="{FF2B5EF4-FFF2-40B4-BE49-F238E27FC236}">
                          <a16:creationId xmlns:a16="http://schemas.microsoft.com/office/drawing/2014/main" id="{2307AE27-CB1C-B32B-0DDB-BFD65C73E2F4}"/>
                        </a:ext>
                      </a:extLst>
                    </p:cNvPr>
                    <p:cNvSpPr>
                      <a:spLocks noRot="1" noChangeAspect="1" noMove="1" noResize="1" noEditPoints="1" noAdjustHandles="1" noChangeArrowheads="1" noChangeShapeType="1" noTextEdit="1"/>
                    </p:cNvSpPr>
                    <p:nvPr/>
                  </p:nvSpPr>
                  <p:spPr>
                    <a:xfrm>
                      <a:off x="6272620" y="3581689"/>
                      <a:ext cx="282434" cy="202134"/>
                    </a:xfrm>
                    <a:prstGeom prst="roundRect">
                      <a:avLst>
                        <a:gd name="adj" fmla="val 22549"/>
                      </a:avLst>
                    </a:prstGeom>
                    <a:blipFill>
                      <a:blip r:embed="rId15"/>
                      <a:stretch>
                        <a:fillRect l="-6250"/>
                      </a:stretch>
                    </a:blipFill>
                  </p:spPr>
                  <p:txBody>
                    <a:bodyPr/>
                    <a:lstStyle/>
                    <a:p>
                      <a:r>
                        <a:rPr lang="en-NZ">
                          <a:noFill/>
                        </a:rPr>
                        <a:t> </a:t>
                      </a:r>
                    </a:p>
                  </p:txBody>
                </p:sp>
              </mc:Fallback>
            </mc:AlternateContent>
          </p:grpSp>
          <p:grpSp>
            <p:nvGrpSpPr>
              <p:cNvPr id="222" name="Group 221">
                <a:extLst>
                  <a:ext uri="{FF2B5EF4-FFF2-40B4-BE49-F238E27FC236}">
                    <a16:creationId xmlns:a16="http://schemas.microsoft.com/office/drawing/2014/main" id="{C0072A15-5427-46D7-FFF0-C37649993513}"/>
                  </a:ext>
                </a:extLst>
              </p:cNvPr>
              <p:cNvGrpSpPr/>
              <p:nvPr/>
            </p:nvGrpSpPr>
            <p:grpSpPr>
              <a:xfrm>
                <a:off x="4159119" y="1922460"/>
                <a:ext cx="2416109" cy="180000"/>
                <a:chOff x="4159119" y="1925263"/>
                <a:chExt cx="2416109" cy="18000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D589988-1E2C-A161-A3F1-FFA7B492328B}"/>
                        </a:ext>
                      </a:extLst>
                    </p:cNvPr>
                    <p:cNvSpPr txBox="1"/>
                    <p:nvPr/>
                  </p:nvSpPr>
                  <p:spPr>
                    <a:xfrm>
                      <a:off x="4159119" y="1925263"/>
                      <a:ext cx="322782" cy="180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1" name="TextBox 40">
                      <a:extLst>
                        <a:ext uri="{FF2B5EF4-FFF2-40B4-BE49-F238E27FC236}">
                          <a16:creationId xmlns:a16="http://schemas.microsoft.com/office/drawing/2014/main" id="{5D589988-1E2C-A161-A3F1-FFA7B492328B}"/>
                        </a:ext>
                      </a:extLst>
                    </p:cNvPr>
                    <p:cNvSpPr txBox="1">
                      <a:spLocks noRot="1" noChangeAspect="1" noMove="1" noResize="1" noEditPoints="1" noAdjustHandles="1" noChangeArrowheads="1" noChangeShapeType="1" noTextEdit="1"/>
                    </p:cNvSpPr>
                    <p:nvPr/>
                  </p:nvSpPr>
                  <p:spPr>
                    <a:xfrm>
                      <a:off x="4159119" y="1925263"/>
                      <a:ext cx="322782" cy="180000"/>
                    </a:xfrm>
                    <a:prstGeom prst="roundRect">
                      <a:avLst>
                        <a:gd name="adj" fmla="val 38026"/>
                      </a:avLst>
                    </a:prstGeom>
                    <a:blipFill>
                      <a:blip r:embed="rId16"/>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7AA3D35-D467-A12D-39E3-60C0194E1BF8}"/>
                        </a:ext>
                      </a:extLst>
                    </p:cNvPr>
                    <p:cNvSpPr txBox="1"/>
                    <p:nvPr/>
                  </p:nvSpPr>
                  <p:spPr>
                    <a:xfrm>
                      <a:off x="6252446" y="1925263"/>
                      <a:ext cx="322782" cy="180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5" name="TextBox 64">
                      <a:extLst>
                        <a:ext uri="{FF2B5EF4-FFF2-40B4-BE49-F238E27FC236}">
                          <a16:creationId xmlns:a16="http://schemas.microsoft.com/office/drawing/2014/main" id="{57AA3D35-D467-A12D-39E3-60C0194E1BF8}"/>
                        </a:ext>
                      </a:extLst>
                    </p:cNvPr>
                    <p:cNvSpPr txBox="1">
                      <a:spLocks noRot="1" noChangeAspect="1" noMove="1" noResize="1" noEditPoints="1" noAdjustHandles="1" noChangeArrowheads="1" noChangeShapeType="1" noTextEdit="1"/>
                    </p:cNvSpPr>
                    <p:nvPr/>
                  </p:nvSpPr>
                  <p:spPr>
                    <a:xfrm>
                      <a:off x="6252446" y="1925263"/>
                      <a:ext cx="322782" cy="180000"/>
                    </a:xfrm>
                    <a:prstGeom prst="roundRect">
                      <a:avLst>
                        <a:gd name="adj" fmla="val 38026"/>
                      </a:avLst>
                    </a:prstGeom>
                    <a:blipFill>
                      <a:blip r:embed="rId17"/>
                      <a:stretch>
                        <a:fillRect/>
                      </a:stretch>
                    </a:blipFill>
                    <a:ln w="12700">
                      <a:noFill/>
                    </a:ln>
                  </p:spPr>
                  <p:txBody>
                    <a:bodyPr/>
                    <a:lstStyle/>
                    <a:p>
                      <a:r>
                        <a:rPr lang="en-NZ">
                          <a:noFill/>
                        </a:rPr>
                        <a:t> </a:t>
                      </a:r>
                    </a:p>
                  </p:txBody>
                </p:sp>
              </mc:Fallback>
            </mc:AlternateContent>
          </p:grpSp>
          <p:cxnSp>
            <p:nvCxnSpPr>
              <p:cNvPr id="66" name="Straight Arrow Connector 65">
                <a:extLst>
                  <a:ext uri="{FF2B5EF4-FFF2-40B4-BE49-F238E27FC236}">
                    <a16:creationId xmlns:a16="http://schemas.microsoft.com/office/drawing/2014/main" id="{F2DEFFD3-F72D-36C4-4E9C-6C6244792474}"/>
                  </a:ext>
                </a:extLst>
              </p:cNvPr>
              <p:cNvCxnSpPr>
                <a:cxnSpLocks/>
                <a:stCxn id="71" idx="2"/>
                <a:endCxn id="65" idx="0"/>
              </p:cNvCxnSpPr>
              <p:nvPr/>
            </p:nvCxnSpPr>
            <p:spPr>
              <a:xfrm flipH="1">
                <a:off x="6413837" y="1804507"/>
                <a:ext cx="1" cy="117953"/>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F684804-567D-A5EF-AF73-FC674E720A6A}"/>
                  </a:ext>
                </a:extLst>
              </p:cNvPr>
              <p:cNvCxnSpPr>
                <a:cxnSpLocks/>
                <a:stCxn id="70" idx="2"/>
                <a:endCxn id="74" idx="0"/>
              </p:cNvCxnSpPr>
              <p:nvPr/>
            </p:nvCxnSpPr>
            <p:spPr>
              <a:xfrm>
                <a:off x="6413837" y="2756978"/>
                <a:ext cx="1" cy="165745"/>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9D9B48A-C1B4-5935-07CD-53B6573FB198}"/>
                  </a:ext>
                </a:extLst>
              </p:cNvPr>
              <p:cNvCxnSpPr>
                <a:cxnSpLocks/>
                <a:stCxn id="65" idx="2"/>
                <a:endCxn id="70" idx="0"/>
              </p:cNvCxnSpPr>
              <p:nvPr/>
            </p:nvCxnSpPr>
            <p:spPr>
              <a:xfrm>
                <a:off x="6413837" y="2102460"/>
                <a:ext cx="0" cy="477174"/>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grpSp>
            <p:nvGrpSpPr>
              <p:cNvPr id="223" name="Group 222">
                <a:extLst>
                  <a:ext uri="{FF2B5EF4-FFF2-40B4-BE49-F238E27FC236}">
                    <a16:creationId xmlns:a16="http://schemas.microsoft.com/office/drawing/2014/main" id="{99113052-5684-92BF-1F3F-B6675DF6F3C1}"/>
                  </a:ext>
                </a:extLst>
              </p:cNvPr>
              <p:cNvGrpSpPr/>
              <p:nvPr/>
            </p:nvGrpSpPr>
            <p:grpSpPr>
              <a:xfrm>
                <a:off x="4179293" y="2216868"/>
                <a:ext cx="2375761" cy="202134"/>
                <a:chOff x="4179293" y="2222474"/>
                <a:chExt cx="2375761" cy="202134"/>
              </a:xfrm>
            </p:grpSpPr>
            <mc:AlternateContent xmlns:mc="http://schemas.openxmlformats.org/markup-compatibility/2006" xmlns:a14="http://schemas.microsoft.com/office/drawing/2010/main">
              <mc:Choice Requires="a14">
                <p:sp>
                  <p:nvSpPr>
                    <p:cNvPr id="51" name="Rectangle: Rounded Corners 50">
                      <a:extLst>
                        <a:ext uri="{FF2B5EF4-FFF2-40B4-BE49-F238E27FC236}">
                          <a16:creationId xmlns:a16="http://schemas.microsoft.com/office/drawing/2014/main" id="{7DD06BE1-880A-674B-3728-E9C31F11906E}"/>
                        </a:ext>
                      </a:extLst>
                    </p:cNvPr>
                    <p:cNvSpPr/>
                    <p:nvPr/>
                  </p:nvSpPr>
                  <p:spPr>
                    <a:xfrm>
                      <a:off x="4179293" y="2222474"/>
                      <a:ext cx="282434" cy="202134"/>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51" name="Rectangle: Rounded Corners 50">
                      <a:extLst>
                        <a:ext uri="{FF2B5EF4-FFF2-40B4-BE49-F238E27FC236}">
                          <a16:creationId xmlns:a16="http://schemas.microsoft.com/office/drawing/2014/main" id="{7DD06BE1-880A-674B-3728-E9C31F11906E}"/>
                        </a:ext>
                      </a:extLst>
                    </p:cNvPr>
                    <p:cNvSpPr>
                      <a:spLocks noRot="1" noChangeAspect="1" noMove="1" noResize="1" noEditPoints="1" noAdjustHandles="1" noChangeArrowheads="1" noChangeShapeType="1" noTextEdit="1"/>
                    </p:cNvSpPr>
                    <p:nvPr/>
                  </p:nvSpPr>
                  <p:spPr>
                    <a:xfrm>
                      <a:off x="4179293" y="2222474"/>
                      <a:ext cx="282434" cy="202134"/>
                    </a:xfrm>
                    <a:prstGeom prst="roundRect">
                      <a:avLst>
                        <a:gd name="adj" fmla="val 22549"/>
                      </a:avLst>
                    </a:prstGeom>
                    <a:blipFill>
                      <a:blip r:embed="rId18"/>
                      <a:stretch>
                        <a:fillRect l="-4082"/>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9" name="Rectangle: Rounded Corners 68">
                      <a:extLst>
                        <a:ext uri="{FF2B5EF4-FFF2-40B4-BE49-F238E27FC236}">
                          <a16:creationId xmlns:a16="http://schemas.microsoft.com/office/drawing/2014/main" id="{B12A6F4E-A542-E436-4713-C0D374F8F464}"/>
                        </a:ext>
                      </a:extLst>
                    </p:cNvPr>
                    <p:cNvSpPr/>
                    <p:nvPr/>
                  </p:nvSpPr>
                  <p:spPr>
                    <a:xfrm>
                      <a:off x="6272620" y="2222474"/>
                      <a:ext cx="282434" cy="202134"/>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69" name="Rectangle: Rounded Corners 68">
                      <a:extLst>
                        <a:ext uri="{FF2B5EF4-FFF2-40B4-BE49-F238E27FC236}">
                          <a16:creationId xmlns:a16="http://schemas.microsoft.com/office/drawing/2014/main" id="{B12A6F4E-A542-E436-4713-C0D374F8F464}"/>
                        </a:ext>
                      </a:extLst>
                    </p:cNvPr>
                    <p:cNvSpPr>
                      <a:spLocks noRot="1" noChangeAspect="1" noMove="1" noResize="1" noEditPoints="1" noAdjustHandles="1" noChangeArrowheads="1" noChangeShapeType="1" noTextEdit="1"/>
                    </p:cNvSpPr>
                    <p:nvPr/>
                  </p:nvSpPr>
                  <p:spPr>
                    <a:xfrm>
                      <a:off x="6272620" y="2222474"/>
                      <a:ext cx="282434" cy="202134"/>
                    </a:xfrm>
                    <a:prstGeom prst="roundRect">
                      <a:avLst>
                        <a:gd name="adj" fmla="val 22549"/>
                      </a:avLst>
                    </a:prstGeom>
                    <a:blipFill>
                      <a:blip r:embed="rId19"/>
                      <a:stretch>
                        <a:fillRect l="-6250"/>
                      </a:stretch>
                    </a:blipFill>
                  </p:spPr>
                  <p:txBody>
                    <a:bodyPr/>
                    <a:lstStyle/>
                    <a:p>
                      <a:r>
                        <a:rPr lang="en-NZ">
                          <a:noFill/>
                        </a:rPr>
                        <a:t> </a:t>
                      </a:r>
                    </a:p>
                  </p:txBody>
                </p:sp>
              </mc:Fallback>
            </mc:AlternateContent>
          </p:grpSp>
          <p:grpSp>
            <p:nvGrpSpPr>
              <p:cNvPr id="203" name="Group 202">
                <a:extLst>
                  <a:ext uri="{FF2B5EF4-FFF2-40B4-BE49-F238E27FC236}">
                    <a16:creationId xmlns:a16="http://schemas.microsoft.com/office/drawing/2014/main" id="{1B16C289-455A-EA58-8A36-CF2A8749F4C9}"/>
                  </a:ext>
                </a:extLst>
              </p:cNvPr>
              <p:cNvGrpSpPr/>
              <p:nvPr/>
            </p:nvGrpSpPr>
            <p:grpSpPr>
              <a:xfrm>
                <a:off x="3958647" y="1578816"/>
                <a:ext cx="2810100" cy="226580"/>
                <a:chOff x="3958647" y="1634511"/>
                <a:chExt cx="2810100" cy="226580"/>
              </a:xfrm>
            </p:grpSpPr>
            <mc:AlternateContent xmlns:mc="http://schemas.openxmlformats.org/markup-compatibility/2006" xmlns:a14="http://schemas.microsoft.com/office/drawing/2010/main">
              <mc:Choice Requires="a14">
                <p:sp>
                  <p:nvSpPr>
                    <p:cNvPr id="44" name="Rectangle: Rounded Corners 43">
                      <a:extLst>
                        <a:ext uri="{FF2B5EF4-FFF2-40B4-BE49-F238E27FC236}">
                          <a16:creationId xmlns:a16="http://schemas.microsoft.com/office/drawing/2014/main" id="{CFF15B24-9E51-5FAC-EE57-77EAC7FCED65}"/>
                        </a:ext>
                      </a:extLst>
                    </p:cNvPr>
                    <p:cNvSpPr/>
                    <p:nvPr/>
                  </p:nvSpPr>
                  <p:spPr>
                    <a:xfrm>
                      <a:off x="5221423" y="1646734"/>
                      <a:ext cx="282434" cy="202134"/>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44" name="Rectangle: Rounded Corners 43">
                      <a:extLst>
                        <a:ext uri="{FF2B5EF4-FFF2-40B4-BE49-F238E27FC236}">
                          <a16:creationId xmlns:a16="http://schemas.microsoft.com/office/drawing/2014/main" id="{CFF15B24-9E51-5FAC-EE57-77EAC7FCED65}"/>
                        </a:ext>
                      </a:extLst>
                    </p:cNvPr>
                    <p:cNvSpPr>
                      <a:spLocks noRot="1" noChangeAspect="1" noMove="1" noResize="1" noEditPoints="1" noAdjustHandles="1" noChangeArrowheads="1" noChangeShapeType="1" noTextEdit="1"/>
                    </p:cNvSpPr>
                    <p:nvPr/>
                  </p:nvSpPr>
                  <p:spPr>
                    <a:xfrm>
                      <a:off x="5221423" y="1646734"/>
                      <a:ext cx="282434" cy="202134"/>
                    </a:xfrm>
                    <a:prstGeom prst="roundRect">
                      <a:avLst>
                        <a:gd name="adj" fmla="val 22549"/>
                      </a:avLst>
                    </a:prstGeom>
                    <a:blipFill>
                      <a:blip r:embed="rId20"/>
                      <a:stretch>
                        <a:fillRect l="-625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516165E-70E2-60C7-4E96-8CF5C6E0F407}"/>
                        </a:ext>
                      </a:extLst>
                    </p:cNvPr>
                    <p:cNvSpPr txBox="1"/>
                    <p:nvPr/>
                  </p:nvSpPr>
                  <p:spPr>
                    <a:xfrm>
                      <a:off x="4794512" y="1659129"/>
                      <a:ext cx="322782" cy="180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5" name="TextBox 44">
                      <a:extLst>
                        <a:ext uri="{FF2B5EF4-FFF2-40B4-BE49-F238E27FC236}">
                          <a16:creationId xmlns:a16="http://schemas.microsoft.com/office/drawing/2014/main" id="{F516165E-70E2-60C7-4E96-8CF5C6E0F407}"/>
                        </a:ext>
                      </a:extLst>
                    </p:cNvPr>
                    <p:cNvSpPr txBox="1">
                      <a:spLocks noRot="1" noChangeAspect="1" noMove="1" noResize="1" noEditPoints="1" noAdjustHandles="1" noChangeArrowheads="1" noChangeShapeType="1" noTextEdit="1"/>
                    </p:cNvSpPr>
                    <p:nvPr/>
                  </p:nvSpPr>
                  <p:spPr>
                    <a:xfrm>
                      <a:off x="4794512" y="1659129"/>
                      <a:ext cx="322782" cy="180000"/>
                    </a:xfrm>
                    <a:prstGeom prst="roundRect">
                      <a:avLst>
                        <a:gd name="adj" fmla="val 38026"/>
                      </a:avLst>
                    </a:prstGeom>
                    <a:blipFill>
                      <a:blip r:embed="rId21"/>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7595E18-3942-02BE-D1C7-2E4205AA9365}"/>
                        </a:ext>
                      </a:extLst>
                    </p:cNvPr>
                    <p:cNvSpPr txBox="1"/>
                    <p:nvPr/>
                  </p:nvSpPr>
                  <p:spPr>
                    <a:xfrm>
                      <a:off x="5624006" y="1659129"/>
                      <a:ext cx="322782" cy="180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6" name="TextBox 45">
                      <a:extLst>
                        <a:ext uri="{FF2B5EF4-FFF2-40B4-BE49-F238E27FC236}">
                          <a16:creationId xmlns:a16="http://schemas.microsoft.com/office/drawing/2014/main" id="{47595E18-3942-02BE-D1C7-2E4205AA9365}"/>
                        </a:ext>
                      </a:extLst>
                    </p:cNvPr>
                    <p:cNvSpPr txBox="1">
                      <a:spLocks noRot="1" noChangeAspect="1" noMove="1" noResize="1" noEditPoints="1" noAdjustHandles="1" noChangeArrowheads="1" noChangeShapeType="1" noTextEdit="1"/>
                    </p:cNvSpPr>
                    <p:nvPr/>
                  </p:nvSpPr>
                  <p:spPr>
                    <a:xfrm>
                      <a:off x="5624006" y="1659129"/>
                      <a:ext cx="322782" cy="180000"/>
                    </a:xfrm>
                    <a:prstGeom prst="roundRect">
                      <a:avLst>
                        <a:gd name="adj" fmla="val 38026"/>
                      </a:avLst>
                    </a:prstGeom>
                    <a:blipFill>
                      <a:blip r:embed="rId21"/>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F24923FA-A5BF-4A30-4914-7BE7DFE5729A}"/>
                        </a:ext>
                      </a:extLst>
                    </p:cNvPr>
                    <p:cNvSpPr txBox="1"/>
                    <p:nvPr/>
                  </p:nvSpPr>
                  <p:spPr>
                    <a:xfrm>
                      <a:off x="6058928" y="1635400"/>
                      <a:ext cx="709819" cy="224802"/>
                    </a:xfrm>
                    <a:prstGeom prst="roundRect">
                      <a:avLst>
                        <a:gd name="adj" fmla="val 32119"/>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1" name="TextBox 70">
                      <a:extLst>
                        <a:ext uri="{FF2B5EF4-FFF2-40B4-BE49-F238E27FC236}">
                          <a16:creationId xmlns:a16="http://schemas.microsoft.com/office/drawing/2014/main" id="{F24923FA-A5BF-4A30-4914-7BE7DFE5729A}"/>
                        </a:ext>
                      </a:extLst>
                    </p:cNvPr>
                    <p:cNvSpPr txBox="1">
                      <a:spLocks noRot="1" noChangeAspect="1" noMove="1" noResize="1" noEditPoints="1" noAdjustHandles="1" noChangeArrowheads="1" noChangeShapeType="1" noTextEdit="1"/>
                    </p:cNvSpPr>
                    <p:nvPr/>
                  </p:nvSpPr>
                  <p:spPr>
                    <a:xfrm>
                      <a:off x="6058928" y="1635400"/>
                      <a:ext cx="709819" cy="224802"/>
                    </a:xfrm>
                    <a:prstGeom prst="roundRect">
                      <a:avLst>
                        <a:gd name="adj" fmla="val 32119"/>
                      </a:avLst>
                    </a:prstGeom>
                    <a:blipFill>
                      <a:blip r:embed="rId22"/>
                      <a:stretch>
                        <a:fillRect l="-847" b="-5128"/>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A009D3B-97A2-1D78-BB27-4ED3AF07A633}"/>
                        </a:ext>
                      </a:extLst>
                    </p:cNvPr>
                    <p:cNvSpPr txBox="1"/>
                    <p:nvPr/>
                  </p:nvSpPr>
                  <p:spPr>
                    <a:xfrm>
                      <a:off x="3958647" y="1634511"/>
                      <a:ext cx="723726" cy="226580"/>
                    </a:xfrm>
                    <a:prstGeom prst="roundRect">
                      <a:avLst>
                        <a:gd name="adj" fmla="val 33476"/>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2" name="TextBox 71">
                      <a:extLst>
                        <a:ext uri="{FF2B5EF4-FFF2-40B4-BE49-F238E27FC236}">
                          <a16:creationId xmlns:a16="http://schemas.microsoft.com/office/drawing/2014/main" id="{EA009D3B-97A2-1D78-BB27-4ED3AF07A633}"/>
                        </a:ext>
                      </a:extLst>
                    </p:cNvPr>
                    <p:cNvSpPr txBox="1">
                      <a:spLocks noRot="1" noChangeAspect="1" noMove="1" noResize="1" noEditPoints="1" noAdjustHandles="1" noChangeArrowheads="1" noChangeShapeType="1" noTextEdit="1"/>
                    </p:cNvSpPr>
                    <p:nvPr/>
                  </p:nvSpPr>
                  <p:spPr>
                    <a:xfrm>
                      <a:off x="3958647" y="1634511"/>
                      <a:ext cx="723726" cy="226580"/>
                    </a:xfrm>
                    <a:prstGeom prst="roundRect">
                      <a:avLst>
                        <a:gd name="adj" fmla="val 33476"/>
                      </a:avLst>
                    </a:prstGeom>
                    <a:blipFill>
                      <a:blip r:embed="rId23"/>
                      <a:stretch>
                        <a:fillRect b="-5128"/>
                      </a:stretch>
                    </a:blipFill>
                    <a:ln w="12700">
                      <a:solidFill>
                        <a:srgbClr val="FF0000"/>
                      </a:solidFill>
                    </a:ln>
                  </p:spPr>
                  <p:txBody>
                    <a:bodyPr/>
                    <a:lstStyle/>
                    <a:p>
                      <a:r>
                        <a:rPr lang="en-NZ">
                          <a:noFill/>
                        </a:rPr>
                        <a:t> </a:t>
                      </a:r>
                    </a:p>
                  </p:txBody>
                </p:sp>
              </mc:Fallback>
            </mc:AlternateContent>
          </p:grpSp>
          <p:cxnSp>
            <p:nvCxnSpPr>
              <p:cNvPr id="73" name="Straight Arrow Connector 72">
                <a:extLst>
                  <a:ext uri="{FF2B5EF4-FFF2-40B4-BE49-F238E27FC236}">
                    <a16:creationId xmlns:a16="http://schemas.microsoft.com/office/drawing/2014/main" id="{E30884BE-B133-486E-D4F2-F0D1AC0D756F}"/>
                  </a:ext>
                </a:extLst>
              </p:cNvPr>
              <p:cNvCxnSpPr>
                <a:cxnSpLocks/>
                <a:stCxn id="46" idx="3"/>
                <a:endCxn id="71" idx="1"/>
              </p:cNvCxnSpPr>
              <p:nvPr/>
            </p:nvCxnSpPr>
            <p:spPr>
              <a:xfrm flipV="1">
                <a:off x="5946788" y="1692106"/>
                <a:ext cx="112140" cy="1328"/>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EF2D20-03E9-6832-1070-66C8772FEE0F}"/>
                  </a:ext>
                </a:extLst>
              </p:cNvPr>
              <p:cNvCxnSpPr>
                <a:cxnSpLocks/>
                <a:stCxn id="79" idx="1"/>
                <a:endCxn id="78" idx="3"/>
              </p:cNvCxnSpPr>
              <p:nvPr/>
            </p:nvCxnSpPr>
            <p:spPr>
              <a:xfrm flipH="1">
                <a:off x="5101854" y="5649118"/>
                <a:ext cx="558871"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AF47AA3-6188-0583-CA45-2F6AF22B7BD9}"/>
                  </a:ext>
                </a:extLst>
              </p:cNvPr>
              <p:cNvCxnSpPr>
                <a:cxnSpLocks/>
                <a:stCxn id="75" idx="1"/>
                <a:endCxn id="79" idx="3"/>
              </p:cNvCxnSpPr>
              <p:nvPr/>
            </p:nvCxnSpPr>
            <p:spPr>
              <a:xfrm flipH="1">
                <a:off x="5983507" y="5647790"/>
                <a:ext cx="243860" cy="1328"/>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893C94A9-2D0C-70AA-2A36-46E71F30A260}"/>
                  </a:ext>
                </a:extLst>
              </p:cNvPr>
              <p:cNvGrpSpPr/>
              <p:nvPr/>
            </p:nvGrpSpPr>
            <p:grpSpPr>
              <a:xfrm>
                <a:off x="4126769" y="5546715"/>
                <a:ext cx="2473538" cy="202150"/>
                <a:chOff x="4126769" y="5546715"/>
                <a:chExt cx="2473538" cy="202150"/>
              </a:xfrm>
            </p:grpSpPr>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CBC3B28-BCA7-DE95-5B0D-C64C0C25D1BD}"/>
                        </a:ext>
                      </a:extLst>
                    </p:cNvPr>
                    <p:cNvSpPr txBox="1"/>
                    <p:nvPr/>
                  </p:nvSpPr>
                  <p:spPr>
                    <a:xfrm>
                      <a:off x="6227367" y="5546715"/>
                      <a:ext cx="372940" cy="202150"/>
                    </a:xfrm>
                    <a:prstGeom prst="roundRect">
                      <a:avLst>
                        <a:gd name="adj" fmla="val 32119"/>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𝐶𝑙</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5" name="TextBox 74">
                      <a:extLst>
                        <a:ext uri="{FF2B5EF4-FFF2-40B4-BE49-F238E27FC236}">
                          <a16:creationId xmlns:a16="http://schemas.microsoft.com/office/drawing/2014/main" id="{6CBC3B28-BCA7-DE95-5B0D-C64C0C25D1BD}"/>
                        </a:ext>
                      </a:extLst>
                    </p:cNvPr>
                    <p:cNvSpPr txBox="1">
                      <a:spLocks noRot="1" noChangeAspect="1" noMove="1" noResize="1" noEditPoints="1" noAdjustHandles="1" noChangeArrowheads="1" noChangeShapeType="1" noTextEdit="1"/>
                    </p:cNvSpPr>
                    <p:nvPr/>
                  </p:nvSpPr>
                  <p:spPr>
                    <a:xfrm>
                      <a:off x="6227367" y="5546715"/>
                      <a:ext cx="372940" cy="202150"/>
                    </a:xfrm>
                    <a:prstGeom prst="roundRect">
                      <a:avLst>
                        <a:gd name="adj" fmla="val 32119"/>
                      </a:avLst>
                    </a:prstGeom>
                    <a:blipFill>
                      <a:blip r:embed="rId24"/>
                      <a:stretch>
                        <a:fillRect l="-1587" b="-5714"/>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7" name="Rectangle: Rounded Corners 76">
                      <a:extLst>
                        <a:ext uri="{FF2B5EF4-FFF2-40B4-BE49-F238E27FC236}">
                          <a16:creationId xmlns:a16="http://schemas.microsoft.com/office/drawing/2014/main" id="{CD5ECB4A-9F62-9C28-F52C-B51BFEFFF17B}"/>
                        </a:ext>
                      </a:extLst>
                    </p:cNvPr>
                    <p:cNvSpPr/>
                    <p:nvPr/>
                  </p:nvSpPr>
                  <p:spPr>
                    <a:xfrm>
                      <a:off x="5221423" y="5546723"/>
                      <a:ext cx="282434" cy="202134"/>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7</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77" name="Rectangle: Rounded Corners 76">
                      <a:extLst>
                        <a:ext uri="{FF2B5EF4-FFF2-40B4-BE49-F238E27FC236}">
                          <a16:creationId xmlns:a16="http://schemas.microsoft.com/office/drawing/2014/main" id="{CD5ECB4A-9F62-9C28-F52C-B51BFEFFF17B}"/>
                        </a:ext>
                      </a:extLst>
                    </p:cNvPr>
                    <p:cNvSpPr>
                      <a:spLocks noRot="1" noChangeAspect="1" noMove="1" noResize="1" noEditPoints="1" noAdjustHandles="1" noChangeArrowheads="1" noChangeShapeType="1" noTextEdit="1"/>
                    </p:cNvSpPr>
                    <p:nvPr/>
                  </p:nvSpPr>
                  <p:spPr>
                    <a:xfrm>
                      <a:off x="5221423" y="5546723"/>
                      <a:ext cx="282434" cy="202134"/>
                    </a:xfrm>
                    <a:prstGeom prst="roundRect">
                      <a:avLst>
                        <a:gd name="adj" fmla="val 22549"/>
                      </a:avLst>
                    </a:prstGeom>
                    <a:blipFill>
                      <a:blip r:embed="rId25"/>
                      <a:stretch>
                        <a:fillRect l="-625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7760C0D5-3B4E-1D13-DA23-1C185D076383}"/>
                        </a:ext>
                      </a:extLst>
                    </p:cNvPr>
                    <p:cNvSpPr txBox="1"/>
                    <p:nvPr/>
                  </p:nvSpPr>
                  <p:spPr>
                    <a:xfrm>
                      <a:off x="4779072" y="5559118"/>
                      <a:ext cx="322782" cy="180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8" name="TextBox 77">
                      <a:extLst>
                        <a:ext uri="{FF2B5EF4-FFF2-40B4-BE49-F238E27FC236}">
                          <a16:creationId xmlns:a16="http://schemas.microsoft.com/office/drawing/2014/main" id="{7760C0D5-3B4E-1D13-DA23-1C185D076383}"/>
                        </a:ext>
                      </a:extLst>
                    </p:cNvPr>
                    <p:cNvSpPr txBox="1">
                      <a:spLocks noRot="1" noChangeAspect="1" noMove="1" noResize="1" noEditPoints="1" noAdjustHandles="1" noChangeArrowheads="1" noChangeShapeType="1" noTextEdit="1"/>
                    </p:cNvSpPr>
                    <p:nvPr/>
                  </p:nvSpPr>
                  <p:spPr>
                    <a:xfrm>
                      <a:off x="4779072" y="5559118"/>
                      <a:ext cx="322782" cy="180000"/>
                    </a:xfrm>
                    <a:prstGeom prst="roundRect">
                      <a:avLst>
                        <a:gd name="adj" fmla="val 38026"/>
                      </a:avLst>
                    </a:prstGeom>
                    <a:blipFill>
                      <a:blip r:embed="rId26"/>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A756C30C-E5CF-1D2E-34C7-2FB8BE4E5645}"/>
                        </a:ext>
                      </a:extLst>
                    </p:cNvPr>
                    <p:cNvSpPr txBox="1"/>
                    <p:nvPr/>
                  </p:nvSpPr>
                  <p:spPr>
                    <a:xfrm>
                      <a:off x="5660725" y="5559118"/>
                      <a:ext cx="322782" cy="180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9" name="TextBox 78">
                      <a:extLst>
                        <a:ext uri="{FF2B5EF4-FFF2-40B4-BE49-F238E27FC236}">
                          <a16:creationId xmlns:a16="http://schemas.microsoft.com/office/drawing/2014/main" id="{A756C30C-E5CF-1D2E-34C7-2FB8BE4E5645}"/>
                        </a:ext>
                      </a:extLst>
                    </p:cNvPr>
                    <p:cNvSpPr txBox="1">
                      <a:spLocks noRot="1" noChangeAspect="1" noMove="1" noResize="1" noEditPoints="1" noAdjustHandles="1" noChangeArrowheads="1" noChangeShapeType="1" noTextEdit="1"/>
                    </p:cNvSpPr>
                    <p:nvPr/>
                  </p:nvSpPr>
                  <p:spPr>
                    <a:xfrm>
                      <a:off x="5660725" y="5559118"/>
                      <a:ext cx="322782" cy="180000"/>
                    </a:xfrm>
                    <a:prstGeom prst="roundRect">
                      <a:avLst>
                        <a:gd name="adj" fmla="val 38026"/>
                      </a:avLst>
                    </a:prstGeom>
                    <a:blipFill>
                      <a:blip r:embed="rId27"/>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DD17195-A365-A096-06B2-103BC67A50B5}"/>
                        </a:ext>
                      </a:extLst>
                    </p:cNvPr>
                    <p:cNvSpPr txBox="1"/>
                    <p:nvPr/>
                  </p:nvSpPr>
                  <p:spPr>
                    <a:xfrm>
                      <a:off x="4126769" y="5546864"/>
                      <a:ext cx="387482" cy="201853"/>
                    </a:xfrm>
                    <a:prstGeom prst="roundRect">
                      <a:avLst>
                        <a:gd name="adj" fmla="val 33476"/>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𝐶𝑙</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1" name="TextBox 80">
                      <a:extLst>
                        <a:ext uri="{FF2B5EF4-FFF2-40B4-BE49-F238E27FC236}">
                          <a16:creationId xmlns:a16="http://schemas.microsoft.com/office/drawing/2014/main" id="{1DD17195-A365-A096-06B2-103BC67A50B5}"/>
                        </a:ext>
                      </a:extLst>
                    </p:cNvPr>
                    <p:cNvSpPr txBox="1">
                      <a:spLocks noRot="1" noChangeAspect="1" noMove="1" noResize="1" noEditPoints="1" noAdjustHandles="1" noChangeArrowheads="1" noChangeShapeType="1" noTextEdit="1"/>
                    </p:cNvSpPr>
                    <p:nvPr/>
                  </p:nvSpPr>
                  <p:spPr>
                    <a:xfrm>
                      <a:off x="4126769" y="5546864"/>
                      <a:ext cx="387482" cy="201853"/>
                    </a:xfrm>
                    <a:prstGeom prst="roundRect">
                      <a:avLst>
                        <a:gd name="adj" fmla="val 33476"/>
                      </a:avLst>
                    </a:prstGeom>
                    <a:blipFill>
                      <a:blip r:embed="rId28"/>
                      <a:stretch>
                        <a:fillRect l="-1538" b="-5714"/>
                      </a:stretch>
                    </a:blipFill>
                    <a:ln w="12700">
                      <a:solidFill>
                        <a:srgbClr val="FF0000"/>
                      </a:solidFill>
                    </a:ln>
                  </p:spPr>
                  <p:txBody>
                    <a:bodyPr/>
                    <a:lstStyle/>
                    <a:p>
                      <a:r>
                        <a:rPr lang="en-NZ">
                          <a:noFill/>
                        </a:rPr>
                        <a:t> </a:t>
                      </a:r>
                    </a:p>
                  </p:txBody>
                </p:sp>
              </mc:Fallback>
            </mc:AlternateContent>
          </p:grpSp>
          <p:cxnSp>
            <p:nvCxnSpPr>
              <p:cNvPr id="82" name="Straight Arrow Connector 81">
                <a:extLst>
                  <a:ext uri="{FF2B5EF4-FFF2-40B4-BE49-F238E27FC236}">
                    <a16:creationId xmlns:a16="http://schemas.microsoft.com/office/drawing/2014/main" id="{D09541F3-85D1-109D-A223-D36DB8CE9311}"/>
                  </a:ext>
                </a:extLst>
              </p:cNvPr>
              <p:cNvCxnSpPr>
                <a:cxnSpLocks/>
                <a:stCxn id="78" idx="1"/>
                <a:endCxn id="81" idx="3"/>
              </p:cNvCxnSpPr>
              <p:nvPr/>
            </p:nvCxnSpPr>
            <p:spPr>
              <a:xfrm flipH="1" flipV="1">
                <a:off x="4514251" y="5647791"/>
                <a:ext cx="264821" cy="1327"/>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2442430-F269-89FA-5065-B178EE66366C}"/>
                  </a:ext>
                </a:extLst>
              </p:cNvPr>
              <p:cNvCxnSpPr>
                <a:cxnSpLocks/>
                <a:stCxn id="52" idx="1"/>
                <a:endCxn id="83" idx="3"/>
              </p:cNvCxnSpPr>
              <p:nvPr/>
            </p:nvCxnSpPr>
            <p:spPr>
              <a:xfrm flipH="1" flipV="1">
                <a:off x="3793330" y="2668307"/>
                <a:ext cx="365789" cy="1327"/>
              </a:xfrm>
              <a:prstGeom prst="straightConnector1">
                <a:avLst/>
              </a:prstGeom>
              <a:ln w="12700">
                <a:headEnd type="triangle" w="sm" len="sm"/>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E6D4548-7195-7478-BCB8-188C8594BBB5}"/>
                  </a:ext>
                </a:extLst>
              </p:cNvPr>
              <p:cNvCxnSpPr>
                <a:cxnSpLocks/>
                <a:stCxn id="89" idx="1"/>
                <a:endCxn id="70" idx="3"/>
              </p:cNvCxnSpPr>
              <p:nvPr/>
            </p:nvCxnSpPr>
            <p:spPr>
              <a:xfrm flipH="1">
                <a:off x="6575228" y="2668306"/>
                <a:ext cx="344986" cy="0"/>
              </a:xfrm>
              <a:prstGeom prst="straightConnector1">
                <a:avLst/>
              </a:prstGeom>
              <a:ln w="12700">
                <a:headEnd type="triangle" w="sm" len="sm"/>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5A60D69-5932-DA38-17C6-023AF450F89C}"/>
                  </a:ext>
                </a:extLst>
              </p:cNvPr>
              <p:cNvCxnSpPr>
                <a:cxnSpLocks/>
                <a:stCxn id="93" idx="3"/>
                <a:endCxn id="94" idx="1"/>
              </p:cNvCxnSpPr>
              <p:nvPr/>
            </p:nvCxnSpPr>
            <p:spPr>
              <a:xfrm>
                <a:off x="5101854" y="3036319"/>
                <a:ext cx="562979" cy="0"/>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BD2A5C26-F26D-6BBD-017F-C9FD07BC95BB}"/>
                  </a:ext>
                </a:extLst>
              </p:cNvPr>
              <p:cNvGrpSpPr/>
              <p:nvPr/>
            </p:nvGrpSpPr>
            <p:grpSpPr>
              <a:xfrm>
                <a:off x="4098421" y="2917610"/>
                <a:ext cx="2522730" cy="234763"/>
                <a:chOff x="4098421" y="2905266"/>
                <a:chExt cx="2522730" cy="234763"/>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145CCE7-862B-C64A-4234-FD8562BD0BC5}"/>
                        </a:ext>
                      </a:extLst>
                    </p:cNvPr>
                    <p:cNvSpPr txBox="1"/>
                    <p:nvPr/>
                  </p:nvSpPr>
                  <p:spPr>
                    <a:xfrm>
                      <a:off x="4098421" y="2905266"/>
                      <a:ext cx="444178" cy="234763"/>
                    </a:xfrm>
                    <a:prstGeom prst="roundRect">
                      <a:avLst>
                        <a:gd name="adj" fmla="val 41083"/>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40" name="TextBox 39">
                      <a:extLst>
                        <a:ext uri="{FF2B5EF4-FFF2-40B4-BE49-F238E27FC236}">
                          <a16:creationId xmlns:a16="http://schemas.microsoft.com/office/drawing/2014/main" id="{1145CCE7-862B-C64A-4234-FD8562BD0BC5}"/>
                        </a:ext>
                      </a:extLst>
                    </p:cNvPr>
                    <p:cNvSpPr txBox="1">
                      <a:spLocks noRot="1" noChangeAspect="1" noMove="1" noResize="1" noEditPoints="1" noAdjustHandles="1" noChangeArrowheads="1" noChangeShapeType="1" noTextEdit="1"/>
                    </p:cNvSpPr>
                    <p:nvPr/>
                  </p:nvSpPr>
                  <p:spPr>
                    <a:xfrm>
                      <a:off x="4098421" y="2905266"/>
                      <a:ext cx="444178" cy="234763"/>
                    </a:xfrm>
                    <a:prstGeom prst="roundRect">
                      <a:avLst>
                        <a:gd name="adj" fmla="val 41083"/>
                      </a:avLst>
                    </a:prstGeom>
                    <a:blipFill>
                      <a:blip r:embed="rId29"/>
                      <a:stretch>
                        <a:fillRect/>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DF61A82A-F5F0-C407-217A-B63762C94DC7}"/>
                        </a:ext>
                      </a:extLst>
                    </p:cNvPr>
                    <p:cNvSpPr txBox="1"/>
                    <p:nvPr/>
                  </p:nvSpPr>
                  <p:spPr>
                    <a:xfrm>
                      <a:off x="6206524" y="2910379"/>
                      <a:ext cx="414627" cy="224537"/>
                    </a:xfrm>
                    <a:prstGeom prst="roundRect">
                      <a:avLst>
                        <a:gd name="adj" fmla="val 34164"/>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4" name="TextBox 73">
                      <a:extLst>
                        <a:ext uri="{FF2B5EF4-FFF2-40B4-BE49-F238E27FC236}">
                          <a16:creationId xmlns:a16="http://schemas.microsoft.com/office/drawing/2014/main" id="{DF61A82A-F5F0-C407-217A-B63762C94DC7}"/>
                        </a:ext>
                      </a:extLst>
                    </p:cNvPr>
                    <p:cNvSpPr txBox="1">
                      <a:spLocks noRot="1" noChangeAspect="1" noMove="1" noResize="1" noEditPoints="1" noAdjustHandles="1" noChangeArrowheads="1" noChangeShapeType="1" noTextEdit="1"/>
                    </p:cNvSpPr>
                    <p:nvPr/>
                  </p:nvSpPr>
                  <p:spPr>
                    <a:xfrm>
                      <a:off x="6206524" y="2910379"/>
                      <a:ext cx="414627" cy="224537"/>
                    </a:xfrm>
                    <a:prstGeom prst="roundRect">
                      <a:avLst>
                        <a:gd name="adj" fmla="val 34164"/>
                      </a:avLst>
                    </a:prstGeom>
                    <a:blipFill>
                      <a:blip r:embed="rId30"/>
                      <a:stretch>
                        <a:fillRect l="-1429" b="-2632"/>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2" name="Rectangle: Rounded Corners 91">
                      <a:extLst>
                        <a:ext uri="{FF2B5EF4-FFF2-40B4-BE49-F238E27FC236}">
                          <a16:creationId xmlns:a16="http://schemas.microsoft.com/office/drawing/2014/main" id="{FA240658-5FFE-5D0A-1B7D-6AB8C850925E}"/>
                        </a:ext>
                      </a:extLst>
                    </p:cNvPr>
                    <p:cNvSpPr/>
                    <p:nvPr/>
                  </p:nvSpPr>
                  <p:spPr>
                    <a:xfrm>
                      <a:off x="5221423" y="2921580"/>
                      <a:ext cx="282434" cy="202134"/>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10</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92" name="Rectangle: Rounded Corners 91">
                      <a:extLst>
                        <a:ext uri="{FF2B5EF4-FFF2-40B4-BE49-F238E27FC236}">
                          <a16:creationId xmlns:a16="http://schemas.microsoft.com/office/drawing/2014/main" id="{FA240658-5FFE-5D0A-1B7D-6AB8C850925E}"/>
                        </a:ext>
                      </a:extLst>
                    </p:cNvPr>
                    <p:cNvSpPr>
                      <a:spLocks noRot="1" noChangeAspect="1" noMove="1" noResize="1" noEditPoints="1" noAdjustHandles="1" noChangeArrowheads="1" noChangeShapeType="1" noTextEdit="1"/>
                    </p:cNvSpPr>
                    <p:nvPr/>
                  </p:nvSpPr>
                  <p:spPr>
                    <a:xfrm>
                      <a:off x="5221423" y="2921580"/>
                      <a:ext cx="282434" cy="202134"/>
                    </a:xfrm>
                    <a:prstGeom prst="roundRect">
                      <a:avLst>
                        <a:gd name="adj" fmla="val 22549"/>
                      </a:avLst>
                    </a:prstGeom>
                    <a:blipFill>
                      <a:blip r:embed="rId31"/>
                      <a:stretch>
                        <a:fillRect l="-833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D85A1F6-1382-A87E-81E9-7576B9828A85}"/>
                        </a:ext>
                      </a:extLst>
                    </p:cNvPr>
                    <p:cNvSpPr txBox="1"/>
                    <p:nvPr/>
                  </p:nvSpPr>
                  <p:spPr>
                    <a:xfrm>
                      <a:off x="4779072" y="2933975"/>
                      <a:ext cx="322782" cy="180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3" name="TextBox 92">
                      <a:extLst>
                        <a:ext uri="{FF2B5EF4-FFF2-40B4-BE49-F238E27FC236}">
                          <a16:creationId xmlns:a16="http://schemas.microsoft.com/office/drawing/2014/main" id="{CD85A1F6-1382-A87E-81E9-7576B9828A85}"/>
                        </a:ext>
                      </a:extLst>
                    </p:cNvPr>
                    <p:cNvSpPr txBox="1">
                      <a:spLocks noRot="1" noChangeAspect="1" noMove="1" noResize="1" noEditPoints="1" noAdjustHandles="1" noChangeArrowheads="1" noChangeShapeType="1" noTextEdit="1"/>
                    </p:cNvSpPr>
                    <p:nvPr/>
                  </p:nvSpPr>
                  <p:spPr>
                    <a:xfrm>
                      <a:off x="4779072" y="2933975"/>
                      <a:ext cx="322782" cy="180000"/>
                    </a:xfrm>
                    <a:prstGeom prst="roundRect">
                      <a:avLst>
                        <a:gd name="adj" fmla="val 38026"/>
                      </a:avLst>
                    </a:prstGeom>
                    <a:blipFill>
                      <a:blip r:embed="rId32"/>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3736F25D-6A6B-3FC1-3CE0-0C74572FAA2F}"/>
                        </a:ext>
                      </a:extLst>
                    </p:cNvPr>
                    <p:cNvSpPr txBox="1"/>
                    <p:nvPr/>
                  </p:nvSpPr>
                  <p:spPr>
                    <a:xfrm>
                      <a:off x="5664833" y="2933975"/>
                      <a:ext cx="322782" cy="180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4" name="TextBox 93">
                      <a:extLst>
                        <a:ext uri="{FF2B5EF4-FFF2-40B4-BE49-F238E27FC236}">
                          <a16:creationId xmlns:a16="http://schemas.microsoft.com/office/drawing/2014/main" id="{3736F25D-6A6B-3FC1-3CE0-0C74572FAA2F}"/>
                        </a:ext>
                      </a:extLst>
                    </p:cNvPr>
                    <p:cNvSpPr txBox="1">
                      <a:spLocks noRot="1" noChangeAspect="1" noMove="1" noResize="1" noEditPoints="1" noAdjustHandles="1" noChangeArrowheads="1" noChangeShapeType="1" noTextEdit="1"/>
                    </p:cNvSpPr>
                    <p:nvPr/>
                  </p:nvSpPr>
                  <p:spPr>
                    <a:xfrm>
                      <a:off x="5664833" y="2933975"/>
                      <a:ext cx="322782" cy="180000"/>
                    </a:xfrm>
                    <a:prstGeom prst="roundRect">
                      <a:avLst>
                        <a:gd name="adj" fmla="val 38026"/>
                      </a:avLst>
                    </a:prstGeom>
                    <a:blipFill>
                      <a:blip r:embed="rId32"/>
                      <a:stretch>
                        <a:fillRect/>
                      </a:stretch>
                    </a:blipFill>
                    <a:ln w="12700">
                      <a:noFill/>
                    </a:ln>
                  </p:spPr>
                  <p:txBody>
                    <a:bodyPr/>
                    <a:lstStyle/>
                    <a:p>
                      <a:r>
                        <a:rPr lang="en-NZ">
                          <a:noFill/>
                        </a:rPr>
                        <a:t> </a:t>
                      </a:r>
                    </a:p>
                  </p:txBody>
                </p:sp>
              </mc:Fallback>
            </mc:AlternateContent>
          </p:grpSp>
          <p:cxnSp>
            <p:nvCxnSpPr>
              <p:cNvPr id="95" name="Straight Arrow Connector 94">
                <a:extLst>
                  <a:ext uri="{FF2B5EF4-FFF2-40B4-BE49-F238E27FC236}">
                    <a16:creationId xmlns:a16="http://schemas.microsoft.com/office/drawing/2014/main" id="{F31CACFF-671E-2202-F4DC-35A5235E4BB3}"/>
                  </a:ext>
                </a:extLst>
              </p:cNvPr>
              <p:cNvCxnSpPr>
                <a:cxnSpLocks/>
                <a:stCxn id="40" idx="3"/>
                <a:endCxn id="93" idx="1"/>
              </p:cNvCxnSpPr>
              <p:nvPr/>
            </p:nvCxnSpPr>
            <p:spPr>
              <a:xfrm>
                <a:off x="4542599" y="3034992"/>
                <a:ext cx="236473" cy="1327"/>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19BD4BA-6E5C-6819-88D6-88A2E515E719}"/>
                  </a:ext>
                </a:extLst>
              </p:cNvPr>
              <p:cNvCxnSpPr>
                <a:cxnSpLocks/>
                <a:stCxn id="94" idx="3"/>
                <a:endCxn id="74" idx="1"/>
              </p:cNvCxnSpPr>
              <p:nvPr/>
            </p:nvCxnSpPr>
            <p:spPr>
              <a:xfrm flipV="1">
                <a:off x="5987615" y="3034992"/>
                <a:ext cx="218909" cy="1327"/>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77188EB-45A2-62C4-8783-339025B6D66D}"/>
                  </a:ext>
                </a:extLst>
              </p:cNvPr>
              <p:cNvCxnSpPr>
                <a:cxnSpLocks/>
                <a:stCxn id="107" idx="3"/>
                <a:endCxn id="119" idx="1"/>
              </p:cNvCxnSpPr>
              <p:nvPr/>
            </p:nvCxnSpPr>
            <p:spPr>
              <a:xfrm>
                <a:off x="3793330" y="4644092"/>
                <a:ext cx="365789" cy="1327"/>
              </a:xfrm>
              <a:prstGeom prst="straightConnector1">
                <a:avLst/>
              </a:prstGeom>
              <a:ln w="12700">
                <a:headEnd type="triangle" w="sm" len="sm"/>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F80AC0D4-51A3-8132-8ADA-CFE3CB8FCB23}"/>
                  </a:ext>
                </a:extLst>
              </p:cNvPr>
              <p:cNvCxnSpPr>
                <a:cxnSpLocks/>
                <a:stCxn id="81" idx="0"/>
                <a:endCxn id="108" idx="2"/>
              </p:cNvCxnSpPr>
              <p:nvPr/>
            </p:nvCxnSpPr>
            <p:spPr>
              <a:xfrm flipV="1">
                <a:off x="4320510" y="5383391"/>
                <a:ext cx="0" cy="163473"/>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998145B-8403-BA88-7E5A-0BFFCAC14AD5}"/>
                  </a:ext>
                </a:extLst>
              </p:cNvPr>
              <p:cNvCxnSpPr>
                <a:cxnSpLocks/>
                <a:stCxn id="108" idx="0"/>
                <a:endCxn id="119" idx="2"/>
              </p:cNvCxnSpPr>
              <p:nvPr/>
            </p:nvCxnSpPr>
            <p:spPr>
              <a:xfrm flipV="1">
                <a:off x="4320510" y="4735419"/>
                <a:ext cx="0" cy="467972"/>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247AAD0-D35C-A05E-A1E6-F886984DD5DA}"/>
                  </a:ext>
                </a:extLst>
              </p:cNvPr>
              <p:cNvCxnSpPr>
                <a:cxnSpLocks/>
                <a:stCxn id="119" idx="0"/>
                <a:endCxn id="104" idx="2"/>
              </p:cNvCxnSpPr>
              <p:nvPr/>
            </p:nvCxnSpPr>
            <p:spPr>
              <a:xfrm flipV="1">
                <a:off x="4320510" y="4418416"/>
                <a:ext cx="0" cy="137003"/>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grpSp>
            <p:nvGrpSpPr>
              <p:cNvPr id="228" name="Group 227">
                <a:extLst>
                  <a:ext uri="{FF2B5EF4-FFF2-40B4-BE49-F238E27FC236}">
                    <a16:creationId xmlns:a16="http://schemas.microsoft.com/office/drawing/2014/main" id="{D308D44D-EF1D-D63F-B5BF-30356F6E37BD}"/>
                  </a:ext>
                </a:extLst>
              </p:cNvPr>
              <p:cNvGrpSpPr/>
              <p:nvPr/>
            </p:nvGrpSpPr>
            <p:grpSpPr>
              <a:xfrm>
                <a:off x="4159119" y="5203391"/>
                <a:ext cx="2416109" cy="180000"/>
                <a:chOff x="4159119" y="5203391"/>
                <a:chExt cx="2416109" cy="180000"/>
              </a:xfrm>
            </p:grpSpPr>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B3572FA6-E1B9-44CD-FB11-E2B4EBB5A1F8}"/>
                        </a:ext>
                      </a:extLst>
                    </p:cNvPr>
                    <p:cNvSpPr txBox="1"/>
                    <p:nvPr/>
                  </p:nvSpPr>
                  <p:spPr>
                    <a:xfrm>
                      <a:off x="4159119" y="5203391"/>
                      <a:ext cx="322782" cy="180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8</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8" name="TextBox 107">
                      <a:extLst>
                        <a:ext uri="{FF2B5EF4-FFF2-40B4-BE49-F238E27FC236}">
                          <a16:creationId xmlns:a16="http://schemas.microsoft.com/office/drawing/2014/main" id="{B3572FA6-E1B9-44CD-FB11-E2B4EBB5A1F8}"/>
                        </a:ext>
                      </a:extLst>
                    </p:cNvPr>
                    <p:cNvSpPr txBox="1">
                      <a:spLocks noRot="1" noChangeAspect="1" noMove="1" noResize="1" noEditPoints="1" noAdjustHandles="1" noChangeArrowheads="1" noChangeShapeType="1" noTextEdit="1"/>
                    </p:cNvSpPr>
                    <p:nvPr/>
                  </p:nvSpPr>
                  <p:spPr>
                    <a:xfrm>
                      <a:off x="4159119" y="5203391"/>
                      <a:ext cx="322782" cy="180000"/>
                    </a:xfrm>
                    <a:prstGeom prst="roundRect">
                      <a:avLst>
                        <a:gd name="adj" fmla="val 38026"/>
                      </a:avLst>
                    </a:prstGeom>
                    <a:blipFill>
                      <a:blip r:embed="rId33"/>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F23E96CE-2603-43F1-6978-8D354DA2EAE3}"/>
                        </a:ext>
                      </a:extLst>
                    </p:cNvPr>
                    <p:cNvSpPr txBox="1"/>
                    <p:nvPr/>
                  </p:nvSpPr>
                  <p:spPr>
                    <a:xfrm>
                      <a:off x="6252446" y="5203391"/>
                      <a:ext cx="322782" cy="180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7" name="TextBox 126">
                      <a:extLst>
                        <a:ext uri="{FF2B5EF4-FFF2-40B4-BE49-F238E27FC236}">
                          <a16:creationId xmlns:a16="http://schemas.microsoft.com/office/drawing/2014/main" id="{F23E96CE-2603-43F1-6978-8D354DA2EAE3}"/>
                        </a:ext>
                      </a:extLst>
                    </p:cNvPr>
                    <p:cNvSpPr txBox="1">
                      <a:spLocks noRot="1" noChangeAspect="1" noMove="1" noResize="1" noEditPoints="1" noAdjustHandles="1" noChangeArrowheads="1" noChangeShapeType="1" noTextEdit="1"/>
                    </p:cNvSpPr>
                    <p:nvPr/>
                  </p:nvSpPr>
                  <p:spPr>
                    <a:xfrm>
                      <a:off x="6252446" y="5203391"/>
                      <a:ext cx="322782" cy="180000"/>
                    </a:xfrm>
                    <a:prstGeom prst="roundRect">
                      <a:avLst>
                        <a:gd name="adj" fmla="val 38026"/>
                      </a:avLst>
                    </a:prstGeom>
                    <a:blipFill>
                      <a:blip r:embed="rId34"/>
                      <a:stretch>
                        <a:fillRect/>
                      </a:stretch>
                    </a:blipFill>
                    <a:ln w="12700">
                      <a:noFill/>
                    </a:ln>
                  </p:spPr>
                  <p:txBody>
                    <a:bodyPr/>
                    <a:lstStyle/>
                    <a:p>
                      <a:r>
                        <a:rPr lang="en-NZ">
                          <a:noFill/>
                        </a:rPr>
                        <a:t> </a:t>
                      </a:r>
                    </a:p>
                  </p:txBody>
                </p:sp>
              </mc:Fallback>
            </mc:AlternateContent>
          </p:grpSp>
          <p:grpSp>
            <p:nvGrpSpPr>
              <p:cNvPr id="205" name="Group 204">
                <a:extLst>
                  <a:ext uri="{FF2B5EF4-FFF2-40B4-BE49-F238E27FC236}">
                    <a16:creationId xmlns:a16="http://schemas.microsoft.com/office/drawing/2014/main" id="{9F3EB3D3-53DA-E47D-12F9-DEFBAA57EAE7}"/>
                  </a:ext>
                </a:extLst>
              </p:cNvPr>
              <p:cNvGrpSpPr/>
              <p:nvPr/>
            </p:nvGrpSpPr>
            <p:grpSpPr>
              <a:xfrm>
                <a:off x="3505330" y="4537358"/>
                <a:ext cx="3702884" cy="213467"/>
                <a:chOff x="3505330" y="4568875"/>
                <a:chExt cx="3702884" cy="213467"/>
              </a:xfrm>
            </p:grpSpPr>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4C25E55B-B7C0-D608-A57C-64F578D75670}"/>
                        </a:ext>
                      </a:extLst>
                    </p:cNvPr>
                    <p:cNvSpPr txBox="1"/>
                    <p:nvPr/>
                  </p:nvSpPr>
                  <p:spPr>
                    <a:xfrm>
                      <a:off x="3505330" y="4568875"/>
                      <a:ext cx="288000" cy="213467"/>
                    </a:xfrm>
                    <a:prstGeom prst="roundRect">
                      <a:avLst>
                        <a:gd name="adj" fmla="val 45102"/>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𝐶𝑙</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7" name="TextBox 106">
                      <a:extLst>
                        <a:ext uri="{FF2B5EF4-FFF2-40B4-BE49-F238E27FC236}">
                          <a16:creationId xmlns:a16="http://schemas.microsoft.com/office/drawing/2014/main" id="{4C25E55B-B7C0-D608-A57C-64F578D75670}"/>
                        </a:ext>
                      </a:extLst>
                    </p:cNvPr>
                    <p:cNvSpPr txBox="1">
                      <a:spLocks noRot="1" noChangeAspect="1" noMove="1" noResize="1" noEditPoints="1" noAdjustHandles="1" noChangeArrowheads="1" noChangeShapeType="1" noTextEdit="1"/>
                    </p:cNvSpPr>
                    <p:nvPr/>
                  </p:nvSpPr>
                  <p:spPr>
                    <a:xfrm>
                      <a:off x="3505330" y="4568875"/>
                      <a:ext cx="288000" cy="213467"/>
                    </a:xfrm>
                    <a:prstGeom prst="roundRect">
                      <a:avLst>
                        <a:gd name="adj" fmla="val 45102"/>
                      </a:avLst>
                    </a:prstGeom>
                    <a:blipFill>
                      <a:blip r:embed="rId35"/>
                      <a:stretch>
                        <a:fillRect/>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B38C9B46-0F14-B243-E406-47A6C0265A4C}"/>
                        </a:ext>
                      </a:extLst>
                    </p:cNvPr>
                    <p:cNvSpPr txBox="1"/>
                    <p:nvPr/>
                  </p:nvSpPr>
                  <p:spPr>
                    <a:xfrm>
                      <a:off x="4159119" y="4586936"/>
                      <a:ext cx="322782" cy="180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8</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9" name="TextBox 118">
                      <a:extLst>
                        <a:ext uri="{FF2B5EF4-FFF2-40B4-BE49-F238E27FC236}">
                          <a16:creationId xmlns:a16="http://schemas.microsoft.com/office/drawing/2014/main" id="{B38C9B46-0F14-B243-E406-47A6C0265A4C}"/>
                        </a:ext>
                      </a:extLst>
                    </p:cNvPr>
                    <p:cNvSpPr txBox="1">
                      <a:spLocks noRot="1" noChangeAspect="1" noMove="1" noResize="1" noEditPoints="1" noAdjustHandles="1" noChangeArrowheads="1" noChangeShapeType="1" noTextEdit="1"/>
                    </p:cNvSpPr>
                    <p:nvPr/>
                  </p:nvSpPr>
                  <p:spPr>
                    <a:xfrm>
                      <a:off x="4159119" y="4586936"/>
                      <a:ext cx="322782" cy="180000"/>
                    </a:xfrm>
                    <a:prstGeom prst="roundRect">
                      <a:avLst>
                        <a:gd name="adj" fmla="val 38026"/>
                      </a:avLst>
                    </a:prstGeom>
                    <a:blipFill>
                      <a:blip r:embed="rId36"/>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F6B2342C-F086-ED03-087D-9A401C806707}"/>
                        </a:ext>
                      </a:extLst>
                    </p:cNvPr>
                    <p:cNvSpPr txBox="1"/>
                    <p:nvPr/>
                  </p:nvSpPr>
                  <p:spPr>
                    <a:xfrm>
                      <a:off x="6920214" y="4574598"/>
                      <a:ext cx="288000" cy="202021"/>
                    </a:xfrm>
                    <a:prstGeom prst="roundRect">
                      <a:avLst>
                        <a:gd name="adj" fmla="val 45102"/>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𝐶𝑙</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6" name="TextBox 125">
                      <a:extLst>
                        <a:ext uri="{FF2B5EF4-FFF2-40B4-BE49-F238E27FC236}">
                          <a16:creationId xmlns:a16="http://schemas.microsoft.com/office/drawing/2014/main" id="{F6B2342C-F086-ED03-087D-9A401C806707}"/>
                        </a:ext>
                      </a:extLst>
                    </p:cNvPr>
                    <p:cNvSpPr txBox="1">
                      <a:spLocks noRot="1" noChangeAspect="1" noMove="1" noResize="1" noEditPoints="1" noAdjustHandles="1" noChangeArrowheads="1" noChangeShapeType="1" noTextEdit="1"/>
                    </p:cNvSpPr>
                    <p:nvPr/>
                  </p:nvSpPr>
                  <p:spPr>
                    <a:xfrm>
                      <a:off x="6920214" y="4574598"/>
                      <a:ext cx="288000" cy="202021"/>
                    </a:xfrm>
                    <a:prstGeom prst="roundRect">
                      <a:avLst>
                        <a:gd name="adj" fmla="val 45102"/>
                      </a:avLst>
                    </a:prstGeom>
                    <a:blipFill>
                      <a:blip r:embed="rId37"/>
                      <a:stretch>
                        <a:fillRect b="-2857"/>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F8BF0106-2C3B-9F93-68C9-8A856F6F0D44}"/>
                        </a:ext>
                      </a:extLst>
                    </p:cNvPr>
                    <p:cNvSpPr txBox="1"/>
                    <p:nvPr/>
                  </p:nvSpPr>
                  <p:spPr>
                    <a:xfrm>
                      <a:off x="6252446" y="4585608"/>
                      <a:ext cx="322782" cy="180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8" name="TextBox 127">
                      <a:extLst>
                        <a:ext uri="{FF2B5EF4-FFF2-40B4-BE49-F238E27FC236}">
                          <a16:creationId xmlns:a16="http://schemas.microsoft.com/office/drawing/2014/main" id="{F8BF0106-2C3B-9F93-68C9-8A856F6F0D44}"/>
                        </a:ext>
                      </a:extLst>
                    </p:cNvPr>
                    <p:cNvSpPr txBox="1">
                      <a:spLocks noRot="1" noChangeAspect="1" noMove="1" noResize="1" noEditPoints="1" noAdjustHandles="1" noChangeArrowheads="1" noChangeShapeType="1" noTextEdit="1"/>
                    </p:cNvSpPr>
                    <p:nvPr/>
                  </p:nvSpPr>
                  <p:spPr>
                    <a:xfrm>
                      <a:off x="6252446" y="4585608"/>
                      <a:ext cx="322782" cy="180000"/>
                    </a:xfrm>
                    <a:prstGeom prst="roundRect">
                      <a:avLst>
                        <a:gd name="adj" fmla="val 38026"/>
                      </a:avLst>
                    </a:prstGeom>
                    <a:blipFill>
                      <a:blip r:embed="rId38"/>
                      <a:stretch>
                        <a:fillRect/>
                      </a:stretch>
                    </a:blipFill>
                    <a:ln w="12700">
                      <a:noFill/>
                    </a:ln>
                  </p:spPr>
                  <p:txBody>
                    <a:bodyPr/>
                    <a:lstStyle/>
                    <a:p>
                      <a:r>
                        <a:rPr lang="en-NZ">
                          <a:noFill/>
                        </a:rPr>
                        <a:t> </a:t>
                      </a:r>
                    </a:p>
                  </p:txBody>
                </p:sp>
              </mc:Fallback>
            </mc:AlternateContent>
          </p:grpSp>
          <p:cxnSp>
            <p:nvCxnSpPr>
              <p:cNvPr id="130" name="Straight Arrow Connector 129">
                <a:extLst>
                  <a:ext uri="{FF2B5EF4-FFF2-40B4-BE49-F238E27FC236}">
                    <a16:creationId xmlns:a16="http://schemas.microsoft.com/office/drawing/2014/main" id="{D42F4936-0FF7-6767-93A6-A077724C9967}"/>
                  </a:ext>
                </a:extLst>
              </p:cNvPr>
              <p:cNvCxnSpPr>
                <a:cxnSpLocks/>
                <a:stCxn id="127" idx="2"/>
                <a:endCxn id="75" idx="0"/>
              </p:cNvCxnSpPr>
              <p:nvPr/>
            </p:nvCxnSpPr>
            <p:spPr>
              <a:xfrm>
                <a:off x="6413837" y="5383391"/>
                <a:ext cx="0" cy="163324"/>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AB6A993E-D2BA-347A-151C-BCBC599D6544}"/>
                  </a:ext>
                </a:extLst>
              </p:cNvPr>
              <p:cNvCxnSpPr>
                <a:cxnSpLocks/>
                <a:stCxn id="128" idx="2"/>
                <a:endCxn id="127" idx="0"/>
              </p:cNvCxnSpPr>
              <p:nvPr/>
            </p:nvCxnSpPr>
            <p:spPr>
              <a:xfrm>
                <a:off x="6413837" y="4734091"/>
                <a:ext cx="0" cy="46930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B9AABD7-2702-6F57-76B5-7B9C08437EDD}"/>
                  </a:ext>
                </a:extLst>
              </p:cNvPr>
              <p:cNvCxnSpPr>
                <a:cxnSpLocks/>
                <a:stCxn id="100" idx="2"/>
                <a:endCxn id="128" idx="0"/>
              </p:cNvCxnSpPr>
              <p:nvPr/>
            </p:nvCxnSpPr>
            <p:spPr>
              <a:xfrm>
                <a:off x="6413837" y="4418578"/>
                <a:ext cx="0" cy="135513"/>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11F8B509-6736-268B-81B0-B339C8C30A5E}"/>
                  </a:ext>
                </a:extLst>
              </p:cNvPr>
              <p:cNvGrpSpPr/>
              <p:nvPr/>
            </p:nvGrpSpPr>
            <p:grpSpPr>
              <a:xfrm>
                <a:off x="4179293" y="4867889"/>
                <a:ext cx="2375761" cy="202134"/>
                <a:chOff x="4179293" y="4894892"/>
                <a:chExt cx="2375761" cy="202134"/>
              </a:xfrm>
            </p:grpSpPr>
            <mc:AlternateContent xmlns:mc="http://schemas.openxmlformats.org/markup-compatibility/2006" xmlns:a14="http://schemas.microsoft.com/office/drawing/2010/main">
              <mc:Choice Requires="a14">
                <p:sp>
                  <p:nvSpPr>
                    <p:cNvPr id="122" name="Rectangle: Rounded Corners 121">
                      <a:extLst>
                        <a:ext uri="{FF2B5EF4-FFF2-40B4-BE49-F238E27FC236}">
                          <a16:creationId xmlns:a16="http://schemas.microsoft.com/office/drawing/2014/main" id="{09D0E3E7-9887-E338-1147-A9A5873B812B}"/>
                        </a:ext>
                      </a:extLst>
                    </p:cNvPr>
                    <p:cNvSpPr/>
                    <p:nvPr/>
                  </p:nvSpPr>
                  <p:spPr>
                    <a:xfrm>
                      <a:off x="4179293" y="4894892"/>
                      <a:ext cx="282434" cy="202134"/>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8</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122" name="Rectangle: Rounded Corners 121">
                      <a:extLst>
                        <a:ext uri="{FF2B5EF4-FFF2-40B4-BE49-F238E27FC236}">
                          <a16:creationId xmlns:a16="http://schemas.microsoft.com/office/drawing/2014/main" id="{09D0E3E7-9887-E338-1147-A9A5873B812B}"/>
                        </a:ext>
                      </a:extLst>
                    </p:cNvPr>
                    <p:cNvSpPr>
                      <a:spLocks noRot="1" noChangeAspect="1" noMove="1" noResize="1" noEditPoints="1" noAdjustHandles="1" noChangeArrowheads="1" noChangeShapeType="1" noTextEdit="1"/>
                    </p:cNvSpPr>
                    <p:nvPr/>
                  </p:nvSpPr>
                  <p:spPr>
                    <a:xfrm>
                      <a:off x="4179293" y="4894892"/>
                      <a:ext cx="282434" cy="202134"/>
                    </a:xfrm>
                    <a:prstGeom prst="roundRect">
                      <a:avLst>
                        <a:gd name="adj" fmla="val 22549"/>
                      </a:avLst>
                    </a:prstGeom>
                    <a:blipFill>
                      <a:blip r:embed="rId39"/>
                      <a:stretch>
                        <a:fillRect l="-4082"/>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9" name="Rectangle: Rounded Corners 128">
                      <a:extLst>
                        <a:ext uri="{FF2B5EF4-FFF2-40B4-BE49-F238E27FC236}">
                          <a16:creationId xmlns:a16="http://schemas.microsoft.com/office/drawing/2014/main" id="{A081F0A6-EC77-86A0-DF5C-067B7F338698}"/>
                        </a:ext>
                      </a:extLst>
                    </p:cNvPr>
                    <p:cNvSpPr/>
                    <p:nvPr/>
                  </p:nvSpPr>
                  <p:spPr>
                    <a:xfrm>
                      <a:off x="6272620" y="4894892"/>
                      <a:ext cx="282434" cy="202134"/>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6</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129" name="Rectangle: Rounded Corners 128">
                      <a:extLst>
                        <a:ext uri="{FF2B5EF4-FFF2-40B4-BE49-F238E27FC236}">
                          <a16:creationId xmlns:a16="http://schemas.microsoft.com/office/drawing/2014/main" id="{A081F0A6-EC77-86A0-DF5C-067B7F338698}"/>
                        </a:ext>
                      </a:extLst>
                    </p:cNvPr>
                    <p:cNvSpPr>
                      <a:spLocks noRot="1" noChangeAspect="1" noMove="1" noResize="1" noEditPoints="1" noAdjustHandles="1" noChangeArrowheads="1" noChangeShapeType="1" noTextEdit="1"/>
                    </p:cNvSpPr>
                    <p:nvPr/>
                  </p:nvSpPr>
                  <p:spPr>
                    <a:xfrm>
                      <a:off x="6272620" y="4894892"/>
                      <a:ext cx="282434" cy="202134"/>
                    </a:xfrm>
                    <a:prstGeom prst="roundRect">
                      <a:avLst>
                        <a:gd name="adj" fmla="val 22549"/>
                      </a:avLst>
                    </a:prstGeom>
                    <a:blipFill>
                      <a:blip r:embed="rId40"/>
                      <a:stretch>
                        <a:fillRect l="-6250"/>
                      </a:stretch>
                    </a:blipFill>
                  </p:spPr>
                  <p:txBody>
                    <a:bodyPr/>
                    <a:lstStyle/>
                    <a:p>
                      <a:r>
                        <a:rPr lang="en-NZ">
                          <a:noFill/>
                        </a:rPr>
                        <a:t> </a:t>
                      </a:r>
                    </a:p>
                  </p:txBody>
                </p:sp>
              </mc:Fallback>
            </mc:AlternateContent>
          </p:grpSp>
          <p:grpSp>
            <p:nvGrpSpPr>
              <p:cNvPr id="200" name="Group 199">
                <a:extLst>
                  <a:ext uri="{FF2B5EF4-FFF2-40B4-BE49-F238E27FC236}">
                    <a16:creationId xmlns:a16="http://schemas.microsoft.com/office/drawing/2014/main" id="{F524D25C-1316-D3F9-016E-050540081068}"/>
                  </a:ext>
                </a:extLst>
              </p:cNvPr>
              <p:cNvGrpSpPr/>
              <p:nvPr/>
            </p:nvGrpSpPr>
            <p:grpSpPr>
              <a:xfrm>
                <a:off x="3505330" y="3877304"/>
                <a:ext cx="3702884" cy="231585"/>
                <a:chOff x="3505330" y="3926537"/>
                <a:chExt cx="3702884" cy="231585"/>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67723F1B-0810-4BE9-DBB3-7E610FE740C7}"/>
                        </a:ext>
                      </a:extLst>
                    </p:cNvPr>
                    <p:cNvSpPr txBox="1"/>
                    <p:nvPr/>
                  </p:nvSpPr>
                  <p:spPr>
                    <a:xfrm>
                      <a:off x="4159119" y="3953657"/>
                      <a:ext cx="322782" cy="180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8" name="TextBox 57">
                      <a:extLst>
                        <a:ext uri="{FF2B5EF4-FFF2-40B4-BE49-F238E27FC236}">
                          <a16:creationId xmlns:a16="http://schemas.microsoft.com/office/drawing/2014/main" id="{67723F1B-0810-4BE9-DBB3-7E610FE740C7}"/>
                        </a:ext>
                      </a:extLst>
                    </p:cNvPr>
                    <p:cNvSpPr txBox="1">
                      <a:spLocks noRot="1" noChangeAspect="1" noMove="1" noResize="1" noEditPoints="1" noAdjustHandles="1" noChangeArrowheads="1" noChangeShapeType="1" noTextEdit="1"/>
                    </p:cNvSpPr>
                    <p:nvPr/>
                  </p:nvSpPr>
                  <p:spPr>
                    <a:xfrm>
                      <a:off x="4159119" y="3953657"/>
                      <a:ext cx="322782" cy="180000"/>
                    </a:xfrm>
                    <a:prstGeom prst="roundRect">
                      <a:avLst>
                        <a:gd name="adj" fmla="val 38026"/>
                      </a:avLst>
                    </a:prstGeom>
                    <a:blipFill>
                      <a:blip r:embed="rId12"/>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C8491AF-52C9-BA10-41C4-B9D0AF32FDB9}"/>
                        </a:ext>
                      </a:extLst>
                    </p:cNvPr>
                    <p:cNvSpPr txBox="1"/>
                    <p:nvPr/>
                  </p:nvSpPr>
                  <p:spPr>
                    <a:xfrm>
                      <a:off x="6252446" y="3952631"/>
                      <a:ext cx="322782" cy="179397"/>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4" name="TextBox 63">
                      <a:extLst>
                        <a:ext uri="{FF2B5EF4-FFF2-40B4-BE49-F238E27FC236}">
                          <a16:creationId xmlns:a16="http://schemas.microsoft.com/office/drawing/2014/main" id="{8C8491AF-52C9-BA10-41C4-B9D0AF32FDB9}"/>
                        </a:ext>
                      </a:extLst>
                    </p:cNvPr>
                    <p:cNvSpPr txBox="1">
                      <a:spLocks noRot="1" noChangeAspect="1" noMove="1" noResize="1" noEditPoints="1" noAdjustHandles="1" noChangeArrowheads="1" noChangeShapeType="1" noTextEdit="1"/>
                    </p:cNvSpPr>
                    <p:nvPr/>
                  </p:nvSpPr>
                  <p:spPr>
                    <a:xfrm>
                      <a:off x="6252446" y="3952631"/>
                      <a:ext cx="322782" cy="179397"/>
                    </a:xfrm>
                    <a:prstGeom prst="roundRect">
                      <a:avLst>
                        <a:gd name="adj" fmla="val 38026"/>
                      </a:avLst>
                    </a:prstGeom>
                    <a:blipFill>
                      <a:blip r:embed="rId13"/>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DB781C45-C6A8-0A61-1C7F-855C7BF9B4E2}"/>
                        </a:ext>
                      </a:extLst>
                    </p:cNvPr>
                    <p:cNvSpPr txBox="1"/>
                    <p:nvPr/>
                  </p:nvSpPr>
                  <p:spPr>
                    <a:xfrm>
                      <a:off x="3505330" y="3934329"/>
                      <a:ext cx="288000" cy="216000"/>
                    </a:xfrm>
                    <a:prstGeom prst="roundRect">
                      <a:avLst>
                        <a:gd name="adj" fmla="val 45102"/>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9" name="TextBox 138">
                      <a:extLst>
                        <a:ext uri="{FF2B5EF4-FFF2-40B4-BE49-F238E27FC236}">
                          <a16:creationId xmlns:a16="http://schemas.microsoft.com/office/drawing/2014/main" id="{DB781C45-C6A8-0A61-1C7F-855C7BF9B4E2}"/>
                        </a:ext>
                      </a:extLst>
                    </p:cNvPr>
                    <p:cNvSpPr txBox="1">
                      <a:spLocks noRot="1" noChangeAspect="1" noMove="1" noResize="1" noEditPoints="1" noAdjustHandles="1" noChangeArrowheads="1" noChangeShapeType="1" noTextEdit="1"/>
                    </p:cNvSpPr>
                    <p:nvPr/>
                  </p:nvSpPr>
                  <p:spPr>
                    <a:xfrm>
                      <a:off x="3505330" y="3934329"/>
                      <a:ext cx="288000" cy="216000"/>
                    </a:xfrm>
                    <a:prstGeom prst="roundRect">
                      <a:avLst>
                        <a:gd name="adj" fmla="val 45102"/>
                      </a:avLst>
                    </a:prstGeom>
                    <a:blipFill>
                      <a:blip r:embed="rId41"/>
                      <a:stretch>
                        <a:fillRect l="-4082"/>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7D67E3FA-6EAC-60D1-B77A-6335DD5F6244}"/>
                        </a:ext>
                      </a:extLst>
                    </p:cNvPr>
                    <p:cNvSpPr txBox="1"/>
                    <p:nvPr/>
                  </p:nvSpPr>
                  <p:spPr>
                    <a:xfrm>
                      <a:off x="6920214" y="3926537"/>
                      <a:ext cx="288000" cy="231585"/>
                    </a:xfrm>
                    <a:prstGeom prst="roundRect">
                      <a:avLst>
                        <a:gd name="adj" fmla="val 45102"/>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0" name="TextBox 139">
                      <a:extLst>
                        <a:ext uri="{FF2B5EF4-FFF2-40B4-BE49-F238E27FC236}">
                          <a16:creationId xmlns:a16="http://schemas.microsoft.com/office/drawing/2014/main" id="{7D67E3FA-6EAC-60D1-B77A-6335DD5F6244}"/>
                        </a:ext>
                      </a:extLst>
                    </p:cNvPr>
                    <p:cNvSpPr txBox="1">
                      <a:spLocks noRot="1" noChangeAspect="1" noMove="1" noResize="1" noEditPoints="1" noAdjustHandles="1" noChangeArrowheads="1" noChangeShapeType="1" noTextEdit="1"/>
                    </p:cNvSpPr>
                    <p:nvPr/>
                  </p:nvSpPr>
                  <p:spPr>
                    <a:xfrm>
                      <a:off x="6920214" y="3926537"/>
                      <a:ext cx="288000" cy="231585"/>
                    </a:xfrm>
                    <a:prstGeom prst="roundRect">
                      <a:avLst>
                        <a:gd name="adj" fmla="val 45102"/>
                      </a:avLst>
                    </a:prstGeom>
                    <a:blipFill>
                      <a:blip r:embed="rId42"/>
                      <a:stretch>
                        <a:fillRect l="-2041"/>
                      </a:stretch>
                    </a:blipFill>
                    <a:ln w="12700">
                      <a:solidFill>
                        <a:srgbClr val="FF0000"/>
                      </a:solidFill>
                    </a:ln>
                  </p:spPr>
                  <p:txBody>
                    <a:bodyPr/>
                    <a:lstStyle/>
                    <a:p>
                      <a:r>
                        <a:rPr lang="en-NZ">
                          <a:noFill/>
                        </a:rPr>
                        <a:t> </a:t>
                      </a:r>
                    </a:p>
                  </p:txBody>
                </p:sp>
              </mc:Fallback>
            </mc:AlternateContent>
          </p:grpSp>
          <p:cxnSp>
            <p:nvCxnSpPr>
              <p:cNvPr id="141" name="Straight Arrow Connector 140">
                <a:extLst>
                  <a:ext uri="{FF2B5EF4-FFF2-40B4-BE49-F238E27FC236}">
                    <a16:creationId xmlns:a16="http://schemas.microsoft.com/office/drawing/2014/main" id="{8053AFFF-D686-968A-EDB9-D48FE854AA3F}"/>
                  </a:ext>
                </a:extLst>
              </p:cNvPr>
              <p:cNvCxnSpPr>
                <a:cxnSpLocks/>
                <a:stCxn id="139" idx="3"/>
                <a:endCxn id="58" idx="1"/>
              </p:cNvCxnSpPr>
              <p:nvPr/>
            </p:nvCxnSpPr>
            <p:spPr>
              <a:xfrm>
                <a:off x="3793330" y="3993096"/>
                <a:ext cx="365789" cy="1328"/>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2F04DAD9-E76B-C2C4-95DD-9765E6F0722A}"/>
                  </a:ext>
                </a:extLst>
              </p:cNvPr>
              <p:cNvCxnSpPr>
                <a:cxnSpLocks/>
                <a:stCxn id="64" idx="3"/>
                <a:endCxn id="140" idx="1"/>
              </p:cNvCxnSpPr>
              <p:nvPr/>
            </p:nvCxnSpPr>
            <p:spPr>
              <a:xfrm>
                <a:off x="6575228" y="3993097"/>
                <a:ext cx="344986"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2EAF8CAD-AF0A-A04D-3024-902BD0FA3573}"/>
                  </a:ext>
                </a:extLst>
              </p:cNvPr>
              <p:cNvGrpSpPr/>
              <p:nvPr/>
            </p:nvGrpSpPr>
            <p:grpSpPr>
              <a:xfrm>
                <a:off x="3366128" y="2536066"/>
                <a:ext cx="3984867" cy="264480"/>
                <a:chOff x="3366128" y="2550432"/>
                <a:chExt cx="3984867" cy="26448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8528168-C474-AC94-0D80-BCEE75BEF6EE}"/>
                        </a:ext>
                      </a:extLst>
                    </p:cNvPr>
                    <p:cNvSpPr txBox="1"/>
                    <p:nvPr/>
                  </p:nvSpPr>
                  <p:spPr>
                    <a:xfrm>
                      <a:off x="4159119" y="2594000"/>
                      <a:ext cx="322782" cy="180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2" name="TextBox 51">
                      <a:extLst>
                        <a:ext uri="{FF2B5EF4-FFF2-40B4-BE49-F238E27FC236}">
                          <a16:creationId xmlns:a16="http://schemas.microsoft.com/office/drawing/2014/main" id="{98528168-C474-AC94-0D80-BCEE75BEF6EE}"/>
                        </a:ext>
                      </a:extLst>
                    </p:cNvPr>
                    <p:cNvSpPr txBox="1">
                      <a:spLocks noRot="1" noChangeAspect="1" noMove="1" noResize="1" noEditPoints="1" noAdjustHandles="1" noChangeArrowheads="1" noChangeShapeType="1" noTextEdit="1"/>
                    </p:cNvSpPr>
                    <p:nvPr/>
                  </p:nvSpPr>
                  <p:spPr>
                    <a:xfrm>
                      <a:off x="4159119" y="2594000"/>
                      <a:ext cx="322782" cy="180000"/>
                    </a:xfrm>
                    <a:prstGeom prst="roundRect">
                      <a:avLst>
                        <a:gd name="adj" fmla="val 38026"/>
                      </a:avLst>
                    </a:prstGeom>
                    <a:blipFill>
                      <a:blip r:embed="rId16"/>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195BD7DB-7791-1EDF-7BA2-2504C66C96D3}"/>
                        </a:ext>
                      </a:extLst>
                    </p:cNvPr>
                    <p:cNvSpPr txBox="1"/>
                    <p:nvPr/>
                  </p:nvSpPr>
                  <p:spPr>
                    <a:xfrm>
                      <a:off x="6252446" y="2594000"/>
                      <a:ext cx="322782"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0" name="TextBox 69">
                      <a:extLst>
                        <a:ext uri="{FF2B5EF4-FFF2-40B4-BE49-F238E27FC236}">
                          <a16:creationId xmlns:a16="http://schemas.microsoft.com/office/drawing/2014/main" id="{195BD7DB-7791-1EDF-7BA2-2504C66C96D3}"/>
                        </a:ext>
                      </a:extLst>
                    </p:cNvPr>
                    <p:cNvSpPr txBox="1">
                      <a:spLocks noRot="1" noChangeAspect="1" noMove="1" noResize="1" noEditPoints="1" noAdjustHandles="1" noChangeArrowheads="1" noChangeShapeType="1" noTextEdit="1"/>
                    </p:cNvSpPr>
                    <p:nvPr/>
                  </p:nvSpPr>
                  <p:spPr>
                    <a:xfrm>
                      <a:off x="6252446" y="2594000"/>
                      <a:ext cx="322782" cy="177344"/>
                    </a:xfrm>
                    <a:prstGeom prst="roundRect">
                      <a:avLst>
                        <a:gd name="adj" fmla="val 38026"/>
                      </a:avLst>
                    </a:prstGeom>
                    <a:blipFill>
                      <a:blip r:embed="rId43"/>
                      <a:stretch>
                        <a:fillRect b="-3448"/>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EED28C68-9C70-E493-ED34-5467E5B4CD59}"/>
                        </a:ext>
                      </a:extLst>
                    </p:cNvPr>
                    <p:cNvSpPr txBox="1"/>
                    <p:nvPr/>
                  </p:nvSpPr>
                  <p:spPr>
                    <a:xfrm>
                      <a:off x="3366128" y="2558494"/>
                      <a:ext cx="427202" cy="248357"/>
                    </a:xfrm>
                    <a:prstGeom prst="roundRect">
                      <a:avLst>
                        <a:gd name="adj" fmla="val 40877"/>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𝐻𝐶</m:t>
                                </m:r>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b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3" name="TextBox 82">
                      <a:extLst>
                        <a:ext uri="{FF2B5EF4-FFF2-40B4-BE49-F238E27FC236}">
                          <a16:creationId xmlns:a16="http://schemas.microsoft.com/office/drawing/2014/main" id="{EED28C68-9C70-E493-ED34-5467E5B4CD59}"/>
                        </a:ext>
                      </a:extLst>
                    </p:cNvPr>
                    <p:cNvSpPr txBox="1">
                      <a:spLocks noRot="1" noChangeAspect="1" noMove="1" noResize="1" noEditPoints="1" noAdjustHandles="1" noChangeArrowheads="1" noChangeShapeType="1" noTextEdit="1"/>
                    </p:cNvSpPr>
                    <p:nvPr/>
                  </p:nvSpPr>
                  <p:spPr>
                    <a:xfrm>
                      <a:off x="3366128" y="2558494"/>
                      <a:ext cx="427202" cy="248357"/>
                    </a:xfrm>
                    <a:prstGeom prst="roundRect">
                      <a:avLst>
                        <a:gd name="adj" fmla="val 40877"/>
                      </a:avLst>
                    </a:prstGeom>
                    <a:blipFill>
                      <a:blip r:embed="rId44"/>
                      <a:stretch>
                        <a:fillRect/>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EE8C079E-F9FE-1653-D84A-C6CD9996A2B2}"/>
                        </a:ext>
                      </a:extLst>
                    </p:cNvPr>
                    <p:cNvSpPr txBox="1"/>
                    <p:nvPr/>
                  </p:nvSpPr>
                  <p:spPr>
                    <a:xfrm>
                      <a:off x="6920214" y="2550432"/>
                      <a:ext cx="430781" cy="264480"/>
                    </a:xfrm>
                    <a:prstGeom prst="roundRect">
                      <a:avLst>
                        <a:gd name="adj" fmla="val 40877"/>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9" name="TextBox 88">
                      <a:extLst>
                        <a:ext uri="{FF2B5EF4-FFF2-40B4-BE49-F238E27FC236}">
                          <a16:creationId xmlns:a16="http://schemas.microsoft.com/office/drawing/2014/main" id="{EE8C079E-F9FE-1653-D84A-C6CD9996A2B2}"/>
                        </a:ext>
                      </a:extLst>
                    </p:cNvPr>
                    <p:cNvSpPr txBox="1">
                      <a:spLocks noRot="1" noChangeAspect="1" noMove="1" noResize="1" noEditPoints="1" noAdjustHandles="1" noChangeArrowheads="1" noChangeShapeType="1" noTextEdit="1"/>
                    </p:cNvSpPr>
                    <p:nvPr/>
                  </p:nvSpPr>
                  <p:spPr>
                    <a:xfrm>
                      <a:off x="6920214" y="2550432"/>
                      <a:ext cx="430781" cy="264480"/>
                    </a:xfrm>
                    <a:prstGeom prst="roundRect">
                      <a:avLst>
                        <a:gd name="adj" fmla="val 40877"/>
                      </a:avLst>
                    </a:prstGeom>
                    <a:blipFill>
                      <a:blip r:embed="rId45"/>
                      <a:stretch>
                        <a:fillRect/>
                      </a:stretch>
                    </a:blipFill>
                    <a:ln w="12700">
                      <a:solidFill>
                        <a:srgbClr val="FF0000"/>
                      </a:solidFill>
                    </a:ln>
                  </p:spPr>
                  <p:txBody>
                    <a:bodyPr/>
                    <a:lstStyle/>
                    <a:p>
                      <a:r>
                        <a:rPr lang="en-NZ">
                          <a:noFill/>
                        </a:rPr>
                        <a:t> </a:t>
                      </a:r>
                    </a:p>
                  </p:txBody>
                </p:sp>
              </mc:Fallback>
            </mc:AlternateContent>
            <p:sp>
              <p:nvSpPr>
                <p:cNvPr id="154" name="TextBox 153">
                  <a:extLst>
                    <a:ext uri="{FF2B5EF4-FFF2-40B4-BE49-F238E27FC236}">
                      <a16:creationId xmlns:a16="http://schemas.microsoft.com/office/drawing/2014/main" id="{916C60BB-0F79-8B5B-2F4E-46D9463A36F9}"/>
                    </a:ext>
                  </a:extLst>
                </p:cNvPr>
                <p:cNvSpPr txBox="1">
                  <a:spLocks/>
                </p:cNvSpPr>
                <p:nvPr/>
              </p:nvSpPr>
              <p:spPr>
                <a:xfrm>
                  <a:off x="3941508" y="2628672"/>
                  <a:ext cx="108000" cy="108000"/>
                </a:xfrm>
                <a:prstGeom prst="ellipse">
                  <a:avLst/>
                </a:prstGeom>
                <a:solidFill>
                  <a:srgbClr val="0070C0"/>
                </a:solidFill>
                <a:ln>
                  <a:no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9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55" name="TextBox 154">
                  <a:extLst>
                    <a:ext uri="{FF2B5EF4-FFF2-40B4-BE49-F238E27FC236}">
                      <a16:creationId xmlns:a16="http://schemas.microsoft.com/office/drawing/2014/main" id="{C658CD95-F9B9-122A-CDDF-9DA26B6EA8CC}"/>
                    </a:ext>
                  </a:extLst>
                </p:cNvPr>
                <p:cNvSpPr txBox="1">
                  <a:spLocks/>
                </p:cNvSpPr>
                <p:nvPr/>
              </p:nvSpPr>
              <p:spPr>
                <a:xfrm>
                  <a:off x="6638618" y="2628672"/>
                  <a:ext cx="108000" cy="108000"/>
                </a:xfrm>
                <a:prstGeom prst="ellipse">
                  <a:avLst/>
                </a:prstGeom>
                <a:solidFill>
                  <a:srgbClr val="0070C0"/>
                </a:solidFill>
                <a:ln>
                  <a:no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9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grpSp>
          <p:cxnSp>
            <p:nvCxnSpPr>
              <p:cNvPr id="156" name="Straight Arrow Connector 155">
                <a:extLst>
                  <a:ext uri="{FF2B5EF4-FFF2-40B4-BE49-F238E27FC236}">
                    <a16:creationId xmlns:a16="http://schemas.microsoft.com/office/drawing/2014/main" id="{B37FF1B0-B86E-A663-54D2-204EEF8C540D}"/>
                  </a:ext>
                </a:extLst>
              </p:cNvPr>
              <p:cNvCxnSpPr>
                <a:cxnSpLocks/>
                <a:stCxn id="104" idx="3"/>
                <a:endCxn id="102" idx="1"/>
              </p:cNvCxnSpPr>
              <p:nvPr/>
            </p:nvCxnSpPr>
            <p:spPr>
              <a:xfrm>
                <a:off x="4435791" y="4319228"/>
                <a:ext cx="343281" cy="1327"/>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675FA275-7C33-F966-C0AB-11477C3FA8C3}"/>
                  </a:ext>
                </a:extLst>
              </p:cNvPr>
              <p:cNvCxnSpPr>
                <a:cxnSpLocks/>
                <a:stCxn id="102" idx="3"/>
                <a:endCxn id="103" idx="1"/>
              </p:cNvCxnSpPr>
              <p:nvPr/>
            </p:nvCxnSpPr>
            <p:spPr>
              <a:xfrm>
                <a:off x="5101854" y="4320555"/>
                <a:ext cx="557099" cy="0"/>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19E0F492-C703-8D9E-60BA-785379BE931A}"/>
                  </a:ext>
                </a:extLst>
              </p:cNvPr>
              <p:cNvGrpSpPr/>
              <p:nvPr/>
            </p:nvGrpSpPr>
            <p:grpSpPr>
              <a:xfrm>
                <a:off x="4205229" y="4218160"/>
                <a:ext cx="2326560" cy="202134"/>
                <a:chOff x="4205229" y="4261157"/>
                <a:chExt cx="2326560" cy="202134"/>
              </a:xfrm>
            </p:grpSpPr>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F8ED2101-D06E-1AC4-C5BD-C90D3A9BAD50}"/>
                        </a:ext>
                      </a:extLst>
                    </p:cNvPr>
                    <p:cNvSpPr txBox="1"/>
                    <p:nvPr/>
                  </p:nvSpPr>
                  <p:spPr>
                    <a:xfrm>
                      <a:off x="6295885" y="4262874"/>
                      <a:ext cx="235904" cy="198701"/>
                    </a:xfrm>
                    <a:prstGeom prst="roundRect">
                      <a:avLst>
                        <a:gd name="adj" fmla="val 32119"/>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0" name="TextBox 99">
                      <a:extLst>
                        <a:ext uri="{FF2B5EF4-FFF2-40B4-BE49-F238E27FC236}">
                          <a16:creationId xmlns:a16="http://schemas.microsoft.com/office/drawing/2014/main" id="{F8ED2101-D06E-1AC4-C5BD-C90D3A9BAD50}"/>
                        </a:ext>
                      </a:extLst>
                    </p:cNvPr>
                    <p:cNvSpPr txBox="1">
                      <a:spLocks noRot="1" noChangeAspect="1" noMove="1" noResize="1" noEditPoints="1" noAdjustHandles="1" noChangeArrowheads="1" noChangeShapeType="1" noTextEdit="1"/>
                    </p:cNvSpPr>
                    <p:nvPr/>
                  </p:nvSpPr>
                  <p:spPr>
                    <a:xfrm>
                      <a:off x="6295885" y="4262874"/>
                      <a:ext cx="235904" cy="198701"/>
                    </a:xfrm>
                    <a:prstGeom prst="roundRect">
                      <a:avLst>
                        <a:gd name="adj" fmla="val 32119"/>
                      </a:avLst>
                    </a:prstGeom>
                    <a:blipFill>
                      <a:blip r:embed="rId46"/>
                      <a:stretch>
                        <a:fillRect l="-2439" b="-2857"/>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834AD919-5465-576F-AEBF-E1AB1723D49E}"/>
                        </a:ext>
                      </a:extLst>
                    </p:cNvPr>
                    <p:cNvSpPr txBox="1"/>
                    <p:nvPr/>
                  </p:nvSpPr>
                  <p:spPr>
                    <a:xfrm>
                      <a:off x="4779072" y="4273552"/>
                      <a:ext cx="322782" cy="180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2" name="TextBox 101">
                      <a:extLst>
                        <a:ext uri="{FF2B5EF4-FFF2-40B4-BE49-F238E27FC236}">
                          <a16:creationId xmlns:a16="http://schemas.microsoft.com/office/drawing/2014/main" id="{834AD919-5465-576F-AEBF-E1AB1723D49E}"/>
                        </a:ext>
                      </a:extLst>
                    </p:cNvPr>
                    <p:cNvSpPr txBox="1">
                      <a:spLocks noRot="1" noChangeAspect="1" noMove="1" noResize="1" noEditPoints="1" noAdjustHandles="1" noChangeArrowheads="1" noChangeShapeType="1" noTextEdit="1"/>
                    </p:cNvSpPr>
                    <p:nvPr/>
                  </p:nvSpPr>
                  <p:spPr>
                    <a:xfrm>
                      <a:off x="4779072" y="4273552"/>
                      <a:ext cx="322782" cy="180000"/>
                    </a:xfrm>
                    <a:prstGeom prst="roundRect">
                      <a:avLst>
                        <a:gd name="adj" fmla="val 38026"/>
                      </a:avLst>
                    </a:prstGeom>
                    <a:blipFill>
                      <a:blip r:embed="rId47"/>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AB57095A-1696-79E1-9BED-BC3E9149719F}"/>
                        </a:ext>
                      </a:extLst>
                    </p:cNvPr>
                    <p:cNvSpPr txBox="1"/>
                    <p:nvPr/>
                  </p:nvSpPr>
                  <p:spPr>
                    <a:xfrm>
                      <a:off x="5658953" y="4273552"/>
                      <a:ext cx="322782" cy="180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3" name="TextBox 102">
                      <a:extLst>
                        <a:ext uri="{FF2B5EF4-FFF2-40B4-BE49-F238E27FC236}">
                          <a16:creationId xmlns:a16="http://schemas.microsoft.com/office/drawing/2014/main" id="{AB57095A-1696-79E1-9BED-BC3E9149719F}"/>
                        </a:ext>
                      </a:extLst>
                    </p:cNvPr>
                    <p:cNvSpPr txBox="1">
                      <a:spLocks noRot="1" noChangeAspect="1" noMove="1" noResize="1" noEditPoints="1" noAdjustHandles="1" noChangeArrowheads="1" noChangeShapeType="1" noTextEdit="1"/>
                    </p:cNvSpPr>
                    <p:nvPr/>
                  </p:nvSpPr>
                  <p:spPr>
                    <a:xfrm>
                      <a:off x="5658953" y="4273552"/>
                      <a:ext cx="322782" cy="180000"/>
                    </a:xfrm>
                    <a:prstGeom prst="roundRect">
                      <a:avLst>
                        <a:gd name="adj" fmla="val 38026"/>
                      </a:avLst>
                    </a:prstGeom>
                    <a:blipFill>
                      <a:blip r:embed="rId47"/>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A084FEF-7F36-D565-2BF4-E25AEC2F4A2A}"/>
                        </a:ext>
                      </a:extLst>
                    </p:cNvPr>
                    <p:cNvSpPr txBox="1"/>
                    <p:nvPr/>
                  </p:nvSpPr>
                  <p:spPr>
                    <a:xfrm>
                      <a:off x="4205229" y="4263036"/>
                      <a:ext cx="230562" cy="198377"/>
                    </a:xfrm>
                    <a:prstGeom prst="roundRect">
                      <a:avLst>
                        <a:gd name="adj" fmla="val 33476"/>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4" name="TextBox 103">
                      <a:extLst>
                        <a:ext uri="{FF2B5EF4-FFF2-40B4-BE49-F238E27FC236}">
                          <a16:creationId xmlns:a16="http://schemas.microsoft.com/office/drawing/2014/main" id="{4A084FEF-7F36-D565-2BF4-E25AEC2F4A2A}"/>
                        </a:ext>
                      </a:extLst>
                    </p:cNvPr>
                    <p:cNvSpPr txBox="1">
                      <a:spLocks noRot="1" noChangeAspect="1" noMove="1" noResize="1" noEditPoints="1" noAdjustHandles="1" noChangeArrowheads="1" noChangeShapeType="1" noTextEdit="1"/>
                    </p:cNvSpPr>
                    <p:nvPr/>
                  </p:nvSpPr>
                  <p:spPr>
                    <a:xfrm>
                      <a:off x="4205229" y="4263036"/>
                      <a:ext cx="230562" cy="198377"/>
                    </a:xfrm>
                    <a:prstGeom prst="roundRect">
                      <a:avLst>
                        <a:gd name="adj" fmla="val 33476"/>
                      </a:avLst>
                    </a:prstGeom>
                    <a:blipFill>
                      <a:blip r:embed="rId48"/>
                      <a:stretch>
                        <a:fillRect b="-5714"/>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1" name="Rectangle: Rounded Corners 100">
                      <a:extLst>
                        <a:ext uri="{FF2B5EF4-FFF2-40B4-BE49-F238E27FC236}">
                          <a16:creationId xmlns:a16="http://schemas.microsoft.com/office/drawing/2014/main" id="{70B2A13C-5C8D-3379-DBD2-21C36B7691DC}"/>
                        </a:ext>
                      </a:extLst>
                    </p:cNvPr>
                    <p:cNvSpPr/>
                    <p:nvPr/>
                  </p:nvSpPr>
                  <p:spPr>
                    <a:xfrm>
                      <a:off x="5221423" y="4261157"/>
                      <a:ext cx="282434" cy="202134"/>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9</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101" name="Rectangle: Rounded Corners 100">
                      <a:extLst>
                        <a:ext uri="{FF2B5EF4-FFF2-40B4-BE49-F238E27FC236}">
                          <a16:creationId xmlns:a16="http://schemas.microsoft.com/office/drawing/2014/main" id="{70B2A13C-5C8D-3379-DBD2-21C36B7691DC}"/>
                        </a:ext>
                      </a:extLst>
                    </p:cNvPr>
                    <p:cNvSpPr>
                      <a:spLocks noRot="1" noChangeAspect="1" noMove="1" noResize="1" noEditPoints="1" noAdjustHandles="1" noChangeArrowheads="1" noChangeShapeType="1" noTextEdit="1"/>
                    </p:cNvSpPr>
                    <p:nvPr/>
                  </p:nvSpPr>
                  <p:spPr>
                    <a:xfrm>
                      <a:off x="5221423" y="4261157"/>
                      <a:ext cx="282434" cy="202134"/>
                    </a:xfrm>
                    <a:prstGeom prst="roundRect">
                      <a:avLst>
                        <a:gd name="adj" fmla="val 22549"/>
                      </a:avLst>
                    </a:prstGeom>
                    <a:blipFill>
                      <a:blip r:embed="rId49"/>
                      <a:stretch>
                        <a:fillRect l="-6250"/>
                      </a:stretch>
                    </a:blipFill>
                  </p:spPr>
                  <p:txBody>
                    <a:bodyPr/>
                    <a:lstStyle/>
                    <a:p>
                      <a:r>
                        <a:rPr lang="en-NZ">
                          <a:noFill/>
                        </a:rPr>
                        <a:t> </a:t>
                      </a:r>
                    </a:p>
                  </p:txBody>
                </p:sp>
              </mc:Fallback>
            </mc:AlternateContent>
          </p:grpSp>
          <p:cxnSp>
            <p:nvCxnSpPr>
              <p:cNvPr id="164" name="Straight Arrow Connector 163">
                <a:extLst>
                  <a:ext uri="{FF2B5EF4-FFF2-40B4-BE49-F238E27FC236}">
                    <a16:creationId xmlns:a16="http://schemas.microsoft.com/office/drawing/2014/main" id="{B0683198-70F5-4D60-1354-8966149981D5}"/>
                  </a:ext>
                </a:extLst>
              </p:cNvPr>
              <p:cNvCxnSpPr>
                <a:cxnSpLocks/>
                <a:stCxn id="103" idx="3"/>
                <a:endCxn id="100" idx="1"/>
              </p:cNvCxnSpPr>
              <p:nvPr/>
            </p:nvCxnSpPr>
            <p:spPr>
              <a:xfrm flipV="1">
                <a:off x="5981735" y="4319228"/>
                <a:ext cx="314150" cy="1327"/>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45AC2BD9-1371-424F-9562-41E3EFBEDC15}"/>
                  </a:ext>
                </a:extLst>
              </p:cNvPr>
              <p:cNvCxnSpPr>
                <a:cxnSpLocks/>
                <a:stCxn id="128" idx="3"/>
                <a:endCxn id="126" idx="1"/>
              </p:cNvCxnSpPr>
              <p:nvPr/>
            </p:nvCxnSpPr>
            <p:spPr>
              <a:xfrm>
                <a:off x="6575228" y="4644091"/>
                <a:ext cx="344986" cy="1"/>
              </a:xfrm>
              <a:prstGeom prst="straightConnector1">
                <a:avLst/>
              </a:prstGeom>
              <a:ln w="12700">
                <a:headEnd type="triangle" w="sm" len="sm"/>
                <a:tailEnd type="none" w="med" len="med"/>
              </a:ln>
            </p:spPr>
            <p:style>
              <a:lnRef idx="1">
                <a:schemeClr val="accent1"/>
              </a:lnRef>
              <a:fillRef idx="0">
                <a:schemeClr val="accent1"/>
              </a:fillRef>
              <a:effectRef idx="0">
                <a:schemeClr val="accent1"/>
              </a:effectRef>
              <a:fontRef idx="minor">
                <a:schemeClr val="tx1"/>
              </a:fontRef>
            </p:style>
          </p:cxnSp>
        </p:grpSp>
        <p:sp>
          <p:nvSpPr>
            <p:cNvPr id="230" name="Arrow: Right 229">
              <a:extLst>
                <a:ext uri="{FF2B5EF4-FFF2-40B4-BE49-F238E27FC236}">
                  <a16:creationId xmlns:a16="http://schemas.microsoft.com/office/drawing/2014/main" id="{6735F7A3-E306-2E6B-999F-8430667E2BC5}"/>
                </a:ext>
              </a:extLst>
            </p:cNvPr>
            <p:cNvSpPr/>
            <p:nvPr/>
          </p:nvSpPr>
          <p:spPr>
            <a:xfrm>
              <a:off x="3256530" y="3128434"/>
              <a:ext cx="278961" cy="34713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Arrow: Right 230">
              <a:extLst>
                <a:ext uri="{FF2B5EF4-FFF2-40B4-BE49-F238E27FC236}">
                  <a16:creationId xmlns:a16="http://schemas.microsoft.com/office/drawing/2014/main" id="{74DB16F9-74C8-C2FB-13B5-FAA5E1FD7AA7}"/>
                </a:ext>
              </a:extLst>
            </p:cNvPr>
            <p:cNvSpPr/>
            <p:nvPr/>
          </p:nvSpPr>
          <p:spPr>
            <a:xfrm>
              <a:off x="8856602" y="3128434"/>
              <a:ext cx="278961" cy="34713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1" name="TextBox 260">
            <a:extLst>
              <a:ext uri="{FF2B5EF4-FFF2-40B4-BE49-F238E27FC236}">
                <a16:creationId xmlns:a16="http://schemas.microsoft.com/office/drawing/2014/main" id="{DA70983C-4FA2-1537-4A0D-5D62050C2AB2}"/>
              </a:ext>
            </a:extLst>
          </p:cNvPr>
          <p:cNvSpPr txBox="1"/>
          <p:nvPr/>
        </p:nvSpPr>
        <p:spPr>
          <a:xfrm>
            <a:off x="219332" y="614174"/>
            <a:ext cx="2204137" cy="375552"/>
          </a:xfrm>
          <a:prstGeom prst="rect">
            <a:avLst/>
          </a:prstGeom>
          <a:noFill/>
        </p:spPr>
        <p:txBody>
          <a:bodyPr wrap="square">
            <a:spAutoFit/>
          </a:bodyPr>
          <a:lstStyle/>
          <a:p>
            <a:pPr marL="0" marR="0" lvl="0" indent="0" algn="l" defTabSz="914400" rtl="0" eaLnBrk="1" fontAlgn="auto" latinLnBrk="0" hangingPunct="1">
              <a:lnSpc>
                <a:spcPct val="107000"/>
              </a:lnSpc>
              <a:spcBef>
                <a:spcPts val="300"/>
              </a:spcBef>
              <a:spcAft>
                <a:spcPts val="800"/>
              </a:spcAft>
              <a:buClrTx/>
              <a:buSzTx/>
              <a:buFontTx/>
              <a:buNone/>
              <a:tabLst/>
              <a:defRPr/>
            </a:pPr>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(see </a:t>
            </a:r>
            <a:r>
              <a:rPr kumimoji="0" lang="en-NZ" sz="1800" b="0" i="0" u="sng" strike="noStrike" kern="1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rPr>
              <a:t>model on PMR</a:t>
            </a:r>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NZ" sz="2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4DF91550-3D07-7B75-D980-C282D5D584D1}"/>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458449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B5E70F4B-5F17-4E4C-1E00-B71C4931ED36}"/>
              </a:ext>
            </a:extLst>
          </p:cNvPr>
          <p:cNvSpPr txBox="1"/>
          <p:nvPr/>
        </p:nvSpPr>
        <p:spPr>
          <a:xfrm>
            <a:off x="205537" y="133337"/>
            <a:ext cx="851850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800" b="1" i="1"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Energy and entropy </a:t>
            </a:r>
            <a:r>
              <a:rPr kumimoji="0" lang="en-NZ" sz="2800" b="0" i="1"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(measures distribution of energy)</a:t>
            </a:r>
            <a:endParaRPr kumimoji="0" lang="en-NZ"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2" name="Group 61">
            <a:extLst>
              <a:ext uri="{FF2B5EF4-FFF2-40B4-BE49-F238E27FC236}">
                <a16:creationId xmlns:a16="http://schemas.microsoft.com/office/drawing/2014/main" id="{38C43277-11B2-2F2F-9F30-CD471855A8E7}"/>
              </a:ext>
            </a:extLst>
          </p:cNvPr>
          <p:cNvGrpSpPr/>
          <p:nvPr/>
        </p:nvGrpSpPr>
        <p:grpSpPr>
          <a:xfrm>
            <a:off x="5105" y="924973"/>
            <a:ext cx="9080648" cy="5933025"/>
            <a:chOff x="5105" y="924973"/>
            <a:chExt cx="9080648" cy="5933025"/>
          </a:xfrm>
        </p:grpSpPr>
        <p:sp>
          <p:nvSpPr>
            <p:cNvPr id="12" name="Rectangle 11">
              <a:extLst>
                <a:ext uri="{FF2B5EF4-FFF2-40B4-BE49-F238E27FC236}">
                  <a16:creationId xmlns:a16="http://schemas.microsoft.com/office/drawing/2014/main" id="{D74AC4F1-29E6-7CD1-966A-1DCE38C3847C}"/>
                </a:ext>
              </a:extLst>
            </p:cNvPr>
            <p:cNvSpPr>
              <a:spLocks/>
            </p:cNvSpPr>
            <p:nvPr/>
          </p:nvSpPr>
          <p:spPr>
            <a:xfrm>
              <a:off x="5105" y="924973"/>
              <a:ext cx="9080648" cy="593302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64816F6-5B3F-985B-893A-47359393AE3C}"/>
                </a:ext>
              </a:extLst>
            </p:cNvPr>
            <p:cNvPicPr>
              <a:picLocks noChangeAspect="1"/>
            </p:cNvPicPr>
            <p:nvPr/>
          </p:nvPicPr>
          <p:blipFill rotWithShape="1">
            <a:blip r:embed="rId2"/>
            <a:srcRect b="3088"/>
            <a:stretch/>
          </p:blipFill>
          <p:spPr>
            <a:xfrm>
              <a:off x="352928" y="1341058"/>
              <a:ext cx="1785254" cy="1572274"/>
            </a:xfrm>
            <a:prstGeom prst="rect">
              <a:avLst/>
            </a:prstGeom>
          </p:spPr>
        </p:pic>
        <p:pic>
          <p:nvPicPr>
            <p:cNvPr id="3" name="Picture 2">
              <a:extLst>
                <a:ext uri="{FF2B5EF4-FFF2-40B4-BE49-F238E27FC236}">
                  <a16:creationId xmlns:a16="http://schemas.microsoft.com/office/drawing/2014/main" id="{EA14B2E1-D336-4561-D74D-1D0FCFB53770}"/>
                </a:ext>
              </a:extLst>
            </p:cNvPr>
            <p:cNvPicPr>
              <a:picLocks noChangeAspect="1"/>
            </p:cNvPicPr>
            <p:nvPr/>
          </p:nvPicPr>
          <p:blipFill>
            <a:blip r:embed="rId3"/>
            <a:stretch>
              <a:fillRect/>
            </a:stretch>
          </p:blipFill>
          <p:spPr>
            <a:xfrm>
              <a:off x="3421784" y="3606796"/>
              <a:ext cx="3222815" cy="2923321"/>
            </a:xfrm>
            <a:prstGeom prst="rect">
              <a:avLst/>
            </a:prstGeom>
          </p:spPr>
        </p:pic>
        <p:grpSp>
          <p:nvGrpSpPr>
            <p:cNvPr id="28" name="Group 27">
              <a:extLst>
                <a:ext uri="{FF2B5EF4-FFF2-40B4-BE49-F238E27FC236}">
                  <a16:creationId xmlns:a16="http://schemas.microsoft.com/office/drawing/2014/main" id="{3623C6C5-4A70-61FD-4478-FEBC311177A8}"/>
                </a:ext>
              </a:extLst>
            </p:cNvPr>
            <p:cNvGrpSpPr/>
            <p:nvPr/>
          </p:nvGrpSpPr>
          <p:grpSpPr>
            <a:xfrm rot="2173407">
              <a:off x="1666000" y="3337775"/>
              <a:ext cx="2540532" cy="182450"/>
              <a:chOff x="3653065" y="1641279"/>
              <a:chExt cx="3182163" cy="365013"/>
            </a:xfrm>
          </p:grpSpPr>
          <p:grpSp>
            <p:nvGrpSpPr>
              <p:cNvPr id="11" name="Group 10">
                <a:extLst>
                  <a:ext uri="{FF2B5EF4-FFF2-40B4-BE49-F238E27FC236}">
                    <a16:creationId xmlns:a16="http://schemas.microsoft.com/office/drawing/2014/main" id="{E9F3042F-0D5B-FFE9-A2BD-838D9F2A90E5}"/>
                  </a:ext>
                </a:extLst>
              </p:cNvPr>
              <p:cNvGrpSpPr/>
              <p:nvPr/>
            </p:nvGrpSpPr>
            <p:grpSpPr>
              <a:xfrm>
                <a:off x="4711046" y="1641279"/>
                <a:ext cx="1062091" cy="365013"/>
                <a:chOff x="4662616" y="1270188"/>
                <a:chExt cx="7197641" cy="1264334"/>
              </a:xfrm>
            </p:grpSpPr>
            <p:sp>
              <p:nvSpPr>
                <p:cNvPr id="6" name="Freeform: Shape 5">
                  <a:extLst>
                    <a:ext uri="{FF2B5EF4-FFF2-40B4-BE49-F238E27FC236}">
                      <a16:creationId xmlns:a16="http://schemas.microsoft.com/office/drawing/2014/main" id="{2B8BCAE9-3CC3-F665-C51F-E7EAA4D6F10E}"/>
                    </a:ext>
                  </a:extLst>
                </p:cNvPr>
                <p:cNvSpPr/>
                <p:nvPr/>
              </p:nvSpPr>
              <p:spPr>
                <a:xfrm>
                  <a:off x="4662616" y="1270188"/>
                  <a:ext cx="3626679" cy="1264334"/>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518F3B71-C0F3-05DA-4625-1A5580C9CCF3}"/>
                    </a:ext>
                  </a:extLst>
                </p:cNvPr>
                <p:cNvSpPr/>
                <p:nvPr/>
              </p:nvSpPr>
              <p:spPr>
                <a:xfrm>
                  <a:off x="8233578" y="1270188"/>
                  <a:ext cx="3626679" cy="1264334"/>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8F7530A9-8791-BDF2-12BB-20614DA2BEC1}"/>
                  </a:ext>
                </a:extLst>
              </p:cNvPr>
              <p:cNvGrpSpPr/>
              <p:nvPr/>
            </p:nvGrpSpPr>
            <p:grpSpPr>
              <a:xfrm>
                <a:off x="5773137" y="1641279"/>
                <a:ext cx="1062091" cy="365013"/>
                <a:chOff x="4662616" y="1270188"/>
                <a:chExt cx="7197641" cy="1264334"/>
              </a:xfrm>
            </p:grpSpPr>
            <p:sp>
              <p:nvSpPr>
                <p:cNvPr id="15" name="Freeform: Shape 14">
                  <a:extLst>
                    <a:ext uri="{FF2B5EF4-FFF2-40B4-BE49-F238E27FC236}">
                      <a16:creationId xmlns:a16="http://schemas.microsoft.com/office/drawing/2014/main" id="{4A043154-21D4-EFE9-453C-6BD8293AC388}"/>
                    </a:ext>
                  </a:extLst>
                </p:cNvPr>
                <p:cNvSpPr/>
                <p:nvPr/>
              </p:nvSpPr>
              <p:spPr>
                <a:xfrm>
                  <a:off x="4662616" y="1270188"/>
                  <a:ext cx="3626679" cy="1264334"/>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263A061-B53C-96DF-4BFA-6D0486E6D025}"/>
                    </a:ext>
                  </a:extLst>
                </p:cNvPr>
                <p:cNvSpPr/>
                <p:nvPr/>
              </p:nvSpPr>
              <p:spPr>
                <a:xfrm>
                  <a:off x="8233578" y="1270188"/>
                  <a:ext cx="3626679" cy="1264334"/>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9E70DF25-98EA-193F-954E-031B3BC2D9B1}"/>
                  </a:ext>
                </a:extLst>
              </p:cNvPr>
              <p:cNvGrpSpPr/>
              <p:nvPr/>
            </p:nvGrpSpPr>
            <p:grpSpPr>
              <a:xfrm>
                <a:off x="3653065" y="1641279"/>
                <a:ext cx="1062091" cy="365013"/>
                <a:chOff x="4662616" y="1270188"/>
                <a:chExt cx="7197641" cy="1264334"/>
              </a:xfrm>
            </p:grpSpPr>
            <p:sp>
              <p:nvSpPr>
                <p:cNvPr id="26" name="Freeform: Shape 25">
                  <a:extLst>
                    <a:ext uri="{FF2B5EF4-FFF2-40B4-BE49-F238E27FC236}">
                      <a16:creationId xmlns:a16="http://schemas.microsoft.com/office/drawing/2014/main" id="{1225CC21-0BA3-A473-2C13-B1EEE1F9492B}"/>
                    </a:ext>
                  </a:extLst>
                </p:cNvPr>
                <p:cNvSpPr/>
                <p:nvPr/>
              </p:nvSpPr>
              <p:spPr>
                <a:xfrm>
                  <a:off x="4662616" y="1270188"/>
                  <a:ext cx="3626679" cy="1264334"/>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E2153FC1-4382-EC37-432C-2E53236F4C02}"/>
                    </a:ext>
                  </a:extLst>
                </p:cNvPr>
                <p:cNvSpPr/>
                <p:nvPr/>
              </p:nvSpPr>
              <p:spPr>
                <a:xfrm>
                  <a:off x="8233578" y="1270188"/>
                  <a:ext cx="3626679" cy="1264334"/>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1" name="Group 80">
              <a:extLst>
                <a:ext uri="{FF2B5EF4-FFF2-40B4-BE49-F238E27FC236}">
                  <a16:creationId xmlns:a16="http://schemas.microsoft.com/office/drawing/2014/main" id="{DEC9C7F4-F239-51C7-6176-44237507CA21}"/>
                </a:ext>
              </a:extLst>
            </p:cNvPr>
            <p:cNvGrpSpPr/>
            <p:nvPr/>
          </p:nvGrpSpPr>
          <p:grpSpPr>
            <a:xfrm>
              <a:off x="978355" y="3025540"/>
              <a:ext cx="1652312" cy="991691"/>
              <a:chOff x="1135167" y="3061716"/>
              <a:chExt cx="1652312" cy="991691"/>
            </a:xfrm>
          </p:grpSpPr>
          <p:sp>
            <p:nvSpPr>
              <p:cNvPr id="13" name="TextBox 12">
                <a:extLst>
                  <a:ext uri="{FF2B5EF4-FFF2-40B4-BE49-F238E27FC236}">
                    <a16:creationId xmlns:a16="http://schemas.microsoft.com/office/drawing/2014/main" id="{D1452C45-8BCE-18DC-6A60-03E470D8D088}"/>
                  </a:ext>
                </a:extLst>
              </p:cNvPr>
              <p:cNvSpPr txBox="1"/>
              <p:nvPr/>
            </p:nvSpPr>
            <p:spPr>
              <a:xfrm>
                <a:off x="1428967" y="3061716"/>
                <a:ext cx="10647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2400" b="0" i="0" u="none" strike="noStrike" kern="1200" cap="none" spc="0" normalizeH="0" baseline="0" noProof="0" dirty="0">
                    <a:ln>
                      <a:noFill/>
                    </a:ln>
                    <a:solidFill>
                      <a:prstClr val="white"/>
                    </a:solidFill>
                    <a:effectLst/>
                    <a:uLnTx/>
                    <a:uFillTx/>
                    <a:latin typeface="Calibri" panose="020F0502020204030204"/>
                    <a:ea typeface="+mn-ea"/>
                    <a:cs typeface="+mn-cs"/>
                  </a:rPr>
                  <a:t>0.5</a:t>
                </a:r>
                <a:r>
                  <a:rPr kumimoji="0" lang="en-NZ" sz="2400" b="0" i="0" u="none" strike="noStrike" kern="1200" cap="none" spc="0" normalizeH="0" baseline="0" noProof="0" dirty="0">
                    <a:ln>
                      <a:noFill/>
                    </a:ln>
                    <a:solidFill>
                      <a:prstClr val="white"/>
                    </a:solidFill>
                    <a:effectLst/>
                    <a:uLnTx/>
                    <a:uFillTx/>
                    <a:latin typeface="Symbol" panose="05050102010706020507" pitchFamily="18" charset="2"/>
                    <a:ea typeface="+mn-ea"/>
                    <a:cs typeface="+mn-cs"/>
                  </a:rPr>
                  <a:t>m</a:t>
                </a:r>
                <a:r>
                  <a:rPr kumimoji="0" lang="en-NZ" sz="2400" b="0" i="0" u="none" strike="noStrike" kern="1200" cap="none" spc="0" normalizeH="0" baseline="0" noProof="0" dirty="0">
                    <a:ln>
                      <a:noFill/>
                    </a:ln>
                    <a:solidFill>
                      <a:prstClr val="white"/>
                    </a:solidFill>
                    <a:effectLst/>
                    <a:uLnTx/>
                    <a:uFillTx/>
                    <a:latin typeface="Calibri" panose="020F0502020204030204"/>
                    <a:ea typeface="+mn-ea"/>
                    <a:cs typeface="+mn-cs"/>
                  </a:rPr>
                  <a:t>m</a:t>
                </a:r>
              </a:p>
            </p:txBody>
          </p:sp>
          <p:sp>
            <p:nvSpPr>
              <p:cNvPr id="77" name="TextBox 76">
                <a:extLst>
                  <a:ext uri="{FF2B5EF4-FFF2-40B4-BE49-F238E27FC236}">
                    <a16:creationId xmlns:a16="http://schemas.microsoft.com/office/drawing/2014/main" id="{8836D377-F3AF-E95C-86D6-CCB0AFACB833}"/>
                  </a:ext>
                </a:extLst>
              </p:cNvPr>
              <p:cNvSpPr txBox="1"/>
              <p:nvPr/>
            </p:nvSpPr>
            <p:spPr>
              <a:xfrm>
                <a:off x="1135167" y="3407076"/>
                <a:ext cx="165231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rPr>
                  <a:t>Highly directed</a:t>
                </a:r>
                <a:br>
                  <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rPr>
                  <a:t>(low entropy)</a:t>
                </a:r>
              </a:p>
            </p:txBody>
          </p:sp>
        </p:gr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0D05F37-9E55-D8DB-F464-4C887DD85113}"/>
                    </a:ext>
                  </a:extLst>
                </p:cNvPr>
                <p:cNvSpPr txBox="1"/>
                <p:nvPr/>
              </p:nvSpPr>
              <p:spPr>
                <a:xfrm>
                  <a:off x="2756771" y="1401575"/>
                  <a:ext cx="166744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0" i="0" u="none" strike="noStrike" kern="1200" cap="none" spc="0" normalizeH="0" baseline="0" noProof="0" dirty="0">
                      <a:ln>
                        <a:noFill/>
                      </a:ln>
                      <a:solidFill>
                        <a:prstClr val="white"/>
                      </a:solidFill>
                      <a:effectLst/>
                      <a:uLnTx/>
                      <a:uFillTx/>
                      <a:latin typeface="Calibri" panose="020F0502020204030204"/>
                      <a:ea typeface="+mn-ea"/>
                      <a:cs typeface="+mn-cs"/>
                    </a:rPr>
                    <a:t>Energy = </a:t>
                  </a:r>
                  <a14:m>
                    <m:oMath xmlns:m="http://schemas.openxmlformats.org/officeDocument/2006/math">
                      <m:r>
                        <a:rPr kumimoji="0" lang="en-NZ"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h</m:t>
                      </m:r>
                      <m:r>
                        <a:rPr kumimoji="0" lang="en-NZ" sz="24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𝜈</m:t>
                      </m:r>
                    </m:oMath>
                  </a14:m>
                  <a:endParaRPr kumimoji="0" lang="en-NZ"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79" name="TextBox 78">
                  <a:extLst>
                    <a:ext uri="{FF2B5EF4-FFF2-40B4-BE49-F238E27FC236}">
                      <a16:creationId xmlns:a16="http://schemas.microsoft.com/office/drawing/2014/main" id="{70D05F37-9E55-D8DB-F464-4C887DD85113}"/>
                    </a:ext>
                  </a:extLst>
                </p:cNvPr>
                <p:cNvSpPr txBox="1">
                  <a:spLocks noRot="1" noChangeAspect="1" noMove="1" noResize="1" noEditPoints="1" noAdjustHandles="1" noChangeArrowheads="1" noChangeShapeType="1" noTextEdit="1"/>
                </p:cNvSpPr>
                <p:nvPr/>
              </p:nvSpPr>
              <p:spPr>
                <a:xfrm>
                  <a:off x="2756771" y="1401575"/>
                  <a:ext cx="1667444" cy="461665"/>
                </a:xfrm>
                <a:prstGeom prst="rect">
                  <a:avLst/>
                </a:prstGeom>
                <a:blipFill>
                  <a:blip r:embed="rId4"/>
                  <a:stretch>
                    <a:fillRect l="-5474" t="-10526" b="-28947"/>
                  </a:stretch>
                </a:blipFill>
              </p:spPr>
              <p:txBody>
                <a:bodyPr/>
                <a:lstStyle/>
                <a:p>
                  <a:r>
                    <a:rPr lang="en-NZ">
                      <a:noFill/>
                    </a:rPr>
                    <a:t> </a:t>
                  </a:r>
                </a:p>
              </p:txBody>
            </p:sp>
          </mc:Fallback>
        </mc:AlternateContent>
        <p:sp>
          <p:nvSpPr>
            <p:cNvPr id="85" name="TextBox 84">
              <a:extLst>
                <a:ext uri="{FF2B5EF4-FFF2-40B4-BE49-F238E27FC236}">
                  <a16:creationId xmlns:a16="http://schemas.microsoft.com/office/drawing/2014/main" id="{D7196413-931E-6EE0-E95E-42165B568801}"/>
                </a:ext>
              </a:extLst>
            </p:cNvPr>
            <p:cNvSpPr txBox="1"/>
            <p:nvPr/>
          </p:nvSpPr>
          <p:spPr>
            <a:xfrm>
              <a:off x="2452651" y="4241891"/>
              <a:ext cx="150528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0" u="none" strike="noStrike" kern="1200" cap="none" spc="0" normalizeH="0" baseline="0" noProof="0" dirty="0">
                  <a:ln>
                    <a:noFill/>
                  </a:ln>
                  <a:solidFill>
                    <a:prstClr val="white"/>
                  </a:solidFill>
                  <a:effectLst/>
                  <a:uLnTx/>
                  <a:uFillTx/>
                  <a:latin typeface="Calibri" panose="020F0502020204030204"/>
                  <a:ea typeface="+mn-ea"/>
                  <a:cs typeface="+mn-cs"/>
                </a:rPr>
                <a:t>1.3 kJ.s</a:t>
              </a:r>
              <a:r>
                <a:rPr kumimoji="0" lang="en-NZ" sz="2000" b="1" i="0" u="none" strike="noStrike" kern="1200" cap="none" spc="0" normalizeH="0" baseline="30000" noProof="0" dirty="0">
                  <a:ln>
                    <a:noFill/>
                  </a:ln>
                  <a:solidFill>
                    <a:prstClr val="white"/>
                  </a:solidFill>
                  <a:effectLst/>
                  <a:uLnTx/>
                  <a:uFillTx/>
                  <a:latin typeface="Calibri" panose="020F0502020204030204"/>
                  <a:ea typeface="+mn-ea"/>
                  <a:cs typeface="+mn-cs"/>
                </a:rPr>
                <a:t>-1</a:t>
              </a:r>
              <a:r>
                <a:rPr kumimoji="0" lang="en-NZ" sz="2000" b="1" i="0" u="none" strike="noStrike" kern="1200" cap="none" spc="0" normalizeH="0" baseline="0" noProof="0" dirty="0">
                  <a:ln>
                    <a:noFill/>
                  </a:ln>
                  <a:solidFill>
                    <a:prstClr val="white"/>
                  </a:solidFill>
                  <a:effectLst/>
                  <a:uLnTx/>
                  <a:uFillTx/>
                  <a:latin typeface="Calibri" panose="020F0502020204030204"/>
                  <a:ea typeface="+mn-ea"/>
                  <a:cs typeface="+mn-cs"/>
                </a:rPr>
                <a:t>.m</a:t>
              </a:r>
              <a:r>
                <a:rPr kumimoji="0" lang="en-NZ" sz="2000" b="1" i="0" u="none" strike="noStrike" kern="1200" cap="none" spc="0" normalizeH="0" baseline="30000" noProof="0" dirty="0">
                  <a:ln>
                    <a:noFill/>
                  </a:ln>
                  <a:solidFill>
                    <a:prstClr val="white"/>
                  </a:solidFill>
                  <a:effectLst/>
                  <a:uLnTx/>
                  <a:uFillTx/>
                  <a:latin typeface="Calibri" panose="020F0502020204030204"/>
                  <a:ea typeface="+mn-ea"/>
                  <a:cs typeface="+mn-cs"/>
                </a:rPr>
                <a:t>-2</a:t>
              </a:r>
            </a:p>
          </p:txBody>
        </p:sp>
        <p:sp>
          <p:nvSpPr>
            <p:cNvPr id="86" name="TextBox 85">
              <a:extLst>
                <a:ext uri="{FF2B5EF4-FFF2-40B4-BE49-F238E27FC236}">
                  <a16:creationId xmlns:a16="http://schemas.microsoft.com/office/drawing/2014/main" id="{F70951D0-E950-C574-DFF9-20C1A5AA7447}"/>
                </a:ext>
              </a:extLst>
            </p:cNvPr>
            <p:cNvSpPr txBox="1"/>
            <p:nvPr/>
          </p:nvSpPr>
          <p:spPr>
            <a:xfrm>
              <a:off x="2123198" y="4570460"/>
              <a:ext cx="173932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(3.5 10</a:t>
              </a:r>
              <a:r>
                <a:rPr kumimoji="0" lang="en-NZ" sz="2000" b="1" i="0" u="none" strike="noStrike" kern="1200" cap="none" spc="0" normalizeH="0" baseline="30000" noProof="0" dirty="0">
                  <a:ln>
                    <a:noFill/>
                  </a:ln>
                  <a:solidFill>
                    <a:prstClr val="white">
                      <a:lumMod val="65000"/>
                    </a:prstClr>
                  </a:solidFill>
                  <a:effectLst/>
                  <a:uLnTx/>
                  <a:uFillTx/>
                  <a:latin typeface="Calibri" panose="020F0502020204030204"/>
                  <a:ea typeface="+mn-ea"/>
                  <a:cs typeface="+mn-cs"/>
                </a:rPr>
                <a:t>14</a:t>
              </a:r>
              <a:r>
                <a:rPr kumimoji="0" lang="en-NZ" sz="2000" b="1"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 kJ.s</a:t>
              </a:r>
              <a:r>
                <a:rPr kumimoji="0" lang="en-NZ" sz="2000" b="1" i="0" u="none" strike="noStrike" kern="1200" cap="none" spc="0" normalizeH="0" baseline="30000" noProof="0" dirty="0">
                  <a:ln>
                    <a:noFill/>
                  </a:ln>
                  <a:solidFill>
                    <a:prstClr val="white">
                      <a:lumMod val="65000"/>
                    </a:prstClr>
                  </a:solidFill>
                  <a:effectLst/>
                  <a:uLnTx/>
                  <a:uFillTx/>
                  <a:latin typeface="Calibri" panose="020F0502020204030204"/>
                  <a:ea typeface="+mn-ea"/>
                  <a:cs typeface="+mn-cs"/>
                </a:rPr>
                <a:t>-1</a:t>
              </a:r>
              <a:r>
                <a:rPr kumimoji="0" lang="en-NZ" sz="2000" b="1"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a:t>
              </a:r>
              <a:endParaRPr kumimoji="0" lang="en-NZ" sz="2000" b="1" i="0" u="none" strike="noStrike" kern="1200" cap="none" spc="0" normalizeH="0" baseline="30000" noProof="0" dirty="0">
                <a:ln>
                  <a:noFill/>
                </a:ln>
                <a:solidFill>
                  <a:prstClr val="white">
                    <a:lumMod val="65000"/>
                  </a:prstClr>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BABCFB6A-2171-B945-2856-7F019A3BB5E7}"/>
              </a:ext>
            </a:extLst>
          </p:cNvPr>
          <p:cNvGrpSpPr/>
          <p:nvPr/>
        </p:nvGrpSpPr>
        <p:grpSpPr>
          <a:xfrm>
            <a:off x="1049945" y="924975"/>
            <a:ext cx="11257477" cy="6177928"/>
            <a:chOff x="1049945" y="924975"/>
            <a:chExt cx="11257477" cy="6177928"/>
          </a:xfrm>
        </p:grpSpPr>
        <p:sp>
          <p:nvSpPr>
            <p:cNvPr id="75" name="TextBox 74">
              <a:extLst>
                <a:ext uri="{FF2B5EF4-FFF2-40B4-BE49-F238E27FC236}">
                  <a16:creationId xmlns:a16="http://schemas.microsoft.com/office/drawing/2014/main" id="{223CAF2B-1154-1D51-B357-E43D2408610E}"/>
                </a:ext>
              </a:extLst>
            </p:cNvPr>
            <p:cNvSpPr txBox="1"/>
            <p:nvPr/>
          </p:nvSpPr>
          <p:spPr>
            <a:xfrm>
              <a:off x="9167267" y="1575764"/>
              <a:ext cx="3140155"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For every 1 photon at 0.5</a:t>
              </a:r>
              <a:r>
                <a:rPr kumimoji="0" lang="en-NZ"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m</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m</a:t>
              </a:r>
              <a:b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reaching the earth, 20 photons </a:t>
              </a:r>
              <a:b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10</a:t>
              </a:r>
              <a:r>
                <a:rPr kumimoji="0" lang="en-NZ"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m</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m radiate away.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Energy is conserved, </a:t>
              </a:r>
              <a:b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but entropy increases. </a:t>
              </a:r>
            </a:p>
          </p:txBody>
        </p:sp>
        <p:grpSp>
          <p:nvGrpSpPr>
            <p:cNvPr id="38" name="Group 37">
              <a:extLst>
                <a:ext uri="{FF2B5EF4-FFF2-40B4-BE49-F238E27FC236}">
                  <a16:creationId xmlns:a16="http://schemas.microsoft.com/office/drawing/2014/main" id="{5DF2D32B-083D-65D0-9E44-967A61692E08}"/>
                </a:ext>
              </a:extLst>
            </p:cNvPr>
            <p:cNvGrpSpPr/>
            <p:nvPr/>
          </p:nvGrpSpPr>
          <p:grpSpPr>
            <a:xfrm>
              <a:off x="1049945" y="924975"/>
              <a:ext cx="8029022" cy="6177928"/>
              <a:chOff x="1049945" y="924975"/>
              <a:chExt cx="8029022" cy="6177928"/>
            </a:xfrm>
          </p:grpSpPr>
          <p:grpSp>
            <p:nvGrpSpPr>
              <p:cNvPr id="32" name="Group 31">
                <a:extLst>
                  <a:ext uri="{FF2B5EF4-FFF2-40B4-BE49-F238E27FC236}">
                    <a16:creationId xmlns:a16="http://schemas.microsoft.com/office/drawing/2014/main" id="{D8402EE3-E072-B325-7679-CE4671EE6D7C}"/>
                  </a:ext>
                </a:extLst>
              </p:cNvPr>
              <p:cNvGrpSpPr/>
              <p:nvPr/>
            </p:nvGrpSpPr>
            <p:grpSpPr>
              <a:xfrm rot="18900000">
                <a:off x="5677090" y="3107796"/>
                <a:ext cx="2808000" cy="116937"/>
                <a:chOff x="4662616" y="1270188"/>
                <a:chExt cx="7197641" cy="1264334"/>
              </a:xfrm>
            </p:grpSpPr>
            <p:sp>
              <p:nvSpPr>
                <p:cNvPr id="33" name="Freeform: Shape 32">
                  <a:extLst>
                    <a:ext uri="{FF2B5EF4-FFF2-40B4-BE49-F238E27FC236}">
                      <a16:creationId xmlns:a16="http://schemas.microsoft.com/office/drawing/2014/main" id="{3CB7A8DE-9289-0912-AD36-63FA1AAF4C8B}"/>
                    </a:ext>
                  </a:extLst>
                </p:cNvPr>
                <p:cNvSpPr/>
                <p:nvPr/>
              </p:nvSpPr>
              <p:spPr>
                <a:xfrm>
                  <a:off x="4662616" y="1270188"/>
                  <a:ext cx="3626679" cy="1264334"/>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B9FB3851-2C49-8F4E-7709-B27942FE3BBB}"/>
                    </a:ext>
                  </a:extLst>
                </p:cNvPr>
                <p:cNvSpPr/>
                <p:nvPr/>
              </p:nvSpPr>
              <p:spPr>
                <a:xfrm>
                  <a:off x="8233578" y="1270188"/>
                  <a:ext cx="3626679" cy="1264334"/>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9" name="Group 38">
                <a:extLst>
                  <a:ext uri="{FF2B5EF4-FFF2-40B4-BE49-F238E27FC236}">
                    <a16:creationId xmlns:a16="http://schemas.microsoft.com/office/drawing/2014/main" id="{9441130C-ECED-C8E7-7EE5-FAD264FCCE63}"/>
                  </a:ext>
                </a:extLst>
              </p:cNvPr>
              <p:cNvGrpSpPr/>
              <p:nvPr/>
            </p:nvGrpSpPr>
            <p:grpSpPr>
              <a:xfrm>
                <a:off x="6259390" y="5050199"/>
                <a:ext cx="2808000" cy="116937"/>
                <a:chOff x="4662616" y="1270188"/>
                <a:chExt cx="7197641" cy="1264334"/>
              </a:xfrm>
            </p:grpSpPr>
            <p:sp>
              <p:nvSpPr>
                <p:cNvPr id="40" name="Freeform: Shape 39">
                  <a:extLst>
                    <a:ext uri="{FF2B5EF4-FFF2-40B4-BE49-F238E27FC236}">
                      <a16:creationId xmlns:a16="http://schemas.microsoft.com/office/drawing/2014/main" id="{32E6B9E5-1FDB-47A8-8F93-5A9006B28A6A}"/>
                    </a:ext>
                  </a:extLst>
                </p:cNvPr>
                <p:cNvSpPr/>
                <p:nvPr/>
              </p:nvSpPr>
              <p:spPr>
                <a:xfrm>
                  <a:off x="4662616" y="1270188"/>
                  <a:ext cx="3626679" cy="1264334"/>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10138B30-1411-12FF-F122-D99B48C5EBB0}"/>
                    </a:ext>
                  </a:extLst>
                </p:cNvPr>
                <p:cNvSpPr/>
                <p:nvPr/>
              </p:nvSpPr>
              <p:spPr>
                <a:xfrm>
                  <a:off x="8233578" y="1270188"/>
                  <a:ext cx="3626679" cy="1264334"/>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EA8BF4CD-E567-E0F8-AC36-540D374FA403}"/>
                  </a:ext>
                </a:extLst>
              </p:cNvPr>
              <p:cNvGrpSpPr/>
              <p:nvPr/>
            </p:nvGrpSpPr>
            <p:grpSpPr>
              <a:xfrm rot="19800000">
                <a:off x="6074905" y="3649023"/>
                <a:ext cx="2808000" cy="116937"/>
                <a:chOff x="4662616" y="1270188"/>
                <a:chExt cx="7197641" cy="1264334"/>
              </a:xfrm>
            </p:grpSpPr>
            <p:sp>
              <p:nvSpPr>
                <p:cNvPr id="43" name="Freeform: Shape 42">
                  <a:extLst>
                    <a:ext uri="{FF2B5EF4-FFF2-40B4-BE49-F238E27FC236}">
                      <a16:creationId xmlns:a16="http://schemas.microsoft.com/office/drawing/2014/main" id="{CFEB1EDC-D3F4-4130-E4C1-65C549C55AF6}"/>
                    </a:ext>
                  </a:extLst>
                </p:cNvPr>
                <p:cNvSpPr/>
                <p:nvPr/>
              </p:nvSpPr>
              <p:spPr>
                <a:xfrm>
                  <a:off x="4662616" y="1270188"/>
                  <a:ext cx="3626679" cy="1264334"/>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7BFD5BA6-072D-48BF-C182-CF24B43EF66A}"/>
                    </a:ext>
                  </a:extLst>
                </p:cNvPr>
                <p:cNvSpPr/>
                <p:nvPr/>
              </p:nvSpPr>
              <p:spPr>
                <a:xfrm>
                  <a:off x="8233578" y="1270188"/>
                  <a:ext cx="3626679" cy="1264334"/>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81B37186-F099-F8AE-3712-2EB0D8AA1E16}"/>
                  </a:ext>
                </a:extLst>
              </p:cNvPr>
              <p:cNvGrpSpPr/>
              <p:nvPr/>
            </p:nvGrpSpPr>
            <p:grpSpPr>
              <a:xfrm rot="900000">
                <a:off x="6118585" y="5700997"/>
                <a:ext cx="2808000" cy="116937"/>
                <a:chOff x="4662616" y="1270188"/>
                <a:chExt cx="7197641" cy="1264334"/>
              </a:xfrm>
            </p:grpSpPr>
            <p:sp>
              <p:nvSpPr>
                <p:cNvPr id="46" name="Freeform: Shape 45">
                  <a:extLst>
                    <a:ext uri="{FF2B5EF4-FFF2-40B4-BE49-F238E27FC236}">
                      <a16:creationId xmlns:a16="http://schemas.microsoft.com/office/drawing/2014/main" id="{A73F1D24-9358-AABF-279F-83FCFB775AAD}"/>
                    </a:ext>
                  </a:extLst>
                </p:cNvPr>
                <p:cNvSpPr/>
                <p:nvPr/>
              </p:nvSpPr>
              <p:spPr>
                <a:xfrm>
                  <a:off x="4662616" y="1270188"/>
                  <a:ext cx="3626679" cy="1264334"/>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B56528C3-3454-6669-0BEE-3515D632375B}"/>
                    </a:ext>
                  </a:extLst>
                </p:cNvPr>
                <p:cNvSpPr/>
                <p:nvPr/>
              </p:nvSpPr>
              <p:spPr>
                <a:xfrm>
                  <a:off x="8233578" y="1270188"/>
                  <a:ext cx="3626679" cy="1264334"/>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8" name="Group 47">
                <a:extLst>
                  <a:ext uri="{FF2B5EF4-FFF2-40B4-BE49-F238E27FC236}">
                    <a16:creationId xmlns:a16="http://schemas.microsoft.com/office/drawing/2014/main" id="{FCCD24AD-214F-6AD7-38E4-184A156DEF81}"/>
                  </a:ext>
                </a:extLst>
              </p:cNvPr>
              <p:cNvGrpSpPr/>
              <p:nvPr/>
            </p:nvGrpSpPr>
            <p:grpSpPr>
              <a:xfrm rot="20700000">
                <a:off x="6270967" y="4318578"/>
                <a:ext cx="2808000" cy="116937"/>
                <a:chOff x="4662616" y="1270188"/>
                <a:chExt cx="7197641" cy="1264334"/>
              </a:xfrm>
            </p:grpSpPr>
            <p:sp>
              <p:nvSpPr>
                <p:cNvPr id="49" name="Freeform: Shape 48">
                  <a:extLst>
                    <a:ext uri="{FF2B5EF4-FFF2-40B4-BE49-F238E27FC236}">
                      <a16:creationId xmlns:a16="http://schemas.microsoft.com/office/drawing/2014/main" id="{A26D09E0-B553-6CD6-308C-2AABF395398C}"/>
                    </a:ext>
                  </a:extLst>
                </p:cNvPr>
                <p:cNvSpPr/>
                <p:nvPr/>
              </p:nvSpPr>
              <p:spPr>
                <a:xfrm>
                  <a:off x="4662616" y="1270188"/>
                  <a:ext cx="3626679" cy="1264334"/>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AE8F2B10-B5A9-D01C-535E-89AC69A91C9C}"/>
                    </a:ext>
                  </a:extLst>
                </p:cNvPr>
                <p:cNvSpPr/>
                <p:nvPr/>
              </p:nvSpPr>
              <p:spPr>
                <a:xfrm>
                  <a:off x="8233578" y="1270188"/>
                  <a:ext cx="3626679" cy="1264334"/>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 name="Group 50">
                <a:extLst>
                  <a:ext uri="{FF2B5EF4-FFF2-40B4-BE49-F238E27FC236}">
                    <a16:creationId xmlns:a16="http://schemas.microsoft.com/office/drawing/2014/main" id="{0A157EBD-641B-D601-E01C-60E22AD6A939}"/>
                  </a:ext>
                </a:extLst>
              </p:cNvPr>
              <p:cNvGrpSpPr/>
              <p:nvPr/>
            </p:nvGrpSpPr>
            <p:grpSpPr>
              <a:xfrm rot="18000000">
                <a:off x="5159609" y="2671971"/>
                <a:ext cx="2808000" cy="116937"/>
                <a:chOff x="4662616" y="1270188"/>
                <a:chExt cx="7197641" cy="1264334"/>
              </a:xfrm>
            </p:grpSpPr>
            <p:sp>
              <p:nvSpPr>
                <p:cNvPr id="52" name="Freeform: Shape 51">
                  <a:extLst>
                    <a:ext uri="{FF2B5EF4-FFF2-40B4-BE49-F238E27FC236}">
                      <a16:creationId xmlns:a16="http://schemas.microsoft.com/office/drawing/2014/main" id="{393B6BC3-8DF4-9D43-3FBD-2E1F9FA30950}"/>
                    </a:ext>
                  </a:extLst>
                </p:cNvPr>
                <p:cNvSpPr/>
                <p:nvPr/>
              </p:nvSpPr>
              <p:spPr>
                <a:xfrm>
                  <a:off x="4662616" y="1270188"/>
                  <a:ext cx="3626679" cy="1264334"/>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Freeform: Shape 52">
                  <a:extLst>
                    <a:ext uri="{FF2B5EF4-FFF2-40B4-BE49-F238E27FC236}">
                      <a16:creationId xmlns:a16="http://schemas.microsoft.com/office/drawing/2014/main" id="{B09A68E5-E539-1447-6D43-6208A8A5C602}"/>
                    </a:ext>
                  </a:extLst>
                </p:cNvPr>
                <p:cNvSpPr/>
                <p:nvPr/>
              </p:nvSpPr>
              <p:spPr>
                <a:xfrm>
                  <a:off x="8233578" y="1270188"/>
                  <a:ext cx="3626679" cy="1264334"/>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4" name="Group 53">
                <a:extLst>
                  <a:ext uri="{FF2B5EF4-FFF2-40B4-BE49-F238E27FC236}">
                    <a16:creationId xmlns:a16="http://schemas.microsoft.com/office/drawing/2014/main" id="{D6984FC4-B8B8-31E3-6E43-EB8865CD5D24}"/>
                  </a:ext>
                </a:extLst>
              </p:cNvPr>
              <p:cNvGrpSpPr/>
              <p:nvPr/>
            </p:nvGrpSpPr>
            <p:grpSpPr>
              <a:xfrm rot="17100000">
                <a:off x="4506707" y="2391767"/>
                <a:ext cx="2808000" cy="116937"/>
                <a:chOff x="4662616" y="1270188"/>
                <a:chExt cx="7197641" cy="1264334"/>
              </a:xfrm>
            </p:grpSpPr>
            <p:sp>
              <p:nvSpPr>
                <p:cNvPr id="55" name="Freeform: Shape 54">
                  <a:extLst>
                    <a:ext uri="{FF2B5EF4-FFF2-40B4-BE49-F238E27FC236}">
                      <a16:creationId xmlns:a16="http://schemas.microsoft.com/office/drawing/2014/main" id="{DCE6DBFD-767B-56F4-4219-F7F0672AB84A}"/>
                    </a:ext>
                  </a:extLst>
                </p:cNvPr>
                <p:cNvSpPr/>
                <p:nvPr/>
              </p:nvSpPr>
              <p:spPr>
                <a:xfrm>
                  <a:off x="4662616" y="1270188"/>
                  <a:ext cx="3626679" cy="1264334"/>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5329B93E-9C69-F07C-E72A-B3E1AC18C2C5}"/>
                    </a:ext>
                  </a:extLst>
                </p:cNvPr>
                <p:cNvSpPr/>
                <p:nvPr/>
              </p:nvSpPr>
              <p:spPr>
                <a:xfrm>
                  <a:off x="8233578" y="1270188"/>
                  <a:ext cx="3626679" cy="1264334"/>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7" name="Group 56">
                <a:extLst>
                  <a:ext uri="{FF2B5EF4-FFF2-40B4-BE49-F238E27FC236}">
                    <a16:creationId xmlns:a16="http://schemas.microsoft.com/office/drawing/2014/main" id="{9B47BA85-FFB3-94A1-5237-2B69A35BFDB9}"/>
                  </a:ext>
                </a:extLst>
              </p:cNvPr>
              <p:cNvGrpSpPr/>
              <p:nvPr/>
            </p:nvGrpSpPr>
            <p:grpSpPr>
              <a:xfrm rot="16200000">
                <a:off x="3801663" y="2270506"/>
                <a:ext cx="2808000" cy="116937"/>
                <a:chOff x="4662616" y="1270188"/>
                <a:chExt cx="7197641" cy="1264334"/>
              </a:xfrm>
            </p:grpSpPr>
            <p:sp>
              <p:nvSpPr>
                <p:cNvPr id="58" name="Freeform: Shape 57">
                  <a:extLst>
                    <a:ext uri="{FF2B5EF4-FFF2-40B4-BE49-F238E27FC236}">
                      <a16:creationId xmlns:a16="http://schemas.microsoft.com/office/drawing/2014/main" id="{9D3BABC0-5068-1E0E-DE95-249928E26313}"/>
                    </a:ext>
                  </a:extLst>
                </p:cNvPr>
                <p:cNvSpPr/>
                <p:nvPr/>
              </p:nvSpPr>
              <p:spPr>
                <a:xfrm>
                  <a:off x="4662616" y="1270188"/>
                  <a:ext cx="3626679" cy="1264334"/>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Freeform: Shape 58">
                  <a:extLst>
                    <a:ext uri="{FF2B5EF4-FFF2-40B4-BE49-F238E27FC236}">
                      <a16:creationId xmlns:a16="http://schemas.microsoft.com/office/drawing/2014/main" id="{BE8708F2-596C-0719-F28B-1B0520340D4D}"/>
                    </a:ext>
                  </a:extLst>
                </p:cNvPr>
                <p:cNvSpPr/>
                <p:nvPr/>
              </p:nvSpPr>
              <p:spPr>
                <a:xfrm>
                  <a:off x="8233578" y="1270188"/>
                  <a:ext cx="3626679" cy="1264334"/>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4" name="Freeform: Shape 63">
                <a:extLst>
                  <a:ext uri="{FF2B5EF4-FFF2-40B4-BE49-F238E27FC236}">
                    <a16:creationId xmlns:a16="http://schemas.microsoft.com/office/drawing/2014/main" id="{4448AB16-0FAD-8688-FCEF-65BB1EE0CC6B}"/>
                  </a:ext>
                </a:extLst>
              </p:cNvPr>
              <p:cNvSpPr/>
              <p:nvPr/>
            </p:nvSpPr>
            <p:spPr>
              <a:xfrm rot="2700000">
                <a:off x="5563898" y="6337000"/>
                <a:ext cx="1414868" cy="116937"/>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Freeform: Shape 66">
                <a:extLst>
                  <a:ext uri="{FF2B5EF4-FFF2-40B4-BE49-F238E27FC236}">
                    <a16:creationId xmlns:a16="http://schemas.microsoft.com/office/drawing/2014/main" id="{8AC8C084-8D3D-44EE-904C-2A92067DF8B8}"/>
                  </a:ext>
                </a:extLst>
              </p:cNvPr>
              <p:cNvSpPr/>
              <p:nvPr/>
            </p:nvSpPr>
            <p:spPr>
              <a:xfrm rot="3600000">
                <a:off x="5234678" y="6424318"/>
                <a:ext cx="1058372" cy="137488"/>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 name="connsiteX0" fmla="*/ 0 w 823132"/>
                  <a:gd name="connsiteY0" fmla="*/ 0 h 226912"/>
                  <a:gd name="connsiteX1" fmla="*/ 298725 w 823132"/>
                  <a:gd name="connsiteY1" fmla="*/ 225788 h 226912"/>
                  <a:gd name="connsiteX2" fmla="*/ 542982 w 823132"/>
                  <a:gd name="connsiteY2" fmla="*/ 320 h 226912"/>
                  <a:gd name="connsiteX3" fmla="*/ 823132 w 823132"/>
                  <a:gd name="connsiteY3" fmla="*/ 226912 h 226912"/>
                </a:gdLst>
                <a:ahLst/>
                <a:cxnLst>
                  <a:cxn ang="0">
                    <a:pos x="connsiteX0" y="connsiteY0"/>
                  </a:cxn>
                  <a:cxn ang="0">
                    <a:pos x="connsiteX1" y="connsiteY1"/>
                  </a:cxn>
                  <a:cxn ang="0">
                    <a:pos x="connsiteX2" y="connsiteY2"/>
                  </a:cxn>
                  <a:cxn ang="0">
                    <a:pos x="connsiteX3" y="connsiteY3"/>
                  </a:cxn>
                </a:cxnLst>
                <a:rect l="l" t="t" r="r" b="b"/>
                <a:pathLst>
                  <a:path w="823132" h="226912">
                    <a:moveTo>
                      <a:pt x="0" y="0"/>
                    </a:moveTo>
                    <a:cubicBezTo>
                      <a:pt x="108706" y="1494"/>
                      <a:pt x="208228" y="225735"/>
                      <a:pt x="298725" y="225788"/>
                    </a:cubicBezTo>
                    <a:cubicBezTo>
                      <a:pt x="389222" y="225841"/>
                      <a:pt x="455581" y="133"/>
                      <a:pt x="542982" y="320"/>
                    </a:cubicBezTo>
                    <a:cubicBezTo>
                      <a:pt x="630383" y="507"/>
                      <a:pt x="730231" y="226939"/>
                      <a:pt x="823132" y="226912"/>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1" name="Group 70">
                <a:extLst>
                  <a:ext uri="{FF2B5EF4-FFF2-40B4-BE49-F238E27FC236}">
                    <a16:creationId xmlns:a16="http://schemas.microsoft.com/office/drawing/2014/main" id="{823D7999-B3B8-F373-4801-720B8496B667}"/>
                  </a:ext>
                </a:extLst>
              </p:cNvPr>
              <p:cNvGrpSpPr/>
              <p:nvPr/>
            </p:nvGrpSpPr>
            <p:grpSpPr>
              <a:xfrm rot="1800000">
                <a:off x="5834521" y="6232198"/>
                <a:ext cx="2458806" cy="116938"/>
                <a:chOff x="2780779" y="1021949"/>
                <a:chExt cx="2458806" cy="116938"/>
              </a:xfrm>
            </p:grpSpPr>
            <p:sp>
              <p:nvSpPr>
                <p:cNvPr id="61" name="Freeform: Shape 60">
                  <a:extLst>
                    <a:ext uri="{FF2B5EF4-FFF2-40B4-BE49-F238E27FC236}">
                      <a16:creationId xmlns:a16="http://schemas.microsoft.com/office/drawing/2014/main" id="{27A2E766-831C-3704-D48E-B9053722954B}"/>
                    </a:ext>
                  </a:extLst>
                </p:cNvPr>
                <p:cNvSpPr/>
                <p:nvPr/>
              </p:nvSpPr>
              <p:spPr>
                <a:xfrm>
                  <a:off x="2780779" y="1021950"/>
                  <a:ext cx="1414868" cy="116937"/>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F65FF74E-B406-00D2-5D9B-E5D08DA103EE}"/>
                    </a:ext>
                  </a:extLst>
                </p:cNvPr>
                <p:cNvSpPr/>
                <p:nvPr/>
              </p:nvSpPr>
              <p:spPr>
                <a:xfrm>
                  <a:off x="4181213" y="1021949"/>
                  <a:ext cx="1058372" cy="116937"/>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 name="connsiteX0" fmla="*/ 0 w 823132"/>
                    <a:gd name="connsiteY0" fmla="*/ 0 h 226912"/>
                    <a:gd name="connsiteX1" fmla="*/ 298725 w 823132"/>
                    <a:gd name="connsiteY1" fmla="*/ 225788 h 226912"/>
                    <a:gd name="connsiteX2" fmla="*/ 542982 w 823132"/>
                    <a:gd name="connsiteY2" fmla="*/ 320 h 226912"/>
                    <a:gd name="connsiteX3" fmla="*/ 823132 w 823132"/>
                    <a:gd name="connsiteY3" fmla="*/ 226912 h 226912"/>
                  </a:gdLst>
                  <a:ahLst/>
                  <a:cxnLst>
                    <a:cxn ang="0">
                      <a:pos x="connsiteX0" y="connsiteY0"/>
                    </a:cxn>
                    <a:cxn ang="0">
                      <a:pos x="connsiteX1" y="connsiteY1"/>
                    </a:cxn>
                    <a:cxn ang="0">
                      <a:pos x="connsiteX2" y="connsiteY2"/>
                    </a:cxn>
                    <a:cxn ang="0">
                      <a:pos x="connsiteX3" y="connsiteY3"/>
                    </a:cxn>
                  </a:cxnLst>
                  <a:rect l="l" t="t" r="r" b="b"/>
                  <a:pathLst>
                    <a:path w="823132" h="226912">
                      <a:moveTo>
                        <a:pt x="0" y="0"/>
                      </a:moveTo>
                      <a:cubicBezTo>
                        <a:pt x="108706" y="1494"/>
                        <a:pt x="208228" y="225735"/>
                        <a:pt x="298725" y="225788"/>
                      </a:cubicBezTo>
                      <a:cubicBezTo>
                        <a:pt x="389222" y="225841"/>
                        <a:pt x="455581" y="133"/>
                        <a:pt x="542982" y="320"/>
                      </a:cubicBezTo>
                      <a:cubicBezTo>
                        <a:pt x="630383" y="507"/>
                        <a:pt x="730231" y="226939"/>
                        <a:pt x="823132" y="226912"/>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0" name="Group 79">
                <a:extLst>
                  <a:ext uri="{FF2B5EF4-FFF2-40B4-BE49-F238E27FC236}">
                    <a16:creationId xmlns:a16="http://schemas.microsoft.com/office/drawing/2014/main" id="{6E2052A5-5874-A584-3539-F0D7BF4B76FA}"/>
                  </a:ext>
                </a:extLst>
              </p:cNvPr>
              <p:cNvGrpSpPr/>
              <p:nvPr/>
            </p:nvGrpSpPr>
            <p:grpSpPr>
              <a:xfrm>
                <a:off x="7291427" y="982110"/>
                <a:ext cx="1554664" cy="1003810"/>
                <a:chOff x="7291427" y="982110"/>
                <a:chExt cx="1554664" cy="1003810"/>
              </a:xfrm>
            </p:grpSpPr>
            <p:sp>
              <p:nvSpPr>
                <p:cNvPr id="74" name="TextBox 73">
                  <a:extLst>
                    <a:ext uri="{FF2B5EF4-FFF2-40B4-BE49-F238E27FC236}">
                      <a16:creationId xmlns:a16="http://schemas.microsoft.com/office/drawing/2014/main" id="{70C74546-3AB2-CD9D-BB85-7B5BBD6D7BCE}"/>
                    </a:ext>
                  </a:extLst>
                </p:cNvPr>
                <p:cNvSpPr txBox="1"/>
                <p:nvPr/>
              </p:nvSpPr>
              <p:spPr>
                <a:xfrm>
                  <a:off x="7291427" y="982110"/>
                  <a:ext cx="155466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2400" b="0" i="0" u="none" strike="noStrike" kern="1200" cap="none" spc="0" normalizeH="0" baseline="0" noProof="0" dirty="0">
                      <a:ln>
                        <a:noFill/>
                      </a:ln>
                      <a:solidFill>
                        <a:prstClr val="white"/>
                      </a:solidFill>
                      <a:effectLst/>
                      <a:uLnTx/>
                      <a:uFillTx/>
                      <a:latin typeface="Calibri" panose="020F0502020204030204"/>
                      <a:ea typeface="+mn-ea"/>
                      <a:cs typeface="+mn-cs"/>
                    </a:rPr>
                    <a:t>10</a:t>
                  </a:r>
                  <a:r>
                    <a:rPr kumimoji="0" lang="en-NZ" sz="2400" b="0" i="0" u="none" strike="noStrike" kern="1200" cap="none" spc="0" normalizeH="0" baseline="0" noProof="0" dirty="0">
                      <a:ln>
                        <a:noFill/>
                      </a:ln>
                      <a:solidFill>
                        <a:prstClr val="white"/>
                      </a:solidFill>
                      <a:effectLst/>
                      <a:uLnTx/>
                      <a:uFillTx/>
                      <a:latin typeface="Symbol" panose="05050102010706020507" pitchFamily="18" charset="2"/>
                      <a:ea typeface="+mn-ea"/>
                      <a:cs typeface="+mn-cs"/>
                    </a:rPr>
                    <a:t>m</a:t>
                  </a:r>
                  <a:r>
                    <a:rPr kumimoji="0" lang="en-NZ" sz="2400" b="0" i="0" u="none" strike="noStrike" kern="1200" cap="none" spc="0" normalizeH="0" baseline="0" noProof="0" dirty="0">
                      <a:ln>
                        <a:noFill/>
                      </a:ln>
                      <a:solidFill>
                        <a:prstClr val="white"/>
                      </a:solidFill>
                      <a:effectLst/>
                      <a:uLnTx/>
                      <a:uFillTx/>
                      <a:latin typeface="Calibri" panose="020F0502020204030204"/>
                      <a:ea typeface="+mn-ea"/>
                      <a:cs typeface="+mn-cs"/>
                    </a:rPr>
                    <a:t>m</a:t>
                  </a:r>
                </a:p>
              </p:txBody>
            </p:sp>
            <p:sp>
              <p:nvSpPr>
                <p:cNvPr id="78" name="TextBox 77">
                  <a:extLst>
                    <a:ext uri="{FF2B5EF4-FFF2-40B4-BE49-F238E27FC236}">
                      <a16:creationId xmlns:a16="http://schemas.microsoft.com/office/drawing/2014/main" id="{50C4EEFF-9433-54B8-8DE0-E8405E2CB48C}"/>
                    </a:ext>
                  </a:extLst>
                </p:cNvPr>
                <p:cNvSpPr txBox="1"/>
                <p:nvPr/>
              </p:nvSpPr>
              <p:spPr>
                <a:xfrm>
                  <a:off x="7309064" y="1339589"/>
                  <a:ext cx="151939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rPr>
                    <a:t>Undirected</a:t>
                  </a:r>
                  <a:br>
                    <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rPr>
                    <a:t>(high entropy)</a:t>
                  </a:r>
                </a:p>
              </p:txBody>
            </p:sp>
          </p:grpSp>
          <p:sp>
            <p:nvSpPr>
              <p:cNvPr id="7" name="Freeform: Shape 6">
                <a:extLst>
                  <a:ext uri="{FF2B5EF4-FFF2-40B4-BE49-F238E27FC236}">
                    <a16:creationId xmlns:a16="http://schemas.microsoft.com/office/drawing/2014/main" id="{56F09301-CEAC-BD6A-6116-E14CA75080EA}"/>
                  </a:ext>
                </a:extLst>
              </p:cNvPr>
              <p:cNvSpPr/>
              <p:nvPr/>
            </p:nvSpPr>
            <p:spPr>
              <a:xfrm rot="3842248">
                <a:off x="5031349" y="6422872"/>
                <a:ext cx="720000" cy="137488"/>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 name="connsiteX0" fmla="*/ 0 w 823132"/>
                  <a:gd name="connsiteY0" fmla="*/ 0 h 226912"/>
                  <a:gd name="connsiteX1" fmla="*/ 298725 w 823132"/>
                  <a:gd name="connsiteY1" fmla="*/ 225788 h 226912"/>
                  <a:gd name="connsiteX2" fmla="*/ 542982 w 823132"/>
                  <a:gd name="connsiteY2" fmla="*/ 320 h 226912"/>
                  <a:gd name="connsiteX3" fmla="*/ 823132 w 823132"/>
                  <a:gd name="connsiteY3" fmla="*/ 226912 h 226912"/>
                </a:gdLst>
                <a:ahLst/>
                <a:cxnLst>
                  <a:cxn ang="0">
                    <a:pos x="connsiteX0" y="connsiteY0"/>
                  </a:cxn>
                  <a:cxn ang="0">
                    <a:pos x="connsiteX1" y="connsiteY1"/>
                  </a:cxn>
                  <a:cxn ang="0">
                    <a:pos x="connsiteX2" y="connsiteY2"/>
                  </a:cxn>
                  <a:cxn ang="0">
                    <a:pos x="connsiteX3" y="connsiteY3"/>
                  </a:cxn>
                </a:cxnLst>
                <a:rect l="l" t="t" r="r" b="b"/>
                <a:pathLst>
                  <a:path w="823132" h="226912">
                    <a:moveTo>
                      <a:pt x="0" y="0"/>
                    </a:moveTo>
                    <a:cubicBezTo>
                      <a:pt x="108706" y="1494"/>
                      <a:pt x="208228" y="225735"/>
                      <a:pt x="298725" y="225788"/>
                    </a:cubicBezTo>
                    <a:cubicBezTo>
                      <a:pt x="389222" y="225841"/>
                      <a:pt x="455581" y="133"/>
                      <a:pt x="542982" y="320"/>
                    </a:cubicBezTo>
                    <a:cubicBezTo>
                      <a:pt x="630383" y="507"/>
                      <a:pt x="730231" y="226939"/>
                      <a:pt x="823132" y="226912"/>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3A1FB4D-C157-2DF1-BE42-CC7C0799CDED}"/>
                  </a:ext>
                </a:extLst>
              </p:cNvPr>
              <p:cNvSpPr/>
              <p:nvPr/>
            </p:nvSpPr>
            <p:spPr>
              <a:xfrm rot="4443490">
                <a:off x="4711943" y="6475616"/>
                <a:ext cx="720000" cy="137488"/>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 name="connsiteX0" fmla="*/ 0 w 823132"/>
                  <a:gd name="connsiteY0" fmla="*/ 0 h 226912"/>
                  <a:gd name="connsiteX1" fmla="*/ 298725 w 823132"/>
                  <a:gd name="connsiteY1" fmla="*/ 225788 h 226912"/>
                  <a:gd name="connsiteX2" fmla="*/ 542982 w 823132"/>
                  <a:gd name="connsiteY2" fmla="*/ 320 h 226912"/>
                  <a:gd name="connsiteX3" fmla="*/ 823132 w 823132"/>
                  <a:gd name="connsiteY3" fmla="*/ 226912 h 226912"/>
                </a:gdLst>
                <a:ahLst/>
                <a:cxnLst>
                  <a:cxn ang="0">
                    <a:pos x="connsiteX0" y="connsiteY0"/>
                  </a:cxn>
                  <a:cxn ang="0">
                    <a:pos x="connsiteX1" y="connsiteY1"/>
                  </a:cxn>
                  <a:cxn ang="0">
                    <a:pos x="connsiteX2" y="connsiteY2"/>
                  </a:cxn>
                  <a:cxn ang="0">
                    <a:pos x="connsiteX3" y="connsiteY3"/>
                  </a:cxn>
                </a:cxnLst>
                <a:rect l="l" t="t" r="r" b="b"/>
                <a:pathLst>
                  <a:path w="823132" h="226912">
                    <a:moveTo>
                      <a:pt x="0" y="0"/>
                    </a:moveTo>
                    <a:cubicBezTo>
                      <a:pt x="108706" y="1494"/>
                      <a:pt x="208228" y="225735"/>
                      <a:pt x="298725" y="225788"/>
                    </a:cubicBezTo>
                    <a:cubicBezTo>
                      <a:pt x="389222" y="225841"/>
                      <a:pt x="455581" y="133"/>
                      <a:pt x="542982" y="320"/>
                    </a:cubicBezTo>
                    <a:cubicBezTo>
                      <a:pt x="630383" y="507"/>
                      <a:pt x="730231" y="226939"/>
                      <a:pt x="823132" y="226912"/>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F701BA02-3C17-46E8-8381-F184FC18D952}"/>
                  </a:ext>
                </a:extLst>
              </p:cNvPr>
              <p:cNvSpPr/>
              <p:nvPr/>
            </p:nvSpPr>
            <p:spPr>
              <a:xfrm rot="4722583">
                <a:off x="4476597" y="6460885"/>
                <a:ext cx="648000" cy="137488"/>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 name="connsiteX0" fmla="*/ 0 w 823132"/>
                  <a:gd name="connsiteY0" fmla="*/ 0 h 226912"/>
                  <a:gd name="connsiteX1" fmla="*/ 298725 w 823132"/>
                  <a:gd name="connsiteY1" fmla="*/ 225788 h 226912"/>
                  <a:gd name="connsiteX2" fmla="*/ 542982 w 823132"/>
                  <a:gd name="connsiteY2" fmla="*/ 320 h 226912"/>
                  <a:gd name="connsiteX3" fmla="*/ 823132 w 823132"/>
                  <a:gd name="connsiteY3" fmla="*/ 226912 h 226912"/>
                </a:gdLst>
                <a:ahLst/>
                <a:cxnLst>
                  <a:cxn ang="0">
                    <a:pos x="connsiteX0" y="connsiteY0"/>
                  </a:cxn>
                  <a:cxn ang="0">
                    <a:pos x="connsiteX1" y="connsiteY1"/>
                  </a:cxn>
                  <a:cxn ang="0">
                    <a:pos x="connsiteX2" y="connsiteY2"/>
                  </a:cxn>
                  <a:cxn ang="0">
                    <a:pos x="connsiteX3" y="connsiteY3"/>
                  </a:cxn>
                </a:cxnLst>
                <a:rect l="l" t="t" r="r" b="b"/>
                <a:pathLst>
                  <a:path w="823132" h="226912">
                    <a:moveTo>
                      <a:pt x="0" y="0"/>
                    </a:moveTo>
                    <a:cubicBezTo>
                      <a:pt x="108706" y="1494"/>
                      <a:pt x="208228" y="225735"/>
                      <a:pt x="298725" y="225788"/>
                    </a:cubicBezTo>
                    <a:cubicBezTo>
                      <a:pt x="389222" y="225841"/>
                      <a:pt x="455581" y="133"/>
                      <a:pt x="542982" y="320"/>
                    </a:cubicBezTo>
                    <a:cubicBezTo>
                      <a:pt x="630383" y="507"/>
                      <a:pt x="730231" y="226939"/>
                      <a:pt x="823132" y="226912"/>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CFF37830-E467-FE05-42F7-FB4C17EF9060}"/>
                  </a:ext>
                </a:extLst>
              </p:cNvPr>
              <p:cNvSpPr/>
              <p:nvPr/>
            </p:nvSpPr>
            <p:spPr>
              <a:xfrm rot="5590282">
                <a:off x="4172601" y="6460886"/>
                <a:ext cx="648000" cy="137488"/>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 name="connsiteX0" fmla="*/ 0 w 823132"/>
                  <a:gd name="connsiteY0" fmla="*/ 0 h 226912"/>
                  <a:gd name="connsiteX1" fmla="*/ 298725 w 823132"/>
                  <a:gd name="connsiteY1" fmla="*/ 225788 h 226912"/>
                  <a:gd name="connsiteX2" fmla="*/ 542982 w 823132"/>
                  <a:gd name="connsiteY2" fmla="*/ 320 h 226912"/>
                  <a:gd name="connsiteX3" fmla="*/ 823132 w 823132"/>
                  <a:gd name="connsiteY3" fmla="*/ 226912 h 226912"/>
                </a:gdLst>
                <a:ahLst/>
                <a:cxnLst>
                  <a:cxn ang="0">
                    <a:pos x="connsiteX0" y="connsiteY0"/>
                  </a:cxn>
                  <a:cxn ang="0">
                    <a:pos x="connsiteX1" y="connsiteY1"/>
                  </a:cxn>
                  <a:cxn ang="0">
                    <a:pos x="connsiteX2" y="connsiteY2"/>
                  </a:cxn>
                  <a:cxn ang="0">
                    <a:pos x="connsiteX3" y="connsiteY3"/>
                  </a:cxn>
                </a:cxnLst>
                <a:rect l="l" t="t" r="r" b="b"/>
                <a:pathLst>
                  <a:path w="823132" h="226912">
                    <a:moveTo>
                      <a:pt x="0" y="0"/>
                    </a:moveTo>
                    <a:cubicBezTo>
                      <a:pt x="108706" y="1494"/>
                      <a:pt x="208228" y="225735"/>
                      <a:pt x="298725" y="225788"/>
                    </a:cubicBezTo>
                    <a:cubicBezTo>
                      <a:pt x="389222" y="225841"/>
                      <a:pt x="455581" y="133"/>
                      <a:pt x="542982" y="320"/>
                    </a:cubicBezTo>
                    <a:cubicBezTo>
                      <a:pt x="630383" y="507"/>
                      <a:pt x="730231" y="226939"/>
                      <a:pt x="823132" y="226912"/>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76A780AB-5C5E-41F9-B8BC-552618D6DD06}"/>
                  </a:ext>
                </a:extLst>
              </p:cNvPr>
              <p:cNvSpPr/>
              <p:nvPr/>
            </p:nvSpPr>
            <p:spPr>
              <a:xfrm rot="6313312">
                <a:off x="3795143" y="6416057"/>
                <a:ext cx="792000" cy="137488"/>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 name="connsiteX0" fmla="*/ 0 w 823132"/>
                  <a:gd name="connsiteY0" fmla="*/ 0 h 226912"/>
                  <a:gd name="connsiteX1" fmla="*/ 298725 w 823132"/>
                  <a:gd name="connsiteY1" fmla="*/ 225788 h 226912"/>
                  <a:gd name="connsiteX2" fmla="*/ 542982 w 823132"/>
                  <a:gd name="connsiteY2" fmla="*/ 320 h 226912"/>
                  <a:gd name="connsiteX3" fmla="*/ 823132 w 823132"/>
                  <a:gd name="connsiteY3" fmla="*/ 226912 h 226912"/>
                </a:gdLst>
                <a:ahLst/>
                <a:cxnLst>
                  <a:cxn ang="0">
                    <a:pos x="connsiteX0" y="connsiteY0"/>
                  </a:cxn>
                  <a:cxn ang="0">
                    <a:pos x="connsiteX1" y="connsiteY1"/>
                  </a:cxn>
                  <a:cxn ang="0">
                    <a:pos x="connsiteX2" y="connsiteY2"/>
                  </a:cxn>
                  <a:cxn ang="0">
                    <a:pos x="connsiteX3" y="connsiteY3"/>
                  </a:cxn>
                </a:cxnLst>
                <a:rect l="l" t="t" r="r" b="b"/>
                <a:pathLst>
                  <a:path w="823132" h="226912">
                    <a:moveTo>
                      <a:pt x="0" y="0"/>
                    </a:moveTo>
                    <a:cubicBezTo>
                      <a:pt x="108706" y="1494"/>
                      <a:pt x="208228" y="225735"/>
                      <a:pt x="298725" y="225788"/>
                    </a:cubicBezTo>
                    <a:cubicBezTo>
                      <a:pt x="389222" y="225841"/>
                      <a:pt x="455581" y="133"/>
                      <a:pt x="542982" y="320"/>
                    </a:cubicBezTo>
                    <a:cubicBezTo>
                      <a:pt x="630383" y="507"/>
                      <a:pt x="730231" y="226939"/>
                      <a:pt x="823132" y="226912"/>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E54E460F-14AD-4515-F872-DD8B39EAB572}"/>
                  </a:ext>
                </a:extLst>
              </p:cNvPr>
              <p:cNvSpPr/>
              <p:nvPr/>
            </p:nvSpPr>
            <p:spPr>
              <a:xfrm rot="7713342">
                <a:off x="3206357" y="6279927"/>
                <a:ext cx="1152000" cy="137488"/>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 name="connsiteX0" fmla="*/ 0 w 823132"/>
                  <a:gd name="connsiteY0" fmla="*/ 0 h 226912"/>
                  <a:gd name="connsiteX1" fmla="*/ 298725 w 823132"/>
                  <a:gd name="connsiteY1" fmla="*/ 225788 h 226912"/>
                  <a:gd name="connsiteX2" fmla="*/ 542982 w 823132"/>
                  <a:gd name="connsiteY2" fmla="*/ 320 h 226912"/>
                  <a:gd name="connsiteX3" fmla="*/ 823132 w 823132"/>
                  <a:gd name="connsiteY3" fmla="*/ 226912 h 226912"/>
                </a:gdLst>
                <a:ahLst/>
                <a:cxnLst>
                  <a:cxn ang="0">
                    <a:pos x="connsiteX0" y="connsiteY0"/>
                  </a:cxn>
                  <a:cxn ang="0">
                    <a:pos x="connsiteX1" y="connsiteY1"/>
                  </a:cxn>
                  <a:cxn ang="0">
                    <a:pos x="connsiteX2" y="connsiteY2"/>
                  </a:cxn>
                  <a:cxn ang="0">
                    <a:pos x="connsiteX3" y="connsiteY3"/>
                  </a:cxn>
                </a:cxnLst>
                <a:rect l="l" t="t" r="r" b="b"/>
                <a:pathLst>
                  <a:path w="823132" h="226912">
                    <a:moveTo>
                      <a:pt x="0" y="0"/>
                    </a:moveTo>
                    <a:cubicBezTo>
                      <a:pt x="108706" y="1494"/>
                      <a:pt x="208228" y="225735"/>
                      <a:pt x="298725" y="225788"/>
                    </a:cubicBezTo>
                    <a:cubicBezTo>
                      <a:pt x="389222" y="225841"/>
                      <a:pt x="455581" y="133"/>
                      <a:pt x="542982" y="320"/>
                    </a:cubicBezTo>
                    <a:cubicBezTo>
                      <a:pt x="630383" y="507"/>
                      <a:pt x="730231" y="226939"/>
                      <a:pt x="823132" y="226912"/>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C3DF9559-639A-54FF-244E-1BB4E044B868}"/>
                  </a:ext>
                </a:extLst>
              </p:cNvPr>
              <p:cNvGrpSpPr/>
              <p:nvPr/>
            </p:nvGrpSpPr>
            <p:grpSpPr>
              <a:xfrm rot="4585375">
                <a:off x="2395476" y="4116192"/>
                <a:ext cx="116937" cy="2808000"/>
                <a:chOff x="5299594" y="1077375"/>
                <a:chExt cx="116937" cy="2808000"/>
              </a:xfrm>
            </p:grpSpPr>
            <p:sp>
              <p:nvSpPr>
                <p:cNvPr id="22" name="Freeform: Shape 21">
                  <a:extLst>
                    <a:ext uri="{FF2B5EF4-FFF2-40B4-BE49-F238E27FC236}">
                      <a16:creationId xmlns:a16="http://schemas.microsoft.com/office/drawing/2014/main" id="{1CAD239C-5F61-5A6C-62BA-469DDCE298E9}"/>
                    </a:ext>
                  </a:extLst>
                </p:cNvPr>
                <p:cNvSpPr/>
                <p:nvPr/>
              </p:nvSpPr>
              <p:spPr>
                <a:xfrm rot="16200000">
                  <a:off x="4650629" y="3119472"/>
                  <a:ext cx="1414868" cy="116937"/>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579B694E-26DA-BDEB-AA58-D3F8A2EC01FD}"/>
                    </a:ext>
                  </a:extLst>
                </p:cNvPr>
                <p:cNvSpPr/>
                <p:nvPr/>
              </p:nvSpPr>
              <p:spPr>
                <a:xfrm rot="16200000">
                  <a:off x="4650629" y="1726340"/>
                  <a:ext cx="1414868" cy="116937"/>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9" name="Group 28">
                <a:extLst>
                  <a:ext uri="{FF2B5EF4-FFF2-40B4-BE49-F238E27FC236}">
                    <a16:creationId xmlns:a16="http://schemas.microsoft.com/office/drawing/2014/main" id="{B2728A9A-7314-2F6F-59A2-B1CB366BCCC1}"/>
                  </a:ext>
                </a:extLst>
              </p:cNvPr>
              <p:cNvGrpSpPr/>
              <p:nvPr/>
            </p:nvGrpSpPr>
            <p:grpSpPr>
              <a:xfrm rot="4039164">
                <a:off x="2509826" y="4573593"/>
                <a:ext cx="116937" cy="2808000"/>
                <a:chOff x="5299594" y="1077375"/>
                <a:chExt cx="116937" cy="2808000"/>
              </a:xfrm>
            </p:grpSpPr>
            <p:sp>
              <p:nvSpPr>
                <p:cNvPr id="30" name="Freeform: Shape 29">
                  <a:extLst>
                    <a:ext uri="{FF2B5EF4-FFF2-40B4-BE49-F238E27FC236}">
                      <a16:creationId xmlns:a16="http://schemas.microsoft.com/office/drawing/2014/main" id="{DCBD8131-E27E-E087-39B9-A191FE122D8D}"/>
                    </a:ext>
                  </a:extLst>
                </p:cNvPr>
                <p:cNvSpPr/>
                <p:nvPr/>
              </p:nvSpPr>
              <p:spPr>
                <a:xfrm rot="16200000">
                  <a:off x="4650629" y="3119472"/>
                  <a:ext cx="1414868" cy="116937"/>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C5DCCB04-2CC7-4973-99CA-B99AD0B81C6E}"/>
                    </a:ext>
                  </a:extLst>
                </p:cNvPr>
                <p:cNvSpPr/>
                <p:nvPr/>
              </p:nvSpPr>
              <p:spPr>
                <a:xfrm rot="16200000">
                  <a:off x="4650629" y="1726340"/>
                  <a:ext cx="1414868" cy="116937"/>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1DDC75F6-9DB7-AB04-6952-C53EA4944BCD}"/>
                  </a:ext>
                </a:extLst>
              </p:cNvPr>
              <p:cNvGrpSpPr/>
              <p:nvPr/>
            </p:nvGrpSpPr>
            <p:grpSpPr>
              <a:xfrm rot="3555932">
                <a:off x="2992494" y="5175447"/>
                <a:ext cx="116937" cy="2268000"/>
                <a:chOff x="5299594" y="1077375"/>
                <a:chExt cx="116937" cy="2808000"/>
              </a:xfrm>
            </p:grpSpPr>
            <p:sp>
              <p:nvSpPr>
                <p:cNvPr id="36" name="Freeform: Shape 35">
                  <a:extLst>
                    <a:ext uri="{FF2B5EF4-FFF2-40B4-BE49-F238E27FC236}">
                      <a16:creationId xmlns:a16="http://schemas.microsoft.com/office/drawing/2014/main" id="{355E9D1D-5D24-EB42-97E3-A8106EA78DD4}"/>
                    </a:ext>
                  </a:extLst>
                </p:cNvPr>
                <p:cNvSpPr/>
                <p:nvPr/>
              </p:nvSpPr>
              <p:spPr>
                <a:xfrm rot="16200000">
                  <a:off x="4650629" y="3119472"/>
                  <a:ext cx="1414868" cy="116937"/>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C38BD792-74E1-0316-1AFC-7F3601254F57}"/>
                    </a:ext>
                  </a:extLst>
                </p:cNvPr>
                <p:cNvSpPr/>
                <p:nvPr/>
              </p:nvSpPr>
              <p:spPr>
                <a:xfrm rot="16200000">
                  <a:off x="4650629" y="1726340"/>
                  <a:ext cx="1414868" cy="116937"/>
                </a:xfrm>
                <a:custGeom>
                  <a:avLst/>
                  <a:gdLst>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807929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970767 w 1102291"/>
                    <a:gd name="connsiteY4" fmla="*/ 237994 h 238062"/>
                    <a:gd name="connsiteX5" fmla="*/ 1102291 w 1102291"/>
                    <a:gd name="connsiteY5" fmla="*/ 0 h 238062"/>
                    <a:gd name="connsiteX0" fmla="*/ 0 w 1102291"/>
                    <a:gd name="connsiteY0" fmla="*/ 31315 h 238062"/>
                    <a:gd name="connsiteX1" fmla="*/ 300625 w 1102291"/>
                    <a:gd name="connsiteY1" fmla="*/ 237994 h 238062"/>
                    <a:gd name="connsiteX2" fmla="*/ 544882 w 1102291"/>
                    <a:gd name="connsiteY2" fmla="*/ 12526 h 238062"/>
                    <a:gd name="connsiteX3" fmla="*/ 807929 w 1102291"/>
                    <a:gd name="connsiteY3" fmla="*/ 237994 h 238062"/>
                    <a:gd name="connsiteX4" fmla="*/ 1102291 w 1102291"/>
                    <a:gd name="connsiteY4" fmla="*/ 0 h 238062"/>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95"/>
                    <a:gd name="connsiteX1" fmla="*/ 300625 w 1102291"/>
                    <a:gd name="connsiteY1" fmla="*/ 237994 h 238295"/>
                    <a:gd name="connsiteX2" fmla="*/ 544882 w 1102291"/>
                    <a:gd name="connsiteY2" fmla="*/ 12526 h 238295"/>
                    <a:gd name="connsiteX3" fmla="*/ 807929 w 1102291"/>
                    <a:gd name="connsiteY3" fmla="*/ 237994 h 238295"/>
                    <a:gd name="connsiteX4" fmla="*/ 1102291 w 1102291"/>
                    <a:gd name="connsiteY4" fmla="*/ 0 h 238295"/>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38202"/>
                    <a:gd name="connsiteX1" fmla="*/ 300625 w 1102291"/>
                    <a:gd name="connsiteY1" fmla="*/ 237994 h 238202"/>
                    <a:gd name="connsiteX2" fmla="*/ 544882 w 1102291"/>
                    <a:gd name="connsiteY2" fmla="*/ 12526 h 238202"/>
                    <a:gd name="connsiteX3" fmla="*/ 807929 w 1102291"/>
                    <a:gd name="connsiteY3" fmla="*/ 237994 h 238202"/>
                    <a:gd name="connsiteX4" fmla="*/ 1102291 w 1102291"/>
                    <a:gd name="connsiteY4" fmla="*/ 0 h 238202"/>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694"/>
                    <a:gd name="connsiteX1" fmla="*/ 300625 w 1102291"/>
                    <a:gd name="connsiteY1" fmla="*/ 237994 h 242694"/>
                    <a:gd name="connsiteX2" fmla="*/ 544882 w 1102291"/>
                    <a:gd name="connsiteY2" fmla="*/ 12526 h 242694"/>
                    <a:gd name="connsiteX3" fmla="*/ 821231 w 1102291"/>
                    <a:gd name="connsiteY3" fmla="*/ 242490 h 242694"/>
                    <a:gd name="connsiteX4" fmla="*/ 1102291 w 1102291"/>
                    <a:gd name="connsiteY4" fmla="*/ 0 h 242694"/>
                    <a:gd name="connsiteX0" fmla="*/ 0 w 1102291"/>
                    <a:gd name="connsiteY0" fmla="*/ 31315 h 242490"/>
                    <a:gd name="connsiteX1" fmla="*/ 300625 w 1102291"/>
                    <a:gd name="connsiteY1" fmla="*/ 237994 h 242490"/>
                    <a:gd name="connsiteX2" fmla="*/ 544882 w 1102291"/>
                    <a:gd name="connsiteY2" fmla="*/ 12526 h 242490"/>
                    <a:gd name="connsiteX3" fmla="*/ 821231 w 1102291"/>
                    <a:gd name="connsiteY3" fmla="*/ 242490 h 242490"/>
                    <a:gd name="connsiteX4" fmla="*/ 1102291 w 1102291"/>
                    <a:gd name="connsiteY4" fmla="*/ 0 h 242490"/>
                    <a:gd name="connsiteX0" fmla="*/ 0 w 1100391"/>
                    <a:gd name="connsiteY0" fmla="*/ 12206 h 242490"/>
                    <a:gd name="connsiteX1" fmla="*/ 298725 w 1100391"/>
                    <a:gd name="connsiteY1" fmla="*/ 237994 h 242490"/>
                    <a:gd name="connsiteX2" fmla="*/ 542982 w 1100391"/>
                    <a:gd name="connsiteY2" fmla="*/ 12526 h 242490"/>
                    <a:gd name="connsiteX3" fmla="*/ 819331 w 1100391"/>
                    <a:gd name="connsiteY3" fmla="*/ 242490 h 242490"/>
                    <a:gd name="connsiteX4" fmla="*/ 1100391 w 1100391"/>
                    <a:gd name="connsiteY4" fmla="*/ 0 h 242490"/>
                    <a:gd name="connsiteX0" fmla="*/ 0 w 1100391"/>
                    <a:gd name="connsiteY0" fmla="*/ 0 h 230284"/>
                    <a:gd name="connsiteX1" fmla="*/ 298725 w 1100391"/>
                    <a:gd name="connsiteY1" fmla="*/ 225788 h 230284"/>
                    <a:gd name="connsiteX2" fmla="*/ 542982 w 1100391"/>
                    <a:gd name="connsiteY2" fmla="*/ 320 h 230284"/>
                    <a:gd name="connsiteX3" fmla="*/ 819331 w 1100391"/>
                    <a:gd name="connsiteY3" fmla="*/ 230284 h 230284"/>
                    <a:gd name="connsiteX4" fmla="*/ 1100391 w 1100391"/>
                    <a:gd name="connsiteY4" fmla="*/ 158 h 230284"/>
                    <a:gd name="connsiteX0" fmla="*/ 0 w 1100391"/>
                    <a:gd name="connsiteY0" fmla="*/ 0 h 226912"/>
                    <a:gd name="connsiteX1" fmla="*/ 298725 w 1100391"/>
                    <a:gd name="connsiteY1" fmla="*/ 225788 h 226912"/>
                    <a:gd name="connsiteX2" fmla="*/ 542982 w 1100391"/>
                    <a:gd name="connsiteY2" fmla="*/ 320 h 226912"/>
                    <a:gd name="connsiteX3" fmla="*/ 823132 w 1100391"/>
                    <a:gd name="connsiteY3" fmla="*/ 226912 h 226912"/>
                    <a:gd name="connsiteX4" fmla="*/ 1100391 w 1100391"/>
                    <a:gd name="connsiteY4" fmla="*/ 158 h 22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91" h="226912">
                      <a:moveTo>
                        <a:pt x="0" y="0"/>
                      </a:moveTo>
                      <a:cubicBezTo>
                        <a:pt x="108706" y="1494"/>
                        <a:pt x="208228" y="225735"/>
                        <a:pt x="298725" y="225788"/>
                      </a:cubicBezTo>
                      <a:cubicBezTo>
                        <a:pt x="389222" y="225841"/>
                        <a:pt x="455581" y="133"/>
                        <a:pt x="542982" y="320"/>
                      </a:cubicBezTo>
                      <a:cubicBezTo>
                        <a:pt x="630383" y="507"/>
                        <a:pt x="730231" y="226939"/>
                        <a:pt x="823132" y="226912"/>
                      </a:cubicBezTo>
                      <a:cubicBezTo>
                        <a:pt x="916033" y="226885"/>
                        <a:pt x="983267" y="807"/>
                        <a:pt x="1100391" y="158"/>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spTree>
    <p:extLst>
      <p:ext uri="{BB962C8B-B14F-4D97-AF65-F5344CB8AC3E}">
        <p14:creationId xmlns:p14="http://schemas.microsoft.com/office/powerpoint/2010/main" val="67779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83407E-51A1-EEE2-B753-E608497939C5}"/>
              </a:ext>
            </a:extLst>
          </p:cNvPr>
          <p:cNvSpPr txBox="1"/>
          <p:nvPr/>
        </p:nvSpPr>
        <p:spPr>
          <a:xfrm>
            <a:off x="241952" y="143763"/>
            <a:ext cx="406969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1"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SLC4A8</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(NDCBE) .. continued</a:t>
            </a:r>
            <a:endPar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12299273-93B6-95A4-42FF-223EB7CB0A8D}"/>
              </a:ext>
            </a:extLst>
          </p:cNvPr>
          <p:cNvPicPr>
            <a:picLocks noChangeAspect="1"/>
          </p:cNvPicPr>
          <p:nvPr/>
        </p:nvPicPr>
        <p:blipFill>
          <a:blip r:embed="rId2"/>
          <a:stretch>
            <a:fillRect/>
          </a:stretch>
        </p:blipFill>
        <p:spPr>
          <a:xfrm>
            <a:off x="448103" y="1202322"/>
            <a:ext cx="4320000" cy="4453357"/>
          </a:xfrm>
          <a:prstGeom prst="rect">
            <a:avLst/>
          </a:prstGeom>
        </p:spPr>
      </p:pic>
      <p:grpSp>
        <p:nvGrpSpPr>
          <p:cNvPr id="39" name="Group 38">
            <a:extLst>
              <a:ext uri="{FF2B5EF4-FFF2-40B4-BE49-F238E27FC236}">
                <a16:creationId xmlns:a16="http://schemas.microsoft.com/office/drawing/2014/main" id="{B9A80158-B718-B27A-FA62-DD665993417C}"/>
              </a:ext>
            </a:extLst>
          </p:cNvPr>
          <p:cNvGrpSpPr/>
          <p:nvPr/>
        </p:nvGrpSpPr>
        <p:grpSpPr>
          <a:xfrm>
            <a:off x="5235001" y="741945"/>
            <a:ext cx="6956999" cy="5374111"/>
            <a:chOff x="5235001" y="821261"/>
            <a:chExt cx="6956999" cy="5374111"/>
          </a:xfrm>
        </p:grpSpPr>
        <p:grpSp>
          <p:nvGrpSpPr>
            <p:cNvPr id="33" name="Group 32">
              <a:extLst>
                <a:ext uri="{FF2B5EF4-FFF2-40B4-BE49-F238E27FC236}">
                  <a16:creationId xmlns:a16="http://schemas.microsoft.com/office/drawing/2014/main" id="{C399AF00-B5C6-D5BA-1A11-9D68EF3A3E55}"/>
                </a:ext>
              </a:extLst>
            </p:cNvPr>
            <p:cNvGrpSpPr/>
            <p:nvPr/>
          </p:nvGrpSpPr>
          <p:grpSpPr>
            <a:xfrm>
              <a:off x="5235001" y="821261"/>
              <a:ext cx="3664009" cy="4834418"/>
              <a:chOff x="4561843" y="1218786"/>
              <a:chExt cx="3664009" cy="4834418"/>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A1D9AA-0AEC-8D1D-8D95-D9A79519BB69}"/>
                      </a:ext>
                    </a:extLst>
                  </p:cNvPr>
                  <p:cNvSpPr txBox="1"/>
                  <p:nvPr/>
                </p:nvSpPr>
                <p:spPr>
                  <a:xfrm>
                    <a:off x="4561843" y="2457769"/>
                    <a:ext cx="3397933" cy="4283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B9A1D9AA-0AEC-8D1D-8D95-D9A79519BB69}"/>
                      </a:ext>
                    </a:extLst>
                  </p:cNvPr>
                  <p:cNvSpPr txBox="1">
                    <a:spLocks noRot="1" noChangeAspect="1" noMove="1" noResize="1" noEditPoints="1" noAdjustHandles="1" noChangeArrowheads="1" noChangeShapeType="1" noTextEdit="1"/>
                  </p:cNvSpPr>
                  <p:nvPr/>
                </p:nvSpPr>
                <p:spPr>
                  <a:xfrm>
                    <a:off x="4561843" y="2457769"/>
                    <a:ext cx="3397933" cy="428387"/>
                  </a:xfrm>
                  <a:prstGeom prst="rect">
                    <a:avLst/>
                  </a:prstGeom>
                  <a:blipFill>
                    <a:blip r:embed="rId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F783B6-EB63-D06D-4D49-4F86B451891A}"/>
                      </a:ext>
                    </a:extLst>
                  </p:cNvPr>
                  <p:cNvSpPr txBox="1"/>
                  <p:nvPr/>
                </p:nvSpPr>
                <p:spPr>
                  <a:xfrm>
                    <a:off x="4561843" y="2912797"/>
                    <a:ext cx="3664009" cy="4877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4</m:t>
                              </m:r>
                            </m:sub>
                          </m:sSub>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e>
                                  </m:d>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52F783B6-EB63-D06D-4D49-4F86B451891A}"/>
                      </a:ext>
                    </a:extLst>
                  </p:cNvPr>
                  <p:cNvSpPr txBox="1">
                    <a:spLocks noRot="1" noChangeAspect="1" noMove="1" noResize="1" noEditPoints="1" noAdjustHandles="1" noChangeArrowheads="1" noChangeShapeType="1" noTextEdit="1"/>
                  </p:cNvSpPr>
                  <p:nvPr/>
                </p:nvSpPr>
                <p:spPr>
                  <a:xfrm>
                    <a:off x="4561843" y="2912797"/>
                    <a:ext cx="3664009" cy="487762"/>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B7195D2-CFC5-7F91-DCF0-034D256AE880}"/>
                      </a:ext>
                    </a:extLst>
                  </p:cNvPr>
                  <p:cNvSpPr txBox="1"/>
                  <p:nvPr/>
                </p:nvSpPr>
                <p:spPr>
                  <a:xfrm>
                    <a:off x="4561843" y="3369427"/>
                    <a:ext cx="2569206" cy="4299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m:t>
                              </m:r>
                            </m:sub>
                          </m:sSub>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TextBox 9">
                    <a:extLst>
                      <a:ext uri="{FF2B5EF4-FFF2-40B4-BE49-F238E27FC236}">
                        <a16:creationId xmlns:a16="http://schemas.microsoft.com/office/drawing/2014/main" id="{6B7195D2-CFC5-7F91-DCF0-034D256AE880}"/>
                      </a:ext>
                    </a:extLst>
                  </p:cNvPr>
                  <p:cNvSpPr txBox="1">
                    <a:spLocks noRot="1" noChangeAspect="1" noMove="1" noResize="1" noEditPoints="1" noAdjustHandles="1" noChangeArrowheads="1" noChangeShapeType="1" noTextEdit="1"/>
                  </p:cNvSpPr>
                  <p:nvPr/>
                </p:nvSpPr>
                <p:spPr>
                  <a:xfrm>
                    <a:off x="4561843" y="3369427"/>
                    <a:ext cx="2569206" cy="429990"/>
                  </a:xfrm>
                  <a:prstGeom prst="rect">
                    <a:avLst/>
                  </a:prstGeom>
                  <a:blipFill>
                    <a:blip r:embed="rId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C5500B2-6401-2DD9-BF9F-B85F6EEE69E3}"/>
                      </a:ext>
                    </a:extLst>
                  </p:cNvPr>
                  <p:cNvSpPr txBox="1"/>
                  <p:nvPr/>
                </p:nvSpPr>
                <p:spPr>
                  <a:xfrm>
                    <a:off x="4561843" y="3832085"/>
                    <a:ext cx="2787650" cy="419923"/>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6</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𝐶𝑙</m:t>
                                    </m:r>
                                  </m:e>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𝐶𝑙</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1" name="TextBox 10">
                    <a:extLst>
                      <a:ext uri="{FF2B5EF4-FFF2-40B4-BE49-F238E27FC236}">
                        <a16:creationId xmlns:a16="http://schemas.microsoft.com/office/drawing/2014/main" id="{4C5500B2-6401-2DD9-BF9F-B85F6EEE69E3}"/>
                      </a:ext>
                    </a:extLst>
                  </p:cNvPr>
                  <p:cNvSpPr txBox="1">
                    <a:spLocks noRot="1" noChangeAspect="1" noMove="1" noResize="1" noEditPoints="1" noAdjustHandles="1" noChangeArrowheads="1" noChangeShapeType="1" noTextEdit="1"/>
                  </p:cNvSpPr>
                  <p:nvPr/>
                </p:nvSpPr>
                <p:spPr>
                  <a:xfrm>
                    <a:off x="4561843" y="3832085"/>
                    <a:ext cx="2787650" cy="419923"/>
                  </a:xfrm>
                  <a:prstGeom prst="rect">
                    <a:avLst/>
                  </a:prstGeom>
                  <a:blipFill>
                    <a:blip r:embed="rId6"/>
                    <a:stretch>
                      <a:fillRect/>
                    </a:stretch>
                  </a:blipFill>
                </p:spPr>
                <p:txBody>
                  <a:bodyPr/>
                  <a:lstStyle/>
                  <a:p>
                    <a:r>
                      <a:rPr lang="en-NZ">
                        <a:noFill/>
                      </a:rPr>
                      <a:t> </a:t>
                    </a:r>
                  </a:p>
                </p:txBody>
              </p:sp>
            </mc:Fallback>
          </mc:AlternateContent>
          <p:sp>
            <p:nvSpPr>
              <p:cNvPr id="12" name="TextBox 11">
                <a:extLst>
                  <a:ext uri="{FF2B5EF4-FFF2-40B4-BE49-F238E27FC236}">
                    <a16:creationId xmlns:a16="http://schemas.microsoft.com/office/drawing/2014/main" id="{942E8E99-FCE2-1390-53DC-73F7D5E4E7A5}"/>
                  </a:ext>
                </a:extLst>
              </p:cNvPr>
              <p:cNvSpPr txBox="1"/>
              <p:nvPr/>
            </p:nvSpPr>
            <p:spPr>
              <a:xfrm>
                <a:off x="4561843" y="1218786"/>
                <a:ext cx="12876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Reaction fluxes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0663BF5-FED7-0676-B67B-8BAF8ACB99EB}"/>
                      </a:ext>
                    </a:extLst>
                  </p:cNvPr>
                  <p:cNvSpPr txBox="1"/>
                  <p:nvPr/>
                </p:nvSpPr>
                <p:spPr>
                  <a:xfrm>
                    <a:off x="4561843" y="1538420"/>
                    <a:ext cx="2518406" cy="4208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90663BF5-FED7-0676-B67B-8BAF8ACB99EB}"/>
                      </a:ext>
                    </a:extLst>
                  </p:cNvPr>
                  <p:cNvSpPr txBox="1">
                    <a:spLocks noRot="1" noChangeAspect="1" noMove="1" noResize="1" noEditPoints="1" noAdjustHandles="1" noChangeArrowheads="1" noChangeShapeType="1" noTextEdit="1"/>
                  </p:cNvSpPr>
                  <p:nvPr/>
                </p:nvSpPr>
                <p:spPr>
                  <a:xfrm>
                    <a:off x="4561843" y="1538420"/>
                    <a:ext cx="2518406" cy="420884"/>
                  </a:xfrm>
                  <a:prstGeom prst="rect">
                    <a:avLst/>
                  </a:prstGeom>
                  <a:blipFill>
                    <a:blip r:embed="rId7"/>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607EAB-0B8D-8979-4FF4-B701CAD405C2}"/>
                      </a:ext>
                    </a:extLst>
                  </p:cNvPr>
                  <p:cNvSpPr txBox="1"/>
                  <p:nvPr/>
                </p:nvSpPr>
                <p:spPr>
                  <a:xfrm>
                    <a:off x="4561843" y="1996714"/>
                    <a:ext cx="3566158" cy="4877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e>
                                  </m:d>
                                </m:e>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62607EAB-0B8D-8979-4FF4-B701CAD405C2}"/>
                      </a:ext>
                    </a:extLst>
                  </p:cNvPr>
                  <p:cNvSpPr txBox="1">
                    <a:spLocks noRot="1" noChangeAspect="1" noMove="1" noResize="1" noEditPoints="1" noAdjustHandles="1" noChangeArrowheads="1" noChangeShapeType="1" noTextEdit="1"/>
                  </p:cNvSpPr>
                  <p:nvPr/>
                </p:nvSpPr>
                <p:spPr>
                  <a:xfrm>
                    <a:off x="4561843" y="1996714"/>
                    <a:ext cx="3566158" cy="487762"/>
                  </a:xfrm>
                  <a:prstGeom prst="rect">
                    <a:avLst/>
                  </a:prstGeom>
                  <a:blipFill>
                    <a:blip r:embed="rId8"/>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A38A11D-6233-761C-346C-26BA5FC5C281}"/>
                      </a:ext>
                    </a:extLst>
                  </p:cNvPr>
                  <p:cNvSpPr txBox="1"/>
                  <p:nvPr/>
                </p:nvSpPr>
                <p:spPr>
                  <a:xfrm>
                    <a:off x="4561843" y="4287241"/>
                    <a:ext cx="2569205" cy="413190"/>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7</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𝐶𝑙</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𝐶𝑙</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5" name="TextBox 14">
                    <a:extLst>
                      <a:ext uri="{FF2B5EF4-FFF2-40B4-BE49-F238E27FC236}">
                        <a16:creationId xmlns:a16="http://schemas.microsoft.com/office/drawing/2014/main" id="{5A38A11D-6233-761C-346C-26BA5FC5C281}"/>
                      </a:ext>
                    </a:extLst>
                  </p:cNvPr>
                  <p:cNvSpPr txBox="1">
                    <a:spLocks noRot="1" noChangeAspect="1" noMove="1" noResize="1" noEditPoints="1" noAdjustHandles="1" noChangeArrowheads="1" noChangeShapeType="1" noTextEdit="1"/>
                  </p:cNvSpPr>
                  <p:nvPr/>
                </p:nvSpPr>
                <p:spPr>
                  <a:xfrm>
                    <a:off x="4561843" y="4287241"/>
                    <a:ext cx="2569205" cy="413190"/>
                  </a:xfrm>
                  <a:prstGeom prst="rect">
                    <a:avLst/>
                  </a:prstGeom>
                  <a:blipFill>
                    <a:blip r:embed="rId9"/>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149D53-BD9E-F2F2-EE9E-A4371863D8BC}"/>
                      </a:ext>
                    </a:extLst>
                  </p:cNvPr>
                  <p:cNvSpPr txBox="1"/>
                  <p:nvPr/>
                </p:nvSpPr>
                <p:spPr>
                  <a:xfrm>
                    <a:off x="4561843" y="4730865"/>
                    <a:ext cx="2569205" cy="413190"/>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8</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8</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𝐶𝑙</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𝐶𝑙</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25" name="TextBox 24">
                    <a:extLst>
                      <a:ext uri="{FF2B5EF4-FFF2-40B4-BE49-F238E27FC236}">
                        <a16:creationId xmlns:a16="http://schemas.microsoft.com/office/drawing/2014/main" id="{AB149D53-BD9E-F2F2-EE9E-A4371863D8BC}"/>
                      </a:ext>
                    </a:extLst>
                  </p:cNvPr>
                  <p:cNvSpPr txBox="1">
                    <a:spLocks noRot="1" noChangeAspect="1" noMove="1" noResize="1" noEditPoints="1" noAdjustHandles="1" noChangeArrowheads="1" noChangeShapeType="1" noTextEdit="1"/>
                  </p:cNvSpPr>
                  <p:nvPr/>
                </p:nvSpPr>
                <p:spPr>
                  <a:xfrm>
                    <a:off x="4561843" y="4730865"/>
                    <a:ext cx="2569205" cy="413190"/>
                  </a:xfrm>
                  <a:prstGeom prst="rect">
                    <a:avLst/>
                  </a:prstGeom>
                  <a:blipFill>
                    <a:blip r:embed="rId10"/>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F058FD9-B77F-72C1-6ABD-775F06F2B3EC}"/>
                      </a:ext>
                    </a:extLst>
                  </p:cNvPr>
                  <p:cNvSpPr txBox="1"/>
                  <p:nvPr/>
                </p:nvSpPr>
                <p:spPr>
                  <a:xfrm>
                    <a:off x="4561843" y="5178957"/>
                    <a:ext cx="1936036" cy="413190"/>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9</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up>
                            </m:sSub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26" name="TextBox 25">
                    <a:extLst>
                      <a:ext uri="{FF2B5EF4-FFF2-40B4-BE49-F238E27FC236}">
                        <a16:creationId xmlns:a16="http://schemas.microsoft.com/office/drawing/2014/main" id="{2F058FD9-B77F-72C1-6ABD-775F06F2B3EC}"/>
                      </a:ext>
                    </a:extLst>
                  </p:cNvPr>
                  <p:cNvSpPr txBox="1">
                    <a:spLocks noRot="1" noChangeAspect="1" noMove="1" noResize="1" noEditPoints="1" noAdjustHandles="1" noChangeArrowheads="1" noChangeShapeType="1" noTextEdit="1"/>
                  </p:cNvSpPr>
                  <p:nvPr/>
                </p:nvSpPr>
                <p:spPr>
                  <a:xfrm>
                    <a:off x="4561843" y="5178957"/>
                    <a:ext cx="1936036" cy="413190"/>
                  </a:xfrm>
                  <a:prstGeom prst="rect">
                    <a:avLst/>
                  </a:prstGeom>
                  <a:blipFill>
                    <a:blip r:embed="rId11"/>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D78BA26-3C0D-EE4F-95B4-3A2EF0DBBAE6}"/>
                      </a:ext>
                    </a:extLst>
                  </p:cNvPr>
                  <p:cNvSpPr txBox="1"/>
                  <p:nvPr/>
                </p:nvSpPr>
                <p:spPr>
                  <a:xfrm>
                    <a:off x="4561843" y="5624817"/>
                    <a:ext cx="2685117" cy="428387"/>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10</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27" name="TextBox 26">
                    <a:extLst>
                      <a:ext uri="{FF2B5EF4-FFF2-40B4-BE49-F238E27FC236}">
                        <a16:creationId xmlns:a16="http://schemas.microsoft.com/office/drawing/2014/main" id="{DD78BA26-3C0D-EE4F-95B4-3A2EF0DBBAE6}"/>
                      </a:ext>
                    </a:extLst>
                  </p:cNvPr>
                  <p:cNvSpPr txBox="1">
                    <a:spLocks noRot="1" noChangeAspect="1" noMove="1" noResize="1" noEditPoints="1" noAdjustHandles="1" noChangeArrowheads="1" noChangeShapeType="1" noTextEdit="1"/>
                  </p:cNvSpPr>
                  <p:nvPr/>
                </p:nvSpPr>
                <p:spPr>
                  <a:xfrm>
                    <a:off x="4561843" y="5624817"/>
                    <a:ext cx="2685117" cy="428387"/>
                  </a:xfrm>
                  <a:prstGeom prst="rect">
                    <a:avLst/>
                  </a:prstGeom>
                  <a:blipFill>
                    <a:blip r:embed="rId12"/>
                    <a:stretch>
                      <a:fillRect/>
                    </a:stretch>
                  </a:blipFill>
                </p:spPr>
                <p:txBody>
                  <a:bodyPr/>
                  <a:lstStyle/>
                  <a:p>
                    <a:r>
                      <a:rPr lang="en-NZ">
                        <a:noFill/>
                      </a:rPr>
                      <a:t> </a:t>
                    </a:r>
                  </a:p>
                </p:txBody>
              </p:sp>
            </mc:Fallback>
          </mc:AlternateContent>
        </p:grpSp>
        <p:grpSp>
          <p:nvGrpSpPr>
            <p:cNvPr id="38" name="Group 37">
              <a:extLst>
                <a:ext uri="{FF2B5EF4-FFF2-40B4-BE49-F238E27FC236}">
                  <a16:creationId xmlns:a16="http://schemas.microsoft.com/office/drawing/2014/main" id="{E0622EE2-2BAB-BF3C-3A05-78EB91271916}"/>
                </a:ext>
              </a:extLst>
            </p:cNvPr>
            <p:cNvGrpSpPr/>
            <p:nvPr/>
          </p:nvGrpSpPr>
          <p:grpSpPr>
            <a:xfrm>
              <a:off x="9210102" y="821261"/>
              <a:ext cx="2981898" cy="5374111"/>
              <a:chOff x="9184644" y="1231486"/>
              <a:chExt cx="2981898" cy="5374111"/>
            </a:xfrm>
          </p:grpSpPr>
          <p:grpSp>
            <p:nvGrpSpPr>
              <p:cNvPr id="32" name="Group 31">
                <a:extLst>
                  <a:ext uri="{FF2B5EF4-FFF2-40B4-BE49-F238E27FC236}">
                    <a16:creationId xmlns:a16="http://schemas.microsoft.com/office/drawing/2014/main" id="{2E4ADB3F-5196-67CF-03E6-0F9D47BBB670}"/>
                  </a:ext>
                </a:extLst>
              </p:cNvPr>
              <p:cNvGrpSpPr/>
              <p:nvPr/>
            </p:nvGrpSpPr>
            <p:grpSpPr>
              <a:xfrm>
                <a:off x="9184644" y="1231486"/>
                <a:ext cx="2689856" cy="3919980"/>
                <a:chOff x="8625844" y="1218786"/>
                <a:chExt cx="2689856" cy="391998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8524635-EBDD-2521-9816-07E8723C08D8}"/>
                        </a:ext>
                      </a:extLst>
                    </p:cNvPr>
                    <p:cNvSpPr txBox="1"/>
                    <p:nvPr/>
                  </p:nvSpPr>
                  <p:spPr>
                    <a:xfrm>
                      <a:off x="8625844" y="1547557"/>
                      <a:ext cx="2404107"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8</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m:t>
                              </m:r>
                            </m:sup>
                          </m:sSubSup>
                        </m:oMath>
                      </a14:m>
                      <a:r>
                        <a:rPr kumimoji="0" lang="en-NZ"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 </a:t>
                      </a:r>
                    </a:p>
                  </p:txBody>
                </p:sp>
              </mc:Choice>
              <mc:Fallback xmlns="">
                <p:sp>
                  <p:nvSpPr>
                    <p:cNvPr id="16" name="TextBox 15">
                      <a:extLst>
                        <a:ext uri="{FF2B5EF4-FFF2-40B4-BE49-F238E27FC236}">
                          <a16:creationId xmlns:a16="http://schemas.microsoft.com/office/drawing/2014/main" id="{D8524635-EBDD-2521-9816-07E8723C08D8}"/>
                        </a:ext>
                      </a:extLst>
                    </p:cNvPr>
                    <p:cNvSpPr txBox="1">
                      <a:spLocks noRot="1" noChangeAspect="1" noMove="1" noResize="1" noEditPoints="1" noAdjustHandles="1" noChangeArrowheads="1" noChangeShapeType="1" noTextEdit="1"/>
                    </p:cNvSpPr>
                    <p:nvPr/>
                  </p:nvSpPr>
                  <p:spPr>
                    <a:xfrm>
                      <a:off x="8625844" y="1547557"/>
                      <a:ext cx="2404107" cy="402611"/>
                    </a:xfrm>
                    <a:prstGeom prst="rect">
                      <a:avLst/>
                    </a:prstGeom>
                    <a:blipFill>
                      <a:blip r:embed="rId13"/>
                      <a:stretch>
                        <a:fillRect/>
                      </a:stretch>
                    </a:blipFill>
                  </p:spPr>
                  <p:txBody>
                    <a:bodyPr/>
                    <a:lstStyle/>
                    <a:p>
                      <a:r>
                        <a:rPr lang="en-NZ">
                          <a:noFill/>
                        </a:rPr>
                        <a:t> </a:t>
                      </a:r>
                    </a:p>
                  </p:txBody>
                </p:sp>
              </mc:Fallback>
            </mc:AlternateContent>
            <p:sp>
              <p:nvSpPr>
                <p:cNvPr id="17" name="TextBox 16">
                  <a:extLst>
                    <a:ext uri="{FF2B5EF4-FFF2-40B4-BE49-F238E27FC236}">
                      <a16:creationId xmlns:a16="http://schemas.microsoft.com/office/drawing/2014/main" id="{B86042C3-FBF3-1D94-FAC9-7C114F8A7584}"/>
                    </a:ext>
                  </a:extLst>
                </p:cNvPr>
                <p:cNvSpPr txBox="1"/>
                <p:nvPr/>
              </p:nvSpPr>
              <p:spPr>
                <a:xfrm>
                  <a:off x="8625844" y="1218786"/>
                  <a:ext cx="12634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a:ea typeface="+mn-ea"/>
                      <a:cs typeface="+mn-cs"/>
                    </a:rPr>
                    <a:t>Mass balance</a:t>
                  </a: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74238F-5252-1891-6050-81342E892E34}"/>
                        </a:ext>
                      </a:extLst>
                    </p:cNvPr>
                    <p:cNvSpPr txBox="1"/>
                    <p:nvPr/>
                  </p:nvSpPr>
                  <p:spPr>
                    <a:xfrm>
                      <a:off x="8625844" y="1993673"/>
                      <a:ext cx="2292350" cy="416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8" name="TextBox 17">
                      <a:extLst>
                        <a:ext uri="{FF2B5EF4-FFF2-40B4-BE49-F238E27FC236}">
                          <a16:creationId xmlns:a16="http://schemas.microsoft.com/office/drawing/2014/main" id="{5174238F-5252-1891-6050-81342E892E34}"/>
                        </a:ext>
                      </a:extLst>
                    </p:cNvPr>
                    <p:cNvSpPr txBox="1">
                      <a:spLocks noRot="1" noChangeAspect="1" noMove="1" noResize="1" noEditPoints="1" noAdjustHandles="1" noChangeArrowheads="1" noChangeShapeType="1" noTextEdit="1"/>
                    </p:cNvSpPr>
                    <p:nvPr/>
                  </p:nvSpPr>
                  <p:spPr>
                    <a:xfrm>
                      <a:off x="8625844" y="1993673"/>
                      <a:ext cx="2292350" cy="416332"/>
                    </a:xfrm>
                    <a:prstGeom prst="rect">
                      <a:avLst/>
                    </a:prstGeom>
                    <a:blipFill>
                      <a:blip r:embed="rId1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7E461A4-2BE6-968A-C174-E382DDF50687}"/>
                        </a:ext>
                      </a:extLst>
                    </p:cNvPr>
                    <p:cNvSpPr txBox="1"/>
                    <p:nvPr/>
                  </p:nvSpPr>
                  <p:spPr>
                    <a:xfrm>
                      <a:off x="8625844" y="2916425"/>
                      <a:ext cx="2689856" cy="421077"/>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9" name="TextBox 18">
                      <a:extLst>
                        <a:ext uri="{FF2B5EF4-FFF2-40B4-BE49-F238E27FC236}">
                          <a16:creationId xmlns:a16="http://schemas.microsoft.com/office/drawing/2014/main" id="{E7E461A4-2BE6-968A-C174-E382DDF50687}"/>
                        </a:ext>
                      </a:extLst>
                    </p:cNvPr>
                    <p:cNvSpPr txBox="1">
                      <a:spLocks noRot="1" noChangeAspect="1" noMove="1" noResize="1" noEditPoints="1" noAdjustHandles="1" noChangeArrowheads="1" noChangeShapeType="1" noTextEdit="1"/>
                    </p:cNvSpPr>
                    <p:nvPr/>
                  </p:nvSpPr>
                  <p:spPr>
                    <a:xfrm>
                      <a:off x="8625844" y="2916425"/>
                      <a:ext cx="2689856" cy="421077"/>
                    </a:xfrm>
                    <a:prstGeom prst="rect">
                      <a:avLst/>
                    </a:prstGeom>
                    <a:blipFill>
                      <a:blip r:embed="rId1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646758E-C27B-F16E-A5D8-B70E5C437DC4}"/>
                        </a:ext>
                      </a:extLst>
                    </p:cNvPr>
                    <p:cNvSpPr txBox="1"/>
                    <p:nvPr/>
                  </p:nvSpPr>
                  <p:spPr>
                    <a:xfrm>
                      <a:off x="8625844" y="2453510"/>
                      <a:ext cx="2292350" cy="4194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20" name="TextBox 19">
                      <a:extLst>
                        <a:ext uri="{FF2B5EF4-FFF2-40B4-BE49-F238E27FC236}">
                          <a16:creationId xmlns:a16="http://schemas.microsoft.com/office/drawing/2014/main" id="{D646758E-C27B-F16E-A5D8-B70E5C437DC4}"/>
                        </a:ext>
                      </a:extLst>
                    </p:cNvPr>
                    <p:cNvSpPr txBox="1">
                      <a:spLocks noRot="1" noChangeAspect="1" noMove="1" noResize="1" noEditPoints="1" noAdjustHandles="1" noChangeArrowheads="1" noChangeShapeType="1" noTextEdit="1"/>
                    </p:cNvSpPr>
                    <p:nvPr/>
                  </p:nvSpPr>
                  <p:spPr>
                    <a:xfrm>
                      <a:off x="8625844" y="2453510"/>
                      <a:ext cx="2292350" cy="419410"/>
                    </a:xfrm>
                    <a:prstGeom prst="rect">
                      <a:avLst/>
                    </a:prstGeom>
                    <a:blipFill>
                      <a:blip r:embed="rId16"/>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F87098E-56E3-EE1B-477D-58F1CB95D59A}"/>
                        </a:ext>
                      </a:extLst>
                    </p:cNvPr>
                    <p:cNvSpPr txBox="1"/>
                    <p:nvPr/>
                  </p:nvSpPr>
                  <p:spPr>
                    <a:xfrm>
                      <a:off x="8625844" y="3843922"/>
                      <a:ext cx="2292350"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21" name="TextBox 20">
                      <a:extLst>
                        <a:ext uri="{FF2B5EF4-FFF2-40B4-BE49-F238E27FC236}">
                          <a16:creationId xmlns:a16="http://schemas.microsoft.com/office/drawing/2014/main" id="{1F87098E-56E3-EE1B-477D-58F1CB95D59A}"/>
                        </a:ext>
                      </a:extLst>
                    </p:cNvPr>
                    <p:cNvSpPr txBox="1">
                      <a:spLocks noRot="1" noChangeAspect="1" noMove="1" noResize="1" noEditPoints="1" noAdjustHandles="1" noChangeArrowheads="1" noChangeShapeType="1" noTextEdit="1"/>
                    </p:cNvSpPr>
                    <p:nvPr/>
                  </p:nvSpPr>
                  <p:spPr>
                    <a:xfrm>
                      <a:off x="8625844" y="3843922"/>
                      <a:ext cx="2292350" cy="402611"/>
                    </a:xfrm>
                    <a:prstGeom prst="rect">
                      <a:avLst/>
                    </a:prstGeom>
                    <a:blipFill>
                      <a:blip r:embed="rId17"/>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CE64D5-08F0-4D78-F93D-2AE9999342F9}"/>
                        </a:ext>
                      </a:extLst>
                    </p:cNvPr>
                    <p:cNvSpPr txBox="1"/>
                    <p:nvPr/>
                  </p:nvSpPr>
                  <p:spPr>
                    <a:xfrm>
                      <a:off x="8625844" y="3381007"/>
                      <a:ext cx="2292350" cy="419410"/>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10</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22" name="TextBox 21">
                      <a:extLst>
                        <a:ext uri="{FF2B5EF4-FFF2-40B4-BE49-F238E27FC236}">
                          <a16:creationId xmlns:a16="http://schemas.microsoft.com/office/drawing/2014/main" id="{D9CE64D5-08F0-4D78-F93D-2AE9999342F9}"/>
                        </a:ext>
                      </a:extLst>
                    </p:cNvPr>
                    <p:cNvSpPr txBox="1">
                      <a:spLocks noRot="1" noChangeAspect="1" noMove="1" noResize="1" noEditPoints="1" noAdjustHandles="1" noChangeArrowheads="1" noChangeShapeType="1" noTextEdit="1"/>
                    </p:cNvSpPr>
                    <p:nvPr/>
                  </p:nvSpPr>
                  <p:spPr>
                    <a:xfrm>
                      <a:off x="8625844" y="3381007"/>
                      <a:ext cx="2292350" cy="419410"/>
                    </a:xfrm>
                    <a:prstGeom prst="rect">
                      <a:avLst/>
                    </a:prstGeom>
                    <a:blipFill>
                      <a:blip r:embed="rId18"/>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120BF09-55E4-C43E-DC0A-021E27E903CC}"/>
                        </a:ext>
                      </a:extLst>
                    </p:cNvPr>
                    <p:cNvSpPr txBox="1"/>
                    <p:nvPr/>
                  </p:nvSpPr>
                  <p:spPr>
                    <a:xfrm>
                      <a:off x="8625844" y="4290038"/>
                      <a:ext cx="1985006"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𝐶𝑙</m:t>
                                  </m:r>
                                </m:e>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28" name="TextBox 27">
                      <a:extLst>
                        <a:ext uri="{FF2B5EF4-FFF2-40B4-BE49-F238E27FC236}">
                          <a16:creationId xmlns:a16="http://schemas.microsoft.com/office/drawing/2014/main" id="{0120BF09-55E4-C43E-DC0A-021E27E903CC}"/>
                        </a:ext>
                      </a:extLst>
                    </p:cNvPr>
                    <p:cNvSpPr txBox="1">
                      <a:spLocks noRot="1" noChangeAspect="1" noMove="1" noResize="1" noEditPoints="1" noAdjustHandles="1" noChangeArrowheads="1" noChangeShapeType="1" noTextEdit="1"/>
                    </p:cNvSpPr>
                    <p:nvPr/>
                  </p:nvSpPr>
                  <p:spPr>
                    <a:xfrm>
                      <a:off x="8625844" y="4290038"/>
                      <a:ext cx="1985006" cy="402611"/>
                    </a:xfrm>
                    <a:prstGeom prst="rect">
                      <a:avLst/>
                    </a:prstGeom>
                    <a:blipFill>
                      <a:blip r:embed="rId19"/>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E7EAB17-FF43-FB89-4608-A216A8E62E4F}"/>
                        </a:ext>
                      </a:extLst>
                    </p:cNvPr>
                    <p:cNvSpPr txBox="1"/>
                    <p:nvPr/>
                  </p:nvSpPr>
                  <p:spPr>
                    <a:xfrm>
                      <a:off x="8625844" y="4736155"/>
                      <a:ext cx="2292350"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𝐶𝑙</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8</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29" name="TextBox 28">
                      <a:extLst>
                        <a:ext uri="{FF2B5EF4-FFF2-40B4-BE49-F238E27FC236}">
                          <a16:creationId xmlns:a16="http://schemas.microsoft.com/office/drawing/2014/main" id="{EE7EAB17-FF43-FB89-4608-A216A8E62E4F}"/>
                        </a:ext>
                      </a:extLst>
                    </p:cNvPr>
                    <p:cNvSpPr txBox="1">
                      <a:spLocks noRot="1" noChangeAspect="1" noMove="1" noResize="1" noEditPoints="1" noAdjustHandles="1" noChangeArrowheads="1" noChangeShapeType="1" noTextEdit="1"/>
                    </p:cNvSpPr>
                    <p:nvPr/>
                  </p:nvSpPr>
                  <p:spPr>
                    <a:xfrm>
                      <a:off x="8625844" y="4736155"/>
                      <a:ext cx="2292350" cy="402611"/>
                    </a:xfrm>
                    <a:prstGeom prst="rect">
                      <a:avLst/>
                    </a:prstGeom>
                    <a:blipFill>
                      <a:blip r:embed="rId20"/>
                      <a:stretch>
                        <a:fillRect/>
                      </a:stretch>
                    </a:blipFill>
                  </p:spPr>
                  <p:txBody>
                    <a:bodyPr/>
                    <a:lstStyle/>
                    <a:p>
                      <a:r>
                        <a:rPr lang="en-NZ">
                          <a:noFill/>
                        </a:rPr>
                        <a:t> </a:t>
                      </a:r>
                    </a:p>
                  </p:txBody>
                </p:sp>
              </mc:Fallback>
            </mc:AlternateContent>
          </p:grpSp>
          <p:grpSp>
            <p:nvGrpSpPr>
              <p:cNvPr id="37" name="Group 36">
                <a:extLst>
                  <a:ext uri="{FF2B5EF4-FFF2-40B4-BE49-F238E27FC236}">
                    <a16:creationId xmlns:a16="http://schemas.microsoft.com/office/drawing/2014/main" id="{E8B7AC32-245B-2687-9B40-59A90B996F7D}"/>
                  </a:ext>
                </a:extLst>
              </p:cNvPr>
              <p:cNvGrpSpPr/>
              <p:nvPr/>
            </p:nvGrpSpPr>
            <p:grpSpPr>
              <a:xfrm>
                <a:off x="9184644" y="5312644"/>
                <a:ext cx="2981898" cy="1292953"/>
                <a:chOff x="9191052" y="5312644"/>
                <a:chExt cx="2981898" cy="1292953"/>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BD97A4C-503C-334E-4721-4409D10D7B8C}"/>
                        </a:ext>
                      </a:extLst>
                    </p:cNvPr>
                    <p:cNvSpPr txBox="1"/>
                    <p:nvPr/>
                  </p:nvSpPr>
                  <p:spPr>
                    <a:xfrm>
                      <a:off x="9191052" y="5312644"/>
                      <a:ext cx="2886706"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𝐶𝑙</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8</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𝐶𝑙</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34" name="TextBox 33">
                      <a:extLst>
                        <a:ext uri="{FF2B5EF4-FFF2-40B4-BE49-F238E27FC236}">
                          <a16:creationId xmlns:a16="http://schemas.microsoft.com/office/drawing/2014/main" id="{EBD97A4C-503C-334E-4721-4409D10D7B8C}"/>
                        </a:ext>
                      </a:extLst>
                    </p:cNvPr>
                    <p:cNvSpPr txBox="1">
                      <a:spLocks noRot="1" noChangeAspect="1" noMove="1" noResize="1" noEditPoints="1" noAdjustHandles="1" noChangeArrowheads="1" noChangeShapeType="1" noTextEdit="1"/>
                    </p:cNvSpPr>
                    <p:nvPr/>
                  </p:nvSpPr>
                  <p:spPr>
                    <a:xfrm>
                      <a:off x="9191052" y="5312644"/>
                      <a:ext cx="2886706" cy="402611"/>
                    </a:xfrm>
                    <a:prstGeom prst="rect">
                      <a:avLst/>
                    </a:prstGeom>
                    <a:blipFill>
                      <a:blip r:embed="rId21"/>
                      <a:stretch>
                        <a:fillRect b="-6061"/>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8B3F701-F1F1-08A6-DE47-F8CF3F45E947}"/>
                        </a:ext>
                      </a:extLst>
                    </p:cNvPr>
                    <p:cNvSpPr txBox="1"/>
                    <p:nvPr/>
                  </p:nvSpPr>
                  <p:spPr>
                    <a:xfrm>
                      <a:off x="9191052" y="5764165"/>
                      <a:ext cx="2981898"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35" name="TextBox 34">
                      <a:extLst>
                        <a:ext uri="{FF2B5EF4-FFF2-40B4-BE49-F238E27FC236}">
                          <a16:creationId xmlns:a16="http://schemas.microsoft.com/office/drawing/2014/main" id="{B8B3F701-F1F1-08A6-DE47-F8CF3F45E947}"/>
                        </a:ext>
                      </a:extLst>
                    </p:cNvPr>
                    <p:cNvSpPr txBox="1">
                      <a:spLocks noRot="1" noChangeAspect="1" noMove="1" noResize="1" noEditPoints="1" noAdjustHandles="1" noChangeArrowheads="1" noChangeShapeType="1" noTextEdit="1"/>
                    </p:cNvSpPr>
                    <p:nvPr/>
                  </p:nvSpPr>
                  <p:spPr>
                    <a:xfrm>
                      <a:off x="9191052" y="5764165"/>
                      <a:ext cx="2981898" cy="402611"/>
                    </a:xfrm>
                    <a:prstGeom prst="rect">
                      <a:avLst/>
                    </a:prstGeom>
                    <a:blipFill>
                      <a:blip r:embed="rId22"/>
                      <a:stretch>
                        <a:fillRect b="-6061"/>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73EF505-69C9-D98A-8874-3916F97033E3}"/>
                        </a:ext>
                      </a:extLst>
                    </p:cNvPr>
                    <p:cNvSpPr txBox="1"/>
                    <p:nvPr/>
                  </p:nvSpPr>
                  <p:spPr>
                    <a:xfrm>
                      <a:off x="9191052" y="6202986"/>
                      <a:ext cx="2981898"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f>
                            <m:f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𝐻𝐶</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36" name="TextBox 35">
                      <a:extLst>
                        <a:ext uri="{FF2B5EF4-FFF2-40B4-BE49-F238E27FC236}">
                          <a16:creationId xmlns:a16="http://schemas.microsoft.com/office/drawing/2014/main" id="{D73EF505-69C9-D98A-8874-3916F97033E3}"/>
                        </a:ext>
                      </a:extLst>
                    </p:cNvPr>
                    <p:cNvSpPr txBox="1">
                      <a:spLocks noRot="1" noChangeAspect="1" noMove="1" noResize="1" noEditPoints="1" noAdjustHandles="1" noChangeArrowheads="1" noChangeShapeType="1" noTextEdit="1"/>
                    </p:cNvSpPr>
                    <p:nvPr/>
                  </p:nvSpPr>
                  <p:spPr>
                    <a:xfrm>
                      <a:off x="9191052" y="6202986"/>
                      <a:ext cx="2981898" cy="402611"/>
                    </a:xfrm>
                    <a:prstGeom prst="rect">
                      <a:avLst/>
                    </a:prstGeom>
                    <a:blipFill>
                      <a:blip r:embed="rId23"/>
                      <a:stretch>
                        <a:fillRect b="-6061"/>
                      </a:stretch>
                    </a:blipFill>
                  </p:spPr>
                  <p:txBody>
                    <a:bodyPr/>
                    <a:lstStyle/>
                    <a:p>
                      <a:r>
                        <a:rPr lang="en-NZ">
                          <a:noFill/>
                        </a:rPr>
                        <a:t> </a:t>
                      </a:r>
                    </a:p>
                  </p:txBody>
                </p:sp>
              </mc:Fallback>
            </mc:AlternateContent>
          </p:grpSp>
        </p:grpSp>
      </p:grpSp>
      <p:sp>
        <p:nvSpPr>
          <p:cNvPr id="2" name="Rectangle 1">
            <a:extLst>
              <a:ext uri="{FF2B5EF4-FFF2-40B4-BE49-F238E27FC236}">
                <a16:creationId xmlns:a16="http://schemas.microsoft.com/office/drawing/2014/main" id="{0BA3B423-C14D-E7D0-34AE-38CD7C87F144}"/>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15784068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B65A5-2622-6CB5-3197-D0D1BEACD97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B260836-D711-4103-E10F-39DCB8E311E2}"/>
              </a:ext>
            </a:extLst>
          </p:cNvPr>
          <p:cNvSpPr txBox="1"/>
          <p:nvPr/>
        </p:nvSpPr>
        <p:spPr>
          <a:xfrm>
            <a:off x="243506" y="147326"/>
            <a:ext cx="802242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1"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SLC8A1</a:t>
            </a:r>
            <a:r>
              <a:rPr kumimoji="0" lang="en-NZ" sz="2400" b="1" i="0"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(NCE/NCX) Sodium-calcium exchange</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NZ" sz="24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2"/>
              </a:rPr>
              <a:t>SLCtables</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NZ" sz="24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nvGrpSpPr>
          <p:cNvPr id="127" name="Group 126">
            <a:extLst>
              <a:ext uri="{FF2B5EF4-FFF2-40B4-BE49-F238E27FC236}">
                <a16:creationId xmlns:a16="http://schemas.microsoft.com/office/drawing/2014/main" id="{183AED77-8DC7-1F57-02F0-BA8DC2F8A456}"/>
              </a:ext>
            </a:extLst>
          </p:cNvPr>
          <p:cNvGrpSpPr/>
          <p:nvPr/>
        </p:nvGrpSpPr>
        <p:grpSpPr>
          <a:xfrm>
            <a:off x="851936" y="1427472"/>
            <a:ext cx="10044963" cy="3749056"/>
            <a:chOff x="851936" y="1461626"/>
            <a:chExt cx="10044963" cy="3749056"/>
          </a:xfrm>
        </p:grpSpPr>
        <p:grpSp>
          <p:nvGrpSpPr>
            <p:cNvPr id="124" name="Group 123">
              <a:extLst>
                <a:ext uri="{FF2B5EF4-FFF2-40B4-BE49-F238E27FC236}">
                  <a16:creationId xmlns:a16="http://schemas.microsoft.com/office/drawing/2014/main" id="{038FB402-A817-8E12-0C72-DF1EDAB244F4}"/>
                </a:ext>
              </a:extLst>
            </p:cNvPr>
            <p:cNvGrpSpPr/>
            <p:nvPr/>
          </p:nvGrpSpPr>
          <p:grpSpPr>
            <a:xfrm>
              <a:off x="851936" y="2427312"/>
              <a:ext cx="10044963" cy="1817684"/>
              <a:chOff x="851936" y="2693724"/>
              <a:chExt cx="10044963" cy="1817684"/>
            </a:xfrm>
          </p:grpSpPr>
          <p:pic>
            <p:nvPicPr>
              <p:cNvPr id="26" name="Picture 25">
                <a:extLst>
                  <a:ext uri="{FF2B5EF4-FFF2-40B4-BE49-F238E27FC236}">
                    <a16:creationId xmlns:a16="http://schemas.microsoft.com/office/drawing/2014/main" id="{0E5AB6BE-974E-FB19-BF2A-3D0C39876413}"/>
                  </a:ext>
                </a:extLst>
              </p:cNvPr>
              <p:cNvPicPr>
                <a:picLocks noChangeAspect="1"/>
              </p:cNvPicPr>
              <p:nvPr/>
            </p:nvPicPr>
            <p:blipFill>
              <a:blip r:embed="rId3"/>
              <a:stretch>
                <a:fillRect/>
              </a:stretch>
            </p:blipFill>
            <p:spPr>
              <a:xfrm>
                <a:off x="851936" y="3112229"/>
                <a:ext cx="1762115" cy="1082863"/>
              </a:xfrm>
              <a:prstGeom prst="rect">
                <a:avLst/>
              </a:prstGeom>
            </p:spPr>
          </p:pic>
          <p:sp>
            <p:nvSpPr>
              <p:cNvPr id="88" name="Arrow: Right 87">
                <a:extLst>
                  <a:ext uri="{FF2B5EF4-FFF2-40B4-BE49-F238E27FC236}">
                    <a16:creationId xmlns:a16="http://schemas.microsoft.com/office/drawing/2014/main" id="{91D7A0C4-9A74-8D0A-FCAA-85C125B4B6BC}"/>
                  </a:ext>
                </a:extLst>
              </p:cNvPr>
              <p:cNvSpPr/>
              <p:nvPr/>
            </p:nvSpPr>
            <p:spPr>
              <a:xfrm>
                <a:off x="3161597" y="3429000"/>
                <a:ext cx="278961" cy="34713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Arrow: Right 88">
                <a:extLst>
                  <a:ext uri="{FF2B5EF4-FFF2-40B4-BE49-F238E27FC236}">
                    <a16:creationId xmlns:a16="http://schemas.microsoft.com/office/drawing/2014/main" id="{373DCA30-0379-2605-A03B-AC2996B31DDE}"/>
                  </a:ext>
                </a:extLst>
              </p:cNvPr>
              <p:cNvSpPr/>
              <p:nvPr/>
            </p:nvSpPr>
            <p:spPr>
              <a:xfrm>
                <a:off x="8855652" y="3429000"/>
                <a:ext cx="278961" cy="34713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2" name="Group 121">
                <a:extLst>
                  <a:ext uri="{FF2B5EF4-FFF2-40B4-BE49-F238E27FC236}">
                    <a16:creationId xmlns:a16="http://schemas.microsoft.com/office/drawing/2014/main" id="{F912EEE2-FB1B-2A23-E976-D14BCCF1AEA7}"/>
                  </a:ext>
                </a:extLst>
              </p:cNvPr>
              <p:cNvGrpSpPr/>
              <p:nvPr/>
            </p:nvGrpSpPr>
            <p:grpSpPr>
              <a:xfrm>
                <a:off x="9682162" y="2693724"/>
                <a:ext cx="1214737" cy="1817684"/>
                <a:chOff x="9682162" y="2523443"/>
                <a:chExt cx="1214737" cy="1817684"/>
              </a:xfrm>
            </p:grpSpPr>
            <p:grpSp>
              <p:nvGrpSpPr>
                <p:cNvPr id="90" name="Group 89">
                  <a:extLst>
                    <a:ext uri="{FF2B5EF4-FFF2-40B4-BE49-F238E27FC236}">
                      <a16:creationId xmlns:a16="http://schemas.microsoft.com/office/drawing/2014/main" id="{8E800B95-9B31-BA8E-F4A4-C665020C4874}"/>
                    </a:ext>
                  </a:extLst>
                </p:cNvPr>
                <p:cNvGrpSpPr/>
                <p:nvPr/>
              </p:nvGrpSpPr>
              <p:grpSpPr>
                <a:xfrm>
                  <a:off x="9682162" y="2523443"/>
                  <a:ext cx="1214737" cy="1817684"/>
                  <a:chOff x="10452606" y="1393827"/>
                  <a:chExt cx="1214737" cy="1817684"/>
                </a:xfrm>
              </p:grpSpPr>
              <p:cxnSp>
                <p:nvCxnSpPr>
                  <p:cNvPr id="91" name="Straight Arrow Connector 90">
                    <a:extLst>
                      <a:ext uri="{FF2B5EF4-FFF2-40B4-BE49-F238E27FC236}">
                        <a16:creationId xmlns:a16="http://schemas.microsoft.com/office/drawing/2014/main" id="{BE162813-347A-EC46-D6D2-058039D9FFD2}"/>
                      </a:ext>
                    </a:extLst>
                  </p:cNvPr>
                  <p:cNvCxnSpPr>
                    <a:cxnSpLocks/>
                  </p:cNvCxnSpPr>
                  <p:nvPr/>
                </p:nvCxnSpPr>
                <p:spPr>
                  <a:xfrm flipV="1">
                    <a:off x="11082353" y="2054113"/>
                    <a:ext cx="0" cy="504000"/>
                  </a:xfrm>
                  <a:prstGeom prst="straightConnector1">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C006208-DB45-9BDC-16A8-E56FA7A5E9EE}"/>
                      </a:ext>
                    </a:extLst>
                  </p:cNvPr>
                  <p:cNvCxnSpPr/>
                  <p:nvPr/>
                </p:nvCxnSpPr>
                <p:spPr>
                  <a:xfrm>
                    <a:off x="10963889" y="2053188"/>
                    <a:ext cx="0" cy="504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BAFC304-7223-1A04-F119-C6226522BB8C}"/>
                          </a:ext>
                        </a:extLst>
                      </p:cNvPr>
                      <p:cNvSpPr txBox="1"/>
                      <p:nvPr/>
                    </p:nvSpPr>
                    <p:spPr>
                      <a:xfrm>
                        <a:off x="10452606" y="1394904"/>
                        <a:ext cx="396000" cy="267165"/>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3" name="TextBox 92">
                        <a:extLst>
                          <a:ext uri="{FF2B5EF4-FFF2-40B4-BE49-F238E27FC236}">
                            <a16:creationId xmlns:a16="http://schemas.microsoft.com/office/drawing/2014/main" id="{2BAFC304-7223-1A04-F119-C6226522BB8C}"/>
                          </a:ext>
                        </a:extLst>
                      </p:cNvPr>
                      <p:cNvSpPr txBox="1">
                        <a:spLocks noRot="1" noChangeAspect="1" noMove="1" noResize="1" noEditPoints="1" noAdjustHandles="1" noChangeArrowheads="1" noChangeShapeType="1" noTextEdit="1"/>
                      </p:cNvSpPr>
                      <p:nvPr/>
                    </p:nvSpPr>
                    <p:spPr>
                      <a:xfrm>
                        <a:off x="10452606" y="1394904"/>
                        <a:ext cx="396000" cy="267165"/>
                      </a:xfrm>
                      <a:prstGeom prst="roundRect">
                        <a:avLst>
                          <a:gd name="adj" fmla="val 38026"/>
                        </a:avLst>
                      </a:prstGeom>
                      <a:blipFill>
                        <a:blip r:embed="rId4"/>
                        <a:stretch>
                          <a:fillRect l="-2985" b="-2174"/>
                        </a:stretch>
                      </a:blipFill>
                      <a:ln w="12700">
                        <a:solidFill>
                          <a:srgbClr val="FF0000"/>
                        </a:solidFill>
                      </a:ln>
                    </p:spPr>
                    <p:txBody>
                      <a:bodyPr/>
                      <a:lstStyle/>
                      <a:p>
                        <a:r>
                          <a:rPr lang="en-NZ">
                            <a:noFill/>
                          </a:rPr>
                          <a:t> </a:t>
                        </a:r>
                      </a:p>
                    </p:txBody>
                  </p:sp>
                </mc:Fallback>
              </mc:AlternateContent>
              <p:grpSp>
                <p:nvGrpSpPr>
                  <p:cNvPr id="94" name="Group 93">
                    <a:extLst>
                      <a:ext uri="{FF2B5EF4-FFF2-40B4-BE49-F238E27FC236}">
                        <a16:creationId xmlns:a16="http://schemas.microsoft.com/office/drawing/2014/main" id="{249308B0-13FA-0F60-6482-07C7F0BE7E0C}"/>
                      </a:ext>
                    </a:extLst>
                  </p:cNvPr>
                  <p:cNvGrpSpPr/>
                  <p:nvPr/>
                </p:nvGrpSpPr>
                <p:grpSpPr>
                  <a:xfrm>
                    <a:off x="10623343" y="2196043"/>
                    <a:ext cx="1044000" cy="216000"/>
                    <a:chOff x="10623343" y="2194424"/>
                    <a:chExt cx="1044000" cy="216000"/>
                  </a:xfrm>
                </p:grpSpPr>
                <p:cxnSp>
                  <p:nvCxnSpPr>
                    <p:cNvPr id="106" name="Straight Connector 105">
                      <a:extLst>
                        <a:ext uri="{FF2B5EF4-FFF2-40B4-BE49-F238E27FC236}">
                          <a16:creationId xmlns:a16="http://schemas.microsoft.com/office/drawing/2014/main" id="{2D222D83-4D6D-4DCA-0623-A91CFA2FD3F4}"/>
                        </a:ext>
                      </a:extLst>
                    </p:cNvPr>
                    <p:cNvCxnSpPr>
                      <a:cxnSpLocks/>
                    </p:cNvCxnSpPr>
                    <p:nvPr/>
                  </p:nvCxnSpPr>
                  <p:spPr>
                    <a:xfrm>
                      <a:off x="10623343" y="2302424"/>
                      <a:ext cx="1044000" cy="0"/>
                    </a:xfrm>
                    <a:prstGeom prst="line">
                      <a:avLst/>
                    </a:prstGeom>
                    <a:ln w="57150" cmpd="dbl">
                      <a:solidFill>
                        <a:schemeClr val="accent4">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0B72A894-3544-C178-C6F1-9A75469D1680}"/>
                        </a:ext>
                      </a:extLst>
                    </p:cNvPr>
                    <p:cNvSpPr/>
                    <p:nvPr/>
                  </p:nvSpPr>
                  <p:spPr>
                    <a:xfrm>
                      <a:off x="10817381" y="2194424"/>
                      <a:ext cx="360000" cy="216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mn-ea"/>
                          <a:cs typeface="+mn-cs"/>
                        </a:rPr>
                        <a:t>NCE</a:t>
                      </a:r>
                    </a:p>
                  </p:txBody>
                </p:sp>
              </p:gr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BEF0582D-FB34-409D-2925-323940D5A647}"/>
                          </a:ext>
                        </a:extLst>
                      </p:cNvPr>
                      <p:cNvSpPr txBox="1"/>
                      <p:nvPr/>
                    </p:nvSpPr>
                    <p:spPr>
                      <a:xfrm>
                        <a:off x="10821631" y="1821880"/>
                        <a:ext cx="396000" cy="236458"/>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𝑁𝐶𝐸</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5" name="TextBox 94">
                        <a:extLst>
                          <a:ext uri="{FF2B5EF4-FFF2-40B4-BE49-F238E27FC236}">
                            <a16:creationId xmlns:a16="http://schemas.microsoft.com/office/drawing/2014/main" id="{BEF0582D-FB34-409D-2925-323940D5A647}"/>
                          </a:ext>
                        </a:extLst>
                      </p:cNvPr>
                      <p:cNvSpPr txBox="1">
                        <a:spLocks noRot="1" noChangeAspect="1" noMove="1" noResize="1" noEditPoints="1" noAdjustHandles="1" noChangeArrowheads="1" noChangeShapeType="1" noTextEdit="1"/>
                      </p:cNvSpPr>
                      <p:nvPr/>
                    </p:nvSpPr>
                    <p:spPr>
                      <a:xfrm>
                        <a:off x="10821631" y="1821880"/>
                        <a:ext cx="396000" cy="236458"/>
                      </a:xfrm>
                      <a:prstGeom prst="roundRect">
                        <a:avLst>
                          <a:gd name="adj" fmla="val 38026"/>
                        </a:avLst>
                      </a:prstGeom>
                      <a:blipFill>
                        <a:blip r:embed="rId5"/>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FAEDF8E-7D66-F2A2-34D9-A407EF144B6D}"/>
                          </a:ext>
                        </a:extLst>
                      </p:cNvPr>
                      <p:cNvSpPr txBox="1"/>
                      <p:nvPr/>
                    </p:nvSpPr>
                    <p:spPr>
                      <a:xfrm>
                        <a:off x="10821631" y="2564630"/>
                        <a:ext cx="396000" cy="236458"/>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𝑁𝐶𝐸</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6" name="TextBox 95">
                        <a:extLst>
                          <a:ext uri="{FF2B5EF4-FFF2-40B4-BE49-F238E27FC236}">
                            <a16:creationId xmlns:a16="http://schemas.microsoft.com/office/drawing/2014/main" id="{7FAEDF8E-7D66-F2A2-34D9-A407EF144B6D}"/>
                          </a:ext>
                        </a:extLst>
                      </p:cNvPr>
                      <p:cNvSpPr txBox="1">
                        <a:spLocks noRot="1" noChangeAspect="1" noMove="1" noResize="1" noEditPoints="1" noAdjustHandles="1" noChangeArrowheads="1" noChangeShapeType="1" noTextEdit="1"/>
                      </p:cNvSpPr>
                      <p:nvPr/>
                    </p:nvSpPr>
                    <p:spPr>
                      <a:xfrm>
                        <a:off x="10821631" y="2564630"/>
                        <a:ext cx="396000" cy="236458"/>
                      </a:xfrm>
                      <a:prstGeom prst="roundRect">
                        <a:avLst>
                          <a:gd name="adj" fmla="val 38026"/>
                        </a:avLst>
                      </a:prstGeom>
                      <a:blipFill>
                        <a:blip r:embed="rId6"/>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10FAFD84-E5BD-950B-8B09-790739DBC76D}"/>
                          </a:ext>
                        </a:extLst>
                      </p:cNvPr>
                      <p:cNvSpPr txBox="1"/>
                      <p:nvPr/>
                    </p:nvSpPr>
                    <p:spPr>
                      <a:xfrm>
                        <a:off x="10452606" y="2929485"/>
                        <a:ext cx="396000" cy="282026"/>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7" name="TextBox 96">
                        <a:extLst>
                          <a:ext uri="{FF2B5EF4-FFF2-40B4-BE49-F238E27FC236}">
                            <a16:creationId xmlns:a16="http://schemas.microsoft.com/office/drawing/2014/main" id="{10FAFD84-E5BD-950B-8B09-790739DBC76D}"/>
                          </a:ext>
                        </a:extLst>
                      </p:cNvPr>
                      <p:cNvSpPr txBox="1">
                        <a:spLocks noRot="1" noChangeAspect="1" noMove="1" noResize="1" noEditPoints="1" noAdjustHandles="1" noChangeArrowheads="1" noChangeShapeType="1" noTextEdit="1"/>
                      </p:cNvSpPr>
                      <p:nvPr/>
                    </p:nvSpPr>
                    <p:spPr>
                      <a:xfrm>
                        <a:off x="10452606" y="2929485"/>
                        <a:ext cx="396000" cy="282026"/>
                      </a:xfrm>
                      <a:prstGeom prst="roundRect">
                        <a:avLst>
                          <a:gd name="adj" fmla="val 38026"/>
                        </a:avLst>
                      </a:prstGeom>
                      <a:blipFill>
                        <a:blip r:embed="rId7"/>
                        <a:stretch>
                          <a:fillRect l="-2985" b="-2041"/>
                        </a:stretch>
                      </a:blipFill>
                      <a:ln w="12700">
                        <a:solidFill>
                          <a:srgbClr val="FF0000"/>
                        </a:solidFill>
                      </a:ln>
                    </p:spPr>
                    <p:txBody>
                      <a:bodyPr/>
                      <a:lstStyle/>
                      <a:p>
                        <a:r>
                          <a:rPr lang="en-NZ">
                            <a:noFill/>
                          </a:rPr>
                          <a:t> </a:t>
                        </a:r>
                      </a:p>
                    </p:txBody>
                  </p:sp>
                </mc:Fallback>
              </mc:AlternateContent>
              <p:cxnSp>
                <p:nvCxnSpPr>
                  <p:cNvPr id="98" name="Connector: Elbow 97">
                    <a:extLst>
                      <a:ext uri="{FF2B5EF4-FFF2-40B4-BE49-F238E27FC236}">
                        <a16:creationId xmlns:a16="http://schemas.microsoft.com/office/drawing/2014/main" id="{B1BCA846-BDD6-0257-4271-C5C92CEA1CA8}"/>
                      </a:ext>
                    </a:extLst>
                  </p:cNvPr>
                  <p:cNvCxnSpPr>
                    <a:stCxn id="93" idx="3"/>
                    <a:endCxn id="95" idx="0"/>
                  </p:cNvCxnSpPr>
                  <p:nvPr/>
                </p:nvCxnSpPr>
                <p:spPr>
                  <a:xfrm>
                    <a:off x="10848606" y="1528487"/>
                    <a:ext cx="108000" cy="293393"/>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0FFCF9B3-9458-5BEF-44BC-E043489736E6}"/>
                      </a:ext>
                    </a:extLst>
                  </p:cNvPr>
                  <p:cNvCxnSpPr>
                    <a:cxnSpLocks/>
                    <a:stCxn id="97" idx="3"/>
                    <a:endCxn id="96" idx="2"/>
                  </p:cNvCxnSpPr>
                  <p:nvPr/>
                </p:nvCxnSpPr>
                <p:spPr>
                  <a:xfrm flipV="1">
                    <a:off x="10848606" y="2801088"/>
                    <a:ext cx="108000" cy="269410"/>
                  </a:xfrm>
                  <a:prstGeom prst="bentConnector2">
                    <a:avLst/>
                  </a:prstGeom>
                  <a:ln w="190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3C5B9DD-054D-D1E6-D174-BBEA248C2252}"/>
                          </a:ext>
                        </a:extLst>
                      </p:cNvPr>
                      <p:cNvSpPr txBox="1"/>
                      <p:nvPr/>
                    </p:nvSpPr>
                    <p:spPr>
                      <a:xfrm>
                        <a:off x="11226631" y="1393827"/>
                        <a:ext cx="432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0" name="TextBox 99">
                        <a:extLst>
                          <a:ext uri="{FF2B5EF4-FFF2-40B4-BE49-F238E27FC236}">
                            <a16:creationId xmlns:a16="http://schemas.microsoft.com/office/drawing/2014/main" id="{83C5B9DD-054D-D1E6-D174-BBEA248C2252}"/>
                          </a:ext>
                        </a:extLst>
                      </p:cNvPr>
                      <p:cNvSpPr txBox="1">
                        <a:spLocks noRot="1" noChangeAspect="1" noMove="1" noResize="1" noEditPoints="1" noAdjustHandles="1" noChangeArrowheads="1" noChangeShapeType="1" noTextEdit="1"/>
                      </p:cNvSpPr>
                      <p:nvPr/>
                    </p:nvSpPr>
                    <p:spPr>
                      <a:xfrm>
                        <a:off x="11226631" y="1393827"/>
                        <a:ext cx="432000" cy="252000"/>
                      </a:xfrm>
                      <a:prstGeom prst="roundRect">
                        <a:avLst>
                          <a:gd name="adj" fmla="val 38026"/>
                        </a:avLst>
                      </a:prstGeom>
                      <a:blipFill>
                        <a:blip r:embed="rId8"/>
                        <a:stretch>
                          <a:fillRect l="-2740" b="-6977"/>
                        </a:stretch>
                      </a:blipFill>
                      <a:ln w="12700">
                        <a:solidFill>
                          <a:srgbClr val="FF0000"/>
                        </a:solidFill>
                      </a:ln>
                    </p:spPr>
                    <p:txBody>
                      <a:bodyPr/>
                      <a:lstStyle/>
                      <a:p>
                        <a:r>
                          <a:rPr lang="en-NZ">
                            <a:noFill/>
                          </a:rPr>
                          <a:t> </a:t>
                        </a:r>
                      </a:p>
                    </p:txBody>
                  </p:sp>
                </mc:Fallback>
              </mc:AlternateContent>
              <p:cxnSp>
                <p:nvCxnSpPr>
                  <p:cNvPr id="101" name="Connector: Elbow 100">
                    <a:extLst>
                      <a:ext uri="{FF2B5EF4-FFF2-40B4-BE49-F238E27FC236}">
                        <a16:creationId xmlns:a16="http://schemas.microsoft.com/office/drawing/2014/main" id="{29F4A98A-C4EA-7796-9279-D3B3C96109CE}"/>
                      </a:ext>
                    </a:extLst>
                  </p:cNvPr>
                  <p:cNvCxnSpPr>
                    <a:cxnSpLocks/>
                    <a:stCxn id="100" idx="1"/>
                    <a:endCxn id="95" idx="0"/>
                  </p:cNvCxnSpPr>
                  <p:nvPr/>
                </p:nvCxnSpPr>
                <p:spPr>
                  <a:xfrm rot="10800000" flipV="1">
                    <a:off x="11082631" y="1519826"/>
                    <a:ext cx="144000" cy="302053"/>
                  </a:xfrm>
                  <a:prstGeom prst="bentConnector2">
                    <a:avLst/>
                  </a:prstGeom>
                  <a:ln w="19050">
                    <a:solidFill>
                      <a:schemeClr val="accent4">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90ED4DE-D2E3-FF42-FF91-2208536B2FFB}"/>
                          </a:ext>
                        </a:extLst>
                      </p:cNvPr>
                      <p:cNvSpPr txBox="1"/>
                      <p:nvPr/>
                    </p:nvSpPr>
                    <p:spPr>
                      <a:xfrm>
                        <a:off x="11226631" y="2913486"/>
                        <a:ext cx="432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3" name="TextBox 102">
                        <a:extLst>
                          <a:ext uri="{FF2B5EF4-FFF2-40B4-BE49-F238E27FC236}">
                            <a16:creationId xmlns:a16="http://schemas.microsoft.com/office/drawing/2014/main" id="{D90ED4DE-D2E3-FF42-FF91-2208536B2FFB}"/>
                          </a:ext>
                        </a:extLst>
                      </p:cNvPr>
                      <p:cNvSpPr txBox="1">
                        <a:spLocks noRot="1" noChangeAspect="1" noMove="1" noResize="1" noEditPoints="1" noAdjustHandles="1" noChangeArrowheads="1" noChangeShapeType="1" noTextEdit="1"/>
                      </p:cNvSpPr>
                      <p:nvPr/>
                    </p:nvSpPr>
                    <p:spPr>
                      <a:xfrm>
                        <a:off x="11226631" y="2913486"/>
                        <a:ext cx="432000" cy="252000"/>
                      </a:xfrm>
                      <a:prstGeom prst="roundRect">
                        <a:avLst>
                          <a:gd name="adj" fmla="val 38026"/>
                        </a:avLst>
                      </a:prstGeom>
                      <a:blipFill>
                        <a:blip r:embed="rId9"/>
                        <a:stretch>
                          <a:fillRect l="-2740" b="-9302"/>
                        </a:stretch>
                      </a:blipFill>
                      <a:ln w="12700">
                        <a:solidFill>
                          <a:srgbClr val="FF0000"/>
                        </a:solidFill>
                      </a:ln>
                    </p:spPr>
                    <p:txBody>
                      <a:bodyPr/>
                      <a:lstStyle/>
                      <a:p>
                        <a:r>
                          <a:rPr lang="en-NZ">
                            <a:noFill/>
                          </a:rPr>
                          <a:t> </a:t>
                        </a:r>
                      </a:p>
                    </p:txBody>
                  </p:sp>
                </mc:Fallback>
              </mc:AlternateContent>
              <p:cxnSp>
                <p:nvCxnSpPr>
                  <p:cNvPr id="105" name="Connector: Elbow 104">
                    <a:extLst>
                      <a:ext uri="{FF2B5EF4-FFF2-40B4-BE49-F238E27FC236}">
                        <a16:creationId xmlns:a16="http://schemas.microsoft.com/office/drawing/2014/main" id="{B4E39B66-433C-EB59-F967-1540E6BAF29D}"/>
                      </a:ext>
                    </a:extLst>
                  </p:cNvPr>
                  <p:cNvCxnSpPr>
                    <a:cxnSpLocks/>
                  </p:cNvCxnSpPr>
                  <p:nvPr/>
                </p:nvCxnSpPr>
                <p:spPr>
                  <a:xfrm rot="10800000">
                    <a:off x="11091631" y="2805033"/>
                    <a:ext cx="144000" cy="267622"/>
                  </a:xfrm>
                  <a:prstGeom prst="bentConnector2">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8438B30D-8E8D-A9C6-3930-D3DFCBD66D5F}"/>
                    </a:ext>
                  </a:extLst>
                </p:cNvPr>
                <p:cNvSpPr txBox="1">
                  <a:spLocks/>
                </p:cNvSpPr>
                <p:nvPr/>
              </p:nvSpPr>
              <p:spPr>
                <a:xfrm>
                  <a:off x="10135720" y="2700218"/>
                  <a:ext cx="108000" cy="108000"/>
                </a:xfrm>
                <a:prstGeom prst="ellipse">
                  <a:avLst/>
                </a:prstGeom>
                <a:solidFill>
                  <a:srgbClr val="FF0000"/>
                </a:solidFill>
                <a:ln>
                  <a:no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9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11" name="TextBox 110">
                  <a:extLst>
                    <a:ext uri="{FF2B5EF4-FFF2-40B4-BE49-F238E27FC236}">
                      <a16:creationId xmlns:a16="http://schemas.microsoft.com/office/drawing/2014/main" id="{B1321FA6-3BC1-7300-7506-6EC9E2491FD2}"/>
                    </a:ext>
                  </a:extLst>
                </p:cNvPr>
                <p:cNvSpPr txBox="1">
                  <a:spLocks/>
                </p:cNvSpPr>
                <p:nvPr/>
              </p:nvSpPr>
              <p:spPr>
                <a:xfrm>
                  <a:off x="10135720" y="4005101"/>
                  <a:ext cx="108000" cy="108000"/>
                </a:xfrm>
                <a:prstGeom prst="ellipse">
                  <a:avLst/>
                </a:prstGeom>
                <a:solidFill>
                  <a:srgbClr val="FF0000"/>
                </a:solidFill>
                <a:ln>
                  <a:no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9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cxnSp>
              <p:nvCxnSpPr>
                <p:cNvPr id="112" name="Connector: Elbow 111">
                  <a:extLst>
                    <a:ext uri="{FF2B5EF4-FFF2-40B4-BE49-F238E27FC236}">
                      <a16:creationId xmlns:a16="http://schemas.microsoft.com/office/drawing/2014/main" id="{94AB5249-0B98-0042-2FC0-0E4B5556C560}"/>
                    </a:ext>
                  </a:extLst>
                </p:cNvPr>
                <p:cNvCxnSpPr>
                  <a:cxnSpLocks/>
                  <a:stCxn id="95" idx="3"/>
                  <a:endCxn id="114" idx="0"/>
                </p:cNvCxnSpPr>
                <p:nvPr/>
              </p:nvCxnSpPr>
              <p:spPr>
                <a:xfrm>
                  <a:off x="10447187" y="3069725"/>
                  <a:ext cx="215938" cy="269714"/>
                </a:xfrm>
                <a:prstGeom prst="bentConnector2">
                  <a:avLst/>
                </a:prstGeom>
                <a:ln w="12700">
                  <a:solidFill>
                    <a:srgbClr val="FF66FF"/>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80F01B54-FD17-A3F5-9EA8-0877A0F42CA3}"/>
                        </a:ext>
                      </a:extLst>
                    </p:cNvPr>
                    <p:cNvSpPr txBox="1"/>
                    <p:nvPr/>
                  </p:nvSpPr>
                  <p:spPr>
                    <a:xfrm>
                      <a:off x="10537125" y="3339439"/>
                      <a:ext cx="252000" cy="177344"/>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4" name="TextBox 113">
                      <a:extLst>
                        <a:ext uri="{FF2B5EF4-FFF2-40B4-BE49-F238E27FC236}">
                          <a16:creationId xmlns:a16="http://schemas.microsoft.com/office/drawing/2014/main" id="{80F01B54-FD17-A3F5-9EA8-0877A0F42CA3}"/>
                        </a:ext>
                      </a:extLst>
                    </p:cNvPr>
                    <p:cNvSpPr txBox="1">
                      <a:spLocks noRot="1" noChangeAspect="1" noMove="1" noResize="1" noEditPoints="1" noAdjustHandles="1" noChangeArrowheads="1" noChangeShapeType="1" noTextEdit="1"/>
                    </p:cNvSpPr>
                    <p:nvPr/>
                  </p:nvSpPr>
                  <p:spPr>
                    <a:xfrm>
                      <a:off x="10537125" y="3339439"/>
                      <a:ext cx="252000" cy="177344"/>
                    </a:xfrm>
                    <a:prstGeom prst="roundRect">
                      <a:avLst>
                        <a:gd name="adj" fmla="val 38026"/>
                      </a:avLst>
                    </a:prstGeom>
                    <a:blipFill>
                      <a:blip r:embed="rId10"/>
                      <a:stretch>
                        <a:fillRect b="-6250"/>
                      </a:stretch>
                    </a:blipFill>
                    <a:ln w="12700">
                      <a:solidFill>
                        <a:srgbClr val="FF0000"/>
                      </a:solidFill>
                    </a:ln>
                  </p:spPr>
                  <p:txBody>
                    <a:bodyPr/>
                    <a:lstStyle/>
                    <a:p>
                      <a:r>
                        <a:rPr lang="en-NZ">
                          <a:noFill/>
                        </a:rPr>
                        <a:t> </a:t>
                      </a:r>
                    </a:p>
                  </p:txBody>
                </p:sp>
              </mc:Fallback>
            </mc:AlternateContent>
          </p:grpSp>
        </p:grpSp>
        <p:pic>
          <p:nvPicPr>
            <p:cNvPr id="126" name="Picture 125">
              <a:extLst>
                <a:ext uri="{FF2B5EF4-FFF2-40B4-BE49-F238E27FC236}">
                  <a16:creationId xmlns:a16="http://schemas.microsoft.com/office/drawing/2014/main" id="{3E0C4611-E65C-BB26-821D-AEFCE37D4810}"/>
                </a:ext>
              </a:extLst>
            </p:cNvPr>
            <p:cNvPicPr>
              <a:picLocks noChangeAspect="1"/>
            </p:cNvPicPr>
            <p:nvPr/>
          </p:nvPicPr>
          <p:blipFill>
            <a:blip r:embed="rId11"/>
            <a:stretch>
              <a:fillRect/>
            </a:stretch>
          </p:blipFill>
          <p:spPr>
            <a:xfrm>
              <a:off x="3882799" y="1461626"/>
              <a:ext cx="4320000" cy="3749056"/>
            </a:xfrm>
            <a:prstGeom prst="rect">
              <a:avLst/>
            </a:prstGeom>
          </p:spPr>
        </p:pic>
      </p:grpSp>
      <p:sp>
        <p:nvSpPr>
          <p:cNvPr id="128" name="TextBox 127">
            <a:extLst>
              <a:ext uri="{FF2B5EF4-FFF2-40B4-BE49-F238E27FC236}">
                <a16:creationId xmlns:a16="http://schemas.microsoft.com/office/drawing/2014/main" id="{6F383D02-9927-AFE2-6AD6-13923FBBBD02}"/>
              </a:ext>
            </a:extLst>
          </p:cNvPr>
          <p:cNvSpPr txBox="1"/>
          <p:nvPr/>
        </p:nvSpPr>
        <p:spPr>
          <a:xfrm>
            <a:off x="219332" y="614174"/>
            <a:ext cx="2204137" cy="375552"/>
          </a:xfrm>
          <a:prstGeom prst="rect">
            <a:avLst/>
          </a:prstGeom>
          <a:noFill/>
        </p:spPr>
        <p:txBody>
          <a:bodyPr wrap="square">
            <a:spAutoFit/>
          </a:bodyPr>
          <a:lstStyle/>
          <a:p>
            <a:pPr marL="0" marR="0" lvl="0" indent="0" algn="l" defTabSz="914400" rtl="0" eaLnBrk="1" fontAlgn="auto" latinLnBrk="0" hangingPunct="1">
              <a:lnSpc>
                <a:spcPct val="107000"/>
              </a:lnSpc>
              <a:spcBef>
                <a:spcPts val="300"/>
              </a:spcBef>
              <a:spcAft>
                <a:spcPts val="800"/>
              </a:spcAft>
              <a:buClrTx/>
              <a:buSzTx/>
              <a:buFontTx/>
              <a:buNone/>
              <a:tabLst/>
              <a:defRPr/>
            </a:pPr>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(see </a:t>
            </a:r>
            <a:r>
              <a:rPr kumimoji="0" lang="en-NZ" sz="1800" b="0" i="0" u="sng" strike="noStrike" kern="1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rPr>
              <a:t>model on PMR</a:t>
            </a:r>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NZ" sz="2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19418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7091DB-CC61-5AAB-33E6-672DA0198EFD}"/>
              </a:ext>
            </a:extLst>
          </p:cNvPr>
          <p:cNvSpPr txBox="1"/>
          <p:nvPr/>
        </p:nvSpPr>
        <p:spPr>
          <a:xfrm>
            <a:off x="243506" y="147326"/>
            <a:ext cx="384589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1"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SLC8A1</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(NCE) .. continued</a:t>
            </a:r>
            <a:endParaRPr kumimoji="0" lang="en-NZ" sz="24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nvGrpSpPr>
          <p:cNvPr id="146" name="Group 145">
            <a:extLst>
              <a:ext uri="{FF2B5EF4-FFF2-40B4-BE49-F238E27FC236}">
                <a16:creationId xmlns:a16="http://schemas.microsoft.com/office/drawing/2014/main" id="{04466FA2-8CAF-8237-6F7E-F239C2BBAF24}"/>
              </a:ext>
            </a:extLst>
          </p:cNvPr>
          <p:cNvGrpSpPr/>
          <p:nvPr/>
        </p:nvGrpSpPr>
        <p:grpSpPr>
          <a:xfrm>
            <a:off x="1100694" y="2020868"/>
            <a:ext cx="3743896" cy="3255433"/>
            <a:chOff x="1282987" y="3034506"/>
            <a:chExt cx="3743896" cy="3255433"/>
          </a:xfrm>
        </p:grpSpPr>
        <p:grpSp>
          <p:nvGrpSpPr>
            <p:cNvPr id="7" name="Group 6">
              <a:extLst>
                <a:ext uri="{FF2B5EF4-FFF2-40B4-BE49-F238E27FC236}">
                  <a16:creationId xmlns:a16="http://schemas.microsoft.com/office/drawing/2014/main" id="{67234426-AB2D-0A46-80AA-AB5E9F812E68}"/>
                </a:ext>
              </a:extLst>
            </p:cNvPr>
            <p:cNvGrpSpPr>
              <a:grpSpLocks/>
            </p:cNvGrpSpPr>
            <p:nvPr/>
          </p:nvGrpSpPr>
          <p:grpSpPr>
            <a:xfrm>
              <a:off x="1282987" y="3034506"/>
              <a:ext cx="3743896" cy="3255433"/>
              <a:chOff x="1157331" y="1524440"/>
              <a:chExt cx="3743896" cy="4032001"/>
            </a:xfrm>
          </p:grpSpPr>
          <p:sp>
            <p:nvSpPr>
              <p:cNvPr id="8" name="Rectangle 7">
                <a:extLst>
                  <a:ext uri="{FF2B5EF4-FFF2-40B4-BE49-F238E27FC236}">
                    <a16:creationId xmlns:a16="http://schemas.microsoft.com/office/drawing/2014/main" id="{2F1A1F60-C4E2-E84C-1BC5-6E2ABA706C67}"/>
                  </a:ext>
                </a:extLst>
              </p:cNvPr>
              <p:cNvSpPr>
                <a:spLocks/>
              </p:cNvSpPr>
              <p:nvPr/>
            </p:nvSpPr>
            <p:spPr>
              <a:xfrm>
                <a:off x="1734260" y="1524440"/>
                <a:ext cx="2589598" cy="4032000"/>
              </a:xfrm>
              <a:prstGeom prst="rect">
                <a:avLst/>
              </a:prstGeom>
              <a:gradFill>
                <a:gsLst>
                  <a:gs pos="50000">
                    <a:schemeClr val="bg1"/>
                  </a:gs>
                  <a:gs pos="11000">
                    <a:schemeClr val="accent4">
                      <a:lumMod val="20000"/>
                      <a:lumOff val="80000"/>
                    </a:schemeClr>
                  </a:gs>
                  <a:gs pos="89000">
                    <a:schemeClr val="accent4">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F6DBC-006A-FC65-4026-5073D5365A60}"/>
                  </a:ext>
                </a:extLst>
              </p:cNvPr>
              <p:cNvSpPr>
                <a:spLocks/>
              </p:cNvSpPr>
              <p:nvPr/>
            </p:nvSpPr>
            <p:spPr>
              <a:xfrm>
                <a:off x="4325227" y="1524441"/>
                <a:ext cx="576000" cy="4032000"/>
              </a:xfrm>
              <a:prstGeom prst="rect">
                <a:avLst/>
              </a:prstGeom>
              <a:gradFill>
                <a:gsLst>
                  <a:gs pos="11000">
                    <a:srgbClr val="AEBE8E"/>
                  </a:gs>
                  <a:gs pos="89000">
                    <a:srgbClr val="E6EADC"/>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47A4A0C-0484-24C0-FF5F-368B13EF4292}"/>
                  </a:ext>
                </a:extLst>
              </p:cNvPr>
              <p:cNvSpPr>
                <a:spLocks/>
              </p:cNvSpPr>
              <p:nvPr/>
            </p:nvSpPr>
            <p:spPr>
              <a:xfrm>
                <a:off x="1157331" y="1524441"/>
                <a:ext cx="576000" cy="4032000"/>
              </a:xfrm>
              <a:prstGeom prst="rect">
                <a:avLst/>
              </a:prstGeom>
              <a:gradFill>
                <a:gsLst>
                  <a:gs pos="11000">
                    <a:srgbClr val="F3F7FE"/>
                  </a:gs>
                  <a:gs pos="89000">
                    <a:srgbClr val="D9E1F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6A28DC-3D5E-0B58-70BB-F9A278A13B2B}"/>
                    </a:ext>
                  </a:extLst>
                </p:cNvPr>
                <p:cNvSpPr txBox="1"/>
                <p:nvPr/>
              </p:nvSpPr>
              <p:spPr>
                <a:xfrm>
                  <a:off x="2076892" y="4560706"/>
                  <a:ext cx="243642" cy="210834"/>
                </a:xfrm>
                <a:prstGeom prst="roundRect">
                  <a:avLst>
                    <a:gd name="adj" fmla="val 41083"/>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oMath>
                    </m:oMathPara>
                  </a14:m>
                  <a:endParaRPr kumimoji="0" lang="en-NZ" sz="9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5B6A28DC-3D5E-0B58-70BB-F9A278A13B2B}"/>
                    </a:ext>
                  </a:extLst>
                </p:cNvPr>
                <p:cNvSpPr txBox="1">
                  <a:spLocks noRot="1" noChangeAspect="1" noMove="1" noResize="1" noEditPoints="1" noAdjustHandles="1" noChangeArrowheads="1" noChangeShapeType="1" noTextEdit="1"/>
                </p:cNvSpPr>
                <p:nvPr/>
              </p:nvSpPr>
              <p:spPr>
                <a:xfrm>
                  <a:off x="2076892" y="4560706"/>
                  <a:ext cx="243642" cy="210834"/>
                </a:xfrm>
                <a:prstGeom prst="roundRect">
                  <a:avLst>
                    <a:gd name="adj" fmla="val 41083"/>
                  </a:avLst>
                </a:prstGeom>
                <a:blipFill>
                  <a:blip r:embed="rId3"/>
                  <a:stretch>
                    <a:fillRect/>
                  </a:stretch>
                </a:blipFill>
                <a:ln w="12700">
                  <a:solidFill>
                    <a:srgbClr val="FF0000"/>
                  </a:solidFill>
                </a:ln>
              </p:spPr>
              <p:txBody>
                <a:bodyPr/>
                <a:lstStyle/>
                <a:p>
                  <a:r>
                    <a:rPr lang="en-NZ">
                      <a:noFill/>
                    </a:rPr>
                    <a:t> </a:t>
                  </a:r>
                </a:p>
              </p:txBody>
            </p:sp>
          </mc:Fallback>
        </mc:AlternateContent>
      </p:grpSp>
      <p:grpSp>
        <p:nvGrpSpPr>
          <p:cNvPr id="112" name="Group 111">
            <a:extLst>
              <a:ext uri="{FF2B5EF4-FFF2-40B4-BE49-F238E27FC236}">
                <a16:creationId xmlns:a16="http://schemas.microsoft.com/office/drawing/2014/main" id="{F0EDA778-0A44-1153-8A4C-FC65686E7516}"/>
              </a:ext>
            </a:extLst>
          </p:cNvPr>
          <p:cNvGrpSpPr/>
          <p:nvPr/>
        </p:nvGrpSpPr>
        <p:grpSpPr>
          <a:xfrm>
            <a:off x="3784684" y="2323402"/>
            <a:ext cx="5732499" cy="1437083"/>
            <a:chOff x="3966977" y="3337040"/>
            <a:chExt cx="5732499" cy="1437083"/>
          </a:xfrm>
        </p:grpSpPr>
        <p:grpSp>
          <p:nvGrpSpPr>
            <p:cNvPr id="108" name="Group 107">
              <a:extLst>
                <a:ext uri="{FF2B5EF4-FFF2-40B4-BE49-F238E27FC236}">
                  <a16:creationId xmlns:a16="http://schemas.microsoft.com/office/drawing/2014/main" id="{2813CE6B-C4D4-C916-5BF4-D8E89809ECBA}"/>
                </a:ext>
              </a:extLst>
            </p:cNvPr>
            <p:cNvGrpSpPr/>
            <p:nvPr/>
          </p:nvGrpSpPr>
          <p:grpSpPr>
            <a:xfrm>
              <a:off x="3966977" y="3337040"/>
              <a:ext cx="1000727" cy="1437083"/>
              <a:chOff x="3966977" y="3337040"/>
              <a:chExt cx="1000727" cy="1437083"/>
            </a:xfrm>
          </p:grpSpPr>
          <p:cxnSp>
            <p:nvCxnSpPr>
              <p:cNvPr id="37" name="Straight Arrow Connector 36">
                <a:extLst>
                  <a:ext uri="{FF2B5EF4-FFF2-40B4-BE49-F238E27FC236}">
                    <a16:creationId xmlns:a16="http://schemas.microsoft.com/office/drawing/2014/main" id="{3E87E659-3668-34D5-8A6D-11EC6EAC13B6}"/>
                  </a:ext>
                </a:extLst>
              </p:cNvPr>
              <p:cNvCxnSpPr>
                <a:cxnSpLocks/>
                <a:stCxn id="40" idx="2"/>
                <a:endCxn id="44" idx="0"/>
              </p:cNvCxnSpPr>
              <p:nvPr/>
            </p:nvCxnSpPr>
            <p:spPr>
              <a:xfrm>
                <a:off x="4110977" y="4407299"/>
                <a:ext cx="1" cy="150824"/>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E9BCFB4-0FDE-B520-CF48-71508D764CAD}"/>
                      </a:ext>
                    </a:extLst>
                  </p:cNvPr>
                  <p:cNvSpPr txBox="1"/>
                  <p:nvPr/>
                </p:nvSpPr>
                <p:spPr>
                  <a:xfrm>
                    <a:off x="3966977" y="3489665"/>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5" name="TextBox 34">
                    <a:extLst>
                      <a:ext uri="{FF2B5EF4-FFF2-40B4-BE49-F238E27FC236}">
                        <a16:creationId xmlns:a16="http://schemas.microsoft.com/office/drawing/2014/main" id="{2E9BCFB4-0FDE-B520-CF48-71508D764CAD}"/>
                      </a:ext>
                    </a:extLst>
                  </p:cNvPr>
                  <p:cNvSpPr txBox="1">
                    <a:spLocks noRot="1" noChangeAspect="1" noMove="1" noResize="1" noEditPoints="1" noAdjustHandles="1" noChangeArrowheads="1" noChangeShapeType="1" noTextEdit="1"/>
                  </p:cNvSpPr>
                  <p:nvPr/>
                </p:nvSpPr>
                <p:spPr>
                  <a:xfrm>
                    <a:off x="3966977" y="3489665"/>
                    <a:ext cx="288000" cy="216000"/>
                  </a:xfrm>
                  <a:prstGeom prst="roundRect">
                    <a:avLst>
                      <a:gd name="adj" fmla="val 38026"/>
                    </a:avLst>
                  </a:prstGeom>
                  <a:blipFill>
                    <a:blip r:embed="rId4"/>
                    <a:stretch>
                      <a:fillRect/>
                    </a:stretch>
                  </a:blipFill>
                  <a:ln w="12700">
                    <a:noFill/>
                  </a:ln>
                </p:spPr>
                <p:txBody>
                  <a:bodyPr/>
                  <a:lstStyle/>
                  <a:p>
                    <a:r>
                      <a:rPr lang="en-NZ">
                        <a:noFill/>
                      </a:rPr>
                      <a:t> </a:t>
                    </a:r>
                  </a:p>
                </p:txBody>
              </p:sp>
            </mc:Fallback>
          </mc:AlternateContent>
          <p:cxnSp>
            <p:nvCxnSpPr>
              <p:cNvPr id="36" name="Straight Arrow Connector 35">
                <a:extLst>
                  <a:ext uri="{FF2B5EF4-FFF2-40B4-BE49-F238E27FC236}">
                    <a16:creationId xmlns:a16="http://schemas.microsoft.com/office/drawing/2014/main" id="{22DA4EB6-C3C9-CED5-774D-5D88F56B03E4}"/>
                  </a:ext>
                </a:extLst>
              </p:cNvPr>
              <p:cNvCxnSpPr>
                <a:cxnSpLocks/>
                <a:stCxn id="41" idx="2"/>
                <a:endCxn id="35" idx="0"/>
              </p:cNvCxnSpPr>
              <p:nvPr/>
            </p:nvCxnSpPr>
            <p:spPr>
              <a:xfrm>
                <a:off x="4110275" y="3337040"/>
                <a:ext cx="702" cy="152625"/>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C7455CD-2E17-C2F9-2921-AF0BD2ADE6E8}"/>
                  </a:ext>
                </a:extLst>
              </p:cNvPr>
              <p:cNvCxnSpPr>
                <a:cxnSpLocks/>
                <a:stCxn id="35" idx="2"/>
                <a:endCxn id="40" idx="0"/>
              </p:cNvCxnSpPr>
              <p:nvPr/>
            </p:nvCxnSpPr>
            <p:spPr>
              <a:xfrm>
                <a:off x="4110977" y="3705665"/>
                <a:ext cx="0" cy="485634"/>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Rounded Corners 38">
                    <a:extLst>
                      <a:ext uri="{FF2B5EF4-FFF2-40B4-BE49-F238E27FC236}">
                        <a16:creationId xmlns:a16="http://schemas.microsoft.com/office/drawing/2014/main" id="{3D93B69C-AC98-53ED-2B80-2CFA21C1CF86}"/>
                      </a:ext>
                    </a:extLst>
                  </p:cNvPr>
                  <p:cNvSpPr/>
                  <p:nvPr/>
                </p:nvSpPr>
                <p:spPr>
                  <a:xfrm>
                    <a:off x="3984977" y="3858482"/>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39" name="Rectangle: Rounded Corners 38">
                    <a:extLst>
                      <a:ext uri="{FF2B5EF4-FFF2-40B4-BE49-F238E27FC236}">
                        <a16:creationId xmlns:a16="http://schemas.microsoft.com/office/drawing/2014/main" id="{3D93B69C-AC98-53ED-2B80-2CFA21C1CF86}"/>
                      </a:ext>
                    </a:extLst>
                  </p:cNvPr>
                  <p:cNvSpPr>
                    <a:spLocks noRot="1" noChangeAspect="1" noMove="1" noResize="1" noEditPoints="1" noAdjustHandles="1" noChangeArrowheads="1" noChangeShapeType="1" noTextEdit="1"/>
                  </p:cNvSpPr>
                  <p:nvPr/>
                </p:nvSpPr>
                <p:spPr>
                  <a:xfrm>
                    <a:off x="3984977" y="3858482"/>
                    <a:ext cx="252000" cy="180000"/>
                  </a:xfrm>
                  <a:prstGeom prst="roundRect">
                    <a:avLst>
                      <a:gd name="adj" fmla="val 22549"/>
                    </a:avLst>
                  </a:prstGeom>
                  <a:blipFill>
                    <a:blip r:embed="rId5"/>
                    <a:stretch>
                      <a:fillRect l="-1162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02CF46C-A0F6-F467-8790-904A9ABBB829}"/>
                      </a:ext>
                    </a:extLst>
                  </p:cNvPr>
                  <p:cNvSpPr txBox="1"/>
                  <p:nvPr/>
                </p:nvSpPr>
                <p:spPr>
                  <a:xfrm>
                    <a:off x="3966977" y="4191299"/>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0" name="TextBox 39">
                    <a:extLst>
                      <a:ext uri="{FF2B5EF4-FFF2-40B4-BE49-F238E27FC236}">
                        <a16:creationId xmlns:a16="http://schemas.microsoft.com/office/drawing/2014/main" id="{B02CF46C-A0F6-F467-8790-904A9ABBB829}"/>
                      </a:ext>
                    </a:extLst>
                  </p:cNvPr>
                  <p:cNvSpPr txBox="1">
                    <a:spLocks noRot="1" noChangeAspect="1" noMove="1" noResize="1" noEditPoints="1" noAdjustHandles="1" noChangeArrowheads="1" noChangeShapeType="1" noTextEdit="1"/>
                  </p:cNvSpPr>
                  <p:nvPr/>
                </p:nvSpPr>
                <p:spPr>
                  <a:xfrm>
                    <a:off x="3966977" y="4191299"/>
                    <a:ext cx="288000" cy="216000"/>
                  </a:xfrm>
                  <a:prstGeom prst="roundRect">
                    <a:avLst>
                      <a:gd name="adj" fmla="val 38026"/>
                    </a:avLst>
                  </a:prstGeom>
                  <a:blipFill>
                    <a:blip r:embed="rId6"/>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9E24DA1-FF8E-5F1F-40DC-C7310DA158C1}"/>
                      </a:ext>
                    </a:extLst>
                  </p:cNvPr>
                  <p:cNvSpPr txBox="1"/>
                  <p:nvPr/>
                </p:nvSpPr>
                <p:spPr>
                  <a:xfrm>
                    <a:off x="4000928" y="4558123"/>
                    <a:ext cx="220099" cy="216000"/>
                  </a:xfrm>
                  <a:prstGeom prst="roundRect">
                    <a:avLst>
                      <a:gd name="adj" fmla="val 34164"/>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4" name="TextBox 43">
                    <a:extLst>
                      <a:ext uri="{FF2B5EF4-FFF2-40B4-BE49-F238E27FC236}">
                        <a16:creationId xmlns:a16="http://schemas.microsoft.com/office/drawing/2014/main" id="{19E24DA1-FF8E-5F1F-40DC-C7310DA158C1}"/>
                      </a:ext>
                    </a:extLst>
                  </p:cNvPr>
                  <p:cNvSpPr txBox="1">
                    <a:spLocks noRot="1" noChangeAspect="1" noMove="1" noResize="1" noEditPoints="1" noAdjustHandles="1" noChangeArrowheads="1" noChangeShapeType="1" noTextEdit="1"/>
                  </p:cNvSpPr>
                  <p:nvPr/>
                </p:nvSpPr>
                <p:spPr>
                  <a:xfrm>
                    <a:off x="4000928" y="4558123"/>
                    <a:ext cx="220099" cy="216000"/>
                  </a:xfrm>
                  <a:prstGeom prst="roundRect">
                    <a:avLst>
                      <a:gd name="adj" fmla="val 34164"/>
                    </a:avLst>
                  </a:prstGeom>
                  <a:blipFill>
                    <a:blip r:embed="rId7"/>
                    <a:stretch>
                      <a:fillRect/>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6CF57139-2E19-8962-D013-B5FF9AC456F6}"/>
                      </a:ext>
                    </a:extLst>
                  </p:cNvPr>
                  <p:cNvSpPr txBox="1"/>
                  <p:nvPr/>
                </p:nvSpPr>
                <p:spPr>
                  <a:xfrm>
                    <a:off x="4642547" y="4189288"/>
                    <a:ext cx="325157" cy="216000"/>
                  </a:xfrm>
                  <a:prstGeom prst="roundRect">
                    <a:avLst>
                      <a:gd name="adj" fmla="val 45102"/>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8" name="TextBox 57">
                    <a:extLst>
                      <a:ext uri="{FF2B5EF4-FFF2-40B4-BE49-F238E27FC236}">
                        <a16:creationId xmlns:a16="http://schemas.microsoft.com/office/drawing/2014/main" id="{6CF57139-2E19-8962-D013-B5FF9AC456F6}"/>
                      </a:ext>
                    </a:extLst>
                  </p:cNvPr>
                  <p:cNvSpPr txBox="1">
                    <a:spLocks noRot="1" noChangeAspect="1" noMove="1" noResize="1" noEditPoints="1" noAdjustHandles="1" noChangeArrowheads="1" noChangeShapeType="1" noTextEdit="1"/>
                  </p:cNvSpPr>
                  <p:nvPr/>
                </p:nvSpPr>
                <p:spPr>
                  <a:xfrm>
                    <a:off x="4642547" y="4189288"/>
                    <a:ext cx="325157" cy="216000"/>
                  </a:xfrm>
                  <a:prstGeom prst="roundRect">
                    <a:avLst>
                      <a:gd name="adj" fmla="val 45102"/>
                    </a:avLst>
                  </a:prstGeom>
                  <a:blipFill>
                    <a:blip r:embed="rId8"/>
                    <a:stretch>
                      <a:fillRect b="-2632"/>
                    </a:stretch>
                  </a:blipFill>
                  <a:ln w="12700">
                    <a:solidFill>
                      <a:srgbClr val="FF0000"/>
                    </a:solidFill>
                  </a:ln>
                </p:spPr>
                <p:txBody>
                  <a:bodyPr/>
                  <a:lstStyle/>
                  <a:p>
                    <a:r>
                      <a:rPr lang="en-NZ">
                        <a:noFill/>
                      </a:rPr>
                      <a:t> </a:t>
                    </a:r>
                  </a:p>
                </p:txBody>
              </p:sp>
            </mc:Fallback>
          </mc:AlternateContent>
          <p:cxnSp>
            <p:nvCxnSpPr>
              <p:cNvPr id="59" name="Straight Arrow Connector 58">
                <a:extLst>
                  <a:ext uri="{FF2B5EF4-FFF2-40B4-BE49-F238E27FC236}">
                    <a16:creationId xmlns:a16="http://schemas.microsoft.com/office/drawing/2014/main" id="{8F13D48B-1226-9B65-0219-CFC49F321034}"/>
                  </a:ext>
                </a:extLst>
              </p:cNvPr>
              <p:cNvCxnSpPr>
                <a:cxnSpLocks/>
                <a:stCxn id="40" idx="3"/>
                <a:endCxn id="58" idx="1"/>
              </p:cNvCxnSpPr>
              <p:nvPr/>
            </p:nvCxnSpPr>
            <p:spPr>
              <a:xfrm flipV="1">
                <a:off x="4254977" y="4297288"/>
                <a:ext cx="387570"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8605698-0869-AC92-684F-DA0E69411145}"/>
                  </a:ext>
                </a:extLst>
              </p:cNvPr>
              <p:cNvSpPr txBox="1">
                <a:spLocks/>
              </p:cNvSpPr>
              <p:nvPr/>
            </p:nvSpPr>
            <p:spPr>
              <a:xfrm>
                <a:off x="4374644" y="4224515"/>
                <a:ext cx="144000" cy="144000"/>
              </a:xfrm>
              <a:prstGeom prst="ellipse">
                <a:avLst/>
              </a:prstGeom>
              <a:solidFill>
                <a:srgbClr val="0070C0"/>
              </a:solidFill>
              <a:ln>
                <a:noFill/>
              </a:ln>
            </p:spPr>
            <p:txBody>
              <a:bodyPr wrap="square" lIns="0" tIns="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000" b="1" i="0" u="none" strike="noStrike" kern="1200" cap="none" spc="0" normalizeH="0" baseline="-25000" noProof="0" dirty="0">
                    <a:ln>
                      <a:noFill/>
                    </a:ln>
                    <a:solidFill>
                      <a:prstClr val="white"/>
                    </a:solidFill>
                    <a:effectLst/>
                    <a:uLnTx/>
                    <a:uFillTx/>
                    <a:latin typeface="Calibri" panose="020F0502020204030204"/>
                    <a:ea typeface="+mn-ea"/>
                    <a:cs typeface="+mn-cs"/>
                  </a:rPr>
                  <a:t>3</a:t>
                </a:r>
              </a:p>
            </p:txBody>
          </p:sp>
        </p:gr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A1A3292-5DFE-E06E-A8CB-5F1650A5ABFF}"/>
                    </a:ext>
                  </a:extLst>
                </p:cNvPr>
                <p:cNvSpPr txBox="1"/>
                <p:nvPr/>
              </p:nvSpPr>
              <p:spPr>
                <a:xfrm>
                  <a:off x="6247620" y="3944736"/>
                  <a:ext cx="3451856" cy="5717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p>
                            </m:s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6" name="TextBox 85">
                  <a:extLst>
                    <a:ext uri="{FF2B5EF4-FFF2-40B4-BE49-F238E27FC236}">
                      <a16:creationId xmlns:a16="http://schemas.microsoft.com/office/drawing/2014/main" id="{7A1A3292-5DFE-E06E-A8CB-5F1650A5ABFF}"/>
                    </a:ext>
                  </a:extLst>
                </p:cNvPr>
                <p:cNvSpPr txBox="1">
                  <a:spLocks noRot="1" noChangeAspect="1" noMove="1" noResize="1" noEditPoints="1" noAdjustHandles="1" noChangeArrowheads="1" noChangeShapeType="1" noTextEdit="1"/>
                </p:cNvSpPr>
                <p:nvPr/>
              </p:nvSpPr>
              <p:spPr>
                <a:xfrm>
                  <a:off x="6247620" y="3944736"/>
                  <a:ext cx="3451856" cy="571760"/>
                </a:xfrm>
                <a:prstGeom prst="rect">
                  <a:avLst/>
                </a:prstGeom>
                <a:blipFill>
                  <a:blip r:embed="rId9"/>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B8CAB0A6-4CB1-FEEA-F769-C2EAFC0D05FD}"/>
                    </a:ext>
                  </a:extLst>
                </p:cNvPr>
                <p:cNvSpPr txBox="1"/>
                <p:nvPr/>
              </p:nvSpPr>
              <p:spPr>
                <a:xfrm>
                  <a:off x="5034284" y="3790847"/>
                  <a:ext cx="119513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srgbClr val="7030A0"/>
                      </a:solidFill>
                      <a:effectLst/>
                      <a:uLnTx/>
                      <a:uFillTx/>
                      <a:latin typeface="Calibri" panose="020F0502020204030204"/>
                      <a:ea typeface="+mn-ea"/>
                      <a:cs typeface="+mn-cs"/>
                    </a:rPr>
                    <a:t>3. Eject </a:t>
                  </a:r>
                  <a14:m>
                    <m:oMath xmlns:m="http://schemas.openxmlformats.org/officeDocument/2006/math">
                      <m:r>
                        <a:rPr kumimoji="0" lang="en-NZ" sz="1400" b="0" i="0" u="none" strike="noStrike" kern="1200" cap="none" spc="0" normalizeH="0" baseline="0" noProof="0" dirty="0">
                          <a:ln>
                            <a:noFill/>
                          </a:ln>
                          <a:solidFill>
                            <a:srgbClr val="7030A0"/>
                          </a:solidFill>
                          <a:effectLst/>
                          <a:uLnTx/>
                          <a:uFillTx/>
                          <a:latin typeface="Cambria Math" panose="02040503050406030204" pitchFamily="18" charset="0"/>
                          <a:ea typeface="+mn-ea"/>
                          <a:cs typeface="+mn-cs"/>
                        </a:rPr>
                        <m:t>3</m:t>
                      </m:r>
                      <m:sSup>
                        <m:sSupPr>
                          <m:ctrlPr>
                            <a:rPr kumimoji="0" lang="en-NZ"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m:t>
                          </m:r>
                        </m:sup>
                      </m:sSup>
                    </m:oMath>
                  </a14:m>
                  <a:endParaRPr kumimoji="0" lang="en-NZ" sz="14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mc:Choice>
          <mc:Fallback xmlns="">
            <p:sp>
              <p:nvSpPr>
                <p:cNvPr id="94" name="TextBox 93">
                  <a:extLst>
                    <a:ext uri="{FF2B5EF4-FFF2-40B4-BE49-F238E27FC236}">
                      <a16:creationId xmlns:a16="http://schemas.microsoft.com/office/drawing/2014/main" id="{B8CAB0A6-4CB1-FEEA-F769-C2EAFC0D05FD}"/>
                    </a:ext>
                  </a:extLst>
                </p:cNvPr>
                <p:cNvSpPr txBox="1">
                  <a:spLocks noRot="1" noChangeAspect="1" noMove="1" noResize="1" noEditPoints="1" noAdjustHandles="1" noChangeArrowheads="1" noChangeShapeType="1" noTextEdit="1"/>
                </p:cNvSpPr>
                <p:nvPr/>
              </p:nvSpPr>
              <p:spPr>
                <a:xfrm>
                  <a:off x="5034284" y="3790847"/>
                  <a:ext cx="1195135" cy="307777"/>
                </a:xfrm>
                <a:prstGeom prst="rect">
                  <a:avLst/>
                </a:prstGeom>
                <a:blipFill>
                  <a:blip r:embed="rId10"/>
                  <a:stretch>
                    <a:fillRect l="-1531" t="-4000" b="-20000"/>
                  </a:stretch>
                </a:blipFill>
              </p:spPr>
              <p:txBody>
                <a:bodyPr/>
                <a:lstStyle/>
                <a:p>
                  <a:r>
                    <a:rPr lang="en-NZ">
                      <a:noFill/>
                    </a:rPr>
                    <a:t> </a:t>
                  </a:r>
                </a:p>
              </p:txBody>
            </p:sp>
          </mc:Fallback>
        </mc:AlternateContent>
      </p:grpSp>
      <p:grpSp>
        <p:nvGrpSpPr>
          <p:cNvPr id="111" name="Group 110">
            <a:extLst>
              <a:ext uri="{FF2B5EF4-FFF2-40B4-BE49-F238E27FC236}">
                <a16:creationId xmlns:a16="http://schemas.microsoft.com/office/drawing/2014/main" id="{1191BDD6-5946-9590-A80B-2CA833F2ACB8}"/>
              </a:ext>
            </a:extLst>
          </p:cNvPr>
          <p:cNvGrpSpPr/>
          <p:nvPr/>
        </p:nvGrpSpPr>
        <p:grpSpPr>
          <a:xfrm>
            <a:off x="3705332" y="3446726"/>
            <a:ext cx="5248256" cy="1751458"/>
            <a:chOff x="3887625" y="3446726"/>
            <a:chExt cx="5248256" cy="1751458"/>
          </a:xfrm>
        </p:grpSpPr>
        <p:grpSp>
          <p:nvGrpSpPr>
            <p:cNvPr id="110" name="Group 109">
              <a:extLst>
                <a:ext uri="{FF2B5EF4-FFF2-40B4-BE49-F238E27FC236}">
                  <a16:creationId xmlns:a16="http://schemas.microsoft.com/office/drawing/2014/main" id="{2F984E2B-ECDE-E6A1-BF86-A444D24E1E6C}"/>
                </a:ext>
              </a:extLst>
            </p:cNvPr>
            <p:cNvGrpSpPr/>
            <p:nvPr/>
          </p:nvGrpSpPr>
          <p:grpSpPr>
            <a:xfrm>
              <a:off x="3887625" y="3760485"/>
              <a:ext cx="1094541" cy="1437699"/>
              <a:chOff x="3887625" y="3760485"/>
              <a:chExt cx="1094541" cy="1437699"/>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34A440F-7FF9-D52F-1381-AA4E5C0D758B}"/>
                      </a:ext>
                    </a:extLst>
                  </p:cNvPr>
                  <p:cNvSpPr txBox="1"/>
                  <p:nvPr/>
                </p:nvSpPr>
                <p:spPr>
                  <a:xfrm>
                    <a:off x="3966977" y="3951569"/>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9" name="TextBox 28">
                    <a:extLst>
                      <a:ext uri="{FF2B5EF4-FFF2-40B4-BE49-F238E27FC236}">
                        <a16:creationId xmlns:a16="http://schemas.microsoft.com/office/drawing/2014/main" id="{334A440F-7FF9-D52F-1381-AA4E5C0D758B}"/>
                      </a:ext>
                    </a:extLst>
                  </p:cNvPr>
                  <p:cNvSpPr txBox="1">
                    <a:spLocks noRot="1" noChangeAspect="1" noMove="1" noResize="1" noEditPoints="1" noAdjustHandles="1" noChangeArrowheads="1" noChangeShapeType="1" noTextEdit="1"/>
                  </p:cNvSpPr>
                  <p:nvPr/>
                </p:nvSpPr>
                <p:spPr>
                  <a:xfrm>
                    <a:off x="3966977" y="3951569"/>
                    <a:ext cx="288000" cy="216000"/>
                  </a:xfrm>
                  <a:prstGeom prst="roundRect">
                    <a:avLst>
                      <a:gd name="adj" fmla="val 38026"/>
                    </a:avLst>
                  </a:prstGeom>
                  <a:blipFill>
                    <a:blip r:embed="rId11"/>
                    <a:stretch>
                      <a:fillRect/>
                    </a:stretch>
                  </a:blipFill>
                  <a:ln w="12700">
                    <a:noFill/>
                  </a:ln>
                </p:spPr>
                <p:txBody>
                  <a:bodyPr/>
                  <a:lstStyle/>
                  <a:p>
                    <a:r>
                      <a:rPr lang="en-NZ">
                        <a:noFill/>
                      </a:rPr>
                      <a:t> </a:t>
                    </a:r>
                  </a:p>
                </p:txBody>
              </p:sp>
            </mc:Fallback>
          </mc:AlternateContent>
          <p:cxnSp>
            <p:nvCxnSpPr>
              <p:cNvPr id="30" name="Straight Arrow Connector 29">
                <a:extLst>
                  <a:ext uri="{FF2B5EF4-FFF2-40B4-BE49-F238E27FC236}">
                    <a16:creationId xmlns:a16="http://schemas.microsoft.com/office/drawing/2014/main" id="{FEB5D849-E308-0973-31BE-A06C497A1A58}"/>
                  </a:ext>
                </a:extLst>
              </p:cNvPr>
              <p:cNvCxnSpPr>
                <a:cxnSpLocks/>
                <a:stCxn id="44" idx="2"/>
                <a:endCxn id="29" idx="0"/>
              </p:cNvCxnSpPr>
              <p:nvPr/>
            </p:nvCxnSpPr>
            <p:spPr>
              <a:xfrm flipH="1">
                <a:off x="4110977" y="3760485"/>
                <a:ext cx="1" cy="191084"/>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50C6CB3-C2D3-BA14-5138-3681FC6C9335}"/>
                  </a:ext>
                </a:extLst>
              </p:cNvPr>
              <p:cNvCxnSpPr>
                <a:cxnSpLocks/>
                <a:stCxn id="34" idx="2"/>
                <a:endCxn id="45" idx="0"/>
              </p:cNvCxnSpPr>
              <p:nvPr/>
            </p:nvCxnSpPr>
            <p:spPr>
              <a:xfrm flipH="1">
                <a:off x="4107168" y="4836177"/>
                <a:ext cx="2202" cy="139713"/>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D92C1D1-516D-BFCF-C21D-2B2864A93D6F}"/>
                  </a:ext>
                </a:extLst>
              </p:cNvPr>
              <p:cNvCxnSpPr>
                <a:cxnSpLocks/>
                <a:stCxn id="29" idx="2"/>
                <a:endCxn id="34" idx="0"/>
              </p:cNvCxnSpPr>
              <p:nvPr/>
            </p:nvCxnSpPr>
            <p:spPr>
              <a:xfrm flipH="1">
                <a:off x="4109370" y="4167569"/>
                <a:ext cx="1607" cy="452608"/>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Rounded Corners 32">
                    <a:extLst>
                      <a:ext uri="{FF2B5EF4-FFF2-40B4-BE49-F238E27FC236}">
                        <a16:creationId xmlns:a16="http://schemas.microsoft.com/office/drawing/2014/main" id="{FD38E49C-D321-DE26-4A87-99FF4F957D2F}"/>
                      </a:ext>
                    </a:extLst>
                  </p:cNvPr>
                  <p:cNvSpPr/>
                  <p:nvPr/>
                </p:nvSpPr>
                <p:spPr>
                  <a:xfrm>
                    <a:off x="3983370" y="4273887"/>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33" name="Rectangle: Rounded Corners 32">
                    <a:extLst>
                      <a:ext uri="{FF2B5EF4-FFF2-40B4-BE49-F238E27FC236}">
                        <a16:creationId xmlns:a16="http://schemas.microsoft.com/office/drawing/2014/main" id="{FD38E49C-D321-DE26-4A87-99FF4F957D2F}"/>
                      </a:ext>
                    </a:extLst>
                  </p:cNvPr>
                  <p:cNvSpPr>
                    <a:spLocks noRot="1" noChangeAspect="1" noMove="1" noResize="1" noEditPoints="1" noAdjustHandles="1" noChangeArrowheads="1" noChangeShapeType="1" noTextEdit="1"/>
                  </p:cNvSpPr>
                  <p:nvPr/>
                </p:nvSpPr>
                <p:spPr>
                  <a:xfrm>
                    <a:off x="3983370" y="4273887"/>
                    <a:ext cx="252000" cy="180000"/>
                  </a:xfrm>
                  <a:prstGeom prst="roundRect">
                    <a:avLst>
                      <a:gd name="adj" fmla="val 22549"/>
                    </a:avLst>
                  </a:prstGeom>
                  <a:blipFill>
                    <a:blip r:embed="rId12"/>
                    <a:stretch>
                      <a:fillRect l="-1395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0FD264-33DB-4E4F-7E56-4074F4448CE2}"/>
                      </a:ext>
                    </a:extLst>
                  </p:cNvPr>
                  <p:cNvSpPr txBox="1"/>
                  <p:nvPr/>
                </p:nvSpPr>
                <p:spPr>
                  <a:xfrm>
                    <a:off x="3965370" y="4620177"/>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4" name="TextBox 33">
                    <a:extLst>
                      <a:ext uri="{FF2B5EF4-FFF2-40B4-BE49-F238E27FC236}">
                        <a16:creationId xmlns:a16="http://schemas.microsoft.com/office/drawing/2014/main" id="{E40FD264-33DB-4E4F-7E56-4074F4448CE2}"/>
                      </a:ext>
                    </a:extLst>
                  </p:cNvPr>
                  <p:cNvSpPr txBox="1">
                    <a:spLocks noRot="1" noChangeAspect="1" noMove="1" noResize="1" noEditPoints="1" noAdjustHandles="1" noChangeArrowheads="1" noChangeShapeType="1" noTextEdit="1"/>
                  </p:cNvSpPr>
                  <p:nvPr/>
                </p:nvSpPr>
                <p:spPr>
                  <a:xfrm>
                    <a:off x="3965370" y="4620177"/>
                    <a:ext cx="288000" cy="216000"/>
                  </a:xfrm>
                  <a:prstGeom prst="roundRect">
                    <a:avLst>
                      <a:gd name="adj" fmla="val 38026"/>
                    </a:avLst>
                  </a:prstGeom>
                  <a:blipFill>
                    <a:blip r:embed="rId13"/>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348DC05-C311-15B6-F53D-DA739FD1A0A2}"/>
                      </a:ext>
                    </a:extLst>
                  </p:cNvPr>
                  <p:cNvSpPr txBox="1"/>
                  <p:nvPr/>
                </p:nvSpPr>
                <p:spPr>
                  <a:xfrm>
                    <a:off x="3887625" y="4975890"/>
                    <a:ext cx="439086" cy="222294"/>
                  </a:xfrm>
                  <a:prstGeom prst="roundRect">
                    <a:avLst>
                      <a:gd name="adj" fmla="val 32119"/>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5" name="TextBox 44">
                    <a:extLst>
                      <a:ext uri="{FF2B5EF4-FFF2-40B4-BE49-F238E27FC236}">
                        <a16:creationId xmlns:a16="http://schemas.microsoft.com/office/drawing/2014/main" id="{7348DC05-C311-15B6-F53D-DA739FD1A0A2}"/>
                      </a:ext>
                    </a:extLst>
                  </p:cNvPr>
                  <p:cNvSpPr txBox="1">
                    <a:spLocks noRot="1" noChangeAspect="1" noMove="1" noResize="1" noEditPoints="1" noAdjustHandles="1" noChangeArrowheads="1" noChangeShapeType="1" noTextEdit="1"/>
                  </p:cNvSpPr>
                  <p:nvPr/>
                </p:nvSpPr>
                <p:spPr>
                  <a:xfrm>
                    <a:off x="3887625" y="4975890"/>
                    <a:ext cx="439086" cy="222294"/>
                  </a:xfrm>
                  <a:prstGeom prst="roundRect">
                    <a:avLst>
                      <a:gd name="adj" fmla="val 32119"/>
                    </a:avLst>
                  </a:prstGeom>
                  <a:blipFill>
                    <a:blip r:embed="rId14"/>
                    <a:stretch>
                      <a:fillRect l="-1351" b="-5128"/>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C6B2D24-BE2C-D45A-842A-7AF10890BA94}"/>
                      </a:ext>
                    </a:extLst>
                  </p:cNvPr>
                  <p:cNvSpPr txBox="1"/>
                  <p:nvPr/>
                </p:nvSpPr>
                <p:spPr>
                  <a:xfrm>
                    <a:off x="4630975" y="3949601"/>
                    <a:ext cx="351191" cy="226451"/>
                  </a:xfrm>
                  <a:prstGeom prst="roundRect">
                    <a:avLst>
                      <a:gd name="adj" fmla="val 40877"/>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𝐶𝑎</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1" name="TextBox 60">
                    <a:extLst>
                      <a:ext uri="{FF2B5EF4-FFF2-40B4-BE49-F238E27FC236}">
                        <a16:creationId xmlns:a16="http://schemas.microsoft.com/office/drawing/2014/main" id="{7C6B2D24-BE2C-D45A-842A-7AF10890BA94}"/>
                      </a:ext>
                    </a:extLst>
                  </p:cNvPr>
                  <p:cNvSpPr txBox="1">
                    <a:spLocks noRot="1" noChangeAspect="1" noMove="1" noResize="1" noEditPoints="1" noAdjustHandles="1" noChangeArrowheads="1" noChangeShapeType="1" noTextEdit="1"/>
                  </p:cNvSpPr>
                  <p:nvPr/>
                </p:nvSpPr>
                <p:spPr>
                  <a:xfrm>
                    <a:off x="4630975" y="3949601"/>
                    <a:ext cx="351191" cy="226451"/>
                  </a:xfrm>
                  <a:prstGeom prst="roundRect">
                    <a:avLst>
                      <a:gd name="adj" fmla="val 40877"/>
                    </a:avLst>
                  </a:prstGeom>
                  <a:blipFill>
                    <a:blip r:embed="rId15"/>
                    <a:stretch>
                      <a:fillRect/>
                    </a:stretch>
                  </a:blipFill>
                  <a:ln w="12700">
                    <a:solidFill>
                      <a:srgbClr val="FF0000"/>
                    </a:solidFill>
                  </a:ln>
                </p:spPr>
                <p:txBody>
                  <a:bodyPr/>
                  <a:lstStyle/>
                  <a:p>
                    <a:r>
                      <a:rPr lang="en-NZ">
                        <a:noFill/>
                      </a:rPr>
                      <a:t> </a:t>
                    </a:r>
                  </a:p>
                </p:txBody>
              </p:sp>
            </mc:Fallback>
          </mc:AlternateContent>
          <p:cxnSp>
            <p:nvCxnSpPr>
              <p:cNvPr id="62" name="Straight Arrow Connector 61">
                <a:extLst>
                  <a:ext uri="{FF2B5EF4-FFF2-40B4-BE49-F238E27FC236}">
                    <a16:creationId xmlns:a16="http://schemas.microsoft.com/office/drawing/2014/main" id="{18DAF90B-026C-96E4-D1BB-359FA525DD56}"/>
                  </a:ext>
                </a:extLst>
              </p:cNvPr>
              <p:cNvCxnSpPr>
                <a:cxnSpLocks/>
                <a:stCxn id="29" idx="3"/>
                <a:endCxn id="61" idx="1"/>
              </p:cNvCxnSpPr>
              <p:nvPr/>
            </p:nvCxnSpPr>
            <p:spPr>
              <a:xfrm>
                <a:off x="4254977" y="4059569"/>
                <a:ext cx="375998" cy="3258"/>
              </a:xfrm>
              <a:prstGeom prst="straightConnector1">
                <a:avLst/>
              </a:prstGeom>
              <a:ln w="12700">
                <a:headEnd type="triangle" w="sm" len="sm"/>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BA660A3A-2E0F-74AE-DB98-42756516AEB3}"/>
                    </a:ext>
                  </a:extLst>
                </p:cNvPr>
                <p:cNvSpPr txBox="1"/>
                <p:nvPr/>
              </p:nvSpPr>
              <p:spPr>
                <a:xfrm>
                  <a:off x="6255526" y="3446726"/>
                  <a:ext cx="2880355" cy="4239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4</m:t>
                            </m:r>
                          </m:sub>
                        </m:sSub>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8" name="TextBox 87">
                  <a:extLst>
                    <a:ext uri="{FF2B5EF4-FFF2-40B4-BE49-F238E27FC236}">
                      <a16:creationId xmlns:a16="http://schemas.microsoft.com/office/drawing/2014/main" id="{BA660A3A-2E0F-74AE-DB98-42756516AEB3}"/>
                    </a:ext>
                  </a:extLst>
                </p:cNvPr>
                <p:cNvSpPr txBox="1">
                  <a:spLocks noRot="1" noChangeAspect="1" noMove="1" noResize="1" noEditPoints="1" noAdjustHandles="1" noChangeArrowheads="1" noChangeShapeType="1" noTextEdit="1"/>
                </p:cNvSpPr>
                <p:nvPr/>
              </p:nvSpPr>
              <p:spPr>
                <a:xfrm>
                  <a:off x="6255526" y="3446726"/>
                  <a:ext cx="2880355" cy="423962"/>
                </a:xfrm>
                <a:prstGeom prst="rect">
                  <a:avLst/>
                </a:prstGeom>
                <a:blipFill>
                  <a:blip r:embed="rId16"/>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C37D842-A975-4BF3-FAFE-A47FB73C1B30}"/>
                    </a:ext>
                  </a:extLst>
                </p:cNvPr>
                <p:cNvSpPr txBox="1"/>
                <p:nvPr/>
              </p:nvSpPr>
              <p:spPr>
                <a:xfrm>
                  <a:off x="5034284" y="4209935"/>
                  <a:ext cx="1118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srgbClr val="7030A0"/>
                      </a:solidFill>
                      <a:effectLst/>
                      <a:uLnTx/>
                      <a:uFillTx/>
                      <a:latin typeface="Calibri" panose="020F0502020204030204"/>
                      <a:ea typeface="+mn-ea"/>
                      <a:cs typeface="+mn-cs"/>
                    </a:rPr>
                    <a:t>4. Bind </a:t>
                  </a:r>
                  <a14:m>
                    <m:oMath xmlns:m="http://schemas.openxmlformats.org/officeDocument/2006/math">
                      <m:sSup>
                        <m:sSupPr>
                          <m:ctrlPr>
                            <a:rPr kumimoji="0" lang="en-NZ"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𝐶</m:t>
                          </m:r>
                          <m:r>
                            <a:rPr kumimoji="0" lang="en-NZ"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𝑎</m:t>
                          </m:r>
                        </m:e>
                        <m:sup>
                          <m:r>
                            <a:rPr kumimoji="0" lang="en-NZ" sz="1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2</m:t>
                          </m:r>
                          <m:r>
                            <a:rPr kumimoji="0" lang="en-NZ"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m:t>
                          </m:r>
                        </m:sup>
                      </m:sSup>
                    </m:oMath>
                  </a14:m>
                  <a:endParaRPr kumimoji="0" lang="en-NZ" sz="14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mc:Choice>
          <mc:Fallback xmlns="">
            <p:sp>
              <p:nvSpPr>
                <p:cNvPr id="95" name="TextBox 94">
                  <a:extLst>
                    <a:ext uri="{FF2B5EF4-FFF2-40B4-BE49-F238E27FC236}">
                      <a16:creationId xmlns:a16="http://schemas.microsoft.com/office/drawing/2014/main" id="{4C37D842-A975-4BF3-FAFE-A47FB73C1B30}"/>
                    </a:ext>
                  </a:extLst>
                </p:cNvPr>
                <p:cNvSpPr txBox="1">
                  <a:spLocks noRot="1" noChangeAspect="1" noMove="1" noResize="1" noEditPoints="1" noAdjustHandles="1" noChangeArrowheads="1" noChangeShapeType="1" noTextEdit="1"/>
                </p:cNvSpPr>
                <p:nvPr/>
              </p:nvSpPr>
              <p:spPr>
                <a:xfrm>
                  <a:off x="5034284" y="4209935"/>
                  <a:ext cx="1118191" cy="307777"/>
                </a:xfrm>
                <a:prstGeom prst="rect">
                  <a:avLst/>
                </a:prstGeom>
                <a:blipFill>
                  <a:blip r:embed="rId17"/>
                  <a:stretch>
                    <a:fillRect l="-1639" t="-2000" b="-22000"/>
                  </a:stretch>
                </a:blipFill>
              </p:spPr>
              <p:txBody>
                <a:bodyPr/>
                <a:lstStyle/>
                <a:p>
                  <a:r>
                    <a:rPr lang="en-NZ">
                      <a:noFill/>
                    </a:rPr>
                    <a:t> </a:t>
                  </a:r>
                </a:p>
              </p:txBody>
            </p:sp>
          </mc:Fallback>
        </mc:AlternateContent>
      </p:grpSp>
      <p:grpSp>
        <p:nvGrpSpPr>
          <p:cNvPr id="114" name="Group 113">
            <a:extLst>
              <a:ext uri="{FF2B5EF4-FFF2-40B4-BE49-F238E27FC236}">
                <a16:creationId xmlns:a16="http://schemas.microsoft.com/office/drawing/2014/main" id="{A1730C17-127A-279B-49CE-AF2CEE9E35A6}"/>
              </a:ext>
            </a:extLst>
          </p:cNvPr>
          <p:cNvGrpSpPr/>
          <p:nvPr/>
        </p:nvGrpSpPr>
        <p:grpSpPr>
          <a:xfrm>
            <a:off x="1789741" y="3933834"/>
            <a:ext cx="6844792" cy="1723427"/>
            <a:chOff x="1972034" y="4947472"/>
            <a:chExt cx="6844792" cy="1723427"/>
          </a:xfrm>
        </p:grpSpPr>
        <p:grpSp>
          <p:nvGrpSpPr>
            <p:cNvPr id="113" name="Group 112">
              <a:extLst>
                <a:ext uri="{FF2B5EF4-FFF2-40B4-BE49-F238E27FC236}">
                  <a16:creationId xmlns:a16="http://schemas.microsoft.com/office/drawing/2014/main" id="{13596188-6F10-DBD6-A2C2-5BA810334806}"/>
                </a:ext>
              </a:extLst>
            </p:cNvPr>
            <p:cNvGrpSpPr/>
            <p:nvPr/>
          </p:nvGrpSpPr>
          <p:grpSpPr>
            <a:xfrm>
              <a:off x="1972034" y="5996043"/>
              <a:ext cx="1915591" cy="222156"/>
              <a:chOff x="1972034" y="5996043"/>
              <a:chExt cx="1915591" cy="222156"/>
            </a:xfrm>
          </p:grpSpPr>
          <p:cxnSp>
            <p:nvCxnSpPr>
              <p:cNvPr id="46" name="Straight Arrow Connector 45">
                <a:extLst>
                  <a:ext uri="{FF2B5EF4-FFF2-40B4-BE49-F238E27FC236}">
                    <a16:creationId xmlns:a16="http://schemas.microsoft.com/office/drawing/2014/main" id="{18002ACF-D027-E1EE-D0B3-4B6F7106B97B}"/>
                  </a:ext>
                </a:extLst>
              </p:cNvPr>
              <p:cNvCxnSpPr>
                <a:cxnSpLocks/>
                <a:stCxn id="49" idx="1"/>
                <a:endCxn id="48" idx="3"/>
              </p:cNvCxnSpPr>
              <p:nvPr/>
            </p:nvCxnSpPr>
            <p:spPr>
              <a:xfrm flipH="1">
                <a:off x="2883554" y="6107121"/>
                <a:ext cx="547602"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Rounded Corners 46">
                    <a:extLst>
                      <a:ext uri="{FF2B5EF4-FFF2-40B4-BE49-F238E27FC236}">
                        <a16:creationId xmlns:a16="http://schemas.microsoft.com/office/drawing/2014/main" id="{2DD9C45E-D998-B634-AD94-D107C1858815}"/>
                      </a:ext>
                    </a:extLst>
                  </p:cNvPr>
                  <p:cNvSpPr/>
                  <p:nvPr/>
                </p:nvSpPr>
                <p:spPr>
                  <a:xfrm>
                    <a:off x="3032836" y="6017121"/>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5</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47" name="Rectangle: Rounded Corners 46">
                    <a:extLst>
                      <a:ext uri="{FF2B5EF4-FFF2-40B4-BE49-F238E27FC236}">
                        <a16:creationId xmlns:a16="http://schemas.microsoft.com/office/drawing/2014/main" id="{2DD9C45E-D998-B634-AD94-D107C1858815}"/>
                      </a:ext>
                    </a:extLst>
                  </p:cNvPr>
                  <p:cNvSpPr>
                    <a:spLocks noRot="1" noChangeAspect="1" noMove="1" noResize="1" noEditPoints="1" noAdjustHandles="1" noChangeArrowheads="1" noChangeShapeType="1" noTextEdit="1"/>
                  </p:cNvSpPr>
                  <p:nvPr/>
                </p:nvSpPr>
                <p:spPr>
                  <a:xfrm>
                    <a:off x="3032836" y="6017121"/>
                    <a:ext cx="252000" cy="180000"/>
                  </a:xfrm>
                  <a:prstGeom prst="roundRect">
                    <a:avLst>
                      <a:gd name="adj" fmla="val 22549"/>
                    </a:avLst>
                  </a:prstGeom>
                  <a:blipFill>
                    <a:blip r:embed="rId18"/>
                    <a:stretch>
                      <a:fillRect l="-1395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312163C-2F1C-5B5C-CFAD-864FD9E78A98}"/>
                      </a:ext>
                    </a:extLst>
                  </p:cNvPr>
                  <p:cNvSpPr txBox="1"/>
                  <p:nvPr/>
                </p:nvSpPr>
                <p:spPr>
                  <a:xfrm>
                    <a:off x="2595554" y="5999121"/>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8" name="TextBox 47">
                    <a:extLst>
                      <a:ext uri="{FF2B5EF4-FFF2-40B4-BE49-F238E27FC236}">
                        <a16:creationId xmlns:a16="http://schemas.microsoft.com/office/drawing/2014/main" id="{D312163C-2F1C-5B5C-CFAD-864FD9E78A98}"/>
                      </a:ext>
                    </a:extLst>
                  </p:cNvPr>
                  <p:cNvSpPr txBox="1">
                    <a:spLocks noRot="1" noChangeAspect="1" noMove="1" noResize="1" noEditPoints="1" noAdjustHandles="1" noChangeArrowheads="1" noChangeShapeType="1" noTextEdit="1"/>
                  </p:cNvSpPr>
                  <p:nvPr/>
                </p:nvSpPr>
                <p:spPr>
                  <a:xfrm>
                    <a:off x="2595554" y="5999121"/>
                    <a:ext cx="288000" cy="216000"/>
                  </a:xfrm>
                  <a:prstGeom prst="roundRect">
                    <a:avLst>
                      <a:gd name="adj" fmla="val 38026"/>
                    </a:avLst>
                  </a:prstGeom>
                  <a:blipFill>
                    <a:blip r:embed="rId19"/>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78B71E5-E24C-D29F-83CD-121B13408378}"/>
                      </a:ext>
                    </a:extLst>
                  </p:cNvPr>
                  <p:cNvSpPr txBox="1"/>
                  <p:nvPr/>
                </p:nvSpPr>
                <p:spPr>
                  <a:xfrm>
                    <a:off x="3431156" y="5999121"/>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9" name="TextBox 48">
                    <a:extLst>
                      <a:ext uri="{FF2B5EF4-FFF2-40B4-BE49-F238E27FC236}">
                        <a16:creationId xmlns:a16="http://schemas.microsoft.com/office/drawing/2014/main" id="{A78B71E5-E24C-D29F-83CD-121B13408378}"/>
                      </a:ext>
                    </a:extLst>
                  </p:cNvPr>
                  <p:cNvSpPr txBox="1">
                    <a:spLocks noRot="1" noChangeAspect="1" noMove="1" noResize="1" noEditPoints="1" noAdjustHandles="1" noChangeArrowheads="1" noChangeShapeType="1" noTextEdit="1"/>
                  </p:cNvSpPr>
                  <p:nvPr/>
                </p:nvSpPr>
                <p:spPr>
                  <a:xfrm>
                    <a:off x="3431156" y="5999121"/>
                    <a:ext cx="288000" cy="216000"/>
                  </a:xfrm>
                  <a:prstGeom prst="roundRect">
                    <a:avLst>
                      <a:gd name="adj" fmla="val 38026"/>
                    </a:avLst>
                  </a:prstGeom>
                  <a:blipFill>
                    <a:blip r:embed="rId19"/>
                    <a:stretch>
                      <a:fillRect/>
                    </a:stretch>
                  </a:blipFill>
                  <a:ln w="12700">
                    <a:noFill/>
                  </a:ln>
                </p:spPr>
                <p:txBody>
                  <a:bodyPr/>
                  <a:lstStyle/>
                  <a:p>
                    <a:r>
                      <a:rPr lang="en-NZ">
                        <a:noFill/>
                      </a:rPr>
                      <a:t> </a:t>
                    </a:r>
                  </a:p>
                </p:txBody>
              </p:sp>
            </mc:Fallback>
          </mc:AlternateContent>
          <p:cxnSp>
            <p:nvCxnSpPr>
              <p:cNvPr id="50" name="Straight Arrow Connector 49">
                <a:extLst>
                  <a:ext uri="{FF2B5EF4-FFF2-40B4-BE49-F238E27FC236}">
                    <a16:creationId xmlns:a16="http://schemas.microsoft.com/office/drawing/2014/main" id="{AEB8F742-8BB6-4C69-C670-0B60B87E0065}"/>
                  </a:ext>
                </a:extLst>
              </p:cNvPr>
              <p:cNvCxnSpPr>
                <a:cxnSpLocks/>
                <a:stCxn id="45" idx="1"/>
                <a:endCxn id="49" idx="3"/>
              </p:cNvCxnSpPr>
              <p:nvPr/>
            </p:nvCxnSpPr>
            <p:spPr>
              <a:xfrm flipH="1">
                <a:off x="3719156" y="6100675"/>
                <a:ext cx="168469" cy="6446"/>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DA83045-EC5A-FF24-9563-2D6FC9AABD86}"/>
                      </a:ext>
                    </a:extLst>
                  </p:cNvPr>
                  <p:cNvSpPr txBox="1"/>
                  <p:nvPr/>
                </p:nvSpPr>
                <p:spPr>
                  <a:xfrm>
                    <a:off x="1972034" y="5996043"/>
                    <a:ext cx="453503" cy="222156"/>
                  </a:xfrm>
                  <a:prstGeom prst="roundRect">
                    <a:avLst>
                      <a:gd name="adj" fmla="val 33476"/>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1" name="TextBox 50">
                    <a:extLst>
                      <a:ext uri="{FF2B5EF4-FFF2-40B4-BE49-F238E27FC236}">
                        <a16:creationId xmlns:a16="http://schemas.microsoft.com/office/drawing/2014/main" id="{BDA83045-EC5A-FF24-9563-2D6FC9AABD86}"/>
                      </a:ext>
                    </a:extLst>
                  </p:cNvPr>
                  <p:cNvSpPr txBox="1">
                    <a:spLocks noRot="1" noChangeAspect="1" noMove="1" noResize="1" noEditPoints="1" noAdjustHandles="1" noChangeArrowheads="1" noChangeShapeType="1" noTextEdit="1"/>
                  </p:cNvSpPr>
                  <p:nvPr/>
                </p:nvSpPr>
                <p:spPr>
                  <a:xfrm>
                    <a:off x="1972034" y="5996043"/>
                    <a:ext cx="453503" cy="222156"/>
                  </a:xfrm>
                  <a:prstGeom prst="roundRect">
                    <a:avLst>
                      <a:gd name="adj" fmla="val 33476"/>
                    </a:avLst>
                  </a:prstGeom>
                  <a:blipFill>
                    <a:blip r:embed="rId20"/>
                    <a:stretch>
                      <a:fillRect b="-2632"/>
                    </a:stretch>
                  </a:blipFill>
                  <a:ln w="12700">
                    <a:solidFill>
                      <a:srgbClr val="FF0000"/>
                    </a:solidFill>
                  </a:ln>
                </p:spPr>
                <p:txBody>
                  <a:bodyPr/>
                  <a:lstStyle/>
                  <a:p>
                    <a:r>
                      <a:rPr lang="en-NZ">
                        <a:noFill/>
                      </a:rPr>
                      <a:t> </a:t>
                    </a:r>
                  </a:p>
                </p:txBody>
              </p:sp>
            </mc:Fallback>
          </mc:AlternateContent>
          <p:cxnSp>
            <p:nvCxnSpPr>
              <p:cNvPr id="52" name="Straight Arrow Connector 51">
                <a:extLst>
                  <a:ext uri="{FF2B5EF4-FFF2-40B4-BE49-F238E27FC236}">
                    <a16:creationId xmlns:a16="http://schemas.microsoft.com/office/drawing/2014/main" id="{54037CD9-70B8-8007-ADE1-0BBA4A0F66D5}"/>
                  </a:ext>
                </a:extLst>
              </p:cNvPr>
              <p:cNvCxnSpPr>
                <a:cxnSpLocks/>
                <a:stCxn id="48" idx="1"/>
                <a:endCxn id="51" idx="3"/>
              </p:cNvCxnSpPr>
              <p:nvPr/>
            </p:nvCxnSpPr>
            <p:spPr>
              <a:xfrm flipH="1">
                <a:off x="2425537" y="6107121"/>
                <a:ext cx="170017"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C41F45A-93EC-6ED1-F962-AA46820F909A}"/>
                    </a:ext>
                  </a:extLst>
                </p:cNvPr>
                <p:cNvSpPr txBox="1"/>
                <p:nvPr/>
              </p:nvSpPr>
              <p:spPr>
                <a:xfrm>
                  <a:off x="6247620" y="4947472"/>
                  <a:ext cx="2569206" cy="4299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m:t>
                            </m:r>
                          </m:sub>
                        </m:sSub>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0" name="TextBox 89">
                  <a:extLst>
                    <a:ext uri="{FF2B5EF4-FFF2-40B4-BE49-F238E27FC236}">
                      <a16:creationId xmlns:a16="http://schemas.microsoft.com/office/drawing/2014/main" id="{2C41F45A-93EC-6ED1-F962-AA46820F909A}"/>
                    </a:ext>
                  </a:extLst>
                </p:cNvPr>
                <p:cNvSpPr txBox="1">
                  <a:spLocks noRot="1" noChangeAspect="1" noMove="1" noResize="1" noEditPoints="1" noAdjustHandles="1" noChangeArrowheads="1" noChangeShapeType="1" noTextEdit="1"/>
                </p:cNvSpPr>
                <p:nvPr/>
              </p:nvSpPr>
              <p:spPr>
                <a:xfrm>
                  <a:off x="6247620" y="4947472"/>
                  <a:ext cx="2569206" cy="429990"/>
                </a:xfrm>
                <a:prstGeom prst="rect">
                  <a:avLst/>
                </a:prstGeom>
                <a:blipFill>
                  <a:blip r:embed="rId21"/>
                  <a:stretch>
                    <a:fillRect/>
                  </a:stretch>
                </a:blipFill>
              </p:spPr>
              <p:txBody>
                <a:bodyPr/>
                <a:lstStyle/>
                <a:p>
                  <a:r>
                    <a:rPr lang="en-NZ">
                      <a:noFill/>
                    </a:rPr>
                    <a:t> </a:t>
                  </a:r>
                </a:p>
              </p:txBody>
            </p:sp>
          </mc:Fallback>
        </mc:AlternateContent>
        <p:sp>
          <p:nvSpPr>
            <p:cNvPr id="96" name="TextBox 95">
              <a:extLst>
                <a:ext uri="{FF2B5EF4-FFF2-40B4-BE49-F238E27FC236}">
                  <a16:creationId xmlns:a16="http://schemas.microsoft.com/office/drawing/2014/main" id="{3B031211-01D2-A6E7-0BEC-DC8A214550EE}"/>
                </a:ext>
              </a:extLst>
            </p:cNvPr>
            <p:cNvSpPr txBox="1"/>
            <p:nvPr/>
          </p:nvSpPr>
          <p:spPr>
            <a:xfrm>
              <a:off x="1989289" y="6363122"/>
              <a:ext cx="244765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srgbClr val="7030A0"/>
                  </a:solidFill>
                  <a:effectLst/>
                  <a:uLnTx/>
                  <a:uFillTx/>
                  <a:latin typeface="Calibri" panose="020F0502020204030204"/>
                  <a:ea typeface="+mn-ea"/>
                  <a:cs typeface="+mn-cs"/>
                </a:rPr>
                <a:t>5. Transition to outward facing </a:t>
              </a:r>
            </a:p>
          </p:txBody>
        </p:sp>
      </p:grpSp>
      <p:grpSp>
        <p:nvGrpSpPr>
          <p:cNvPr id="116" name="Group 115">
            <a:extLst>
              <a:ext uri="{FF2B5EF4-FFF2-40B4-BE49-F238E27FC236}">
                <a16:creationId xmlns:a16="http://schemas.microsoft.com/office/drawing/2014/main" id="{A80B3F59-C340-1B44-6D9F-5777DF16B23F}"/>
              </a:ext>
            </a:extLst>
          </p:cNvPr>
          <p:cNvGrpSpPr/>
          <p:nvPr/>
        </p:nvGrpSpPr>
        <p:grpSpPr>
          <a:xfrm>
            <a:off x="0" y="3757902"/>
            <a:ext cx="8860883" cy="1224503"/>
            <a:chOff x="182293" y="4771540"/>
            <a:chExt cx="8860883" cy="1224503"/>
          </a:xfrm>
        </p:grpSpPr>
        <p:grpSp>
          <p:nvGrpSpPr>
            <p:cNvPr id="115" name="Group 114">
              <a:extLst>
                <a:ext uri="{FF2B5EF4-FFF2-40B4-BE49-F238E27FC236}">
                  <a16:creationId xmlns:a16="http://schemas.microsoft.com/office/drawing/2014/main" id="{5776D048-5003-F58F-FDD7-AF48151808EC}"/>
                </a:ext>
              </a:extLst>
            </p:cNvPr>
            <p:cNvGrpSpPr/>
            <p:nvPr/>
          </p:nvGrpSpPr>
          <p:grpSpPr>
            <a:xfrm>
              <a:off x="1351577" y="4771540"/>
              <a:ext cx="991136" cy="1224503"/>
              <a:chOff x="1351577" y="4771540"/>
              <a:chExt cx="991136" cy="1224503"/>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1A6B1B2-4DAD-B3E3-24F9-C153B819AC09}"/>
                      </a:ext>
                    </a:extLst>
                  </p:cNvPr>
                  <p:cNvSpPr txBox="1"/>
                  <p:nvPr/>
                </p:nvSpPr>
                <p:spPr>
                  <a:xfrm>
                    <a:off x="2054713" y="4926811"/>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3" name="TextBox 22">
                    <a:extLst>
                      <a:ext uri="{FF2B5EF4-FFF2-40B4-BE49-F238E27FC236}">
                        <a16:creationId xmlns:a16="http://schemas.microsoft.com/office/drawing/2014/main" id="{A1A6B1B2-4DAD-B3E3-24F9-C153B819AC09}"/>
                      </a:ext>
                    </a:extLst>
                  </p:cNvPr>
                  <p:cNvSpPr txBox="1">
                    <a:spLocks noRot="1" noChangeAspect="1" noMove="1" noResize="1" noEditPoints="1" noAdjustHandles="1" noChangeArrowheads="1" noChangeShapeType="1" noTextEdit="1"/>
                  </p:cNvSpPr>
                  <p:nvPr/>
                </p:nvSpPr>
                <p:spPr>
                  <a:xfrm>
                    <a:off x="2054713" y="4926811"/>
                    <a:ext cx="288000" cy="216000"/>
                  </a:xfrm>
                  <a:prstGeom prst="roundRect">
                    <a:avLst>
                      <a:gd name="adj" fmla="val 38026"/>
                    </a:avLst>
                  </a:prstGeom>
                  <a:blipFill>
                    <a:blip r:embed="rId22"/>
                    <a:stretch>
                      <a:fillRect/>
                    </a:stretch>
                  </a:blipFill>
                  <a:ln w="12700">
                    <a:noFill/>
                  </a:ln>
                </p:spPr>
                <p:txBody>
                  <a:bodyPr/>
                  <a:lstStyle/>
                  <a:p>
                    <a:r>
                      <a:rPr lang="en-NZ">
                        <a:noFill/>
                      </a:rPr>
                      <a:t> </a:t>
                    </a:r>
                  </a:p>
                </p:txBody>
              </p:sp>
            </mc:Fallback>
          </mc:AlternateContent>
          <p:cxnSp>
            <p:nvCxnSpPr>
              <p:cNvPr id="24" name="Straight Arrow Connector 23">
                <a:extLst>
                  <a:ext uri="{FF2B5EF4-FFF2-40B4-BE49-F238E27FC236}">
                    <a16:creationId xmlns:a16="http://schemas.microsoft.com/office/drawing/2014/main" id="{7580A5F4-75EC-A661-C380-64E9998AF6B6}"/>
                  </a:ext>
                </a:extLst>
              </p:cNvPr>
              <p:cNvCxnSpPr>
                <a:cxnSpLocks/>
                <a:stCxn id="23" idx="0"/>
                <a:endCxn id="11" idx="2"/>
              </p:cNvCxnSpPr>
              <p:nvPr/>
            </p:nvCxnSpPr>
            <p:spPr>
              <a:xfrm flipV="1">
                <a:off x="2198713" y="4771540"/>
                <a:ext cx="0" cy="155271"/>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9C23AE2-7CC1-51E7-B87F-470A7FAF96D8}"/>
                  </a:ext>
                </a:extLst>
              </p:cNvPr>
              <p:cNvCxnSpPr>
                <a:cxnSpLocks/>
                <a:stCxn id="51" idx="0"/>
                <a:endCxn id="28" idx="2"/>
              </p:cNvCxnSpPr>
              <p:nvPr/>
            </p:nvCxnSpPr>
            <p:spPr>
              <a:xfrm flipH="1" flipV="1">
                <a:off x="2198713" y="5845509"/>
                <a:ext cx="73" cy="150534"/>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6A14B6A-1DD3-D63D-D0A6-A2CCAC376F1E}"/>
                  </a:ext>
                </a:extLst>
              </p:cNvPr>
              <p:cNvCxnSpPr>
                <a:cxnSpLocks/>
                <a:stCxn id="28" idx="0"/>
                <a:endCxn id="23" idx="2"/>
              </p:cNvCxnSpPr>
              <p:nvPr/>
            </p:nvCxnSpPr>
            <p:spPr>
              <a:xfrm flipV="1">
                <a:off x="2198713" y="5142811"/>
                <a:ext cx="0" cy="486698"/>
              </a:xfrm>
              <a:prstGeom prst="straightConnector1">
                <a:avLst/>
              </a:prstGeom>
              <a:ln w="12700">
                <a:headEnd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Rounded Corners 26">
                    <a:extLst>
                      <a:ext uri="{FF2B5EF4-FFF2-40B4-BE49-F238E27FC236}">
                        <a16:creationId xmlns:a16="http://schemas.microsoft.com/office/drawing/2014/main" id="{F385DFEA-9771-A3C8-A626-870B4EBA271D}"/>
                      </a:ext>
                    </a:extLst>
                  </p:cNvPr>
                  <p:cNvSpPr/>
                  <p:nvPr/>
                </p:nvSpPr>
                <p:spPr>
                  <a:xfrm>
                    <a:off x="2072713" y="5296160"/>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6</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27" name="Rectangle: Rounded Corners 26">
                    <a:extLst>
                      <a:ext uri="{FF2B5EF4-FFF2-40B4-BE49-F238E27FC236}">
                        <a16:creationId xmlns:a16="http://schemas.microsoft.com/office/drawing/2014/main" id="{F385DFEA-9771-A3C8-A626-870B4EBA271D}"/>
                      </a:ext>
                    </a:extLst>
                  </p:cNvPr>
                  <p:cNvSpPr>
                    <a:spLocks noRot="1" noChangeAspect="1" noMove="1" noResize="1" noEditPoints="1" noAdjustHandles="1" noChangeArrowheads="1" noChangeShapeType="1" noTextEdit="1"/>
                  </p:cNvSpPr>
                  <p:nvPr/>
                </p:nvSpPr>
                <p:spPr>
                  <a:xfrm>
                    <a:off x="2072713" y="5296160"/>
                    <a:ext cx="252000" cy="180000"/>
                  </a:xfrm>
                  <a:prstGeom prst="roundRect">
                    <a:avLst>
                      <a:gd name="adj" fmla="val 22549"/>
                    </a:avLst>
                  </a:prstGeom>
                  <a:blipFill>
                    <a:blip r:embed="rId23"/>
                    <a:stretch>
                      <a:fillRect l="-1162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C660008-0191-0A22-84D0-94A94DC92BA3}"/>
                      </a:ext>
                    </a:extLst>
                  </p:cNvPr>
                  <p:cNvSpPr txBox="1"/>
                  <p:nvPr/>
                </p:nvSpPr>
                <p:spPr>
                  <a:xfrm>
                    <a:off x="2054713" y="5629509"/>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8" name="TextBox 27">
                    <a:extLst>
                      <a:ext uri="{FF2B5EF4-FFF2-40B4-BE49-F238E27FC236}">
                        <a16:creationId xmlns:a16="http://schemas.microsoft.com/office/drawing/2014/main" id="{0C660008-0191-0A22-84D0-94A94DC92BA3}"/>
                      </a:ext>
                    </a:extLst>
                  </p:cNvPr>
                  <p:cNvSpPr txBox="1">
                    <a:spLocks noRot="1" noChangeAspect="1" noMove="1" noResize="1" noEditPoints="1" noAdjustHandles="1" noChangeArrowheads="1" noChangeShapeType="1" noTextEdit="1"/>
                  </p:cNvSpPr>
                  <p:nvPr/>
                </p:nvSpPr>
                <p:spPr>
                  <a:xfrm>
                    <a:off x="2054713" y="5629509"/>
                    <a:ext cx="288000" cy="216000"/>
                  </a:xfrm>
                  <a:prstGeom prst="roundRect">
                    <a:avLst>
                      <a:gd name="adj" fmla="val 38026"/>
                    </a:avLst>
                  </a:prstGeom>
                  <a:blipFill>
                    <a:blip r:embed="rId22"/>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0315DA2-0650-3DFA-0C7C-689262E29680}"/>
                      </a:ext>
                    </a:extLst>
                  </p:cNvPr>
                  <p:cNvSpPr txBox="1"/>
                  <p:nvPr/>
                </p:nvSpPr>
                <p:spPr>
                  <a:xfrm>
                    <a:off x="1351577" y="4932997"/>
                    <a:ext cx="348299" cy="206215"/>
                  </a:xfrm>
                  <a:prstGeom prst="roundRect">
                    <a:avLst>
                      <a:gd name="adj" fmla="val 40877"/>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𝐶𝑎</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3" name="TextBox 52">
                    <a:extLst>
                      <a:ext uri="{FF2B5EF4-FFF2-40B4-BE49-F238E27FC236}">
                        <a16:creationId xmlns:a16="http://schemas.microsoft.com/office/drawing/2014/main" id="{B0315DA2-0650-3DFA-0C7C-689262E29680}"/>
                      </a:ext>
                    </a:extLst>
                  </p:cNvPr>
                  <p:cNvSpPr txBox="1">
                    <a:spLocks noRot="1" noChangeAspect="1" noMove="1" noResize="1" noEditPoints="1" noAdjustHandles="1" noChangeArrowheads="1" noChangeShapeType="1" noTextEdit="1"/>
                  </p:cNvSpPr>
                  <p:nvPr/>
                </p:nvSpPr>
                <p:spPr>
                  <a:xfrm>
                    <a:off x="1351577" y="4932997"/>
                    <a:ext cx="348299" cy="206215"/>
                  </a:xfrm>
                  <a:prstGeom prst="roundRect">
                    <a:avLst>
                      <a:gd name="adj" fmla="val 40877"/>
                    </a:avLst>
                  </a:prstGeom>
                  <a:blipFill>
                    <a:blip r:embed="rId24"/>
                    <a:stretch>
                      <a:fillRect b="-2778"/>
                    </a:stretch>
                  </a:blipFill>
                  <a:ln w="12700">
                    <a:solidFill>
                      <a:srgbClr val="FF0000"/>
                    </a:solidFill>
                  </a:ln>
                </p:spPr>
                <p:txBody>
                  <a:bodyPr/>
                  <a:lstStyle/>
                  <a:p>
                    <a:r>
                      <a:rPr lang="en-NZ">
                        <a:noFill/>
                      </a:rPr>
                      <a:t> </a:t>
                    </a:r>
                  </a:p>
                </p:txBody>
              </p:sp>
            </mc:Fallback>
          </mc:AlternateContent>
          <p:cxnSp>
            <p:nvCxnSpPr>
              <p:cNvPr id="55" name="Straight Arrow Connector 54">
                <a:extLst>
                  <a:ext uri="{FF2B5EF4-FFF2-40B4-BE49-F238E27FC236}">
                    <a16:creationId xmlns:a16="http://schemas.microsoft.com/office/drawing/2014/main" id="{D99D6844-852C-2FB6-E1B4-387A6DCC2535}"/>
                  </a:ext>
                </a:extLst>
              </p:cNvPr>
              <p:cNvCxnSpPr>
                <a:cxnSpLocks/>
                <a:stCxn id="53" idx="3"/>
                <a:endCxn id="23" idx="1"/>
              </p:cNvCxnSpPr>
              <p:nvPr/>
            </p:nvCxnSpPr>
            <p:spPr>
              <a:xfrm flipV="1">
                <a:off x="1699876" y="5034811"/>
                <a:ext cx="354837" cy="1294"/>
              </a:xfrm>
              <a:prstGeom prst="straightConnector1">
                <a:avLst/>
              </a:prstGeom>
              <a:ln w="12700">
                <a:headEnd type="triangle" w="sm" len="sm"/>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D4890BC8-03AD-F61B-1A7C-03F11D3C48A7}"/>
                    </a:ext>
                  </a:extLst>
                </p:cNvPr>
                <p:cNvSpPr txBox="1"/>
                <p:nvPr/>
              </p:nvSpPr>
              <p:spPr>
                <a:xfrm>
                  <a:off x="6255526" y="5399954"/>
                  <a:ext cx="2787650" cy="422488"/>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6</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sup>
                          </m:sSub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2" name="TextBox 91">
                  <a:extLst>
                    <a:ext uri="{FF2B5EF4-FFF2-40B4-BE49-F238E27FC236}">
                      <a16:creationId xmlns:a16="http://schemas.microsoft.com/office/drawing/2014/main" id="{D4890BC8-03AD-F61B-1A7C-03F11D3C48A7}"/>
                    </a:ext>
                  </a:extLst>
                </p:cNvPr>
                <p:cNvSpPr txBox="1">
                  <a:spLocks noRot="1" noChangeAspect="1" noMove="1" noResize="1" noEditPoints="1" noAdjustHandles="1" noChangeArrowheads="1" noChangeShapeType="1" noTextEdit="1"/>
                </p:cNvSpPr>
                <p:nvPr/>
              </p:nvSpPr>
              <p:spPr>
                <a:xfrm>
                  <a:off x="6255526" y="5399954"/>
                  <a:ext cx="2787650" cy="422488"/>
                </a:xfrm>
                <a:prstGeom prst="rect">
                  <a:avLst/>
                </a:prstGeom>
                <a:blipFill>
                  <a:blip r:embed="rId2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E15312B-6F56-C76B-0099-D7C4B3CC2557}"/>
                    </a:ext>
                  </a:extLst>
                </p:cNvPr>
                <p:cNvSpPr txBox="1"/>
                <p:nvPr/>
              </p:nvSpPr>
              <p:spPr>
                <a:xfrm>
                  <a:off x="182293" y="5223572"/>
                  <a:ext cx="11470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srgbClr val="7030A0"/>
                      </a:solidFill>
                      <a:effectLst/>
                      <a:uLnTx/>
                      <a:uFillTx/>
                      <a:latin typeface="Calibri" panose="020F0502020204030204"/>
                      <a:ea typeface="+mn-ea"/>
                      <a:cs typeface="+mn-cs"/>
                    </a:rPr>
                    <a:t>6. Eject </a:t>
                  </a:r>
                  <a14:m>
                    <m:oMath xmlns:m="http://schemas.openxmlformats.org/officeDocument/2006/math">
                      <m:sSup>
                        <m:sSupPr>
                          <m:ctrlPr>
                            <a:rPr kumimoji="0" lang="en-NZ"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𝐶</m:t>
                          </m:r>
                          <m:r>
                            <a:rPr kumimoji="0" lang="en-NZ"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𝑎</m:t>
                          </m:r>
                        </m:e>
                        <m:sup>
                          <m:r>
                            <a:rPr kumimoji="0" lang="en-NZ" sz="1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2</m:t>
                          </m:r>
                          <m:r>
                            <a:rPr kumimoji="0" lang="en-NZ"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m:t>
                          </m:r>
                        </m:sup>
                      </m:sSup>
                    </m:oMath>
                  </a14:m>
                  <a:endParaRPr kumimoji="0" lang="en-NZ" sz="14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mc:Choice>
          <mc:Fallback xmlns="">
            <p:sp>
              <p:nvSpPr>
                <p:cNvPr id="97" name="TextBox 96">
                  <a:extLst>
                    <a:ext uri="{FF2B5EF4-FFF2-40B4-BE49-F238E27FC236}">
                      <a16:creationId xmlns:a16="http://schemas.microsoft.com/office/drawing/2014/main" id="{BE15312B-6F56-C76B-0099-D7C4B3CC2557}"/>
                    </a:ext>
                  </a:extLst>
                </p:cNvPr>
                <p:cNvSpPr txBox="1">
                  <a:spLocks noRot="1" noChangeAspect="1" noMove="1" noResize="1" noEditPoints="1" noAdjustHandles="1" noChangeArrowheads="1" noChangeShapeType="1" noTextEdit="1"/>
                </p:cNvSpPr>
                <p:nvPr/>
              </p:nvSpPr>
              <p:spPr>
                <a:xfrm>
                  <a:off x="182293" y="5223572"/>
                  <a:ext cx="1147045" cy="307777"/>
                </a:xfrm>
                <a:prstGeom prst="rect">
                  <a:avLst/>
                </a:prstGeom>
                <a:blipFill>
                  <a:blip r:embed="rId26"/>
                  <a:stretch>
                    <a:fillRect l="-1596" t="-2000" b="-22000"/>
                  </a:stretch>
                </a:blipFill>
              </p:spPr>
              <p:txBody>
                <a:bodyPr/>
                <a:lstStyle/>
                <a:p>
                  <a:r>
                    <a:rPr lang="en-NZ">
                      <a:noFill/>
                    </a:rPr>
                    <a:t> </a:t>
                  </a:r>
                </a:p>
              </p:txBody>
            </p:sp>
          </mc:Fallback>
        </mc:AlternateContent>
      </p:grpSp>
      <p:grpSp>
        <p:nvGrpSpPr>
          <p:cNvPr id="133" name="Group 132">
            <a:extLst>
              <a:ext uri="{FF2B5EF4-FFF2-40B4-BE49-F238E27FC236}">
                <a16:creationId xmlns:a16="http://schemas.microsoft.com/office/drawing/2014/main" id="{144F1761-4190-4945-83C9-6EB7716EA142}"/>
              </a:ext>
            </a:extLst>
          </p:cNvPr>
          <p:cNvGrpSpPr/>
          <p:nvPr/>
        </p:nvGrpSpPr>
        <p:grpSpPr>
          <a:xfrm>
            <a:off x="0" y="1750123"/>
            <a:ext cx="8945682" cy="1796945"/>
            <a:chOff x="182293" y="2763761"/>
            <a:chExt cx="8945682" cy="1796945"/>
          </a:xfrm>
        </p:grpSpPr>
        <p:cxnSp>
          <p:nvCxnSpPr>
            <p:cNvPr id="20" name="Straight Arrow Connector 19">
              <a:extLst>
                <a:ext uri="{FF2B5EF4-FFF2-40B4-BE49-F238E27FC236}">
                  <a16:creationId xmlns:a16="http://schemas.microsoft.com/office/drawing/2014/main" id="{C35EDC7A-C292-D954-2609-2EF93B6711C4}"/>
                </a:ext>
              </a:extLst>
            </p:cNvPr>
            <p:cNvCxnSpPr>
              <a:cxnSpLocks/>
              <a:stCxn id="22" idx="0"/>
              <a:endCxn id="12" idx="2"/>
            </p:cNvCxnSpPr>
            <p:nvPr/>
          </p:nvCxnSpPr>
          <p:spPr>
            <a:xfrm flipV="1">
              <a:off x="2198713" y="3706581"/>
              <a:ext cx="0" cy="486698"/>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033F2F4E-AF15-3B5D-1536-30FF90872B46}"/>
                </a:ext>
              </a:extLst>
            </p:cNvPr>
            <p:cNvGrpSpPr/>
            <p:nvPr/>
          </p:nvGrpSpPr>
          <p:grpSpPr>
            <a:xfrm>
              <a:off x="182293" y="2763761"/>
              <a:ext cx="8945682" cy="1796945"/>
              <a:chOff x="182293" y="2763761"/>
              <a:chExt cx="8945682" cy="1796945"/>
            </a:xfrm>
          </p:grpSpPr>
          <p:grpSp>
            <p:nvGrpSpPr>
              <p:cNvPr id="102" name="Group 101">
                <a:extLst>
                  <a:ext uri="{FF2B5EF4-FFF2-40B4-BE49-F238E27FC236}">
                    <a16:creationId xmlns:a16="http://schemas.microsoft.com/office/drawing/2014/main" id="{1E1E4ACD-BDA3-0267-5D77-86D9D2EC43CF}"/>
                  </a:ext>
                </a:extLst>
              </p:cNvPr>
              <p:cNvGrpSpPr/>
              <p:nvPr/>
            </p:nvGrpSpPr>
            <p:grpSpPr>
              <a:xfrm>
                <a:off x="1360009" y="3116074"/>
                <a:ext cx="1076004" cy="1444632"/>
                <a:chOff x="1360009" y="3116074"/>
                <a:chExt cx="1076004" cy="1444632"/>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25E213-6057-50FC-B085-145FB83B4C69}"/>
                        </a:ext>
                      </a:extLst>
                    </p:cNvPr>
                    <p:cNvSpPr txBox="1"/>
                    <p:nvPr/>
                  </p:nvSpPr>
                  <p:spPr>
                    <a:xfrm>
                      <a:off x="2054713" y="3490581"/>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6725E213-6057-50FC-B085-145FB83B4C69}"/>
                        </a:ext>
                      </a:extLst>
                    </p:cNvPr>
                    <p:cNvSpPr txBox="1">
                      <a:spLocks noRot="1" noChangeAspect="1" noMove="1" noResize="1" noEditPoints="1" noAdjustHandles="1" noChangeArrowheads="1" noChangeShapeType="1" noTextEdit="1"/>
                    </p:cNvSpPr>
                    <p:nvPr/>
                  </p:nvSpPr>
                  <p:spPr>
                    <a:xfrm>
                      <a:off x="2054713" y="3490581"/>
                      <a:ext cx="288000" cy="216000"/>
                    </a:xfrm>
                    <a:prstGeom prst="roundRect">
                      <a:avLst>
                        <a:gd name="adj" fmla="val 38026"/>
                      </a:avLst>
                    </a:prstGeom>
                    <a:blipFill>
                      <a:blip r:embed="rId27"/>
                      <a:stretch>
                        <a:fillRect/>
                      </a:stretch>
                    </a:blipFill>
                    <a:ln w="12700">
                      <a:noFill/>
                    </a:ln>
                  </p:spPr>
                  <p:txBody>
                    <a:bodyPr/>
                    <a:lstStyle/>
                    <a:p>
                      <a:r>
                        <a:rPr lang="en-NZ">
                          <a:noFill/>
                        </a:rPr>
                        <a:t> </a:t>
                      </a:r>
                    </a:p>
                  </p:txBody>
                </p:sp>
              </mc:Fallback>
            </mc:AlternateContent>
            <p:cxnSp>
              <p:nvCxnSpPr>
                <p:cNvPr id="18" name="Straight Arrow Connector 17">
                  <a:extLst>
                    <a:ext uri="{FF2B5EF4-FFF2-40B4-BE49-F238E27FC236}">
                      <a16:creationId xmlns:a16="http://schemas.microsoft.com/office/drawing/2014/main" id="{A546E0CC-9319-DE28-7BC8-DC3231C51339}"/>
                    </a:ext>
                  </a:extLst>
                </p:cNvPr>
                <p:cNvCxnSpPr>
                  <a:cxnSpLocks/>
                  <a:stCxn id="12" idx="0"/>
                  <a:endCxn id="42" idx="2"/>
                </p:cNvCxnSpPr>
                <p:nvPr/>
              </p:nvCxnSpPr>
              <p:spPr>
                <a:xfrm flipV="1">
                  <a:off x="2198713" y="3336966"/>
                  <a:ext cx="1" cy="153615"/>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C166DE-E422-EC89-072A-538B44B15109}"/>
                    </a:ext>
                  </a:extLst>
                </p:cNvPr>
                <p:cNvCxnSpPr>
                  <a:cxnSpLocks/>
                  <a:stCxn id="11" idx="0"/>
                  <a:endCxn id="22" idx="2"/>
                </p:cNvCxnSpPr>
                <p:nvPr/>
              </p:nvCxnSpPr>
              <p:spPr>
                <a:xfrm flipV="1">
                  <a:off x="2198713" y="4409279"/>
                  <a:ext cx="0" cy="151427"/>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Rounded Corners 20">
                      <a:extLst>
                        <a:ext uri="{FF2B5EF4-FFF2-40B4-BE49-F238E27FC236}">
                          <a16:creationId xmlns:a16="http://schemas.microsoft.com/office/drawing/2014/main" id="{897C7EC5-1C09-94D3-95FA-A0CB04323FCB}"/>
                        </a:ext>
                      </a:extLst>
                    </p:cNvPr>
                    <p:cNvSpPr/>
                    <p:nvPr/>
                  </p:nvSpPr>
                  <p:spPr>
                    <a:xfrm>
                      <a:off x="2072713" y="3859930"/>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21" name="Rectangle: Rounded Corners 20">
                      <a:extLst>
                        <a:ext uri="{FF2B5EF4-FFF2-40B4-BE49-F238E27FC236}">
                          <a16:creationId xmlns:a16="http://schemas.microsoft.com/office/drawing/2014/main" id="{897C7EC5-1C09-94D3-95FA-A0CB04323FCB}"/>
                        </a:ext>
                      </a:extLst>
                    </p:cNvPr>
                    <p:cNvSpPr>
                      <a:spLocks noRot="1" noChangeAspect="1" noMove="1" noResize="1" noEditPoints="1" noAdjustHandles="1" noChangeArrowheads="1" noChangeShapeType="1" noTextEdit="1"/>
                    </p:cNvSpPr>
                    <p:nvPr/>
                  </p:nvSpPr>
                  <p:spPr>
                    <a:xfrm>
                      <a:off x="2072713" y="3859930"/>
                      <a:ext cx="252000" cy="180000"/>
                    </a:xfrm>
                    <a:prstGeom prst="roundRect">
                      <a:avLst>
                        <a:gd name="adj" fmla="val 22549"/>
                      </a:avLst>
                    </a:prstGeom>
                    <a:blipFill>
                      <a:blip r:embed="rId28"/>
                      <a:stretch>
                        <a:fillRect l="-1162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40A0419-E4D7-59FD-1731-2D5679895B10}"/>
                        </a:ext>
                      </a:extLst>
                    </p:cNvPr>
                    <p:cNvSpPr txBox="1"/>
                    <p:nvPr/>
                  </p:nvSpPr>
                  <p:spPr>
                    <a:xfrm>
                      <a:off x="2054713" y="4193279"/>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2" name="TextBox 21">
                      <a:extLst>
                        <a:ext uri="{FF2B5EF4-FFF2-40B4-BE49-F238E27FC236}">
                          <a16:creationId xmlns:a16="http://schemas.microsoft.com/office/drawing/2014/main" id="{C40A0419-E4D7-59FD-1731-2D5679895B10}"/>
                        </a:ext>
                      </a:extLst>
                    </p:cNvPr>
                    <p:cNvSpPr txBox="1">
                      <a:spLocks noRot="1" noChangeAspect="1" noMove="1" noResize="1" noEditPoints="1" noAdjustHandles="1" noChangeArrowheads="1" noChangeShapeType="1" noTextEdit="1"/>
                    </p:cNvSpPr>
                    <p:nvPr/>
                  </p:nvSpPr>
                  <p:spPr>
                    <a:xfrm>
                      <a:off x="2054713" y="4193279"/>
                      <a:ext cx="288000" cy="216000"/>
                    </a:xfrm>
                    <a:prstGeom prst="roundRect">
                      <a:avLst>
                        <a:gd name="adj" fmla="val 38026"/>
                      </a:avLst>
                    </a:prstGeom>
                    <a:blipFill>
                      <a:blip r:embed="rId27"/>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1BB9A00-15ED-9ADA-A577-3CB79F984B38}"/>
                        </a:ext>
                      </a:extLst>
                    </p:cNvPr>
                    <p:cNvSpPr txBox="1"/>
                    <p:nvPr/>
                  </p:nvSpPr>
                  <p:spPr>
                    <a:xfrm>
                      <a:off x="1961414" y="3116074"/>
                      <a:ext cx="474599" cy="220892"/>
                    </a:xfrm>
                    <a:prstGeom prst="roundRect">
                      <a:avLst>
                        <a:gd name="adj" fmla="val 33476"/>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2" name="TextBox 41">
                      <a:extLst>
                        <a:ext uri="{FF2B5EF4-FFF2-40B4-BE49-F238E27FC236}">
                          <a16:creationId xmlns:a16="http://schemas.microsoft.com/office/drawing/2014/main" id="{71BB9A00-15ED-9ADA-A577-3CB79F984B38}"/>
                        </a:ext>
                      </a:extLst>
                    </p:cNvPr>
                    <p:cNvSpPr txBox="1">
                      <a:spLocks noRot="1" noChangeAspect="1" noMove="1" noResize="1" noEditPoints="1" noAdjustHandles="1" noChangeArrowheads="1" noChangeShapeType="1" noTextEdit="1"/>
                    </p:cNvSpPr>
                    <p:nvPr/>
                  </p:nvSpPr>
                  <p:spPr>
                    <a:xfrm>
                      <a:off x="1961414" y="3116074"/>
                      <a:ext cx="474599" cy="220892"/>
                    </a:xfrm>
                    <a:prstGeom prst="roundRect">
                      <a:avLst>
                        <a:gd name="adj" fmla="val 33476"/>
                      </a:avLst>
                    </a:prstGeom>
                    <a:blipFill>
                      <a:blip r:embed="rId29"/>
                      <a:stretch>
                        <a:fillRect l="-1250" b="-5263"/>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59E8B1E-D1DC-C079-27A2-03A7DB780761}"/>
                        </a:ext>
                      </a:extLst>
                    </p:cNvPr>
                    <p:cNvSpPr txBox="1"/>
                    <p:nvPr/>
                  </p:nvSpPr>
                  <p:spPr>
                    <a:xfrm>
                      <a:off x="1360009" y="4194832"/>
                      <a:ext cx="325157" cy="210924"/>
                    </a:xfrm>
                    <a:prstGeom prst="roundRect">
                      <a:avLst>
                        <a:gd name="adj" fmla="val 45102"/>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4" name="TextBox 53">
                      <a:extLst>
                        <a:ext uri="{FF2B5EF4-FFF2-40B4-BE49-F238E27FC236}">
                          <a16:creationId xmlns:a16="http://schemas.microsoft.com/office/drawing/2014/main" id="{859E8B1E-D1DC-C079-27A2-03A7DB780761}"/>
                        </a:ext>
                      </a:extLst>
                    </p:cNvPr>
                    <p:cNvSpPr txBox="1">
                      <a:spLocks noRot="1" noChangeAspect="1" noMove="1" noResize="1" noEditPoints="1" noAdjustHandles="1" noChangeArrowheads="1" noChangeShapeType="1" noTextEdit="1"/>
                    </p:cNvSpPr>
                    <p:nvPr/>
                  </p:nvSpPr>
                  <p:spPr>
                    <a:xfrm>
                      <a:off x="1360009" y="4194832"/>
                      <a:ext cx="325157" cy="210924"/>
                    </a:xfrm>
                    <a:prstGeom prst="roundRect">
                      <a:avLst>
                        <a:gd name="adj" fmla="val 45102"/>
                      </a:avLst>
                    </a:prstGeom>
                    <a:blipFill>
                      <a:blip r:embed="rId30"/>
                      <a:stretch>
                        <a:fillRect b="-2703"/>
                      </a:stretch>
                    </a:blipFill>
                    <a:ln w="12700">
                      <a:solidFill>
                        <a:srgbClr val="FF0000"/>
                      </a:solidFill>
                    </a:ln>
                  </p:spPr>
                  <p:txBody>
                    <a:bodyPr/>
                    <a:lstStyle/>
                    <a:p>
                      <a:r>
                        <a:rPr lang="en-NZ">
                          <a:noFill/>
                        </a:rPr>
                        <a:t> </a:t>
                      </a:r>
                    </a:p>
                  </p:txBody>
                </p:sp>
              </mc:Fallback>
            </mc:AlternateContent>
            <p:cxnSp>
              <p:nvCxnSpPr>
                <p:cNvPr id="56" name="Straight Arrow Connector 55">
                  <a:extLst>
                    <a:ext uri="{FF2B5EF4-FFF2-40B4-BE49-F238E27FC236}">
                      <a16:creationId xmlns:a16="http://schemas.microsoft.com/office/drawing/2014/main" id="{AF22AEB4-0F44-6757-348B-051E3A666685}"/>
                    </a:ext>
                  </a:extLst>
                </p:cNvPr>
                <p:cNvCxnSpPr>
                  <a:cxnSpLocks/>
                  <a:stCxn id="54" idx="3"/>
                  <a:endCxn id="22" idx="1"/>
                </p:cNvCxnSpPr>
                <p:nvPr/>
              </p:nvCxnSpPr>
              <p:spPr>
                <a:xfrm>
                  <a:off x="1685166" y="4300294"/>
                  <a:ext cx="369547" cy="985"/>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DA70CD2-CA43-9C12-F52F-B76C99FA0212}"/>
                    </a:ext>
                  </a:extLst>
                </p:cNvPr>
                <p:cNvSpPr txBox="1">
                  <a:spLocks/>
                </p:cNvSpPr>
                <p:nvPr/>
              </p:nvSpPr>
              <p:spPr>
                <a:xfrm>
                  <a:off x="1792155" y="4227903"/>
                  <a:ext cx="144000" cy="144000"/>
                </a:xfrm>
                <a:prstGeom prst="ellipse">
                  <a:avLst/>
                </a:prstGeom>
                <a:solidFill>
                  <a:srgbClr val="0070C0"/>
                </a:solidFill>
                <a:ln>
                  <a:noFill/>
                </a:ln>
              </p:spPr>
              <p:txBody>
                <a:bodyPr wrap="square" lIns="0" tIns="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000" b="1" i="0" u="none" strike="noStrike" kern="1200" cap="none" spc="0" normalizeH="0" baseline="-25000" noProof="0" dirty="0">
                      <a:ln>
                        <a:noFill/>
                      </a:ln>
                      <a:solidFill>
                        <a:prstClr val="white"/>
                      </a:solidFill>
                      <a:effectLst/>
                      <a:uLnTx/>
                      <a:uFillTx/>
                      <a:latin typeface="Calibri" panose="020F0502020204030204"/>
                      <a:ea typeface="+mn-ea"/>
                      <a:cs typeface="+mn-cs"/>
                    </a:rPr>
                    <a:t>3</a:t>
                  </a:r>
                </a:p>
              </p:txBody>
            </p:sp>
          </p:grpSp>
          <p:sp>
            <p:nvSpPr>
              <p:cNvPr id="81" name="TextBox 80">
                <a:extLst>
                  <a:ext uri="{FF2B5EF4-FFF2-40B4-BE49-F238E27FC236}">
                    <a16:creationId xmlns:a16="http://schemas.microsoft.com/office/drawing/2014/main" id="{4455DB8F-E1B0-1159-BA23-6C4717E2343C}"/>
                  </a:ext>
                </a:extLst>
              </p:cNvPr>
              <p:cNvSpPr txBox="1"/>
              <p:nvPr/>
            </p:nvSpPr>
            <p:spPr>
              <a:xfrm>
                <a:off x="6246354" y="2763761"/>
                <a:ext cx="12876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Reaction fluxes</a:t>
                </a: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267CC68F-1324-2826-4A13-69DAEC902F66}"/>
                      </a:ext>
                    </a:extLst>
                  </p:cNvPr>
                  <p:cNvSpPr txBox="1"/>
                  <p:nvPr/>
                </p:nvSpPr>
                <p:spPr>
                  <a:xfrm>
                    <a:off x="6247620" y="3056557"/>
                    <a:ext cx="2880355" cy="4877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e>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2" name="TextBox 81">
                    <a:extLst>
                      <a:ext uri="{FF2B5EF4-FFF2-40B4-BE49-F238E27FC236}">
                        <a16:creationId xmlns:a16="http://schemas.microsoft.com/office/drawing/2014/main" id="{267CC68F-1324-2826-4A13-69DAEC902F66}"/>
                      </a:ext>
                    </a:extLst>
                  </p:cNvPr>
                  <p:cNvSpPr txBox="1">
                    <a:spLocks noRot="1" noChangeAspect="1" noMove="1" noResize="1" noEditPoints="1" noAdjustHandles="1" noChangeArrowheads="1" noChangeShapeType="1" noTextEdit="1"/>
                  </p:cNvSpPr>
                  <p:nvPr/>
                </p:nvSpPr>
                <p:spPr>
                  <a:xfrm>
                    <a:off x="6247620" y="3056557"/>
                    <a:ext cx="2880355" cy="487762"/>
                  </a:xfrm>
                  <a:prstGeom prst="rect">
                    <a:avLst/>
                  </a:prstGeom>
                  <a:blipFill>
                    <a:blip r:embed="rId31"/>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FF29621A-4CC2-9863-0410-5DE93ACF25B7}"/>
                      </a:ext>
                    </a:extLst>
                  </p:cNvPr>
                  <p:cNvSpPr txBox="1"/>
                  <p:nvPr/>
                </p:nvSpPr>
                <p:spPr>
                  <a:xfrm>
                    <a:off x="182293" y="3768672"/>
                    <a:ext cx="116628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srgbClr val="7030A0"/>
                        </a:solidFill>
                        <a:effectLst/>
                        <a:uLnTx/>
                        <a:uFillTx/>
                        <a:latin typeface="Calibri" panose="020F0502020204030204"/>
                        <a:ea typeface="+mn-ea"/>
                        <a:cs typeface="+mn-cs"/>
                      </a:rPr>
                      <a:t>1. Bind </a:t>
                    </a:r>
                    <a14:m>
                      <m:oMath xmlns:m="http://schemas.openxmlformats.org/officeDocument/2006/math">
                        <m:r>
                          <a:rPr kumimoji="0" lang="en-NZ" sz="1400" b="0" i="0" u="none" strike="noStrike" kern="1200" cap="none" spc="0" normalizeH="0" baseline="0" noProof="0" dirty="0" smtClean="0">
                            <a:ln>
                              <a:noFill/>
                            </a:ln>
                            <a:solidFill>
                              <a:srgbClr val="7030A0"/>
                            </a:solidFill>
                            <a:effectLst/>
                            <a:uLnTx/>
                            <a:uFillTx/>
                            <a:latin typeface="Cambria Math" panose="02040503050406030204" pitchFamily="18" charset="0"/>
                            <a:ea typeface="+mn-ea"/>
                            <a:cs typeface="+mn-cs"/>
                          </a:rPr>
                          <m:t>3</m:t>
                        </m:r>
                        <m:sSup>
                          <m:sSupPr>
                            <m:ctrlPr>
                              <a:rPr kumimoji="0" lang="en-NZ"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m:t>
                            </m:r>
                          </m:sup>
                        </m:sSup>
                      </m:oMath>
                    </a14:m>
                    <a:endParaRPr kumimoji="0" lang="en-NZ" sz="14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mc:Choice>
            <mc:Fallback xmlns="">
              <p:sp>
                <p:nvSpPr>
                  <p:cNvPr id="98" name="TextBox 97">
                    <a:extLst>
                      <a:ext uri="{FF2B5EF4-FFF2-40B4-BE49-F238E27FC236}">
                        <a16:creationId xmlns:a16="http://schemas.microsoft.com/office/drawing/2014/main" id="{FF29621A-4CC2-9863-0410-5DE93ACF25B7}"/>
                      </a:ext>
                    </a:extLst>
                  </p:cNvPr>
                  <p:cNvSpPr txBox="1">
                    <a:spLocks noRot="1" noChangeAspect="1" noMove="1" noResize="1" noEditPoints="1" noAdjustHandles="1" noChangeArrowheads="1" noChangeShapeType="1" noTextEdit="1"/>
                  </p:cNvSpPr>
                  <p:nvPr/>
                </p:nvSpPr>
                <p:spPr>
                  <a:xfrm>
                    <a:off x="182293" y="3768672"/>
                    <a:ext cx="1166281" cy="307777"/>
                  </a:xfrm>
                  <a:prstGeom prst="rect">
                    <a:avLst/>
                  </a:prstGeom>
                  <a:blipFill>
                    <a:blip r:embed="rId32"/>
                    <a:stretch>
                      <a:fillRect l="-1571" t="-4000" b="-20000"/>
                    </a:stretch>
                  </a:blipFill>
                </p:spPr>
                <p:txBody>
                  <a:bodyPr/>
                  <a:lstStyle/>
                  <a:p>
                    <a:r>
                      <a:rPr lang="en-NZ">
                        <a:noFill/>
                      </a:rPr>
                      <a:t> </a:t>
                    </a:r>
                  </a:p>
                </p:txBody>
              </p:sp>
            </mc:Fallback>
          </mc:AlternateContent>
        </p:grpSp>
      </p:grpSp>
      <p:grpSp>
        <p:nvGrpSpPr>
          <p:cNvPr id="105" name="Group 104">
            <a:extLst>
              <a:ext uri="{FF2B5EF4-FFF2-40B4-BE49-F238E27FC236}">
                <a16:creationId xmlns:a16="http://schemas.microsoft.com/office/drawing/2014/main" id="{352F51BF-2B5C-536A-068C-21A535E1EE5F}"/>
              </a:ext>
            </a:extLst>
          </p:cNvPr>
          <p:cNvGrpSpPr/>
          <p:nvPr/>
        </p:nvGrpSpPr>
        <p:grpSpPr>
          <a:xfrm>
            <a:off x="1884550" y="1711608"/>
            <a:ext cx="7270682" cy="1207210"/>
            <a:chOff x="2066843" y="2725246"/>
            <a:chExt cx="7270682" cy="1207210"/>
          </a:xfrm>
        </p:grpSpPr>
        <p:grpSp>
          <p:nvGrpSpPr>
            <p:cNvPr id="104" name="Group 103">
              <a:extLst>
                <a:ext uri="{FF2B5EF4-FFF2-40B4-BE49-F238E27FC236}">
                  <a16:creationId xmlns:a16="http://schemas.microsoft.com/office/drawing/2014/main" id="{52EC2133-0AB0-AD52-9750-E2A3C0E25F4B}"/>
                </a:ext>
              </a:extLst>
            </p:cNvPr>
            <p:cNvGrpSpPr/>
            <p:nvPr/>
          </p:nvGrpSpPr>
          <p:grpSpPr>
            <a:xfrm>
              <a:off x="2436013" y="3116000"/>
              <a:ext cx="1911908" cy="221040"/>
              <a:chOff x="2436013" y="3116000"/>
              <a:chExt cx="1911908" cy="221040"/>
            </a:xfrm>
          </p:grpSpPr>
          <p:cxnSp>
            <p:nvCxnSpPr>
              <p:cNvPr id="13" name="Straight Arrow Connector 12">
                <a:extLst>
                  <a:ext uri="{FF2B5EF4-FFF2-40B4-BE49-F238E27FC236}">
                    <a16:creationId xmlns:a16="http://schemas.microsoft.com/office/drawing/2014/main" id="{D5B4B288-D6EC-C4C9-53B3-27F2A77BB44D}"/>
                  </a:ext>
                </a:extLst>
              </p:cNvPr>
              <p:cNvCxnSpPr>
                <a:cxnSpLocks/>
                <a:stCxn id="15" idx="3"/>
                <a:endCxn id="16" idx="1"/>
              </p:cNvCxnSpPr>
              <p:nvPr/>
            </p:nvCxnSpPr>
            <p:spPr>
              <a:xfrm>
                <a:off x="2883554" y="3226520"/>
                <a:ext cx="547602" cy="0"/>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Rounded Corners 13">
                    <a:extLst>
                      <a:ext uri="{FF2B5EF4-FFF2-40B4-BE49-F238E27FC236}">
                        <a16:creationId xmlns:a16="http://schemas.microsoft.com/office/drawing/2014/main" id="{503DC436-4EC4-7146-DC63-883E07334A77}"/>
                      </a:ext>
                    </a:extLst>
                  </p:cNvPr>
                  <p:cNvSpPr/>
                  <p:nvPr/>
                </p:nvSpPr>
                <p:spPr>
                  <a:xfrm>
                    <a:off x="3032836" y="3136520"/>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14" name="Rectangle: Rounded Corners 13">
                    <a:extLst>
                      <a:ext uri="{FF2B5EF4-FFF2-40B4-BE49-F238E27FC236}">
                        <a16:creationId xmlns:a16="http://schemas.microsoft.com/office/drawing/2014/main" id="{503DC436-4EC4-7146-DC63-883E07334A77}"/>
                      </a:ext>
                    </a:extLst>
                  </p:cNvPr>
                  <p:cNvSpPr>
                    <a:spLocks noRot="1" noChangeAspect="1" noMove="1" noResize="1" noEditPoints="1" noAdjustHandles="1" noChangeArrowheads="1" noChangeShapeType="1" noTextEdit="1"/>
                  </p:cNvSpPr>
                  <p:nvPr/>
                </p:nvSpPr>
                <p:spPr>
                  <a:xfrm>
                    <a:off x="3032836" y="3136520"/>
                    <a:ext cx="252000" cy="180000"/>
                  </a:xfrm>
                  <a:prstGeom prst="roundRect">
                    <a:avLst>
                      <a:gd name="adj" fmla="val 22549"/>
                    </a:avLst>
                  </a:prstGeom>
                  <a:blipFill>
                    <a:blip r:embed="rId33"/>
                    <a:stretch>
                      <a:fillRect l="-1395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9309B3F-1B0E-D8E2-FEB4-C363179F8951}"/>
                      </a:ext>
                    </a:extLst>
                  </p:cNvPr>
                  <p:cNvSpPr txBox="1"/>
                  <p:nvPr/>
                </p:nvSpPr>
                <p:spPr>
                  <a:xfrm>
                    <a:off x="2595554" y="3118520"/>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 name="TextBox 14">
                    <a:extLst>
                      <a:ext uri="{FF2B5EF4-FFF2-40B4-BE49-F238E27FC236}">
                        <a16:creationId xmlns:a16="http://schemas.microsoft.com/office/drawing/2014/main" id="{09309B3F-1B0E-D8E2-FEB4-C363179F8951}"/>
                      </a:ext>
                    </a:extLst>
                  </p:cNvPr>
                  <p:cNvSpPr txBox="1">
                    <a:spLocks noRot="1" noChangeAspect="1" noMove="1" noResize="1" noEditPoints="1" noAdjustHandles="1" noChangeArrowheads="1" noChangeShapeType="1" noTextEdit="1"/>
                  </p:cNvSpPr>
                  <p:nvPr/>
                </p:nvSpPr>
                <p:spPr>
                  <a:xfrm>
                    <a:off x="2595554" y="3118520"/>
                    <a:ext cx="288000" cy="216000"/>
                  </a:xfrm>
                  <a:prstGeom prst="roundRect">
                    <a:avLst>
                      <a:gd name="adj" fmla="val 38026"/>
                    </a:avLst>
                  </a:prstGeom>
                  <a:blipFill>
                    <a:blip r:embed="rId34"/>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4569FF9-C033-843B-60BA-1512038DB52D}"/>
                      </a:ext>
                    </a:extLst>
                  </p:cNvPr>
                  <p:cNvSpPr txBox="1"/>
                  <p:nvPr/>
                </p:nvSpPr>
                <p:spPr>
                  <a:xfrm>
                    <a:off x="3431156" y="3118520"/>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 name="TextBox 15">
                    <a:extLst>
                      <a:ext uri="{FF2B5EF4-FFF2-40B4-BE49-F238E27FC236}">
                        <a16:creationId xmlns:a16="http://schemas.microsoft.com/office/drawing/2014/main" id="{A4569FF9-C033-843B-60BA-1512038DB52D}"/>
                      </a:ext>
                    </a:extLst>
                  </p:cNvPr>
                  <p:cNvSpPr txBox="1">
                    <a:spLocks noRot="1" noChangeAspect="1" noMove="1" noResize="1" noEditPoints="1" noAdjustHandles="1" noChangeArrowheads="1" noChangeShapeType="1" noTextEdit="1"/>
                  </p:cNvSpPr>
                  <p:nvPr/>
                </p:nvSpPr>
                <p:spPr>
                  <a:xfrm>
                    <a:off x="3431156" y="3118520"/>
                    <a:ext cx="288000" cy="216000"/>
                  </a:xfrm>
                  <a:prstGeom prst="roundRect">
                    <a:avLst>
                      <a:gd name="adj" fmla="val 38026"/>
                    </a:avLst>
                  </a:prstGeom>
                  <a:blipFill>
                    <a:blip r:embed="rId34"/>
                    <a:stretch>
                      <a:fillRect/>
                    </a:stretch>
                  </a:blipFill>
                  <a:ln w="12700">
                    <a:noFill/>
                  </a:ln>
                </p:spPr>
                <p:txBody>
                  <a:bodyPr/>
                  <a:lstStyle/>
                  <a:p>
                    <a:r>
                      <a:rPr lang="en-NZ">
                        <a:noFill/>
                      </a:rPr>
                      <a:t> </a:t>
                    </a:r>
                  </a:p>
                </p:txBody>
              </p:sp>
            </mc:Fallback>
          </mc:AlternateContent>
          <p:cxnSp>
            <p:nvCxnSpPr>
              <p:cNvPr id="17" name="Straight Arrow Connector 16">
                <a:extLst>
                  <a:ext uri="{FF2B5EF4-FFF2-40B4-BE49-F238E27FC236}">
                    <a16:creationId xmlns:a16="http://schemas.microsoft.com/office/drawing/2014/main" id="{015108B8-F6CA-D999-8724-5087D4EDE63D}"/>
                  </a:ext>
                </a:extLst>
              </p:cNvPr>
              <p:cNvCxnSpPr>
                <a:cxnSpLocks/>
                <a:stCxn id="42" idx="3"/>
                <a:endCxn id="15" idx="1"/>
              </p:cNvCxnSpPr>
              <p:nvPr/>
            </p:nvCxnSpPr>
            <p:spPr>
              <a:xfrm>
                <a:off x="2436013" y="3226520"/>
                <a:ext cx="159541"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48FBAF9-4350-55DC-34D3-7B85ED8459EA}"/>
                      </a:ext>
                    </a:extLst>
                  </p:cNvPr>
                  <p:cNvSpPr txBox="1"/>
                  <p:nvPr/>
                </p:nvSpPr>
                <p:spPr>
                  <a:xfrm>
                    <a:off x="3872628" y="3116000"/>
                    <a:ext cx="475293" cy="221040"/>
                  </a:xfrm>
                  <a:prstGeom prst="roundRect">
                    <a:avLst>
                      <a:gd name="adj" fmla="val 32119"/>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1" name="TextBox 40">
                    <a:extLst>
                      <a:ext uri="{FF2B5EF4-FFF2-40B4-BE49-F238E27FC236}">
                        <a16:creationId xmlns:a16="http://schemas.microsoft.com/office/drawing/2014/main" id="{648FBAF9-4350-55DC-34D3-7B85ED8459EA}"/>
                      </a:ext>
                    </a:extLst>
                  </p:cNvPr>
                  <p:cNvSpPr txBox="1">
                    <a:spLocks noRot="1" noChangeAspect="1" noMove="1" noResize="1" noEditPoints="1" noAdjustHandles="1" noChangeArrowheads="1" noChangeShapeType="1" noTextEdit="1"/>
                  </p:cNvSpPr>
                  <p:nvPr/>
                </p:nvSpPr>
                <p:spPr>
                  <a:xfrm>
                    <a:off x="3872628" y="3116000"/>
                    <a:ext cx="475293" cy="221040"/>
                  </a:xfrm>
                  <a:prstGeom prst="roundRect">
                    <a:avLst>
                      <a:gd name="adj" fmla="val 32119"/>
                    </a:avLst>
                  </a:prstGeom>
                  <a:blipFill>
                    <a:blip r:embed="rId35"/>
                    <a:stretch>
                      <a:fillRect b="-5263"/>
                    </a:stretch>
                  </a:blipFill>
                  <a:ln w="12700">
                    <a:solidFill>
                      <a:srgbClr val="FF0000"/>
                    </a:solidFill>
                  </a:ln>
                </p:spPr>
                <p:txBody>
                  <a:bodyPr/>
                  <a:lstStyle/>
                  <a:p>
                    <a:r>
                      <a:rPr lang="en-NZ">
                        <a:noFill/>
                      </a:rPr>
                      <a:t> </a:t>
                    </a:r>
                  </a:p>
                </p:txBody>
              </p:sp>
            </mc:Fallback>
          </mc:AlternateContent>
          <p:cxnSp>
            <p:nvCxnSpPr>
              <p:cNvPr id="43" name="Straight Arrow Connector 42">
                <a:extLst>
                  <a:ext uri="{FF2B5EF4-FFF2-40B4-BE49-F238E27FC236}">
                    <a16:creationId xmlns:a16="http://schemas.microsoft.com/office/drawing/2014/main" id="{D9A9FEE0-E10C-C6C0-0626-48C373844041}"/>
                  </a:ext>
                </a:extLst>
              </p:cNvPr>
              <p:cNvCxnSpPr>
                <a:cxnSpLocks/>
                <a:stCxn id="16" idx="3"/>
                <a:endCxn id="41" idx="1"/>
              </p:cNvCxnSpPr>
              <p:nvPr/>
            </p:nvCxnSpPr>
            <p:spPr>
              <a:xfrm>
                <a:off x="3719156" y="3226520"/>
                <a:ext cx="153472"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grpSp>
        <p:sp>
          <p:nvSpPr>
            <p:cNvPr id="99" name="TextBox 98">
              <a:extLst>
                <a:ext uri="{FF2B5EF4-FFF2-40B4-BE49-F238E27FC236}">
                  <a16:creationId xmlns:a16="http://schemas.microsoft.com/office/drawing/2014/main" id="{7A016EF7-0A12-922F-519E-7B4814988376}"/>
                </a:ext>
              </a:extLst>
            </p:cNvPr>
            <p:cNvSpPr txBox="1"/>
            <p:nvPr/>
          </p:nvSpPr>
          <p:spPr>
            <a:xfrm>
              <a:off x="2066843" y="2725246"/>
              <a:ext cx="229255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srgbClr val="7030A0"/>
                  </a:solidFill>
                  <a:effectLst/>
                  <a:uLnTx/>
                  <a:uFillTx/>
                  <a:latin typeface="Calibri" panose="020F0502020204030204"/>
                  <a:ea typeface="+mn-ea"/>
                  <a:cs typeface="+mn-cs"/>
                </a:rPr>
                <a:t>2. Transition to inward facing</a:t>
              </a: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D15A731E-90F5-ED5C-D977-515EA7045B32}"/>
                    </a:ext>
                  </a:extLst>
                </p:cNvPr>
                <p:cNvSpPr txBox="1"/>
                <p:nvPr/>
              </p:nvSpPr>
              <p:spPr>
                <a:xfrm>
                  <a:off x="6247620" y="3489386"/>
                  <a:ext cx="3089905" cy="4430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0" name="TextBox 99">
                  <a:extLst>
                    <a:ext uri="{FF2B5EF4-FFF2-40B4-BE49-F238E27FC236}">
                      <a16:creationId xmlns:a16="http://schemas.microsoft.com/office/drawing/2014/main" id="{D15A731E-90F5-ED5C-D977-515EA7045B32}"/>
                    </a:ext>
                  </a:extLst>
                </p:cNvPr>
                <p:cNvSpPr txBox="1">
                  <a:spLocks noRot="1" noChangeAspect="1" noMove="1" noResize="1" noEditPoints="1" noAdjustHandles="1" noChangeArrowheads="1" noChangeShapeType="1" noTextEdit="1"/>
                </p:cNvSpPr>
                <p:nvPr/>
              </p:nvSpPr>
              <p:spPr>
                <a:xfrm>
                  <a:off x="6247620" y="3489386"/>
                  <a:ext cx="3089905" cy="443070"/>
                </a:xfrm>
                <a:prstGeom prst="rect">
                  <a:avLst/>
                </a:prstGeom>
                <a:blipFill>
                  <a:blip r:embed="rId36"/>
                  <a:stretch>
                    <a:fillRect/>
                  </a:stretch>
                </a:blipFill>
              </p:spPr>
              <p:txBody>
                <a:bodyPr/>
                <a:lstStyle/>
                <a:p>
                  <a:r>
                    <a:rPr lang="en-NZ">
                      <a:noFill/>
                    </a:rPr>
                    <a:t> </a:t>
                  </a:r>
                </a:p>
              </p:txBody>
            </p:sp>
          </mc:Fallback>
        </mc:AlternateContent>
      </p:grpSp>
      <p:grpSp>
        <p:nvGrpSpPr>
          <p:cNvPr id="119" name="Group 118">
            <a:extLst>
              <a:ext uri="{FF2B5EF4-FFF2-40B4-BE49-F238E27FC236}">
                <a16:creationId xmlns:a16="http://schemas.microsoft.com/office/drawing/2014/main" id="{D4D5001D-9626-AEAE-89D9-FF739C80CC83}"/>
              </a:ext>
            </a:extLst>
          </p:cNvPr>
          <p:cNvGrpSpPr/>
          <p:nvPr/>
        </p:nvGrpSpPr>
        <p:grpSpPr>
          <a:xfrm>
            <a:off x="2138241" y="3541902"/>
            <a:ext cx="5864913" cy="1747490"/>
            <a:chOff x="2122070" y="3649902"/>
            <a:chExt cx="5864913" cy="1747490"/>
          </a:xfrm>
        </p:grpSpPr>
        <p:grpSp>
          <p:nvGrpSpPr>
            <p:cNvPr id="118" name="Group 117">
              <a:extLst>
                <a:ext uri="{FF2B5EF4-FFF2-40B4-BE49-F238E27FC236}">
                  <a16:creationId xmlns:a16="http://schemas.microsoft.com/office/drawing/2014/main" id="{C6245F41-229A-B9B1-8070-97615B79BA75}"/>
                </a:ext>
              </a:extLst>
            </p:cNvPr>
            <p:cNvGrpSpPr/>
            <p:nvPr/>
          </p:nvGrpSpPr>
          <p:grpSpPr>
            <a:xfrm>
              <a:off x="2122070" y="3649902"/>
              <a:ext cx="1680394" cy="216000"/>
              <a:chOff x="2122070" y="3649902"/>
              <a:chExt cx="1680394" cy="216000"/>
            </a:xfrm>
          </p:grpSpPr>
          <p:cxnSp>
            <p:nvCxnSpPr>
              <p:cNvPr id="74" name="Straight Arrow Connector 73">
                <a:extLst>
                  <a:ext uri="{FF2B5EF4-FFF2-40B4-BE49-F238E27FC236}">
                    <a16:creationId xmlns:a16="http://schemas.microsoft.com/office/drawing/2014/main" id="{5A393658-2510-9574-82C8-B1F35FDFA47C}"/>
                  </a:ext>
                </a:extLst>
              </p:cNvPr>
              <p:cNvCxnSpPr>
                <a:cxnSpLocks/>
                <a:stCxn id="76" idx="3"/>
                <a:endCxn id="77" idx="1"/>
              </p:cNvCxnSpPr>
              <p:nvPr/>
            </p:nvCxnSpPr>
            <p:spPr>
              <a:xfrm>
                <a:off x="2676560" y="3757902"/>
                <a:ext cx="547602" cy="0"/>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Rectangle: Rounded Corners 74">
                    <a:extLst>
                      <a:ext uri="{FF2B5EF4-FFF2-40B4-BE49-F238E27FC236}">
                        <a16:creationId xmlns:a16="http://schemas.microsoft.com/office/drawing/2014/main" id="{51CE0C78-698D-8C57-B223-08F11F8A8E8E}"/>
                      </a:ext>
                    </a:extLst>
                  </p:cNvPr>
                  <p:cNvSpPr/>
                  <p:nvPr/>
                </p:nvSpPr>
                <p:spPr>
                  <a:xfrm>
                    <a:off x="2822177" y="3667902"/>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7</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75" name="Rectangle: Rounded Corners 74">
                    <a:extLst>
                      <a:ext uri="{FF2B5EF4-FFF2-40B4-BE49-F238E27FC236}">
                        <a16:creationId xmlns:a16="http://schemas.microsoft.com/office/drawing/2014/main" id="{51CE0C78-698D-8C57-B223-08F11F8A8E8E}"/>
                      </a:ext>
                    </a:extLst>
                  </p:cNvPr>
                  <p:cNvSpPr>
                    <a:spLocks noRot="1" noChangeAspect="1" noMove="1" noResize="1" noEditPoints="1" noAdjustHandles="1" noChangeArrowheads="1" noChangeShapeType="1" noTextEdit="1"/>
                  </p:cNvSpPr>
                  <p:nvPr/>
                </p:nvSpPr>
                <p:spPr>
                  <a:xfrm>
                    <a:off x="2822177" y="3667902"/>
                    <a:ext cx="252000" cy="180000"/>
                  </a:xfrm>
                  <a:prstGeom prst="roundRect">
                    <a:avLst>
                      <a:gd name="adj" fmla="val 22549"/>
                    </a:avLst>
                  </a:prstGeom>
                  <a:blipFill>
                    <a:blip r:embed="rId37"/>
                    <a:stretch>
                      <a:fillRect l="-1395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2483020-2045-1BD2-5E80-713181EDABD4}"/>
                      </a:ext>
                    </a:extLst>
                  </p:cNvPr>
                  <p:cNvSpPr txBox="1"/>
                  <p:nvPr/>
                </p:nvSpPr>
                <p:spPr>
                  <a:xfrm>
                    <a:off x="2388560" y="3649902"/>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6" name="TextBox 75">
                    <a:extLst>
                      <a:ext uri="{FF2B5EF4-FFF2-40B4-BE49-F238E27FC236}">
                        <a16:creationId xmlns:a16="http://schemas.microsoft.com/office/drawing/2014/main" id="{F2483020-2045-1BD2-5E80-713181EDABD4}"/>
                      </a:ext>
                    </a:extLst>
                  </p:cNvPr>
                  <p:cNvSpPr txBox="1">
                    <a:spLocks noRot="1" noChangeAspect="1" noMove="1" noResize="1" noEditPoints="1" noAdjustHandles="1" noChangeArrowheads="1" noChangeShapeType="1" noTextEdit="1"/>
                  </p:cNvSpPr>
                  <p:nvPr/>
                </p:nvSpPr>
                <p:spPr>
                  <a:xfrm>
                    <a:off x="2388560" y="3649902"/>
                    <a:ext cx="288000" cy="216000"/>
                  </a:xfrm>
                  <a:prstGeom prst="roundRect">
                    <a:avLst>
                      <a:gd name="adj" fmla="val 38026"/>
                    </a:avLst>
                  </a:prstGeom>
                  <a:blipFill>
                    <a:blip r:embed="rId38"/>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37D49BC-D1E3-EA34-6BF6-B037378BCC21}"/>
                      </a:ext>
                    </a:extLst>
                  </p:cNvPr>
                  <p:cNvSpPr txBox="1"/>
                  <p:nvPr/>
                </p:nvSpPr>
                <p:spPr>
                  <a:xfrm>
                    <a:off x="3224162" y="3649902"/>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7" name="TextBox 76">
                    <a:extLst>
                      <a:ext uri="{FF2B5EF4-FFF2-40B4-BE49-F238E27FC236}">
                        <a16:creationId xmlns:a16="http://schemas.microsoft.com/office/drawing/2014/main" id="{537D49BC-D1E3-EA34-6BF6-B037378BCC21}"/>
                      </a:ext>
                    </a:extLst>
                  </p:cNvPr>
                  <p:cNvSpPr txBox="1">
                    <a:spLocks noRot="1" noChangeAspect="1" noMove="1" noResize="1" noEditPoints="1" noAdjustHandles="1" noChangeArrowheads="1" noChangeShapeType="1" noTextEdit="1"/>
                  </p:cNvSpPr>
                  <p:nvPr/>
                </p:nvSpPr>
                <p:spPr>
                  <a:xfrm>
                    <a:off x="3224162" y="3649902"/>
                    <a:ext cx="288000" cy="216000"/>
                  </a:xfrm>
                  <a:prstGeom prst="roundRect">
                    <a:avLst>
                      <a:gd name="adj" fmla="val 38026"/>
                    </a:avLst>
                  </a:prstGeom>
                  <a:blipFill>
                    <a:blip r:embed="rId39"/>
                    <a:stretch>
                      <a:fillRect/>
                    </a:stretch>
                  </a:blipFill>
                  <a:ln w="12700">
                    <a:noFill/>
                  </a:ln>
                </p:spPr>
                <p:txBody>
                  <a:bodyPr/>
                  <a:lstStyle/>
                  <a:p>
                    <a:r>
                      <a:rPr lang="en-NZ">
                        <a:noFill/>
                      </a:rPr>
                      <a:t> </a:t>
                    </a:r>
                  </a:p>
                </p:txBody>
              </p:sp>
            </mc:Fallback>
          </mc:AlternateContent>
          <p:cxnSp>
            <p:nvCxnSpPr>
              <p:cNvPr id="78" name="Straight Arrow Connector 77">
                <a:extLst>
                  <a:ext uri="{FF2B5EF4-FFF2-40B4-BE49-F238E27FC236}">
                    <a16:creationId xmlns:a16="http://schemas.microsoft.com/office/drawing/2014/main" id="{B68C16AB-6CDD-5993-88E7-7FEC6D3A1EDC}"/>
                  </a:ext>
                </a:extLst>
              </p:cNvPr>
              <p:cNvCxnSpPr>
                <a:cxnSpLocks/>
                <a:stCxn id="11" idx="3"/>
                <a:endCxn id="76" idx="1"/>
              </p:cNvCxnSpPr>
              <p:nvPr/>
            </p:nvCxnSpPr>
            <p:spPr>
              <a:xfrm flipV="1">
                <a:off x="2122070" y="3757902"/>
                <a:ext cx="266490" cy="2583"/>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EBCEC6D-13BA-2DBE-A80C-B1F31582E0B3}"/>
                  </a:ext>
                </a:extLst>
              </p:cNvPr>
              <p:cNvCxnSpPr>
                <a:cxnSpLocks/>
                <a:stCxn id="77" idx="3"/>
                <a:endCxn id="44" idx="1"/>
              </p:cNvCxnSpPr>
              <p:nvPr/>
            </p:nvCxnSpPr>
            <p:spPr>
              <a:xfrm>
                <a:off x="3512162" y="3757902"/>
                <a:ext cx="290302" cy="2583"/>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0EDEB585-6694-579F-8FB6-21AB4280DFAF}"/>
                    </a:ext>
                  </a:extLst>
                </p:cNvPr>
                <p:cNvSpPr txBox="1"/>
                <p:nvPr/>
              </p:nvSpPr>
              <p:spPr>
                <a:xfrm>
                  <a:off x="6050947" y="4984202"/>
                  <a:ext cx="1936036" cy="413190"/>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7</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up>
                          </m:sSub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01" name="TextBox 100">
                  <a:extLst>
                    <a:ext uri="{FF2B5EF4-FFF2-40B4-BE49-F238E27FC236}">
                      <a16:creationId xmlns:a16="http://schemas.microsoft.com/office/drawing/2014/main" id="{0EDEB585-6694-579F-8FB6-21AB4280DFAF}"/>
                    </a:ext>
                  </a:extLst>
                </p:cNvPr>
                <p:cNvSpPr txBox="1">
                  <a:spLocks noRot="1" noChangeAspect="1" noMove="1" noResize="1" noEditPoints="1" noAdjustHandles="1" noChangeArrowheads="1" noChangeShapeType="1" noTextEdit="1"/>
                </p:cNvSpPr>
                <p:nvPr/>
              </p:nvSpPr>
              <p:spPr>
                <a:xfrm>
                  <a:off x="6050947" y="4984202"/>
                  <a:ext cx="1936036" cy="413190"/>
                </a:xfrm>
                <a:prstGeom prst="rect">
                  <a:avLst/>
                </a:prstGeom>
                <a:blipFill>
                  <a:blip r:embed="rId40"/>
                  <a:stretch>
                    <a:fillRect/>
                  </a:stretch>
                </a:blipFill>
              </p:spPr>
              <p:txBody>
                <a:bodyPr/>
                <a:lstStyle/>
                <a:p>
                  <a:r>
                    <a:rPr lang="en-NZ">
                      <a:noFill/>
                    </a:rPr>
                    <a:t> </a:t>
                  </a:r>
                </a:p>
              </p:txBody>
            </p:sp>
          </mc:Fallback>
        </mc:AlternateContent>
        <p:sp>
          <p:nvSpPr>
            <p:cNvPr id="117" name="TextBox 116">
              <a:extLst>
                <a:ext uri="{FF2B5EF4-FFF2-40B4-BE49-F238E27FC236}">
                  <a16:creationId xmlns:a16="http://schemas.microsoft.com/office/drawing/2014/main" id="{8400B485-C37A-2296-B284-916C95F24691}"/>
                </a:ext>
              </a:extLst>
            </p:cNvPr>
            <p:cNvSpPr txBox="1"/>
            <p:nvPr/>
          </p:nvSpPr>
          <p:spPr>
            <a:xfrm>
              <a:off x="2451108" y="3927626"/>
              <a:ext cx="9750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srgbClr val="7030A0"/>
                  </a:solidFill>
                  <a:effectLst/>
                  <a:uLnTx/>
                  <a:uFillTx/>
                  <a:latin typeface="Calibri" panose="020F0502020204030204"/>
                  <a:ea typeface="+mn-ea"/>
                  <a:cs typeface="+mn-cs"/>
                </a:rPr>
                <a:t>7. Slippage</a:t>
              </a:r>
            </a:p>
          </p:txBody>
        </p:sp>
      </p:grpSp>
      <p:grpSp>
        <p:nvGrpSpPr>
          <p:cNvPr id="135" name="Group 134">
            <a:extLst>
              <a:ext uri="{FF2B5EF4-FFF2-40B4-BE49-F238E27FC236}">
                <a16:creationId xmlns:a16="http://schemas.microsoft.com/office/drawing/2014/main" id="{3075AD2E-17B0-827E-D3A7-37E346906F92}"/>
              </a:ext>
            </a:extLst>
          </p:cNvPr>
          <p:cNvGrpSpPr/>
          <p:nvPr/>
        </p:nvGrpSpPr>
        <p:grpSpPr>
          <a:xfrm>
            <a:off x="1806656" y="1766612"/>
            <a:ext cx="10283357" cy="2066638"/>
            <a:chOff x="1988949" y="2780250"/>
            <a:chExt cx="10283357" cy="2066638"/>
          </a:xfrm>
        </p:grpSpPr>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A9F595CB-1782-04D5-3E89-03C42714CF81}"/>
                    </a:ext>
                  </a:extLst>
                </p:cNvPr>
                <p:cNvSpPr txBox="1"/>
                <p:nvPr/>
              </p:nvSpPr>
              <p:spPr>
                <a:xfrm>
                  <a:off x="9868199" y="3114791"/>
                  <a:ext cx="2404107"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7</m:t>
                          </m:r>
                        </m:sup>
                      </m:sSubSup>
                    </m:oMath>
                  </a14:m>
                  <a:r>
                    <a:rPr kumimoji="0" lang="en-NZ"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 </a:t>
                  </a:r>
                </a:p>
              </p:txBody>
            </p:sp>
          </mc:Choice>
          <mc:Fallback xmlns="">
            <p:sp>
              <p:nvSpPr>
                <p:cNvPr id="83" name="TextBox 82">
                  <a:extLst>
                    <a:ext uri="{FF2B5EF4-FFF2-40B4-BE49-F238E27FC236}">
                      <a16:creationId xmlns:a16="http://schemas.microsoft.com/office/drawing/2014/main" id="{A9F595CB-1782-04D5-3E89-03C42714CF81}"/>
                    </a:ext>
                  </a:extLst>
                </p:cNvPr>
                <p:cNvSpPr txBox="1">
                  <a:spLocks noRot="1" noChangeAspect="1" noMove="1" noResize="1" noEditPoints="1" noAdjustHandles="1" noChangeArrowheads="1" noChangeShapeType="1" noTextEdit="1"/>
                </p:cNvSpPr>
                <p:nvPr/>
              </p:nvSpPr>
              <p:spPr>
                <a:xfrm>
                  <a:off x="9868199" y="3114791"/>
                  <a:ext cx="2404107" cy="402611"/>
                </a:xfrm>
                <a:prstGeom prst="rect">
                  <a:avLst/>
                </a:prstGeom>
                <a:blipFill>
                  <a:blip r:embed="rId41"/>
                  <a:stretch>
                    <a:fillRect/>
                  </a:stretch>
                </a:blipFill>
              </p:spPr>
              <p:txBody>
                <a:bodyPr/>
                <a:lstStyle/>
                <a:p>
                  <a:r>
                    <a:rPr lang="en-NZ">
                      <a:noFill/>
                    </a:rPr>
                    <a:t> </a:t>
                  </a:r>
                </a:p>
              </p:txBody>
            </p:sp>
          </mc:Fallback>
        </mc:AlternateContent>
        <p:sp>
          <p:nvSpPr>
            <p:cNvPr id="84" name="TextBox 83">
              <a:extLst>
                <a:ext uri="{FF2B5EF4-FFF2-40B4-BE49-F238E27FC236}">
                  <a16:creationId xmlns:a16="http://schemas.microsoft.com/office/drawing/2014/main" id="{04838EB9-2E30-8B87-9C5A-38674774BBD4}"/>
                </a:ext>
              </a:extLst>
            </p:cNvPr>
            <p:cNvSpPr txBox="1"/>
            <p:nvPr/>
          </p:nvSpPr>
          <p:spPr>
            <a:xfrm>
              <a:off x="9817544" y="2780250"/>
              <a:ext cx="12634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a:ea typeface="+mn-ea"/>
                  <a:cs typeface="+mn-cs"/>
                </a:rPr>
                <a:t>Mass balance</a:t>
              </a: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20" name="Oval 119">
              <a:extLst>
                <a:ext uri="{FF2B5EF4-FFF2-40B4-BE49-F238E27FC236}">
                  <a16:creationId xmlns:a16="http://schemas.microsoft.com/office/drawing/2014/main" id="{8F3D7CDF-B318-6E67-8883-4C37345CE38F}"/>
                </a:ext>
              </a:extLst>
            </p:cNvPr>
            <p:cNvSpPr/>
            <p:nvPr/>
          </p:nvSpPr>
          <p:spPr>
            <a:xfrm>
              <a:off x="1988949" y="4477556"/>
              <a:ext cx="418573"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6" name="Group 135">
            <a:extLst>
              <a:ext uri="{FF2B5EF4-FFF2-40B4-BE49-F238E27FC236}">
                <a16:creationId xmlns:a16="http://schemas.microsoft.com/office/drawing/2014/main" id="{3DC2223B-58BC-DE9B-1C8F-400021829E31}"/>
              </a:ext>
            </a:extLst>
          </p:cNvPr>
          <p:cNvGrpSpPr/>
          <p:nvPr/>
        </p:nvGrpSpPr>
        <p:grpSpPr>
          <a:xfrm>
            <a:off x="1730238" y="2020590"/>
            <a:ext cx="10248018" cy="942610"/>
            <a:chOff x="1912531" y="3034228"/>
            <a:chExt cx="10248018" cy="942610"/>
          </a:xfrm>
        </p:grpSpPr>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E56B2B8E-60C4-9299-72B8-334C80F051E7}"/>
                    </a:ext>
                  </a:extLst>
                </p:cNvPr>
                <p:cNvSpPr txBox="1"/>
                <p:nvPr/>
              </p:nvSpPr>
              <p:spPr>
                <a:xfrm>
                  <a:off x="9868199" y="3560506"/>
                  <a:ext cx="2292350" cy="416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85" name="TextBox 84">
                  <a:extLst>
                    <a:ext uri="{FF2B5EF4-FFF2-40B4-BE49-F238E27FC236}">
                      <a16:creationId xmlns:a16="http://schemas.microsoft.com/office/drawing/2014/main" id="{E56B2B8E-60C4-9299-72B8-334C80F051E7}"/>
                    </a:ext>
                  </a:extLst>
                </p:cNvPr>
                <p:cNvSpPr txBox="1">
                  <a:spLocks noRot="1" noChangeAspect="1" noMove="1" noResize="1" noEditPoints="1" noAdjustHandles="1" noChangeArrowheads="1" noChangeShapeType="1" noTextEdit="1"/>
                </p:cNvSpPr>
                <p:nvPr/>
              </p:nvSpPr>
              <p:spPr>
                <a:xfrm>
                  <a:off x="9868199" y="3560506"/>
                  <a:ext cx="2292350" cy="416332"/>
                </a:xfrm>
                <a:prstGeom prst="rect">
                  <a:avLst/>
                </a:prstGeom>
                <a:blipFill>
                  <a:blip r:embed="rId42"/>
                  <a:stretch>
                    <a:fillRect/>
                  </a:stretch>
                </a:blipFill>
              </p:spPr>
              <p:txBody>
                <a:bodyPr/>
                <a:lstStyle/>
                <a:p>
                  <a:r>
                    <a:rPr lang="en-NZ">
                      <a:noFill/>
                    </a:rPr>
                    <a:t> </a:t>
                  </a:r>
                </a:p>
              </p:txBody>
            </p:sp>
          </mc:Fallback>
        </mc:AlternateContent>
        <p:sp>
          <p:nvSpPr>
            <p:cNvPr id="122" name="Oval 121">
              <a:extLst>
                <a:ext uri="{FF2B5EF4-FFF2-40B4-BE49-F238E27FC236}">
                  <a16:creationId xmlns:a16="http://schemas.microsoft.com/office/drawing/2014/main" id="{7BF92C9A-19E4-28E1-21A5-C77891BC1122}"/>
                </a:ext>
              </a:extLst>
            </p:cNvPr>
            <p:cNvSpPr/>
            <p:nvPr/>
          </p:nvSpPr>
          <p:spPr>
            <a:xfrm>
              <a:off x="1912531" y="3034228"/>
              <a:ext cx="575996"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7" name="Group 126">
            <a:extLst>
              <a:ext uri="{FF2B5EF4-FFF2-40B4-BE49-F238E27FC236}">
                <a16:creationId xmlns:a16="http://schemas.microsoft.com/office/drawing/2014/main" id="{298F546A-7A5E-B64B-4AB9-4DFD919EBE25}"/>
              </a:ext>
            </a:extLst>
          </p:cNvPr>
          <p:cNvGrpSpPr/>
          <p:nvPr/>
        </p:nvGrpSpPr>
        <p:grpSpPr>
          <a:xfrm>
            <a:off x="3718757" y="3458262"/>
            <a:ext cx="8667784" cy="402611"/>
            <a:chOff x="3901050" y="4471900"/>
            <a:chExt cx="8667784" cy="402611"/>
          </a:xfrm>
        </p:grpSpPr>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9CCD578F-C3AB-090E-EEC5-DC22269BC966}"/>
                    </a:ext>
                  </a:extLst>
                </p:cNvPr>
                <p:cNvSpPr txBox="1"/>
                <p:nvPr/>
              </p:nvSpPr>
              <p:spPr>
                <a:xfrm>
                  <a:off x="9878978" y="4471900"/>
                  <a:ext cx="2689856"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7</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89" name="TextBox 88">
                  <a:extLst>
                    <a:ext uri="{FF2B5EF4-FFF2-40B4-BE49-F238E27FC236}">
                      <a16:creationId xmlns:a16="http://schemas.microsoft.com/office/drawing/2014/main" id="{9CCD578F-C3AB-090E-EEC5-DC22269BC966}"/>
                    </a:ext>
                  </a:extLst>
                </p:cNvPr>
                <p:cNvSpPr txBox="1">
                  <a:spLocks noRot="1" noChangeAspect="1" noMove="1" noResize="1" noEditPoints="1" noAdjustHandles="1" noChangeArrowheads="1" noChangeShapeType="1" noTextEdit="1"/>
                </p:cNvSpPr>
                <p:nvPr/>
              </p:nvSpPr>
              <p:spPr>
                <a:xfrm>
                  <a:off x="9878978" y="4471900"/>
                  <a:ext cx="2689856" cy="402611"/>
                </a:xfrm>
                <a:prstGeom prst="rect">
                  <a:avLst/>
                </a:prstGeom>
                <a:blipFill>
                  <a:blip r:embed="rId43"/>
                  <a:stretch>
                    <a:fillRect/>
                  </a:stretch>
                </a:blipFill>
              </p:spPr>
              <p:txBody>
                <a:bodyPr/>
                <a:lstStyle/>
                <a:p>
                  <a:r>
                    <a:rPr lang="en-NZ">
                      <a:noFill/>
                    </a:rPr>
                    <a:t> </a:t>
                  </a:r>
                </a:p>
              </p:txBody>
            </p:sp>
          </mc:Fallback>
        </mc:AlternateContent>
        <p:sp>
          <p:nvSpPr>
            <p:cNvPr id="125" name="Oval 124">
              <a:extLst>
                <a:ext uri="{FF2B5EF4-FFF2-40B4-BE49-F238E27FC236}">
                  <a16:creationId xmlns:a16="http://schemas.microsoft.com/office/drawing/2014/main" id="{398F9F3C-4BAD-2FF7-95F7-C3525466ACB9}"/>
                </a:ext>
              </a:extLst>
            </p:cNvPr>
            <p:cNvSpPr/>
            <p:nvPr/>
          </p:nvSpPr>
          <p:spPr>
            <a:xfrm>
              <a:off x="3901050" y="4471900"/>
              <a:ext cx="418573"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7" name="Group 136">
            <a:extLst>
              <a:ext uri="{FF2B5EF4-FFF2-40B4-BE49-F238E27FC236}">
                <a16:creationId xmlns:a16="http://schemas.microsoft.com/office/drawing/2014/main" id="{A867E70E-EE36-FF18-5919-7DEE51C9E482}"/>
              </a:ext>
            </a:extLst>
          </p:cNvPr>
          <p:cNvGrpSpPr/>
          <p:nvPr/>
        </p:nvGrpSpPr>
        <p:grpSpPr>
          <a:xfrm>
            <a:off x="3640046" y="2021509"/>
            <a:ext cx="8338210" cy="1404205"/>
            <a:chOff x="3822339" y="3035147"/>
            <a:chExt cx="8338210" cy="1404205"/>
          </a:xfrm>
        </p:grpSpPr>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BA10F987-E092-AAEC-1556-C3317BE09B33}"/>
                    </a:ext>
                  </a:extLst>
                </p:cNvPr>
                <p:cNvSpPr txBox="1"/>
                <p:nvPr/>
              </p:nvSpPr>
              <p:spPr>
                <a:xfrm>
                  <a:off x="9868199" y="4019942"/>
                  <a:ext cx="2292350" cy="4194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87" name="TextBox 86">
                  <a:extLst>
                    <a:ext uri="{FF2B5EF4-FFF2-40B4-BE49-F238E27FC236}">
                      <a16:creationId xmlns:a16="http://schemas.microsoft.com/office/drawing/2014/main" id="{BA10F987-E092-AAEC-1556-C3317BE09B33}"/>
                    </a:ext>
                  </a:extLst>
                </p:cNvPr>
                <p:cNvSpPr txBox="1">
                  <a:spLocks noRot="1" noChangeAspect="1" noMove="1" noResize="1" noEditPoints="1" noAdjustHandles="1" noChangeArrowheads="1" noChangeShapeType="1" noTextEdit="1"/>
                </p:cNvSpPr>
                <p:nvPr/>
              </p:nvSpPr>
              <p:spPr>
                <a:xfrm>
                  <a:off x="9868199" y="4019942"/>
                  <a:ext cx="2292350" cy="419410"/>
                </a:xfrm>
                <a:prstGeom prst="rect">
                  <a:avLst/>
                </a:prstGeom>
                <a:blipFill>
                  <a:blip r:embed="rId44"/>
                  <a:stretch>
                    <a:fillRect/>
                  </a:stretch>
                </a:blipFill>
              </p:spPr>
              <p:txBody>
                <a:bodyPr/>
                <a:lstStyle/>
                <a:p>
                  <a:r>
                    <a:rPr lang="en-NZ">
                      <a:noFill/>
                    </a:rPr>
                    <a:t> </a:t>
                  </a:r>
                </a:p>
              </p:txBody>
            </p:sp>
          </mc:Fallback>
        </mc:AlternateContent>
        <p:sp>
          <p:nvSpPr>
            <p:cNvPr id="126" name="Oval 125">
              <a:extLst>
                <a:ext uri="{FF2B5EF4-FFF2-40B4-BE49-F238E27FC236}">
                  <a16:creationId xmlns:a16="http://schemas.microsoft.com/office/drawing/2014/main" id="{1B2FB339-6A7F-E991-A3D7-4DB7C220C437}"/>
                </a:ext>
              </a:extLst>
            </p:cNvPr>
            <p:cNvSpPr/>
            <p:nvPr/>
          </p:nvSpPr>
          <p:spPr>
            <a:xfrm>
              <a:off x="3822339" y="3035147"/>
              <a:ext cx="575996"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2" name="Group 131">
            <a:extLst>
              <a:ext uri="{FF2B5EF4-FFF2-40B4-BE49-F238E27FC236}">
                <a16:creationId xmlns:a16="http://schemas.microsoft.com/office/drawing/2014/main" id="{53473216-BC01-A9DB-0678-2E8F38D6B5C1}"/>
              </a:ext>
            </a:extLst>
          </p:cNvPr>
          <p:cNvGrpSpPr/>
          <p:nvPr/>
        </p:nvGrpSpPr>
        <p:grpSpPr>
          <a:xfrm>
            <a:off x="1729424" y="4387152"/>
            <a:ext cx="10248832" cy="882361"/>
            <a:chOff x="1911717" y="5400790"/>
            <a:chExt cx="10248832" cy="882361"/>
          </a:xfrm>
        </p:grpSpPr>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80B8039E-0213-22A0-D3AD-A9D663AA2658}"/>
                    </a:ext>
                  </a:extLst>
                </p:cNvPr>
                <p:cNvSpPr txBox="1"/>
                <p:nvPr/>
              </p:nvSpPr>
              <p:spPr>
                <a:xfrm>
                  <a:off x="9868199" y="5400790"/>
                  <a:ext cx="2292350" cy="4254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3" name="TextBox 92">
                  <a:extLst>
                    <a:ext uri="{FF2B5EF4-FFF2-40B4-BE49-F238E27FC236}">
                      <a16:creationId xmlns:a16="http://schemas.microsoft.com/office/drawing/2014/main" id="{80B8039E-0213-22A0-D3AD-A9D663AA2658}"/>
                    </a:ext>
                  </a:extLst>
                </p:cNvPr>
                <p:cNvSpPr txBox="1">
                  <a:spLocks noRot="1" noChangeAspect="1" noMove="1" noResize="1" noEditPoints="1" noAdjustHandles="1" noChangeArrowheads="1" noChangeShapeType="1" noTextEdit="1"/>
                </p:cNvSpPr>
                <p:nvPr/>
              </p:nvSpPr>
              <p:spPr>
                <a:xfrm>
                  <a:off x="9868199" y="5400790"/>
                  <a:ext cx="2292350" cy="425437"/>
                </a:xfrm>
                <a:prstGeom prst="rect">
                  <a:avLst/>
                </a:prstGeom>
                <a:blipFill>
                  <a:blip r:embed="rId45"/>
                  <a:stretch>
                    <a:fillRect/>
                  </a:stretch>
                </a:blipFill>
              </p:spPr>
              <p:txBody>
                <a:bodyPr/>
                <a:lstStyle/>
                <a:p>
                  <a:r>
                    <a:rPr lang="en-NZ">
                      <a:noFill/>
                    </a:rPr>
                    <a:t> </a:t>
                  </a:r>
                </a:p>
              </p:txBody>
            </p:sp>
          </mc:Fallback>
        </mc:AlternateContent>
        <p:sp>
          <p:nvSpPr>
            <p:cNvPr id="129" name="Oval 128">
              <a:extLst>
                <a:ext uri="{FF2B5EF4-FFF2-40B4-BE49-F238E27FC236}">
                  <a16:creationId xmlns:a16="http://schemas.microsoft.com/office/drawing/2014/main" id="{B1175381-6A72-BCEB-AC2F-4F980E0529CF}"/>
                </a:ext>
              </a:extLst>
            </p:cNvPr>
            <p:cNvSpPr/>
            <p:nvPr/>
          </p:nvSpPr>
          <p:spPr>
            <a:xfrm>
              <a:off x="1911717" y="5913819"/>
              <a:ext cx="576000"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1" name="Group 130">
            <a:extLst>
              <a:ext uri="{FF2B5EF4-FFF2-40B4-BE49-F238E27FC236}">
                <a16:creationId xmlns:a16="http://schemas.microsoft.com/office/drawing/2014/main" id="{BD7AFE45-32F6-C205-636B-14B9D896ACF2}"/>
              </a:ext>
            </a:extLst>
          </p:cNvPr>
          <p:cNvGrpSpPr/>
          <p:nvPr/>
        </p:nvGrpSpPr>
        <p:grpSpPr>
          <a:xfrm>
            <a:off x="3639079" y="3917698"/>
            <a:ext cx="8349956" cy="1351815"/>
            <a:chOff x="3821372" y="4931336"/>
            <a:chExt cx="8349956" cy="1351815"/>
          </a:xfrm>
        </p:grpSpPr>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E0F2459-9BF1-9812-AE9C-C358FD2FEB47}"/>
                    </a:ext>
                  </a:extLst>
                </p:cNvPr>
                <p:cNvSpPr txBox="1"/>
                <p:nvPr/>
              </p:nvSpPr>
              <p:spPr>
                <a:xfrm>
                  <a:off x="9878978" y="4931336"/>
                  <a:ext cx="2292350" cy="419410"/>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1" name="TextBox 90">
                  <a:extLst>
                    <a:ext uri="{FF2B5EF4-FFF2-40B4-BE49-F238E27FC236}">
                      <a16:creationId xmlns:a16="http://schemas.microsoft.com/office/drawing/2014/main" id="{1E0F2459-9BF1-9812-AE9C-C358FD2FEB47}"/>
                    </a:ext>
                  </a:extLst>
                </p:cNvPr>
                <p:cNvSpPr txBox="1">
                  <a:spLocks noRot="1" noChangeAspect="1" noMove="1" noResize="1" noEditPoints="1" noAdjustHandles="1" noChangeArrowheads="1" noChangeShapeType="1" noTextEdit="1"/>
                </p:cNvSpPr>
                <p:nvPr/>
              </p:nvSpPr>
              <p:spPr>
                <a:xfrm>
                  <a:off x="9878978" y="4931336"/>
                  <a:ext cx="2292350" cy="419410"/>
                </a:xfrm>
                <a:prstGeom prst="rect">
                  <a:avLst/>
                </a:prstGeom>
                <a:blipFill>
                  <a:blip r:embed="rId46"/>
                  <a:stretch>
                    <a:fillRect/>
                  </a:stretch>
                </a:blipFill>
              </p:spPr>
              <p:txBody>
                <a:bodyPr/>
                <a:lstStyle/>
                <a:p>
                  <a:r>
                    <a:rPr lang="en-NZ">
                      <a:noFill/>
                    </a:rPr>
                    <a:t> </a:t>
                  </a:r>
                </a:p>
              </p:txBody>
            </p:sp>
          </mc:Fallback>
        </mc:AlternateContent>
        <p:sp>
          <p:nvSpPr>
            <p:cNvPr id="130" name="Oval 129">
              <a:extLst>
                <a:ext uri="{FF2B5EF4-FFF2-40B4-BE49-F238E27FC236}">
                  <a16:creationId xmlns:a16="http://schemas.microsoft.com/office/drawing/2014/main" id="{0387A261-C112-B068-7496-B65508E2B301}"/>
                </a:ext>
              </a:extLst>
            </p:cNvPr>
            <p:cNvSpPr/>
            <p:nvPr/>
          </p:nvSpPr>
          <p:spPr>
            <a:xfrm>
              <a:off x="3821372" y="5913819"/>
              <a:ext cx="575996"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9" name="Group 138">
            <a:extLst>
              <a:ext uri="{FF2B5EF4-FFF2-40B4-BE49-F238E27FC236}">
                <a16:creationId xmlns:a16="http://schemas.microsoft.com/office/drawing/2014/main" id="{A1CD7541-29F2-0F89-D5E7-E4FC2E41E82B}"/>
              </a:ext>
            </a:extLst>
          </p:cNvPr>
          <p:cNvGrpSpPr/>
          <p:nvPr/>
        </p:nvGrpSpPr>
        <p:grpSpPr>
          <a:xfrm>
            <a:off x="2155560" y="2320882"/>
            <a:ext cx="1629124" cy="987717"/>
            <a:chOff x="2331363" y="3315000"/>
            <a:chExt cx="1616132" cy="987717"/>
          </a:xfrm>
        </p:grpSpPr>
        <p:grpSp>
          <p:nvGrpSpPr>
            <p:cNvPr id="134" name="Group 133">
              <a:extLst>
                <a:ext uri="{FF2B5EF4-FFF2-40B4-BE49-F238E27FC236}">
                  <a16:creationId xmlns:a16="http://schemas.microsoft.com/office/drawing/2014/main" id="{C303BEFD-CE85-0D6F-D51F-BAF6E69AF2B2}"/>
                </a:ext>
              </a:extLst>
            </p:cNvPr>
            <p:cNvGrpSpPr/>
            <p:nvPr/>
          </p:nvGrpSpPr>
          <p:grpSpPr>
            <a:xfrm>
              <a:off x="2988510" y="3315000"/>
              <a:ext cx="958985" cy="964779"/>
              <a:chOff x="2988510" y="3315000"/>
              <a:chExt cx="958985" cy="964779"/>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99D48E5-6397-1285-1E35-B6AC475ED66D}"/>
                      </a:ext>
                    </a:extLst>
                  </p:cNvPr>
                  <p:cNvSpPr txBox="1"/>
                  <p:nvPr/>
                </p:nvSpPr>
                <p:spPr>
                  <a:xfrm>
                    <a:off x="2988510" y="3427774"/>
                    <a:ext cx="322741" cy="157639"/>
                  </a:xfrm>
                  <a:prstGeom prst="roundRect">
                    <a:avLst>
                      <a:gd name="adj" fmla="val 38026"/>
                    </a:avLst>
                  </a:prstGeom>
                  <a:solidFill>
                    <a:schemeClr val="accent2">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SubSup>
                            <m:sSubSup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3" name="TextBox 62">
                    <a:extLst>
                      <a:ext uri="{FF2B5EF4-FFF2-40B4-BE49-F238E27FC236}">
                        <a16:creationId xmlns:a16="http://schemas.microsoft.com/office/drawing/2014/main" id="{699D48E5-6397-1285-1E35-B6AC475ED66D}"/>
                      </a:ext>
                    </a:extLst>
                  </p:cNvPr>
                  <p:cNvSpPr txBox="1">
                    <a:spLocks noRot="1" noChangeAspect="1" noMove="1" noResize="1" noEditPoints="1" noAdjustHandles="1" noChangeArrowheads="1" noChangeShapeType="1" noTextEdit="1"/>
                  </p:cNvSpPr>
                  <p:nvPr/>
                </p:nvSpPr>
                <p:spPr>
                  <a:xfrm>
                    <a:off x="2988510" y="3427774"/>
                    <a:ext cx="322741" cy="157639"/>
                  </a:xfrm>
                  <a:prstGeom prst="roundRect">
                    <a:avLst>
                      <a:gd name="adj" fmla="val 38026"/>
                    </a:avLst>
                  </a:prstGeom>
                  <a:blipFill>
                    <a:blip r:embed="rId47"/>
                    <a:stretch>
                      <a:fillRect l="-1887" r="-1887" b="-7692"/>
                    </a:stretch>
                  </a:blipFill>
                  <a:ln w="12700">
                    <a:noFill/>
                  </a:ln>
                </p:spPr>
                <p:txBody>
                  <a:bodyPr/>
                  <a:lstStyle/>
                  <a:p>
                    <a:r>
                      <a:rPr lang="en-NZ">
                        <a:noFill/>
                      </a:rPr>
                      <a:t> </a:t>
                    </a:r>
                  </a:p>
                </p:txBody>
              </p:sp>
            </mc:Fallback>
          </mc:AlternateContent>
          <p:cxnSp>
            <p:nvCxnSpPr>
              <p:cNvPr id="64" name="Connector: Elbow 63">
                <a:extLst>
                  <a:ext uri="{FF2B5EF4-FFF2-40B4-BE49-F238E27FC236}">
                    <a16:creationId xmlns:a16="http://schemas.microsoft.com/office/drawing/2014/main" id="{87EBDB0C-48D3-A994-0511-1A1A22A67F9A}"/>
                  </a:ext>
                </a:extLst>
              </p:cNvPr>
              <p:cNvCxnSpPr>
                <a:cxnSpLocks/>
                <a:stCxn id="16" idx="2"/>
                <a:endCxn id="63" idx="3"/>
              </p:cNvCxnSpPr>
              <p:nvPr/>
            </p:nvCxnSpPr>
            <p:spPr>
              <a:xfrm rot="5400000">
                <a:off x="3339227" y="3287024"/>
                <a:ext cx="191594" cy="247546"/>
              </a:xfrm>
              <a:prstGeom prst="bentConnector2">
                <a:avLst/>
              </a:prstGeom>
              <a:ln w="12700">
                <a:tailEnd type="triangle" w="sm" len="sm"/>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5D7198-BE00-2E47-3D66-0C550F094550}"/>
                  </a:ext>
                </a:extLst>
              </p:cNvPr>
              <p:cNvCxnSpPr>
                <a:cxnSpLocks/>
                <a:stCxn id="63" idx="2"/>
                <a:endCxn id="67" idx="0"/>
              </p:cNvCxnSpPr>
              <p:nvPr/>
            </p:nvCxnSpPr>
            <p:spPr>
              <a:xfrm flipH="1">
                <a:off x="3149880" y="3585413"/>
                <a:ext cx="1" cy="280577"/>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9B2CC9C-7A86-E63B-082C-61EB09071D34}"/>
                      </a:ext>
                    </a:extLst>
                  </p:cNvPr>
                  <p:cNvSpPr txBox="1"/>
                  <p:nvPr/>
                </p:nvSpPr>
                <p:spPr>
                  <a:xfrm>
                    <a:off x="3059880" y="3865990"/>
                    <a:ext cx="180000" cy="157639"/>
                  </a:xfrm>
                  <a:prstGeom prst="roundRect">
                    <a:avLst>
                      <a:gd name="adj" fmla="val 38026"/>
                    </a:avLst>
                  </a:prstGeom>
                  <a:solidFill>
                    <a:srgbClr val="E2F0D9"/>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7" name="TextBox 66">
                    <a:extLst>
                      <a:ext uri="{FF2B5EF4-FFF2-40B4-BE49-F238E27FC236}">
                        <a16:creationId xmlns:a16="http://schemas.microsoft.com/office/drawing/2014/main" id="{B9B2CC9C-7A86-E63B-082C-61EB09071D34}"/>
                      </a:ext>
                    </a:extLst>
                  </p:cNvPr>
                  <p:cNvSpPr txBox="1">
                    <a:spLocks noRot="1" noChangeAspect="1" noMove="1" noResize="1" noEditPoints="1" noAdjustHandles="1" noChangeArrowheads="1" noChangeShapeType="1" noTextEdit="1"/>
                  </p:cNvSpPr>
                  <p:nvPr/>
                </p:nvSpPr>
                <p:spPr>
                  <a:xfrm>
                    <a:off x="3059880" y="3865990"/>
                    <a:ext cx="180000" cy="157639"/>
                  </a:xfrm>
                  <a:prstGeom prst="roundRect">
                    <a:avLst>
                      <a:gd name="adj" fmla="val 38026"/>
                    </a:avLst>
                  </a:prstGeom>
                  <a:blipFill>
                    <a:blip r:embed="rId48"/>
                    <a:stretch>
                      <a:fillRect l="-6452" b="-10714"/>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13C3023-52EA-2373-9F42-BA94C11F1A00}"/>
                      </a:ext>
                    </a:extLst>
                  </p:cNvPr>
                  <p:cNvSpPr txBox="1">
                    <a:spLocks/>
                  </p:cNvSpPr>
                  <p:nvPr/>
                </p:nvSpPr>
                <p:spPr>
                  <a:xfrm>
                    <a:off x="3041880" y="3616295"/>
                    <a:ext cx="216000" cy="168354"/>
                  </a:xfrm>
                  <a:prstGeom prst="roundRect">
                    <a:avLst>
                      <a:gd name="adj" fmla="val 46791"/>
                    </a:avLst>
                  </a:prstGeom>
                  <a:solidFill>
                    <a:srgbClr val="FFCCFF"/>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8" name="TextBox 67">
                    <a:extLst>
                      <a:ext uri="{FF2B5EF4-FFF2-40B4-BE49-F238E27FC236}">
                        <a16:creationId xmlns:a16="http://schemas.microsoft.com/office/drawing/2014/main" id="{E13C3023-52EA-2373-9F42-BA94C11F1A00}"/>
                      </a:ext>
                    </a:extLst>
                  </p:cNvPr>
                  <p:cNvSpPr txBox="1">
                    <a:spLocks noRot="1" noChangeAspect="1" noMove="1" noResize="1" noEditPoints="1" noAdjustHandles="1" noChangeArrowheads="1" noChangeShapeType="1" noTextEdit="1"/>
                  </p:cNvSpPr>
                  <p:nvPr/>
                </p:nvSpPr>
                <p:spPr>
                  <a:xfrm>
                    <a:off x="3041880" y="3616295"/>
                    <a:ext cx="216000" cy="168354"/>
                  </a:xfrm>
                  <a:prstGeom prst="roundRect">
                    <a:avLst>
                      <a:gd name="adj" fmla="val 46791"/>
                    </a:avLst>
                  </a:prstGeom>
                  <a:blipFill>
                    <a:blip r:embed="rId49"/>
                    <a:stretch>
                      <a:fillRect r="-5714" b="-3571"/>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6E8B010-69A6-9563-E6E2-78A8D6074D95}"/>
                      </a:ext>
                    </a:extLst>
                  </p:cNvPr>
                  <p:cNvSpPr txBox="1"/>
                  <p:nvPr/>
                </p:nvSpPr>
                <p:spPr>
                  <a:xfrm>
                    <a:off x="3599236" y="3865990"/>
                    <a:ext cx="322741" cy="157639"/>
                  </a:xfrm>
                  <a:prstGeom prst="roundRect">
                    <a:avLst>
                      <a:gd name="adj" fmla="val 38026"/>
                    </a:avLst>
                  </a:prstGeom>
                  <a:solidFill>
                    <a:schemeClr val="accent2">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SubSup>
                            <m:sSubSup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9" name="TextBox 68">
                    <a:extLst>
                      <a:ext uri="{FF2B5EF4-FFF2-40B4-BE49-F238E27FC236}">
                        <a16:creationId xmlns:a16="http://schemas.microsoft.com/office/drawing/2014/main" id="{26E8B010-69A6-9563-E6E2-78A8D6074D95}"/>
                      </a:ext>
                    </a:extLst>
                  </p:cNvPr>
                  <p:cNvSpPr txBox="1">
                    <a:spLocks noRot="1" noChangeAspect="1" noMove="1" noResize="1" noEditPoints="1" noAdjustHandles="1" noChangeArrowheads="1" noChangeShapeType="1" noTextEdit="1"/>
                  </p:cNvSpPr>
                  <p:nvPr/>
                </p:nvSpPr>
                <p:spPr>
                  <a:xfrm>
                    <a:off x="3599236" y="3865990"/>
                    <a:ext cx="322741" cy="157639"/>
                  </a:xfrm>
                  <a:prstGeom prst="roundRect">
                    <a:avLst>
                      <a:gd name="adj" fmla="val 38026"/>
                    </a:avLst>
                  </a:prstGeom>
                  <a:blipFill>
                    <a:blip r:embed="rId50"/>
                    <a:stretch>
                      <a:fillRect l="-1887" r="-1887" b="-7692"/>
                    </a:stretch>
                  </a:blipFill>
                  <a:ln w="12700">
                    <a:noFill/>
                  </a:ln>
                </p:spPr>
                <p:txBody>
                  <a:bodyPr/>
                  <a:lstStyle/>
                  <a:p>
                    <a:r>
                      <a:rPr lang="en-NZ">
                        <a:noFill/>
                      </a:rPr>
                      <a:t> </a:t>
                    </a:r>
                  </a:p>
                </p:txBody>
              </p:sp>
            </mc:Fallback>
          </mc:AlternateContent>
          <p:cxnSp>
            <p:nvCxnSpPr>
              <p:cNvPr id="71" name="Connector: Elbow 70">
                <a:extLst>
                  <a:ext uri="{FF2B5EF4-FFF2-40B4-BE49-F238E27FC236}">
                    <a16:creationId xmlns:a16="http://schemas.microsoft.com/office/drawing/2014/main" id="{646C28C3-1085-49EE-D822-EAFA8BA5A160}"/>
                  </a:ext>
                </a:extLst>
              </p:cNvPr>
              <p:cNvCxnSpPr>
                <a:cxnSpLocks/>
                <a:stCxn id="40" idx="1"/>
                <a:endCxn id="69" idx="2"/>
              </p:cNvCxnSpPr>
              <p:nvPr/>
            </p:nvCxnSpPr>
            <p:spPr>
              <a:xfrm rot="10800000">
                <a:off x="3760608" y="4023629"/>
                <a:ext cx="186887" cy="256150"/>
              </a:xfrm>
              <a:prstGeom prst="bentConnector2">
                <a:avLst/>
              </a:prstGeom>
              <a:ln w="12700">
                <a:tailEnd type="triangle" w="sm"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B9A42D5-B68A-73EF-1638-CE7C46977595}"/>
                  </a:ext>
                </a:extLst>
              </p:cNvPr>
              <p:cNvCxnSpPr>
                <a:cxnSpLocks/>
                <a:stCxn id="69" idx="1"/>
                <a:endCxn id="67" idx="3"/>
              </p:cNvCxnSpPr>
              <p:nvPr/>
            </p:nvCxnSpPr>
            <p:spPr>
              <a:xfrm flipH="1">
                <a:off x="3239880" y="3944810"/>
                <a:ext cx="359356"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02770731-7971-865E-1893-EE8D265A93D1}"/>
                      </a:ext>
                    </a:extLst>
                  </p:cNvPr>
                  <p:cNvSpPr txBox="1">
                    <a:spLocks/>
                  </p:cNvSpPr>
                  <p:nvPr/>
                </p:nvSpPr>
                <p:spPr>
                  <a:xfrm>
                    <a:off x="3338236" y="3872809"/>
                    <a:ext cx="216000" cy="144000"/>
                  </a:xfrm>
                  <a:prstGeom prst="roundRect">
                    <a:avLst>
                      <a:gd name="adj" fmla="val 46791"/>
                    </a:avLst>
                  </a:prstGeom>
                  <a:solidFill>
                    <a:srgbClr val="FFCCFF"/>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NZ" sz="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oMath>
                      </m:oMathPara>
                    </a14:m>
                    <a:endParaRPr kumimoji="0" lang="en-NZ"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3" name="TextBox 72">
                    <a:extLst>
                      <a:ext uri="{FF2B5EF4-FFF2-40B4-BE49-F238E27FC236}">
                        <a16:creationId xmlns:a16="http://schemas.microsoft.com/office/drawing/2014/main" id="{02770731-7971-865E-1893-EE8D265A93D1}"/>
                      </a:ext>
                    </a:extLst>
                  </p:cNvPr>
                  <p:cNvSpPr txBox="1">
                    <a:spLocks noRot="1" noChangeAspect="1" noMove="1" noResize="1" noEditPoints="1" noAdjustHandles="1" noChangeArrowheads="1" noChangeShapeType="1" noTextEdit="1"/>
                  </p:cNvSpPr>
                  <p:nvPr/>
                </p:nvSpPr>
                <p:spPr>
                  <a:xfrm>
                    <a:off x="3338236" y="3872809"/>
                    <a:ext cx="216000" cy="144000"/>
                  </a:xfrm>
                  <a:prstGeom prst="roundRect">
                    <a:avLst>
                      <a:gd name="adj" fmla="val 46791"/>
                    </a:avLst>
                  </a:prstGeom>
                  <a:blipFill>
                    <a:blip r:embed="rId51"/>
                    <a:stretch>
                      <a:fillRect l="-2857" r="-2857" b="-12500"/>
                    </a:stretch>
                  </a:blipFill>
                </p:spPr>
                <p:txBody>
                  <a:bodyPr/>
                  <a:lstStyle/>
                  <a:p>
                    <a:r>
                      <a:rPr lang="en-NZ">
                        <a:noFill/>
                      </a:rPr>
                      <a:t> </a:t>
                    </a:r>
                  </a:p>
                </p:txBody>
              </p:sp>
            </mc:Fallback>
          </mc:AlternateContent>
        </p:grpSp>
        <p:sp>
          <p:nvSpPr>
            <p:cNvPr id="138" name="TextBox 137">
              <a:extLst>
                <a:ext uri="{FF2B5EF4-FFF2-40B4-BE49-F238E27FC236}">
                  <a16:creationId xmlns:a16="http://schemas.microsoft.com/office/drawing/2014/main" id="{419B5263-80FD-0EF9-45CB-5EBBB8312823}"/>
                </a:ext>
              </a:extLst>
            </p:cNvPr>
            <p:cNvSpPr txBox="1"/>
            <p:nvPr/>
          </p:nvSpPr>
          <p:spPr>
            <a:xfrm>
              <a:off x="2331363" y="3994940"/>
              <a:ext cx="148380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srgbClr val="7030A0"/>
                  </a:solidFill>
                  <a:effectLst/>
                  <a:uLnTx/>
                  <a:uFillTx/>
                  <a:latin typeface="Calibri" panose="020F0502020204030204"/>
                  <a:ea typeface="+mn-ea"/>
                  <a:cs typeface="+mn-cs"/>
                </a:rPr>
                <a:t>8. Charge transfer</a:t>
              </a:r>
            </a:p>
          </p:txBody>
        </p:sp>
      </p:grpSp>
    </p:spTree>
    <p:extLst>
      <p:ext uri="{BB962C8B-B14F-4D97-AF65-F5344CB8AC3E}">
        <p14:creationId xmlns:p14="http://schemas.microsoft.com/office/powerpoint/2010/main" val="36051200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FEE2A-B7AC-71E3-CB69-3D6767FF461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54D6497-8B86-F403-0431-92690ECC0127}"/>
              </a:ext>
            </a:extLst>
          </p:cNvPr>
          <p:cNvSpPr txBox="1"/>
          <p:nvPr/>
        </p:nvSpPr>
        <p:spPr>
          <a:xfrm>
            <a:off x="245754" y="147213"/>
            <a:ext cx="743139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1"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SLC9A1</a:t>
            </a:r>
            <a:r>
              <a:rPr kumimoji="0" lang="en-NZ" sz="2400" b="1" i="0"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(NHE1) Sodium-hydrogen exchange </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NZ" sz="24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2"/>
              </a:rPr>
              <a:t>SLCtables</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NZ" sz="24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nvGrpSpPr>
          <p:cNvPr id="91" name="Group 90">
            <a:extLst>
              <a:ext uri="{FF2B5EF4-FFF2-40B4-BE49-F238E27FC236}">
                <a16:creationId xmlns:a16="http://schemas.microsoft.com/office/drawing/2014/main" id="{4EA9BF05-AEDC-4C4E-DA9E-94C58D34C935}"/>
              </a:ext>
            </a:extLst>
          </p:cNvPr>
          <p:cNvGrpSpPr/>
          <p:nvPr/>
        </p:nvGrpSpPr>
        <p:grpSpPr>
          <a:xfrm>
            <a:off x="881834" y="1423868"/>
            <a:ext cx="10006851" cy="3756265"/>
            <a:chOff x="881834" y="1659810"/>
            <a:chExt cx="10006851" cy="3756265"/>
          </a:xfrm>
        </p:grpSpPr>
        <p:pic>
          <p:nvPicPr>
            <p:cNvPr id="68" name="Picture 67">
              <a:extLst>
                <a:ext uri="{FF2B5EF4-FFF2-40B4-BE49-F238E27FC236}">
                  <a16:creationId xmlns:a16="http://schemas.microsoft.com/office/drawing/2014/main" id="{5E33EB69-7CDD-A8A1-A463-EF9891ACF7D2}"/>
                </a:ext>
              </a:extLst>
            </p:cNvPr>
            <p:cNvPicPr>
              <a:picLocks noChangeAspect="1"/>
            </p:cNvPicPr>
            <p:nvPr/>
          </p:nvPicPr>
          <p:blipFill>
            <a:blip r:embed="rId3"/>
            <a:stretch>
              <a:fillRect/>
            </a:stretch>
          </p:blipFill>
          <p:spPr>
            <a:xfrm>
              <a:off x="881834" y="2950747"/>
              <a:ext cx="1800000" cy="1174391"/>
            </a:xfrm>
            <a:prstGeom prst="rect">
              <a:avLst/>
            </a:prstGeom>
          </p:spPr>
        </p:pic>
        <p:grpSp>
          <p:nvGrpSpPr>
            <p:cNvPr id="6" name="Group 5">
              <a:extLst>
                <a:ext uri="{FF2B5EF4-FFF2-40B4-BE49-F238E27FC236}">
                  <a16:creationId xmlns:a16="http://schemas.microsoft.com/office/drawing/2014/main" id="{5EBF5417-BB5A-FB54-72E5-DC2540CD57F8}"/>
                </a:ext>
              </a:extLst>
            </p:cNvPr>
            <p:cNvGrpSpPr>
              <a:grpSpLocks noChangeAspect="1"/>
            </p:cNvGrpSpPr>
            <p:nvPr/>
          </p:nvGrpSpPr>
          <p:grpSpPr>
            <a:xfrm>
              <a:off x="4053894" y="1659810"/>
              <a:ext cx="4320000" cy="3756265"/>
              <a:chOff x="5314956" y="1819262"/>
              <a:chExt cx="3743896" cy="3255433"/>
            </a:xfrm>
          </p:grpSpPr>
          <p:grpSp>
            <p:nvGrpSpPr>
              <p:cNvPr id="7" name="Group 6">
                <a:extLst>
                  <a:ext uri="{FF2B5EF4-FFF2-40B4-BE49-F238E27FC236}">
                    <a16:creationId xmlns:a16="http://schemas.microsoft.com/office/drawing/2014/main" id="{C507D9E3-FEBC-14FB-C6E6-9B2274E3EC37}"/>
                  </a:ext>
                </a:extLst>
              </p:cNvPr>
              <p:cNvGrpSpPr>
                <a:grpSpLocks/>
              </p:cNvGrpSpPr>
              <p:nvPr/>
            </p:nvGrpSpPr>
            <p:grpSpPr>
              <a:xfrm>
                <a:off x="5314956" y="1819262"/>
                <a:ext cx="3743896" cy="3255433"/>
                <a:chOff x="1157331" y="1524440"/>
                <a:chExt cx="3743896" cy="4032001"/>
              </a:xfrm>
            </p:grpSpPr>
            <p:sp>
              <p:nvSpPr>
                <p:cNvPr id="66" name="Rectangle 65">
                  <a:extLst>
                    <a:ext uri="{FF2B5EF4-FFF2-40B4-BE49-F238E27FC236}">
                      <a16:creationId xmlns:a16="http://schemas.microsoft.com/office/drawing/2014/main" id="{415A93C6-1894-8DC5-43CD-54F980CE077F}"/>
                    </a:ext>
                  </a:extLst>
                </p:cNvPr>
                <p:cNvSpPr>
                  <a:spLocks/>
                </p:cNvSpPr>
                <p:nvPr/>
              </p:nvSpPr>
              <p:spPr>
                <a:xfrm>
                  <a:off x="1734260" y="1524440"/>
                  <a:ext cx="2589598" cy="4032000"/>
                </a:xfrm>
                <a:prstGeom prst="rect">
                  <a:avLst/>
                </a:prstGeom>
                <a:gradFill>
                  <a:gsLst>
                    <a:gs pos="50000">
                      <a:schemeClr val="bg1"/>
                    </a:gs>
                    <a:gs pos="11000">
                      <a:schemeClr val="accent4">
                        <a:lumMod val="20000"/>
                        <a:lumOff val="80000"/>
                      </a:schemeClr>
                    </a:gs>
                    <a:gs pos="89000">
                      <a:schemeClr val="accent4">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9D75962D-91C9-1352-C9D3-8D16249B01E7}"/>
                    </a:ext>
                  </a:extLst>
                </p:cNvPr>
                <p:cNvSpPr>
                  <a:spLocks/>
                </p:cNvSpPr>
                <p:nvPr/>
              </p:nvSpPr>
              <p:spPr>
                <a:xfrm>
                  <a:off x="4325227" y="1524441"/>
                  <a:ext cx="576000" cy="4032000"/>
                </a:xfrm>
                <a:prstGeom prst="rect">
                  <a:avLst/>
                </a:prstGeom>
                <a:gradFill>
                  <a:gsLst>
                    <a:gs pos="11000">
                      <a:srgbClr val="AEBE8E"/>
                    </a:gs>
                    <a:gs pos="89000">
                      <a:srgbClr val="E6EADC"/>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866EBE18-7BCE-72ED-3419-F9C94FCF3FC7}"/>
                    </a:ext>
                  </a:extLst>
                </p:cNvPr>
                <p:cNvSpPr>
                  <a:spLocks/>
                </p:cNvSpPr>
                <p:nvPr/>
              </p:nvSpPr>
              <p:spPr>
                <a:xfrm>
                  <a:off x="1157331" y="1524441"/>
                  <a:ext cx="576000" cy="4032000"/>
                </a:xfrm>
                <a:prstGeom prst="rect">
                  <a:avLst/>
                </a:prstGeom>
                <a:gradFill>
                  <a:gsLst>
                    <a:gs pos="11000">
                      <a:srgbClr val="F3F7FE"/>
                    </a:gs>
                    <a:gs pos="89000">
                      <a:srgbClr val="D9E1F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914027-9874-6347-0E0D-E049B0A854CC}"/>
                      </a:ext>
                    </a:extLst>
                  </p:cNvPr>
                  <p:cNvSpPr txBox="1"/>
                  <p:nvPr/>
                </p:nvSpPr>
                <p:spPr>
                  <a:xfrm>
                    <a:off x="6108861" y="3345462"/>
                    <a:ext cx="243642" cy="210834"/>
                  </a:xfrm>
                  <a:prstGeom prst="roundRect">
                    <a:avLst>
                      <a:gd name="adj" fmla="val 41083"/>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oMath>
                      </m:oMathPara>
                    </a14:m>
                    <a:endParaRPr kumimoji="0" lang="en-NZ" sz="9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D4914027-9874-6347-0E0D-E049B0A854CC}"/>
                      </a:ext>
                    </a:extLst>
                  </p:cNvPr>
                  <p:cNvSpPr txBox="1">
                    <a:spLocks noRot="1" noChangeAspect="1" noMove="1" noResize="1" noEditPoints="1" noAdjustHandles="1" noChangeArrowheads="1" noChangeShapeType="1" noTextEdit="1"/>
                  </p:cNvSpPr>
                  <p:nvPr/>
                </p:nvSpPr>
                <p:spPr>
                  <a:xfrm>
                    <a:off x="6108861" y="3345462"/>
                    <a:ext cx="243642" cy="210834"/>
                  </a:xfrm>
                  <a:prstGeom prst="roundRect">
                    <a:avLst>
                      <a:gd name="adj" fmla="val 41083"/>
                    </a:avLst>
                  </a:prstGeom>
                  <a:blipFill>
                    <a:blip r:embed="rId4"/>
                    <a:stretch>
                      <a:fillRect b="-2703"/>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05CE338-CB4E-DF6C-2670-1618538E9BED}"/>
                      </a:ext>
                    </a:extLst>
                  </p:cNvPr>
                  <p:cNvSpPr txBox="1"/>
                  <p:nvPr/>
                </p:nvSpPr>
                <p:spPr>
                  <a:xfrm>
                    <a:off x="6086682" y="2275337"/>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705CE338-CB4E-DF6C-2670-1618538E9BED}"/>
                      </a:ext>
                    </a:extLst>
                  </p:cNvPr>
                  <p:cNvSpPr txBox="1">
                    <a:spLocks noRot="1" noChangeAspect="1" noMove="1" noResize="1" noEditPoints="1" noAdjustHandles="1" noChangeArrowheads="1" noChangeShapeType="1" noTextEdit="1"/>
                  </p:cNvSpPr>
                  <p:nvPr/>
                </p:nvSpPr>
                <p:spPr>
                  <a:xfrm>
                    <a:off x="6086682" y="2275337"/>
                    <a:ext cx="288000" cy="216000"/>
                  </a:xfrm>
                  <a:prstGeom prst="roundRect">
                    <a:avLst>
                      <a:gd name="adj" fmla="val 38026"/>
                    </a:avLst>
                  </a:prstGeom>
                  <a:blipFill>
                    <a:blip r:embed="rId5"/>
                    <a:stretch>
                      <a:fillRect/>
                    </a:stretch>
                  </a:blipFill>
                  <a:ln w="12700">
                    <a:noFill/>
                  </a:ln>
                </p:spPr>
                <p:txBody>
                  <a:bodyPr/>
                  <a:lstStyle/>
                  <a:p>
                    <a:r>
                      <a:rPr lang="en-NZ">
                        <a:noFill/>
                      </a:rPr>
                      <a:t> </a:t>
                    </a:r>
                  </a:p>
                </p:txBody>
              </p:sp>
            </mc:Fallback>
          </mc:AlternateContent>
          <p:cxnSp>
            <p:nvCxnSpPr>
              <p:cNvPr id="10" name="Straight Arrow Connector 9">
                <a:extLst>
                  <a:ext uri="{FF2B5EF4-FFF2-40B4-BE49-F238E27FC236}">
                    <a16:creationId xmlns:a16="http://schemas.microsoft.com/office/drawing/2014/main" id="{E219682E-9AB7-D0D8-5B9A-892594EF3211}"/>
                  </a:ext>
                </a:extLst>
              </p:cNvPr>
              <p:cNvCxnSpPr>
                <a:cxnSpLocks/>
                <a:stCxn id="12" idx="3"/>
                <a:endCxn id="13" idx="1"/>
              </p:cNvCxnSpPr>
              <p:nvPr/>
            </p:nvCxnSpPr>
            <p:spPr>
              <a:xfrm>
                <a:off x="6915523" y="2011276"/>
                <a:ext cx="547602" cy="0"/>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D7908848-BCA5-4BFB-A905-5023D716C0CF}"/>
                      </a:ext>
                    </a:extLst>
                  </p:cNvPr>
                  <p:cNvSpPr/>
                  <p:nvPr/>
                </p:nvSpPr>
                <p:spPr>
                  <a:xfrm>
                    <a:off x="7064805" y="1921276"/>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11" name="Rectangle: Rounded Corners 10">
                    <a:extLst>
                      <a:ext uri="{FF2B5EF4-FFF2-40B4-BE49-F238E27FC236}">
                        <a16:creationId xmlns:a16="http://schemas.microsoft.com/office/drawing/2014/main" id="{D7908848-BCA5-4BFB-A905-5023D716C0CF}"/>
                      </a:ext>
                    </a:extLst>
                  </p:cNvPr>
                  <p:cNvSpPr>
                    <a:spLocks noRot="1" noChangeAspect="1" noMove="1" noResize="1" noEditPoints="1" noAdjustHandles="1" noChangeArrowheads="1" noChangeShapeType="1" noTextEdit="1"/>
                  </p:cNvSpPr>
                  <p:nvPr/>
                </p:nvSpPr>
                <p:spPr>
                  <a:xfrm>
                    <a:off x="7064805" y="1921276"/>
                    <a:ext cx="252000" cy="180000"/>
                  </a:xfrm>
                  <a:prstGeom prst="roundRect">
                    <a:avLst>
                      <a:gd name="adj" fmla="val 22549"/>
                    </a:avLst>
                  </a:prstGeom>
                  <a:blipFill>
                    <a:blip r:embed="rId6"/>
                    <a:stretch>
                      <a:fillRect l="-1162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821495-A0AF-B002-F604-55D25BC94095}"/>
                      </a:ext>
                    </a:extLst>
                  </p:cNvPr>
                  <p:cNvSpPr txBox="1"/>
                  <p:nvPr/>
                </p:nvSpPr>
                <p:spPr>
                  <a:xfrm>
                    <a:off x="6627523" y="1903276"/>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7E821495-A0AF-B002-F604-55D25BC94095}"/>
                      </a:ext>
                    </a:extLst>
                  </p:cNvPr>
                  <p:cNvSpPr txBox="1">
                    <a:spLocks noRot="1" noChangeAspect="1" noMove="1" noResize="1" noEditPoints="1" noAdjustHandles="1" noChangeArrowheads="1" noChangeShapeType="1" noTextEdit="1"/>
                  </p:cNvSpPr>
                  <p:nvPr/>
                </p:nvSpPr>
                <p:spPr>
                  <a:xfrm>
                    <a:off x="6627523" y="1903276"/>
                    <a:ext cx="288000" cy="216000"/>
                  </a:xfrm>
                  <a:prstGeom prst="roundRect">
                    <a:avLst>
                      <a:gd name="adj" fmla="val 38026"/>
                    </a:avLst>
                  </a:prstGeom>
                  <a:blipFill>
                    <a:blip r:embed="rId7"/>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158473-849F-F07E-578B-5D0377A0C621}"/>
                      </a:ext>
                    </a:extLst>
                  </p:cNvPr>
                  <p:cNvSpPr txBox="1"/>
                  <p:nvPr/>
                </p:nvSpPr>
                <p:spPr>
                  <a:xfrm>
                    <a:off x="7463125" y="1903276"/>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9B158473-849F-F07E-578B-5D0377A0C621}"/>
                      </a:ext>
                    </a:extLst>
                  </p:cNvPr>
                  <p:cNvSpPr txBox="1">
                    <a:spLocks noRot="1" noChangeAspect="1" noMove="1" noResize="1" noEditPoints="1" noAdjustHandles="1" noChangeArrowheads="1" noChangeShapeType="1" noTextEdit="1"/>
                  </p:cNvSpPr>
                  <p:nvPr/>
                </p:nvSpPr>
                <p:spPr>
                  <a:xfrm>
                    <a:off x="7463125" y="1903276"/>
                    <a:ext cx="288000" cy="216000"/>
                  </a:xfrm>
                  <a:prstGeom prst="roundRect">
                    <a:avLst>
                      <a:gd name="adj" fmla="val 38026"/>
                    </a:avLst>
                  </a:prstGeom>
                  <a:blipFill>
                    <a:blip r:embed="rId7"/>
                    <a:stretch>
                      <a:fillRect/>
                    </a:stretch>
                  </a:blipFill>
                  <a:ln w="12700">
                    <a:noFill/>
                  </a:ln>
                </p:spPr>
                <p:txBody>
                  <a:bodyPr/>
                  <a:lstStyle/>
                  <a:p>
                    <a:r>
                      <a:rPr lang="en-NZ">
                        <a:noFill/>
                      </a:rPr>
                      <a:t> </a:t>
                    </a:r>
                  </a:p>
                </p:txBody>
              </p:sp>
            </mc:Fallback>
          </mc:AlternateContent>
          <p:cxnSp>
            <p:nvCxnSpPr>
              <p:cNvPr id="14" name="Straight Arrow Connector 13">
                <a:extLst>
                  <a:ext uri="{FF2B5EF4-FFF2-40B4-BE49-F238E27FC236}">
                    <a16:creationId xmlns:a16="http://schemas.microsoft.com/office/drawing/2014/main" id="{672B4E25-9DC6-6E04-0AA8-8DDCA76378A1}"/>
                  </a:ext>
                </a:extLst>
              </p:cNvPr>
              <p:cNvCxnSpPr>
                <a:cxnSpLocks/>
                <a:stCxn id="41" idx="3"/>
                <a:endCxn id="12" idx="1"/>
              </p:cNvCxnSpPr>
              <p:nvPr/>
            </p:nvCxnSpPr>
            <p:spPr>
              <a:xfrm>
                <a:off x="6443867" y="2011276"/>
                <a:ext cx="183656"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5648213-4BC0-0952-F659-DEB90E84F15A}"/>
                  </a:ext>
                </a:extLst>
              </p:cNvPr>
              <p:cNvCxnSpPr>
                <a:cxnSpLocks/>
                <a:stCxn id="9" idx="0"/>
                <a:endCxn id="41" idx="2"/>
              </p:cNvCxnSpPr>
              <p:nvPr/>
            </p:nvCxnSpPr>
            <p:spPr>
              <a:xfrm flipV="1">
                <a:off x="6230682" y="2121722"/>
                <a:ext cx="396" cy="153615"/>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5BAE8A5E-09B5-3C52-875E-1796B541CFED}"/>
                  </a:ext>
                </a:extLst>
              </p:cNvPr>
              <p:cNvCxnSpPr>
                <a:cxnSpLocks/>
                <a:stCxn id="8" idx="0"/>
                <a:endCxn id="19" idx="2"/>
              </p:cNvCxnSpPr>
              <p:nvPr/>
            </p:nvCxnSpPr>
            <p:spPr>
              <a:xfrm flipV="1">
                <a:off x="6230682" y="3192816"/>
                <a:ext cx="0" cy="152646"/>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E11F06-8540-57B6-FD10-2510E6908727}"/>
                  </a:ext>
                </a:extLst>
              </p:cNvPr>
              <p:cNvCxnSpPr>
                <a:cxnSpLocks/>
                <a:stCxn id="19" idx="0"/>
                <a:endCxn id="9" idx="2"/>
              </p:cNvCxnSpPr>
              <p:nvPr/>
            </p:nvCxnSpPr>
            <p:spPr>
              <a:xfrm flipV="1">
                <a:off x="6230682" y="2491337"/>
                <a:ext cx="0" cy="485479"/>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Rounded Corners 17">
                    <a:extLst>
                      <a:ext uri="{FF2B5EF4-FFF2-40B4-BE49-F238E27FC236}">
                        <a16:creationId xmlns:a16="http://schemas.microsoft.com/office/drawing/2014/main" id="{F0C1CC80-10C8-6E8E-717B-54D1F470CB9D}"/>
                      </a:ext>
                    </a:extLst>
                  </p:cNvPr>
                  <p:cNvSpPr/>
                  <p:nvPr/>
                </p:nvSpPr>
                <p:spPr>
                  <a:xfrm>
                    <a:off x="6104682" y="2644686"/>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18" name="Rectangle: Rounded Corners 17">
                    <a:extLst>
                      <a:ext uri="{FF2B5EF4-FFF2-40B4-BE49-F238E27FC236}">
                        <a16:creationId xmlns:a16="http://schemas.microsoft.com/office/drawing/2014/main" id="{F0C1CC80-10C8-6E8E-717B-54D1F470CB9D}"/>
                      </a:ext>
                    </a:extLst>
                  </p:cNvPr>
                  <p:cNvSpPr>
                    <a:spLocks noRot="1" noChangeAspect="1" noMove="1" noResize="1" noEditPoints="1" noAdjustHandles="1" noChangeArrowheads="1" noChangeShapeType="1" noTextEdit="1"/>
                  </p:cNvSpPr>
                  <p:nvPr/>
                </p:nvSpPr>
                <p:spPr>
                  <a:xfrm>
                    <a:off x="6104682" y="2644686"/>
                    <a:ext cx="252000" cy="180000"/>
                  </a:xfrm>
                  <a:prstGeom prst="roundRect">
                    <a:avLst>
                      <a:gd name="adj" fmla="val 22549"/>
                    </a:avLst>
                  </a:prstGeom>
                  <a:blipFill>
                    <a:blip r:embed="rId8"/>
                    <a:stretch>
                      <a:fillRect l="-11364"/>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7E33E0C-1367-0F55-5EBA-F9AEDD0DD68E}"/>
                      </a:ext>
                    </a:extLst>
                  </p:cNvPr>
                  <p:cNvSpPr txBox="1"/>
                  <p:nvPr/>
                </p:nvSpPr>
                <p:spPr>
                  <a:xfrm>
                    <a:off x="6086682" y="2976816"/>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9" name="TextBox 18">
                    <a:extLst>
                      <a:ext uri="{FF2B5EF4-FFF2-40B4-BE49-F238E27FC236}">
                        <a16:creationId xmlns:a16="http://schemas.microsoft.com/office/drawing/2014/main" id="{77E33E0C-1367-0F55-5EBA-F9AEDD0DD68E}"/>
                      </a:ext>
                    </a:extLst>
                  </p:cNvPr>
                  <p:cNvSpPr txBox="1">
                    <a:spLocks noRot="1" noChangeAspect="1" noMove="1" noResize="1" noEditPoints="1" noAdjustHandles="1" noChangeArrowheads="1" noChangeShapeType="1" noTextEdit="1"/>
                  </p:cNvSpPr>
                  <p:nvPr/>
                </p:nvSpPr>
                <p:spPr>
                  <a:xfrm>
                    <a:off x="6086682" y="2976816"/>
                    <a:ext cx="288000" cy="216000"/>
                  </a:xfrm>
                  <a:prstGeom prst="roundRect">
                    <a:avLst>
                      <a:gd name="adj" fmla="val 38026"/>
                    </a:avLst>
                  </a:prstGeom>
                  <a:blipFill>
                    <a:blip r:embed="rId5"/>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46B17E1-6BF6-A445-27B5-13D2FD70833F}"/>
                      </a:ext>
                    </a:extLst>
                  </p:cNvPr>
                  <p:cNvSpPr txBox="1"/>
                  <p:nvPr/>
                </p:nvSpPr>
                <p:spPr>
                  <a:xfrm>
                    <a:off x="6086682" y="3713599"/>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0" name="TextBox 19">
                    <a:extLst>
                      <a:ext uri="{FF2B5EF4-FFF2-40B4-BE49-F238E27FC236}">
                        <a16:creationId xmlns:a16="http://schemas.microsoft.com/office/drawing/2014/main" id="{546B17E1-6BF6-A445-27B5-13D2FD70833F}"/>
                      </a:ext>
                    </a:extLst>
                  </p:cNvPr>
                  <p:cNvSpPr txBox="1">
                    <a:spLocks noRot="1" noChangeAspect="1" noMove="1" noResize="1" noEditPoints="1" noAdjustHandles="1" noChangeArrowheads="1" noChangeShapeType="1" noTextEdit="1"/>
                  </p:cNvSpPr>
                  <p:nvPr/>
                </p:nvSpPr>
                <p:spPr>
                  <a:xfrm>
                    <a:off x="6086682" y="3713599"/>
                    <a:ext cx="288000" cy="216000"/>
                  </a:xfrm>
                  <a:prstGeom prst="roundRect">
                    <a:avLst>
                      <a:gd name="adj" fmla="val 38026"/>
                    </a:avLst>
                  </a:prstGeom>
                  <a:blipFill>
                    <a:blip r:embed="rId9"/>
                    <a:stretch>
                      <a:fillRect/>
                    </a:stretch>
                  </a:blipFill>
                  <a:ln w="12700">
                    <a:noFill/>
                  </a:ln>
                </p:spPr>
                <p:txBody>
                  <a:bodyPr/>
                  <a:lstStyle/>
                  <a:p>
                    <a:r>
                      <a:rPr lang="en-NZ">
                        <a:noFill/>
                      </a:rPr>
                      <a:t> </a:t>
                    </a:r>
                  </a:p>
                </p:txBody>
              </p:sp>
            </mc:Fallback>
          </mc:AlternateContent>
          <p:cxnSp>
            <p:nvCxnSpPr>
              <p:cNvPr id="5" name="Straight Arrow Connector 4">
                <a:extLst>
                  <a:ext uri="{FF2B5EF4-FFF2-40B4-BE49-F238E27FC236}">
                    <a16:creationId xmlns:a16="http://schemas.microsoft.com/office/drawing/2014/main" id="{0DF99231-CD58-15BD-44CF-EA2B55E0C4B0}"/>
                  </a:ext>
                </a:extLst>
              </p:cNvPr>
              <p:cNvCxnSpPr>
                <a:cxnSpLocks/>
                <a:stCxn id="20" idx="0"/>
                <a:endCxn id="8" idx="2"/>
              </p:cNvCxnSpPr>
              <p:nvPr/>
            </p:nvCxnSpPr>
            <p:spPr>
              <a:xfrm flipV="1">
                <a:off x="6230682" y="3556296"/>
                <a:ext cx="0" cy="157303"/>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273F1F0-0880-6980-AC85-C9DF55138DBF}"/>
                  </a:ext>
                </a:extLst>
              </p:cNvPr>
              <p:cNvCxnSpPr>
                <a:cxnSpLocks/>
                <a:stCxn id="50" idx="0"/>
                <a:endCxn id="25" idx="2"/>
              </p:cNvCxnSpPr>
              <p:nvPr/>
            </p:nvCxnSpPr>
            <p:spPr>
              <a:xfrm flipH="1" flipV="1">
                <a:off x="6230682" y="4630265"/>
                <a:ext cx="13" cy="151166"/>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8B025E5-16A6-E8F8-28B3-1C7782F8B23D}"/>
                  </a:ext>
                </a:extLst>
              </p:cNvPr>
              <p:cNvCxnSpPr>
                <a:cxnSpLocks/>
                <a:stCxn id="25" idx="0"/>
                <a:endCxn id="20" idx="2"/>
              </p:cNvCxnSpPr>
              <p:nvPr/>
            </p:nvCxnSpPr>
            <p:spPr>
              <a:xfrm flipV="1">
                <a:off x="6230682" y="3929599"/>
                <a:ext cx="0" cy="484666"/>
              </a:xfrm>
              <a:prstGeom prst="straightConnector1">
                <a:avLst/>
              </a:prstGeom>
              <a:ln w="12700">
                <a:headEnd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Rounded Corners 23">
                    <a:extLst>
                      <a:ext uri="{FF2B5EF4-FFF2-40B4-BE49-F238E27FC236}">
                        <a16:creationId xmlns:a16="http://schemas.microsoft.com/office/drawing/2014/main" id="{989CDB96-6711-C86C-0633-146976995BE4}"/>
                      </a:ext>
                    </a:extLst>
                  </p:cNvPr>
                  <p:cNvSpPr/>
                  <p:nvPr/>
                </p:nvSpPr>
                <p:spPr>
                  <a:xfrm>
                    <a:off x="6104682" y="4080916"/>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6</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24" name="Rectangle: Rounded Corners 23">
                    <a:extLst>
                      <a:ext uri="{FF2B5EF4-FFF2-40B4-BE49-F238E27FC236}">
                        <a16:creationId xmlns:a16="http://schemas.microsoft.com/office/drawing/2014/main" id="{989CDB96-6711-C86C-0633-146976995BE4}"/>
                      </a:ext>
                    </a:extLst>
                  </p:cNvPr>
                  <p:cNvSpPr>
                    <a:spLocks noRot="1" noChangeAspect="1" noMove="1" noResize="1" noEditPoints="1" noAdjustHandles="1" noChangeArrowheads="1" noChangeShapeType="1" noTextEdit="1"/>
                  </p:cNvSpPr>
                  <p:nvPr/>
                </p:nvSpPr>
                <p:spPr>
                  <a:xfrm>
                    <a:off x="6104682" y="4080916"/>
                    <a:ext cx="252000" cy="180000"/>
                  </a:xfrm>
                  <a:prstGeom prst="roundRect">
                    <a:avLst>
                      <a:gd name="adj" fmla="val 22549"/>
                    </a:avLst>
                  </a:prstGeom>
                  <a:blipFill>
                    <a:blip r:embed="rId10"/>
                    <a:stretch>
                      <a:fillRect l="-11364"/>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9D5E30-1C43-289D-820D-BE234A132D12}"/>
                      </a:ext>
                    </a:extLst>
                  </p:cNvPr>
                  <p:cNvSpPr txBox="1"/>
                  <p:nvPr/>
                </p:nvSpPr>
                <p:spPr>
                  <a:xfrm>
                    <a:off x="6086682" y="4414265"/>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5" name="TextBox 24">
                    <a:extLst>
                      <a:ext uri="{FF2B5EF4-FFF2-40B4-BE49-F238E27FC236}">
                        <a16:creationId xmlns:a16="http://schemas.microsoft.com/office/drawing/2014/main" id="{129D5E30-1C43-289D-820D-BE234A132D12}"/>
                      </a:ext>
                    </a:extLst>
                  </p:cNvPr>
                  <p:cNvSpPr txBox="1">
                    <a:spLocks noRot="1" noChangeAspect="1" noMove="1" noResize="1" noEditPoints="1" noAdjustHandles="1" noChangeArrowheads="1" noChangeShapeType="1" noTextEdit="1"/>
                  </p:cNvSpPr>
                  <p:nvPr/>
                </p:nvSpPr>
                <p:spPr>
                  <a:xfrm>
                    <a:off x="6086682" y="4414265"/>
                    <a:ext cx="288000" cy="216000"/>
                  </a:xfrm>
                  <a:prstGeom prst="roundRect">
                    <a:avLst>
                      <a:gd name="adj" fmla="val 38026"/>
                    </a:avLst>
                  </a:prstGeom>
                  <a:blipFill>
                    <a:blip r:embed="rId9"/>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6ADDD78-B9EA-BFB6-5512-87EB17D05E6E}"/>
                      </a:ext>
                    </a:extLst>
                  </p:cNvPr>
                  <p:cNvSpPr txBox="1"/>
                  <p:nvPr/>
                </p:nvSpPr>
                <p:spPr>
                  <a:xfrm>
                    <a:off x="7998946" y="3713599"/>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6" name="TextBox 25">
                    <a:extLst>
                      <a:ext uri="{FF2B5EF4-FFF2-40B4-BE49-F238E27FC236}">
                        <a16:creationId xmlns:a16="http://schemas.microsoft.com/office/drawing/2014/main" id="{F6ADDD78-B9EA-BFB6-5512-87EB17D05E6E}"/>
                      </a:ext>
                    </a:extLst>
                  </p:cNvPr>
                  <p:cNvSpPr txBox="1">
                    <a:spLocks noRot="1" noChangeAspect="1" noMove="1" noResize="1" noEditPoints="1" noAdjustHandles="1" noChangeArrowheads="1" noChangeShapeType="1" noTextEdit="1"/>
                  </p:cNvSpPr>
                  <p:nvPr/>
                </p:nvSpPr>
                <p:spPr>
                  <a:xfrm>
                    <a:off x="7998946" y="3713599"/>
                    <a:ext cx="288000" cy="216000"/>
                  </a:xfrm>
                  <a:prstGeom prst="roundRect">
                    <a:avLst>
                      <a:gd name="adj" fmla="val 38026"/>
                    </a:avLst>
                  </a:prstGeom>
                  <a:blipFill>
                    <a:blip r:embed="rId11"/>
                    <a:stretch>
                      <a:fillRect/>
                    </a:stretch>
                  </a:blipFill>
                  <a:ln w="12700">
                    <a:noFill/>
                  </a:ln>
                </p:spPr>
                <p:txBody>
                  <a:bodyPr/>
                  <a:lstStyle/>
                  <a:p>
                    <a:r>
                      <a:rPr lang="en-NZ">
                        <a:noFill/>
                      </a:rPr>
                      <a:t> </a:t>
                    </a:r>
                  </a:p>
                </p:txBody>
              </p:sp>
            </mc:Fallback>
          </mc:AlternateContent>
          <p:cxnSp>
            <p:nvCxnSpPr>
              <p:cNvPr id="27" name="Straight Arrow Connector 26">
                <a:extLst>
                  <a:ext uri="{FF2B5EF4-FFF2-40B4-BE49-F238E27FC236}">
                    <a16:creationId xmlns:a16="http://schemas.microsoft.com/office/drawing/2014/main" id="{98A9AA4E-D647-142A-C233-394EC5E9C83B}"/>
                  </a:ext>
                </a:extLst>
              </p:cNvPr>
              <p:cNvCxnSpPr>
                <a:cxnSpLocks/>
                <a:stCxn id="43" idx="2"/>
                <a:endCxn id="26" idx="0"/>
              </p:cNvCxnSpPr>
              <p:nvPr/>
            </p:nvCxnSpPr>
            <p:spPr>
              <a:xfrm flipH="1">
                <a:off x="8142946" y="3558879"/>
                <a:ext cx="1" cy="15472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B1D5707-2100-809D-8FB7-CE28CC32D7A5}"/>
                  </a:ext>
                </a:extLst>
              </p:cNvPr>
              <p:cNvCxnSpPr>
                <a:cxnSpLocks/>
                <a:stCxn id="32" idx="2"/>
                <a:endCxn id="44" idx="0"/>
              </p:cNvCxnSpPr>
              <p:nvPr/>
            </p:nvCxnSpPr>
            <p:spPr>
              <a:xfrm flipH="1">
                <a:off x="8142831" y="4631323"/>
                <a:ext cx="115" cy="150034"/>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8703F70-37D0-D9B1-76C4-EF8745020276}"/>
                  </a:ext>
                </a:extLst>
              </p:cNvPr>
              <p:cNvCxnSpPr>
                <a:cxnSpLocks/>
                <a:stCxn id="26" idx="2"/>
                <a:endCxn id="32" idx="0"/>
              </p:cNvCxnSpPr>
              <p:nvPr/>
            </p:nvCxnSpPr>
            <p:spPr>
              <a:xfrm>
                <a:off x="8142946" y="3929599"/>
                <a:ext cx="0" cy="485724"/>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Rounded Corners 30">
                    <a:extLst>
                      <a:ext uri="{FF2B5EF4-FFF2-40B4-BE49-F238E27FC236}">
                        <a16:creationId xmlns:a16="http://schemas.microsoft.com/office/drawing/2014/main" id="{64D6FD2C-CDC5-51DF-0F5D-E26F7D7C1BA5}"/>
                      </a:ext>
                    </a:extLst>
                  </p:cNvPr>
                  <p:cNvSpPr/>
                  <p:nvPr/>
                </p:nvSpPr>
                <p:spPr>
                  <a:xfrm>
                    <a:off x="8016946" y="4082506"/>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30" name="Rectangle: Rounded Corners 29">
                    <a:extLst>
                      <a:ext uri="{FF2B5EF4-FFF2-40B4-BE49-F238E27FC236}">
                        <a16:creationId xmlns:a16="http://schemas.microsoft.com/office/drawing/2014/main" id="{64D6FD2C-CDC5-51DF-0F5D-E26F7D7C1BA5}"/>
                      </a:ext>
                    </a:extLst>
                  </p:cNvPr>
                  <p:cNvSpPr>
                    <a:spLocks noRot="1" noChangeAspect="1" noMove="1" noResize="1" noEditPoints="1" noAdjustHandles="1" noChangeArrowheads="1" noChangeShapeType="1" noTextEdit="1"/>
                  </p:cNvSpPr>
                  <p:nvPr/>
                </p:nvSpPr>
                <p:spPr>
                  <a:xfrm>
                    <a:off x="8016946" y="4082506"/>
                    <a:ext cx="252000" cy="180000"/>
                  </a:xfrm>
                  <a:prstGeom prst="roundRect">
                    <a:avLst>
                      <a:gd name="adj" fmla="val 22549"/>
                    </a:avLst>
                  </a:prstGeom>
                  <a:blipFill>
                    <a:blip r:embed="rId12"/>
                    <a:stretch>
                      <a:fillRect l="-1162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01171B1-0DBA-E042-387B-315CCFA8108B}"/>
                      </a:ext>
                    </a:extLst>
                  </p:cNvPr>
                  <p:cNvSpPr txBox="1"/>
                  <p:nvPr/>
                </p:nvSpPr>
                <p:spPr>
                  <a:xfrm>
                    <a:off x="7998946" y="4415323"/>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1" name="TextBox 30">
                    <a:extLst>
                      <a:ext uri="{FF2B5EF4-FFF2-40B4-BE49-F238E27FC236}">
                        <a16:creationId xmlns:a16="http://schemas.microsoft.com/office/drawing/2014/main" id="{D01171B1-0DBA-E042-387B-315CCFA8108B}"/>
                      </a:ext>
                    </a:extLst>
                  </p:cNvPr>
                  <p:cNvSpPr txBox="1">
                    <a:spLocks noRot="1" noChangeAspect="1" noMove="1" noResize="1" noEditPoints="1" noAdjustHandles="1" noChangeArrowheads="1" noChangeShapeType="1" noTextEdit="1"/>
                  </p:cNvSpPr>
                  <p:nvPr/>
                </p:nvSpPr>
                <p:spPr>
                  <a:xfrm>
                    <a:off x="7998946" y="4415323"/>
                    <a:ext cx="288000" cy="216000"/>
                  </a:xfrm>
                  <a:prstGeom prst="roundRect">
                    <a:avLst>
                      <a:gd name="adj" fmla="val 38026"/>
                    </a:avLst>
                  </a:prstGeom>
                  <a:blipFill>
                    <a:blip r:embed="rId11"/>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31CED8C-55F3-1BFC-1ABC-0E0CF4935F4D}"/>
                      </a:ext>
                    </a:extLst>
                  </p:cNvPr>
                  <p:cNvSpPr txBox="1"/>
                  <p:nvPr/>
                </p:nvSpPr>
                <p:spPr>
                  <a:xfrm>
                    <a:off x="7998946" y="2274421"/>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2" name="TextBox 31">
                    <a:extLst>
                      <a:ext uri="{FF2B5EF4-FFF2-40B4-BE49-F238E27FC236}">
                        <a16:creationId xmlns:a16="http://schemas.microsoft.com/office/drawing/2014/main" id="{C31CED8C-55F3-1BFC-1ABC-0E0CF4935F4D}"/>
                      </a:ext>
                    </a:extLst>
                  </p:cNvPr>
                  <p:cNvSpPr txBox="1">
                    <a:spLocks noRot="1" noChangeAspect="1" noMove="1" noResize="1" noEditPoints="1" noAdjustHandles="1" noChangeArrowheads="1" noChangeShapeType="1" noTextEdit="1"/>
                  </p:cNvSpPr>
                  <p:nvPr/>
                </p:nvSpPr>
                <p:spPr>
                  <a:xfrm>
                    <a:off x="7998946" y="2274421"/>
                    <a:ext cx="288000" cy="216000"/>
                  </a:xfrm>
                  <a:prstGeom prst="roundRect">
                    <a:avLst>
                      <a:gd name="adj" fmla="val 38026"/>
                    </a:avLst>
                  </a:prstGeom>
                  <a:blipFill>
                    <a:blip r:embed="rId13"/>
                    <a:stretch>
                      <a:fillRect/>
                    </a:stretch>
                  </a:blipFill>
                  <a:ln w="12700">
                    <a:noFill/>
                  </a:ln>
                </p:spPr>
                <p:txBody>
                  <a:bodyPr/>
                  <a:lstStyle/>
                  <a:p>
                    <a:r>
                      <a:rPr lang="en-NZ">
                        <a:noFill/>
                      </a:rPr>
                      <a:t> </a:t>
                    </a:r>
                  </a:p>
                </p:txBody>
              </p:sp>
            </mc:Fallback>
          </mc:AlternateContent>
          <p:cxnSp>
            <p:nvCxnSpPr>
              <p:cNvPr id="35" name="Straight Arrow Connector 34">
                <a:extLst>
                  <a:ext uri="{FF2B5EF4-FFF2-40B4-BE49-F238E27FC236}">
                    <a16:creationId xmlns:a16="http://schemas.microsoft.com/office/drawing/2014/main" id="{5B61AD4C-E437-D37D-31CC-26AEEB953676}"/>
                  </a:ext>
                </a:extLst>
              </p:cNvPr>
              <p:cNvCxnSpPr>
                <a:cxnSpLocks/>
                <a:stCxn id="40" idx="2"/>
                <a:endCxn id="34" idx="0"/>
              </p:cNvCxnSpPr>
              <p:nvPr/>
            </p:nvCxnSpPr>
            <p:spPr>
              <a:xfrm>
                <a:off x="8142274" y="2121796"/>
                <a:ext cx="672" cy="152625"/>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8A9A44-F1AF-6DD8-B56F-97618759D2E1}"/>
                  </a:ext>
                </a:extLst>
              </p:cNvPr>
              <p:cNvCxnSpPr>
                <a:cxnSpLocks/>
                <a:stCxn id="39" idx="2"/>
                <a:endCxn id="43" idx="0"/>
              </p:cNvCxnSpPr>
              <p:nvPr/>
            </p:nvCxnSpPr>
            <p:spPr>
              <a:xfrm>
                <a:off x="8142946" y="3192816"/>
                <a:ext cx="1" cy="150063"/>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62164A2-E15C-D5FA-3AC0-0D54200A57F8}"/>
                  </a:ext>
                </a:extLst>
              </p:cNvPr>
              <p:cNvCxnSpPr>
                <a:cxnSpLocks/>
                <a:stCxn id="34" idx="2"/>
                <a:endCxn id="39" idx="0"/>
              </p:cNvCxnSpPr>
              <p:nvPr/>
            </p:nvCxnSpPr>
            <p:spPr>
              <a:xfrm>
                <a:off x="8142946" y="2490421"/>
                <a:ext cx="0" cy="486395"/>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Rounded Corners 37">
                    <a:extLst>
                      <a:ext uri="{FF2B5EF4-FFF2-40B4-BE49-F238E27FC236}">
                        <a16:creationId xmlns:a16="http://schemas.microsoft.com/office/drawing/2014/main" id="{45D16C03-B014-2196-C374-D4FBD5AF2E58}"/>
                      </a:ext>
                    </a:extLst>
                  </p:cNvPr>
                  <p:cNvSpPr/>
                  <p:nvPr/>
                </p:nvSpPr>
                <p:spPr>
                  <a:xfrm>
                    <a:off x="8016946" y="2643238"/>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36" name="Rectangle: Rounded Corners 35">
                    <a:extLst>
                      <a:ext uri="{FF2B5EF4-FFF2-40B4-BE49-F238E27FC236}">
                        <a16:creationId xmlns:a16="http://schemas.microsoft.com/office/drawing/2014/main" id="{45D16C03-B014-2196-C374-D4FBD5AF2E58}"/>
                      </a:ext>
                    </a:extLst>
                  </p:cNvPr>
                  <p:cNvSpPr>
                    <a:spLocks noRot="1" noChangeAspect="1" noMove="1" noResize="1" noEditPoints="1" noAdjustHandles="1" noChangeArrowheads="1" noChangeShapeType="1" noTextEdit="1"/>
                  </p:cNvSpPr>
                  <p:nvPr/>
                </p:nvSpPr>
                <p:spPr>
                  <a:xfrm>
                    <a:off x="8016946" y="2643238"/>
                    <a:ext cx="252000" cy="180000"/>
                  </a:xfrm>
                  <a:prstGeom prst="roundRect">
                    <a:avLst>
                      <a:gd name="adj" fmla="val 22549"/>
                    </a:avLst>
                  </a:prstGeom>
                  <a:blipFill>
                    <a:blip r:embed="rId14"/>
                    <a:stretch>
                      <a:fillRect l="-1162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CEAFBD-3AC1-19E1-3317-2E9409118662}"/>
                      </a:ext>
                    </a:extLst>
                  </p:cNvPr>
                  <p:cNvSpPr txBox="1"/>
                  <p:nvPr/>
                </p:nvSpPr>
                <p:spPr>
                  <a:xfrm>
                    <a:off x="7998946" y="2976816"/>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7" name="TextBox 36">
                    <a:extLst>
                      <a:ext uri="{FF2B5EF4-FFF2-40B4-BE49-F238E27FC236}">
                        <a16:creationId xmlns:a16="http://schemas.microsoft.com/office/drawing/2014/main" id="{90CEAFBD-3AC1-19E1-3317-2E9409118662}"/>
                      </a:ext>
                    </a:extLst>
                  </p:cNvPr>
                  <p:cNvSpPr txBox="1">
                    <a:spLocks noRot="1" noChangeAspect="1" noMove="1" noResize="1" noEditPoints="1" noAdjustHandles="1" noChangeArrowheads="1" noChangeShapeType="1" noTextEdit="1"/>
                  </p:cNvSpPr>
                  <p:nvPr/>
                </p:nvSpPr>
                <p:spPr>
                  <a:xfrm>
                    <a:off x="7998946" y="2976816"/>
                    <a:ext cx="288000" cy="216000"/>
                  </a:xfrm>
                  <a:prstGeom prst="roundRect">
                    <a:avLst>
                      <a:gd name="adj" fmla="val 38026"/>
                    </a:avLst>
                  </a:prstGeom>
                  <a:blipFill>
                    <a:blip r:embed="rId13"/>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02F4ECD-F5A5-84D0-7E20-DFEB6AC86CEC}"/>
                      </a:ext>
                    </a:extLst>
                  </p:cNvPr>
                  <p:cNvSpPr txBox="1"/>
                  <p:nvPr/>
                </p:nvSpPr>
                <p:spPr>
                  <a:xfrm>
                    <a:off x="7936756" y="1900756"/>
                    <a:ext cx="411035" cy="221040"/>
                  </a:xfrm>
                  <a:prstGeom prst="roundRect">
                    <a:avLst>
                      <a:gd name="adj" fmla="val 32119"/>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8" name="TextBox 37">
                    <a:extLst>
                      <a:ext uri="{FF2B5EF4-FFF2-40B4-BE49-F238E27FC236}">
                        <a16:creationId xmlns:a16="http://schemas.microsoft.com/office/drawing/2014/main" id="{402F4ECD-F5A5-84D0-7E20-DFEB6AC86CEC}"/>
                      </a:ext>
                    </a:extLst>
                  </p:cNvPr>
                  <p:cNvSpPr txBox="1">
                    <a:spLocks noRot="1" noChangeAspect="1" noMove="1" noResize="1" noEditPoints="1" noAdjustHandles="1" noChangeArrowheads="1" noChangeShapeType="1" noTextEdit="1"/>
                  </p:cNvSpPr>
                  <p:nvPr/>
                </p:nvSpPr>
                <p:spPr>
                  <a:xfrm>
                    <a:off x="7936756" y="1900756"/>
                    <a:ext cx="411035" cy="221040"/>
                  </a:xfrm>
                  <a:prstGeom prst="roundRect">
                    <a:avLst>
                      <a:gd name="adj" fmla="val 32119"/>
                    </a:avLst>
                  </a:prstGeom>
                  <a:blipFill>
                    <a:blip r:embed="rId15"/>
                    <a:stretch>
                      <a:fillRect l="-1449" b="-2564"/>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590B931-79AE-81E2-3E8F-A79E4E610B91}"/>
                      </a:ext>
                    </a:extLst>
                  </p:cNvPr>
                  <p:cNvSpPr txBox="1"/>
                  <p:nvPr/>
                </p:nvSpPr>
                <p:spPr>
                  <a:xfrm>
                    <a:off x="6018289" y="1900830"/>
                    <a:ext cx="425578" cy="220892"/>
                  </a:xfrm>
                  <a:prstGeom prst="roundRect">
                    <a:avLst>
                      <a:gd name="adj" fmla="val 33476"/>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9" name="TextBox 38">
                    <a:extLst>
                      <a:ext uri="{FF2B5EF4-FFF2-40B4-BE49-F238E27FC236}">
                        <a16:creationId xmlns:a16="http://schemas.microsoft.com/office/drawing/2014/main" id="{6590B931-79AE-81E2-3E8F-A79E4E610B91}"/>
                      </a:ext>
                    </a:extLst>
                  </p:cNvPr>
                  <p:cNvSpPr txBox="1">
                    <a:spLocks noRot="1" noChangeAspect="1" noMove="1" noResize="1" noEditPoints="1" noAdjustHandles="1" noChangeArrowheads="1" noChangeShapeType="1" noTextEdit="1"/>
                  </p:cNvSpPr>
                  <p:nvPr/>
                </p:nvSpPr>
                <p:spPr>
                  <a:xfrm>
                    <a:off x="6018289" y="1900830"/>
                    <a:ext cx="425578" cy="220892"/>
                  </a:xfrm>
                  <a:prstGeom prst="roundRect">
                    <a:avLst>
                      <a:gd name="adj" fmla="val 33476"/>
                    </a:avLst>
                  </a:prstGeom>
                  <a:blipFill>
                    <a:blip r:embed="rId16"/>
                    <a:stretch>
                      <a:fillRect b="-2564"/>
                    </a:stretch>
                  </a:blipFill>
                  <a:ln w="12700">
                    <a:solidFill>
                      <a:srgbClr val="FF0000"/>
                    </a:solidFill>
                  </a:ln>
                </p:spPr>
                <p:txBody>
                  <a:bodyPr/>
                  <a:lstStyle/>
                  <a:p>
                    <a:r>
                      <a:rPr lang="en-NZ">
                        <a:noFill/>
                      </a:rPr>
                      <a:t> </a:t>
                    </a:r>
                  </a:p>
                </p:txBody>
              </p:sp>
            </mc:Fallback>
          </mc:AlternateContent>
          <p:cxnSp>
            <p:nvCxnSpPr>
              <p:cNvPr id="42" name="Straight Arrow Connector 41">
                <a:extLst>
                  <a:ext uri="{FF2B5EF4-FFF2-40B4-BE49-F238E27FC236}">
                    <a16:creationId xmlns:a16="http://schemas.microsoft.com/office/drawing/2014/main" id="{C06B56C7-1593-AEC5-315C-292C6EADE23D}"/>
                  </a:ext>
                </a:extLst>
              </p:cNvPr>
              <p:cNvCxnSpPr>
                <a:cxnSpLocks/>
                <a:stCxn id="13" idx="3"/>
                <a:endCxn id="40" idx="1"/>
              </p:cNvCxnSpPr>
              <p:nvPr/>
            </p:nvCxnSpPr>
            <p:spPr>
              <a:xfrm>
                <a:off x="7751125" y="2011276"/>
                <a:ext cx="185631"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0453B03-A2E8-15FE-AECA-ED013EA46CD8}"/>
                      </a:ext>
                    </a:extLst>
                  </p:cNvPr>
                  <p:cNvSpPr txBox="1"/>
                  <p:nvPr/>
                </p:nvSpPr>
                <p:spPr>
                  <a:xfrm>
                    <a:off x="8032897" y="3342879"/>
                    <a:ext cx="220099" cy="216000"/>
                  </a:xfrm>
                  <a:prstGeom prst="roundRect">
                    <a:avLst>
                      <a:gd name="adj" fmla="val 34164"/>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1" name="TextBox 40">
                    <a:extLst>
                      <a:ext uri="{FF2B5EF4-FFF2-40B4-BE49-F238E27FC236}">
                        <a16:creationId xmlns:a16="http://schemas.microsoft.com/office/drawing/2014/main" id="{50453B03-A2E8-15FE-AECA-ED013EA46CD8}"/>
                      </a:ext>
                    </a:extLst>
                  </p:cNvPr>
                  <p:cNvSpPr txBox="1">
                    <a:spLocks noRot="1" noChangeAspect="1" noMove="1" noResize="1" noEditPoints="1" noAdjustHandles="1" noChangeArrowheads="1" noChangeShapeType="1" noTextEdit="1"/>
                  </p:cNvSpPr>
                  <p:nvPr/>
                </p:nvSpPr>
                <p:spPr>
                  <a:xfrm>
                    <a:off x="8032897" y="3342879"/>
                    <a:ext cx="220099" cy="216000"/>
                  </a:xfrm>
                  <a:prstGeom prst="roundRect">
                    <a:avLst>
                      <a:gd name="adj" fmla="val 34164"/>
                    </a:avLst>
                  </a:prstGeom>
                  <a:blipFill>
                    <a:blip r:embed="rId17"/>
                    <a:stretch>
                      <a:fillRect/>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0190C30-3516-CADA-5AE4-1A7D02861E42}"/>
                      </a:ext>
                    </a:extLst>
                  </p:cNvPr>
                  <p:cNvSpPr txBox="1"/>
                  <p:nvPr/>
                </p:nvSpPr>
                <p:spPr>
                  <a:xfrm>
                    <a:off x="7963243" y="4781357"/>
                    <a:ext cx="359176" cy="221040"/>
                  </a:xfrm>
                  <a:prstGeom prst="roundRect">
                    <a:avLst>
                      <a:gd name="adj" fmla="val 32119"/>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2" name="TextBox 41">
                    <a:extLst>
                      <a:ext uri="{FF2B5EF4-FFF2-40B4-BE49-F238E27FC236}">
                        <a16:creationId xmlns:a16="http://schemas.microsoft.com/office/drawing/2014/main" id="{10190C30-3516-CADA-5AE4-1A7D02861E42}"/>
                      </a:ext>
                    </a:extLst>
                  </p:cNvPr>
                  <p:cNvSpPr txBox="1">
                    <a:spLocks noRot="1" noChangeAspect="1" noMove="1" noResize="1" noEditPoints="1" noAdjustHandles="1" noChangeArrowheads="1" noChangeShapeType="1" noTextEdit="1"/>
                  </p:cNvSpPr>
                  <p:nvPr/>
                </p:nvSpPr>
                <p:spPr>
                  <a:xfrm>
                    <a:off x="7963243" y="4781357"/>
                    <a:ext cx="359176" cy="221040"/>
                  </a:xfrm>
                  <a:prstGeom prst="roundRect">
                    <a:avLst>
                      <a:gd name="adj" fmla="val 32119"/>
                    </a:avLst>
                  </a:prstGeom>
                  <a:blipFill>
                    <a:blip r:embed="rId18"/>
                    <a:stretch>
                      <a:fillRect l="-1639" b="-2632"/>
                    </a:stretch>
                  </a:blipFill>
                  <a:ln w="12700">
                    <a:solidFill>
                      <a:srgbClr val="FF0000"/>
                    </a:solidFill>
                  </a:ln>
                </p:spPr>
                <p:txBody>
                  <a:bodyPr/>
                  <a:lstStyle/>
                  <a:p>
                    <a:r>
                      <a:rPr lang="en-NZ">
                        <a:noFill/>
                      </a:rPr>
                      <a:t> </a:t>
                    </a:r>
                  </a:p>
                </p:txBody>
              </p:sp>
            </mc:Fallback>
          </mc:AlternateContent>
          <p:cxnSp>
            <p:nvCxnSpPr>
              <p:cNvPr id="45" name="Straight Arrow Connector 44">
                <a:extLst>
                  <a:ext uri="{FF2B5EF4-FFF2-40B4-BE49-F238E27FC236}">
                    <a16:creationId xmlns:a16="http://schemas.microsoft.com/office/drawing/2014/main" id="{24574A12-FE3F-097C-4AB0-ED161D257BAE}"/>
                  </a:ext>
                </a:extLst>
              </p:cNvPr>
              <p:cNvCxnSpPr>
                <a:cxnSpLocks/>
                <a:stCxn id="48" idx="1"/>
                <a:endCxn id="47" idx="3"/>
              </p:cNvCxnSpPr>
              <p:nvPr/>
            </p:nvCxnSpPr>
            <p:spPr>
              <a:xfrm flipH="1">
                <a:off x="6915523" y="4891877"/>
                <a:ext cx="547602"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Rectangle: Rounded Corners 45">
                    <a:extLst>
                      <a:ext uri="{FF2B5EF4-FFF2-40B4-BE49-F238E27FC236}">
                        <a16:creationId xmlns:a16="http://schemas.microsoft.com/office/drawing/2014/main" id="{DBD9ABA5-8F4B-65FD-D13B-0C4974E0BC21}"/>
                      </a:ext>
                    </a:extLst>
                  </p:cNvPr>
                  <p:cNvSpPr/>
                  <p:nvPr/>
                </p:nvSpPr>
                <p:spPr>
                  <a:xfrm>
                    <a:off x="7064805" y="4801877"/>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5</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44" name="Rectangle: Rounded Corners 43">
                    <a:extLst>
                      <a:ext uri="{FF2B5EF4-FFF2-40B4-BE49-F238E27FC236}">
                        <a16:creationId xmlns:a16="http://schemas.microsoft.com/office/drawing/2014/main" id="{DBD9ABA5-8F4B-65FD-D13B-0C4974E0BC21}"/>
                      </a:ext>
                    </a:extLst>
                  </p:cNvPr>
                  <p:cNvSpPr>
                    <a:spLocks noRot="1" noChangeAspect="1" noMove="1" noResize="1" noEditPoints="1" noAdjustHandles="1" noChangeArrowheads="1" noChangeShapeType="1" noTextEdit="1"/>
                  </p:cNvSpPr>
                  <p:nvPr/>
                </p:nvSpPr>
                <p:spPr>
                  <a:xfrm>
                    <a:off x="7064805" y="4801877"/>
                    <a:ext cx="252000" cy="180000"/>
                  </a:xfrm>
                  <a:prstGeom prst="roundRect">
                    <a:avLst>
                      <a:gd name="adj" fmla="val 22549"/>
                    </a:avLst>
                  </a:prstGeom>
                  <a:blipFill>
                    <a:blip r:embed="rId19"/>
                    <a:stretch>
                      <a:fillRect l="-1162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8A9D71D-1B29-B616-327B-D03CC972F91A}"/>
                      </a:ext>
                    </a:extLst>
                  </p:cNvPr>
                  <p:cNvSpPr txBox="1"/>
                  <p:nvPr/>
                </p:nvSpPr>
                <p:spPr>
                  <a:xfrm>
                    <a:off x="6627523" y="4783877"/>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5" name="TextBox 44">
                    <a:extLst>
                      <a:ext uri="{FF2B5EF4-FFF2-40B4-BE49-F238E27FC236}">
                        <a16:creationId xmlns:a16="http://schemas.microsoft.com/office/drawing/2014/main" id="{E8A9D71D-1B29-B616-327B-D03CC972F91A}"/>
                      </a:ext>
                    </a:extLst>
                  </p:cNvPr>
                  <p:cNvSpPr txBox="1">
                    <a:spLocks noRot="1" noChangeAspect="1" noMove="1" noResize="1" noEditPoints="1" noAdjustHandles="1" noChangeArrowheads="1" noChangeShapeType="1" noTextEdit="1"/>
                  </p:cNvSpPr>
                  <p:nvPr/>
                </p:nvSpPr>
                <p:spPr>
                  <a:xfrm>
                    <a:off x="6627523" y="4783877"/>
                    <a:ext cx="288000" cy="216000"/>
                  </a:xfrm>
                  <a:prstGeom prst="roundRect">
                    <a:avLst>
                      <a:gd name="adj" fmla="val 38026"/>
                    </a:avLst>
                  </a:prstGeom>
                  <a:blipFill>
                    <a:blip r:embed="rId20"/>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E8185C0-B982-63A5-9970-B104740468EF}"/>
                      </a:ext>
                    </a:extLst>
                  </p:cNvPr>
                  <p:cNvSpPr txBox="1"/>
                  <p:nvPr/>
                </p:nvSpPr>
                <p:spPr>
                  <a:xfrm>
                    <a:off x="7463125" y="4783877"/>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6" name="TextBox 45">
                    <a:extLst>
                      <a:ext uri="{FF2B5EF4-FFF2-40B4-BE49-F238E27FC236}">
                        <a16:creationId xmlns:a16="http://schemas.microsoft.com/office/drawing/2014/main" id="{9E8185C0-B982-63A5-9970-B104740468EF}"/>
                      </a:ext>
                    </a:extLst>
                  </p:cNvPr>
                  <p:cNvSpPr txBox="1">
                    <a:spLocks noRot="1" noChangeAspect="1" noMove="1" noResize="1" noEditPoints="1" noAdjustHandles="1" noChangeArrowheads="1" noChangeShapeType="1" noTextEdit="1"/>
                  </p:cNvSpPr>
                  <p:nvPr/>
                </p:nvSpPr>
                <p:spPr>
                  <a:xfrm>
                    <a:off x="7463125" y="4783877"/>
                    <a:ext cx="288000" cy="216000"/>
                  </a:xfrm>
                  <a:prstGeom prst="roundRect">
                    <a:avLst>
                      <a:gd name="adj" fmla="val 38026"/>
                    </a:avLst>
                  </a:prstGeom>
                  <a:blipFill>
                    <a:blip r:embed="rId20"/>
                    <a:stretch>
                      <a:fillRect/>
                    </a:stretch>
                  </a:blipFill>
                  <a:ln w="12700">
                    <a:noFill/>
                  </a:ln>
                </p:spPr>
                <p:txBody>
                  <a:bodyPr/>
                  <a:lstStyle/>
                  <a:p>
                    <a:r>
                      <a:rPr lang="en-NZ">
                        <a:noFill/>
                      </a:rPr>
                      <a:t> </a:t>
                    </a:r>
                  </a:p>
                </p:txBody>
              </p:sp>
            </mc:Fallback>
          </mc:AlternateContent>
          <p:cxnSp>
            <p:nvCxnSpPr>
              <p:cNvPr id="49" name="Straight Arrow Connector 48">
                <a:extLst>
                  <a:ext uri="{FF2B5EF4-FFF2-40B4-BE49-F238E27FC236}">
                    <a16:creationId xmlns:a16="http://schemas.microsoft.com/office/drawing/2014/main" id="{C7D12828-E133-01AD-71A3-BA5E72F77459}"/>
                  </a:ext>
                </a:extLst>
              </p:cNvPr>
              <p:cNvCxnSpPr>
                <a:cxnSpLocks/>
                <a:stCxn id="44" idx="1"/>
                <a:endCxn id="48" idx="3"/>
              </p:cNvCxnSpPr>
              <p:nvPr/>
            </p:nvCxnSpPr>
            <p:spPr>
              <a:xfrm flipH="1">
                <a:off x="7751125" y="4891877"/>
                <a:ext cx="212118"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3382561-B39F-C5B6-C2FB-4D8A06E14C69}"/>
                      </a:ext>
                    </a:extLst>
                  </p:cNvPr>
                  <p:cNvSpPr txBox="1"/>
                  <p:nvPr/>
                </p:nvSpPr>
                <p:spPr>
                  <a:xfrm>
                    <a:off x="6043708" y="4781431"/>
                    <a:ext cx="373974" cy="220892"/>
                  </a:xfrm>
                  <a:prstGeom prst="roundRect">
                    <a:avLst>
                      <a:gd name="adj" fmla="val 33476"/>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8" name="TextBox 47">
                    <a:extLst>
                      <a:ext uri="{FF2B5EF4-FFF2-40B4-BE49-F238E27FC236}">
                        <a16:creationId xmlns:a16="http://schemas.microsoft.com/office/drawing/2014/main" id="{13382561-B39F-C5B6-C2FB-4D8A06E14C69}"/>
                      </a:ext>
                    </a:extLst>
                  </p:cNvPr>
                  <p:cNvSpPr txBox="1">
                    <a:spLocks noRot="1" noChangeAspect="1" noMove="1" noResize="1" noEditPoints="1" noAdjustHandles="1" noChangeArrowheads="1" noChangeShapeType="1" noTextEdit="1"/>
                  </p:cNvSpPr>
                  <p:nvPr/>
                </p:nvSpPr>
                <p:spPr>
                  <a:xfrm>
                    <a:off x="6043708" y="4781431"/>
                    <a:ext cx="373974" cy="220892"/>
                  </a:xfrm>
                  <a:prstGeom prst="roundRect">
                    <a:avLst>
                      <a:gd name="adj" fmla="val 33476"/>
                    </a:avLst>
                  </a:prstGeom>
                  <a:blipFill>
                    <a:blip r:embed="rId21"/>
                    <a:stretch>
                      <a:fillRect b="-2632"/>
                    </a:stretch>
                  </a:blipFill>
                  <a:ln w="12700">
                    <a:solidFill>
                      <a:srgbClr val="FF0000"/>
                    </a:solidFill>
                  </a:ln>
                </p:spPr>
                <p:txBody>
                  <a:bodyPr/>
                  <a:lstStyle/>
                  <a:p>
                    <a:r>
                      <a:rPr lang="en-NZ">
                        <a:noFill/>
                      </a:rPr>
                      <a:t> </a:t>
                    </a:r>
                  </a:p>
                </p:txBody>
              </p:sp>
            </mc:Fallback>
          </mc:AlternateContent>
          <p:cxnSp>
            <p:nvCxnSpPr>
              <p:cNvPr id="51" name="Straight Arrow Connector 50">
                <a:extLst>
                  <a:ext uri="{FF2B5EF4-FFF2-40B4-BE49-F238E27FC236}">
                    <a16:creationId xmlns:a16="http://schemas.microsoft.com/office/drawing/2014/main" id="{75104CB9-BE5A-3E60-C5A9-506B36E2AE75}"/>
                  </a:ext>
                </a:extLst>
              </p:cNvPr>
              <p:cNvCxnSpPr>
                <a:cxnSpLocks/>
                <a:stCxn id="47" idx="1"/>
                <a:endCxn id="50" idx="3"/>
              </p:cNvCxnSpPr>
              <p:nvPr/>
            </p:nvCxnSpPr>
            <p:spPr>
              <a:xfrm flipH="1">
                <a:off x="6417682" y="4891877"/>
                <a:ext cx="209841"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FFC0EA1-0F0B-58B7-4877-4BD75E43E5CA}"/>
                      </a:ext>
                    </a:extLst>
                  </p:cNvPr>
                  <p:cNvSpPr txBox="1"/>
                  <p:nvPr/>
                </p:nvSpPr>
                <p:spPr>
                  <a:xfrm>
                    <a:off x="5383546" y="3713599"/>
                    <a:ext cx="268372" cy="216000"/>
                  </a:xfrm>
                  <a:prstGeom prst="roundRect">
                    <a:avLst>
                      <a:gd name="adj" fmla="val 40877"/>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0" name="TextBox 49">
                    <a:extLst>
                      <a:ext uri="{FF2B5EF4-FFF2-40B4-BE49-F238E27FC236}">
                        <a16:creationId xmlns:a16="http://schemas.microsoft.com/office/drawing/2014/main" id="{8FFC0EA1-0F0B-58B7-4877-4BD75E43E5CA}"/>
                      </a:ext>
                    </a:extLst>
                  </p:cNvPr>
                  <p:cNvSpPr txBox="1">
                    <a:spLocks noRot="1" noChangeAspect="1" noMove="1" noResize="1" noEditPoints="1" noAdjustHandles="1" noChangeArrowheads="1" noChangeShapeType="1" noTextEdit="1"/>
                  </p:cNvSpPr>
                  <p:nvPr/>
                </p:nvSpPr>
                <p:spPr>
                  <a:xfrm>
                    <a:off x="5383546" y="3713599"/>
                    <a:ext cx="268372" cy="216000"/>
                  </a:xfrm>
                  <a:prstGeom prst="roundRect">
                    <a:avLst>
                      <a:gd name="adj" fmla="val 40877"/>
                    </a:avLst>
                  </a:prstGeom>
                  <a:blipFill>
                    <a:blip r:embed="rId22"/>
                    <a:stretch>
                      <a:fillRect b="-2703"/>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6776F8B-4C0D-7F53-6EB4-66A52F2EA95D}"/>
                      </a:ext>
                    </a:extLst>
                  </p:cNvPr>
                  <p:cNvSpPr txBox="1"/>
                  <p:nvPr/>
                </p:nvSpPr>
                <p:spPr>
                  <a:xfrm>
                    <a:off x="5391978" y="2976816"/>
                    <a:ext cx="325157" cy="216000"/>
                  </a:xfrm>
                  <a:prstGeom prst="roundRect">
                    <a:avLst>
                      <a:gd name="adj" fmla="val 45102"/>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1" name="TextBox 50">
                    <a:extLst>
                      <a:ext uri="{FF2B5EF4-FFF2-40B4-BE49-F238E27FC236}">
                        <a16:creationId xmlns:a16="http://schemas.microsoft.com/office/drawing/2014/main" id="{36776F8B-4C0D-7F53-6EB4-66A52F2EA95D}"/>
                      </a:ext>
                    </a:extLst>
                  </p:cNvPr>
                  <p:cNvSpPr txBox="1">
                    <a:spLocks noRot="1" noChangeAspect="1" noMove="1" noResize="1" noEditPoints="1" noAdjustHandles="1" noChangeArrowheads="1" noChangeShapeType="1" noTextEdit="1"/>
                  </p:cNvSpPr>
                  <p:nvPr/>
                </p:nvSpPr>
                <p:spPr>
                  <a:xfrm>
                    <a:off x="5391978" y="2976816"/>
                    <a:ext cx="325157" cy="216000"/>
                  </a:xfrm>
                  <a:prstGeom prst="roundRect">
                    <a:avLst>
                      <a:gd name="adj" fmla="val 45102"/>
                    </a:avLst>
                  </a:prstGeom>
                  <a:blipFill>
                    <a:blip r:embed="rId23"/>
                    <a:stretch>
                      <a:fillRect b="-2703"/>
                    </a:stretch>
                  </a:blipFill>
                  <a:ln w="12700">
                    <a:solidFill>
                      <a:srgbClr val="FF0000"/>
                    </a:solidFill>
                  </a:ln>
                </p:spPr>
                <p:txBody>
                  <a:bodyPr/>
                  <a:lstStyle/>
                  <a:p>
                    <a:r>
                      <a:rPr lang="en-NZ">
                        <a:noFill/>
                      </a:rPr>
                      <a:t> </a:t>
                    </a:r>
                  </a:p>
                </p:txBody>
              </p:sp>
            </mc:Fallback>
          </mc:AlternateContent>
          <p:cxnSp>
            <p:nvCxnSpPr>
              <p:cNvPr id="54" name="Straight Arrow Connector 53">
                <a:extLst>
                  <a:ext uri="{FF2B5EF4-FFF2-40B4-BE49-F238E27FC236}">
                    <a16:creationId xmlns:a16="http://schemas.microsoft.com/office/drawing/2014/main" id="{C76903F0-1DE9-4C60-5573-B8DE2B88E109}"/>
                  </a:ext>
                </a:extLst>
              </p:cNvPr>
              <p:cNvCxnSpPr>
                <a:cxnSpLocks/>
                <a:stCxn id="52" idx="3"/>
                <a:endCxn id="20" idx="1"/>
              </p:cNvCxnSpPr>
              <p:nvPr/>
            </p:nvCxnSpPr>
            <p:spPr>
              <a:xfrm>
                <a:off x="5651918" y="3821599"/>
                <a:ext cx="434764" cy="0"/>
              </a:xfrm>
              <a:prstGeom prst="straightConnector1">
                <a:avLst/>
              </a:prstGeom>
              <a:ln w="12700">
                <a:headEnd type="triangle" w="sm" len="sm"/>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0A8412E-4379-42C0-A567-178A1F5A6E61}"/>
                  </a:ext>
                </a:extLst>
              </p:cNvPr>
              <p:cNvCxnSpPr>
                <a:cxnSpLocks/>
                <a:stCxn id="53" idx="3"/>
                <a:endCxn id="19" idx="1"/>
              </p:cNvCxnSpPr>
              <p:nvPr/>
            </p:nvCxnSpPr>
            <p:spPr>
              <a:xfrm>
                <a:off x="5717135" y="3084816"/>
                <a:ext cx="369547"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C2D9944-F4B6-0E22-EB61-3AB96F6B65B2}"/>
                      </a:ext>
                    </a:extLst>
                  </p:cNvPr>
                  <p:cNvSpPr txBox="1"/>
                  <p:nvPr/>
                </p:nvSpPr>
                <p:spPr>
                  <a:xfrm>
                    <a:off x="8674516" y="2976816"/>
                    <a:ext cx="325157" cy="216000"/>
                  </a:xfrm>
                  <a:prstGeom prst="roundRect">
                    <a:avLst>
                      <a:gd name="adj" fmla="val 45102"/>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4" name="TextBox 53">
                    <a:extLst>
                      <a:ext uri="{FF2B5EF4-FFF2-40B4-BE49-F238E27FC236}">
                        <a16:creationId xmlns:a16="http://schemas.microsoft.com/office/drawing/2014/main" id="{5C2D9944-F4B6-0E22-EB61-3AB96F6B65B2}"/>
                      </a:ext>
                    </a:extLst>
                  </p:cNvPr>
                  <p:cNvSpPr txBox="1">
                    <a:spLocks noRot="1" noChangeAspect="1" noMove="1" noResize="1" noEditPoints="1" noAdjustHandles="1" noChangeArrowheads="1" noChangeShapeType="1" noTextEdit="1"/>
                  </p:cNvSpPr>
                  <p:nvPr/>
                </p:nvSpPr>
                <p:spPr>
                  <a:xfrm>
                    <a:off x="8674516" y="2976816"/>
                    <a:ext cx="325157" cy="216000"/>
                  </a:xfrm>
                  <a:prstGeom prst="roundRect">
                    <a:avLst>
                      <a:gd name="adj" fmla="val 45102"/>
                    </a:avLst>
                  </a:prstGeom>
                  <a:blipFill>
                    <a:blip r:embed="rId24"/>
                    <a:stretch>
                      <a:fillRect b="-2703"/>
                    </a:stretch>
                  </a:blipFill>
                  <a:ln w="12700">
                    <a:solidFill>
                      <a:srgbClr val="FF0000"/>
                    </a:solidFill>
                  </a:ln>
                </p:spPr>
                <p:txBody>
                  <a:bodyPr/>
                  <a:lstStyle/>
                  <a:p>
                    <a:r>
                      <a:rPr lang="en-NZ">
                        <a:noFill/>
                      </a:rPr>
                      <a:t> </a:t>
                    </a:r>
                  </a:p>
                </p:txBody>
              </p:sp>
            </mc:Fallback>
          </mc:AlternateContent>
          <p:cxnSp>
            <p:nvCxnSpPr>
              <p:cNvPr id="57" name="Straight Arrow Connector 56">
                <a:extLst>
                  <a:ext uri="{FF2B5EF4-FFF2-40B4-BE49-F238E27FC236}">
                    <a16:creationId xmlns:a16="http://schemas.microsoft.com/office/drawing/2014/main" id="{696523D1-7143-1EE1-E975-71C03D3C575F}"/>
                  </a:ext>
                </a:extLst>
              </p:cNvPr>
              <p:cNvCxnSpPr>
                <a:cxnSpLocks/>
                <a:stCxn id="39" idx="3"/>
                <a:endCxn id="56" idx="1"/>
              </p:cNvCxnSpPr>
              <p:nvPr/>
            </p:nvCxnSpPr>
            <p:spPr>
              <a:xfrm>
                <a:off x="8286946" y="3084816"/>
                <a:ext cx="387570"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13E41B1-966A-75C0-6C26-7C642537CD0D}"/>
                      </a:ext>
                    </a:extLst>
                  </p:cNvPr>
                  <p:cNvSpPr txBox="1"/>
                  <p:nvPr/>
                </p:nvSpPr>
                <p:spPr>
                  <a:xfrm>
                    <a:off x="8662944" y="3713958"/>
                    <a:ext cx="268374" cy="215283"/>
                  </a:xfrm>
                  <a:prstGeom prst="roundRect">
                    <a:avLst>
                      <a:gd name="adj" fmla="val 40877"/>
                    </a:avLst>
                  </a:prstGeom>
                  <a:solidFill>
                    <a:schemeClr val="accent6">
                      <a:lumMod val="20000"/>
                      <a:lumOff val="80000"/>
                    </a:schemeClr>
                  </a:solidFill>
                  <a:ln w="12700">
                    <a:solidFill>
                      <a:srgbClr val="FF0000"/>
                    </a:solidFill>
                  </a:ln>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6" name="TextBox 55">
                    <a:extLst>
                      <a:ext uri="{FF2B5EF4-FFF2-40B4-BE49-F238E27FC236}">
                        <a16:creationId xmlns:a16="http://schemas.microsoft.com/office/drawing/2014/main" id="{913E41B1-966A-75C0-6C26-7C642537CD0D}"/>
                      </a:ext>
                    </a:extLst>
                  </p:cNvPr>
                  <p:cNvSpPr txBox="1">
                    <a:spLocks noRot="1" noChangeAspect="1" noMove="1" noResize="1" noEditPoints="1" noAdjustHandles="1" noChangeArrowheads="1" noChangeShapeType="1" noTextEdit="1"/>
                  </p:cNvSpPr>
                  <p:nvPr/>
                </p:nvSpPr>
                <p:spPr>
                  <a:xfrm>
                    <a:off x="8662944" y="3713958"/>
                    <a:ext cx="268374" cy="215283"/>
                  </a:xfrm>
                  <a:prstGeom prst="roundRect">
                    <a:avLst>
                      <a:gd name="adj" fmla="val 40877"/>
                    </a:avLst>
                  </a:prstGeom>
                  <a:blipFill>
                    <a:blip r:embed="rId25"/>
                    <a:stretch>
                      <a:fillRect b="-2703"/>
                    </a:stretch>
                  </a:blipFill>
                  <a:ln w="12700">
                    <a:solidFill>
                      <a:srgbClr val="FF0000"/>
                    </a:solidFill>
                  </a:ln>
                </p:spPr>
                <p:txBody>
                  <a:bodyPr/>
                  <a:lstStyle/>
                  <a:p>
                    <a:r>
                      <a:rPr lang="en-NZ">
                        <a:noFill/>
                      </a:rPr>
                      <a:t> </a:t>
                    </a:r>
                  </a:p>
                </p:txBody>
              </p:sp>
            </mc:Fallback>
          </mc:AlternateContent>
          <p:cxnSp>
            <p:nvCxnSpPr>
              <p:cNvPr id="59" name="Straight Arrow Connector 58">
                <a:extLst>
                  <a:ext uri="{FF2B5EF4-FFF2-40B4-BE49-F238E27FC236}">
                    <a16:creationId xmlns:a16="http://schemas.microsoft.com/office/drawing/2014/main" id="{7D449589-276D-C64E-D61E-92BEA5104FC6}"/>
                  </a:ext>
                </a:extLst>
              </p:cNvPr>
              <p:cNvCxnSpPr>
                <a:cxnSpLocks/>
                <a:stCxn id="26" idx="3"/>
                <a:endCxn id="58" idx="1"/>
              </p:cNvCxnSpPr>
              <p:nvPr/>
            </p:nvCxnSpPr>
            <p:spPr>
              <a:xfrm>
                <a:off x="8286946" y="3821599"/>
                <a:ext cx="375998" cy="1"/>
              </a:xfrm>
              <a:prstGeom prst="straightConnector1">
                <a:avLst/>
              </a:prstGeom>
              <a:ln w="12700">
                <a:headEnd type="triangle" w="sm" len="sm"/>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B7CB058-57F0-FD9F-B7FF-9271EC2D0D4F}"/>
                  </a:ext>
                </a:extLst>
              </p:cNvPr>
              <p:cNvCxnSpPr>
                <a:cxnSpLocks/>
                <a:stCxn id="62" idx="3"/>
                <a:endCxn id="63" idx="1"/>
              </p:cNvCxnSpPr>
              <p:nvPr/>
            </p:nvCxnSpPr>
            <p:spPr>
              <a:xfrm>
                <a:off x="6919188" y="3450879"/>
                <a:ext cx="547602" cy="0"/>
              </a:xfrm>
              <a:prstGeom prst="straightConnector1">
                <a:avLst/>
              </a:prstGeom>
              <a:ln w="12700">
                <a:headEnd type="non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Rectangle: Rounded Corners 60">
                    <a:extLst>
                      <a:ext uri="{FF2B5EF4-FFF2-40B4-BE49-F238E27FC236}">
                        <a16:creationId xmlns:a16="http://schemas.microsoft.com/office/drawing/2014/main" id="{EE8A74BD-4877-58D6-4410-C6B841641E67}"/>
                      </a:ext>
                    </a:extLst>
                  </p:cNvPr>
                  <p:cNvSpPr/>
                  <p:nvPr/>
                </p:nvSpPr>
                <p:spPr>
                  <a:xfrm>
                    <a:off x="7064805" y="3360879"/>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7</m:t>
                              </m:r>
                            </m:sup>
                          </m:sSubSup>
                        </m:oMath>
                      </m:oMathPara>
                    </a14:m>
                    <a:endParaRPr kumimoji="0" lang="en-NZ" sz="9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59" name="Rectangle: Rounded Corners 58">
                    <a:extLst>
                      <a:ext uri="{FF2B5EF4-FFF2-40B4-BE49-F238E27FC236}">
                        <a16:creationId xmlns:a16="http://schemas.microsoft.com/office/drawing/2014/main" id="{EE8A74BD-4877-58D6-4410-C6B841641E67}"/>
                      </a:ext>
                    </a:extLst>
                  </p:cNvPr>
                  <p:cNvSpPr>
                    <a:spLocks noRot="1" noChangeAspect="1" noMove="1" noResize="1" noEditPoints="1" noAdjustHandles="1" noChangeArrowheads="1" noChangeShapeType="1" noTextEdit="1"/>
                  </p:cNvSpPr>
                  <p:nvPr/>
                </p:nvSpPr>
                <p:spPr>
                  <a:xfrm>
                    <a:off x="7064805" y="3360879"/>
                    <a:ext cx="252000" cy="180000"/>
                  </a:xfrm>
                  <a:prstGeom prst="roundRect">
                    <a:avLst>
                      <a:gd name="adj" fmla="val 22549"/>
                    </a:avLst>
                  </a:prstGeom>
                  <a:blipFill>
                    <a:blip r:embed="rId26"/>
                    <a:stretch>
                      <a:fillRect l="-1162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EB7D1EE-DB2F-9D2C-0821-3FB921DE2F6B}"/>
                      </a:ext>
                    </a:extLst>
                  </p:cNvPr>
                  <p:cNvSpPr txBox="1"/>
                  <p:nvPr/>
                </p:nvSpPr>
                <p:spPr>
                  <a:xfrm>
                    <a:off x="6631188" y="3342879"/>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0" name="TextBox 59">
                    <a:extLst>
                      <a:ext uri="{FF2B5EF4-FFF2-40B4-BE49-F238E27FC236}">
                        <a16:creationId xmlns:a16="http://schemas.microsoft.com/office/drawing/2014/main" id="{EEB7D1EE-DB2F-9D2C-0821-3FB921DE2F6B}"/>
                      </a:ext>
                    </a:extLst>
                  </p:cNvPr>
                  <p:cNvSpPr txBox="1">
                    <a:spLocks noRot="1" noChangeAspect="1" noMove="1" noResize="1" noEditPoints="1" noAdjustHandles="1" noChangeArrowheads="1" noChangeShapeType="1" noTextEdit="1"/>
                  </p:cNvSpPr>
                  <p:nvPr/>
                </p:nvSpPr>
                <p:spPr>
                  <a:xfrm>
                    <a:off x="6631188" y="3342879"/>
                    <a:ext cx="288000" cy="216000"/>
                  </a:xfrm>
                  <a:prstGeom prst="roundRect">
                    <a:avLst>
                      <a:gd name="adj" fmla="val 38026"/>
                    </a:avLst>
                  </a:prstGeom>
                  <a:blipFill>
                    <a:blip r:embed="rId27"/>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FEE629C-3897-E04C-7E51-7BCA05C462FA}"/>
                      </a:ext>
                    </a:extLst>
                  </p:cNvPr>
                  <p:cNvSpPr txBox="1"/>
                  <p:nvPr/>
                </p:nvSpPr>
                <p:spPr>
                  <a:xfrm>
                    <a:off x="7466790" y="3342879"/>
                    <a:ext cx="288000" cy="216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9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oMath>
                      </m:oMathPara>
                    </a14:m>
                    <a:endParaRPr kumimoji="0" lang="en-NZ"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1" name="TextBox 60">
                    <a:extLst>
                      <a:ext uri="{FF2B5EF4-FFF2-40B4-BE49-F238E27FC236}">
                        <a16:creationId xmlns:a16="http://schemas.microsoft.com/office/drawing/2014/main" id="{0FEE629C-3897-E04C-7E51-7BCA05C462FA}"/>
                      </a:ext>
                    </a:extLst>
                  </p:cNvPr>
                  <p:cNvSpPr txBox="1">
                    <a:spLocks noRot="1" noChangeAspect="1" noMove="1" noResize="1" noEditPoints="1" noAdjustHandles="1" noChangeArrowheads="1" noChangeShapeType="1" noTextEdit="1"/>
                  </p:cNvSpPr>
                  <p:nvPr/>
                </p:nvSpPr>
                <p:spPr>
                  <a:xfrm>
                    <a:off x="7466790" y="3342879"/>
                    <a:ext cx="288000" cy="216000"/>
                  </a:xfrm>
                  <a:prstGeom prst="roundRect">
                    <a:avLst>
                      <a:gd name="adj" fmla="val 38026"/>
                    </a:avLst>
                  </a:prstGeom>
                  <a:blipFill>
                    <a:blip r:embed="rId27"/>
                    <a:stretch>
                      <a:fillRect/>
                    </a:stretch>
                  </a:blipFill>
                  <a:ln w="12700">
                    <a:noFill/>
                  </a:ln>
                </p:spPr>
                <p:txBody>
                  <a:bodyPr/>
                  <a:lstStyle/>
                  <a:p>
                    <a:r>
                      <a:rPr lang="en-NZ">
                        <a:noFill/>
                      </a:rPr>
                      <a:t> </a:t>
                    </a:r>
                  </a:p>
                </p:txBody>
              </p:sp>
            </mc:Fallback>
          </mc:AlternateContent>
          <p:cxnSp>
            <p:nvCxnSpPr>
              <p:cNvPr id="64" name="Straight Arrow Connector 63">
                <a:extLst>
                  <a:ext uri="{FF2B5EF4-FFF2-40B4-BE49-F238E27FC236}">
                    <a16:creationId xmlns:a16="http://schemas.microsoft.com/office/drawing/2014/main" id="{F06FEFA9-A2ED-530C-D926-83ADACA19E59}"/>
                  </a:ext>
                </a:extLst>
              </p:cNvPr>
              <p:cNvCxnSpPr>
                <a:cxnSpLocks/>
                <a:stCxn id="8" idx="3"/>
                <a:endCxn id="62" idx="1"/>
              </p:cNvCxnSpPr>
              <p:nvPr/>
            </p:nvCxnSpPr>
            <p:spPr>
              <a:xfrm>
                <a:off x="6352503" y="3450879"/>
                <a:ext cx="278685"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0B925F8-6DC8-E107-AC60-4C533DCD89DD}"/>
                  </a:ext>
                </a:extLst>
              </p:cNvPr>
              <p:cNvCxnSpPr>
                <a:cxnSpLocks/>
                <a:stCxn id="63" idx="3"/>
                <a:endCxn id="43" idx="1"/>
              </p:cNvCxnSpPr>
              <p:nvPr/>
            </p:nvCxnSpPr>
            <p:spPr>
              <a:xfrm>
                <a:off x="7754790" y="3450879"/>
                <a:ext cx="278107" cy="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grpSp>
        <p:sp>
          <p:nvSpPr>
            <p:cNvPr id="70" name="Arrow: Right 69">
              <a:extLst>
                <a:ext uri="{FF2B5EF4-FFF2-40B4-BE49-F238E27FC236}">
                  <a16:creationId xmlns:a16="http://schemas.microsoft.com/office/drawing/2014/main" id="{1FB43150-B1F5-AB01-0B90-5CCEC22058AA}"/>
                </a:ext>
              </a:extLst>
            </p:cNvPr>
            <p:cNvSpPr/>
            <p:nvPr/>
          </p:nvSpPr>
          <p:spPr>
            <a:xfrm>
              <a:off x="3228383" y="3364376"/>
              <a:ext cx="278961" cy="34713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Arrow: Right 70">
              <a:extLst>
                <a:ext uri="{FF2B5EF4-FFF2-40B4-BE49-F238E27FC236}">
                  <a16:creationId xmlns:a16="http://schemas.microsoft.com/office/drawing/2014/main" id="{74334B96-0402-78CD-ABD0-7113EFAF0F36}"/>
                </a:ext>
              </a:extLst>
            </p:cNvPr>
            <p:cNvSpPr/>
            <p:nvPr/>
          </p:nvSpPr>
          <p:spPr>
            <a:xfrm>
              <a:off x="8920444" y="3364376"/>
              <a:ext cx="278961" cy="34713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E4076E71-342C-8FFF-C298-F5CFEB445EF6}"/>
                </a:ext>
              </a:extLst>
            </p:cNvPr>
            <p:cNvGrpSpPr/>
            <p:nvPr/>
          </p:nvGrpSpPr>
          <p:grpSpPr>
            <a:xfrm>
              <a:off x="9745954" y="2629532"/>
              <a:ext cx="1142731" cy="1816821"/>
              <a:chOff x="10452606" y="1394690"/>
              <a:chExt cx="1142731" cy="1816821"/>
            </a:xfrm>
          </p:grpSpPr>
          <p:cxnSp>
            <p:nvCxnSpPr>
              <p:cNvPr id="74" name="Straight Arrow Connector 73">
                <a:extLst>
                  <a:ext uri="{FF2B5EF4-FFF2-40B4-BE49-F238E27FC236}">
                    <a16:creationId xmlns:a16="http://schemas.microsoft.com/office/drawing/2014/main" id="{6739700D-4601-11C5-EEAA-66DA77FC1430}"/>
                  </a:ext>
                </a:extLst>
              </p:cNvPr>
              <p:cNvCxnSpPr>
                <a:cxnSpLocks/>
              </p:cNvCxnSpPr>
              <p:nvPr/>
            </p:nvCxnSpPr>
            <p:spPr>
              <a:xfrm flipV="1">
                <a:off x="11059429" y="2036323"/>
                <a:ext cx="0" cy="504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BD409DA-41AF-7563-2916-CFCC67FBE611}"/>
                  </a:ext>
                </a:extLst>
              </p:cNvPr>
              <p:cNvCxnSpPr/>
              <p:nvPr/>
            </p:nvCxnSpPr>
            <p:spPr>
              <a:xfrm>
                <a:off x="10955782" y="2053188"/>
                <a:ext cx="0" cy="504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CF68BF-EAFA-F6D3-6865-6933E1EED1F8}"/>
                      </a:ext>
                    </a:extLst>
                  </p:cNvPr>
                  <p:cNvSpPr txBox="1"/>
                  <p:nvPr/>
                </p:nvSpPr>
                <p:spPr>
                  <a:xfrm>
                    <a:off x="10452606" y="1394904"/>
                    <a:ext cx="396000" cy="267165"/>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6" name="TextBox 75">
                    <a:extLst>
                      <a:ext uri="{FF2B5EF4-FFF2-40B4-BE49-F238E27FC236}">
                        <a16:creationId xmlns:a16="http://schemas.microsoft.com/office/drawing/2014/main" id="{F6CF68BF-EAFA-F6D3-6865-6933E1EED1F8}"/>
                      </a:ext>
                    </a:extLst>
                  </p:cNvPr>
                  <p:cNvSpPr txBox="1">
                    <a:spLocks noRot="1" noChangeAspect="1" noMove="1" noResize="1" noEditPoints="1" noAdjustHandles="1" noChangeArrowheads="1" noChangeShapeType="1" noTextEdit="1"/>
                  </p:cNvSpPr>
                  <p:nvPr/>
                </p:nvSpPr>
                <p:spPr>
                  <a:xfrm>
                    <a:off x="10452606" y="1394904"/>
                    <a:ext cx="396000" cy="267165"/>
                  </a:xfrm>
                  <a:prstGeom prst="roundRect">
                    <a:avLst>
                      <a:gd name="adj" fmla="val 38026"/>
                    </a:avLst>
                  </a:prstGeom>
                  <a:blipFill>
                    <a:blip r:embed="rId28"/>
                    <a:stretch>
                      <a:fillRect l="-2985" b="-2174"/>
                    </a:stretch>
                  </a:blipFill>
                  <a:ln w="12700">
                    <a:solidFill>
                      <a:srgbClr val="FF0000"/>
                    </a:solidFill>
                  </a:ln>
                </p:spPr>
                <p:txBody>
                  <a:bodyPr/>
                  <a:lstStyle/>
                  <a:p>
                    <a:r>
                      <a:rPr lang="en-NZ">
                        <a:noFill/>
                      </a:rPr>
                      <a:t> </a:t>
                    </a:r>
                  </a:p>
                </p:txBody>
              </p:sp>
            </mc:Fallback>
          </mc:AlternateContent>
          <p:grpSp>
            <p:nvGrpSpPr>
              <p:cNvPr id="77" name="Group 76">
                <a:extLst>
                  <a:ext uri="{FF2B5EF4-FFF2-40B4-BE49-F238E27FC236}">
                    <a16:creationId xmlns:a16="http://schemas.microsoft.com/office/drawing/2014/main" id="{D797DB82-1CC1-C839-BCDC-63B1E6357382}"/>
                  </a:ext>
                </a:extLst>
              </p:cNvPr>
              <p:cNvGrpSpPr/>
              <p:nvPr/>
            </p:nvGrpSpPr>
            <p:grpSpPr>
              <a:xfrm>
                <a:off x="10659631" y="2196043"/>
                <a:ext cx="684000" cy="216000"/>
                <a:chOff x="10659631" y="2194424"/>
                <a:chExt cx="684000" cy="216000"/>
              </a:xfrm>
            </p:grpSpPr>
            <p:cxnSp>
              <p:nvCxnSpPr>
                <p:cNvPr id="87" name="Straight Connector 86">
                  <a:extLst>
                    <a:ext uri="{FF2B5EF4-FFF2-40B4-BE49-F238E27FC236}">
                      <a16:creationId xmlns:a16="http://schemas.microsoft.com/office/drawing/2014/main" id="{F2BF23A9-69F3-1AC2-D56A-80F0BDA155CD}"/>
                    </a:ext>
                  </a:extLst>
                </p:cNvPr>
                <p:cNvCxnSpPr>
                  <a:cxnSpLocks/>
                </p:cNvCxnSpPr>
                <p:nvPr/>
              </p:nvCxnSpPr>
              <p:spPr>
                <a:xfrm>
                  <a:off x="10659631" y="2302424"/>
                  <a:ext cx="684000" cy="0"/>
                </a:xfrm>
                <a:prstGeom prst="line">
                  <a:avLst/>
                </a:prstGeom>
                <a:ln w="57150" cmpd="dbl">
                  <a:solidFill>
                    <a:schemeClr val="accent4">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88" name="Rectangle: Rounded Corners 87">
                  <a:extLst>
                    <a:ext uri="{FF2B5EF4-FFF2-40B4-BE49-F238E27FC236}">
                      <a16:creationId xmlns:a16="http://schemas.microsoft.com/office/drawing/2014/main" id="{32938288-5AAC-EF0C-D969-88A34F00A499}"/>
                    </a:ext>
                  </a:extLst>
                </p:cNvPr>
                <p:cNvSpPr/>
                <p:nvPr/>
              </p:nvSpPr>
              <p:spPr>
                <a:xfrm>
                  <a:off x="10799185" y="2194424"/>
                  <a:ext cx="432000" cy="216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mn-ea"/>
                      <a:cs typeface="+mn-cs"/>
                    </a:rPr>
                    <a:t>NHE</a:t>
                  </a:r>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B3F0DB43-98B8-CA16-FD9B-DE17168BE018}"/>
                      </a:ext>
                    </a:extLst>
                  </p:cNvPr>
                  <p:cNvSpPr txBox="1"/>
                  <p:nvPr/>
                </p:nvSpPr>
                <p:spPr>
                  <a:xfrm>
                    <a:off x="10821631" y="1821880"/>
                    <a:ext cx="396000" cy="236458"/>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𝑁𝐻𝐸</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8" name="TextBox 77">
                    <a:extLst>
                      <a:ext uri="{FF2B5EF4-FFF2-40B4-BE49-F238E27FC236}">
                        <a16:creationId xmlns:a16="http://schemas.microsoft.com/office/drawing/2014/main" id="{B3F0DB43-98B8-CA16-FD9B-DE17168BE018}"/>
                      </a:ext>
                    </a:extLst>
                  </p:cNvPr>
                  <p:cNvSpPr txBox="1">
                    <a:spLocks noRot="1" noChangeAspect="1" noMove="1" noResize="1" noEditPoints="1" noAdjustHandles="1" noChangeArrowheads="1" noChangeShapeType="1" noTextEdit="1"/>
                  </p:cNvSpPr>
                  <p:nvPr/>
                </p:nvSpPr>
                <p:spPr>
                  <a:xfrm>
                    <a:off x="10821631" y="1821880"/>
                    <a:ext cx="396000" cy="236458"/>
                  </a:xfrm>
                  <a:prstGeom prst="roundRect">
                    <a:avLst>
                      <a:gd name="adj" fmla="val 38026"/>
                    </a:avLst>
                  </a:prstGeom>
                  <a:blipFill>
                    <a:blip r:embed="rId29"/>
                    <a:stretch>
                      <a:fillRect l="-3077" r="-1538"/>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BCD9EF-70D0-0DA9-222E-0004409B37E5}"/>
                      </a:ext>
                    </a:extLst>
                  </p:cNvPr>
                  <p:cNvSpPr txBox="1"/>
                  <p:nvPr/>
                </p:nvSpPr>
                <p:spPr>
                  <a:xfrm>
                    <a:off x="10821631" y="2564630"/>
                    <a:ext cx="396000" cy="236458"/>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𝑁𝐻𝐸</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9" name="TextBox 78">
                    <a:extLst>
                      <a:ext uri="{FF2B5EF4-FFF2-40B4-BE49-F238E27FC236}">
                        <a16:creationId xmlns:a16="http://schemas.microsoft.com/office/drawing/2014/main" id="{5DBCD9EF-70D0-0DA9-222E-0004409B37E5}"/>
                      </a:ext>
                    </a:extLst>
                  </p:cNvPr>
                  <p:cNvSpPr txBox="1">
                    <a:spLocks noRot="1" noChangeAspect="1" noMove="1" noResize="1" noEditPoints="1" noAdjustHandles="1" noChangeArrowheads="1" noChangeShapeType="1" noTextEdit="1"/>
                  </p:cNvSpPr>
                  <p:nvPr/>
                </p:nvSpPr>
                <p:spPr>
                  <a:xfrm>
                    <a:off x="10821631" y="2564630"/>
                    <a:ext cx="396000" cy="236458"/>
                  </a:xfrm>
                  <a:prstGeom prst="roundRect">
                    <a:avLst>
                      <a:gd name="adj" fmla="val 38026"/>
                    </a:avLst>
                  </a:prstGeom>
                  <a:blipFill>
                    <a:blip r:embed="rId30"/>
                    <a:stretch>
                      <a:fillRect l="-3077" r="-1538"/>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FA84727-075F-AC48-C468-3C71E0CBAEA3}"/>
                      </a:ext>
                    </a:extLst>
                  </p:cNvPr>
                  <p:cNvSpPr txBox="1"/>
                  <p:nvPr/>
                </p:nvSpPr>
                <p:spPr>
                  <a:xfrm>
                    <a:off x="10452606" y="2929485"/>
                    <a:ext cx="396000" cy="282026"/>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𝑁𝑎</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0" name="TextBox 79">
                    <a:extLst>
                      <a:ext uri="{FF2B5EF4-FFF2-40B4-BE49-F238E27FC236}">
                        <a16:creationId xmlns:a16="http://schemas.microsoft.com/office/drawing/2014/main" id="{4FA84727-075F-AC48-C468-3C71E0CBAEA3}"/>
                      </a:ext>
                    </a:extLst>
                  </p:cNvPr>
                  <p:cNvSpPr txBox="1">
                    <a:spLocks noRot="1" noChangeAspect="1" noMove="1" noResize="1" noEditPoints="1" noAdjustHandles="1" noChangeArrowheads="1" noChangeShapeType="1" noTextEdit="1"/>
                  </p:cNvSpPr>
                  <p:nvPr/>
                </p:nvSpPr>
                <p:spPr>
                  <a:xfrm>
                    <a:off x="10452606" y="2929485"/>
                    <a:ext cx="396000" cy="282026"/>
                  </a:xfrm>
                  <a:prstGeom prst="roundRect">
                    <a:avLst>
                      <a:gd name="adj" fmla="val 38026"/>
                    </a:avLst>
                  </a:prstGeom>
                  <a:blipFill>
                    <a:blip r:embed="rId31"/>
                    <a:stretch>
                      <a:fillRect l="-2985" b="-2041"/>
                    </a:stretch>
                  </a:blipFill>
                  <a:ln w="12700">
                    <a:solidFill>
                      <a:srgbClr val="FF0000"/>
                    </a:solidFill>
                  </a:ln>
                </p:spPr>
                <p:txBody>
                  <a:bodyPr/>
                  <a:lstStyle/>
                  <a:p>
                    <a:r>
                      <a:rPr lang="en-NZ">
                        <a:noFill/>
                      </a:rPr>
                      <a:t> </a:t>
                    </a:r>
                  </a:p>
                </p:txBody>
              </p:sp>
            </mc:Fallback>
          </mc:AlternateContent>
          <p:cxnSp>
            <p:nvCxnSpPr>
              <p:cNvPr id="81" name="Connector: Elbow 80">
                <a:extLst>
                  <a:ext uri="{FF2B5EF4-FFF2-40B4-BE49-F238E27FC236}">
                    <a16:creationId xmlns:a16="http://schemas.microsoft.com/office/drawing/2014/main" id="{35EEF883-5EAB-A05B-6353-2B8DCB5D868A}"/>
                  </a:ext>
                </a:extLst>
              </p:cNvPr>
              <p:cNvCxnSpPr>
                <a:stCxn id="76" idx="3"/>
                <a:endCxn id="78" idx="0"/>
              </p:cNvCxnSpPr>
              <p:nvPr/>
            </p:nvCxnSpPr>
            <p:spPr>
              <a:xfrm>
                <a:off x="10848606" y="1528487"/>
                <a:ext cx="108000" cy="293393"/>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5DB7B825-4E66-7FEF-EEB0-749378E7079C}"/>
                  </a:ext>
                </a:extLst>
              </p:cNvPr>
              <p:cNvCxnSpPr>
                <a:cxnSpLocks/>
                <a:stCxn id="80" idx="3"/>
                <a:endCxn id="79" idx="2"/>
              </p:cNvCxnSpPr>
              <p:nvPr/>
            </p:nvCxnSpPr>
            <p:spPr>
              <a:xfrm flipV="1">
                <a:off x="10848606" y="2801088"/>
                <a:ext cx="108000" cy="269410"/>
              </a:xfrm>
              <a:prstGeom prst="bentConnector2">
                <a:avLst/>
              </a:prstGeom>
              <a:ln w="190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5A77353-981D-7DFB-7D5C-39B87C2857C2}"/>
                      </a:ext>
                    </a:extLst>
                  </p:cNvPr>
                  <p:cNvSpPr txBox="1"/>
                  <p:nvPr/>
                </p:nvSpPr>
                <p:spPr>
                  <a:xfrm>
                    <a:off x="11199337" y="1394690"/>
                    <a:ext cx="396000" cy="267165"/>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3" name="TextBox 82">
                    <a:extLst>
                      <a:ext uri="{FF2B5EF4-FFF2-40B4-BE49-F238E27FC236}">
                        <a16:creationId xmlns:a16="http://schemas.microsoft.com/office/drawing/2014/main" id="{F5A77353-981D-7DFB-7D5C-39B87C2857C2}"/>
                      </a:ext>
                    </a:extLst>
                  </p:cNvPr>
                  <p:cNvSpPr txBox="1">
                    <a:spLocks noRot="1" noChangeAspect="1" noMove="1" noResize="1" noEditPoints="1" noAdjustHandles="1" noChangeArrowheads="1" noChangeShapeType="1" noTextEdit="1"/>
                  </p:cNvSpPr>
                  <p:nvPr/>
                </p:nvSpPr>
                <p:spPr>
                  <a:xfrm>
                    <a:off x="11199337" y="1394690"/>
                    <a:ext cx="396000" cy="267165"/>
                  </a:xfrm>
                  <a:prstGeom prst="roundRect">
                    <a:avLst>
                      <a:gd name="adj" fmla="val 38026"/>
                    </a:avLst>
                  </a:prstGeom>
                  <a:blipFill>
                    <a:blip r:embed="rId32"/>
                    <a:stretch>
                      <a:fillRect b="-4444"/>
                    </a:stretch>
                  </a:blipFill>
                  <a:ln w="12700">
                    <a:solidFill>
                      <a:srgbClr val="FF0000"/>
                    </a:solidFill>
                  </a:ln>
                </p:spPr>
                <p:txBody>
                  <a:bodyPr/>
                  <a:lstStyle/>
                  <a:p>
                    <a:r>
                      <a:rPr lang="en-NZ">
                        <a:noFill/>
                      </a:rPr>
                      <a:t> </a:t>
                    </a:r>
                  </a:p>
                </p:txBody>
              </p:sp>
            </mc:Fallback>
          </mc:AlternateContent>
          <p:cxnSp>
            <p:nvCxnSpPr>
              <p:cNvPr id="84" name="Connector: Elbow 83">
                <a:extLst>
                  <a:ext uri="{FF2B5EF4-FFF2-40B4-BE49-F238E27FC236}">
                    <a16:creationId xmlns:a16="http://schemas.microsoft.com/office/drawing/2014/main" id="{A07738B3-1707-6B03-64F7-E42E4ED66850}"/>
                  </a:ext>
                </a:extLst>
              </p:cNvPr>
              <p:cNvCxnSpPr>
                <a:cxnSpLocks/>
                <a:stCxn id="83" idx="1"/>
                <a:endCxn id="78" idx="0"/>
              </p:cNvCxnSpPr>
              <p:nvPr/>
            </p:nvCxnSpPr>
            <p:spPr>
              <a:xfrm rot="10800000" flipV="1">
                <a:off x="11055337" y="1528272"/>
                <a:ext cx="144000" cy="293607"/>
              </a:xfrm>
              <a:prstGeom prst="bentConnector2">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0040220-51CA-BB46-9373-A91DE9272014}"/>
                      </a:ext>
                    </a:extLst>
                  </p:cNvPr>
                  <p:cNvSpPr txBox="1"/>
                  <p:nvPr/>
                </p:nvSpPr>
                <p:spPr>
                  <a:xfrm>
                    <a:off x="11199337" y="2930141"/>
                    <a:ext cx="396000" cy="280713"/>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5" name="TextBox 84">
                    <a:extLst>
                      <a:ext uri="{FF2B5EF4-FFF2-40B4-BE49-F238E27FC236}">
                        <a16:creationId xmlns:a16="http://schemas.microsoft.com/office/drawing/2014/main" id="{20040220-51CA-BB46-9373-A91DE9272014}"/>
                      </a:ext>
                    </a:extLst>
                  </p:cNvPr>
                  <p:cNvSpPr txBox="1">
                    <a:spLocks noRot="1" noChangeAspect="1" noMove="1" noResize="1" noEditPoints="1" noAdjustHandles="1" noChangeArrowheads="1" noChangeShapeType="1" noTextEdit="1"/>
                  </p:cNvSpPr>
                  <p:nvPr/>
                </p:nvSpPr>
                <p:spPr>
                  <a:xfrm>
                    <a:off x="11199337" y="2930141"/>
                    <a:ext cx="396000" cy="280713"/>
                  </a:xfrm>
                  <a:prstGeom prst="roundRect">
                    <a:avLst>
                      <a:gd name="adj" fmla="val 38026"/>
                    </a:avLst>
                  </a:prstGeom>
                  <a:blipFill>
                    <a:blip r:embed="rId33"/>
                    <a:stretch>
                      <a:fillRect b="-2083"/>
                    </a:stretch>
                  </a:blipFill>
                  <a:ln w="12700">
                    <a:solidFill>
                      <a:srgbClr val="FF0000"/>
                    </a:solidFill>
                  </a:ln>
                </p:spPr>
                <p:txBody>
                  <a:bodyPr/>
                  <a:lstStyle/>
                  <a:p>
                    <a:r>
                      <a:rPr lang="en-NZ">
                        <a:noFill/>
                      </a:rPr>
                      <a:t> </a:t>
                    </a:r>
                  </a:p>
                </p:txBody>
              </p:sp>
            </mc:Fallback>
          </mc:AlternateContent>
          <p:cxnSp>
            <p:nvCxnSpPr>
              <p:cNvPr id="86" name="Connector: Elbow 85">
                <a:extLst>
                  <a:ext uri="{FF2B5EF4-FFF2-40B4-BE49-F238E27FC236}">
                    <a16:creationId xmlns:a16="http://schemas.microsoft.com/office/drawing/2014/main" id="{5EC53E3C-7C12-7A8A-0956-057151D87D9B}"/>
                  </a:ext>
                </a:extLst>
              </p:cNvPr>
              <p:cNvCxnSpPr>
                <a:cxnSpLocks/>
                <a:stCxn id="85" idx="1"/>
              </p:cNvCxnSpPr>
              <p:nvPr/>
            </p:nvCxnSpPr>
            <p:spPr>
              <a:xfrm rot="10800000">
                <a:off x="11055337" y="2805038"/>
                <a:ext cx="144000" cy="265461"/>
              </a:xfrm>
              <a:prstGeom prst="bent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2" name="TextBox 91">
            <a:extLst>
              <a:ext uri="{FF2B5EF4-FFF2-40B4-BE49-F238E27FC236}">
                <a16:creationId xmlns:a16="http://schemas.microsoft.com/office/drawing/2014/main" id="{03E6A535-1D54-BAE6-EAD8-6A3691551A7A}"/>
              </a:ext>
            </a:extLst>
          </p:cNvPr>
          <p:cNvSpPr txBox="1"/>
          <p:nvPr/>
        </p:nvSpPr>
        <p:spPr>
          <a:xfrm>
            <a:off x="219332" y="614174"/>
            <a:ext cx="2204137" cy="375552"/>
          </a:xfrm>
          <a:prstGeom prst="rect">
            <a:avLst/>
          </a:prstGeom>
          <a:noFill/>
        </p:spPr>
        <p:txBody>
          <a:bodyPr wrap="square">
            <a:spAutoFit/>
          </a:bodyPr>
          <a:lstStyle/>
          <a:p>
            <a:pPr marL="0" marR="0" lvl="0" indent="0" algn="l" defTabSz="914400" rtl="0" eaLnBrk="1" fontAlgn="auto" latinLnBrk="0" hangingPunct="1">
              <a:lnSpc>
                <a:spcPct val="107000"/>
              </a:lnSpc>
              <a:spcBef>
                <a:spcPts val="300"/>
              </a:spcBef>
              <a:spcAft>
                <a:spcPts val="800"/>
              </a:spcAft>
              <a:buClrTx/>
              <a:buSzTx/>
              <a:buFontTx/>
              <a:buNone/>
              <a:tabLst/>
              <a:defRPr/>
            </a:pPr>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(see </a:t>
            </a:r>
            <a:r>
              <a:rPr kumimoji="0" lang="en-NZ" sz="1800" b="0" i="0" u="sng" strike="noStrike" kern="1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rPr>
              <a:t>model on PMR</a:t>
            </a:r>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NZ" sz="2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84852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87222D-8B65-B957-2CA2-5CFA690D07E3}"/>
              </a:ext>
            </a:extLst>
          </p:cNvPr>
          <p:cNvSpPr txBox="1"/>
          <p:nvPr/>
        </p:nvSpPr>
        <p:spPr>
          <a:xfrm>
            <a:off x="243505" y="144837"/>
            <a:ext cx="416339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1"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SLC9A1</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 (NHE1) .. continued</a:t>
            </a:r>
            <a:endParaRPr kumimoji="0" lang="en-NZ" sz="24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A77CC8A5-2256-EDD7-72BD-3B066D1CF6F7}"/>
              </a:ext>
            </a:extLst>
          </p:cNvPr>
          <p:cNvGrpSpPr/>
          <p:nvPr/>
        </p:nvGrpSpPr>
        <p:grpSpPr>
          <a:xfrm>
            <a:off x="1145097" y="1556224"/>
            <a:ext cx="10791287" cy="3745553"/>
            <a:chOff x="1145097" y="1644232"/>
            <a:chExt cx="10791287" cy="3745553"/>
          </a:xfrm>
        </p:grpSpPr>
        <p:grpSp>
          <p:nvGrpSpPr>
            <p:cNvPr id="67" name="Group 66">
              <a:extLst>
                <a:ext uri="{FF2B5EF4-FFF2-40B4-BE49-F238E27FC236}">
                  <a16:creationId xmlns:a16="http://schemas.microsoft.com/office/drawing/2014/main" id="{A7E29F9F-9984-BC91-364E-88A6D263D176}"/>
                </a:ext>
              </a:extLst>
            </p:cNvPr>
            <p:cNvGrpSpPr/>
            <p:nvPr/>
          </p:nvGrpSpPr>
          <p:grpSpPr>
            <a:xfrm>
              <a:off x="6579872" y="1841498"/>
              <a:ext cx="5356512" cy="3312365"/>
              <a:chOff x="6579872" y="1841498"/>
              <a:chExt cx="5356512" cy="3312365"/>
            </a:xfrm>
          </p:grpSpPr>
          <p:grpSp>
            <p:nvGrpSpPr>
              <p:cNvPr id="4" name="Group 3">
                <a:extLst>
                  <a:ext uri="{FF2B5EF4-FFF2-40B4-BE49-F238E27FC236}">
                    <a16:creationId xmlns:a16="http://schemas.microsoft.com/office/drawing/2014/main" id="{303FDB47-B118-3CE6-72DF-994F9F5C2F2F}"/>
                  </a:ext>
                </a:extLst>
              </p:cNvPr>
              <p:cNvGrpSpPr/>
              <p:nvPr/>
            </p:nvGrpSpPr>
            <p:grpSpPr>
              <a:xfrm>
                <a:off x="6579872" y="1841498"/>
                <a:ext cx="2787650" cy="3312365"/>
                <a:chOff x="6784344" y="346219"/>
                <a:chExt cx="2787650" cy="3312365"/>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72902E7-2F44-F3B1-C859-DA250B8423EA}"/>
                        </a:ext>
                      </a:extLst>
                    </p:cNvPr>
                    <p:cNvSpPr txBox="1"/>
                    <p:nvPr/>
                  </p:nvSpPr>
                  <p:spPr>
                    <a:xfrm>
                      <a:off x="6784344" y="1551560"/>
                      <a:ext cx="2787650" cy="4223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6" name="TextBox 85">
                      <a:extLst>
                        <a:ext uri="{FF2B5EF4-FFF2-40B4-BE49-F238E27FC236}">
                          <a16:creationId xmlns:a16="http://schemas.microsoft.com/office/drawing/2014/main" id="{B72902E7-2F44-F3B1-C859-DA250B8423EA}"/>
                        </a:ext>
                      </a:extLst>
                    </p:cNvPr>
                    <p:cNvSpPr txBox="1">
                      <a:spLocks noRot="1" noChangeAspect="1" noMove="1" noResize="1" noEditPoints="1" noAdjustHandles="1" noChangeArrowheads="1" noChangeShapeType="1" noTextEdit="1"/>
                    </p:cNvSpPr>
                    <p:nvPr/>
                  </p:nvSpPr>
                  <p:spPr>
                    <a:xfrm>
                      <a:off x="6784344" y="1551560"/>
                      <a:ext cx="2787650" cy="422360"/>
                    </a:xfrm>
                    <a:prstGeom prst="rect">
                      <a:avLst/>
                    </a:prstGeom>
                    <a:blipFill>
                      <a:blip r:embed="rId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62AAD33C-46F3-7A3A-1806-964AFC80D9D6}"/>
                        </a:ext>
                      </a:extLst>
                    </p:cNvPr>
                    <p:cNvSpPr txBox="1"/>
                    <p:nvPr/>
                  </p:nvSpPr>
                  <p:spPr>
                    <a:xfrm>
                      <a:off x="6784345" y="2021730"/>
                      <a:ext cx="2569206" cy="4239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4</m:t>
                                </m:r>
                              </m:sub>
                            </m:sSub>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8" name="TextBox 87">
                      <a:extLst>
                        <a:ext uri="{FF2B5EF4-FFF2-40B4-BE49-F238E27FC236}">
                          <a16:creationId xmlns:a16="http://schemas.microsoft.com/office/drawing/2014/main" id="{62AAD33C-46F3-7A3A-1806-964AFC80D9D6}"/>
                        </a:ext>
                      </a:extLst>
                    </p:cNvPr>
                    <p:cNvSpPr txBox="1">
                      <a:spLocks noRot="1" noChangeAspect="1" noMove="1" noResize="1" noEditPoints="1" noAdjustHandles="1" noChangeArrowheads="1" noChangeShapeType="1" noTextEdit="1"/>
                    </p:cNvSpPr>
                    <p:nvPr/>
                  </p:nvSpPr>
                  <p:spPr>
                    <a:xfrm>
                      <a:off x="6784345" y="2021730"/>
                      <a:ext cx="2569206" cy="423962"/>
                    </a:xfrm>
                    <a:prstGeom prst="rect">
                      <a:avLst/>
                    </a:prstGeom>
                    <a:blipFill>
                      <a:blip r:embed="rId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5561DD50-97B6-D716-1C5C-0143CFF06C72}"/>
                        </a:ext>
                      </a:extLst>
                    </p:cNvPr>
                    <p:cNvSpPr txBox="1"/>
                    <p:nvPr/>
                  </p:nvSpPr>
                  <p:spPr>
                    <a:xfrm>
                      <a:off x="6784344" y="2428100"/>
                      <a:ext cx="2569206" cy="4299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m:t>
                                </m:r>
                              </m:sub>
                            </m:sSub>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0" name="TextBox 89">
                      <a:extLst>
                        <a:ext uri="{FF2B5EF4-FFF2-40B4-BE49-F238E27FC236}">
                          <a16:creationId xmlns:a16="http://schemas.microsoft.com/office/drawing/2014/main" id="{5561DD50-97B6-D716-1C5C-0143CFF06C72}"/>
                        </a:ext>
                      </a:extLst>
                    </p:cNvPr>
                    <p:cNvSpPr txBox="1">
                      <a:spLocks noRot="1" noChangeAspect="1" noMove="1" noResize="1" noEditPoints="1" noAdjustHandles="1" noChangeArrowheads="1" noChangeShapeType="1" noTextEdit="1"/>
                    </p:cNvSpPr>
                    <p:nvPr/>
                  </p:nvSpPr>
                  <p:spPr>
                    <a:xfrm>
                      <a:off x="6784344" y="2428100"/>
                      <a:ext cx="2569206" cy="429990"/>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12BBF146-9066-D684-8153-3BAEFD543129}"/>
                        </a:ext>
                      </a:extLst>
                    </p:cNvPr>
                    <p:cNvSpPr txBox="1"/>
                    <p:nvPr/>
                  </p:nvSpPr>
                  <p:spPr>
                    <a:xfrm>
                      <a:off x="6784344" y="2840498"/>
                      <a:ext cx="2787650" cy="422488"/>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6</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2" name="TextBox 91">
                      <a:extLst>
                        <a:ext uri="{FF2B5EF4-FFF2-40B4-BE49-F238E27FC236}">
                          <a16:creationId xmlns:a16="http://schemas.microsoft.com/office/drawing/2014/main" id="{12BBF146-9066-D684-8153-3BAEFD543129}"/>
                        </a:ext>
                      </a:extLst>
                    </p:cNvPr>
                    <p:cNvSpPr txBox="1">
                      <a:spLocks noRot="1" noChangeAspect="1" noMove="1" noResize="1" noEditPoints="1" noAdjustHandles="1" noChangeArrowheads="1" noChangeShapeType="1" noTextEdit="1"/>
                    </p:cNvSpPr>
                    <p:nvPr/>
                  </p:nvSpPr>
                  <p:spPr>
                    <a:xfrm>
                      <a:off x="6784344" y="2840498"/>
                      <a:ext cx="2787650" cy="422488"/>
                    </a:xfrm>
                    <a:prstGeom prst="rect">
                      <a:avLst/>
                    </a:prstGeom>
                    <a:blipFill>
                      <a:blip r:embed="rId5"/>
                      <a:stretch>
                        <a:fillRect/>
                      </a:stretch>
                    </a:blipFill>
                  </p:spPr>
                  <p:txBody>
                    <a:bodyPr/>
                    <a:lstStyle/>
                    <a:p>
                      <a:r>
                        <a:rPr lang="en-NZ">
                          <a:noFill/>
                        </a:rPr>
                        <a:t> </a:t>
                      </a:r>
                    </a:p>
                  </p:txBody>
                </p:sp>
              </mc:Fallback>
            </mc:AlternateContent>
            <p:sp>
              <p:nvSpPr>
                <p:cNvPr id="81" name="TextBox 80">
                  <a:extLst>
                    <a:ext uri="{FF2B5EF4-FFF2-40B4-BE49-F238E27FC236}">
                      <a16:creationId xmlns:a16="http://schemas.microsoft.com/office/drawing/2014/main" id="{9E3BBE69-119D-C178-B416-C062B75A6793}"/>
                    </a:ext>
                  </a:extLst>
                </p:cNvPr>
                <p:cNvSpPr txBox="1"/>
                <p:nvPr/>
              </p:nvSpPr>
              <p:spPr>
                <a:xfrm>
                  <a:off x="6784345" y="346219"/>
                  <a:ext cx="12876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Reaction fluxes</a:t>
                  </a: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1356E660-34EF-7529-1B8A-667EA70E7E51}"/>
                        </a:ext>
                      </a:extLst>
                    </p:cNvPr>
                    <p:cNvSpPr txBox="1"/>
                    <p:nvPr/>
                  </p:nvSpPr>
                  <p:spPr>
                    <a:xfrm>
                      <a:off x="6784345" y="670595"/>
                      <a:ext cx="2518406" cy="4208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2" name="TextBox 81">
                      <a:extLst>
                        <a:ext uri="{FF2B5EF4-FFF2-40B4-BE49-F238E27FC236}">
                          <a16:creationId xmlns:a16="http://schemas.microsoft.com/office/drawing/2014/main" id="{1356E660-34EF-7529-1B8A-667EA70E7E51}"/>
                        </a:ext>
                      </a:extLst>
                    </p:cNvPr>
                    <p:cNvSpPr txBox="1">
                      <a:spLocks noRot="1" noChangeAspect="1" noMove="1" noResize="1" noEditPoints="1" noAdjustHandles="1" noChangeArrowheads="1" noChangeShapeType="1" noTextEdit="1"/>
                    </p:cNvSpPr>
                    <p:nvPr/>
                  </p:nvSpPr>
                  <p:spPr>
                    <a:xfrm>
                      <a:off x="6784345" y="670595"/>
                      <a:ext cx="2518406" cy="420884"/>
                    </a:xfrm>
                    <a:prstGeom prst="rect">
                      <a:avLst/>
                    </a:prstGeom>
                    <a:blipFill>
                      <a:blip r:embed="rId6"/>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1C7BF59F-6C43-4F1B-3529-A5C0F2093B13}"/>
                        </a:ext>
                      </a:extLst>
                    </p:cNvPr>
                    <p:cNvSpPr txBox="1"/>
                    <p:nvPr/>
                  </p:nvSpPr>
                  <p:spPr>
                    <a:xfrm>
                      <a:off x="6784345" y="1140765"/>
                      <a:ext cx="2569206" cy="4283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0" name="TextBox 99">
                      <a:extLst>
                        <a:ext uri="{FF2B5EF4-FFF2-40B4-BE49-F238E27FC236}">
                          <a16:creationId xmlns:a16="http://schemas.microsoft.com/office/drawing/2014/main" id="{1C7BF59F-6C43-4F1B-3529-A5C0F2093B13}"/>
                        </a:ext>
                      </a:extLst>
                    </p:cNvPr>
                    <p:cNvSpPr txBox="1">
                      <a:spLocks noRot="1" noChangeAspect="1" noMove="1" noResize="1" noEditPoints="1" noAdjustHandles="1" noChangeArrowheads="1" noChangeShapeType="1" noTextEdit="1"/>
                    </p:cNvSpPr>
                    <p:nvPr/>
                  </p:nvSpPr>
                  <p:spPr>
                    <a:xfrm>
                      <a:off x="6784345" y="1140765"/>
                      <a:ext cx="2569206" cy="428387"/>
                    </a:xfrm>
                    <a:prstGeom prst="rect">
                      <a:avLst/>
                    </a:prstGeom>
                    <a:blipFill>
                      <a:blip r:embed="rId7"/>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B5D7AFEA-CB48-726B-D3DC-ABB7E736908D}"/>
                        </a:ext>
                      </a:extLst>
                    </p:cNvPr>
                    <p:cNvSpPr txBox="1"/>
                    <p:nvPr/>
                  </p:nvSpPr>
                  <p:spPr>
                    <a:xfrm>
                      <a:off x="6784344" y="3245394"/>
                      <a:ext cx="1936036" cy="413190"/>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7</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up>
                              </m:sSub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01" name="TextBox 100">
                      <a:extLst>
                        <a:ext uri="{FF2B5EF4-FFF2-40B4-BE49-F238E27FC236}">
                          <a16:creationId xmlns:a16="http://schemas.microsoft.com/office/drawing/2014/main" id="{B5D7AFEA-CB48-726B-D3DC-ABB7E736908D}"/>
                        </a:ext>
                      </a:extLst>
                    </p:cNvPr>
                    <p:cNvSpPr txBox="1">
                      <a:spLocks noRot="1" noChangeAspect="1" noMove="1" noResize="1" noEditPoints="1" noAdjustHandles="1" noChangeArrowheads="1" noChangeShapeType="1" noTextEdit="1"/>
                    </p:cNvSpPr>
                    <p:nvPr/>
                  </p:nvSpPr>
                  <p:spPr>
                    <a:xfrm>
                      <a:off x="6784344" y="3245394"/>
                      <a:ext cx="1936036" cy="413190"/>
                    </a:xfrm>
                    <a:prstGeom prst="rect">
                      <a:avLst/>
                    </a:prstGeom>
                    <a:blipFill>
                      <a:blip r:embed="rId8"/>
                      <a:stretch>
                        <a:fillRect/>
                      </a:stretch>
                    </a:blipFill>
                  </p:spPr>
                  <p:txBody>
                    <a:bodyPr/>
                    <a:lstStyle/>
                    <a:p>
                      <a:r>
                        <a:rPr lang="en-NZ">
                          <a:noFill/>
                        </a:rPr>
                        <a:t> </a:t>
                      </a:r>
                    </a:p>
                  </p:txBody>
                </p:sp>
              </mc:Fallback>
            </mc:AlternateContent>
          </p:grpSp>
          <p:grpSp>
            <p:nvGrpSpPr>
              <p:cNvPr id="5" name="Group 4">
                <a:extLst>
                  <a:ext uri="{FF2B5EF4-FFF2-40B4-BE49-F238E27FC236}">
                    <a16:creationId xmlns:a16="http://schemas.microsoft.com/office/drawing/2014/main" id="{6E6A0F47-B056-8CA7-63EB-7328D55DEF27}"/>
                  </a:ext>
                </a:extLst>
              </p:cNvPr>
              <p:cNvGrpSpPr/>
              <p:nvPr/>
            </p:nvGrpSpPr>
            <p:grpSpPr>
              <a:xfrm>
                <a:off x="9532277" y="1841498"/>
                <a:ext cx="2404107" cy="2825326"/>
                <a:chOff x="6784344" y="3897083"/>
                <a:chExt cx="2404107" cy="2825326"/>
              </a:xfrm>
            </p:grpSpPr>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1428C31-5E90-4252-B464-960C64B4CC61}"/>
                        </a:ext>
                      </a:extLst>
                    </p:cNvPr>
                    <p:cNvSpPr txBox="1"/>
                    <p:nvPr/>
                  </p:nvSpPr>
                  <p:spPr>
                    <a:xfrm>
                      <a:off x="6784344" y="4199275"/>
                      <a:ext cx="2404107"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7</m:t>
                              </m:r>
                            </m:sup>
                          </m:sSubSup>
                        </m:oMath>
                      </a14:m>
                      <a:r>
                        <a:rPr kumimoji="0" lang="en-NZ"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 </a:t>
                      </a:r>
                    </a:p>
                  </p:txBody>
                </p:sp>
              </mc:Choice>
              <mc:Fallback xmlns="">
                <p:sp>
                  <p:nvSpPr>
                    <p:cNvPr id="83" name="TextBox 82">
                      <a:extLst>
                        <a:ext uri="{FF2B5EF4-FFF2-40B4-BE49-F238E27FC236}">
                          <a16:creationId xmlns:a16="http://schemas.microsoft.com/office/drawing/2014/main" id="{D1428C31-5E90-4252-B464-960C64B4CC61}"/>
                        </a:ext>
                      </a:extLst>
                    </p:cNvPr>
                    <p:cNvSpPr txBox="1">
                      <a:spLocks noRot="1" noChangeAspect="1" noMove="1" noResize="1" noEditPoints="1" noAdjustHandles="1" noChangeArrowheads="1" noChangeShapeType="1" noTextEdit="1"/>
                    </p:cNvSpPr>
                    <p:nvPr/>
                  </p:nvSpPr>
                  <p:spPr>
                    <a:xfrm>
                      <a:off x="6784344" y="4199275"/>
                      <a:ext cx="2404107" cy="402611"/>
                    </a:xfrm>
                    <a:prstGeom prst="rect">
                      <a:avLst/>
                    </a:prstGeom>
                    <a:blipFill>
                      <a:blip r:embed="rId9"/>
                      <a:stretch>
                        <a:fillRect/>
                      </a:stretch>
                    </a:blipFill>
                  </p:spPr>
                  <p:txBody>
                    <a:bodyPr/>
                    <a:lstStyle/>
                    <a:p>
                      <a:r>
                        <a:rPr lang="en-NZ">
                          <a:noFill/>
                        </a:rPr>
                        <a:t> </a:t>
                      </a:r>
                    </a:p>
                  </p:txBody>
                </p:sp>
              </mc:Fallback>
            </mc:AlternateContent>
            <p:sp>
              <p:nvSpPr>
                <p:cNvPr id="84" name="TextBox 83">
                  <a:extLst>
                    <a:ext uri="{FF2B5EF4-FFF2-40B4-BE49-F238E27FC236}">
                      <a16:creationId xmlns:a16="http://schemas.microsoft.com/office/drawing/2014/main" id="{92576351-E772-28B9-5A02-336086783AA4}"/>
                    </a:ext>
                  </a:extLst>
                </p:cNvPr>
                <p:cNvSpPr txBox="1"/>
                <p:nvPr/>
              </p:nvSpPr>
              <p:spPr>
                <a:xfrm>
                  <a:off x="6784344" y="3897083"/>
                  <a:ext cx="12634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a:ea typeface="+mn-ea"/>
                      <a:cs typeface="+mn-cs"/>
                    </a:rPr>
                    <a:t>Mass balance</a:t>
                  </a: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80A8AE4D-62CF-3DCC-8BB8-89001638931F}"/>
                        </a:ext>
                      </a:extLst>
                    </p:cNvPr>
                    <p:cNvSpPr txBox="1"/>
                    <p:nvPr/>
                  </p:nvSpPr>
                  <p:spPr>
                    <a:xfrm>
                      <a:off x="6784344" y="4602206"/>
                      <a:ext cx="2292350" cy="416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85" name="TextBox 84">
                      <a:extLst>
                        <a:ext uri="{FF2B5EF4-FFF2-40B4-BE49-F238E27FC236}">
                          <a16:creationId xmlns:a16="http://schemas.microsoft.com/office/drawing/2014/main" id="{80A8AE4D-62CF-3DCC-8BB8-89001638931F}"/>
                        </a:ext>
                      </a:extLst>
                    </p:cNvPr>
                    <p:cNvSpPr txBox="1">
                      <a:spLocks noRot="1" noChangeAspect="1" noMove="1" noResize="1" noEditPoints="1" noAdjustHandles="1" noChangeArrowheads="1" noChangeShapeType="1" noTextEdit="1"/>
                    </p:cNvSpPr>
                    <p:nvPr/>
                  </p:nvSpPr>
                  <p:spPr>
                    <a:xfrm>
                      <a:off x="6784344" y="4602206"/>
                      <a:ext cx="2292350" cy="416332"/>
                    </a:xfrm>
                    <a:prstGeom prst="rect">
                      <a:avLst/>
                    </a:prstGeom>
                    <a:blipFill>
                      <a:blip r:embed="rId10"/>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DC4B0633-F6FE-E9C2-6161-381E34467B72}"/>
                        </a:ext>
                      </a:extLst>
                    </p:cNvPr>
                    <p:cNvSpPr txBox="1"/>
                    <p:nvPr/>
                  </p:nvSpPr>
                  <p:spPr>
                    <a:xfrm>
                      <a:off x="6784344" y="5478001"/>
                      <a:ext cx="2404107"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7</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89" name="TextBox 88">
                      <a:extLst>
                        <a:ext uri="{FF2B5EF4-FFF2-40B4-BE49-F238E27FC236}">
                          <a16:creationId xmlns:a16="http://schemas.microsoft.com/office/drawing/2014/main" id="{DC4B0633-F6FE-E9C2-6161-381E34467B72}"/>
                        </a:ext>
                      </a:extLst>
                    </p:cNvPr>
                    <p:cNvSpPr txBox="1">
                      <a:spLocks noRot="1" noChangeAspect="1" noMove="1" noResize="1" noEditPoints="1" noAdjustHandles="1" noChangeArrowheads="1" noChangeShapeType="1" noTextEdit="1"/>
                    </p:cNvSpPr>
                    <p:nvPr/>
                  </p:nvSpPr>
                  <p:spPr>
                    <a:xfrm>
                      <a:off x="6784344" y="5478001"/>
                      <a:ext cx="2404107" cy="402611"/>
                    </a:xfrm>
                    <a:prstGeom prst="rect">
                      <a:avLst/>
                    </a:prstGeom>
                    <a:blipFill>
                      <a:blip r:embed="rId11"/>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47D37B6E-7CF4-D8A8-012D-A6ADFD37B61A}"/>
                        </a:ext>
                      </a:extLst>
                    </p:cNvPr>
                    <p:cNvSpPr txBox="1"/>
                    <p:nvPr/>
                  </p:nvSpPr>
                  <p:spPr>
                    <a:xfrm>
                      <a:off x="6784344" y="5044621"/>
                      <a:ext cx="2292350" cy="4194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87" name="TextBox 86">
                      <a:extLst>
                        <a:ext uri="{FF2B5EF4-FFF2-40B4-BE49-F238E27FC236}">
                          <a16:creationId xmlns:a16="http://schemas.microsoft.com/office/drawing/2014/main" id="{47D37B6E-7CF4-D8A8-012D-A6ADFD37B61A}"/>
                        </a:ext>
                      </a:extLst>
                    </p:cNvPr>
                    <p:cNvSpPr txBox="1">
                      <a:spLocks noRot="1" noChangeAspect="1" noMove="1" noResize="1" noEditPoints="1" noAdjustHandles="1" noChangeArrowheads="1" noChangeShapeType="1" noTextEdit="1"/>
                    </p:cNvSpPr>
                    <p:nvPr/>
                  </p:nvSpPr>
                  <p:spPr>
                    <a:xfrm>
                      <a:off x="6784344" y="5044621"/>
                      <a:ext cx="2292350" cy="419410"/>
                    </a:xfrm>
                    <a:prstGeom prst="rect">
                      <a:avLst/>
                    </a:prstGeom>
                    <a:blipFill>
                      <a:blip r:embed="rId1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F955FB1-5F06-830D-5F7E-BE80DFFBD14C}"/>
                        </a:ext>
                      </a:extLst>
                    </p:cNvPr>
                    <p:cNvSpPr txBox="1"/>
                    <p:nvPr/>
                  </p:nvSpPr>
                  <p:spPr>
                    <a:xfrm>
                      <a:off x="6784344" y="6296972"/>
                      <a:ext cx="2292350" cy="4254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3" name="TextBox 92">
                      <a:extLst>
                        <a:ext uri="{FF2B5EF4-FFF2-40B4-BE49-F238E27FC236}">
                          <a16:creationId xmlns:a16="http://schemas.microsoft.com/office/drawing/2014/main" id="{7F955FB1-5F06-830D-5F7E-BE80DFFBD14C}"/>
                        </a:ext>
                      </a:extLst>
                    </p:cNvPr>
                    <p:cNvSpPr txBox="1">
                      <a:spLocks noRot="1" noChangeAspect="1" noMove="1" noResize="1" noEditPoints="1" noAdjustHandles="1" noChangeArrowheads="1" noChangeShapeType="1" noTextEdit="1"/>
                    </p:cNvSpPr>
                    <p:nvPr/>
                  </p:nvSpPr>
                  <p:spPr>
                    <a:xfrm>
                      <a:off x="6784344" y="6296972"/>
                      <a:ext cx="2292350" cy="425437"/>
                    </a:xfrm>
                    <a:prstGeom prst="rect">
                      <a:avLst/>
                    </a:prstGeom>
                    <a:blipFill>
                      <a:blip r:embed="rId1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495856CF-7027-9003-2AED-1751FE626E46}"/>
                        </a:ext>
                      </a:extLst>
                    </p:cNvPr>
                    <p:cNvSpPr txBox="1"/>
                    <p:nvPr/>
                  </p:nvSpPr>
                  <p:spPr>
                    <a:xfrm>
                      <a:off x="6784344" y="5895886"/>
                      <a:ext cx="2292350" cy="419410"/>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1" name="TextBox 90">
                      <a:extLst>
                        <a:ext uri="{FF2B5EF4-FFF2-40B4-BE49-F238E27FC236}">
                          <a16:creationId xmlns:a16="http://schemas.microsoft.com/office/drawing/2014/main" id="{495856CF-7027-9003-2AED-1751FE626E46}"/>
                        </a:ext>
                      </a:extLst>
                    </p:cNvPr>
                    <p:cNvSpPr txBox="1">
                      <a:spLocks noRot="1" noChangeAspect="1" noMove="1" noResize="1" noEditPoints="1" noAdjustHandles="1" noChangeArrowheads="1" noChangeShapeType="1" noTextEdit="1"/>
                    </p:cNvSpPr>
                    <p:nvPr/>
                  </p:nvSpPr>
                  <p:spPr>
                    <a:xfrm>
                      <a:off x="6784344" y="5895886"/>
                      <a:ext cx="2292350" cy="419410"/>
                    </a:xfrm>
                    <a:prstGeom prst="rect">
                      <a:avLst/>
                    </a:prstGeom>
                    <a:blipFill>
                      <a:blip r:embed="rId14"/>
                      <a:stretch>
                        <a:fillRect/>
                      </a:stretch>
                    </a:blipFill>
                  </p:spPr>
                  <p:txBody>
                    <a:bodyPr/>
                    <a:lstStyle/>
                    <a:p>
                      <a:r>
                        <a:rPr lang="en-NZ">
                          <a:noFill/>
                        </a:rPr>
                        <a:t> </a:t>
                      </a:r>
                    </a:p>
                  </p:txBody>
                </p:sp>
              </mc:Fallback>
            </mc:AlternateContent>
          </p:grpSp>
        </p:grpSp>
        <p:pic>
          <p:nvPicPr>
            <p:cNvPr id="2" name="Picture 1">
              <a:extLst>
                <a:ext uri="{FF2B5EF4-FFF2-40B4-BE49-F238E27FC236}">
                  <a16:creationId xmlns:a16="http://schemas.microsoft.com/office/drawing/2014/main" id="{A23F4050-1172-7023-1B58-2C493A9C9318}"/>
                </a:ext>
              </a:extLst>
            </p:cNvPr>
            <p:cNvPicPr>
              <a:picLocks noChangeAspect="1"/>
            </p:cNvPicPr>
            <p:nvPr/>
          </p:nvPicPr>
          <p:blipFill>
            <a:blip r:embed="rId15"/>
            <a:stretch>
              <a:fillRect/>
            </a:stretch>
          </p:blipFill>
          <p:spPr>
            <a:xfrm>
              <a:off x="1145097" y="1644232"/>
              <a:ext cx="4320000" cy="3745553"/>
            </a:xfrm>
            <a:prstGeom prst="rect">
              <a:avLst/>
            </a:prstGeom>
          </p:spPr>
        </p:pic>
      </p:grpSp>
      <p:sp>
        <p:nvSpPr>
          <p:cNvPr id="6" name="Rectangle 5">
            <a:extLst>
              <a:ext uri="{FF2B5EF4-FFF2-40B4-BE49-F238E27FC236}">
                <a16:creationId xmlns:a16="http://schemas.microsoft.com/office/drawing/2014/main" id="{3CD64F92-D1BB-3D1D-2F99-8A306B2642F2}"/>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14632395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CFBC4FC-934B-81C3-F5D5-F043BC3BF0A2}"/>
              </a:ext>
            </a:extLst>
          </p:cNvPr>
          <p:cNvSpPr txBox="1"/>
          <p:nvPr/>
        </p:nvSpPr>
        <p:spPr>
          <a:xfrm>
            <a:off x="245754" y="147213"/>
            <a:ext cx="4275611" cy="4700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Calcium ATPase (SERCA)</a:t>
            </a:r>
            <a:endParaRPr kumimoji="0" lang="en-NZ" sz="24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8CA96AE0-8345-71FF-5823-07F9EA7BC6B9}"/>
              </a:ext>
            </a:extLst>
          </p:cNvPr>
          <p:cNvSpPr txBox="1"/>
          <p:nvPr/>
        </p:nvSpPr>
        <p:spPr>
          <a:xfrm>
            <a:off x="219332" y="614174"/>
            <a:ext cx="2204137" cy="375552"/>
          </a:xfrm>
          <a:prstGeom prst="rect">
            <a:avLst/>
          </a:prstGeom>
          <a:noFill/>
        </p:spPr>
        <p:txBody>
          <a:bodyPr wrap="square">
            <a:spAutoFit/>
          </a:bodyPr>
          <a:lstStyle/>
          <a:p>
            <a:pPr marL="0" marR="0" lvl="0" indent="0" algn="l" defTabSz="914400" rtl="0" eaLnBrk="1" fontAlgn="auto" latinLnBrk="0" hangingPunct="1">
              <a:lnSpc>
                <a:spcPct val="107000"/>
              </a:lnSpc>
              <a:spcBef>
                <a:spcPts val="300"/>
              </a:spcBef>
              <a:spcAft>
                <a:spcPts val="800"/>
              </a:spcAft>
              <a:buClrTx/>
              <a:buSzTx/>
              <a:buFontTx/>
              <a:buNone/>
              <a:tabLst/>
              <a:defRPr/>
            </a:pPr>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(see </a:t>
            </a:r>
            <a:r>
              <a:rPr kumimoji="0" lang="en-NZ" sz="1800" b="0" i="0" u="sng" strike="noStrike" kern="1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rPr>
              <a:t>model on PMR</a:t>
            </a:r>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NZ" sz="2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nvGrpSpPr>
          <p:cNvPr id="155" name="Group 154">
            <a:extLst>
              <a:ext uri="{FF2B5EF4-FFF2-40B4-BE49-F238E27FC236}">
                <a16:creationId xmlns:a16="http://schemas.microsoft.com/office/drawing/2014/main" id="{57EE0D18-993A-CD7C-A456-B6DA3D7BF3A7}"/>
              </a:ext>
            </a:extLst>
          </p:cNvPr>
          <p:cNvGrpSpPr/>
          <p:nvPr/>
        </p:nvGrpSpPr>
        <p:grpSpPr>
          <a:xfrm>
            <a:off x="898241" y="1264596"/>
            <a:ext cx="10633881" cy="4091126"/>
            <a:chOff x="898241" y="1264596"/>
            <a:chExt cx="10633881" cy="4091126"/>
          </a:xfrm>
        </p:grpSpPr>
        <p:grpSp>
          <p:nvGrpSpPr>
            <p:cNvPr id="3" name="Group 2">
              <a:extLst>
                <a:ext uri="{FF2B5EF4-FFF2-40B4-BE49-F238E27FC236}">
                  <a16:creationId xmlns:a16="http://schemas.microsoft.com/office/drawing/2014/main" id="{C7B190BA-F016-E063-32E9-932625ABA39B}"/>
                </a:ext>
              </a:extLst>
            </p:cNvPr>
            <p:cNvGrpSpPr>
              <a:grpSpLocks noChangeAspect="1"/>
            </p:cNvGrpSpPr>
            <p:nvPr/>
          </p:nvGrpSpPr>
          <p:grpSpPr>
            <a:xfrm>
              <a:off x="3899948" y="1264596"/>
              <a:ext cx="4320000" cy="4091126"/>
              <a:chOff x="1397783" y="1664127"/>
              <a:chExt cx="3961830" cy="3751935"/>
            </a:xfrm>
          </p:grpSpPr>
          <p:grpSp>
            <p:nvGrpSpPr>
              <p:cNvPr id="185" name="Group 184">
                <a:extLst>
                  <a:ext uri="{FF2B5EF4-FFF2-40B4-BE49-F238E27FC236}">
                    <a16:creationId xmlns:a16="http://schemas.microsoft.com/office/drawing/2014/main" id="{CAEB6F4D-C2E6-EB99-98B2-AD352E24C345}"/>
                  </a:ext>
                </a:extLst>
              </p:cNvPr>
              <p:cNvGrpSpPr/>
              <p:nvPr/>
            </p:nvGrpSpPr>
            <p:grpSpPr>
              <a:xfrm>
                <a:off x="1397783" y="1664127"/>
                <a:ext cx="3961830" cy="3751935"/>
                <a:chOff x="1397783" y="1664127"/>
                <a:chExt cx="3961830" cy="3751935"/>
              </a:xfrm>
            </p:grpSpPr>
            <p:grpSp>
              <p:nvGrpSpPr>
                <p:cNvPr id="184" name="Group 183">
                  <a:extLst>
                    <a:ext uri="{FF2B5EF4-FFF2-40B4-BE49-F238E27FC236}">
                      <a16:creationId xmlns:a16="http://schemas.microsoft.com/office/drawing/2014/main" id="{E9613CD1-5AD9-C492-0C57-C35778B1E7D9}"/>
                    </a:ext>
                  </a:extLst>
                </p:cNvPr>
                <p:cNvGrpSpPr/>
                <p:nvPr/>
              </p:nvGrpSpPr>
              <p:grpSpPr>
                <a:xfrm>
                  <a:off x="1397783" y="1664127"/>
                  <a:ext cx="3961830" cy="3751935"/>
                  <a:chOff x="1397783" y="1664127"/>
                  <a:chExt cx="3961830" cy="3751935"/>
                </a:xfrm>
              </p:grpSpPr>
              <p:sp>
                <p:nvSpPr>
                  <p:cNvPr id="78" name="Rectangle 77">
                    <a:extLst>
                      <a:ext uri="{FF2B5EF4-FFF2-40B4-BE49-F238E27FC236}">
                        <a16:creationId xmlns:a16="http://schemas.microsoft.com/office/drawing/2014/main" id="{9D2B8411-2B3B-9477-74FF-E92B20E38263}"/>
                      </a:ext>
                    </a:extLst>
                  </p:cNvPr>
                  <p:cNvSpPr/>
                  <p:nvPr/>
                </p:nvSpPr>
                <p:spPr>
                  <a:xfrm>
                    <a:off x="2015171" y="1664127"/>
                    <a:ext cx="2737363" cy="3751935"/>
                  </a:xfrm>
                  <a:prstGeom prst="rect">
                    <a:avLst/>
                  </a:prstGeom>
                  <a:gradFill>
                    <a:gsLst>
                      <a:gs pos="50000">
                        <a:schemeClr val="bg1"/>
                      </a:gs>
                      <a:gs pos="11000">
                        <a:schemeClr val="accent4">
                          <a:lumMod val="20000"/>
                          <a:lumOff val="80000"/>
                        </a:schemeClr>
                      </a:gs>
                      <a:gs pos="89000">
                        <a:schemeClr val="accent4">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591BC4E9-F0D9-1149-2D00-B03FEB6AC784}"/>
                      </a:ext>
                    </a:extLst>
                  </p:cNvPr>
                  <p:cNvSpPr/>
                  <p:nvPr/>
                </p:nvSpPr>
                <p:spPr>
                  <a:xfrm>
                    <a:off x="1397783" y="1664127"/>
                    <a:ext cx="612000" cy="3751935"/>
                  </a:xfrm>
                  <a:prstGeom prst="rect">
                    <a:avLst/>
                  </a:prstGeom>
                  <a:gradFill>
                    <a:gsLst>
                      <a:gs pos="11000">
                        <a:srgbClr val="F3F7FE"/>
                      </a:gs>
                      <a:gs pos="89000">
                        <a:srgbClr val="D9E1F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0ACBDBAF-AB4B-334D-1A80-8C4FE447D62F}"/>
                      </a:ext>
                    </a:extLst>
                  </p:cNvPr>
                  <p:cNvSpPr/>
                  <p:nvPr/>
                </p:nvSpPr>
                <p:spPr>
                  <a:xfrm>
                    <a:off x="4747613" y="1664127"/>
                    <a:ext cx="612000" cy="3751935"/>
                  </a:xfrm>
                  <a:prstGeom prst="rect">
                    <a:avLst/>
                  </a:prstGeom>
                  <a:gradFill>
                    <a:gsLst>
                      <a:gs pos="11000">
                        <a:srgbClr val="AEBE8E"/>
                      </a:gs>
                      <a:gs pos="89000">
                        <a:srgbClr val="E6EADC"/>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EEB0021-733C-B581-6827-ECC4825AF92B}"/>
                        </a:ext>
                      </a:extLst>
                    </p:cNvPr>
                    <p:cNvSpPr txBox="1"/>
                    <p:nvPr/>
                  </p:nvSpPr>
                  <p:spPr>
                    <a:xfrm>
                      <a:off x="4129365" y="2012197"/>
                      <a:ext cx="429198" cy="254427"/>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𝑛𝐻</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0" name="TextBox 29">
                      <a:extLst>
                        <a:ext uri="{FF2B5EF4-FFF2-40B4-BE49-F238E27FC236}">
                          <a16:creationId xmlns:a16="http://schemas.microsoft.com/office/drawing/2014/main" id="{8EEB0021-733C-B581-6827-ECC4825AF92B}"/>
                        </a:ext>
                      </a:extLst>
                    </p:cNvPr>
                    <p:cNvSpPr txBox="1">
                      <a:spLocks noRot="1" noChangeAspect="1" noMove="1" noResize="1" noEditPoints="1" noAdjustHandles="1" noChangeArrowheads="1" noChangeShapeType="1" noTextEdit="1"/>
                    </p:cNvSpPr>
                    <p:nvPr/>
                  </p:nvSpPr>
                  <p:spPr>
                    <a:xfrm>
                      <a:off x="4129365" y="2012197"/>
                      <a:ext cx="429198" cy="254427"/>
                    </a:xfrm>
                    <a:prstGeom prst="roundRect">
                      <a:avLst>
                        <a:gd name="adj" fmla="val 38026"/>
                      </a:avLst>
                    </a:prstGeom>
                    <a:blipFill>
                      <a:blip r:embed="rId2"/>
                      <a:stretch>
                        <a:fillRect l="-2532" b="-4255"/>
                      </a:stretch>
                    </a:blipFill>
                    <a:ln w="12700">
                      <a:solidFill>
                        <a:srgbClr val="FF0000"/>
                      </a:solidFill>
                    </a:ln>
                  </p:spPr>
                  <p:txBody>
                    <a:bodyPr/>
                    <a:lstStyle/>
                    <a:p>
                      <a:r>
                        <a:rPr lang="en-NZ">
                          <a:noFill/>
                        </a:rPr>
                        <a:t> </a:t>
                      </a:r>
                    </a:p>
                  </p:txBody>
                </p:sp>
              </mc:Fallback>
            </mc:AlternateContent>
          </p:grpSp>
          <p:grpSp>
            <p:nvGrpSpPr>
              <p:cNvPr id="217" name="Group 216">
                <a:extLst>
                  <a:ext uri="{FF2B5EF4-FFF2-40B4-BE49-F238E27FC236}">
                    <a16:creationId xmlns:a16="http://schemas.microsoft.com/office/drawing/2014/main" id="{D8570088-55C9-2650-37E5-BE20F46FA22A}"/>
                  </a:ext>
                </a:extLst>
              </p:cNvPr>
              <p:cNvGrpSpPr/>
              <p:nvPr/>
            </p:nvGrpSpPr>
            <p:grpSpPr>
              <a:xfrm>
                <a:off x="2508297" y="3914456"/>
                <a:ext cx="1691663" cy="667168"/>
                <a:chOff x="2508297" y="3914456"/>
                <a:chExt cx="1691663" cy="667168"/>
              </a:xfrm>
            </p:grpSpPr>
            <p:cxnSp>
              <p:nvCxnSpPr>
                <p:cNvPr id="76" name="Connector: Elbow 75">
                  <a:extLst>
                    <a:ext uri="{FF2B5EF4-FFF2-40B4-BE49-F238E27FC236}">
                      <a16:creationId xmlns:a16="http://schemas.microsoft.com/office/drawing/2014/main" id="{E1C2F8F7-D1C1-8E98-C8AF-91D2D2C58241}"/>
                    </a:ext>
                  </a:extLst>
                </p:cNvPr>
                <p:cNvCxnSpPr>
                  <a:cxnSpLocks/>
                  <a:stCxn id="72" idx="3"/>
                  <a:endCxn id="75" idx="0"/>
                </p:cNvCxnSpPr>
                <p:nvPr/>
              </p:nvCxnSpPr>
              <p:spPr>
                <a:xfrm>
                  <a:off x="2508297" y="3914456"/>
                  <a:ext cx="820328" cy="242987"/>
                </a:xfrm>
                <a:prstGeom prst="bentConnector2">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74AC27B-502C-4C40-994A-990DC7B2FB2C}"/>
                    </a:ext>
                  </a:extLst>
                </p:cNvPr>
                <p:cNvCxnSpPr>
                  <a:cxnSpLocks/>
                  <a:stCxn id="75" idx="2"/>
                  <a:endCxn id="65" idx="1"/>
                </p:cNvCxnSpPr>
                <p:nvPr/>
              </p:nvCxnSpPr>
              <p:spPr>
                <a:xfrm rot="16200000" flipH="1">
                  <a:off x="3634741" y="4016404"/>
                  <a:ext cx="259104" cy="871335"/>
                </a:xfrm>
                <a:prstGeom prst="bentConnector2">
                  <a:avLst/>
                </a:prstGeom>
                <a:ln w="12700">
                  <a:headEnd type="triangle" w="sm" len="sm"/>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56D34A2-A9FF-02B3-17E7-6E378BCFAEB1}"/>
                        </a:ext>
                      </a:extLst>
                    </p:cNvPr>
                    <p:cNvSpPr txBox="1">
                      <a:spLocks/>
                    </p:cNvSpPr>
                    <p:nvPr/>
                  </p:nvSpPr>
                  <p:spPr>
                    <a:xfrm>
                      <a:off x="3199376" y="3954362"/>
                      <a:ext cx="252000" cy="132061"/>
                    </a:xfrm>
                    <a:prstGeom prst="ellipse">
                      <a:avLst/>
                    </a:prstGeom>
                    <a:solidFill>
                      <a:srgbClr val="0070C0"/>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NZ" sz="9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𝑧</m:t>
                                </m:r>
                              </m:e>
                              <m:sub>
                                <m:r>
                                  <a:rPr kumimoji="0" lang="en-NZ" sz="9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NZ" sz="9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𝐹</m:t>
                            </m:r>
                          </m:oMath>
                        </m:oMathPara>
                      </a14:m>
                      <a:endParaRPr kumimoji="0" lang="en-NZ"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74" name="TextBox 73">
                      <a:extLst>
                        <a:ext uri="{FF2B5EF4-FFF2-40B4-BE49-F238E27FC236}">
                          <a16:creationId xmlns:a16="http://schemas.microsoft.com/office/drawing/2014/main" id="{C56D34A2-A9FF-02B3-17E7-6E378BCFAEB1}"/>
                        </a:ext>
                      </a:extLst>
                    </p:cNvPr>
                    <p:cNvSpPr txBox="1">
                      <a:spLocks noRot="1" noChangeAspect="1" noMove="1" noResize="1" noEditPoints="1" noAdjustHandles="1" noChangeArrowheads="1" noChangeShapeType="1" noTextEdit="1"/>
                    </p:cNvSpPr>
                    <p:nvPr/>
                  </p:nvSpPr>
                  <p:spPr>
                    <a:xfrm>
                      <a:off x="3199376" y="3954362"/>
                      <a:ext cx="252000" cy="132061"/>
                    </a:xfrm>
                    <a:prstGeom prst="ellipse">
                      <a:avLst/>
                    </a:prstGeom>
                    <a:blipFill>
                      <a:blip r:embed="rId3"/>
                      <a:stretch>
                        <a:fillRect b="-1666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AD432FB-45A4-253E-25DA-140C282901FE}"/>
                        </a:ext>
                      </a:extLst>
                    </p:cNvPr>
                    <p:cNvSpPr txBox="1"/>
                    <p:nvPr/>
                  </p:nvSpPr>
                  <p:spPr>
                    <a:xfrm>
                      <a:off x="3213072" y="4157443"/>
                      <a:ext cx="231107" cy="165076"/>
                    </a:xfrm>
                    <a:prstGeom prst="roundRect">
                      <a:avLst>
                        <a:gd name="adj" fmla="val 38026"/>
                      </a:avLst>
                    </a:prstGeom>
                    <a:solidFill>
                      <a:schemeClr val="accent2">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NZ" sz="1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1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5" name="TextBox 74">
                      <a:extLst>
                        <a:ext uri="{FF2B5EF4-FFF2-40B4-BE49-F238E27FC236}">
                          <a16:creationId xmlns:a16="http://schemas.microsoft.com/office/drawing/2014/main" id="{7AD432FB-45A4-253E-25DA-140C282901FE}"/>
                        </a:ext>
                      </a:extLst>
                    </p:cNvPr>
                    <p:cNvSpPr txBox="1">
                      <a:spLocks noRot="1" noChangeAspect="1" noMove="1" noResize="1" noEditPoints="1" noAdjustHandles="1" noChangeArrowheads="1" noChangeShapeType="1" noTextEdit="1"/>
                    </p:cNvSpPr>
                    <p:nvPr/>
                  </p:nvSpPr>
                  <p:spPr>
                    <a:xfrm>
                      <a:off x="3213072" y="4157443"/>
                      <a:ext cx="231107" cy="165076"/>
                    </a:xfrm>
                    <a:prstGeom prst="roundRect">
                      <a:avLst>
                        <a:gd name="adj" fmla="val 38026"/>
                      </a:avLst>
                    </a:prstGeom>
                    <a:blipFill>
                      <a:blip r:embed="rId4"/>
                      <a:stretch>
                        <a:fillRect/>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D0837568-23A0-9432-531C-D2B540BBC07E}"/>
                        </a:ext>
                      </a:extLst>
                    </p:cNvPr>
                    <p:cNvSpPr txBox="1">
                      <a:spLocks/>
                    </p:cNvSpPr>
                    <p:nvPr/>
                  </p:nvSpPr>
                  <p:spPr>
                    <a:xfrm>
                      <a:off x="3199376" y="4394890"/>
                      <a:ext cx="252000" cy="132061"/>
                    </a:xfrm>
                    <a:prstGeom prst="ellipse">
                      <a:avLst/>
                    </a:prstGeom>
                    <a:solidFill>
                      <a:srgbClr val="0070C0"/>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NZ" sz="9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NZ" sz="9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𝑧</m:t>
                                </m:r>
                              </m:e>
                              <m:sub>
                                <m:r>
                                  <a:rPr kumimoji="0" lang="en-NZ" sz="9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r>
                              <a:rPr kumimoji="0" lang="en-NZ" sz="9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𝐹</m:t>
                            </m:r>
                          </m:oMath>
                        </m:oMathPara>
                      </a14:m>
                      <a:endParaRPr kumimoji="0" lang="en-NZ"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77" name="TextBox 76">
                      <a:extLst>
                        <a:ext uri="{FF2B5EF4-FFF2-40B4-BE49-F238E27FC236}">
                          <a16:creationId xmlns:a16="http://schemas.microsoft.com/office/drawing/2014/main" id="{D0837568-23A0-9432-531C-D2B540BBC07E}"/>
                        </a:ext>
                      </a:extLst>
                    </p:cNvPr>
                    <p:cNvSpPr txBox="1">
                      <a:spLocks noRot="1" noChangeAspect="1" noMove="1" noResize="1" noEditPoints="1" noAdjustHandles="1" noChangeArrowheads="1" noChangeShapeType="1" noTextEdit="1"/>
                    </p:cNvSpPr>
                    <p:nvPr/>
                  </p:nvSpPr>
                  <p:spPr>
                    <a:xfrm>
                      <a:off x="3199376" y="4394890"/>
                      <a:ext cx="252000" cy="132061"/>
                    </a:xfrm>
                    <a:prstGeom prst="ellipse">
                      <a:avLst/>
                    </a:prstGeom>
                    <a:blipFill>
                      <a:blip r:embed="rId5"/>
                      <a:stretch>
                        <a:fillRect b="-12500"/>
                      </a:stretch>
                    </a:blipFill>
                  </p:spPr>
                  <p:txBody>
                    <a:bodyPr/>
                    <a:lstStyle/>
                    <a:p>
                      <a:r>
                        <a:rPr lang="en-NZ">
                          <a:noFill/>
                        </a:rPr>
                        <a:t> </a:t>
                      </a:r>
                    </a:p>
                  </p:txBody>
                </p:sp>
              </mc:Fallback>
            </mc:AlternateContent>
          </p:grpSp>
          <p:grpSp>
            <p:nvGrpSpPr>
              <p:cNvPr id="181" name="Group 180">
                <a:extLst>
                  <a:ext uri="{FF2B5EF4-FFF2-40B4-BE49-F238E27FC236}">
                    <a16:creationId xmlns:a16="http://schemas.microsoft.com/office/drawing/2014/main" id="{80403B52-3815-8066-13E5-670407B04803}"/>
                  </a:ext>
                </a:extLst>
              </p:cNvPr>
              <p:cNvGrpSpPr/>
              <p:nvPr/>
            </p:nvGrpSpPr>
            <p:grpSpPr>
              <a:xfrm>
                <a:off x="3947774" y="3657703"/>
                <a:ext cx="1339467" cy="1453696"/>
                <a:chOff x="3947774" y="3657703"/>
                <a:chExt cx="1339467" cy="1453696"/>
              </a:xfrm>
            </p:grpSpPr>
            <p:cxnSp>
              <p:nvCxnSpPr>
                <p:cNvPr id="6" name="Straight Arrow Connector 5">
                  <a:extLst>
                    <a:ext uri="{FF2B5EF4-FFF2-40B4-BE49-F238E27FC236}">
                      <a16:creationId xmlns:a16="http://schemas.microsoft.com/office/drawing/2014/main" id="{59148316-6D6A-0CBE-3E84-4D0F16D8AE9F}"/>
                    </a:ext>
                  </a:extLst>
                </p:cNvPr>
                <p:cNvCxnSpPr>
                  <a:cxnSpLocks/>
                  <a:stCxn id="68" idx="2"/>
                  <a:endCxn id="65" idx="0"/>
                </p:cNvCxnSpPr>
                <p:nvPr/>
              </p:nvCxnSpPr>
              <p:spPr>
                <a:xfrm>
                  <a:off x="4343961" y="4030010"/>
                  <a:ext cx="0" cy="436059"/>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D975F1A-7ED2-BA4F-2226-62EE41D9317A}"/>
                    </a:ext>
                  </a:extLst>
                </p:cNvPr>
                <p:cNvCxnSpPr>
                  <a:cxnSpLocks/>
                  <a:stCxn id="65" idx="2"/>
                  <a:endCxn id="36" idx="0"/>
                </p:cNvCxnSpPr>
                <p:nvPr/>
              </p:nvCxnSpPr>
              <p:spPr>
                <a:xfrm flipH="1">
                  <a:off x="4343957" y="4697176"/>
                  <a:ext cx="4" cy="129602"/>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D10B498-4763-1FF4-E781-748168EE395C}"/>
                        </a:ext>
                      </a:extLst>
                    </p:cNvPr>
                    <p:cNvSpPr txBox="1"/>
                    <p:nvPr/>
                  </p:nvSpPr>
                  <p:spPr>
                    <a:xfrm>
                      <a:off x="4891058" y="3798903"/>
                      <a:ext cx="396183" cy="231107"/>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𝐶𝑎</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7D10B498-4763-1FF4-E781-748168EE395C}"/>
                        </a:ext>
                      </a:extLst>
                    </p:cNvPr>
                    <p:cNvSpPr txBox="1">
                      <a:spLocks noRot="1" noChangeAspect="1" noMove="1" noResize="1" noEditPoints="1" noAdjustHandles="1" noChangeArrowheads="1" noChangeShapeType="1" noTextEdit="1"/>
                    </p:cNvSpPr>
                    <p:nvPr/>
                  </p:nvSpPr>
                  <p:spPr>
                    <a:xfrm>
                      <a:off x="4891058" y="3798903"/>
                      <a:ext cx="396183" cy="231107"/>
                    </a:xfrm>
                    <a:prstGeom prst="roundRect">
                      <a:avLst>
                        <a:gd name="adj" fmla="val 38026"/>
                      </a:avLst>
                    </a:prstGeom>
                    <a:blipFill>
                      <a:blip r:embed="rId6"/>
                      <a:stretch>
                        <a:fillRect l="-4167" b="-6818"/>
                      </a:stretch>
                    </a:blipFill>
                    <a:ln w="12700">
                      <a:solidFill>
                        <a:srgbClr val="FF0000"/>
                      </a:solidFill>
                    </a:ln>
                  </p:spPr>
                  <p:txBody>
                    <a:bodyPr/>
                    <a:lstStyle/>
                    <a:p>
                      <a:r>
                        <a:rPr lang="en-NZ">
                          <a:noFill/>
                        </a:rPr>
                        <a:t> </a:t>
                      </a:r>
                    </a:p>
                  </p:txBody>
                </p:sp>
              </mc:Fallback>
            </mc:AlternateContent>
            <p:cxnSp>
              <p:nvCxnSpPr>
                <p:cNvPr id="10" name="Straight Arrow Connector 9">
                  <a:extLst>
                    <a:ext uri="{FF2B5EF4-FFF2-40B4-BE49-F238E27FC236}">
                      <a16:creationId xmlns:a16="http://schemas.microsoft.com/office/drawing/2014/main" id="{04E6B47C-88E6-6834-F187-6FF5E9CA58B3}"/>
                    </a:ext>
                  </a:extLst>
                </p:cNvPr>
                <p:cNvCxnSpPr>
                  <a:cxnSpLocks/>
                  <a:stCxn id="9" idx="1"/>
                  <a:endCxn id="68" idx="3"/>
                </p:cNvCxnSpPr>
                <p:nvPr/>
              </p:nvCxnSpPr>
              <p:spPr>
                <a:xfrm flipH="1">
                  <a:off x="4487960" y="3914456"/>
                  <a:ext cx="403098"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EB350E5-5BD9-19F3-23F5-11A474C1DF31}"/>
                    </a:ext>
                  </a:extLst>
                </p:cNvPr>
                <p:cNvSpPr txBox="1">
                  <a:spLocks/>
                </p:cNvSpPr>
                <p:nvPr/>
              </p:nvSpPr>
              <p:spPr>
                <a:xfrm>
                  <a:off x="4666668" y="3831918"/>
                  <a:ext cx="165076" cy="165076"/>
                </a:xfrm>
                <a:prstGeom prst="ellipse">
                  <a:avLst/>
                </a:prstGeom>
                <a:solidFill>
                  <a:srgbClr val="0070C0"/>
                </a:solidFill>
                <a:ln>
                  <a:noFill/>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cxnSp>
              <p:nvCxnSpPr>
                <p:cNvPr id="35" name="Straight Arrow Connector 34">
                  <a:extLst>
                    <a:ext uri="{FF2B5EF4-FFF2-40B4-BE49-F238E27FC236}">
                      <a16:creationId xmlns:a16="http://schemas.microsoft.com/office/drawing/2014/main" id="{D134AF1F-AA61-F792-0A72-08C2D16B2062}"/>
                    </a:ext>
                  </a:extLst>
                </p:cNvPr>
                <p:cNvCxnSpPr>
                  <a:cxnSpLocks/>
                  <a:stCxn id="22" idx="2"/>
                  <a:endCxn id="68" idx="0"/>
                </p:cNvCxnSpPr>
                <p:nvPr/>
              </p:nvCxnSpPr>
              <p:spPr>
                <a:xfrm>
                  <a:off x="4343957" y="3657703"/>
                  <a:ext cx="4" cy="14120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FAD5143-988F-E931-651B-85104401A0E5}"/>
                        </a:ext>
                      </a:extLst>
                    </p:cNvPr>
                    <p:cNvSpPr txBox="1"/>
                    <p:nvPr/>
                  </p:nvSpPr>
                  <p:spPr>
                    <a:xfrm>
                      <a:off x="3947774" y="4826779"/>
                      <a:ext cx="792366" cy="28462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𝐴𝑇𝑃</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6" name="TextBox 35">
                      <a:extLst>
                        <a:ext uri="{FF2B5EF4-FFF2-40B4-BE49-F238E27FC236}">
                          <a16:creationId xmlns:a16="http://schemas.microsoft.com/office/drawing/2014/main" id="{3FAD5143-988F-E931-651B-85104401A0E5}"/>
                        </a:ext>
                      </a:extLst>
                    </p:cNvPr>
                    <p:cNvSpPr txBox="1">
                      <a:spLocks noRot="1" noChangeAspect="1" noMove="1" noResize="1" noEditPoints="1" noAdjustHandles="1" noChangeArrowheads="1" noChangeShapeType="1" noTextEdit="1"/>
                    </p:cNvSpPr>
                    <p:nvPr/>
                  </p:nvSpPr>
                  <p:spPr>
                    <a:xfrm>
                      <a:off x="3947774" y="4826779"/>
                      <a:ext cx="792366" cy="284620"/>
                    </a:xfrm>
                    <a:prstGeom prst="roundRect">
                      <a:avLst>
                        <a:gd name="adj" fmla="val 38026"/>
                      </a:avLst>
                    </a:prstGeom>
                    <a:blipFill>
                      <a:blip r:embed="rId7"/>
                      <a:stretch>
                        <a:fillRect l="-1389" b="-1887"/>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9" name="Rectangle: Rounded Corners 38">
                      <a:extLst>
                        <a:ext uri="{FF2B5EF4-FFF2-40B4-BE49-F238E27FC236}">
                          <a16:creationId xmlns:a16="http://schemas.microsoft.com/office/drawing/2014/main" id="{79E8D0EE-3549-4814-4B17-184A8CC61FF0}"/>
                        </a:ext>
                      </a:extLst>
                    </p:cNvPr>
                    <p:cNvSpPr/>
                    <p:nvPr/>
                  </p:nvSpPr>
                  <p:spPr>
                    <a:xfrm>
                      <a:off x="4162373" y="4135237"/>
                      <a:ext cx="363168" cy="231107"/>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39" name="Rectangle: Rounded Corners 38">
                      <a:extLst>
                        <a:ext uri="{FF2B5EF4-FFF2-40B4-BE49-F238E27FC236}">
                          <a16:creationId xmlns:a16="http://schemas.microsoft.com/office/drawing/2014/main" id="{79E8D0EE-3549-4814-4B17-184A8CC61FF0}"/>
                        </a:ext>
                      </a:extLst>
                    </p:cNvPr>
                    <p:cNvSpPr>
                      <a:spLocks noRot="1" noChangeAspect="1" noMove="1" noResize="1" noEditPoints="1" noAdjustHandles="1" noChangeArrowheads="1" noChangeShapeType="1" noTextEdit="1"/>
                    </p:cNvSpPr>
                    <p:nvPr/>
                  </p:nvSpPr>
                  <p:spPr>
                    <a:xfrm>
                      <a:off x="4162373" y="4135237"/>
                      <a:ext cx="363168" cy="231107"/>
                    </a:xfrm>
                    <a:prstGeom prst="roundRect">
                      <a:avLst>
                        <a:gd name="adj" fmla="val 22549"/>
                      </a:avLst>
                    </a:prstGeom>
                    <a:blipFill>
                      <a:blip r:embed="rId8"/>
                      <a:stretch>
                        <a:fillRect l="-2985"/>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467D57F-2D3C-ACA3-F4F0-BE0AC2AE4158}"/>
                        </a:ext>
                      </a:extLst>
                    </p:cNvPr>
                    <p:cNvSpPr txBox="1"/>
                    <p:nvPr/>
                  </p:nvSpPr>
                  <p:spPr>
                    <a:xfrm>
                      <a:off x="4990103" y="4466069"/>
                      <a:ext cx="297137" cy="231107"/>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5" name="TextBox 44">
                      <a:extLst>
                        <a:ext uri="{FF2B5EF4-FFF2-40B4-BE49-F238E27FC236}">
                          <a16:creationId xmlns:a16="http://schemas.microsoft.com/office/drawing/2014/main" id="{A467D57F-2D3C-ACA3-F4F0-BE0AC2AE4158}"/>
                        </a:ext>
                      </a:extLst>
                    </p:cNvPr>
                    <p:cNvSpPr txBox="1">
                      <a:spLocks noRot="1" noChangeAspect="1" noMove="1" noResize="1" noEditPoints="1" noAdjustHandles="1" noChangeArrowheads="1" noChangeShapeType="1" noTextEdit="1"/>
                    </p:cNvSpPr>
                    <p:nvPr/>
                  </p:nvSpPr>
                  <p:spPr>
                    <a:xfrm>
                      <a:off x="4990103" y="4466069"/>
                      <a:ext cx="297137" cy="231107"/>
                    </a:xfrm>
                    <a:prstGeom prst="roundRect">
                      <a:avLst>
                        <a:gd name="adj" fmla="val 38026"/>
                      </a:avLst>
                    </a:prstGeom>
                    <a:blipFill>
                      <a:blip r:embed="rId9"/>
                      <a:stretch>
                        <a:fillRect l="-3636" b="-6977"/>
                      </a:stretch>
                    </a:blipFill>
                    <a:ln w="12700">
                      <a:solidFill>
                        <a:srgbClr val="FF0000"/>
                      </a:solidFill>
                    </a:ln>
                  </p:spPr>
                  <p:txBody>
                    <a:bodyPr/>
                    <a:lstStyle/>
                    <a:p>
                      <a:r>
                        <a:rPr lang="en-NZ">
                          <a:noFill/>
                        </a:rPr>
                        <a:t> </a:t>
                      </a:r>
                    </a:p>
                  </p:txBody>
                </p:sp>
              </mc:Fallback>
            </mc:AlternateContent>
            <p:cxnSp>
              <p:nvCxnSpPr>
                <p:cNvPr id="46" name="Straight Arrow Connector 45">
                  <a:extLst>
                    <a:ext uri="{FF2B5EF4-FFF2-40B4-BE49-F238E27FC236}">
                      <a16:creationId xmlns:a16="http://schemas.microsoft.com/office/drawing/2014/main" id="{39034F3C-4A86-FFAD-7679-B3EBDB4EAFDE}"/>
                    </a:ext>
                  </a:extLst>
                </p:cNvPr>
                <p:cNvCxnSpPr>
                  <a:cxnSpLocks/>
                  <a:stCxn id="65" idx="3"/>
                  <a:endCxn id="45" idx="1"/>
                </p:cNvCxnSpPr>
                <p:nvPr/>
              </p:nvCxnSpPr>
              <p:spPr>
                <a:xfrm>
                  <a:off x="4487960" y="4581623"/>
                  <a:ext cx="502143"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A7B79D3-05C8-2961-A74B-01090D54FD2C}"/>
                    </a:ext>
                  </a:extLst>
                </p:cNvPr>
                <p:cNvSpPr txBox="1">
                  <a:spLocks/>
                </p:cNvSpPr>
                <p:nvPr/>
              </p:nvSpPr>
              <p:spPr>
                <a:xfrm>
                  <a:off x="4666668" y="4499084"/>
                  <a:ext cx="165076" cy="165076"/>
                </a:xfrm>
                <a:prstGeom prst="ellipse">
                  <a:avLst/>
                </a:prstGeom>
                <a:solidFill>
                  <a:srgbClr val="0070C0"/>
                </a:solidFill>
                <a:ln>
                  <a:noFill/>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white"/>
                      </a:solidFill>
                      <a:effectLst/>
                      <a:uLnTx/>
                      <a:uFillTx/>
                      <a:latin typeface="Calibri" panose="020F0502020204030204"/>
                      <a:ea typeface="+mn-ea"/>
                      <a:cs typeface="+mn-cs"/>
                    </a:rPr>
                    <a:t>n</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748536E-51B6-0FDD-1573-B2B214C89172}"/>
                        </a:ext>
                      </a:extLst>
                    </p:cNvPr>
                    <p:cNvSpPr txBox="1"/>
                    <p:nvPr/>
                  </p:nvSpPr>
                  <p:spPr>
                    <a:xfrm>
                      <a:off x="4199960" y="4466069"/>
                      <a:ext cx="288000" cy="231107"/>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5" name="TextBox 64">
                      <a:extLst>
                        <a:ext uri="{FF2B5EF4-FFF2-40B4-BE49-F238E27FC236}">
                          <a16:creationId xmlns:a16="http://schemas.microsoft.com/office/drawing/2014/main" id="{E748536E-51B6-0FDD-1573-B2B214C89172}"/>
                        </a:ext>
                      </a:extLst>
                    </p:cNvPr>
                    <p:cNvSpPr txBox="1">
                      <a:spLocks noRot="1" noChangeAspect="1" noMove="1" noResize="1" noEditPoints="1" noAdjustHandles="1" noChangeArrowheads="1" noChangeShapeType="1" noTextEdit="1"/>
                    </p:cNvSpPr>
                    <p:nvPr/>
                  </p:nvSpPr>
                  <p:spPr>
                    <a:xfrm>
                      <a:off x="4199960" y="4466069"/>
                      <a:ext cx="288000" cy="231107"/>
                    </a:xfrm>
                    <a:prstGeom prst="roundRect">
                      <a:avLst>
                        <a:gd name="adj" fmla="val 38026"/>
                      </a:avLst>
                    </a:prstGeom>
                    <a:blipFill>
                      <a:blip r:embed="rId10"/>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9A89CE3-DE7C-94EB-07C0-3342390675EF}"/>
                        </a:ext>
                      </a:extLst>
                    </p:cNvPr>
                    <p:cNvSpPr txBox="1"/>
                    <p:nvPr/>
                  </p:nvSpPr>
                  <p:spPr>
                    <a:xfrm>
                      <a:off x="4199960" y="3798903"/>
                      <a:ext cx="288000" cy="231107"/>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8" name="TextBox 67">
                      <a:extLst>
                        <a:ext uri="{FF2B5EF4-FFF2-40B4-BE49-F238E27FC236}">
                          <a16:creationId xmlns:a16="http://schemas.microsoft.com/office/drawing/2014/main" id="{89A89CE3-DE7C-94EB-07C0-3342390675EF}"/>
                        </a:ext>
                      </a:extLst>
                    </p:cNvPr>
                    <p:cNvSpPr txBox="1">
                      <a:spLocks noRot="1" noChangeAspect="1" noMove="1" noResize="1" noEditPoints="1" noAdjustHandles="1" noChangeArrowheads="1" noChangeShapeType="1" noTextEdit="1"/>
                    </p:cNvSpPr>
                    <p:nvPr/>
                  </p:nvSpPr>
                  <p:spPr>
                    <a:xfrm>
                      <a:off x="4199960" y="3798903"/>
                      <a:ext cx="288000" cy="231107"/>
                    </a:xfrm>
                    <a:prstGeom prst="roundRect">
                      <a:avLst>
                        <a:gd name="adj" fmla="val 38026"/>
                      </a:avLst>
                    </a:prstGeom>
                    <a:blipFill>
                      <a:blip r:embed="rId11"/>
                      <a:stretch>
                        <a:fillRect/>
                      </a:stretch>
                    </a:blipFill>
                    <a:ln w="12700">
                      <a:noFill/>
                    </a:ln>
                  </p:spPr>
                  <p:txBody>
                    <a:bodyPr/>
                    <a:lstStyle/>
                    <a:p>
                      <a:r>
                        <a:rPr lang="en-NZ">
                          <a:noFill/>
                        </a:rPr>
                        <a:t> </a:t>
                      </a:r>
                    </a:p>
                  </p:txBody>
                </p:sp>
              </mc:Fallback>
            </mc:AlternateContent>
          </p:grpSp>
          <p:grpSp>
            <p:nvGrpSpPr>
              <p:cNvPr id="186" name="Group 185">
                <a:extLst>
                  <a:ext uri="{FF2B5EF4-FFF2-40B4-BE49-F238E27FC236}">
                    <a16:creationId xmlns:a16="http://schemas.microsoft.com/office/drawing/2014/main" id="{450B41F8-CB5B-142B-65EC-D39E20E094FC}"/>
                  </a:ext>
                </a:extLst>
              </p:cNvPr>
              <p:cNvGrpSpPr/>
              <p:nvPr/>
            </p:nvGrpSpPr>
            <p:grpSpPr>
              <a:xfrm>
                <a:off x="2017636" y="4826779"/>
                <a:ext cx="3269614" cy="494656"/>
                <a:chOff x="2017636" y="4826779"/>
                <a:chExt cx="3269614" cy="494656"/>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B9313B4-6C84-3D08-B277-4EA7B24FBF1C}"/>
                        </a:ext>
                      </a:extLst>
                    </p:cNvPr>
                    <p:cNvSpPr txBox="1"/>
                    <p:nvPr/>
                  </p:nvSpPr>
                  <p:spPr>
                    <a:xfrm>
                      <a:off x="2017636" y="4826779"/>
                      <a:ext cx="693320" cy="28462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𝐶𝑎</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TextBox 3">
                      <a:extLst>
                        <a:ext uri="{FF2B5EF4-FFF2-40B4-BE49-F238E27FC236}">
                          <a16:creationId xmlns:a16="http://schemas.microsoft.com/office/drawing/2014/main" id="{DB9313B4-6C84-3D08-B277-4EA7B24FBF1C}"/>
                        </a:ext>
                      </a:extLst>
                    </p:cNvPr>
                    <p:cNvSpPr txBox="1">
                      <a:spLocks noRot="1" noChangeAspect="1" noMove="1" noResize="1" noEditPoints="1" noAdjustHandles="1" noChangeArrowheads="1" noChangeShapeType="1" noTextEdit="1"/>
                    </p:cNvSpPr>
                    <p:nvPr/>
                  </p:nvSpPr>
                  <p:spPr>
                    <a:xfrm>
                      <a:off x="2017636" y="4826779"/>
                      <a:ext cx="693320" cy="284620"/>
                    </a:xfrm>
                    <a:prstGeom prst="roundRect">
                      <a:avLst>
                        <a:gd name="adj" fmla="val 38026"/>
                      </a:avLst>
                    </a:prstGeom>
                    <a:blipFill>
                      <a:blip r:embed="rId12"/>
                      <a:stretch>
                        <a:fillRect l="-2381" b="-1887"/>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DBED4C9-521C-4AC0-6AA2-F3012769295C}"/>
                        </a:ext>
                      </a:extLst>
                    </p:cNvPr>
                    <p:cNvSpPr txBox="1"/>
                    <p:nvPr/>
                  </p:nvSpPr>
                  <p:spPr>
                    <a:xfrm>
                      <a:off x="4924082" y="5091554"/>
                      <a:ext cx="363168" cy="229881"/>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𝐴𝐷𝑃</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DDBED4C9-521C-4AC0-6AA2-F3012769295C}"/>
                        </a:ext>
                      </a:extLst>
                    </p:cNvPr>
                    <p:cNvSpPr txBox="1">
                      <a:spLocks noRot="1" noChangeAspect="1" noMove="1" noResize="1" noEditPoints="1" noAdjustHandles="1" noChangeArrowheads="1" noChangeShapeType="1" noTextEdit="1"/>
                    </p:cNvSpPr>
                    <p:nvPr/>
                  </p:nvSpPr>
                  <p:spPr>
                    <a:xfrm>
                      <a:off x="4924082" y="5091554"/>
                      <a:ext cx="363168" cy="229881"/>
                    </a:xfrm>
                    <a:prstGeom prst="roundRect">
                      <a:avLst>
                        <a:gd name="adj" fmla="val 38026"/>
                      </a:avLst>
                    </a:prstGeom>
                    <a:blipFill>
                      <a:blip r:embed="rId13"/>
                      <a:stretch>
                        <a:fillRect l="-4545" b="-2326"/>
                      </a:stretch>
                    </a:blipFill>
                    <a:ln w="12700">
                      <a:solidFill>
                        <a:srgbClr val="FF0000"/>
                      </a:solidFill>
                    </a:ln>
                  </p:spPr>
                  <p:txBody>
                    <a:bodyPr/>
                    <a:lstStyle/>
                    <a:p>
                      <a:r>
                        <a:rPr lang="en-NZ">
                          <a:noFill/>
                        </a:rPr>
                        <a:t> </a:t>
                      </a:r>
                    </a:p>
                  </p:txBody>
                </p:sp>
              </mc:Fallback>
            </mc:AlternateContent>
            <p:cxnSp>
              <p:nvCxnSpPr>
                <p:cNvPr id="13" name="Straight Arrow Connector 12">
                  <a:extLst>
                    <a:ext uri="{FF2B5EF4-FFF2-40B4-BE49-F238E27FC236}">
                      <a16:creationId xmlns:a16="http://schemas.microsoft.com/office/drawing/2014/main" id="{CC43D27B-2343-3CF4-9A23-93B264074B73}"/>
                    </a:ext>
                  </a:extLst>
                </p:cNvPr>
                <p:cNvCxnSpPr>
                  <a:cxnSpLocks/>
                  <a:stCxn id="69" idx="1"/>
                  <a:endCxn id="71" idx="3"/>
                </p:cNvCxnSpPr>
                <p:nvPr/>
              </p:nvCxnSpPr>
              <p:spPr>
                <a:xfrm flipH="1">
                  <a:off x="3090486" y="4969087"/>
                  <a:ext cx="472379"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Rounded Corners 13">
                      <a:extLst>
                        <a:ext uri="{FF2B5EF4-FFF2-40B4-BE49-F238E27FC236}">
                          <a16:creationId xmlns:a16="http://schemas.microsoft.com/office/drawing/2014/main" id="{6917CAFE-5A9E-E4E0-A51C-EAC303FA1B8D}"/>
                        </a:ext>
                      </a:extLst>
                    </p:cNvPr>
                    <p:cNvSpPr/>
                    <p:nvPr/>
                  </p:nvSpPr>
                  <p:spPr>
                    <a:xfrm>
                      <a:off x="3182004" y="4856782"/>
                      <a:ext cx="330153" cy="231107"/>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oMath>
                        </m:oMathPara>
                      </a14:m>
                      <a:endPar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14" name="Rectangle: Rounded Corners 13">
                      <a:extLst>
                        <a:ext uri="{FF2B5EF4-FFF2-40B4-BE49-F238E27FC236}">
                          <a16:creationId xmlns:a16="http://schemas.microsoft.com/office/drawing/2014/main" id="{6917CAFE-5A9E-E4E0-A51C-EAC303FA1B8D}"/>
                        </a:ext>
                      </a:extLst>
                    </p:cNvPr>
                    <p:cNvSpPr>
                      <a:spLocks noRot="1" noChangeAspect="1" noMove="1" noResize="1" noEditPoints="1" noAdjustHandles="1" noChangeArrowheads="1" noChangeShapeType="1" noTextEdit="1"/>
                    </p:cNvSpPr>
                    <p:nvPr/>
                  </p:nvSpPr>
                  <p:spPr>
                    <a:xfrm>
                      <a:off x="3182004" y="4856782"/>
                      <a:ext cx="330153" cy="231107"/>
                    </a:xfrm>
                    <a:prstGeom prst="roundRect">
                      <a:avLst>
                        <a:gd name="adj" fmla="val 22549"/>
                      </a:avLst>
                    </a:prstGeom>
                    <a:blipFill>
                      <a:blip r:embed="rId14"/>
                      <a:stretch>
                        <a:fillRect l="-8197"/>
                      </a:stretch>
                    </a:blipFill>
                  </p:spPr>
                  <p:txBody>
                    <a:bodyPr/>
                    <a:lstStyle/>
                    <a:p>
                      <a:r>
                        <a:rPr lang="en-NZ">
                          <a:noFill/>
                        </a:rPr>
                        <a:t> </a:t>
                      </a:r>
                    </a:p>
                  </p:txBody>
                </p:sp>
              </mc:Fallback>
            </mc:AlternateContent>
            <p:cxnSp>
              <p:nvCxnSpPr>
                <p:cNvPr id="25" name="Straight Arrow Connector 24">
                  <a:extLst>
                    <a:ext uri="{FF2B5EF4-FFF2-40B4-BE49-F238E27FC236}">
                      <a16:creationId xmlns:a16="http://schemas.microsoft.com/office/drawing/2014/main" id="{10700945-EE24-BD71-3039-3AFA333EC74A}"/>
                    </a:ext>
                  </a:extLst>
                </p:cNvPr>
                <p:cNvCxnSpPr>
                  <a:cxnSpLocks/>
                  <a:stCxn id="71" idx="1"/>
                  <a:endCxn id="4" idx="3"/>
                </p:cNvCxnSpPr>
                <p:nvPr/>
              </p:nvCxnSpPr>
              <p:spPr>
                <a:xfrm flipH="1">
                  <a:off x="2710956" y="4969087"/>
                  <a:ext cx="91529" cy="3"/>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3F2DE9A-8193-B733-11C5-39D3827D16E3}"/>
                    </a:ext>
                  </a:extLst>
                </p:cNvPr>
                <p:cNvCxnSpPr>
                  <a:cxnSpLocks/>
                  <a:stCxn id="36" idx="1"/>
                  <a:endCxn id="69" idx="3"/>
                </p:cNvCxnSpPr>
                <p:nvPr/>
              </p:nvCxnSpPr>
              <p:spPr>
                <a:xfrm flipH="1" flipV="1">
                  <a:off x="3850866" y="4969087"/>
                  <a:ext cx="96908" cy="3"/>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E9BDEB4B-82B1-88EE-A168-B039AB27A2D5}"/>
                    </a:ext>
                  </a:extLst>
                </p:cNvPr>
                <p:cNvCxnSpPr>
                  <a:cxnSpLocks/>
                  <a:stCxn id="12" idx="1"/>
                  <a:endCxn id="71" idx="2"/>
                </p:cNvCxnSpPr>
                <p:nvPr/>
              </p:nvCxnSpPr>
              <p:spPr>
                <a:xfrm rot="10800000">
                  <a:off x="2946487" y="5084641"/>
                  <a:ext cx="1977596" cy="121855"/>
                </a:xfrm>
                <a:prstGeom prst="bentConnector2">
                  <a:avLst/>
                </a:prstGeom>
                <a:ln w="12700">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2B02A-5E6E-14A0-64F7-FC771453CC12}"/>
                        </a:ext>
                      </a:extLst>
                    </p:cNvPr>
                    <p:cNvSpPr txBox="1"/>
                    <p:nvPr/>
                  </p:nvSpPr>
                  <p:spPr>
                    <a:xfrm>
                      <a:off x="3562865" y="4853533"/>
                      <a:ext cx="288000" cy="231107"/>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9" name="TextBox 68">
                      <a:extLst>
                        <a:ext uri="{FF2B5EF4-FFF2-40B4-BE49-F238E27FC236}">
                          <a16:creationId xmlns:a16="http://schemas.microsoft.com/office/drawing/2014/main" id="{D8E2B02A-5E6E-14A0-64F7-FC771453CC12}"/>
                        </a:ext>
                      </a:extLst>
                    </p:cNvPr>
                    <p:cNvSpPr txBox="1">
                      <a:spLocks noRot="1" noChangeAspect="1" noMove="1" noResize="1" noEditPoints="1" noAdjustHandles="1" noChangeArrowheads="1" noChangeShapeType="1" noTextEdit="1"/>
                    </p:cNvSpPr>
                    <p:nvPr/>
                  </p:nvSpPr>
                  <p:spPr>
                    <a:xfrm>
                      <a:off x="3562865" y="4853533"/>
                      <a:ext cx="288000" cy="231107"/>
                    </a:xfrm>
                    <a:prstGeom prst="roundRect">
                      <a:avLst>
                        <a:gd name="adj" fmla="val 38026"/>
                      </a:avLst>
                    </a:prstGeom>
                    <a:blipFill>
                      <a:blip r:embed="rId15"/>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C4200C91-272E-AE66-4045-81AC13634CAE}"/>
                        </a:ext>
                      </a:extLst>
                    </p:cNvPr>
                    <p:cNvSpPr txBox="1"/>
                    <p:nvPr/>
                  </p:nvSpPr>
                  <p:spPr>
                    <a:xfrm>
                      <a:off x="2802486" y="4853533"/>
                      <a:ext cx="288000" cy="231107"/>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1" name="TextBox 70">
                      <a:extLst>
                        <a:ext uri="{FF2B5EF4-FFF2-40B4-BE49-F238E27FC236}">
                          <a16:creationId xmlns:a16="http://schemas.microsoft.com/office/drawing/2014/main" id="{C4200C91-272E-AE66-4045-81AC13634CAE}"/>
                        </a:ext>
                      </a:extLst>
                    </p:cNvPr>
                    <p:cNvSpPr txBox="1">
                      <a:spLocks noRot="1" noChangeAspect="1" noMove="1" noResize="1" noEditPoints="1" noAdjustHandles="1" noChangeArrowheads="1" noChangeShapeType="1" noTextEdit="1"/>
                    </p:cNvSpPr>
                    <p:nvPr/>
                  </p:nvSpPr>
                  <p:spPr>
                    <a:xfrm>
                      <a:off x="2802486" y="4853533"/>
                      <a:ext cx="288000" cy="231107"/>
                    </a:xfrm>
                    <a:prstGeom prst="roundRect">
                      <a:avLst>
                        <a:gd name="adj" fmla="val 38026"/>
                      </a:avLst>
                    </a:prstGeom>
                    <a:blipFill>
                      <a:blip r:embed="rId15"/>
                      <a:stretch>
                        <a:fillRect/>
                      </a:stretch>
                    </a:blipFill>
                    <a:ln w="12700">
                      <a:noFill/>
                    </a:ln>
                  </p:spPr>
                  <p:txBody>
                    <a:bodyPr/>
                    <a:lstStyle/>
                    <a:p>
                      <a:r>
                        <a:rPr lang="en-NZ">
                          <a:noFill/>
                        </a:rPr>
                        <a:t> </a:t>
                      </a:r>
                    </a:p>
                  </p:txBody>
                </p:sp>
              </mc:Fallback>
            </mc:AlternateContent>
          </p:grpSp>
          <p:grpSp>
            <p:nvGrpSpPr>
              <p:cNvPr id="187" name="Group 186">
                <a:extLst>
                  <a:ext uri="{FF2B5EF4-FFF2-40B4-BE49-F238E27FC236}">
                    <a16:creationId xmlns:a16="http://schemas.microsoft.com/office/drawing/2014/main" id="{F490A0B8-EF90-564A-F593-48D453EE808A}"/>
                  </a:ext>
                </a:extLst>
              </p:cNvPr>
              <p:cNvGrpSpPr/>
              <p:nvPr/>
            </p:nvGrpSpPr>
            <p:grpSpPr>
              <a:xfrm>
                <a:off x="1446872" y="3445617"/>
                <a:ext cx="1132024" cy="1381161"/>
                <a:chOff x="1446872" y="3445617"/>
                <a:chExt cx="1132024" cy="1381161"/>
              </a:xfrm>
            </p:grpSpPr>
            <p:cxnSp>
              <p:nvCxnSpPr>
                <p:cNvPr id="26" name="Straight Arrow Connector 25">
                  <a:extLst>
                    <a:ext uri="{FF2B5EF4-FFF2-40B4-BE49-F238E27FC236}">
                      <a16:creationId xmlns:a16="http://schemas.microsoft.com/office/drawing/2014/main" id="{12815BE1-5141-FF28-B8B6-0B9463279A8A}"/>
                    </a:ext>
                  </a:extLst>
                </p:cNvPr>
                <p:cNvCxnSpPr>
                  <a:cxnSpLocks/>
                  <a:stCxn id="72" idx="1"/>
                  <a:endCxn id="40" idx="3"/>
                </p:cNvCxnSpPr>
                <p:nvPr/>
              </p:nvCxnSpPr>
              <p:spPr>
                <a:xfrm flipH="1">
                  <a:off x="1843055" y="3914456"/>
                  <a:ext cx="377242"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8693336-EAA0-33E2-61B9-FC3F81F7C884}"/>
                    </a:ext>
                  </a:extLst>
                </p:cNvPr>
                <p:cNvSpPr txBox="1">
                  <a:spLocks/>
                </p:cNvSpPr>
                <p:nvPr/>
              </p:nvSpPr>
              <p:spPr>
                <a:xfrm>
                  <a:off x="1922259" y="3831919"/>
                  <a:ext cx="165076" cy="165076"/>
                </a:xfrm>
                <a:prstGeom prst="ellipse">
                  <a:avLst/>
                </a:prstGeom>
                <a:solidFill>
                  <a:srgbClr val="0070C0"/>
                </a:solidFill>
                <a:ln>
                  <a:noFill/>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cxnSp>
              <p:nvCxnSpPr>
                <p:cNvPr id="34" name="Straight Arrow Connector 33">
                  <a:extLst>
                    <a:ext uri="{FF2B5EF4-FFF2-40B4-BE49-F238E27FC236}">
                      <a16:creationId xmlns:a16="http://schemas.microsoft.com/office/drawing/2014/main" id="{AB967282-27AA-A86C-819A-7D9116ABDC2D}"/>
                    </a:ext>
                  </a:extLst>
                </p:cNvPr>
                <p:cNvCxnSpPr>
                  <a:cxnSpLocks/>
                  <a:stCxn id="72" idx="0"/>
                  <a:endCxn id="44" idx="2"/>
                </p:cNvCxnSpPr>
                <p:nvPr/>
              </p:nvCxnSpPr>
              <p:spPr>
                <a:xfrm flipH="1" flipV="1">
                  <a:off x="2364297" y="3700044"/>
                  <a:ext cx="1" cy="98859"/>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032D49B-021D-5AA5-B2D9-8E5E33313E8B}"/>
                        </a:ext>
                      </a:extLst>
                    </p:cNvPr>
                    <p:cNvSpPr txBox="1"/>
                    <p:nvPr/>
                  </p:nvSpPr>
                  <p:spPr>
                    <a:xfrm>
                      <a:off x="1446872" y="3798903"/>
                      <a:ext cx="396183" cy="231107"/>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𝐶𝑎</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0" name="TextBox 39">
                      <a:extLst>
                        <a:ext uri="{FF2B5EF4-FFF2-40B4-BE49-F238E27FC236}">
                          <a16:creationId xmlns:a16="http://schemas.microsoft.com/office/drawing/2014/main" id="{9032D49B-021D-5AA5-B2D9-8E5E33313E8B}"/>
                        </a:ext>
                      </a:extLst>
                    </p:cNvPr>
                    <p:cNvSpPr txBox="1">
                      <a:spLocks noRot="1" noChangeAspect="1" noMove="1" noResize="1" noEditPoints="1" noAdjustHandles="1" noChangeArrowheads="1" noChangeShapeType="1" noTextEdit="1"/>
                    </p:cNvSpPr>
                    <p:nvPr/>
                  </p:nvSpPr>
                  <p:spPr>
                    <a:xfrm>
                      <a:off x="1446872" y="3798903"/>
                      <a:ext cx="396183" cy="231107"/>
                    </a:xfrm>
                    <a:prstGeom prst="roundRect">
                      <a:avLst>
                        <a:gd name="adj" fmla="val 38026"/>
                      </a:avLst>
                    </a:prstGeom>
                    <a:blipFill>
                      <a:blip r:embed="rId16"/>
                      <a:stretch>
                        <a:fillRect l="-4167" b="-6818"/>
                      </a:stretch>
                    </a:blipFill>
                    <a:ln w="12700">
                      <a:solidFill>
                        <a:srgbClr val="FF0000"/>
                      </a:solidFill>
                    </a:ln>
                  </p:spPr>
                  <p:txBody>
                    <a:bodyPr/>
                    <a:lstStyle/>
                    <a:p>
                      <a:r>
                        <a:rPr lang="en-NZ">
                          <a:noFill/>
                        </a:rPr>
                        <a:t> </a:t>
                      </a:r>
                    </a:p>
                  </p:txBody>
                </p:sp>
              </mc:Fallback>
            </mc:AlternateContent>
            <p:cxnSp>
              <p:nvCxnSpPr>
                <p:cNvPr id="41" name="Straight Arrow Connector 40">
                  <a:extLst>
                    <a:ext uri="{FF2B5EF4-FFF2-40B4-BE49-F238E27FC236}">
                      <a16:creationId xmlns:a16="http://schemas.microsoft.com/office/drawing/2014/main" id="{FFBDDE5C-8D24-B50C-F77E-E0B628C375D1}"/>
                    </a:ext>
                  </a:extLst>
                </p:cNvPr>
                <p:cNvCxnSpPr>
                  <a:cxnSpLocks/>
                  <a:stCxn id="70" idx="0"/>
                  <a:endCxn id="72" idx="2"/>
                </p:cNvCxnSpPr>
                <p:nvPr/>
              </p:nvCxnSpPr>
              <p:spPr>
                <a:xfrm flipV="1">
                  <a:off x="2364298" y="4030010"/>
                  <a:ext cx="0" cy="442475"/>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8FA7EC5-36ED-CB34-8E27-F461D85769A7}"/>
                    </a:ext>
                  </a:extLst>
                </p:cNvPr>
                <p:cNvCxnSpPr>
                  <a:cxnSpLocks/>
                  <a:stCxn id="4" idx="0"/>
                  <a:endCxn id="70" idx="2"/>
                </p:cNvCxnSpPr>
                <p:nvPr/>
              </p:nvCxnSpPr>
              <p:spPr>
                <a:xfrm flipV="1">
                  <a:off x="2364296" y="4703591"/>
                  <a:ext cx="2" cy="123187"/>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tangle: Rounded Corners 42">
                      <a:extLst>
                        <a:ext uri="{FF2B5EF4-FFF2-40B4-BE49-F238E27FC236}">
                          <a16:creationId xmlns:a16="http://schemas.microsoft.com/office/drawing/2014/main" id="{04E076F9-3F99-CA7F-A2A6-559EC3AAD1A3}"/>
                        </a:ext>
                      </a:extLst>
                    </p:cNvPr>
                    <p:cNvSpPr/>
                    <p:nvPr/>
                  </p:nvSpPr>
                  <p:spPr>
                    <a:xfrm>
                      <a:off x="2182713" y="4160883"/>
                      <a:ext cx="363168" cy="231107"/>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oMath>
                        </m:oMathPara>
                      </a14:m>
                      <a:endPar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43" name="Rectangle: Rounded Corners 42">
                      <a:extLst>
                        <a:ext uri="{FF2B5EF4-FFF2-40B4-BE49-F238E27FC236}">
                          <a16:creationId xmlns:a16="http://schemas.microsoft.com/office/drawing/2014/main" id="{04E076F9-3F99-CA7F-A2A6-559EC3AAD1A3}"/>
                        </a:ext>
                      </a:extLst>
                    </p:cNvPr>
                    <p:cNvSpPr>
                      <a:spLocks noRot="1" noChangeAspect="1" noMove="1" noResize="1" noEditPoints="1" noAdjustHandles="1" noChangeArrowheads="1" noChangeShapeType="1" noTextEdit="1"/>
                    </p:cNvSpPr>
                    <p:nvPr/>
                  </p:nvSpPr>
                  <p:spPr>
                    <a:xfrm>
                      <a:off x="2182713" y="4160883"/>
                      <a:ext cx="363168" cy="231107"/>
                    </a:xfrm>
                    <a:prstGeom prst="roundRect">
                      <a:avLst>
                        <a:gd name="adj" fmla="val 22549"/>
                      </a:avLst>
                    </a:prstGeom>
                    <a:blipFill>
                      <a:blip r:embed="rId17"/>
                      <a:stretch>
                        <a:fillRect l="-2985"/>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EBF8378-1FBE-4220-54D9-79D5B3C6E834}"/>
                        </a:ext>
                      </a:extLst>
                    </p:cNvPr>
                    <p:cNvSpPr txBox="1"/>
                    <p:nvPr/>
                  </p:nvSpPr>
                  <p:spPr>
                    <a:xfrm>
                      <a:off x="2149698" y="3445617"/>
                      <a:ext cx="429198" cy="254427"/>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4" name="TextBox 43">
                      <a:extLst>
                        <a:ext uri="{FF2B5EF4-FFF2-40B4-BE49-F238E27FC236}">
                          <a16:creationId xmlns:a16="http://schemas.microsoft.com/office/drawing/2014/main" id="{FEBF8378-1FBE-4220-54D9-79D5B3C6E834}"/>
                        </a:ext>
                      </a:extLst>
                    </p:cNvPr>
                    <p:cNvSpPr txBox="1">
                      <a:spLocks noRot="1" noChangeAspect="1" noMove="1" noResize="1" noEditPoints="1" noAdjustHandles="1" noChangeArrowheads="1" noChangeShapeType="1" noTextEdit="1"/>
                    </p:cNvSpPr>
                    <p:nvPr/>
                  </p:nvSpPr>
                  <p:spPr>
                    <a:xfrm>
                      <a:off x="2149698" y="3445617"/>
                      <a:ext cx="429198" cy="254427"/>
                    </a:xfrm>
                    <a:prstGeom prst="roundRect">
                      <a:avLst>
                        <a:gd name="adj" fmla="val 38026"/>
                      </a:avLst>
                    </a:prstGeom>
                    <a:blipFill>
                      <a:blip r:embed="rId18"/>
                      <a:stretch>
                        <a:fillRect b="-2083"/>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EEC01DC6-8932-8590-955D-FBD882AA35A9}"/>
                        </a:ext>
                      </a:extLst>
                    </p:cNvPr>
                    <p:cNvSpPr txBox="1"/>
                    <p:nvPr/>
                  </p:nvSpPr>
                  <p:spPr>
                    <a:xfrm>
                      <a:off x="2220297" y="4472485"/>
                      <a:ext cx="288000" cy="231107"/>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0" name="TextBox 69">
                      <a:extLst>
                        <a:ext uri="{FF2B5EF4-FFF2-40B4-BE49-F238E27FC236}">
                          <a16:creationId xmlns:a16="http://schemas.microsoft.com/office/drawing/2014/main" id="{EEC01DC6-8932-8590-955D-FBD882AA35A9}"/>
                        </a:ext>
                      </a:extLst>
                    </p:cNvPr>
                    <p:cNvSpPr txBox="1">
                      <a:spLocks noRot="1" noChangeAspect="1" noMove="1" noResize="1" noEditPoints="1" noAdjustHandles="1" noChangeArrowheads="1" noChangeShapeType="1" noTextEdit="1"/>
                    </p:cNvSpPr>
                    <p:nvPr/>
                  </p:nvSpPr>
                  <p:spPr>
                    <a:xfrm>
                      <a:off x="2220297" y="4472485"/>
                      <a:ext cx="288000" cy="231107"/>
                    </a:xfrm>
                    <a:prstGeom prst="roundRect">
                      <a:avLst>
                        <a:gd name="adj" fmla="val 38026"/>
                      </a:avLst>
                    </a:prstGeom>
                    <a:blipFill>
                      <a:blip r:embed="rId19"/>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44FB2529-2447-8BEA-AAB9-BDE537A380FE}"/>
                        </a:ext>
                      </a:extLst>
                    </p:cNvPr>
                    <p:cNvSpPr txBox="1"/>
                    <p:nvPr/>
                  </p:nvSpPr>
                  <p:spPr>
                    <a:xfrm>
                      <a:off x="2220297" y="3798903"/>
                      <a:ext cx="288000" cy="231107"/>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2" name="TextBox 71">
                      <a:extLst>
                        <a:ext uri="{FF2B5EF4-FFF2-40B4-BE49-F238E27FC236}">
                          <a16:creationId xmlns:a16="http://schemas.microsoft.com/office/drawing/2014/main" id="{44FB2529-2447-8BEA-AAB9-BDE537A380FE}"/>
                        </a:ext>
                      </a:extLst>
                    </p:cNvPr>
                    <p:cNvSpPr txBox="1">
                      <a:spLocks noRot="1" noChangeAspect="1" noMove="1" noResize="1" noEditPoints="1" noAdjustHandles="1" noChangeArrowheads="1" noChangeShapeType="1" noTextEdit="1"/>
                    </p:cNvSpPr>
                    <p:nvPr/>
                  </p:nvSpPr>
                  <p:spPr>
                    <a:xfrm>
                      <a:off x="2220297" y="3798903"/>
                      <a:ext cx="288000" cy="231107"/>
                    </a:xfrm>
                    <a:prstGeom prst="roundRect">
                      <a:avLst>
                        <a:gd name="adj" fmla="val 38026"/>
                      </a:avLst>
                    </a:prstGeom>
                    <a:blipFill>
                      <a:blip r:embed="rId20"/>
                      <a:stretch>
                        <a:fillRect/>
                      </a:stretch>
                    </a:blipFill>
                    <a:ln w="12700">
                      <a:noFill/>
                    </a:ln>
                  </p:spPr>
                  <p:txBody>
                    <a:bodyPr/>
                    <a:lstStyle/>
                    <a:p>
                      <a:r>
                        <a:rPr lang="en-NZ">
                          <a:noFill/>
                        </a:rPr>
                        <a:t> </a:t>
                      </a:r>
                    </a:p>
                  </p:txBody>
                </p:sp>
              </mc:Fallback>
            </mc:AlternateContent>
          </p:grpSp>
          <p:grpSp>
            <p:nvGrpSpPr>
              <p:cNvPr id="188" name="Group 187">
                <a:extLst>
                  <a:ext uri="{FF2B5EF4-FFF2-40B4-BE49-F238E27FC236}">
                    <a16:creationId xmlns:a16="http://schemas.microsoft.com/office/drawing/2014/main" id="{1C309CA2-1DF7-EAD6-3B26-2787D03F09B0}"/>
                  </a:ext>
                </a:extLst>
              </p:cNvPr>
              <p:cNvGrpSpPr/>
              <p:nvPr/>
            </p:nvGrpSpPr>
            <p:grpSpPr>
              <a:xfrm>
                <a:off x="1446873" y="2012197"/>
                <a:ext cx="1198053" cy="1433420"/>
                <a:chOff x="1446873" y="2012197"/>
                <a:chExt cx="1198053" cy="143342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1E74A24-05BA-25BC-46FB-153C4A6D0A2B}"/>
                        </a:ext>
                      </a:extLst>
                    </p:cNvPr>
                    <p:cNvSpPr txBox="1"/>
                    <p:nvPr/>
                  </p:nvSpPr>
                  <p:spPr>
                    <a:xfrm>
                      <a:off x="1446873" y="3082969"/>
                      <a:ext cx="297137" cy="231107"/>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 name="TextBox 14">
                      <a:extLst>
                        <a:ext uri="{FF2B5EF4-FFF2-40B4-BE49-F238E27FC236}">
                          <a16:creationId xmlns:a16="http://schemas.microsoft.com/office/drawing/2014/main" id="{F1E74A24-05BA-25BC-46FB-153C4A6D0A2B}"/>
                        </a:ext>
                      </a:extLst>
                    </p:cNvPr>
                    <p:cNvSpPr txBox="1">
                      <a:spLocks noRot="1" noChangeAspect="1" noMove="1" noResize="1" noEditPoints="1" noAdjustHandles="1" noChangeArrowheads="1" noChangeShapeType="1" noTextEdit="1"/>
                    </p:cNvSpPr>
                    <p:nvPr/>
                  </p:nvSpPr>
                  <p:spPr>
                    <a:xfrm>
                      <a:off x="1446873" y="3082969"/>
                      <a:ext cx="297137" cy="231107"/>
                    </a:xfrm>
                    <a:prstGeom prst="roundRect">
                      <a:avLst>
                        <a:gd name="adj" fmla="val 38026"/>
                      </a:avLst>
                    </a:prstGeom>
                    <a:blipFill>
                      <a:blip r:embed="rId21"/>
                      <a:stretch>
                        <a:fillRect l="-5455" b="-4545"/>
                      </a:stretch>
                    </a:blipFill>
                    <a:ln w="12700">
                      <a:solidFill>
                        <a:srgbClr val="FF0000"/>
                      </a:solidFill>
                    </a:ln>
                  </p:spPr>
                  <p:txBody>
                    <a:bodyPr/>
                    <a:lstStyle/>
                    <a:p>
                      <a:r>
                        <a:rPr lang="en-NZ">
                          <a:noFill/>
                        </a:rPr>
                        <a:t> </a:t>
                      </a:r>
                    </a:p>
                  </p:txBody>
                </p:sp>
              </mc:Fallback>
            </mc:AlternateContent>
            <p:cxnSp>
              <p:nvCxnSpPr>
                <p:cNvPr id="16" name="Straight Arrow Connector 15">
                  <a:extLst>
                    <a:ext uri="{FF2B5EF4-FFF2-40B4-BE49-F238E27FC236}">
                      <a16:creationId xmlns:a16="http://schemas.microsoft.com/office/drawing/2014/main" id="{9F3520E6-6A1A-27A8-9C1F-5FB673095FC1}"/>
                    </a:ext>
                  </a:extLst>
                </p:cNvPr>
                <p:cNvCxnSpPr>
                  <a:cxnSpLocks/>
                  <a:stCxn id="15" idx="3"/>
                  <a:endCxn id="63" idx="1"/>
                </p:cNvCxnSpPr>
                <p:nvPr/>
              </p:nvCxnSpPr>
              <p:spPr>
                <a:xfrm>
                  <a:off x="1744010" y="3198522"/>
                  <a:ext cx="476286" cy="12837"/>
                </a:xfrm>
                <a:prstGeom prst="straightConnector1">
                  <a:avLst/>
                </a:prstGeom>
                <a:ln w="12700">
                  <a:headEnd type="none" w="sm" len="med"/>
                  <a:tailEnd type="stealth" w="sm"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E79B26D-003A-E16F-E53D-608B86496423}"/>
                    </a:ext>
                  </a:extLst>
                </p:cNvPr>
                <p:cNvSpPr txBox="1">
                  <a:spLocks/>
                </p:cNvSpPr>
                <p:nvPr/>
              </p:nvSpPr>
              <p:spPr>
                <a:xfrm>
                  <a:off x="1922258" y="3131010"/>
                  <a:ext cx="165076" cy="165076"/>
                </a:xfrm>
                <a:prstGeom prst="ellipse">
                  <a:avLst/>
                </a:prstGeom>
                <a:solidFill>
                  <a:srgbClr val="0070C0"/>
                </a:solidFill>
                <a:ln>
                  <a:noFill/>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white"/>
                      </a:solidFill>
                      <a:effectLst/>
                      <a:uLnTx/>
                      <a:uFillTx/>
                      <a:latin typeface="Calibri" panose="020F0502020204030204"/>
                      <a:ea typeface="+mn-ea"/>
                      <a:cs typeface="+mn-cs"/>
                    </a:rPr>
                    <a:t>n</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BF6FEAF-0810-4BA2-802E-D43FE81F54D7}"/>
                        </a:ext>
                      </a:extLst>
                    </p:cNvPr>
                    <p:cNvSpPr txBox="1"/>
                    <p:nvPr/>
                  </p:nvSpPr>
                  <p:spPr>
                    <a:xfrm>
                      <a:off x="2083667" y="2012197"/>
                      <a:ext cx="561259" cy="254427"/>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𝑛𝐻</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2" name="TextBox 31">
                      <a:extLst>
                        <a:ext uri="{FF2B5EF4-FFF2-40B4-BE49-F238E27FC236}">
                          <a16:creationId xmlns:a16="http://schemas.microsoft.com/office/drawing/2014/main" id="{EBF6FEAF-0810-4BA2-802E-D43FE81F54D7}"/>
                        </a:ext>
                      </a:extLst>
                    </p:cNvPr>
                    <p:cNvSpPr txBox="1">
                      <a:spLocks noRot="1" noChangeAspect="1" noMove="1" noResize="1" noEditPoints="1" noAdjustHandles="1" noChangeArrowheads="1" noChangeShapeType="1" noTextEdit="1"/>
                    </p:cNvSpPr>
                    <p:nvPr/>
                  </p:nvSpPr>
                  <p:spPr>
                    <a:xfrm>
                      <a:off x="2083667" y="2012197"/>
                      <a:ext cx="561259" cy="254427"/>
                    </a:xfrm>
                    <a:prstGeom prst="roundRect">
                      <a:avLst>
                        <a:gd name="adj" fmla="val 38026"/>
                      </a:avLst>
                    </a:prstGeom>
                    <a:blipFill>
                      <a:blip r:embed="rId22"/>
                      <a:stretch>
                        <a:fillRect l="-971" b="-4255"/>
                      </a:stretch>
                    </a:blipFill>
                    <a:ln w="12700">
                      <a:solidFill>
                        <a:srgbClr val="FF0000"/>
                      </a:solidFill>
                    </a:ln>
                  </p:spPr>
                  <p:txBody>
                    <a:bodyPr/>
                    <a:lstStyle/>
                    <a:p>
                      <a:r>
                        <a:rPr lang="en-NZ">
                          <a:noFill/>
                        </a:rPr>
                        <a:t> </a:t>
                      </a:r>
                    </a:p>
                  </p:txBody>
                </p:sp>
              </mc:Fallback>
            </mc:AlternateContent>
            <p:cxnSp>
              <p:nvCxnSpPr>
                <p:cNvPr id="50" name="Straight Arrow Connector 49">
                  <a:extLst>
                    <a:ext uri="{FF2B5EF4-FFF2-40B4-BE49-F238E27FC236}">
                      <a16:creationId xmlns:a16="http://schemas.microsoft.com/office/drawing/2014/main" id="{46B03D6A-81DF-5F0F-79E6-1A9B7046EFF8}"/>
                    </a:ext>
                  </a:extLst>
                </p:cNvPr>
                <p:cNvCxnSpPr>
                  <a:cxnSpLocks/>
                  <a:stCxn id="61" idx="0"/>
                  <a:endCxn id="32" idx="2"/>
                </p:cNvCxnSpPr>
                <p:nvPr/>
              </p:nvCxnSpPr>
              <p:spPr>
                <a:xfrm flipH="1" flipV="1">
                  <a:off x="2364296" y="2266624"/>
                  <a:ext cx="1" cy="130472"/>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B0D0A8B-4E5E-F1EF-1D77-D52046FC9241}"/>
                    </a:ext>
                  </a:extLst>
                </p:cNvPr>
                <p:cNvCxnSpPr>
                  <a:cxnSpLocks/>
                  <a:stCxn id="44" idx="0"/>
                  <a:endCxn id="63" idx="2"/>
                </p:cNvCxnSpPr>
                <p:nvPr/>
              </p:nvCxnSpPr>
              <p:spPr>
                <a:xfrm flipV="1">
                  <a:off x="2364296" y="3326913"/>
                  <a:ext cx="1" cy="118704"/>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808F4C9-19D4-09F0-9CF7-8B4D514D35A7}"/>
                    </a:ext>
                  </a:extLst>
                </p:cNvPr>
                <p:cNvCxnSpPr>
                  <a:cxnSpLocks/>
                  <a:stCxn id="63" idx="0"/>
                  <a:endCxn id="61" idx="2"/>
                </p:cNvCxnSpPr>
                <p:nvPr/>
              </p:nvCxnSpPr>
              <p:spPr>
                <a:xfrm flipV="1">
                  <a:off x="2364297" y="2628203"/>
                  <a:ext cx="0" cy="467604"/>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Rectangle: Rounded Corners 52">
                      <a:extLst>
                        <a:ext uri="{FF2B5EF4-FFF2-40B4-BE49-F238E27FC236}">
                          <a16:creationId xmlns:a16="http://schemas.microsoft.com/office/drawing/2014/main" id="{A1D2B405-3541-C9A5-8634-9649D6BB9680}"/>
                        </a:ext>
                      </a:extLst>
                    </p:cNvPr>
                    <p:cNvSpPr/>
                    <p:nvPr/>
                  </p:nvSpPr>
                  <p:spPr>
                    <a:xfrm>
                      <a:off x="2182713" y="2728637"/>
                      <a:ext cx="363168" cy="231107"/>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5</m:t>
                                </m:r>
                              </m:sup>
                            </m:sSubSup>
                          </m:oMath>
                        </m:oMathPara>
                      </a14:m>
                      <a:endPar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53" name="Rectangle: Rounded Corners 52">
                      <a:extLst>
                        <a:ext uri="{FF2B5EF4-FFF2-40B4-BE49-F238E27FC236}">
                          <a16:creationId xmlns:a16="http://schemas.microsoft.com/office/drawing/2014/main" id="{A1D2B405-3541-C9A5-8634-9649D6BB9680}"/>
                        </a:ext>
                      </a:extLst>
                    </p:cNvPr>
                    <p:cNvSpPr>
                      <a:spLocks noRot="1" noChangeAspect="1" noMove="1" noResize="1" noEditPoints="1" noAdjustHandles="1" noChangeArrowheads="1" noChangeShapeType="1" noTextEdit="1"/>
                    </p:cNvSpPr>
                    <p:nvPr/>
                  </p:nvSpPr>
                  <p:spPr>
                    <a:xfrm>
                      <a:off x="2182713" y="2728637"/>
                      <a:ext cx="363168" cy="231107"/>
                    </a:xfrm>
                    <a:prstGeom prst="roundRect">
                      <a:avLst>
                        <a:gd name="adj" fmla="val 22549"/>
                      </a:avLst>
                    </a:prstGeom>
                    <a:blipFill>
                      <a:blip r:embed="rId23"/>
                      <a:stretch>
                        <a:fillRect l="-2985"/>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636566-C142-CB6A-E42A-8F99988A9438}"/>
                        </a:ext>
                      </a:extLst>
                    </p:cNvPr>
                    <p:cNvSpPr txBox="1"/>
                    <p:nvPr/>
                  </p:nvSpPr>
                  <p:spPr>
                    <a:xfrm>
                      <a:off x="2220297" y="2397096"/>
                      <a:ext cx="288000" cy="231107"/>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1" name="TextBox 60">
                      <a:extLst>
                        <a:ext uri="{FF2B5EF4-FFF2-40B4-BE49-F238E27FC236}">
                          <a16:creationId xmlns:a16="http://schemas.microsoft.com/office/drawing/2014/main" id="{5A636566-C142-CB6A-E42A-8F99988A9438}"/>
                        </a:ext>
                      </a:extLst>
                    </p:cNvPr>
                    <p:cNvSpPr txBox="1">
                      <a:spLocks noRot="1" noChangeAspect="1" noMove="1" noResize="1" noEditPoints="1" noAdjustHandles="1" noChangeArrowheads="1" noChangeShapeType="1" noTextEdit="1"/>
                    </p:cNvSpPr>
                    <p:nvPr/>
                  </p:nvSpPr>
                  <p:spPr>
                    <a:xfrm>
                      <a:off x="2220297" y="2397096"/>
                      <a:ext cx="288000" cy="231107"/>
                    </a:xfrm>
                    <a:prstGeom prst="roundRect">
                      <a:avLst>
                        <a:gd name="adj" fmla="val 38026"/>
                      </a:avLst>
                    </a:prstGeom>
                    <a:blipFill>
                      <a:blip r:embed="rId24"/>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8E669FA-C999-7543-A2B6-F3B072A8C711}"/>
                        </a:ext>
                      </a:extLst>
                    </p:cNvPr>
                    <p:cNvSpPr txBox="1"/>
                    <p:nvPr/>
                  </p:nvSpPr>
                  <p:spPr>
                    <a:xfrm>
                      <a:off x="2220297" y="3095806"/>
                      <a:ext cx="288000" cy="231107"/>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3" name="TextBox 62">
                      <a:extLst>
                        <a:ext uri="{FF2B5EF4-FFF2-40B4-BE49-F238E27FC236}">
                          <a16:creationId xmlns:a16="http://schemas.microsoft.com/office/drawing/2014/main" id="{E8E669FA-C999-7543-A2B6-F3B072A8C711}"/>
                        </a:ext>
                      </a:extLst>
                    </p:cNvPr>
                    <p:cNvSpPr txBox="1">
                      <a:spLocks noRot="1" noChangeAspect="1" noMove="1" noResize="1" noEditPoints="1" noAdjustHandles="1" noChangeArrowheads="1" noChangeShapeType="1" noTextEdit="1"/>
                    </p:cNvSpPr>
                    <p:nvPr/>
                  </p:nvSpPr>
                  <p:spPr>
                    <a:xfrm>
                      <a:off x="2220297" y="3095806"/>
                      <a:ext cx="288000" cy="231107"/>
                    </a:xfrm>
                    <a:prstGeom prst="roundRect">
                      <a:avLst>
                        <a:gd name="adj" fmla="val 38026"/>
                      </a:avLst>
                    </a:prstGeom>
                    <a:blipFill>
                      <a:blip r:embed="rId24"/>
                      <a:stretch>
                        <a:fillRect/>
                      </a:stretch>
                    </a:blipFill>
                    <a:ln w="12700">
                      <a:noFill/>
                    </a:ln>
                  </p:spPr>
                  <p:txBody>
                    <a:bodyPr/>
                    <a:lstStyle/>
                    <a:p>
                      <a:r>
                        <a:rPr lang="en-NZ">
                          <a:noFill/>
                        </a:rPr>
                        <a:t> </a:t>
                      </a:r>
                    </a:p>
                  </p:txBody>
                </p:sp>
              </mc:Fallback>
            </mc:AlternateContent>
          </p:grpSp>
          <p:grpSp>
            <p:nvGrpSpPr>
              <p:cNvPr id="189" name="Group 188">
                <a:extLst>
                  <a:ext uri="{FF2B5EF4-FFF2-40B4-BE49-F238E27FC236}">
                    <a16:creationId xmlns:a16="http://schemas.microsoft.com/office/drawing/2014/main" id="{B60EB2F8-706C-DBC3-4E8E-6EBA23F27E94}"/>
                  </a:ext>
                </a:extLst>
              </p:cNvPr>
              <p:cNvGrpSpPr/>
              <p:nvPr/>
            </p:nvGrpSpPr>
            <p:grpSpPr>
              <a:xfrm>
                <a:off x="2644926" y="1760538"/>
                <a:ext cx="2642312" cy="501978"/>
                <a:chOff x="2644926" y="1760538"/>
                <a:chExt cx="2642312" cy="501978"/>
              </a:xfrm>
            </p:grpSpPr>
            <p:cxnSp>
              <p:nvCxnSpPr>
                <p:cNvPr id="19" name="Straight Arrow Connector 18">
                  <a:extLst>
                    <a:ext uri="{FF2B5EF4-FFF2-40B4-BE49-F238E27FC236}">
                      <a16:creationId xmlns:a16="http://schemas.microsoft.com/office/drawing/2014/main" id="{994516B7-38CA-1CA7-61ED-7113713D4857}"/>
                    </a:ext>
                  </a:extLst>
                </p:cNvPr>
                <p:cNvCxnSpPr>
                  <a:cxnSpLocks/>
                  <a:stCxn id="62" idx="3"/>
                  <a:endCxn id="66" idx="1"/>
                </p:cNvCxnSpPr>
                <p:nvPr/>
              </p:nvCxnSpPr>
              <p:spPr>
                <a:xfrm>
                  <a:off x="3014654" y="2146963"/>
                  <a:ext cx="635065"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6AF4C881-9E85-CCC5-E84A-83739920A734}"/>
                        </a:ext>
                      </a:extLst>
                    </p:cNvPr>
                    <p:cNvSpPr/>
                    <p:nvPr/>
                  </p:nvSpPr>
                  <p:spPr>
                    <a:xfrm>
                      <a:off x="3182005" y="2027104"/>
                      <a:ext cx="330152" cy="231107"/>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6</m:t>
                                </m:r>
                              </m:sup>
                            </m:sSubSup>
                          </m:oMath>
                        </m:oMathPara>
                      </a14:m>
                      <a:endPar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20" name="Rectangle: Rounded Corners 19">
                      <a:extLst>
                        <a:ext uri="{FF2B5EF4-FFF2-40B4-BE49-F238E27FC236}">
                          <a16:creationId xmlns:a16="http://schemas.microsoft.com/office/drawing/2014/main" id="{6AF4C881-9E85-CCC5-E84A-83739920A734}"/>
                        </a:ext>
                      </a:extLst>
                    </p:cNvPr>
                    <p:cNvSpPr>
                      <a:spLocks noRot="1" noChangeAspect="1" noMove="1" noResize="1" noEditPoints="1" noAdjustHandles="1" noChangeArrowheads="1" noChangeShapeType="1" noTextEdit="1"/>
                    </p:cNvSpPr>
                    <p:nvPr/>
                  </p:nvSpPr>
                  <p:spPr>
                    <a:xfrm>
                      <a:off x="3182005" y="2027104"/>
                      <a:ext cx="330152" cy="231107"/>
                    </a:xfrm>
                    <a:prstGeom prst="roundRect">
                      <a:avLst>
                        <a:gd name="adj" fmla="val 22549"/>
                      </a:avLst>
                    </a:prstGeom>
                    <a:blipFill>
                      <a:blip r:embed="rId25"/>
                      <a:stretch>
                        <a:fillRect l="-8197"/>
                      </a:stretch>
                    </a:blipFill>
                  </p:spPr>
                  <p:txBody>
                    <a:bodyPr/>
                    <a:lstStyle/>
                    <a:p>
                      <a:r>
                        <a:rPr lang="en-NZ">
                          <a:noFill/>
                        </a:rPr>
                        <a:t> </a:t>
                      </a:r>
                    </a:p>
                  </p:txBody>
                </p:sp>
              </mc:Fallback>
            </mc:AlternateContent>
            <p:cxnSp>
              <p:nvCxnSpPr>
                <p:cNvPr id="21" name="Straight Arrow Connector 20">
                  <a:extLst>
                    <a:ext uri="{FF2B5EF4-FFF2-40B4-BE49-F238E27FC236}">
                      <a16:creationId xmlns:a16="http://schemas.microsoft.com/office/drawing/2014/main" id="{45F4B51F-7731-E837-38A5-CD55E457EA03}"/>
                    </a:ext>
                  </a:extLst>
                </p:cNvPr>
                <p:cNvCxnSpPr>
                  <a:cxnSpLocks/>
                  <a:endCxn id="30" idx="1"/>
                </p:cNvCxnSpPr>
                <p:nvPr/>
              </p:nvCxnSpPr>
              <p:spPr>
                <a:xfrm flipV="1">
                  <a:off x="3791418" y="2139410"/>
                  <a:ext cx="337942" cy="1835"/>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80683B9-DB5B-4C6C-C965-1722C4D98381}"/>
                    </a:ext>
                  </a:extLst>
                </p:cNvPr>
                <p:cNvCxnSpPr>
                  <a:cxnSpLocks/>
                  <a:stCxn id="32" idx="3"/>
                  <a:endCxn id="62" idx="1"/>
                </p:cNvCxnSpPr>
                <p:nvPr/>
              </p:nvCxnSpPr>
              <p:spPr>
                <a:xfrm>
                  <a:off x="2644926" y="2139410"/>
                  <a:ext cx="81728" cy="7552"/>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4723234-0E85-17DE-BF05-BD825859B6DD}"/>
                        </a:ext>
                      </a:extLst>
                    </p:cNvPr>
                    <p:cNvSpPr txBox="1"/>
                    <p:nvPr/>
                  </p:nvSpPr>
                  <p:spPr>
                    <a:xfrm>
                      <a:off x="4990101" y="1760538"/>
                      <a:ext cx="297137" cy="231107"/>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b>
                                  <m:sSub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8" name="TextBox 27">
                      <a:extLst>
                        <a:ext uri="{FF2B5EF4-FFF2-40B4-BE49-F238E27FC236}">
                          <a16:creationId xmlns:a16="http://schemas.microsoft.com/office/drawing/2014/main" id="{E4723234-0E85-17DE-BF05-BD825859B6DD}"/>
                        </a:ext>
                      </a:extLst>
                    </p:cNvPr>
                    <p:cNvSpPr txBox="1">
                      <a:spLocks noRot="1" noChangeAspect="1" noMove="1" noResize="1" noEditPoints="1" noAdjustHandles="1" noChangeArrowheads="1" noChangeShapeType="1" noTextEdit="1"/>
                    </p:cNvSpPr>
                    <p:nvPr/>
                  </p:nvSpPr>
                  <p:spPr>
                    <a:xfrm>
                      <a:off x="4990101" y="1760538"/>
                      <a:ext cx="297137" cy="231107"/>
                    </a:xfrm>
                    <a:prstGeom prst="roundRect">
                      <a:avLst>
                        <a:gd name="adj" fmla="val 38026"/>
                      </a:avLst>
                    </a:prstGeom>
                    <a:blipFill>
                      <a:blip r:embed="rId26"/>
                      <a:stretch>
                        <a:fillRect b="-11628"/>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F78E221-6D78-AC49-6246-4CF446B72BB7}"/>
                        </a:ext>
                      </a:extLst>
                    </p:cNvPr>
                    <p:cNvSpPr txBox="1"/>
                    <p:nvPr/>
                  </p:nvSpPr>
                  <p:spPr>
                    <a:xfrm>
                      <a:off x="2726654" y="2031409"/>
                      <a:ext cx="288000" cy="231107"/>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2" name="TextBox 61">
                      <a:extLst>
                        <a:ext uri="{FF2B5EF4-FFF2-40B4-BE49-F238E27FC236}">
                          <a16:creationId xmlns:a16="http://schemas.microsoft.com/office/drawing/2014/main" id="{8F78E221-6D78-AC49-6246-4CF446B72BB7}"/>
                        </a:ext>
                      </a:extLst>
                    </p:cNvPr>
                    <p:cNvSpPr txBox="1">
                      <a:spLocks noRot="1" noChangeAspect="1" noMove="1" noResize="1" noEditPoints="1" noAdjustHandles="1" noChangeArrowheads="1" noChangeShapeType="1" noTextEdit="1"/>
                    </p:cNvSpPr>
                    <p:nvPr/>
                  </p:nvSpPr>
                  <p:spPr>
                    <a:xfrm>
                      <a:off x="2726654" y="2031409"/>
                      <a:ext cx="288000" cy="231107"/>
                    </a:xfrm>
                    <a:prstGeom prst="roundRect">
                      <a:avLst>
                        <a:gd name="adj" fmla="val 38026"/>
                      </a:avLst>
                    </a:prstGeom>
                    <a:blipFill>
                      <a:blip r:embed="rId27"/>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EBBB3D6-D4DC-1416-C053-7379266E086D}"/>
                        </a:ext>
                      </a:extLst>
                    </p:cNvPr>
                    <p:cNvSpPr txBox="1"/>
                    <p:nvPr/>
                  </p:nvSpPr>
                  <p:spPr>
                    <a:xfrm>
                      <a:off x="3649719" y="2031409"/>
                      <a:ext cx="288000" cy="231107"/>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6" name="TextBox 65">
                      <a:extLst>
                        <a:ext uri="{FF2B5EF4-FFF2-40B4-BE49-F238E27FC236}">
                          <a16:creationId xmlns:a16="http://schemas.microsoft.com/office/drawing/2014/main" id="{6EBBB3D6-D4DC-1416-C053-7379266E086D}"/>
                        </a:ext>
                      </a:extLst>
                    </p:cNvPr>
                    <p:cNvSpPr txBox="1">
                      <a:spLocks noRot="1" noChangeAspect="1" noMove="1" noResize="1" noEditPoints="1" noAdjustHandles="1" noChangeArrowheads="1" noChangeShapeType="1" noTextEdit="1"/>
                    </p:cNvSpPr>
                    <p:nvPr/>
                  </p:nvSpPr>
                  <p:spPr>
                    <a:xfrm>
                      <a:off x="3649719" y="2031409"/>
                      <a:ext cx="288000" cy="231107"/>
                    </a:xfrm>
                    <a:prstGeom prst="roundRect">
                      <a:avLst>
                        <a:gd name="adj" fmla="val 38026"/>
                      </a:avLst>
                    </a:prstGeom>
                    <a:blipFill>
                      <a:blip r:embed="rId28"/>
                      <a:stretch>
                        <a:fillRect/>
                      </a:stretch>
                    </a:blipFill>
                    <a:ln w="12700">
                      <a:noFill/>
                    </a:ln>
                  </p:spPr>
                  <p:txBody>
                    <a:bodyPr/>
                    <a:lstStyle/>
                    <a:p>
                      <a:r>
                        <a:rPr lang="en-NZ">
                          <a:noFill/>
                        </a:rPr>
                        <a:t> </a:t>
                      </a:r>
                    </a:p>
                  </p:txBody>
                </p:sp>
              </mc:Fallback>
            </mc:AlternateContent>
            <p:cxnSp>
              <p:nvCxnSpPr>
                <p:cNvPr id="161" name="Connector: Elbow 160">
                  <a:extLst>
                    <a:ext uri="{FF2B5EF4-FFF2-40B4-BE49-F238E27FC236}">
                      <a16:creationId xmlns:a16="http://schemas.microsoft.com/office/drawing/2014/main" id="{E71FC9A0-533E-99A6-3C0E-1FACAA59C91F}"/>
                    </a:ext>
                  </a:extLst>
                </p:cNvPr>
                <p:cNvCxnSpPr>
                  <a:cxnSpLocks/>
                  <a:stCxn id="28" idx="1"/>
                  <a:endCxn id="66" idx="0"/>
                </p:cNvCxnSpPr>
                <p:nvPr/>
              </p:nvCxnSpPr>
              <p:spPr>
                <a:xfrm rot="10800000" flipV="1">
                  <a:off x="3793720" y="1876091"/>
                  <a:ext cx="1196381" cy="155318"/>
                </a:xfrm>
                <a:prstGeom prst="bentConnector2">
                  <a:avLst/>
                </a:prstGeom>
                <a:ln w="12700">
                  <a:headEnd type="triangle" w="sm" len="sm"/>
                  <a:tailEnd type="none" w="med" len="med"/>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30D3A8A6-08A8-2B72-7B2D-F57E48550E54}"/>
                  </a:ext>
                </a:extLst>
              </p:cNvPr>
              <p:cNvGrpSpPr/>
              <p:nvPr/>
            </p:nvGrpSpPr>
            <p:grpSpPr>
              <a:xfrm>
                <a:off x="4030312" y="2266624"/>
                <a:ext cx="1256934" cy="1391079"/>
                <a:chOff x="4030312" y="2266624"/>
                <a:chExt cx="1256934" cy="1391079"/>
              </a:xfrm>
            </p:grpSpPr>
            <p:cxnSp>
              <p:nvCxnSpPr>
                <p:cNvPr id="5" name="Straight Arrow Connector 4">
                  <a:extLst>
                    <a:ext uri="{FF2B5EF4-FFF2-40B4-BE49-F238E27FC236}">
                      <a16:creationId xmlns:a16="http://schemas.microsoft.com/office/drawing/2014/main" id="{EBC53244-204A-1827-8824-EBBBF3AC9E22}"/>
                    </a:ext>
                  </a:extLst>
                </p:cNvPr>
                <p:cNvCxnSpPr>
                  <a:cxnSpLocks/>
                  <a:stCxn id="64" idx="2"/>
                  <a:endCxn id="67" idx="0"/>
                </p:cNvCxnSpPr>
                <p:nvPr/>
              </p:nvCxnSpPr>
              <p:spPr>
                <a:xfrm>
                  <a:off x="4343959" y="2615448"/>
                  <a:ext cx="0" cy="449875"/>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D8CC9DF-029F-91D1-1FAE-C24CF76161FE}"/>
                        </a:ext>
                      </a:extLst>
                    </p:cNvPr>
                    <p:cNvSpPr txBox="1"/>
                    <p:nvPr/>
                  </p:nvSpPr>
                  <p:spPr>
                    <a:xfrm>
                      <a:off x="4030312" y="3402222"/>
                      <a:ext cx="627290" cy="255481"/>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𝑛𝐻</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𝐴𝑇𝑃</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2" name="TextBox 21">
                      <a:extLst>
                        <a:ext uri="{FF2B5EF4-FFF2-40B4-BE49-F238E27FC236}">
                          <a16:creationId xmlns:a16="http://schemas.microsoft.com/office/drawing/2014/main" id="{3D8CC9DF-029F-91D1-1FAE-C24CF76161FE}"/>
                        </a:ext>
                      </a:extLst>
                    </p:cNvPr>
                    <p:cNvSpPr txBox="1">
                      <a:spLocks noRot="1" noChangeAspect="1" noMove="1" noResize="1" noEditPoints="1" noAdjustHandles="1" noChangeArrowheads="1" noChangeShapeType="1" noTextEdit="1"/>
                    </p:cNvSpPr>
                    <p:nvPr/>
                  </p:nvSpPr>
                  <p:spPr>
                    <a:xfrm>
                      <a:off x="4030312" y="3402222"/>
                      <a:ext cx="627290" cy="255481"/>
                    </a:xfrm>
                    <a:prstGeom prst="roundRect">
                      <a:avLst>
                        <a:gd name="adj" fmla="val 38026"/>
                      </a:avLst>
                    </a:prstGeom>
                    <a:blipFill>
                      <a:blip r:embed="rId29"/>
                      <a:stretch>
                        <a:fillRect l="-2632" b="-4167"/>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91A29EC-18E0-3DE5-39BA-3111A36BC08C}"/>
                        </a:ext>
                      </a:extLst>
                    </p:cNvPr>
                    <p:cNvSpPr txBox="1"/>
                    <p:nvPr/>
                  </p:nvSpPr>
                  <p:spPr>
                    <a:xfrm>
                      <a:off x="4924078" y="2384954"/>
                      <a:ext cx="363168" cy="229881"/>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𝐴𝑇𝑃</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4" name="TextBox 23">
                      <a:extLst>
                        <a:ext uri="{FF2B5EF4-FFF2-40B4-BE49-F238E27FC236}">
                          <a16:creationId xmlns:a16="http://schemas.microsoft.com/office/drawing/2014/main" id="{B91A29EC-18E0-3DE5-39BA-3111A36BC08C}"/>
                        </a:ext>
                      </a:extLst>
                    </p:cNvPr>
                    <p:cNvSpPr txBox="1">
                      <a:spLocks noRot="1" noChangeAspect="1" noMove="1" noResize="1" noEditPoints="1" noAdjustHandles="1" noChangeArrowheads="1" noChangeShapeType="1" noTextEdit="1"/>
                    </p:cNvSpPr>
                    <p:nvPr/>
                  </p:nvSpPr>
                  <p:spPr>
                    <a:xfrm>
                      <a:off x="4924078" y="2384954"/>
                      <a:ext cx="363168" cy="229881"/>
                    </a:xfrm>
                    <a:prstGeom prst="roundRect">
                      <a:avLst>
                        <a:gd name="adj" fmla="val 38026"/>
                      </a:avLst>
                    </a:prstGeom>
                    <a:blipFill>
                      <a:blip r:embed="rId30"/>
                      <a:stretch>
                        <a:fillRect l="-3030" b="-2273"/>
                      </a:stretch>
                    </a:blipFill>
                    <a:ln w="12700">
                      <a:solidFill>
                        <a:srgbClr val="FF0000"/>
                      </a:solidFill>
                    </a:ln>
                  </p:spPr>
                  <p:txBody>
                    <a:bodyPr/>
                    <a:lstStyle/>
                    <a:p>
                      <a:r>
                        <a:rPr lang="en-NZ">
                          <a:noFill/>
                        </a:rPr>
                        <a:t> </a:t>
                      </a:r>
                    </a:p>
                  </p:txBody>
                </p:sp>
              </mc:Fallback>
            </mc:AlternateContent>
            <p:cxnSp>
              <p:nvCxnSpPr>
                <p:cNvPr id="31" name="Straight Arrow Connector 30">
                  <a:extLst>
                    <a:ext uri="{FF2B5EF4-FFF2-40B4-BE49-F238E27FC236}">
                      <a16:creationId xmlns:a16="http://schemas.microsoft.com/office/drawing/2014/main" id="{F746445F-3EFF-1989-16EE-FF88D72DE890}"/>
                    </a:ext>
                  </a:extLst>
                </p:cNvPr>
                <p:cNvCxnSpPr>
                  <a:cxnSpLocks/>
                  <a:stCxn id="30" idx="2"/>
                  <a:endCxn id="64" idx="0"/>
                </p:cNvCxnSpPr>
                <p:nvPr/>
              </p:nvCxnSpPr>
              <p:spPr>
                <a:xfrm flipH="1">
                  <a:off x="4343959" y="2266624"/>
                  <a:ext cx="6" cy="117717"/>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6A60C28-5893-F766-EF2B-40E19B09FCE7}"/>
                    </a:ext>
                  </a:extLst>
                </p:cNvPr>
                <p:cNvCxnSpPr>
                  <a:cxnSpLocks/>
                  <a:stCxn id="24" idx="1"/>
                  <a:endCxn id="64" idx="3"/>
                </p:cNvCxnSpPr>
                <p:nvPr/>
              </p:nvCxnSpPr>
              <p:spPr>
                <a:xfrm flipH="1" flipV="1">
                  <a:off x="4487959" y="2499894"/>
                  <a:ext cx="436120" cy="1"/>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4BDDF8A-142C-6C64-EF9D-3C6406324C51}"/>
                    </a:ext>
                  </a:extLst>
                </p:cNvPr>
                <p:cNvCxnSpPr>
                  <a:cxnSpLocks/>
                  <a:stCxn id="67" idx="2"/>
                  <a:endCxn id="22" idx="0"/>
                </p:cNvCxnSpPr>
                <p:nvPr/>
              </p:nvCxnSpPr>
              <p:spPr>
                <a:xfrm flipH="1">
                  <a:off x="4343957" y="3296430"/>
                  <a:ext cx="2" cy="105792"/>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F319443-2DF1-8E94-D357-1D92AE285E98}"/>
                        </a:ext>
                      </a:extLst>
                    </p:cNvPr>
                    <p:cNvSpPr txBox="1"/>
                    <p:nvPr/>
                  </p:nvSpPr>
                  <p:spPr>
                    <a:xfrm>
                      <a:off x="4199958" y="2384341"/>
                      <a:ext cx="288000" cy="231107"/>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4" name="TextBox 63">
                      <a:extLst>
                        <a:ext uri="{FF2B5EF4-FFF2-40B4-BE49-F238E27FC236}">
                          <a16:creationId xmlns:a16="http://schemas.microsoft.com/office/drawing/2014/main" id="{5F319443-2DF1-8E94-D357-1D92AE285E98}"/>
                        </a:ext>
                      </a:extLst>
                    </p:cNvPr>
                    <p:cNvSpPr txBox="1">
                      <a:spLocks noRot="1" noChangeAspect="1" noMove="1" noResize="1" noEditPoints="1" noAdjustHandles="1" noChangeArrowheads="1" noChangeShapeType="1" noTextEdit="1"/>
                    </p:cNvSpPr>
                    <p:nvPr/>
                  </p:nvSpPr>
                  <p:spPr>
                    <a:xfrm>
                      <a:off x="4199958" y="2384341"/>
                      <a:ext cx="288000" cy="231107"/>
                    </a:xfrm>
                    <a:prstGeom prst="roundRect">
                      <a:avLst>
                        <a:gd name="adj" fmla="val 38026"/>
                      </a:avLst>
                    </a:prstGeom>
                    <a:blipFill>
                      <a:blip r:embed="rId31"/>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9DCBE5D-3386-3889-6FBA-ACD945AF6575}"/>
                        </a:ext>
                      </a:extLst>
                    </p:cNvPr>
                    <p:cNvSpPr txBox="1"/>
                    <p:nvPr/>
                  </p:nvSpPr>
                  <p:spPr>
                    <a:xfrm>
                      <a:off x="4199958" y="3065323"/>
                      <a:ext cx="288000" cy="231107"/>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7" name="TextBox 66">
                      <a:extLst>
                        <a:ext uri="{FF2B5EF4-FFF2-40B4-BE49-F238E27FC236}">
                          <a16:creationId xmlns:a16="http://schemas.microsoft.com/office/drawing/2014/main" id="{89DCBE5D-3386-3889-6FBA-ACD945AF6575}"/>
                        </a:ext>
                      </a:extLst>
                    </p:cNvPr>
                    <p:cNvSpPr txBox="1">
                      <a:spLocks noRot="1" noChangeAspect="1" noMove="1" noResize="1" noEditPoints="1" noAdjustHandles="1" noChangeArrowheads="1" noChangeShapeType="1" noTextEdit="1"/>
                    </p:cNvSpPr>
                    <p:nvPr/>
                  </p:nvSpPr>
                  <p:spPr>
                    <a:xfrm>
                      <a:off x="4199958" y="3065323"/>
                      <a:ext cx="288000" cy="231107"/>
                    </a:xfrm>
                    <a:prstGeom prst="roundRect">
                      <a:avLst>
                        <a:gd name="adj" fmla="val 38026"/>
                      </a:avLst>
                    </a:prstGeom>
                    <a:blipFill>
                      <a:blip r:embed="rId32"/>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0C4AB8A6-5475-0E2B-FFD8-982B2326A842}"/>
                        </a:ext>
                      </a:extLst>
                    </p:cNvPr>
                    <p:cNvSpPr/>
                    <p:nvPr/>
                  </p:nvSpPr>
                  <p:spPr>
                    <a:xfrm>
                      <a:off x="4162373" y="2728639"/>
                      <a:ext cx="363168" cy="231107"/>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oMath>
                        </m:oMathPara>
                      </a14:m>
                      <a:endPar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7" name="Rectangle: Rounded Corners 6">
                      <a:extLst>
                        <a:ext uri="{FF2B5EF4-FFF2-40B4-BE49-F238E27FC236}">
                          <a16:creationId xmlns:a16="http://schemas.microsoft.com/office/drawing/2014/main" id="{0C4AB8A6-5475-0E2B-FFD8-982B2326A842}"/>
                        </a:ext>
                      </a:extLst>
                    </p:cNvPr>
                    <p:cNvSpPr>
                      <a:spLocks noRot="1" noChangeAspect="1" noMove="1" noResize="1" noEditPoints="1" noAdjustHandles="1" noChangeArrowheads="1" noChangeShapeType="1" noTextEdit="1"/>
                    </p:cNvSpPr>
                    <p:nvPr/>
                  </p:nvSpPr>
                  <p:spPr>
                    <a:xfrm>
                      <a:off x="4162373" y="2728639"/>
                      <a:ext cx="363168" cy="231107"/>
                    </a:xfrm>
                    <a:prstGeom prst="roundRect">
                      <a:avLst>
                        <a:gd name="adj" fmla="val 22549"/>
                      </a:avLst>
                    </a:prstGeom>
                    <a:blipFill>
                      <a:blip r:embed="rId33"/>
                      <a:stretch>
                        <a:fillRect l="-2985"/>
                      </a:stretch>
                    </a:blipFill>
                  </p:spPr>
                  <p:txBody>
                    <a:bodyPr/>
                    <a:lstStyle/>
                    <a:p>
                      <a:r>
                        <a:rPr lang="en-NZ">
                          <a:noFill/>
                        </a:rPr>
                        <a:t> </a:t>
                      </a:r>
                    </a:p>
                  </p:txBody>
                </p:sp>
              </mc:Fallback>
            </mc:AlternateContent>
          </p:grpSp>
        </p:grpSp>
        <p:sp>
          <p:nvSpPr>
            <p:cNvPr id="113" name="Arrow: Right 112">
              <a:extLst>
                <a:ext uri="{FF2B5EF4-FFF2-40B4-BE49-F238E27FC236}">
                  <a16:creationId xmlns:a16="http://schemas.microsoft.com/office/drawing/2014/main" id="{E25525AE-F0F4-E6A8-74B9-BDAE94153E0B}"/>
                </a:ext>
              </a:extLst>
            </p:cNvPr>
            <p:cNvSpPr/>
            <p:nvPr/>
          </p:nvSpPr>
          <p:spPr>
            <a:xfrm>
              <a:off x="3225496" y="3136593"/>
              <a:ext cx="278961" cy="34713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Arrow: Right 113">
              <a:extLst>
                <a:ext uri="{FF2B5EF4-FFF2-40B4-BE49-F238E27FC236}">
                  <a16:creationId xmlns:a16="http://schemas.microsoft.com/office/drawing/2014/main" id="{F4BE0D1F-C4A8-01BA-376A-909E0062DC25}"/>
                </a:ext>
              </a:extLst>
            </p:cNvPr>
            <p:cNvSpPr/>
            <p:nvPr/>
          </p:nvSpPr>
          <p:spPr>
            <a:xfrm>
              <a:off x="9383526" y="3136593"/>
              <a:ext cx="278961" cy="34713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9" name="Group 138">
              <a:extLst>
                <a:ext uri="{FF2B5EF4-FFF2-40B4-BE49-F238E27FC236}">
                  <a16:creationId xmlns:a16="http://schemas.microsoft.com/office/drawing/2014/main" id="{87111555-3F92-89E1-CDD2-EAF0A96AB08B}"/>
                </a:ext>
              </a:extLst>
            </p:cNvPr>
            <p:cNvGrpSpPr/>
            <p:nvPr/>
          </p:nvGrpSpPr>
          <p:grpSpPr>
            <a:xfrm>
              <a:off x="10167703" y="1995735"/>
              <a:ext cx="1364419" cy="2628848"/>
              <a:chOff x="9648325" y="1858905"/>
              <a:chExt cx="1364419" cy="2628848"/>
            </a:xfrm>
          </p:grpSpPr>
          <p:cxnSp>
            <p:nvCxnSpPr>
              <p:cNvPr id="81" name="Straight Arrow Connector 80">
                <a:extLst>
                  <a:ext uri="{FF2B5EF4-FFF2-40B4-BE49-F238E27FC236}">
                    <a16:creationId xmlns:a16="http://schemas.microsoft.com/office/drawing/2014/main" id="{1961776A-83F7-89F7-1265-676112FA10EA}"/>
                  </a:ext>
                </a:extLst>
              </p:cNvPr>
              <p:cNvCxnSpPr>
                <a:cxnSpLocks/>
              </p:cNvCxnSpPr>
              <p:nvPr/>
            </p:nvCxnSpPr>
            <p:spPr>
              <a:xfrm>
                <a:off x="10293247" y="2528645"/>
                <a:ext cx="0" cy="702603"/>
              </a:xfrm>
              <a:prstGeom prst="straightConnector1">
                <a:avLst/>
              </a:prstGeom>
              <a:ln w="19050">
                <a:solidFill>
                  <a:srgbClr val="FF0000"/>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1EB7A4A-B428-B551-0787-8F96E851C6FB}"/>
                  </a:ext>
                </a:extLst>
              </p:cNvPr>
              <p:cNvCxnSpPr>
                <a:cxnSpLocks/>
                <a:stCxn id="58" idx="2"/>
                <a:endCxn id="57" idx="0"/>
              </p:cNvCxnSpPr>
              <p:nvPr/>
            </p:nvCxnSpPr>
            <p:spPr>
              <a:xfrm>
                <a:off x="10356747" y="2528645"/>
                <a:ext cx="0" cy="702603"/>
              </a:xfrm>
              <a:prstGeom prst="straightConnector1">
                <a:avLst/>
              </a:prstGeom>
              <a:ln w="19050">
                <a:solidFill>
                  <a:srgbClr val="7030A0"/>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34CB758E-1226-78FF-C29D-E1075202D6FE}"/>
                  </a:ext>
                </a:extLst>
              </p:cNvPr>
              <p:cNvGrpSpPr/>
              <p:nvPr/>
            </p:nvGrpSpPr>
            <p:grpSpPr>
              <a:xfrm>
                <a:off x="9648325" y="2693804"/>
                <a:ext cx="1296000" cy="216000"/>
                <a:chOff x="9712721" y="2953243"/>
                <a:chExt cx="1296000" cy="216000"/>
              </a:xfrm>
            </p:grpSpPr>
            <p:cxnSp>
              <p:nvCxnSpPr>
                <p:cNvPr id="88" name="Straight Connector 87">
                  <a:extLst>
                    <a:ext uri="{FF2B5EF4-FFF2-40B4-BE49-F238E27FC236}">
                      <a16:creationId xmlns:a16="http://schemas.microsoft.com/office/drawing/2014/main" id="{03E0E95A-872D-23B1-A71F-886E4CE9EFD2}"/>
                    </a:ext>
                  </a:extLst>
                </p:cNvPr>
                <p:cNvCxnSpPr>
                  <a:cxnSpLocks/>
                </p:cNvCxnSpPr>
                <p:nvPr/>
              </p:nvCxnSpPr>
              <p:spPr>
                <a:xfrm>
                  <a:off x="9712721" y="3061243"/>
                  <a:ext cx="1296000" cy="0"/>
                </a:xfrm>
                <a:prstGeom prst="line">
                  <a:avLst/>
                </a:prstGeom>
                <a:ln w="57150" cmpd="dbl">
                  <a:solidFill>
                    <a:schemeClr val="accent4">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2CE50AED-BBFB-A1F3-1799-A14D578E4E56}"/>
                    </a:ext>
                  </a:extLst>
                </p:cNvPr>
                <p:cNvSpPr/>
                <p:nvPr/>
              </p:nvSpPr>
              <p:spPr>
                <a:xfrm>
                  <a:off x="10141593" y="2953243"/>
                  <a:ext cx="576000" cy="216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a:ea typeface="+mn-ea"/>
                      <a:cs typeface="+mn-cs"/>
                    </a:rPr>
                    <a:t>SERCA</a:t>
                  </a:r>
                </a:p>
              </p:txBody>
            </p: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981C981-7FB2-6620-5656-56954C91E5EF}"/>
                      </a:ext>
                    </a:extLst>
                  </p:cNvPr>
                  <p:cNvSpPr txBox="1"/>
                  <p:nvPr/>
                </p:nvSpPr>
                <p:spPr>
                  <a:xfrm>
                    <a:off x="10616744" y="1859767"/>
                    <a:ext cx="360000" cy="267165"/>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5" name="TextBox 54">
                    <a:extLst>
                      <a:ext uri="{FF2B5EF4-FFF2-40B4-BE49-F238E27FC236}">
                        <a16:creationId xmlns:a16="http://schemas.microsoft.com/office/drawing/2014/main" id="{0981C981-7FB2-6620-5656-56954C91E5EF}"/>
                      </a:ext>
                    </a:extLst>
                  </p:cNvPr>
                  <p:cNvSpPr txBox="1">
                    <a:spLocks noRot="1" noChangeAspect="1" noMove="1" noResize="1" noEditPoints="1" noAdjustHandles="1" noChangeArrowheads="1" noChangeShapeType="1" noTextEdit="1"/>
                  </p:cNvSpPr>
                  <p:nvPr/>
                </p:nvSpPr>
                <p:spPr>
                  <a:xfrm>
                    <a:off x="10616744" y="1859767"/>
                    <a:ext cx="360000" cy="267165"/>
                  </a:xfrm>
                  <a:prstGeom prst="roundRect">
                    <a:avLst>
                      <a:gd name="adj" fmla="val 38026"/>
                    </a:avLst>
                  </a:prstGeom>
                  <a:blipFill>
                    <a:blip r:embed="rId34"/>
                    <a:stretch>
                      <a:fillRect b="-2222"/>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33A901B-C8B8-F430-5195-E357861B75C0}"/>
                      </a:ext>
                    </a:extLst>
                  </p:cNvPr>
                  <p:cNvSpPr txBox="1"/>
                  <p:nvPr/>
                </p:nvSpPr>
                <p:spPr>
                  <a:xfrm>
                    <a:off x="10616744" y="4205398"/>
                    <a:ext cx="360000" cy="280713"/>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6" name="TextBox 55">
                    <a:extLst>
                      <a:ext uri="{FF2B5EF4-FFF2-40B4-BE49-F238E27FC236}">
                        <a16:creationId xmlns:a16="http://schemas.microsoft.com/office/drawing/2014/main" id="{B33A901B-C8B8-F430-5195-E357861B75C0}"/>
                      </a:ext>
                    </a:extLst>
                  </p:cNvPr>
                  <p:cNvSpPr txBox="1">
                    <a:spLocks noRot="1" noChangeAspect="1" noMove="1" noResize="1" noEditPoints="1" noAdjustHandles="1" noChangeArrowheads="1" noChangeShapeType="1" noTextEdit="1"/>
                  </p:cNvSpPr>
                  <p:nvPr/>
                </p:nvSpPr>
                <p:spPr>
                  <a:xfrm>
                    <a:off x="10616744" y="4205398"/>
                    <a:ext cx="360000" cy="280713"/>
                  </a:xfrm>
                  <a:prstGeom prst="roundRect">
                    <a:avLst>
                      <a:gd name="adj" fmla="val 38026"/>
                    </a:avLst>
                  </a:prstGeom>
                  <a:blipFill>
                    <a:blip r:embed="rId35"/>
                    <a:stretch>
                      <a:fillRect b="-4167"/>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DFDF1BA-943C-D13D-E080-6DB9B8FF4C8C}"/>
                      </a:ext>
                    </a:extLst>
                  </p:cNvPr>
                  <p:cNvSpPr txBox="1"/>
                  <p:nvPr/>
                </p:nvSpPr>
                <p:spPr>
                  <a:xfrm>
                    <a:off x="10158747" y="3231248"/>
                    <a:ext cx="396000" cy="252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7" name="TextBox 56">
                    <a:extLst>
                      <a:ext uri="{FF2B5EF4-FFF2-40B4-BE49-F238E27FC236}">
                        <a16:creationId xmlns:a16="http://schemas.microsoft.com/office/drawing/2014/main" id="{CDFDF1BA-943C-D13D-E080-6DB9B8FF4C8C}"/>
                      </a:ext>
                    </a:extLst>
                  </p:cNvPr>
                  <p:cNvSpPr txBox="1">
                    <a:spLocks noRot="1" noChangeAspect="1" noMove="1" noResize="1" noEditPoints="1" noAdjustHandles="1" noChangeArrowheads="1" noChangeShapeType="1" noTextEdit="1"/>
                  </p:cNvSpPr>
                  <p:nvPr/>
                </p:nvSpPr>
                <p:spPr>
                  <a:xfrm>
                    <a:off x="10158747" y="3231248"/>
                    <a:ext cx="396000" cy="252000"/>
                  </a:xfrm>
                  <a:prstGeom prst="roundRect">
                    <a:avLst>
                      <a:gd name="adj" fmla="val 38026"/>
                    </a:avLst>
                  </a:prstGeom>
                  <a:blipFill>
                    <a:blip r:embed="rId36"/>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A7DB6BCD-0138-7200-DB01-6015BBD9E9C5}"/>
                      </a:ext>
                    </a:extLst>
                  </p:cNvPr>
                  <p:cNvSpPr txBox="1"/>
                  <p:nvPr/>
                </p:nvSpPr>
                <p:spPr>
                  <a:xfrm>
                    <a:off x="10158747" y="2276645"/>
                    <a:ext cx="396000" cy="252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1" i="1" u="none" strike="noStrike" kern="1200" cap="none" spc="0" normalizeH="0" baseline="0" noProof="0">
                                  <a:ln>
                                    <a:noFill/>
                                  </a:ln>
                                  <a:solidFill>
                                    <a:prstClr val="black"/>
                                  </a:solidFill>
                                  <a:effectLst/>
                                  <a:uLnTx/>
                                  <a:uFillTx/>
                                  <a:latin typeface="Cambria Math" panose="02040503050406030204" pitchFamily="18" charset="0"/>
                                  <a:ea typeface="+mn-ea"/>
                                  <a:cs typeface="Calibri" panose="020F0502020204030204" pitchFamily="34" charset="0"/>
                                </a:rPr>
                                <m:t>.</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8" name="TextBox 57">
                    <a:extLst>
                      <a:ext uri="{FF2B5EF4-FFF2-40B4-BE49-F238E27FC236}">
                        <a16:creationId xmlns:a16="http://schemas.microsoft.com/office/drawing/2014/main" id="{A7DB6BCD-0138-7200-DB01-6015BBD9E9C5}"/>
                      </a:ext>
                    </a:extLst>
                  </p:cNvPr>
                  <p:cNvSpPr txBox="1">
                    <a:spLocks noRot="1" noChangeAspect="1" noMove="1" noResize="1" noEditPoints="1" noAdjustHandles="1" noChangeArrowheads="1" noChangeShapeType="1" noTextEdit="1"/>
                  </p:cNvSpPr>
                  <p:nvPr/>
                </p:nvSpPr>
                <p:spPr>
                  <a:xfrm>
                    <a:off x="10158747" y="2276645"/>
                    <a:ext cx="396000" cy="252000"/>
                  </a:xfrm>
                  <a:prstGeom prst="roundRect">
                    <a:avLst>
                      <a:gd name="adj" fmla="val 38026"/>
                    </a:avLst>
                  </a:prstGeom>
                  <a:blipFill>
                    <a:blip r:embed="rId37"/>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F6C8454-1346-9073-2AD5-4DEC2B25FEB2}"/>
                      </a:ext>
                    </a:extLst>
                  </p:cNvPr>
                  <p:cNvSpPr txBox="1"/>
                  <p:nvPr/>
                </p:nvSpPr>
                <p:spPr>
                  <a:xfrm>
                    <a:off x="10616744" y="2995368"/>
                    <a:ext cx="396000" cy="250663"/>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𝐴𝑇𝑃</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2" name="TextBox 81">
                    <a:extLst>
                      <a:ext uri="{FF2B5EF4-FFF2-40B4-BE49-F238E27FC236}">
                        <a16:creationId xmlns:a16="http://schemas.microsoft.com/office/drawing/2014/main" id="{DF6C8454-1346-9073-2AD5-4DEC2B25FEB2}"/>
                      </a:ext>
                    </a:extLst>
                  </p:cNvPr>
                  <p:cNvSpPr txBox="1">
                    <a:spLocks noRot="1" noChangeAspect="1" noMove="1" noResize="1" noEditPoints="1" noAdjustHandles="1" noChangeArrowheads="1" noChangeShapeType="1" noTextEdit="1"/>
                  </p:cNvSpPr>
                  <p:nvPr/>
                </p:nvSpPr>
                <p:spPr>
                  <a:xfrm>
                    <a:off x="10616744" y="2995368"/>
                    <a:ext cx="396000" cy="250663"/>
                  </a:xfrm>
                  <a:prstGeom prst="roundRect">
                    <a:avLst>
                      <a:gd name="adj" fmla="val 38026"/>
                    </a:avLst>
                  </a:prstGeom>
                  <a:blipFill>
                    <a:blip r:embed="rId38"/>
                    <a:stretch>
                      <a:fillRect l="-2985" b="-2326"/>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E293EAE2-6F3F-DA4D-6F08-AD52E8264760}"/>
                      </a:ext>
                    </a:extLst>
                  </p:cNvPr>
                  <p:cNvSpPr txBox="1"/>
                  <p:nvPr/>
                </p:nvSpPr>
                <p:spPr>
                  <a:xfrm>
                    <a:off x="10616744" y="3560562"/>
                    <a:ext cx="396000" cy="250663"/>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𝐴𝐷𝑃</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3" name="TextBox 82">
                    <a:extLst>
                      <a:ext uri="{FF2B5EF4-FFF2-40B4-BE49-F238E27FC236}">
                        <a16:creationId xmlns:a16="http://schemas.microsoft.com/office/drawing/2014/main" id="{E293EAE2-6F3F-DA4D-6F08-AD52E8264760}"/>
                      </a:ext>
                    </a:extLst>
                  </p:cNvPr>
                  <p:cNvSpPr txBox="1">
                    <a:spLocks noRot="1" noChangeAspect="1" noMove="1" noResize="1" noEditPoints="1" noAdjustHandles="1" noChangeArrowheads="1" noChangeShapeType="1" noTextEdit="1"/>
                  </p:cNvSpPr>
                  <p:nvPr/>
                </p:nvSpPr>
                <p:spPr>
                  <a:xfrm>
                    <a:off x="10616744" y="3560562"/>
                    <a:ext cx="396000" cy="250663"/>
                  </a:xfrm>
                  <a:prstGeom prst="roundRect">
                    <a:avLst>
                      <a:gd name="adj" fmla="val 38026"/>
                    </a:avLst>
                  </a:prstGeom>
                  <a:blipFill>
                    <a:blip r:embed="rId39"/>
                    <a:stretch>
                      <a:fillRect l="-4478" b="-2326"/>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6A87E91-6FDB-EA42-75F1-18F1515A5636}"/>
                      </a:ext>
                    </a:extLst>
                  </p:cNvPr>
                  <p:cNvSpPr txBox="1"/>
                  <p:nvPr/>
                </p:nvSpPr>
                <p:spPr>
                  <a:xfrm>
                    <a:off x="10616744" y="3844274"/>
                    <a:ext cx="360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𝑃𝑖</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4" name="TextBox 83">
                    <a:extLst>
                      <a:ext uri="{FF2B5EF4-FFF2-40B4-BE49-F238E27FC236}">
                        <a16:creationId xmlns:a16="http://schemas.microsoft.com/office/drawing/2014/main" id="{46A87E91-6FDB-EA42-75F1-18F1515A5636}"/>
                      </a:ext>
                    </a:extLst>
                  </p:cNvPr>
                  <p:cNvSpPr txBox="1">
                    <a:spLocks noRot="1" noChangeAspect="1" noMove="1" noResize="1" noEditPoints="1" noAdjustHandles="1" noChangeArrowheads="1" noChangeShapeType="1" noTextEdit="1"/>
                  </p:cNvSpPr>
                  <p:nvPr/>
                </p:nvSpPr>
                <p:spPr>
                  <a:xfrm>
                    <a:off x="10616744" y="3844274"/>
                    <a:ext cx="360000" cy="252000"/>
                  </a:xfrm>
                  <a:prstGeom prst="roundRect">
                    <a:avLst>
                      <a:gd name="adj" fmla="val 38026"/>
                    </a:avLst>
                  </a:prstGeom>
                  <a:blipFill>
                    <a:blip r:embed="rId40"/>
                    <a:stretch>
                      <a:fillRect b="-4651"/>
                    </a:stretch>
                  </a:blipFill>
                  <a:ln w="12700">
                    <a:solidFill>
                      <a:srgbClr val="FF0000"/>
                    </a:solidFill>
                  </a:ln>
                </p:spPr>
                <p:txBody>
                  <a:bodyPr/>
                  <a:lstStyle/>
                  <a:p>
                    <a:r>
                      <a:rPr lang="en-NZ">
                        <a:noFill/>
                      </a:rPr>
                      <a:t> </a:t>
                    </a:r>
                  </a:p>
                </p:txBody>
              </p:sp>
            </mc:Fallback>
          </mc:AlternateContent>
          <p:cxnSp>
            <p:nvCxnSpPr>
              <p:cNvPr id="85" name="Connector: Elbow 84">
                <a:extLst>
                  <a:ext uri="{FF2B5EF4-FFF2-40B4-BE49-F238E27FC236}">
                    <a16:creationId xmlns:a16="http://schemas.microsoft.com/office/drawing/2014/main" id="{32864D5A-7D31-33F0-6ED5-90FF76F2FE02}"/>
                  </a:ext>
                </a:extLst>
              </p:cNvPr>
              <p:cNvCxnSpPr>
                <a:cxnSpLocks/>
                <a:stCxn id="84" idx="1"/>
                <a:endCxn id="57" idx="2"/>
              </p:cNvCxnSpPr>
              <p:nvPr/>
            </p:nvCxnSpPr>
            <p:spPr>
              <a:xfrm rot="10800000">
                <a:off x="10400744" y="3483248"/>
                <a:ext cx="216000" cy="487026"/>
              </a:xfrm>
              <a:prstGeom prst="bentConnector2">
                <a:avLst/>
              </a:prstGeom>
              <a:ln w="19050">
                <a:solidFill>
                  <a:schemeClr val="accent2">
                    <a:lumMod val="7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AA2980F7-4120-381F-9526-617AB6AAE430}"/>
                  </a:ext>
                </a:extLst>
              </p:cNvPr>
              <p:cNvCxnSpPr>
                <a:cxnSpLocks/>
              </p:cNvCxnSpPr>
              <p:nvPr/>
            </p:nvCxnSpPr>
            <p:spPr>
              <a:xfrm rot="10800000" flipV="1">
                <a:off x="10436744" y="3121713"/>
                <a:ext cx="180000" cy="108000"/>
              </a:xfrm>
              <a:prstGeom prst="bentConnector2">
                <a:avLst/>
              </a:prstGeom>
              <a:ln w="19050">
                <a:solidFill>
                  <a:schemeClr val="accent2">
                    <a:lumMod val="75000"/>
                  </a:schemeClr>
                </a:solidFill>
                <a:headEnd type="none"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F31B7BA-53F8-14FA-B3B9-D2EB09828ED0}"/>
                  </a:ext>
                </a:extLst>
              </p:cNvPr>
              <p:cNvCxnSpPr>
                <a:cxnSpLocks/>
                <a:stCxn id="83" idx="1"/>
                <a:endCxn id="57" idx="2"/>
              </p:cNvCxnSpPr>
              <p:nvPr/>
            </p:nvCxnSpPr>
            <p:spPr>
              <a:xfrm rot="10800000">
                <a:off x="10436744" y="3483248"/>
                <a:ext cx="180000" cy="202646"/>
              </a:xfrm>
              <a:prstGeom prst="bentConnector2">
                <a:avLst/>
              </a:prstGeom>
              <a:ln w="19050">
                <a:solidFill>
                  <a:schemeClr val="accent2">
                    <a:lumMod val="7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F11A1421-3B9B-9D3F-78A9-ADB081744705}"/>
                  </a:ext>
                </a:extLst>
              </p:cNvPr>
              <p:cNvCxnSpPr>
                <a:cxnSpLocks/>
                <a:stCxn id="118" idx="3"/>
                <a:endCxn id="57" idx="2"/>
              </p:cNvCxnSpPr>
              <p:nvPr/>
            </p:nvCxnSpPr>
            <p:spPr>
              <a:xfrm flipV="1">
                <a:off x="10149247" y="3483248"/>
                <a:ext cx="144000" cy="862507"/>
              </a:xfrm>
              <a:prstGeom prst="bentConnector2">
                <a:avLst/>
              </a:prstGeom>
              <a:ln w="19050">
                <a:solidFill>
                  <a:srgbClr val="FF0000"/>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C2723645-2341-F914-1745-196140E60072}"/>
                  </a:ext>
                </a:extLst>
              </p:cNvPr>
              <p:cNvCxnSpPr>
                <a:cxnSpLocks/>
                <a:stCxn id="117" idx="3"/>
                <a:endCxn id="58" idx="0"/>
              </p:cNvCxnSpPr>
              <p:nvPr/>
            </p:nvCxnSpPr>
            <p:spPr>
              <a:xfrm>
                <a:off x="10149247" y="1993350"/>
                <a:ext cx="144000" cy="283295"/>
              </a:xfrm>
              <a:prstGeom prst="bentConnector2">
                <a:avLst/>
              </a:prstGeom>
              <a:ln w="19050">
                <a:solidFill>
                  <a:srgbClr val="FF0000"/>
                </a:solidFill>
                <a:headEnd type="triangle" w="sm" len="med"/>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6F70B000-229E-A5E8-7808-354568E5EE3C}"/>
                      </a:ext>
                    </a:extLst>
                  </p:cNvPr>
                  <p:cNvSpPr txBox="1"/>
                  <p:nvPr/>
                </p:nvSpPr>
                <p:spPr>
                  <a:xfrm>
                    <a:off x="9717247" y="1858905"/>
                    <a:ext cx="432000" cy="26889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𝐶𝑎</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7" name="TextBox 116">
                    <a:extLst>
                      <a:ext uri="{FF2B5EF4-FFF2-40B4-BE49-F238E27FC236}">
                        <a16:creationId xmlns:a16="http://schemas.microsoft.com/office/drawing/2014/main" id="{6F70B000-229E-A5E8-7808-354568E5EE3C}"/>
                      </a:ext>
                    </a:extLst>
                  </p:cNvPr>
                  <p:cNvSpPr txBox="1">
                    <a:spLocks noRot="1" noChangeAspect="1" noMove="1" noResize="1" noEditPoints="1" noAdjustHandles="1" noChangeArrowheads="1" noChangeShapeType="1" noTextEdit="1"/>
                  </p:cNvSpPr>
                  <p:nvPr/>
                </p:nvSpPr>
                <p:spPr>
                  <a:xfrm>
                    <a:off x="9717247" y="1858905"/>
                    <a:ext cx="432000" cy="268890"/>
                  </a:xfrm>
                  <a:prstGeom prst="roundRect">
                    <a:avLst>
                      <a:gd name="adj" fmla="val 38026"/>
                    </a:avLst>
                  </a:prstGeom>
                  <a:blipFill>
                    <a:blip r:embed="rId41"/>
                    <a:stretch>
                      <a:fillRect l="-2740" b="-4348"/>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79A80FA9-FFF2-23F0-BA1F-DB67EBBCC040}"/>
                      </a:ext>
                    </a:extLst>
                  </p:cNvPr>
                  <p:cNvSpPr txBox="1"/>
                  <p:nvPr/>
                </p:nvSpPr>
                <p:spPr>
                  <a:xfrm>
                    <a:off x="9717247" y="4203756"/>
                    <a:ext cx="432000" cy="283997"/>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𝐶𝑎</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8" name="TextBox 117">
                    <a:extLst>
                      <a:ext uri="{FF2B5EF4-FFF2-40B4-BE49-F238E27FC236}">
                        <a16:creationId xmlns:a16="http://schemas.microsoft.com/office/drawing/2014/main" id="{79A80FA9-FFF2-23F0-BA1F-DB67EBBCC040}"/>
                      </a:ext>
                    </a:extLst>
                  </p:cNvPr>
                  <p:cNvSpPr txBox="1">
                    <a:spLocks noRot="1" noChangeAspect="1" noMove="1" noResize="1" noEditPoints="1" noAdjustHandles="1" noChangeArrowheads="1" noChangeShapeType="1" noTextEdit="1"/>
                  </p:cNvSpPr>
                  <p:nvPr/>
                </p:nvSpPr>
                <p:spPr>
                  <a:xfrm>
                    <a:off x="9717247" y="4203756"/>
                    <a:ext cx="432000" cy="283997"/>
                  </a:xfrm>
                  <a:prstGeom prst="roundRect">
                    <a:avLst>
                      <a:gd name="adj" fmla="val 38026"/>
                    </a:avLst>
                  </a:prstGeom>
                  <a:blipFill>
                    <a:blip r:embed="rId42"/>
                    <a:stretch>
                      <a:fillRect l="-2740"/>
                    </a:stretch>
                  </a:blipFill>
                  <a:ln w="12700">
                    <a:solidFill>
                      <a:srgbClr val="FF0000"/>
                    </a:solidFill>
                  </a:ln>
                </p:spPr>
                <p:txBody>
                  <a:bodyPr/>
                  <a:lstStyle/>
                  <a:p>
                    <a:r>
                      <a:rPr lang="en-NZ">
                        <a:noFill/>
                      </a:rPr>
                      <a:t> </a:t>
                    </a:r>
                  </a:p>
                </p:txBody>
              </p:sp>
            </mc:Fallback>
          </mc:AlternateContent>
          <p:cxnSp>
            <p:nvCxnSpPr>
              <p:cNvPr id="123" name="Connector: Elbow 122">
                <a:extLst>
                  <a:ext uri="{FF2B5EF4-FFF2-40B4-BE49-F238E27FC236}">
                    <a16:creationId xmlns:a16="http://schemas.microsoft.com/office/drawing/2014/main" id="{87FCEAF2-E953-4257-840D-79DD16C7BEC6}"/>
                  </a:ext>
                </a:extLst>
              </p:cNvPr>
              <p:cNvCxnSpPr>
                <a:cxnSpLocks/>
                <a:stCxn id="56" idx="1"/>
                <a:endCxn id="57" idx="2"/>
              </p:cNvCxnSpPr>
              <p:nvPr/>
            </p:nvCxnSpPr>
            <p:spPr>
              <a:xfrm rot="10800000">
                <a:off x="10356748" y="3483249"/>
                <a:ext cx="259997" cy="862507"/>
              </a:xfrm>
              <a:prstGeom prst="bentConnector2">
                <a:avLst/>
              </a:prstGeom>
              <a:ln w="19050">
                <a:solidFill>
                  <a:srgbClr val="7030A0"/>
                </a:solidFill>
                <a:headEnd type="triangle" w="sm" len="med"/>
                <a:tailEnd type="non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68DD3698-C398-2621-A032-100E47D5CA80}"/>
                  </a:ext>
                </a:extLst>
              </p:cNvPr>
              <p:cNvCxnSpPr>
                <a:cxnSpLocks/>
                <a:stCxn id="55" idx="1"/>
                <a:endCxn id="58" idx="0"/>
              </p:cNvCxnSpPr>
              <p:nvPr/>
            </p:nvCxnSpPr>
            <p:spPr>
              <a:xfrm rot="10800000" flipV="1">
                <a:off x="10356748" y="1993349"/>
                <a:ext cx="259997" cy="283295"/>
              </a:xfrm>
              <a:prstGeom prst="bentConnector2">
                <a:avLst/>
              </a:prstGeom>
              <a:ln w="19050">
                <a:solidFill>
                  <a:srgbClr val="7030A0"/>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0B5B656F-DD20-EF8C-804C-553869F64E87}"/>
                  </a:ext>
                </a:extLst>
              </p:cNvPr>
              <p:cNvSpPr txBox="1">
                <a:spLocks/>
              </p:cNvSpPr>
              <p:nvPr/>
            </p:nvSpPr>
            <p:spPr>
              <a:xfrm>
                <a:off x="10239742" y="3632276"/>
                <a:ext cx="108000" cy="108000"/>
              </a:xfrm>
              <a:prstGeom prst="ellipse">
                <a:avLst/>
              </a:prstGeom>
              <a:solidFill>
                <a:srgbClr val="FF0000"/>
              </a:solidFill>
              <a:ln>
                <a:no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9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cxnSp>
            <p:nvCxnSpPr>
              <p:cNvPr id="133" name="Connector: Elbow 132">
                <a:extLst>
                  <a:ext uri="{FF2B5EF4-FFF2-40B4-BE49-F238E27FC236}">
                    <a16:creationId xmlns:a16="http://schemas.microsoft.com/office/drawing/2014/main" id="{AB4DBC46-BFAB-C0E2-EA23-BE9899F3FB71}"/>
                  </a:ext>
                </a:extLst>
              </p:cNvPr>
              <p:cNvCxnSpPr>
                <a:cxnSpLocks/>
                <a:stCxn id="57" idx="1"/>
                <a:endCxn id="134" idx="2"/>
              </p:cNvCxnSpPr>
              <p:nvPr/>
            </p:nvCxnSpPr>
            <p:spPr>
              <a:xfrm rot="10800000">
                <a:off x="9870799" y="2906174"/>
                <a:ext cx="287949" cy="451074"/>
              </a:xfrm>
              <a:prstGeom prst="bentConnector2">
                <a:avLst/>
              </a:prstGeom>
              <a:ln w="12700">
                <a:solidFill>
                  <a:srgbClr val="FF66FF"/>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F9E97690-B3C5-DF25-3403-27C6C4351DBC}"/>
                      </a:ext>
                    </a:extLst>
                  </p:cNvPr>
                  <p:cNvSpPr txBox="1"/>
                  <p:nvPr/>
                </p:nvSpPr>
                <p:spPr>
                  <a:xfrm>
                    <a:off x="9744798" y="2690174"/>
                    <a:ext cx="252000" cy="216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4" name="TextBox 133">
                    <a:extLst>
                      <a:ext uri="{FF2B5EF4-FFF2-40B4-BE49-F238E27FC236}">
                        <a16:creationId xmlns:a16="http://schemas.microsoft.com/office/drawing/2014/main" id="{F9E97690-B3C5-DF25-3403-27C6C4351DBC}"/>
                      </a:ext>
                    </a:extLst>
                  </p:cNvPr>
                  <p:cNvSpPr txBox="1">
                    <a:spLocks noRot="1" noChangeAspect="1" noMove="1" noResize="1" noEditPoints="1" noAdjustHandles="1" noChangeArrowheads="1" noChangeShapeType="1" noTextEdit="1"/>
                  </p:cNvSpPr>
                  <p:nvPr/>
                </p:nvSpPr>
                <p:spPr>
                  <a:xfrm>
                    <a:off x="9744798" y="2690174"/>
                    <a:ext cx="252000" cy="216000"/>
                  </a:xfrm>
                  <a:prstGeom prst="roundRect">
                    <a:avLst>
                      <a:gd name="adj" fmla="val 38026"/>
                    </a:avLst>
                  </a:prstGeom>
                  <a:blipFill>
                    <a:blip r:embed="rId43"/>
                    <a:stretch>
                      <a:fillRect l="-6977" b="-8108"/>
                    </a:stretch>
                  </a:blipFill>
                  <a:ln w="12700">
                    <a:solidFill>
                      <a:srgbClr val="FF0000"/>
                    </a:solidFill>
                  </a:ln>
                </p:spPr>
                <p:txBody>
                  <a:bodyPr/>
                  <a:lstStyle/>
                  <a:p>
                    <a:r>
                      <a:rPr lang="en-NZ">
                        <a:noFill/>
                      </a:rPr>
                      <a:t> </a:t>
                    </a:r>
                  </a:p>
                </p:txBody>
              </p:sp>
            </mc:Fallback>
          </mc:AlternateContent>
          <p:sp>
            <p:nvSpPr>
              <p:cNvPr id="136" name="TextBox 135">
                <a:extLst>
                  <a:ext uri="{FF2B5EF4-FFF2-40B4-BE49-F238E27FC236}">
                    <a16:creationId xmlns:a16="http://schemas.microsoft.com/office/drawing/2014/main" id="{C0B57422-A2E5-5545-DF42-BE0887A669BA}"/>
                  </a:ext>
                </a:extLst>
              </p:cNvPr>
              <p:cNvSpPr txBox="1">
                <a:spLocks/>
              </p:cNvSpPr>
              <p:nvPr/>
            </p:nvSpPr>
            <p:spPr>
              <a:xfrm>
                <a:off x="10239742" y="2089039"/>
                <a:ext cx="108000" cy="108000"/>
              </a:xfrm>
              <a:prstGeom prst="ellipse">
                <a:avLst/>
              </a:prstGeom>
              <a:solidFill>
                <a:srgbClr val="FF0000"/>
              </a:solidFill>
              <a:ln>
                <a:no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9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grpSp>
        <p:grpSp>
          <p:nvGrpSpPr>
            <p:cNvPr id="143" name="Group 142">
              <a:extLst>
                <a:ext uri="{FF2B5EF4-FFF2-40B4-BE49-F238E27FC236}">
                  <a16:creationId xmlns:a16="http://schemas.microsoft.com/office/drawing/2014/main" id="{4CC3A6D6-25D7-09FC-7653-D9DA38617355}"/>
                </a:ext>
              </a:extLst>
            </p:cNvPr>
            <p:cNvGrpSpPr/>
            <p:nvPr/>
          </p:nvGrpSpPr>
          <p:grpSpPr>
            <a:xfrm>
              <a:off x="898241" y="2673463"/>
              <a:ext cx="2085381" cy="1450070"/>
              <a:chOff x="898241" y="2579323"/>
              <a:chExt cx="2085381" cy="1450070"/>
            </a:xfrm>
          </p:grpSpPr>
          <p:grpSp>
            <p:nvGrpSpPr>
              <p:cNvPr id="90" name="Group 89">
                <a:extLst>
                  <a:ext uri="{FF2B5EF4-FFF2-40B4-BE49-F238E27FC236}">
                    <a16:creationId xmlns:a16="http://schemas.microsoft.com/office/drawing/2014/main" id="{71B71964-3C46-46DF-8F4C-85394E90F2EB}"/>
                  </a:ext>
                </a:extLst>
              </p:cNvPr>
              <p:cNvGrpSpPr>
                <a:grpSpLocks noChangeAspect="1"/>
              </p:cNvGrpSpPr>
              <p:nvPr/>
            </p:nvGrpSpPr>
            <p:grpSpPr>
              <a:xfrm>
                <a:off x="911027" y="2635557"/>
                <a:ext cx="2072595" cy="1393836"/>
                <a:chOff x="4587718" y="5043630"/>
                <a:chExt cx="2453879" cy="1650251"/>
              </a:xfrm>
            </p:grpSpPr>
            <p:grpSp>
              <p:nvGrpSpPr>
                <p:cNvPr id="91" name="Group 90">
                  <a:extLst>
                    <a:ext uri="{FF2B5EF4-FFF2-40B4-BE49-F238E27FC236}">
                      <a16:creationId xmlns:a16="http://schemas.microsoft.com/office/drawing/2014/main" id="{D44919CD-0D4B-3866-F1E7-61CF1B63A49E}"/>
                    </a:ext>
                  </a:extLst>
                </p:cNvPr>
                <p:cNvGrpSpPr/>
                <p:nvPr/>
              </p:nvGrpSpPr>
              <p:grpSpPr>
                <a:xfrm>
                  <a:off x="4587718" y="5043630"/>
                  <a:ext cx="2108746" cy="1577040"/>
                  <a:chOff x="3452033" y="5434556"/>
                  <a:chExt cx="2108746" cy="1577040"/>
                </a:xfrm>
              </p:grpSpPr>
              <p:grpSp>
                <p:nvGrpSpPr>
                  <p:cNvPr id="98" name="Group 97">
                    <a:extLst>
                      <a:ext uri="{FF2B5EF4-FFF2-40B4-BE49-F238E27FC236}">
                        <a16:creationId xmlns:a16="http://schemas.microsoft.com/office/drawing/2014/main" id="{96A50F61-DB7D-5473-84DF-66E5B05DBEE7}"/>
                      </a:ext>
                    </a:extLst>
                  </p:cNvPr>
                  <p:cNvGrpSpPr/>
                  <p:nvPr/>
                </p:nvGrpSpPr>
                <p:grpSpPr>
                  <a:xfrm>
                    <a:off x="3452033" y="5434556"/>
                    <a:ext cx="2108746" cy="1577040"/>
                    <a:chOff x="3452033" y="5434556"/>
                    <a:chExt cx="2108746" cy="1577040"/>
                  </a:xfrm>
                </p:grpSpPr>
                <p:cxnSp>
                  <p:nvCxnSpPr>
                    <p:cNvPr id="103" name="Straight Connector 102">
                      <a:extLst>
                        <a:ext uri="{FF2B5EF4-FFF2-40B4-BE49-F238E27FC236}">
                          <a16:creationId xmlns:a16="http://schemas.microsoft.com/office/drawing/2014/main" id="{2CF3DCD6-8617-7EE3-AD3C-F1312BD2146F}"/>
                        </a:ext>
                      </a:extLst>
                    </p:cNvPr>
                    <p:cNvCxnSpPr>
                      <a:cxnSpLocks/>
                    </p:cNvCxnSpPr>
                    <p:nvPr/>
                  </p:nvCxnSpPr>
                  <p:spPr>
                    <a:xfrm rot="16200000">
                      <a:off x="3764151" y="6223076"/>
                      <a:ext cx="1577040" cy="0"/>
                    </a:xfrm>
                    <a:prstGeom prst="line">
                      <a:avLst/>
                    </a:prstGeom>
                    <a:ln w="114300" cmpd="dbl">
                      <a:solidFill>
                        <a:schemeClr val="accent4">
                          <a:lumMod val="75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2F971013-6602-FBC6-50F4-2E1D8A639CB7}"/>
                        </a:ext>
                      </a:extLst>
                    </p:cNvPr>
                    <p:cNvGrpSpPr/>
                    <p:nvPr/>
                  </p:nvGrpSpPr>
                  <p:grpSpPr>
                    <a:xfrm>
                      <a:off x="3452033" y="5664237"/>
                      <a:ext cx="2108746" cy="1051160"/>
                      <a:chOff x="3452033" y="5664237"/>
                      <a:chExt cx="2108746" cy="1051160"/>
                    </a:xfrm>
                  </p:grpSpPr>
                  <p:sp>
                    <p:nvSpPr>
                      <p:cNvPr id="105" name="Rectangle 104">
                        <a:extLst>
                          <a:ext uri="{FF2B5EF4-FFF2-40B4-BE49-F238E27FC236}">
                            <a16:creationId xmlns:a16="http://schemas.microsoft.com/office/drawing/2014/main" id="{DA2E548B-CF68-5296-E099-8E71D97165BE}"/>
                          </a:ext>
                        </a:extLst>
                      </p:cNvPr>
                      <p:cNvSpPr/>
                      <p:nvPr/>
                    </p:nvSpPr>
                    <p:spPr>
                      <a:xfrm rot="16200000">
                        <a:off x="4687548" y="5842165"/>
                        <a:ext cx="1051158" cy="695304"/>
                      </a:xfrm>
                      <a:prstGeom prst="rect">
                        <a:avLst/>
                      </a:prstGeom>
                      <a:gradFill flip="none" rotWithShape="1">
                        <a:gsLst>
                          <a:gs pos="11000">
                            <a:schemeClr val="accent6">
                              <a:lumMod val="40000"/>
                              <a:lumOff val="60000"/>
                            </a:schemeClr>
                          </a:gs>
                          <a:gs pos="89000">
                            <a:schemeClr val="accent6">
                              <a:lumMod val="20000"/>
                              <a:lumOff val="8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478E0DB2-62AB-C0C8-72F9-69D5CF135E8A}"/>
                          </a:ext>
                        </a:extLst>
                      </p:cNvPr>
                      <p:cNvSpPr/>
                      <p:nvPr/>
                    </p:nvSpPr>
                    <p:spPr>
                      <a:xfrm rot="16200000">
                        <a:off x="3286453" y="5829818"/>
                        <a:ext cx="1051159" cy="719999"/>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7" name="Rectangle: Rounded Corners 106">
                        <a:extLst>
                          <a:ext uri="{FF2B5EF4-FFF2-40B4-BE49-F238E27FC236}">
                            <a16:creationId xmlns:a16="http://schemas.microsoft.com/office/drawing/2014/main" id="{60E951DD-1EE9-E728-C30E-30E569D6C6CD}"/>
                          </a:ext>
                        </a:extLst>
                      </p:cNvPr>
                      <p:cNvSpPr/>
                      <p:nvPr/>
                    </p:nvSpPr>
                    <p:spPr>
                      <a:xfrm>
                        <a:off x="4180546" y="5664237"/>
                        <a:ext cx="684922" cy="1051158"/>
                      </a:xfrm>
                      <a:prstGeom prst="roundRect">
                        <a:avLst>
                          <a:gd name="adj" fmla="val 22549"/>
                        </a:avLst>
                      </a:prstGeom>
                      <a:gradFill flip="none" rotWithShape="1">
                        <a:gsLst>
                          <a:gs pos="53900">
                            <a:schemeClr val="bg1"/>
                          </a:gs>
                          <a:gs pos="11000">
                            <a:schemeClr val="accent4">
                              <a:lumMod val="60000"/>
                              <a:lumOff val="40000"/>
                            </a:schemeClr>
                          </a:gs>
                          <a:gs pos="89000">
                            <a:schemeClr val="accent4">
                              <a:lumMod val="60000"/>
                              <a:lumOff val="4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SERCA</a:t>
                        </a:r>
                      </a:p>
                    </p:txBody>
                  </p:sp>
                </p:grpSp>
              </p:grpSp>
              <p:sp>
                <p:nvSpPr>
                  <p:cNvPr id="99" name="Freeform: Shape 98">
                    <a:extLst>
                      <a:ext uri="{FF2B5EF4-FFF2-40B4-BE49-F238E27FC236}">
                        <a16:creationId xmlns:a16="http://schemas.microsoft.com/office/drawing/2014/main" id="{BAACFE56-340F-4904-AB1C-5634D116A85D}"/>
                      </a:ext>
                    </a:extLst>
                  </p:cNvPr>
                  <p:cNvSpPr/>
                  <p:nvPr/>
                </p:nvSpPr>
                <p:spPr>
                  <a:xfrm rot="5400000" flipH="1">
                    <a:off x="4326827" y="5402995"/>
                    <a:ext cx="90089" cy="1008000"/>
                  </a:xfrm>
                  <a:custGeom>
                    <a:avLst/>
                    <a:gdLst>
                      <a:gd name="connsiteX0" fmla="*/ 0 w 291547"/>
                      <a:gd name="connsiteY0" fmla="*/ 0 h 589721"/>
                      <a:gd name="connsiteX1" fmla="*/ 291547 w 291547"/>
                      <a:gd name="connsiteY1" fmla="*/ 589721 h 589721"/>
                      <a:gd name="connsiteX0" fmla="*/ 0 w 59634"/>
                      <a:gd name="connsiteY0" fmla="*/ 0 h 609599"/>
                      <a:gd name="connsiteX1" fmla="*/ 59634 w 59634"/>
                      <a:gd name="connsiteY1" fmla="*/ 609599 h 609599"/>
                      <a:gd name="connsiteX0" fmla="*/ 0 w 114075"/>
                      <a:gd name="connsiteY0" fmla="*/ 0 h 609599"/>
                      <a:gd name="connsiteX1" fmla="*/ 59634 w 114075"/>
                      <a:gd name="connsiteY1" fmla="*/ 609599 h 609599"/>
                      <a:gd name="connsiteX0" fmla="*/ 0 w 90656"/>
                      <a:gd name="connsiteY0" fmla="*/ 0 h 609599"/>
                      <a:gd name="connsiteX1" fmla="*/ 59634 w 90656"/>
                      <a:gd name="connsiteY1" fmla="*/ 609599 h 609599"/>
                      <a:gd name="connsiteX0" fmla="*/ 0 w 64750"/>
                      <a:gd name="connsiteY0" fmla="*/ 0 h 646770"/>
                      <a:gd name="connsiteX1" fmla="*/ 15029 w 64750"/>
                      <a:gd name="connsiteY1" fmla="*/ 646770 h 646770"/>
                      <a:gd name="connsiteX0" fmla="*/ 6236 w 62002"/>
                      <a:gd name="connsiteY0" fmla="*/ 0 h 652086"/>
                      <a:gd name="connsiteX1" fmla="*/ 0 w 62002"/>
                      <a:gd name="connsiteY1" fmla="*/ 652086 h 652086"/>
                      <a:gd name="connsiteX0" fmla="*/ 6236 w 50868"/>
                      <a:gd name="connsiteY0" fmla="*/ 0 h 652086"/>
                      <a:gd name="connsiteX1" fmla="*/ 0 w 50868"/>
                      <a:gd name="connsiteY1" fmla="*/ 652086 h 652086"/>
                      <a:gd name="connsiteX0" fmla="*/ 6236 w 50868"/>
                      <a:gd name="connsiteY0" fmla="*/ 0 h 652086"/>
                      <a:gd name="connsiteX1" fmla="*/ 0 w 50868"/>
                      <a:gd name="connsiteY1" fmla="*/ 652086 h 652086"/>
                    </a:gdLst>
                    <a:ahLst/>
                    <a:cxnLst>
                      <a:cxn ang="0">
                        <a:pos x="connsiteX0" y="connsiteY0"/>
                      </a:cxn>
                      <a:cxn ang="0">
                        <a:pos x="connsiteX1" y="connsiteY1"/>
                      </a:cxn>
                    </a:cxnLst>
                    <a:rect l="l" t="t" r="r" b="b"/>
                    <a:pathLst>
                      <a:path w="50868" h="652086">
                        <a:moveTo>
                          <a:pt x="6236" y="0"/>
                        </a:moveTo>
                        <a:cubicBezTo>
                          <a:pt x="76836" y="260369"/>
                          <a:pt x="55218" y="429007"/>
                          <a:pt x="0" y="652086"/>
                        </a:cubicBezTo>
                      </a:path>
                    </a:pathLst>
                  </a:custGeom>
                  <a:noFill/>
                  <a:ln w="3810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7ACFAC29-03D1-2F96-CF8C-FEF25F0AE956}"/>
                      </a:ext>
                    </a:extLst>
                  </p:cNvPr>
                  <p:cNvSpPr/>
                  <p:nvPr/>
                </p:nvSpPr>
                <p:spPr>
                  <a:xfrm rot="5400000">
                    <a:off x="4453209" y="5780512"/>
                    <a:ext cx="90089" cy="1008000"/>
                  </a:xfrm>
                  <a:custGeom>
                    <a:avLst/>
                    <a:gdLst>
                      <a:gd name="connsiteX0" fmla="*/ 0 w 291547"/>
                      <a:gd name="connsiteY0" fmla="*/ 0 h 589721"/>
                      <a:gd name="connsiteX1" fmla="*/ 291547 w 291547"/>
                      <a:gd name="connsiteY1" fmla="*/ 589721 h 589721"/>
                      <a:gd name="connsiteX0" fmla="*/ 0 w 59634"/>
                      <a:gd name="connsiteY0" fmla="*/ 0 h 609599"/>
                      <a:gd name="connsiteX1" fmla="*/ 59634 w 59634"/>
                      <a:gd name="connsiteY1" fmla="*/ 609599 h 609599"/>
                      <a:gd name="connsiteX0" fmla="*/ 0 w 114075"/>
                      <a:gd name="connsiteY0" fmla="*/ 0 h 609599"/>
                      <a:gd name="connsiteX1" fmla="*/ 59634 w 114075"/>
                      <a:gd name="connsiteY1" fmla="*/ 609599 h 609599"/>
                      <a:gd name="connsiteX0" fmla="*/ 0 w 90656"/>
                      <a:gd name="connsiteY0" fmla="*/ 0 h 609599"/>
                      <a:gd name="connsiteX1" fmla="*/ 59634 w 90656"/>
                      <a:gd name="connsiteY1" fmla="*/ 609599 h 609599"/>
                      <a:gd name="connsiteX0" fmla="*/ 0 w 64750"/>
                      <a:gd name="connsiteY0" fmla="*/ 0 h 646770"/>
                      <a:gd name="connsiteX1" fmla="*/ 15029 w 64750"/>
                      <a:gd name="connsiteY1" fmla="*/ 646770 h 646770"/>
                      <a:gd name="connsiteX0" fmla="*/ 6236 w 62002"/>
                      <a:gd name="connsiteY0" fmla="*/ 0 h 652086"/>
                      <a:gd name="connsiteX1" fmla="*/ 0 w 62002"/>
                      <a:gd name="connsiteY1" fmla="*/ 652086 h 652086"/>
                      <a:gd name="connsiteX0" fmla="*/ 6236 w 50868"/>
                      <a:gd name="connsiteY0" fmla="*/ 0 h 652086"/>
                      <a:gd name="connsiteX1" fmla="*/ 0 w 50868"/>
                      <a:gd name="connsiteY1" fmla="*/ 652086 h 652086"/>
                      <a:gd name="connsiteX0" fmla="*/ 6236 w 50868"/>
                      <a:gd name="connsiteY0" fmla="*/ 0 h 652086"/>
                      <a:gd name="connsiteX1" fmla="*/ 0 w 50868"/>
                      <a:gd name="connsiteY1" fmla="*/ 652086 h 652086"/>
                    </a:gdLst>
                    <a:ahLst/>
                    <a:cxnLst>
                      <a:cxn ang="0">
                        <a:pos x="connsiteX0" y="connsiteY0"/>
                      </a:cxn>
                      <a:cxn ang="0">
                        <a:pos x="connsiteX1" y="connsiteY1"/>
                      </a:cxn>
                    </a:cxnLst>
                    <a:rect l="l" t="t" r="r" b="b"/>
                    <a:pathLst>
                      <a:path w="50868" h="652086">
                        <a:moveTo>
                          <a:pt x="6236" y="0"/>
                        </a:moveTo>
                        <a:cubicBezTo>
                          <a:pt x="76836" y="260369"/>
                          <a:pt x="55218" y="429007"/>
                          <a:pt x="0" y="652086"/>
                        </a:cubicBezTo>
                      </a:path>
                    </a:pathLst>
                  </a:custGeom>
                  <a:noFill/>
                  <a:ln w="38100">
                    <a:headEnd type="triangl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4DEA9C71-7746-625A-C2A0-B5B693DB51BC}"/>
                          </a:ext>
                        </a:extLst>
                      </p:cNvPr>
                      <p:cNvSpPr txBox="1"/>
                      <p:nvPr/>
                    </p:nvSpPr>
                    <p:spPr>
                      <a:xfrm>
                        <a:off x="4893136" y="5788440"/>
                        <a:ext cx="611999" cy="428490"/>
                      </a:xfrm>
                      <a:prstGeom prst="ellipse">
                        <a:avLst/>
                      </a:prstGeom>
                      <a:solidFill>
                        <a:srgbClr val="FF0000"/>
                      </a:solidFill>
                      <a:ln>
                        <a:solidFill>
                          <a:schemeClr val="tx1"/>
                        </a:solidFill>
                      </a:ln>
                    </p:spPr>
                    <p:txBody>
                      <a:bodyPr wrap="square" lIns="0" tIns="36000" rIns="0" bIns="36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2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pPr>
                                <m:e>
                                  <m:r>
                                    <a:rPr kumimoji="0" lang="en-NZ" sz="12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𝟐</m:t>
                                  </m:r>
                                  <m:r>
                                    <a:rPr kumimoji="0" lang="en-NZ" sz="12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𝑪𝒂</m:t>
                                  </m:r>
                                </m:e>
                                <m:sup>
                                  <m:r>
                                    <a:rPr kumimoji="0" lang="en-NZ" sz="1200" b="1"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sup>
                              </m:sSup>
                            </m:oMath>
                          </m:oMathPara>
                        </a14:m>
                        <a:endParaRPr kumimoji="0" lang="en-NZ" sz="12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101" name="TextBox 100">
                        <a:extLst>
                          <a:ext uri="{FF2B5EF4-FFF2-40B4-BE49-F238E27FC236}">
                            <a16:creationId xmlns:a16="http://schemas.microsoft.com/office/drawing/2014/main" id="{4DEA9C71-7746-625A-C2A0-B5B693DB51BC}"/>
                          </a:ext>
                        </a:extLst>
                      </p:cNvPr>
                      <p:cNvSpPr txBox="1">
                        <a:spLocks noRot="1" noChangeAspect="1" noMove="1" noResize="1" noEditPoints="1" noAdjustHandles="1" noChangeArrowheads="1" noChangeShapeType="1" noTextEdit="1"/>
                      </p:cNvSpPr>
                      <p:nvPr/>
                    </p:nvSpPr>
                    <p:spPr>
                      <a:xfrm>
                        <a:off x="4893136" y="5788440"/>
                        <a:ext cx="611999" cy="428490"/>
                      </a:xfrm>
                      <a:prstGeom prst="ellipse">
                        <a:avLst/>
                      </a:prstGeom>
                      <a:blipFill>
                        <a:blip r:embed="rId44"/>
                        <a:stretch>
                          <a:fillRect/>
                        </a:stretch>
                      </a:blipFill>
                      <a:ln>
                        <a:solidFill>
                          <a:schemeClr val="tx1"/>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BB593E5A-1C31-61E9-3FCA-31B2A648C3E5}"/>
                          </a:ext>
                        </a:extLst>
                      </p:cNvPr>
                      <p:cNvSpPr txBox="1"/>
                      <p:nvPr/>
                    </p:nvSpPr>
                    <p:spPr>
                      <a:xfrm>
                        <a:off x="3521995" y="6011197"/>
                        <a:ext cx="468000" cy="428488"/>
                      </a:xfrm>
                      <a:prstGeom prst="ellipse">
                        <a:avLst/>
                      </a:prstGeom>
                      <a:solidFill>
                        <a:srgbClr val="FF3399"/>
                      </a:solidFill>
                      <a:ln>
                        <a:solidFill>
                          <a:schemeClr val="tx1"/>
                        </a:solidFill>
                      </a:ln>
                    </p:spPr>
                    <p:txBody>
                      <a:bodyPr wrap="square" lIns="0" tIns="36000" rIns="0" bIns="36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2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pPr>
                                <m:e>
                                  <m:r>
                                    <a:rPr kumimoji="0" lang="en-NZ" sz="12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𝑯</m:t>
                                  </m:r>
                                </m:e>
                                <m:sup>
                                  <m:r>
                                    <a:rPr kumimoji="0" lang="en-NZ" sz="1200" b="1"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sup>
                              </m:sSup>
                            </m:oMath>
                          </m:oMathPara>
                        </a14:m>
                        <a:endParaRPr kumimoji="0" lang="en-NZ" sz="12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102" name="TextBox 101">
                        <a:extLst>
                          <a:ext uri="{FF2B5EF4-FFF2-40B4-BE49-F238E27FC236}">
                            <a16:creationId xmlns:a16="http://schemas.microsoft.com/office/drawing/2014/main" id="{BB593E5A-1C31-61E9-3FCA-31B2A648C3E5}"/>
                          </a:ext>
                        </a:extLst>
                      </p:cNvPr>
                      <p:cNvSpPr txBox="1">
                        <a:spLocks noRot="1" noChangeAspect="1" noMove="1" noResize="1" noEditPoints="1" noAdjustHandles="1" noChangeArrowheads="1" noChangeShapeType="1" noTextEdit="1"/>
                      </p:cNvSpPr>
                      <p:nvPr/>
                    </p:nvSpPr>
                    <p:spPr>
                      <a:xfrm>
                        <a:off x="3521995" y="6011197"/>
                        <a:ext cx="468000" cy="428488"/>
                      </a:xfrm>
                      <a:prstGeom prst="ellipse">
                        <a:avLst/>
                      </a:prstGeom>
                      <a:blipFill>
                        <a:blip r:embed="rId45"/>
                        <a:stretch>
                          <a:fillRect/>
                        </a:stretch>
                      </a:blipFill>
                      <a:ln>
                        <a:solidFill>
                          <a:schemeClr val="tx1"/>
                        </a:solidFill>
                      </a:ln>
                    </p:spPr>
                    <p:txBody>
                      <a:bodyPr/>
                      <a:lstStyle/>
                      <a:p>
                        <a:r>
                          <a:rPr lang="en-NZ">
                            <a:noFill/>
                          </a:rPr>
                          <a:t> </a:t>
                        </a:r>
                      </a:p>
                    </p:txBody>
                  </p:sp>
                </mc:Fallback>
              </mc:AlternateContent>
            </p:grpSp>
            <p:sp>
              <p:nvSpPr>
                <p:cNvPr id="92" name="TextBox 91">
                  <a:extLst>
                    <a:ext uri="{FF2B5EF4-FFF2-40B4-BE49-F238E27FC236}">
                      <a16:creationId xmlns:a16="http://schemas.microsoft.com/office/drawing/2014/main" id="{79110AF2-2B7F-20C1-9135-C8C91709DEF6}"/>
                    </a:ext>
                  </a:extLst>
                </p:cNvPr>
                <p:cNvSpPr txBox="1"/>
                <p:nvPr/>
              </p:nvSpPr>
              <p:spPr>
                <a:xfrm>
                  <a:off x="6192941" y="5907633"/>
                  <a:ext cx="468000" cy="428489"/>
                </a:xfrm>
                <a:prstGeom prst="ellipse">
                  <a:avLst/>
                </a:prstGeom>
                <a:solidFill>
                  <a:schemeClr val="accent2">
                    <a:lumMod val="75000"/>
                  </a:schemeClr>
                </a:solidFill>
                <a:ln>
                  <a:solidFill>
                    <a:schemeClr val="tx1"/>
                  </a:solid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white"/>
                      </a:solidFill>
                      <a:effectLst/>
                      <a:uLnTx/>
                      <a:uFillTx/>
                      <a:latin typeface="Calibri" panose="020F0502020204030204"/>
                      <a:ea typeface="+mn-ea"/>
                      <a:cs typeface="+mn-cs"/>
                    </a:rPr>
                    <a:t>ATP</a:t>
                  </a:r>
                </a:p>
              </p:txBody>
            </p:sp>
            <p:sp>
              <p:nvSpPr>
                <p:cNvPr id="93" name="Freeform: Shape 92">
                  <a:extLst>
                    <a:ext uri="{FF2B5EF4-FFF2-40B4-BE49-F238E27FC236}">
                      <a16:creationId xmlns:a16="http://schemas.microsoft.com/office/drawing/2014/main" id="{D590E758-CC34-A215-EC60-1D851ABB0898}"/>
                    </a:ext>
                  </a:extLst>
                </p:cNvPr>
                <p:cNvSpPr/>
                <p:nvPr/>
              </p:nvSpPr>
              <p:spPr>
                <a:xfrm>
                  <a:off x="5831875" y="6076269"/>
                  <a:ext cx="351212" cy="369304"/>
                </a:xfrm>
                <a:custGeom>
                  <a:avLst/>
                  <a:gdLst>
                    <a:gd name="connsiteX0" fmla="*/ 428171 w 428171"/>
                    <a:gd name="connsiteY0" fmla="*/ 0 h 341086"/>
                    <a:gd name="connsiteX1" fmla="*/ 0 w 428171"/>
                    <a:gd name="connsiteY1" fmla="*/ 341086 h 341086"/>
                    <a:gd name="connsiteX0" fmla="*/ 441809 w 441809"/>
                    <a:gd name="connsiteY0" fmla="*/ 0 h 341086"/>
                    <a:gd name="connsiteX1" fmla="*/ 13638 w 441809"/>
                    <a:gd name="connsiteY1" fmla="*/ 341086 h 341086"/>
                    <a:gd name="connsiteX0" fmla="*/ 445549 w 445549"/>
                    <a:gd name="connsiteY0" fmla="*/ 27934 h 369020"/>
                    <a:gd name="connsiteX1" fmla="*/ 17378 w 445549"/>
                    <a:gd name="connsiteY1" fmla="*/ 369020 h 369020"/>
                    <a:gd name="connsiteX0" fmla="*/ 529228 w 529228"/>
                    <a:gd name="connsiteY0" fmla="*/ 21578 h 442493"/>
                    <a:gd name="connsiteX1" fmla="*/ 13971 w 529228"/>
                    <a:gd name="connsiteY1" fmla="*/ 442493 h 442493"/>
                    <a:gd name="connsiteX0" fmla="*/ 529228 w 529228"/>
                    <a:gd name="connsiteY0" fmla="*/ 6765 h 427680"/>
                    <a:gd name="connsiteX1" fmla="*/ 13971 w 529228"/>
                    <a:gd name="connsiteY1" fmla="*/ 427680 h 427680"/>
                    <a:gd name="connsiteX0" fmla="*/ 268226 w 268226"/>
                    <a:gd name="connsiteY0" fmla="*/ 6570 h 434742"/>
                    <a:gd name="connsiteX1" fmla="*/ 35997 w 268226"/>
                    <a:gd name="connsiteY1" fmla="*/ 434742 h 434742"/>
                    <a:gd name="connsiteX0" fmla="*/ 379816 w 379816"/>
                    <a:gd name="connsiteY0" fmla="*/ 6756 h 434928"/>
                    <a:gd name="connsiteX1" fmla="*/ 147587 w 379816"/>
                    <a:gd name="connsiteY1" fmla="*/ 434928 h 434928"/>
                    <a:gd name="connsiteX0" fmla="*/ 325437 w 325437"/>
                    <a:gd name="connsiteY0" fmla="*/ 9147 h 372005"/>
                    <a:gd name="connsiteX1" fmla="*/ 165780 w 325437"/>
                    <a:gd name="connsiteY1" fmla="*/ 372005 h 372005"/>
                    <a:gd name="connsiteX0" fmla="*/ 354435 w 354435"/>
                    <a:gd name="connsiteY0" fmla="*/ 6822 h 369680"/>
                    <a:gd name="connsiteX1" fmla="*/ 194778 w 354435"/>
                    <a:gd name="connsiteY1" fmla="*/ 369680 h 369680"/>
                    <a:gd name="connsiteX0" fmla="*/ 347991 w 347991"/>
                    <a:gd name="connsiteY0" fmla="*/ 4440 h 367298"/>
                    <a:gd name="connsiteX1" fmla="*/ 188334 w 347991"/>
                    <a:gd name="connsiteY1" fmla="*/ 367298 h 367298"/>
                    <a:gd name="connsiteX0" fmla="*/ 351212 w 351212"/>
                    <a:gd name="connsiteY0" fmla="*/ 6446 h 369304"/>
                    <a:gd name="connsiteX1" fmla="*/ 191555 w 351212"/>
                    <a:gd name="connsiteY1" fmla="*/ 369304 h 369304"/>
                  </a:gdLst>
                  <a:ahLst/>
                  <a:cxnLst>
                    <a:cxn ang="0">
                      <a:pos x="connsiteX0" y="connsiteY0"/>
                    </a:cxn>
                    <a:cxn ang="0">
                      <a:pos x="connsiteX1" y="connsiteY1"/>
                    </a:cxn>
                  </a:cxnLst>
                  <a:rect l="l" t="t" r="r" b="b"/>
                  <a:pathLst>
                    <a:path w="351212" h="369304">
                      <a:moveTo>
                        <a:pt x="351212" y="6446"/>
                      </a:moveTo>
                      <a:cubicBezTo>
                        <a:pt x="106888" y="-39516"/>
                        <a:pt x="-210006" y="168523"/>
                        <a:pt x="191555" y="369304"/>
                      </a:cubicBezTo>
                    </a:path>
                  </a:pathLst>
                </a:custGeom>
                <a:noFill/>
                <a:ln w="38100">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4" name="Group 93">
                  <a:extLst>
                    <a:ext uri="{FF2B5EF4-FFF2-40B4-BE49-F238E27FC236}">
                      <a16:creationId xmlns:a16="http://schemas.microsoft.com/office/drawing/2014/main" id="{42418C13-C93B-64FA-2AF3-04D88DD54041}"/>
                    </a:ext>
                  </a:extLst>
                </p:cNvPr>
                <p:cNvGrpSpPr/>
                <p:nvPr/>
              </p:nvGrpSpPr>
              <p:grpSpPr>
                <a:xfrm>
                  <a:off x="6007482" y="6265392"/>
                  <a:ext cx="1034115" cy="428489"/>
                  <a:chOff x="6007482" y="6265392"/>
                  <a:chExt cx="1034115" cy="428489"/>
                </a:xfrm>
              </p:grpSpPr>
              <p:sp>
                <p:nvSpPr>
                  <p:cNvPr id="95" name="TextBox 94">
                    <a:extLst>
                      <a:ext uri="{FF2B5EF4-FFF2-40B4-BE49-F238E27FC236}">
                        <a16:creationId xmlns:a16="http://schemas.microsoft.com/office/drawing/2014/main" id="{66E8C061-D6D2-CC93-B1C6-85739C6E0AEC}"/>
                      </a:ext>
                    </a:extLst>
                  </p:cNvPr>
                  <p:cNvSpPr txBox="1"/>
                  <p:nvPr/>
                </p:nvSpPr>
                <p:spPr>
                  <a:xfrm>
                    <a:off x="6007482" y="6265393"/>
                    <a:ext cx="468000" cy="428488"/>
                  </a:xfrm>
                  <a:prstGeom prst="ellipse">
                    <a:avLst/>
                  </a:prstGeom>
                  <a:solidFill>
                    <a:schemeClr val="accent2">
                      <a:lumMod val="60000"/>
                      <a:lumOff val="40000"/>
                    </a:schemeClr>
                  </a:solidFill>
                  <a:ln>
                    <a:solidFill>
                      <a:schemeClr val="tx1"/>
                    </a:solid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white"/>
                        </a:solidFill>
                        <a:effectLst/>
                        <a:uLnTx/>
                        <a:uFillTx/>
                        <a:latin typeface="Calibri" panose="020F0502020204030204"/>
                        <a:ea typeface="+mn-ea"/>
                        <a:cs typeface="+mn-cs"/>
                      </a:rPr>
                      <a:t>ADP</a:t>
                    </a:r>
                  </a:p>
                </p:txBody>
              </p:sp>
              <p:sp>
                <p:nvSpPr>
                  <p:cNvPr id="96" name="TextBox 95">
                    <a:extLst>
                      <a:ext uri="{FF2B5EF4-FFF2-40B4-BE49-F238E27FC236}">
                        <a16:creationId xmlns:a16="http://schemas.microsoft.com/office/drawing/2014/main" id="{4A087010-8CC7-F438-6952-6CB6E43093DC}"/>
                      </a:ext>
                    </a:extLst>
                  </p:cNvPr>
                  <p:cNvSpPr txBox="1"/>
                  <p:nvPr/>
                </p:nvSpPr>
                <p:spPr>
                  <a:xfrm>
                    <a:off x="6645598" y="6265392"/>
                    <a:ext cx="395999" cy="428489"/>
                  </a:xfrm>
                  <a:prstGeom prst="ellipse">
                    <a:avLst/>
                  </a:prstGeom>
                  <a:solidFill>
                    <a:schemeClr val="accent2">
                      <a:lumMod val="60000"/>
                      <a:lumOff val="40000"/>
                    </a:schemeClr>
                  </a:solidFill>
                  <a:ln>
                    <a:solidFill>
                      <a:schemeClr val="tx1"/>
                    </a:solid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white"/>
                        </a:solidFill>
                        <a:effectLst/>
                        <a:uLnTx/>
                        <a:uFillTx/>
                        <a:latin typeface="Calibri" panose="020F0502020204030204"/>
                        <a:ea typeface="+mn-ea"/>
                        <a:cs typeface="+mn-cs"/>
                      </a:rPr>
                      <a:t>Pi</a:t>
                    </a:r>
                  </a:p>
                </p:txBody>
              </p:sp>
              <p:sp>
                <p:nvSpPr>
                  <p:cNvPr id="97" name="TextBox 96">
                    <a:extLst>
                      <a:ext uri="{FF2B5EF4-FFF2-40B4-BE49-F238E27FC236}">
                        <a16:creationId xmlns:a16="http://schemas.microsoft.com/office/drawing/2014/main" id="{D395E1AA-0F6D-46D7-FB5D-37FD44B8AF14}"/>
                      </a:ext>
                    </a:extLst>
                  </p:cNvPr>
                  <p:cNvSpPr txBox="1"/>
                  <p:nvPr/>
                </p:nvSpPr>
                <p:spPr>
                  <a:xfrm>
                    <a:off x="6410499" y="6294970"/>
                    <a:ext cx="309737" cy="32795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grpSp>
          <p:grpSp>
            <p:nvGrpSpPr>
              <p:cNvPr id="142" name="Group 141">
                <a:extLst>
                  <a:ext uri="{FF2B5EF4-FFF2-40B4-BE49-F238E27FC236}">
                    <a16:creationId xmlns:a16="http://schemas.microsoft.com/office/drawing/2014/main" id="{67D21554-DEC1-C76D-38DB-72D1472F0802}"/>
                  </a:ext>
                </a:extLst>
              </p:cNvPr>
              <p:cNvGrpSpPr/>
              <p:nvPr/>
            </p:nvGrpSpPr>
            <p:grpSpPr>
              <a:xfrm>
                <a:off x="898241" y="2579323"/>
                <a:ext cx="1800116" cy="276999"/>
                <a:chOff x="898241" y="2579323"/>
                <a:chExt cx="1800116" cy="276999"/>
              </a:xfrm>
            </p:grpSpPr>
            <p:sp>
              <p:nvSpPr>
                <p:cNvPr id="140" name="TextBox 139">
                  <a:extLst>
                    <a:ext uri="{FF2B5EF4-FFF2-40B4-BE49-F238E27FC236}">
                      <a16:creationId xmlns:a16="http://schemas.microsoft.com/office/drawing/2014/main" id="{973C24C9-7AC1-A0C2-E723-F98DEE557C8D}"/>
                    </a:ext>
                  </a:extLst>
                </p:cNvPr>
                <p:cNvSpPr txBox="1"/>
                <p:nvPr/>
              </p:nvSpPr>
              <p:spPr>
                <a:xfrm>
                  <a:off x="898241" y="2579323"/>
                  <a:ext cx="702436"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rPr>
                    <a:t>SR or ER</a:t>
                  </a:r>
                </a:p>
              </p:txBody>
            </p:sp>
            <p:sp>
              <p:nvSpPr>
                <p:cNvPr id="141" name="TextBox 140">
                  <a:extLst>
                    <a:ext uri="{FF2B5EF4-FFF2-40B4-BE49-F238E27FC236}">
                      <a16:creationId xmlns:a16="http://schemas.microsoft.com/office/drawing/2014/main" id="{3F862474-DDD3-629A-1E4A-00513B1D4972}"/>
                    </a:ext>
                  </a:extLst>
                </p:cNvPr>
                <p:cNvSpPr txBox="1"/>
                <p:nvPr/>
              </p:nvSpPr>
              <p:spPr>
                <a:xfrm>
                  <a:off x="2068761" y="2579323"/>
                  <a:ext cx="62959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rPr>
                    <a:t>cytosol</a:t>
                  </a:r>
                </a:p>
              </p:txBody>
            </p:sp>
          </p:grpSp>
        </p:grpSp>
      </p:grpSp>
      <p:grpSp>
        <p:nvGrpSpPr>
          <p:cNvPr id="216" name="Group 215">
            <a:extLst>
              <a:ext uri="{FF2B5EF4-FFF2-40B4-BE49-F238E27FC236}">
                <a16:creationId xmlns:a16="http://schemas.microsoft.com/office/drawing/2014/main" id="{BF4E4184-10A7-FDF4-A053-B92D5FE33B7B}"/>
              </a:ext>
            </a:extLst>
          </p:cNvPr>
          <p:cNvGrpSpPr/>
          <p:nvPr/>
        </p:nvGrpSpPr>
        <p:grpSpPr>
          <a:xfrm>
            <a:off x="7884848" y="1569495"/>
            <a:ext cx="1707973" cy="461665"/>
            <a:chOff x="5120233" y="1882810"/>
            <a:chExt cx="1707973" cy="461665"/>
          </a:xfrm>
        </p:grpSpPr>
        <p:sp>
          <p:nvSpPr>
            <p:cNvPr id="145" name="TextBox 144">
              <a:extLst>
                <a:ext uri="{FF2B5EF4-FFF2-40B4-BE49-F238E27FC236}">
                  <a16:creationId xmlns:a16="http://schemas.microsoft.com/office/drawing/2014/main" id="{D49E5567-6291-0E5A-5C9E-7204EDAD7DBA}"/>
                </a:ext>
              </a:extLst>
            </p:cNvPr>
            <p:cNvSpPr txBox="1"/>
            <p:nvPr/>
          </p:nvSpPr>
          <p:spPr>
            <a:xfrm>
              <a:off x="5479824" y="1882810"/>
              <a:ext cx="134838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err="1">
                  <a:ln>
                    <a:noFill/>
                  </a:ln>
                  <a:solidFill>
                    <a:srgbClr val="4472C4"/>
                  </a:solidFill>
                  <a:effectLst/>
                  <a:uLnTx/>
                  <a:uFillTx/>
                  <a:latin typeface="Calibri" panose="020F0502020204030204"/>
                  <a:ea typeface="+mn-ea"/>
                  <a:cs typeface="+mn-cs"/>
                </a:rPr>
                <a:t>Phospholamban</a:t>
              </a:r>
              <a:r>
                <a:rPr kumimoji="0" lang="en-NZ" sz="1200" b="1" i="0" u="none" strike="noStrike" kern="1200" cap="none" spc="0" normalizeH="0" baseline="0" noProof="0" dirty="0">
                  <a:ln>
                    <a:noFill/>
                  </a:ln>
                  <a:solidFill>
                    <a:srgbClr val="4472C4"/>
                  </a:solidFill>
                  <a:effectLst/>
                  <a:uLnTx/>
                  <a:uFillTx/>
                  <a:latin typeface="Calibri" panose="020F0502020204030204"/>
                  <a:ea typeface="+mn-ea"/>
                  <a:cs typeface="+mn-cs"/>
                </a:rPr>
                <a:t> </a:t>
              </a:r>
              <a:br>
                <a:rPr kumimoji="0" lang="en-NZ" sz="1200" b="1" i="0" u="none" strike="noStrike" kern="1200" cap="none" spc="0" normalizeH="0" baseline="0" noProof="0" dirty="0">
                  <a:ln>
                    <a:noFill/>
                  </a:ln>
                  <a:solidFill>
                    <a:srgbClr val="4472C4"/>
                  </a:solidFill>
                  <a:effectLst/>
                  <a:uLnTx/>
                  <a:uFillTx/>
                  <a:latin typeface="Calibri" panose="020F0502020204030204"/>
                  <a:ea typeface="+mn-ea"/>
                  <a:cs typeface="+mn-cs"/>
                </a:rPr>
              </a:br>
              <a:r>
                <a:rPr kumimoji="0" lang="en-NZ" sz="1200" b="1" i="0" u="none" strike="noStrike" kern="1200" cap="none" spc="0" normalizeH="0" baseline="0" noProof="0" dirty="0" err="1">
                  <a:ln>
                    <a:noFill/>
                  </a:ln>
                  <a:solidFill>
                    <a:srgbClr val="4472C4"/>
                  </a:solidFill>
                  <a:effectLst/>
                  <a:uLnTx/>
                  <a:uFillTx/>
                  <a:latin typeface="Calibri" panose="020F0502020204030204"/>
                  <a:ea typeface="+mn-ea"/>
                  <a:cs typeface="+mn-cs"/>
                </a:rPr>
                <a:t>stablises</a:t>
              </a:r>
              <a:r>
                <a:rPr kumimoji="0" lang="en-NZ" sz="1200" b="1" i="0" u="none" strike="noStrike" kern="1200" cap="none" spc="0" normalizeH="0" baseline="0" noProof="0" dirty="0">
                  <a:ln>
                    <a:noFill/>
                  </a:ln>
                  <a:solidFill>
                    <a:srgbClr val="4472C4"/>
                  </a:solidFill>
                  <a:effectLst/>
                  <a:uLnTx/>
                  <a:uFillTx/>
                  <a:latin typeface="Calibri" panose="020F0502020204030204"/>
                  <a:ea typeface="+mn-ea"/>
                  <a:cs typeface="+mn-cs"/>
                </a:rPr>
                <a:t> this state</a:t>
              </a:r>
            </a:p>
          </p:txBody>
        </p:sp>
        <p:cxnSp>
          <p:nvCxnSpPr>
            <p:cNvPr id="146" name="Straight Arrow Connector 145">
              <a:extLst>
                <a:ext uri="{FF2B5EF4-FFF2-40B4-BE49-F238E27FC236}">
                  <a16:creationId xmlns:a16="http://schemas.microsoft.com/office/drawing/2014/main" id="{6A8F8603-E367-2B85-F658-A1DE5835F2EC}"/>
                </a:ext>
              </a:extLst>
            </p:cNvPr>
            <p:cNvCxnSpPr>
              <a:cxnSpLocks/>
              <a:stCxn id="145" idx="1"/>
            </p:cNvCxnSpPr>
            <p:nvPr/>
          </p:nvCxnSpPr>
          <p:spPr>
            <a:xfrm flipH="1">
              <a:off x="5120233" y="2113643"/>
              <a:ext cx="3595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CD5C47E4-E335-1C05-A9F3-836477DFA5F3}"/>
              </a:ext>
            </a:extLst>
          </p:cNvPr>
          <p:cNvGrpSpPr/>
          <p:nvPr/>
        </p:nvGrpSpPr>
        <p:grpSpPr>
          <a:xfrm>
            <a:off x="3160778" y="728116"/>
            <a:ext cx="6295194" cy="5157767"/>
            <a:chOff x="3160778" y="728116"/>
            <a:chExt cx="6295194" cy="5157767"/>
          </a:xfrm>
        </p:grpSpPr>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2D3D3DAE-9131-0DBA-70A7-1615818E4FC0}"/>
                    </a:ext>
                  </a:extLst>
                </p:cNvPr>
                <p:cNvSpPr txBox="1"/>
                <p:nvPr/>
              </p:nvSpPr>
              <p:spPr>
                <a:xfrm>
                  <a:off x="5033946" y="5362663"/>
                  <a:ext cx="212410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400" b="1" i="0" u="none" strike="noStrike" kern="1200" cap="none" spc="0" normalizeH="0" baseline="0" noProof="0" dirty="0">
                      <a:ln>
                        <a:noFill/>
                      </a:ln>
                      <a:solidFill>
                        <a:srgbClr val="7030A0"/>
                      </a:solidFill>
                      <a:effectLst/>
                      <a:uLnTx/>
                      <a:uFillTx/>
                      <a:latin typeface="Calibri" panose="020F0502020204030204"/>
                      <a:ea typeface="+mn-ea"/>
                      <a:cs typeface="+mn-cs"/>
                    </a:rPr>
                    <a:t>3. Split </a:t>
                  </a:r>
                  <a14:m>
                    <m:oMath xmlns:m="http://schemas.openxmlformats.org/officeDocument/2006/math">
                      <m:r>
                        <a:rPr kumimoji="0" lang="en-NZ" sz="14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𝑨𝑻𝑷</m:t>
                      </m:r>
                    </m:oMath>
                  </a14:m>
                  <a:r>
                    <a:rPr kumimoji="0" lang="en-NZ" sz="1400" b="1" i="0" u="none" strike="noStrike" kern="1200" cap="none" spc="0" normalizeH="0" baseline="0" noProof="0" dirty="0">
                      <a:ln>
                        <a:noFill/>
                      </a:ln>
                      <a:solidFill>
                        <a:srgbClr val="7030A0"/>
                      </a:solidFill>
                      <a:effectLst/>
                      <a:uLnTx/>
                      <a:uFillTx/>
                      <a:latin typeface="Calibri" panose="020F0502020204030204"/>
                      <a:ea typeface="+mn-ea"/>
                      <a:cs typeface="+mn-cs"/>
                    </a:rPr>
                    <a:t> &amp; eject </a:t>
                  </a:r>
                  <a14:m>
                    <m:oMath xmlns:m="http://schemas.openxmlformats.org/officeDocument/2006/math">
                      <m:r>
                        <a:rPr kumimoji="0" lang="en-NZ" sz="1400" b="1" i="1" u="none" strike="noStrike" kern="1200" cap="none" spc="0" normalizeH="0" baseline="0" noProof="0" dirty="0" smtClean="0">
                          <a:ln>
                            <a:noFill/>
                          </a:ln>
                          <a:solidFill>
                            <a:srgbClr val="7030A0"/>
                          </a:solidFill>
                          <a:effectLst/>
                          <a:uLnTx/>
                          <a:uFillTx/>
                          <a:latin typeface="Cambria Math" panose="02040503050406030204" pitchFamily="18" charset="0"/>
                          <a:ea typeface="+mn-ea"/>
                          <a:cs typeface="+mn-cs"/>
                        </a:rPr>
                        <m:t>𝑨𝑫𝑷</m:t>
                      </m:r>
                    </m:oMath>
                  </a14:m>
                  <a:endParaRPr kumimoji="0" lang="en-NZ" sz="1400" b="1" i="0" u="none" strike="noStrike" kern="1200" cap="none" spc="0" normalizeH="0" baseline="0" noProof="0" dirty="0">
                    <a:ln>
                      <a:noFill/>
                    </a:ln>
                    <a:solidFill>
                      <a:srgbClr val="7030A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400" b="1" i="0" u="none" strike="noStrike" kern="1200" cap="none" spc="0" normalizeH="0" baseline="0" noProof="0" dirty="0">
                      <a:ln>
                        <a:noFill/>
                      </a:ln>
                      <a:solidFill>
                        <a:srgbClr val="7030A0"/>
                      </a:solidFill>
                      <a:effectLst/>
                      <a:uLnTx/>
                      <a:uFillTx/>
                      <a:latin typeface="Calibri" panose="020F0502020204030204"/>
                      <a:ea typeface="+mn-ea"/>
                      <a:cs typeface="+mn-cs"/>
                    </a:rPr>
                    <a:t>Transition to face SR or ER</a:t>
                  </a:r>
                </a:p>
              </p:txBody>
            </p:sp>
          </mc:Choice>
          <mc:Fallback xmlns="">
            <p:sp>
              <p:nvSpPr>
                <p:cNvPr id="148" name="TextBox 147">
                  <a:extLst>
                    <a:ext uri="{FF2B5EF4-FFF2-40B4-BE49-F238E27FC236}">
                      <a16:creationId xmlns:a16="http://schemas.microsoft.com/office/drawing/2014/main" id="{2D3D3DAE-9131-0DBA-70A7-1615818E4FC0}"/>
                    </a:ext>
                  </a:extLst>
                </p:cNvPr>
                <p:cNvSpPr txBox="1">
                  <a:spLocks noRot="1" noChangeAspect="1" noMove="1" noResize="1" noEditPoints="1" noAdjustHandles="1" noChangeArrowheads="1" noChangeShapeType="1" noTextEdit="1"/>
                </p:cNvSpPr>
                <p:nvPr/>
              </p:nvSpPr>
              <p:spPr>
                <a:xfrm>
                  <a:off x="5033946" y="5362663"/>
                  <a:ext cx="2124108" cy="523220"/>
                </a:xfrm>
                <a:prstGeom prst="rect">
                  <a:avLst/>
                </a:prstGeom>
                <a:blipFill>
                  <a:blip r:embed="rId46"/>
                  <a:stretch>
                    <a:fillRect l="-287" t="-2326" r="-287" b="-10465"/>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3006FD2D-C0E0-8A62-18E8-F6EEE578B6A7}"/>
                    </a:ext>
                  </a:extLst>
                </p:cNvPr>
                <p:cNvSpPr txBox="1"/>
                <p:nvPr/>
              </p:nvSpPr>
              <p:spPr>
                <a:xfrm>
                  <a:off x="3160778" y="2413474"/>
                  <a:ext cx="1096198"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NZ" sz="1400" b="1" i="0" u="none" strike="noStrike" kern="1200" cap="none" spc="0" normalizeH="0" baseline="0" noProof="0" dirty="0">
                      <a:ln>
                        <a:noFill/>
                      </a:ln>
                      <a:solidFill>
                        <a:srgbClr val="7030A0"/>
                      </a:solidFill>
                      <a:effectLst/>
                      <a:uLnTx/>
                      <a:uFillTx/>
                      <a:latin typeface="Calibri" panose="020F0502020204030204"/>
                      <a:ea typeface="+mn-ea"/>
                      <a:cs typeface="+mn-cs"/>
                    </a:rPr>
                    <a:t>5. Bind </a:t>
                  </a:r>
                  <a14:m>
                    <m:oMath xmlns:m="http://schemas.openxmlformats.org/officeDocument/2006/math">
                      <m:r>
                        <a:rPr kumimoji="0" lang="en-NZ" sz="1400" b="1" i="1" u="none" strike="noStrike" kern="1200" cap="none" spc="0" normalizeH="0" baseline="0" noProof="0" dirty="0">
                          <a:ln>
                            <a:noFill/>
                          </a:ln>
                          <a:solidFill>
                            <a:srgbClr val="7030A0"/>
                          </a:solidFill>
                          <a:effectLst/>
                          <a:uLnTx/>
                          <a:uFillTx/>
                          <a:latin typeface="Cambria Math" panose="02040503050406030204" pitchFamily="18" charset="0"/>
                          <a:ea typeface="+mn-ea"/>
                          <a:cs typeface="+mn-cs"/>
                        </a:rPr>
                        <m:t>𝐧</m:t>
                      </m:r>
                      <m:sSup>
                        <m:sSupPr>
                          <m:ctrlPr>
                            <a:rPr kumimoji="0" lang="en-NZ" sz="14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pPr>
                        <m:e>
                          <m:r>
                            <a:rPr kumimoji="0" lang="en-NZ" sz="14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𝑯</m:t>
                          </m:r>
                        </m:e>
                        <m:sup>
                          <m:r>
                            <a:rPr kumimoji="0" lang="en-NZ" sz="14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m:t>
                          </m:r>
                        </m:sup>
                      </m:sSup>
                    </m:oMath>
                  </a14:m>
                  <a:endParaRPr kumimoji="0" lang="en-NZ" sz="14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mc:Choice>
          <mc:Fallback xmlns="">
            <p:sp>
              <p:nvSpPr>
                <p:cNvPr id="149" name="TextBox 148">
                  <a:extLst>
                    <a:ext uri="{FF2B5EF4-FFF2-40B4-BE49-F238E27FC236}">
                      <a16:creationId xmlns:a16="http://schemas.microsoft.com/office/drawing/2014/main" id="{3006FD2D-C0E0-8A62-18E8-F6EEE578B6A7}"/>
                    </a:ext>
                  </a:extLst>
                </p:cNvPr>
                <p:cNvSpPr txBox="1">
                  <a:spLocks noRot="1" noChangeAspect="1" noMove="1" noResize="1" noEditPoints="1" noAdjustHandles="1" noChangeArrowheads="1" noChangeShapeType="1" noTextEdit="1"/>
                </p:cNvSpPr>
                <p:nvPr/>
              </p:nvSpPr>
              <p:spPr>
                <a:xfrm>
                  <a:off x="3160778" y="2413474"/>
                  <a:ext cx="1096198" cy="307777"/>
                </a:xfrm>
                <a:prstGeom prst="rect">
                  <a:avLst/>
                </a:prstGeom>
                <a:blipFill>
                  <a:blip r:embed="rId47"/>
                  <a:stretch>
                    <a:fillRect l="-559" t="-4000" b="-2000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8C55D690-452F-56C0-DD69-0660C1DE5075}"/>
                    </a:ext>
                  </a:extLst>
                </p:cNvPr>
                <p:cNvSpPr txBox="1"/>
                <p:nvPr/>
              </p:nvSpPr>
              <p:spPr>
                <a:xfrm>
                  <a:off x="3160778" y="3950811"/>
                  <a:ext cx="1278941" cy="31258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NZ" sz="1400" b="1" i="0" u="none" strike="noStrike" kern="1200" cap="none" spc="0" normalizeH="0" baseline="0" noProof="0" dirty="0">
                      <a:ln>
                        <a:noFill/>
                      </a:ln>
                      <a:solidFill>
                        <a:srgbClr val="7030A0"/>
                      </a:solidFill>
                      <a:effectLst/>
                      <a:uLnTx/>
                      <a:uFillTx/>
                      <a:latin typeface="Calibri" panose="020F0502020204030204"/>
                      <a:ea typeface="+mn-ea"/>
                      <a:cs typeface="+mn-cs"/>
                    </a:rPr>
                    <a:t>4. Eject </a:t>
                  </a:r>
                  <a14:m>
                    <m:oMath xmlns:m="http://schemas.openxmlformats.org/officeDocument/2006/math">
                      <m:r>
                        <a:rPr kumimoji="0" lang="en-NZ" sz="1400" b="1" i="1" u="none" strike="noStrike" kern="1200" cap="none" spc="0" normalizeH="0" baseline="0" noProof="0" dirty="0" smtClean="0">
                          <a:ln>
                            <a:noFill/>
                          </a:ln>
                          <a:solidFill>
                            <a:srgbClr val="7030A0"/>
                          </a:solidFill>
                          <a:effectLst/>
                          <a:uLnTx/>
                          <a:uFillTx/>
                          <a:latin typeface="Cambria Math" panose="02040503050406030204" pitchFamily="18" charset="0"/>
                          <a:ea typeface="+mn-ea"/>
                          <a:cs typeface="+mn-cs"/>
                        </a:rPr>
                        <m:t>𝟐</m:t>
                      </m:r>
                      <m:sSup>
                        <m:sSupPr>
                          <m:ctrlPr>
                            <a:rPr kumimoji="0" lang="en-NZ" sz="14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pPr>
                        <m:e>
                          <m:r>
                            <a:rPr kumimoji="0" lang="en-NZ" sz="14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𝑪</m:t>
                          </m:r>
                          <m:r>
                            <a:rPr kumimoji="0" lang="en-NZ" sz="14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𝒂</m:t>
                          </m:r>
                        </m:e>
                        <m:sup>
                          <m:r>
                            <a:rPr kumimoji="0" lang="en-NZ" sz="14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𝟐</m:t>
                          </m:r>
                          <m:r>
                            <a:rPr kumimoji="0" lang="en-NZ" sz="14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m:t>
                          </m:r>
                        </m:sup>
                      </m:sSup>
                    </m:oMath>
                  </a14:m>
                  <a:endParaRPr kumimoji="0" lang="en-NZ" sz="14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mc:Choice>
          <mc:Fallback xmlns="">
            <p:sp>
              <p:nvSpPr>
                <p:cNvPr id="150" name="TextBox 149">
                  <a:extLst>
                    <a:ext uri="{FF2B5EF4-FFF2-40B4-BE49-F238E27FC236}">
                      <a16:creationId xmlns:a16="http://schemas.microsoft.com/office/drawing/2014/main" id="{8C55D690-452F-56C0-DD69-0660C1DE5075}"/>
                    </a:ext>
                  </a:extLst>
                </p:cNvPr>
                <p:cNvSpPr txBox="1">
                  <a:spLocks noRot="1" noChangeAspect="1" noMove="1" noResize="1" noEditPoints="1" noAdjustHandles="1" noChangeArrowheads="1" noChangeShapeType="1" noTextEdit="1"/>
                </p:cNvSpPr>
                <p:nvPr/>
              </p:nvSpPr>
              <p:spPr>
                <a:xfrm>
                  <a:off x="3160778" y="3950811"/>
                  <a:ext cx="1278941" cy="312586"/>
                </a:xfrm>
                <a:prstGeom prst="rect">
                  <a:avLst/>
                </a:prstGeom>
                <a:blipFill>
                  <a:blip r:embed="rId48"/>
                  <a:stretch>
                    <a:fillRect l="-478" t="-1961" b="-21569"/>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5D728AED-BC11-3FE4-F7AD-60F7CB4E3E0F}"/>
                    </a:ext>
                  </a:extLst>
                </p:cNvPr>
                <p:cNvSpPr txBox="1"/>
                <p:nvPr/>
              </p:nvSpPr>
              <p:spPr>
                <a:xfrm>
                  <a:off x="8201077" y="2413473"/>
                  <a:ext cx="113685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1" i="0" u="none" strike="noStrike" kern="1200" cap="none" spc="0" normalizeH="0" baseline="0" noProof="0" dirty="0">
                      <a:ln>
                        <a:noFill/>
                      </a:ln>
                      <a:solidFill>
                        <a:srgbClr val="7030A0"/>
                      </a:solidFill>
                      <a:effectLst/>
                      <a:uLnTx/>
                      <a:uFillTx/>
                      <a:latin typeface="Calibri" panose="020F0502020204030204"/>
                      <a:ea typeface="+mn-ea"/>
                      <a:cs typeface="+mn-cs"/>
                    </a:rPr>
                    <a:t>1. Bind </a:t>
                  </a:r>
                  <a14:m>
                    <m:oMath xmlns:m="http://schemas.openxmlformats.org/officeDocument/2006/math">
                      <m:r>
                        <a:rPr kumimoji="0" lang="en-NZ" sz="14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𝑨𝑻𝑷</m:t>
                      </m:r>
                    </m:oMath>
                  </a14:m>
                  <a:r>
                    <a:rPr kumimoji="0" lang="en-NZ" sz="1400" b="1" i="0" u="none" strike="noStrike" kern="1200" cap="none" spc="0" normalizeH="0" baseline="0" noProof="0" dirty="0">
                      <a:ln>
                        <a:noFill/>
                      </a:ln>
                      <a:solidFill>
                        <a:srgbClr val="7030A0"/>
                      </a:solidFill>
                      <a:effectLst/>
                      <a:uLnTx/>
                      <a:uFillTx/>
                      <a:latin typeface="Calibri" panose="020F0502020204030204"/>
                      <a:ea typeface="+mn-ea"/>
                      <a:cs typeface="+mn-cs"/>
                    </a:rPr>
                    <a:t> </a:t>
                  </a:r>
                </a:p>
              </p:txBody>
            </p:sp>
          </mc:Choice>
          <mc:Fallback xmlns="">
            <p:sp>
              <p:nvSpPr>
                <p:cNvPr id="151" name="TextBox 150">
                  <a:extLst>
                    <a:ext uri="{FF2B5EF4-FFF2-40B4-BE49-F238E27FC236}">
                      <a16:creationId xmlns:a16="http://schemas.microsoft.com/office/drawing/2014/main" id="{5D728AED-BC11-3FE4-F7AD-60F7CB4E3E0F}"/>
                    </a:ext>
                  </a:extLst>
                </p:cNvPr>
                <p:cNvSpPr txBox="1">
                  <a:spLocks noRot="1" noChangeAspect="1" noMove="1" noResize="1" noEditPoints="1" noAdjustHandles="1" noChangeArrowheads="1" noChangeShapeType="1" noTextEdit="1"/>
                </p:cNvSpPr>
                <p:nvPr/>
              </p:nvSpPr>
              <p:spPr>
                <a:xfrm>
                  <a:off x="8201077" y="2413473"/>
                  <a:ext cx="1136850" cy="307777"/>
                </a:xfrm>
                <a:prstGeom prst="rect">
                  <a:avLst/>
                </a:prstGeom>
                <a:blipFill>
                  <a:blip r:embed="rId49"/>
                  <a:stretch>
                    <a:fillRect l="-1604" t="-4000" b="-2000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8F6776C6-D866-466F-C21D-1E0A93879001}"/>
                    </a:ext>
                  </a:extLst>
                </p:cNvPr>
                <p:cNvSpPr txBox="1"/>
                <p:nvPr/>
              </p:nvSpPr>
              <p:spPr>
                <a:xfrm>
                  <a:off x="8201077" y="3889726"/>
                  <a:ext cx="1254895" cy="5280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1" i="0" u="none" strike="noStrike" kern="1200" cap="none" spc="0" normalizeH="0" baseline="0" noProof="0" dirty="0">
                      <a:ln>
                        <a:noFill/>
                      </a:ln>
                      <a:solidFill>
                        <a:srgbClr val="7030A0"/>
                      </a:solidFill>
                      <a:effectLst/>
                      <a:uLnTx/>
                      <a:uFillTx/>
                      <a:latin typeface="Calibri" panose="020F0502020204030204"/>
                      <a:ea typeface="+mn-ea"/>
                      <a:cs typeface="+mn-cs"/>
                    </a:rPr>
                    <a:t>2. Bind </a:t>
                  </a:r>
                  <a14:m>
                    <m:oMath xmlns:m="http://schemas.openxmlformats.org/officeDocument/2006/math">
                      <m:r>
                        <a:rPr kumimoji="0" lang="en-NZ" sz="1400" b="1" i="1" u="none" strike="noStrike" kern="1200" cap="none" spc="0" normalizeH="0" baseline="0" noProof="0" dirty="0" smtClean="0">
                          <a:ln>
                            <a:noFill/>
                          </a:ln>
                          <a:solidFill>
                            <a:srgbClr val="7030A0"/>
                          </a:solidFill>
                          <a:effectLst/>
                          <a:uLnTx/>
                          <a:uFillTx/>
                          <a:latin typeface="Cambria Math" panose="02040503050406030204" pitchFamily="18" charset="0"/>
                          <a:ea typeface="+mn-ea"/>
                          <a:cs typeface="+mn-cs"/>
                        </a:rPr>
                        <m:t>𝟐</m:t>
                      </m:r>
                      <m:sSup>
                        <m:sSupPr>
                          <m:ctrlPr>
                            <a:rPr kumimoji="0" lang="en-NZ" sz="14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pPr>
                        <m:e>
                          <m:r>
                            <a:rPr kumimoji="0" lang="en-NZ" sz="14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𝑪</m:t>
                          </m:r>
                          <m:r>
                            <a:rPr kumimoji="0" lang="en-NZ" sz="14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𝒂</m:t>
                          </m:r>
                        </m:e>
                        <m:sup>
                          <m:r>
                            <a:rPr kumimoji="0" lang="en-NZ" sz="14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𝟐</m:t>
                          </m:r>
                          <m:r>
                            <a:rPr kumimoji="0" lang="en-NZ" sz="14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m:t>
                          </m:r>
                        </m:sup>
                      </m:sSup>
                    </m:oMath>
                  </a14:m>
                  <a:endParaRPr kumimoji="0" lang="en-NZ" sz="1400" b="1" i="0" u="none" strike="noStrike" kern="1200" cap="none" spc="0" normalizeH="0" baseline="0" noProof="0" dirty="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1" i="0" u="none" strike="noStrike" kern="1200" cap="none" spc="0" normalizeH="0" baseline="0" noProof="0" dirty="0">
                      <a:ln>
                        <a:noFill/>
                      </a:ln>
                      <a:solidFill>
                        <a:srgbClr val="7030A0"/>
                      </a:solidFill>
                      <a:effectLst/>
                      <a:uLnTx/>
                      <a:uFillTx/>
                      <a:latin typeface="Calibri" panose="020F0502020204030204"/>
                      <a:ea typeface="+mn-ea"/>
                      <a:cs typeface="+mn-cs"/>
                    </a:rPr>
                    <a:t>    Eject </a:t>
                  </a:r>
                  <a14:m>
                    <m:oMath xmlns:m="http://schemas.openxmlformats.org/officeDocument/2006/math">
                      <m:r>
                        <a:rPr kumimoji="0" lang="en-NZ" sz="14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𝐧</m:t>
                      </m:r>
                      <m:sSup>
                        <m:sSupPr>
                          <m:ctrlPr>
                            <a:rPr kumimoji="0" lang="en-NZ" sz="14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pPr>
                        <m:e>
                          <m:r>
                            <a:rPr kumimoji="0" lang="en-NZ" sz="14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𝑯</m:t>
                          </m:r>
                        </m:e>
                        <m:sup>
                          <m:r>
                            <a:rPr kumimoji="0" lang="en-NZ" sz="14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sup>
                      </m:sSup>
                    </m:oMath>
                  </a14:m>
                  <a:endParaRPr kumimoji="0" lang="en-NZ" sz="14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mc:Choice>
          <mc:Fallback xmlns="">
            <p:sp>
              <p:nvSpPr>
                <p:cNvPr id="152" name="TextBox 151">
                  <a:extLst>
                    <a:ext uri="{FF2B5EF4-FFF2-40B4-BE49-F238E27FC236}">
                      <a16:creationId xmlns:a16="http://schemas.microsoft.com/office/drawing/2014/main" id="{8F6776C6-D866-466F-C21D-1E0A93879001}"/>
                    </a:ext>
                  </a:extLst>
                </p:cNvPr>
                <p:cNvSpPr txBox="1">
                  <a:spLocks noRot="1" noChangeAspect="1" noMove="1" noResize="1" noEditPoints="1" noAdjustHandles="1" noChangeArrowheads="1" noChangeShapeType="1" noTextEdit="1"/>
                </p:cNvSpPr>
                <p:nvPr/>
              </p:nvSpPr>
              <p:spPr>
                <a:xfrm>
                  <a:off x="8201077" y="3889726"/>
                  <a:ext cx="1254895" cy="528030"/>
                </a:xfrm>
                <a:prstGeom prst="rect">
                  <a:avLst/>
                </a:prstGeom>
                <a:blipFill>
                  <a:blip r:embed="rId50"/>
                  <a:stretch>
                    <a:fillRect l="-1456" t="-1149" b="-11494"/>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AC145AE5-F872-3181-1B3B-573BBA6DB335}"/>
                    </a:ext>
                  </a:extLst>
                </p:cNvPr>
                <p:cNvSpPr txBox="1"/>
                <p:nvPr/>
              </p:nvSpPr>
              <p:spPr>
                <a:xfrm>
                  <a:off x="5039466" y="728116"/>
                  <a:ext cx="203991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400" b="1" i="0" u="none" strike="noStrike" kern="1200" cap="none" spc="0" normalizeH="0" baseline="0" noProof="0" dirty="0">
                      <a:ln>
                        <a:noFill/>
                      </a:ln>
                      <a:solidFill>
                        <a:srgbClr val="7030A0"/>
                      </a:solidFill>
                      <a:effectLst/>
                      <a:uLnTx/>
                      <a:uFillTx/>
                      <a:latin typeface="Calibri" panose="020F0502020204030204"/>
                      <a:ea typeface="+mn-ea"/>
                      <a:cs typeface="+mn-cs"/>
                    </a:rPr>
                    <a:t>6. Eject </a:t>
                  </a:r>
                  <a14:m>
                    <m:oMath xmlns:m="http://schemas.openxmlformats.org/officeDocument/2006/math">
                      <m:sSub>
                        <m:sSubPr>
                          <m:ctrlPr>
                            <a:rPr kumimoji="0" lang="en-NZ" sz="1400" b="1" i="1" u="none" strike="noStrike" kern="1200" cap="none" spc="0" normalizeH="0" baseline="0" noProof="0" dirty="0" smtClean="0">
                              <a:ln>
                                <a:noFill/>
                              </a:ln>
                              <a:solidFill>
                                <a:srgbClr val="7030A0"/>
                              </a:solidFill>
                              <a:effectLst/>
                              <a:uLnTx/>
                              <a:uFillTx/>
                              <a:latin typeface="Cambria Math" panose="02040503050406030204" pitchFamily="18" charset="0"/>
                              <a:ea typeface="+mn-ea"/>
                              <a:cs typeface="+mn-cs"/>
                            </a:rPr>
                          </m:ctrlPr>
                        </m:sSubPr>
                        <m:e>
                          <m:r>
                            <a:rPr kumimoji="0" lang="en-NZ" sz="1400" b="1" i="1" u="none" strike="noStrike" kern="1200" cap="none" spc="0" normalizeH="0" baseline="0" noProof="0" dirty="0" smtClean="0">
                              <a:ln>
                                <a:noFill/>
                              </a:ln>
                              <a:solidFill>
                                <a:srgbClr val="7030A0"/>
                              </a:solidFill>
                              <a:effectLst/>
                              <a:uLnTx/>
                              <a:uFillTx/>
                              <a:latin typeface="Cambria Math" panose="02040503050406030204" pitchFamily="18" charset="0"/>
                              <a:ea typeface="+mn-ea"/>
                              <a:cs typeface="+mn-cs"/>
                            </a:rPr>
                            <m:t>𝑷</m:t>
                          </m:r>
                        </m:e>
                        <m:sub>
                          <m:r>
                            <a:rPr kumimoji="0" lang="en-NZ" sz="1400" b="1" i="1" u="none" strike="noStrike" kern="1200" cap="none" spc="0" normalizeH="0" baseline="0" noProof="0" dirty="0" smtClean="0">
                              <a:ln>
                                <a:noFill/>
                              </a:ln>
                              <a:solidFill>
                                <a:srgbClr val="7030A0"/>
                              </a:solidFill>
                              <a:effectLst/>
                              <a:uLnTx/>
                              <a:uFillTx/>
                              <a:latin typeface="Cambria Math" panose="02040503050406030204" pitchFamily="18" charset="0"/>
                              <a:ea typeface="+mn-ea"/>
                              <a:cs typeface="+mn-cs"/>
                            </a:rPr>
                            <m:t>𝒊</m:t>
                          </m:r>
                        </m:sub>
                      </m:sSub>
                    </m:oMath>
                  </a14:m>
                  <a:endParaRPr kumimoji="0" lang="en-NZ" sz="1400" b="1" i="0" u="none" strike="noStrike" kern="1200" cap="none" spc="0" normalizeH="0" baseline="0" noProof="0" dirty="0">
                    <a:ln>
                      <a:noFill/>
                    </a:ln>
                    <a:solidFill>
                      <a:srgbClr val="7030A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400" b="1" i="0" u="none" strike="noStrike" kern="1200" cap="none" spc="0" normalizeH="0" baseline="0" noProof="0" dirty="0">
                      <a:ln>
                        <a:noFill/>
                      </a:ln>
                      <a:solidFill>
                        <a:srgbClr val="7030A0"/>
                      </a:solidFill>
                      <a:effectLst/>
                      <a:uLnTx/>
                      <a:uFillTx/>
                      <a:latin typeface="Calibri" panose="020F0502020204030204"/>
                      <a:ea typeface="+mn-ea"/>
                      <a:cs typeface="+mn-cs"/>
                    </a:rPr>
                    <a:t>Transition to face cytosol</a:t>
                  </a:r>
                </a:p>
              </p:txBody>
            </p:sp>
          </mc:Choice>
          <mc:Fallback xmlns="">
            <p:sp>
              <p:nvSpPr>
                <p:cNvPr id="153" name="TextBox 152">
                  <a:extLst>
                    <a:ext uri="{FF2B5EF4-FFF2-40B4-BE49-F238E27FC236}">
                      <a16:creationId xmlns:a16="http://schemas.microsoft.com/office/drawing/2014/main" id="{AC145AE5-F872-3181-1B3B-573BBA6DB335}"/>
                    </a:ext>
                  </a:extLst>
                </p:cNvPr>
                <p:cNvSpPr txBox="1">
                  <a:spLocks noRot="1" noChangeAspect="1" noMove="1" noResize="1" noEditPoints="1" noAdjustHandles="1" noChangeArrowheads="1" noChangeShapeType="1" noTextEdit="1"/>
                </p:cNvSpPr>
                <p:nvPr/>
              </p:nvSpPr>
              <p:spPr>
                <a:xfrm>
                  <a:off x="5039466" y="728116"/>
                  <a:ext cx="2039917" cy="523220"/>
                </a:xfrm>
                <a:prstGeom prst="rect">
                  <a:avLst/>
                </a:prstGeom>
                <a:blipFill>
                  <a:blip r:embed="rId51"/>
                  <a:stretch>
                    <a:fillRect l="-599" t="-1163" r="-599" b="-11628"/>
                  </a:stretch>
                </a:blipFill>
              </p:spPr>
              <p:txBody>
                <a:bodyPr/>
                <a:lstStyle/>
                <a:p>
                  <a:r>
                    <a:rPr lang="en-NZ">
                      <a:noFill/>
                    </a:rPr>
                    <a:t> </a:t>
                  </a:r>
                </a:p>
              </p:txBody>
            </p:sp>
          </mc:Fallback>
        </mc:AlternateContent>
      </p:grpSp>
      <p:sp>
        <p:nvSpPr>
          <p:cNvPr id="2" name="Rectangle 1">
            <a:extLst>
              <a:ext uri="{FF2B5EF4-FFF2-40B4-BE49-F238E27FC236}">
                <a16:creationId xmlns:a16="http://schemas.microsoft.com/office/drawing/2014/main" id="{03E97017-1E5B-F09B-CBC7-05CD2A4413EE}"/>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3431231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9144D2C-F384-B48D-62C8-0BDD637175C3}"/>
              </a:ext>
            </a:extLst>
          </p:cNvPr>
          <p:cNvGrpSpPr/>
          <p:nvPr/>
        </p:nvGrpSpPr>
        <p:grpSpPr>
          <a:xfrm>
            <a:off x="4879395" y="1969843"/>
            <a:ext cx="4850086" cy="2887962"/>
            <a:chOff x="7823591" y="878777"/>
            <a:chExt cx="4672477" cy="2887962"/>
          </a:xfrm>
        </p:grpSpPr>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CC53C306-AF01-0C00-E957-89B21230BF30}"/>
                    </a:ext>
                  </a:extLst>
                </p:cNvPr>
                <p:cNvSpPr txBox="1"/>
                <p:nvPr/>
              </p:nvSpPr>
              <p:spPr>
                <a:xfrm>
                  <a:off x="7823591" y="1575577"/>
                  <a:ext cx="4672477" cy="5717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𝑛𝐻</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sup>
                                    </m:sSubSup>
                                  </m:e>
                                </m:d>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e>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p>
                            </m:s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4" name="TextBox 113">
                  <a:extLst>
                    <a:ext uri="{FF2B5EF4-FFF2-40B4-BE49-F238E27FC236}">
                      <a16:creationId xmlns:a16="http://schemas.microsoft.com/office/drawing/2014/main" id="{CC53C306-AF01-0C00-E957-89B21230BF30}"/>
                    </a:ext>
                  </a:extLst>
                </p:cNvPr>
                <p:cNvSpPr txBox="1">
                  <a:spLocks noRot="1" noChangeAspect="1" noMove="1" noResize="1" noEditPoints="1" noAdjustHandles="1" noChangeArrowheads="1" noChangeShapeType="1" noTextEdit="1"/>
                </p:cNvSpPr>
                <p:nvPr/>
              </p:nvSpPr>
              <p:spPr>
                <a:xfrm>
                  <a:off x="7823591" y="1575577"/>
                  <a:ext cx="4672477" cy="571760"/>
                </a:xfrm>
                <a:prstGeom prst="rect">
                  <a:avLst/>
                </a:prstGeom>
                <a:blipFill>
                  <a:blip r:embed="rId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E6717A0D-A31D-2775-11CB-37AA4A4E5509}"/>
                    </a:ext>
                  </a:extLst>
                </p:cNvPr>
                <p:cNvSpPr txBox="1"/>
                <p:nvPr/>
              </p:nvSpPr>
              <p:spPr>
                <a:xfrm>
                  <a:off x="7823592" y="2081775"/>
                  <a:ext cx="3758906" cy="4299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6" name="TextBox 115">
                  <a:extLst>
                    <a:ext uri="{FF2B5EF4-FFF2-40B4-BE49-F238E27FC236}">
                      <a16:creationId xmlns:a16="http://schemas.microsoft.com/office/drawing/2014/main" id="{E6717A0D-A31D-2775-11CB-37AA4A4E5509}"/>
                    </a:ext>
                  </a:extLst>
                </p:cNvPr>
                <p:cNvSpPr txBox="1">
                  <a:spLocks noRot="1" noChangeAspect="1" noMove="1" noResize="1" noEditPoints="1" noAdjustHandles="1" noChangeArrowheads="1" noChangeShapeType="1" noTextEdit="1"/>
                </p:cNvSpPr>
                <p:nvPr/>
              </p:nvSpPr>
              <p:spPr>
                <a:xfrm>
                  <a:off x="7823592" y="2081775"/>
                  <a:ext cx="3758906" cy="429990"/>
                </a:xfrm>
                <a:prstGeom prst="rect">
                  <a:avLst/>
                </a:prstGeom>
                <a:blipFill>
                  <a:blip r:embed="rId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061EE1C3-51EE-BCE0-3124-7E712CA63C76}"/>
                    </a:ext>
                  </a:extLst>
                </p:cNvPr>
                <p:cNvSpPr txBox="1"/>
                <p:nvPr/>
              </p:nvSpPr>
              <p:spPr>
                <a:xfrm>
                  <a:off x="7823591" y="2432081"/>
                  <a:ext cx="3930748" cy="5717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4</m:t>
                            </m:r>
                          </m:sub>
                        </m:sSub>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sup>
                                    </m:sSubSup>
                                  </m:e>
                                </m:d>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e>
                        </m:d>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8" name="TextBox 117">
                  <a:extLst>
                    <a:ext uri="{FF2B5EF4-FFF2-40B4-BE49-F238E27FC236}">
                      <a16:creationId xmlns:a16="http://schemas.microsoft.com/office/drawing/2014/main" id="{061EE1C3-51EE-BCE0-3124-7E712CA63C76}"/>
                    </a:ext>
                  </a:extLst>
                </p:cNvPr>
                <p:cNvSpPr txBox="1">
                  <a:spLocks noRot="1" noChangeAspect="1" noMove="1" noResize="1" noEditPoints="1" noAdjustHandles="1" noChangeArrowheads="1" noChangeShapeType="1" noTextEdit="1"/>
                </p:cNvSpPr>
                <p:nvPr/>
              </p:nvSpPr>
              <p:spPr>
                <a:xfrm>
                  <a:off x="7823591" y="2432081"/>
                  <a:ext cx="3930748" cy="571760"/>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8454A54A-64D1-DB57-FB84-6AF89B962298}"/>
                    </a:ext>
                  </a:extLst>
                </p:cNvPr>
                <p:cNvSpPr txBox="1"/>
                <p:nvPr/>
              </p:nvSpPr>
              <p:spPr>
                <a:xfrm>
                  <a:off x="7823592" y="2930789"/>
                  <a:ext cx="2997200" cy="4167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m:t>
                            </m:r>
                          </m:sub>
                        </m:sSub>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s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𝑛𝐻</m:t>
                                </m:r>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0" name="TextBox 119">
                  <a:extLst>
                    <a:ext uri="{FF2B5EF4-FFF2-40B4-BE49-F238E27FC236}">
                      <a16:creationId xmlns:a16="http://schemas.microsoft.com/office/drawing/2014/main" id="{8454A54A-64D1-DB57-FB84-6AF89B962298}"/>
                    </a:ext>
                  </a:extLst>
                </p:cNvPr>
                <p:cNvSpPr txBox="1">
                  <a:spLocks noRot="1" noChangeAspect="1" noMove="1" noResize="1" noEditPoints="1" noAdjustHandles="1" noChangeArrowheads="1" noChangeShapeType="1" noTextEdit="1"/>
                </p:cNvSpPr>
                <p:nvPr/>
              </p:nvSpPr>
              <p:spPr>
                <a:xfrm>
                  <a:off x="7823592" y="2930789"/>
                  <a:ext cx="2997200" cy="416781"/>
                </a:xfrm>
                <a:prstGeom prst="rect">
                  <a:avLst/>
                </a:prstGeom>
                <a:blipFill>
                  <a:blip r:embed="rId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1C4786F7-78F1-7078-2ADE-EFF5FE333C72}"/>
                    </a:ext>
                  </a:extLst>
                </p:cNvPr>
                <p:cNvSpPr txBox="1"/>
                <p:nvPr/>
              </p:nvSpPr>
              <p:spPr>
                <a:xfrm>
                  <a:off x="7823592" y="3353549"/>
                  <a:ext cx="2787650" cy="413190"/>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14:m>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6</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𝑛𝐻</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𝑛𝐻</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22" name="TextBox 121">
                  <a:extLst>
                    <a:ext uri="{FF2B5EF4-FFF2-40B4-BE49-F238E27FC236}">
                      <a16:creationId xmlns:a16="http://schemas.microsoft.com/office/drawing/2014/main" id="{1C4786F7-78F1-7078-2ADE-EFF5FE333C72}"/>
                    </a:ext>
                  </a:extLst>
                </p:cNvPr>
                <p:cNvSpPr txBox="1">
                  <a:spLocks noRot="1" noChangeAspect="1" noMove="1" noResize="1" noEditPoints="1" noAdjustHandles="1" noChangeArrowheads="1" noChangeShapeType="1" noTextEdit="1"/>
                </p:cNvSpPr>
                <p:nvPr/>
              </p:nvSpPr>
              <p:spPr>
                <a:xfrm>
                  <a:off x="7823592" y="3353549"/>
                  <a:ext cx="2787650" cy="413190"/>
                </a:xfrm>
                <a:prstGeom prst="rect">
                  <a:avLst/>
                </a:prstGeom>
                <a:blipFill>
                  <a:blip r:embed="rId6"/>
                  <a:stretch>
                    <a:fillRect/>
                  </a:stretch>
                </a:blipFill>
              </p:spPr>
              <p:txBody>
                <a:bodyPr/>
                <a:lstStyle/>
                <a:p>
                  <a:r>
                    <a:rPr lang="en-NZ">
                      <a:noFill/>
                    </a:rPr>
                    <a:t> </a:t>
                  </a:r>
                </a:p>
              </p:txBody>
            </p:sp>
          </mc:Fallback>
        </mc:AlternateContent>
        <p:grpSp>
          <p:nvGrpSpPr>
            <p:cNvPr id="123" name="Group 122">
              <a:extLst>
                <a:ext uri="{FF2B5EF4-FFF2-40B4-BE49-F238E27FC236}">
                  <a16:creationId xmlns:a16="http://schemas.microsoft.com/office/drawing/2014/main" id="{CF6F84D2-189C-0653-499C-0A208C14F312}"/>
                </a:ext>
              </a:extLst>
            </p:cNvPr>
            <p:cNvGrpSpPr/>
            <p:nvPr/>
          </p:nvGrpSpPr>
          <p:grpSpPr>
            <a:xfrm>
              <a:off x="7823592" y="878777"/>
              <a:ext cx="3242273" cy="737566"/>
              <a:chOff x="6784345" y="898669"/>
              <a:chExt cx="3242273" cy="737566"/>
            </a:xfrm>
          </p:grpSpPr>
          <p:sp>
            <p:nvSpPr>
              <p:cNvPr id="107" name="TextBox 106">
                <a:extLst>
                  <a:ext uri="{FF2B5EF4-FFF2-40B4-BE49-F238E27FC236}">
                    <a16:creationId xmlns:a16="http://schemas.microsoft.com/office/drawing/2014/main" id="{ACB66999-D167-F44B-484F-830180419D58}"/>
                  </a:ext>
                </a:extLst>
              </p:cNvPr>
              <p:cNvSpPr txBox="1"/>
              <p:nvPr/>
            </p:nvSpPr>
            <p:spPr>
              <a:xfrm>
                <a:off x="6784345" y="898669"/>
                <a:ext cx="12876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Reaction fluxes</a:t>
                </a:r>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533955E8-DA3E-ADE2-CDBA-73CDC6741878}"/>
                      </a:ext>
                    </a:extLst>
                  </p:cNvPr>
                  <p:cNvSpPr txBox="1"/>
                  <p:nvPr/>
                </p:nvSpPr>
                <p:spPr>
                  <a:xfrm>
                    <a:off x="6784345" y="1223045"/>
                    <a:ext cx="3242273" cy="4131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𝑛𝐻</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𝑛𝐻</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2" name="TextBox 111">
                    <a:extLst>
                      <a:ext uri="{FF2B5EF4-FFF2-40B4-BE49-F238E27FC236}">
                        <a16:creationId xmlns:a16="http://schemas.microsoft.com/office/drawing/2014/main" id="{533955E8-DA3E-ADE2-CDBA-73CDC6741878}"/>
                      </a:ext>
                    </a:extLst>
                  </p:cNvPr>
                  <p:cNvSpPr txBox="1">
                    <a:spLocks noRot="1" noChangeAspect="1" noMove="1" noResize="1" noEditPoints="1" noAdjustHandles="1" noChangeArrowheads="1" noChangeShapeType="1" noTextEdit="1"/>
                  </p:cNvSpPr>
                  <p:nvPr/>
                </p:nvSpPr>
                <p:spPr>
                  <a:xfrm>
                    <a:off x="6784345" y="1223045"/>
                    <a:ext cx="3242273" cy="413190"/>
                  </a:xfrm>
                  <a:prstGeom prst="rect">
                    <a:avLst/>
                  </a:prstGeom>
                  <a:blipFill>
                    <a:blip r:embed="rId38"/>
                    <a:stretch>
                      <a:fillRect/>
                    </a:stretch>
                  </a:blipFill>
                </p:spPr>
                <p:txBody>
                  <a:bodyPr/>
                  <a:lstStyle/>
                  <a:p>
                    <a:r>
                      <a:rPr lang="en-NZ">
                        <a:noFill/>
                      </a:rPr>
                      <a:t> </a:t>
                    </a:r>
                  </a:p>
                </p:txBody>
              </p:sp>
            </mc:Fallback>
          </mc:AlternateContent>
        </p:grpSp>
      </p:grpSp>
      <p:grpSp>
        <p:nvGrpSpPr>
          <p:cNvPr id="83" name="Group 82">
            <a:extLst>
              <a:ext uri="{FF2B5EF4-FFF2-40B4-BE49-F238E27FC236}">
                <a16:creationId xmlns:a16="http://schemas.microsoft.com/office/drawing/2014/main" id="{BA3B9E37-CF9E-67FF-D92B-221365B42EC0}"/>
              </a:ext>
            </a:extLst>
          </p:cNvPr>
          <p:cNvGrpSpPr/>
          <p:nvPr/>
        </p:nvGrpSpPr>
        <p:grpSpPr>
          <a:xfrm>
            <a:off x="9792821" y="1972148"/>
            <a:ext cx="2404107" cy="2786268"/>
            <a:chOff x="7823591" y="3877191"/>
            <a:chExt cx="2404107" cy="2786268"/>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4345E120-C533-DF35-E404-1184B05C62AF}"/>
                    </a:ext>
                  </a:extLst>
                </p:cNvPr>
                <p:cNvSpPr txBox="1"/>
                <p:nvPr/>
              </p:nvSpPr>
              <p:spPr>
                <a:xfrm>
                  <a:off x="7823591" y="5858935"/>
                  <a:ext cx="2292350"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42" name="TextBox 141">
                  <a:extLst>
                    <a:ext uri="{FF2B5EF4-FFF2-40B4-BE49-F238E27FC236}">
                      <a16:creationId xmlns:a16="http://schemas.microsoft.com/office/drawing/2014/main" id="{4345E120-C533-DF35-E404-1184B05C62AF}"/>
                    </a:ext>
                  </a:extLst>
                </p:cNvPr>
                <p:cNvSpPr txBox="1">
                  <a:spLocks noRot="1" noChangeAspect="1" noMove="1" noResize="1" noEditPoints="1" noAdjustHandles="1" noChangeArrowheads="1" noChangeShapeType="1" noTextEdit="1"/>
                </p:cNvSpPr>
                <p:nvPr/>
              </p:nvSpPr>
              <p:spPr>
                <a:xfrm>
                  <a:off x="7823591" y="5858935"/>
                  <a:ext cx="2292350" cy="402611"/>
                </a:xfrm>
                <a:prstGeom prst="rect">
                  <a:avLst/>
                </a:prstGeom>
                <a:blipFill>
                  <a:blip r:embed="rId39"/>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FA488AFB-812D-DE87-40D7-7B53899AC340}"/>
                    </a:ext>
                  </a:extLst>
                </p:cNvPr>
                <p:cNvSpPr txBox="1"/>
                <p:nvPr/>
              </p:nvSpPr>
              <p:spPr>
                <a:xfrm>
                  <a:off x="7823591" y="6260848"/>
                  <a:ext cx="2292350"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𝑛𝐻</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44" name="TextBox 143">
                  <a:extLst>
                    <a:ext uri="{FF2B5EF4-FFF2-40B4-BE49-F238E27FC236}">
                      <a16:creationId xmlns:a16="http://schemas.microsoft.com/office/drawing/2014/main" id="{FA488AFB-812D-DE87-40D7-7B53899AC340}"/>
                    </a:ext>
                  </a:extLst>
                </p:cNvPr>
                <p:cNvSpPr txBox="1">
                  <a:spLocks noRot="1" noChangeAspect="1" noMove="1" noResize="1" noEditPoints="1" noAdjustHandles="1" noChangeArrowheads="1" noChangeShapeType="1" noTextEdit="1"/>
                </p:cNvSpPr>
                <p:nvPr/>
              </p:nvSpPr>
              <p:spPr>
                <a:xfrm>
                  <a:off x="7823591" y="6260848"/>
                  <a:ext cx="2292350" cy="402611"/>
                </a:xfrm>
                <a:prstGeom prst="rect">
                  <a:avLst/>
                </a:prstGeom>
                <a:blipFill>
                  <a:blip r:embed="rId40"/>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FFFA5FB4-8BBF-1322-BD1E-8D10D47C5042}"/>
                    </a:ext>
                  </a:extLst>
                </p:cNvPr>
                <p:cNvSpPr txBox="1"/>
                <p:nvPr/>
              </p:nvSpPr>
              <p:spPr>
                <a:xfrm>
                  <a:off x="7823591" y="4217677"/>
                  <a:ext cx="2404107"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𝑛𝐻</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a14:m>
                  <a:r>
                    <a:rPr kumimoji="0" lang="en-NZ"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 </a:t>
                  </a:r>
                </a:p>
              </p:txBody>
            </p:sp>
          </mc:Choice>
          <mc:Fallback xmlns="">
            <p:sp>
              <p:nvSpPr>
                <p:cNvPr id="134" name="TextBox 133">
                  <a:extLst>
                    <a:ext uri="{FF2B5EF4-FFF2-40B4-BE49-F238E27FC236}">
                      <a16:creationId xmlns:a16="http://schemas.microsoft.com/office/drawing/2014/main" id="{FFFA5FB4-8BBF-1322-BD1E-8D10D47C5042}"/>
                    </a:ext>
                  </a:extLst>
                </p:cNvPr>
                <p:cNvSpPr txBox="1">
                  <a:spLocks noRot="1" noChangeAspect="1" noMove="1" noResize="1" noEditPoints="1" noAdjustHandles="1" noChangeArrowheads="1" noChangeShapeType="1" noTextEdit="1"/>
                </p:cNvSpPr>
                <p:nvPr/>
              </p:nvSpPr>
              <p:spPr>
                <a:xfrm>
                  <a:off x="7823591" y="4217677"/>
                  <a:ext cx="2404107" cy="402611"/>
                </a:xfrm>
                <a:prstGeom prst="rect">
                  <a:avLst/>
                </a:prstGeom>
                <a:blipFill>
                  <a:blip r:embed="rId41"/>
                  <a:stretch>
                    <a:fillRect/>
                  </a:stretch>
                </a:blipFill>
              </p:spPr>
              <p:txBody>
                <a:bodyPr/>
                <a:lstStyle/>
                <a:p>
                  <a:r>
                    <a:rPr lang="en-NZ">
                      <a:noFill/>
                    </a:rPr>
                    <a:t> </a:t>
                  </a:r>
                </a:p>
              </p:txBody>
            </p:sp>
          </mc:Fallback>
        </mc:AlternateContent>
        <p:sp>
          <p:nvSpPr>
            <p:cNvPr id="104" name="TextBox 103">
              <a:extLst>
                <a:ext uri="{FF2B5EF4-FFF2-40B4-BE49-F238E27FC236}">
                  <a16:creationId xmlns:a16="http://schemas.microsoft.com/office/drawing/2014/main" id="{2A1FF8C5-A314-DA8D-BD2E-D841D8B9AA24}"/>
                </a:ext>
              </a:extLst>
            </p:cNvPr>
            <p:cNvSpPr txBox="1"/>
            <p:nvPr/>
          </p:nvSpPr>
          <p:spPr>
            <a:xfrm>
              <a:off x="7823591" y="3877191"/>
              <a:ext cx="12634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a:ea typeface="+mn-ea"/>
                  <a:cs typeface="+mn-cs"/>
                </a:rPr>
                <a:t>Mass balance</a:t>
              </a: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D5B9A4DF-999E-ACF0-C8D4-068803C2C2D5}"/>
                    </a:ext>
                  </a:extLst>
                </p:cNvPr>
                <p:cNvSpPr txBox="1"/>
                <p:nvPr/>
              </p:nvSpPr>
              <p:spPr>
                <a:xfrm>
                  <a:off x="7823591" y="5021507"/>
                  <a:ext cx="2292350" cy="4194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38" name="TextBox 137">
                  <a:extLst>
                    <a:ext uri="{FF2B5EF4-FFF2-40B4-BE49-F238E27FC236}">
                      <a16:creationId xmlns:a16="http://schemas.microsoft.com/office/drawing/2014/main" id="{D5B9A4DF-999E-ACF0-C8D4-068803C2C2D5}"/>
                    </a:ext>
                  </a:extLst>
                </p:cNvPr>
                <p:cNvSpPr txBox="1">
                  <a:spLocks noRot="1" noChangeAspect="1" noMove="1" noResize="1" noEditPoints="1" noAdjustHandles="1" noChangeArrowheads="1" noChangeShapeType="1" noTextEdit="1"/>
                </p:cNvSpPr>
                <p:nvPr/>
              </p:nvSpPr>
              <p:spPr>
                <a:xfrm>
                  <a:off x="7823591" y="5021507"/>
                  <a:ext cx="2292350" cy="419410"/>
                </a:xfrm>
                <a:prstGeom prst="rect">
                  <a:avLst/>
                </a:prstGeom>
                <a:blipFill>
                  <a:blip r:embed="rId4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EFB9E1F1-3A00-C81A-C9C9-3E6954CDE581}"/>
                    </a:ext>
                  </a:extLst>
                </p:cNvPr>
                <p:cNvSpPr txBox="1"/>
                <p:nvPr/>
              </p:nvSpPr>
              <p:spPr>
                <a:xfrm>
                  <a:off x="7823591" y="4619592"/>
                  <a:ext cx="2292350"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𝑛𝐻</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36" name="TextBox 135">
                  <a:extLst>
                    <a:ext uri="{FF2B5EF4-FFF2-40B4-BE49-F238E27FC236}">
                      <a16:creationId xmlns:a16="http://schemas.microsoft.com/office/drawing/2014/main" id="{EFB9E1F1-3A00-C81A-C9C9-3E6954CDE581}"/>
                    </a:ext>
                  </a:extLst>
                </p:cNvPr>
                <p:cNvSpPr txBox="1">
                  <a:spLocks noRot="1" noChangeAspect="1" noMove="1" noResize="1" noEditPoints="1" noAdjustHandles="1" noChangeArrowheads="1" noChangeShapeType="1" noTextEdit="1"/>
                </p:cNvSpPr>
                <p:nvPr/>
              </p:nvSpPr>
              <p:spPr>
                <a:xfrm>
                  <a:off x="7823591" y="4619592"/>
                  <a:ext cx="2292350" cy="402611"/>
                </a:xfrm>
                <a:prstGeom prst="rect">
                  <a:avLst/>
                </a:prstGeom>
                <a:blipFill>
                  <a:blip r:embed="rId4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9834DDB-5A20-BAAC-1845-DE13376F3C8E}"/>
                    </a:ext>
                  </a:extLst>
                </p:cNvPr>
                <p:cNvSpPr txBox="1"/>
                <p:nvPr/>
              </p:nvSpPr>
              <p:spPr>
                <a:xfrm>
                  <a:off x="7823591" y="5440221"/>
                  <a:ext cx="2222500" cy="419410"/>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𝐶𝑎</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40" name="TextBox 139">
                  <a:extLst>
                    <a:ext uri="{FF2B5EF4-FFF2-40B4-BE49-F238E27FC236}">
                      <a16:creationId xmlns:a16="http://schemas.microsoft.com/office/drawing/2014/main" id="{19834DDB-5A20-BAAC-1845-DE13376F3C8E}"/>
                    </a:ext>
                  </a:extLst>
                </p:cNvPr>
                <p:cNvSpPr txBox="1">
                  <a:spLocks noRot="1" noChangeAspect="1" noMove="1" noResize="1" noEditPoints="1" noAdjustHandles="1" noChangeArrowheads="1" noChangeShapeType="1" noTextEdit="1"/>
                </p:cNvSpPr>
                <p:nvPr/>
              </p:nvSpPr>
              <p:spPr>
                <a:xfrm>
                  <a:off x="7823591" y="5440221"/>
                  <a:ext cx="2222500" cy="419410"/>
                </a:xfrm>
                <a:prstGeom prst="rect">
                  <a:avLst/>
                </a:prstGeom>
                <a:blipFill>
                  <a:blip r:embed="rId44"/>
                  <a:stretch>
                    <a:fillRect/>
                  </a:stretch>
                </a:blipFill>
              </p:spPr>
              <p:txBody>
                <a:bodyPr/>
                <a:lstStyle/>
                <a:p>
                  <a:r>
                    <a:rPr lang="en-NZ">
                      <a:noFill/>
                    </a:rPr>
                    <a:t> </a:t>
                  </a:r>
                </a:p>
              </p:txBody>
            </p:sp>
          </mc:Fallback>
        </mc:AlternateContent>
      </p:grpSp>
      <p:sp>
        <p:nvSpPr>
          <p:cNvPr id="3" name="TextBox 2">
            <a:extLst>
              <a:ext uri="{FF2B5EF4-FFF2-40B4-BE49-F238E27FC236}">
                <a16:creationId xmlns:a16="http://schemas.microsoft.com/office/drawing/2014/main" id="{7E7ECB2B-8092-99EC-595F-8A297E4B94C7}"/>
              </a:ext>
            </a:extLst>
          </p:cNvPr>
          <p:cNvSpPr txBox="1"/>
          <p:nvPr/>
        </p:nvSpPr>
        <p:spPr>
          <a:xfrm>
            <a:off x="245755" y="147213"/>
            <a:ext cx="2814946" cy="4700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SERCA .. continued</a:t>
            </a:r>
            <a:endParaRPr kumimoji="0" lang="en-NZ" sz="24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669C1CCC-A5A3-CEDE-57FA-CF1329596046}"/>
              </a:ext>
            </a:extLst>
          </p:cNvPr>
          <p:cNvPicPr>
            <a:picLocks noChangeAspect="1"/>
          </p:cNvPicPr>
          <p:nvPr/>
        </p:nvPicPr>
        <p:blipFill>
          <a:blip r:embed="rId45"/>
          <a:stretch>
            <a:fillRect/>
          </a:stretch>
        </p:blipFill>
        <p:spPr>
          <a:xfrm>
            <a:off x="386081" y="1409748"/>
            <a:ext cx="4349974" cy="4115011"/>
          </a:xfrm>
          <a:prstGeom prst="rect">
            <a:avLst/>
          </a:prstGeom>
        </p:spPr>
      </p:pic>
      <p:sp>
        <p:nvSpPr>
          <p:cNvPr id="2" name="Rectangle 1">
            <a:extLst>
              <a:ext uri="{FF2B5EF4-FFF2-40B4-BE49-F238E27FC236}">
                <a16:creationId xmlns:a16="http://schemas.microsoft.com/office/drawing/2014/main" id="{2FBF3F60-7265-7C58-C737-857590A8AF46}"/>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34633560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Box 185">
            <a:extLst>
              <a:ext uri="{FF2B5EF4-FFF2-40B4-BE49-F238E27FC236}">
                <a16:creationId xmlns:a16="http://schemas.microsoft.com/office/drawing/2014/main" id="{3FE953AD-192C-7737-E047-6565C80BC984}"/>
              </a:ext>
            </a:extLst>
          </p:cNvPr>
          <p:cNvSpPr txBox="1"/>
          <p:nvPr/>
        </p:nvSpPr>
        <p:spPr>
          <a:xfrm>
            <a:off x="245754" y="147213"/>
            <a:ext cx="500101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Hydrogen-potassium ATPase (HKE)</a:t>
            </a:r>
            <a:endParaRPr kumimoji="0" lang="en-NZ" sz="24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87" name="TextBox 186">
            <a:extLst>
              <a:ext uri="{FF2B5EF4-FFF2-40B4-BE49-F238E27FC236}">
                <a16:creationId xmlns:a16="http://schemas.microsoft.com/office/drawing/2014/main" id="{75AC00D5-7B3C-563E-8EB8-33341D3A8253}"/>
              </a:ext>
            </a:extLst>
          </p:cNvPr>
          <p:cNvSpPr txBox="1"/>
          <p:nvPr/>
        </p:nvSpPr>
        <p:spPr>
          <a:xfrm>
            <a:off x="219332" y="614174"/>
            <a:ext cx="2204137" cy="375552"/>
          </a:xfrm>
          <a:prstGeom prst="rect">
            <a:avLst/>
          </a:prstGeom>
          <a:noFill/>
        </p:spPr>
        <p:txBody>
          <a:bodyPr wrap="square">
            <a:spAutoFit/>
          </a:bodyPr>
          <a:lstStyle/>
          <a:p>
            <a:pPr marL="0" marR="0" lvl="0" indent="0" algn="l" defTabSz="914400" rtl="0" eaLnBrk="1" fontAlgn="auto" latinLnBrk="0" hangingPunct="1">
              <a:lnSpc>
                <a:spcPct val="107000"/>
              </a:lnSpc>
              <a:spcBef>
                <a:spcPts val="300"/>
              </a:spcBef>
              <a:spcAft>
                <a:spcPts val="800"/>
              </a:spcAft>
              <a:buClrTx/>
              <a:buSzTx/>
              <a:buFontTx/>
              <a:buNone/>
              <a:tabLst/>
              <a:defRPr/>
            </a:pPr>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(see </a:t>
            </a:r>
            <a:r>
              <a:rPr kumimoji="0" lang="en-NZ" sz="1800" b="0" i="0" u="sng" strike="noStrike" kern="1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rPr>
              <a:t>model on PMR</a:t>
            </a:r>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NZ" sz="2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nvGrpSpPr>
          <p:cNvPr id="37" name="Group 36">
            <a:extLst>
              <a:ext uri="{FF2B5EF4-FFF2-40B4-BE49-F238E27FC236}">
                <a16:creationId xmlns:a16="http://schemas.microsoft.com/office/drawing/2014/main" id="{BBC5648B-2F62-021C-247A-DD911D0C8783}"/>
              </a:ext>
            </a:extLst>
          </p:cNvPr>
          <p:cNvGrpSpPr/>
          <p:nvPr/>
        </p:nvGrpSpPr>
        <p:grpSpPr>
          <a:xfrm>
            <a:off x="900350" y="1353072"/>
            <a:ext cx="10074294" cy="3454646"/>
            <a:chOff x="900350" y="1353072"/>
            <a:chExt cx="10074294" cy="3454646"/>
          </a:xfrm>
        </p:grpSpPr>
        <p:grpSp>
          <p:nvGrpSpPr>
            <p:cNvPr id="5" name="Group 4">
              <a:extLst>
                <a:ext uri="{FF2B5EF4-FFF2-40B4-BE49-F238E27FC236}">
                  <a16:creationId xmlns:a16="http://schemas.microsoft.com/office/drawing/2014/main" id="{04A2FCC5-E035-EE1C-B832-687E4B02FCF8}"/>
                </a:ext>
              </a:extLst>
            </p:cNvPr>
            <p:cNvGrpSpPr>
              <a:grpSpLocks noChangeAspect="1"/>
            </p:cNvGrpSpPr>
            <p:nvPr/>
          </p:nvGrpSpPr>
          <p:grpSpPr>
            <a:xfrm>
              <a:off x="4027598" y="1353072"/>
              <a:ext cx="4392000" cy="3454646"/>
              <a:chOff x="7275010" y="2537209"/>
              <a:chExt cx="3232030" cy="2542233"/>
            </a:xfrm>
          </p:grpSpPr>
          <p:grpSp>
            <p:nvGrpSpPr>
              <p:cNvPr id="6" name="Group 5">
                <a:extLst>
                  <a:ext uri="{FF2B5EF4-FFF2-40B4-BE49-F238E27FC236}">
                    <a16:creationId xmlns:a16="http://schemas.microsoft.com/office/drawing/2014/main" id="{21C54F18-CED5-4C73-DA97-7320C3A354D8}"/>
                  </a:ext>
                </a:extLst>
              </p:cNvPr>
              <p:cNvGrpSpPr/>
              <p:nvPr/>
            </p:nvGrpSpPr>
            <p:grpSpPr>
              <a:xfrm>
                <a:off x="7275010" y="2537209"/>
                <a:ext cx="3232030" cy="2542233"/>
                <a:chOff x="8219017" y="2384809"/>
                <a:chExt cx="3232030" cy="2542233"/>
              </a:xfrm>
            </p:grpSpPr>
            <p:sp>
              <p:nvSpPr>
                <p:cNvPr id="58" name="Rectangle 57">
                  <a:extLst>
                    <a:ext uri="{FF2B5EF4-FFF2-40B4-BE49-F238E27FC236}">
                      <a16:creationId xmlns:a16="http://schemas.microsoft.com/office/drawing/2014/main" id="{97312873-479A-F37B-39C9-D1E901E8F91A}"/>
                    </a:ext>
                  </a:extLst>
                </p:cNvPr>
                <p:cNvSpPr/>
                <p:nvPr/>
              </p:nvSpPr>
              <p:spPr>
                <a:xfrm>
                  <a:off x="8753864" y="2384809"/>
                  <a:ext cx="2158674" cy="2542233"/>
                </a:xfrm>
                <a:prstGeom prst="rect">
                  <a:avLst/>
                </a:prstGeom>
                <a:gradFill>
                  <a:gsLst>
                    <a:gs pos="50000">
                      <a:schemeClr val="bg1"/>
                    </a:gs>
                    <a:gs pos="11000">
                      <a:schemeClr val="accent4">
                        <a:lumMod val="20000"/>
                        <a:lumOff val="80000"/>
                      </a:schemeClr>
                    </a:gs>
                    <a:gs pos="89000">
                      <a:schemeClr val="accent4">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7D9FA853-AC35-EB56-1599-15C6A3F1F520}"/>
                    </a:ext>
                  </a:extLst>
                </p:cNvPr>
                <p:cNvSpPr/>
                <p:nvPr/>
              </p:nvSpPr>
              <p:spPr>
                <a:xfrm>
                  <a:off x="8219017" y="2384809"/>
                  <a:ext cx="540000" cy="2542233"/>
                </a:xfrm>
                <a:prstGeom prst="rect">
                  <a:avLst/>
                </a:prstGeom>
                <a:gradFill>
                  <a:gsLst>
                    <a:gs pos="11000">
                      <a:srgbClr val="F3F7FE"/>
                    </a:gs>
                    <a:gs pos="89000">
                      <a:srgbClr val="D9E1F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2A54E175-52AF-D60C-F285-CF9151FF6343}"/>
                    </a:ext>
                  </a:extLst>
                </p:cNvPr>
                <p:cNvSpPr/>
                <p:nvPr/>
              </p:nvSpPr>
              <p:spPr>
                <a:xfrm>
                  <a:off x="10911722" y="2384809"/>
                  <a:ext cx="539325" cy="2542233"/>
                </a:xfrm>
                <a:prstGeom prst="rect">
                  <a:avLst/>
                </a:prstGeom>
                <a:gradFill>
                  <a:gsLst>
                    <a:gs pos="11000">
                      <a:srgbClr val="AEBE8E"/>
                    </a:gs>
                    <a:gs pos="89000">
                      <a:srgbClr val="E6EADC"/>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7B5D7-950C-68CA-E064-E589BB432620}"/>
                      </a:ext>
                    </a:extLst>
                  </p:cNvPr>
                  <p:cNvSpPr txBox="1"/>
                  <p:nvPr/>
                </p:nvSpPr>
                <p:spPr>
                  <a:xfrm>
                    <a:off x="7884185" y="4576086"/>
                    <a:ext cx="360000" cy="208133"/>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TextBox 6">
                    <a:extLst>
                      <a:ext uri="{FF2B5EF4-FFF2-40B4-BE49-F238E27FC236}">
                        <a16:creationId xmlns:a16="http://schemas.microsoft.com/office/drawing/2014/main" id="{5487B5D7-950C-68CA-E064-E589BB432620}"/>
                      </a:ext>
                    </a:extLst>
                  </p:cNvPr>
                  <p:cNvSpPr txBox="1">
                    <a:spLocks noRot="1" noChangeAspect="1" noMove="1" noResize="1" noEditPoints="1" noAdjustHandles="1" noChangeArrowheads="1" noChangeShapeType="1" noTextEdit="1"/>
                  </p:cNvSpPr>
                  <p:nvPr/>
                </p:nvSpPr>
                <p:spPr>
                  <a:xfrm>
                    <a:off x="7884185" y="4576086"/>
                    <a:ext cx="360000" cy="208133"/>
                  </a:xfrm>
                  <a:prstGeom prst="roundRect">
                    <a:avLst>
                      <a:gd name="adj" fmla="val 38026"/>
                    </a:avLst>
                  </a:prstGeom>
                  <a:blipFill>
                    <a:blip r:embed="rId3"/>
                    <a:stretch>
                      <a:fillRect/>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96DF4C5-39F1-1246-10A6-125D3386E4E4}"/>
                      </a:ext>
                    </a:extLst>
                  </p:cNvPr>
                  <p:cNvSpPr txBox="1"/>
                  <p:nvPr/>
                </p:nvSpPr>
                <p:spPr>
                  <a:xfrm>
                    <a:off x="9390099" y="4564386"/>
                    <a:ext cx="540000" cy="231532"/>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096DF4C5-39F1-1246-10A6-125D3386E4E4}"/>
                      </a:ext>
                    </a:extLst>
                  </p:cNvPr>
                  <p:cNvSpPr txBox="1">
                    <a:spLocks noRot="1" noChangeAspect="1" noMove="1" noResize="1" noEditPoints="1" noAdjustHandles="1" noChangeArrowheads="1" noChangeShapeType="1" noTextEdit="1"/>
                  </p:cNvSpPr>
                  <p:nvPr/>
                </p:nvSpPr>
                <p:spPr>
                  <a:xfrm>
                    <a:off x="9390099" y="4564386"/>
                    <a:ext cx="540000" cy="231532"/>
                  </a:xfrm>
                  <a:prstGeom prst="roundRect">
                    <a:avLst>
                      <a:gd name="adj" fmla="val 38026"/>
                    </a:avLst>
                  </a:prstGeom>
                  <a:blipFill>
                    <a:blip r:embed="rId4"/>
                    <a:stretch>
                      <a:fillRect b="-2500"/>
                    </a:stretch>
                  </a:blipFill>
                  <a:ln w="12700">
                    <a:solidFill>
                      <a:srgbClr val="FF0000"/>
                    </a:solidFill>
                  </a:ln>
                </p:spPr>
                <p:txBody>
                  <a:bodyPr/>
                  <a:lstStyle/>
                  <a:p>
                    <a:r>
                      <a:rPr lang="en-NZ">
                        <a:noFill/>
                      </a:rPr>
                      <a:t> </a:t>
                    </a:r>
                  </a:p>
                </p:txBody>
              </p:sp>
            </mc:Fallback>
          </mc:AlternateContent>
          <p:cxnSp>
            <p:nvCxnSpPr>
              <p:cNvPr id="9" name="Straight Arrow Connector 8">
                <a:extLst>
                  <a:ext uri="{FF2B5EF4-FFF2-40B4-BE49-F238E27FC236}">
                    <a16:creationId xmlns:a16="http://schemas.microsoft.com/office/drawing/2014/main" id="{84A2823C-1AAC-2003-6A2A-B2859003DFA0}"/>
                  </a:ext>
                </a:extLst>
              </p:cNvPr>
              <p:cNvCxnSpPr>
                <a:cxnSpLocks/>
                <a:stCxn id="26" idx="2"/>
                <a:endCxn id="48" idx="0"/>
              </p:cNvCxnSpPr>
              <p:nvPr/>
            </p:nvCxnSpPr>
            <p:spPr>
              <a:xfrm flipH="1">
                <a:off x="9660099" y="3317192"/>
                <a:ext cx="1" cy="98770"/>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293B184-1E55-B938-938D-FBC6AA9443CB}"/>
                  </a:ext>
                </a:extLst>
              </p:cNvPr>
              <p:cNvCxnSpPr>
                <a:cxnSpLocks/>
                <a:stCxn id="48" idx="2"/>
                <a:endCxn id="49" idx="0"/>
              </p:cNvCxnSpPr>
              <p:nvPr/>
            </p:nvCxnSpPr>
            <p:spPr>
              <a:xfrm>
                <a:off x="9660099" y="3593306"/>
                <a:ext cx="0" cy="630513"/>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F2924117-1E12-DF0C-335E-F398FDFE8CAA}"/>
                      </a:ext>
                    </a:extLst>
                  </p:cNvPr>
                  <p:cNvSpPr/>
                  <p:nvPr/>
                </p:nvSpPr>
                <p:spPr>
                  <a:xfrm>
                    <a:off x="9534099" y="3891496"/>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oMath>
                      </m:oMathPara>
                    </a14:m>
                    <a:endPar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11" name="Rectangle: Rounded Corners 10">
                    <a:extLst>
                      <a:ext uri="{FF2B5EF4-FFF2-40B4-BE49-F238E27FC236}">
                        <a16:creationId xmlns:a16="http://schemas.microsoft.com/office/drawing/2014/main" id="{F2924117-1E12-DF0C-335E-F398FDFE8CAA}"/>
                      </a:ext>
                    </a:extLst>
                  </p:cNvPr>
                  <p:cNvSpPr>
                    <a:spLocks noRot="1" noChangeAspect="1" noMove="1" noResize="1" noEditPoints="1" noAdjustHandles="1" noChangeArrowheads="1" noChangeShapeType="1" noTextEdit="1"/>
                  </p:cNvSpPr>
                  <p:nvPr/>
                </p:nvSpPr>
                <p:spPr>
                  <a:xfrm>
                    <a:off x="9534099" y="3891496"/>
                    <a:ext cx="252000" cy="180000"/>
                  </a:xfrm>
                  <a:prstGeom prst="roundRect">
                    <a:avLst>
                      <a:gd name="adj" fmla="val 22549"/>
                    </a:avLst>
                  </a:prstGeom>
                  <a:blipFill>
                    <a:blip r:embed="rId5"/>
                    <a:stretch>
                      <a:fillRect l="-11364"/>
                    </a:stretch>
                  </a:blipFill>
                </p:spPr>
                <p:txBody>
                  <a:bodyPr/>
                  <a:lstStyle/>
                  <a:p>
                    <a:r>
                      <a:rPr lang="en-NZ">
                        <a:noFill/>
                      </a:rPr>
                      <a:t> </a:t>
                    </a:r>
                  </a:p>
                </p:txBody>
              </p:sp>
            </mc:Fallback>
          </mc:AlternateContent>
          <p:cxnSp>
            <p:nvCxnSpPr>
              <p:cNvPr id="12" name="Straight Arrow Connector 11">
                <a:extLst>
                  <a:ext uri="{FF2B5EF4-FFF2-40B4-BE49-F238E27FC236}">
                    <a16:creationId xmlns:a16="http://schemas.microsoft.com/office/drawing/2014/main" id="{1DCB7067-BC77-0846-CD33-9C82BBB69EA2}"/>
                  </a:ext>
                </a:extLst>
              </p:cNvPr>
              <p:cNvCxnSpPr>
                <a:cxnSpLocks/>
                <a:stCxn id="49" idx="2"/>
                <a:endCxn id="8" idx="0"/>
              </p:cNvCxnSpPr>
              <p:nvPr/>
            </p:nvCxnSpPr>
            <p:spPr>
              <a:xfrm>
                <a:off x="9660099" y="4401163"/>
                <a:ext cx="0" cy="163223"/>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0E8D00B-7854-62EE-1EDD-D9B3D39ED678}"/>
                      </a:ext>
                    </a:extLst>
                  </p:cNvPr>
                  <p:cNvSpPr txBox="1"/>
                  <p:nvPr/>
                </p:nvSpPr>
                <p:spPr>
                  <a:xfrm>
                    <a:off x="10130320" y="3401348"/>
                    <a:ext cx="252000" cy="206573"/>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E0E8D00B-7854-62EE-1EDD-D9B3D39ED678}"/>
                      </a:ext>
                    </a:extLst>
                  </p:cNvPr>
                  <p:cNvSpPr txBox="1">
                    <a:spLocks noRot="1" noChangeAspect="1" noMove="1" noResize="1" noEditPoints="1" noAdjustHandles="1" noChangeArrowheads="1" noChangeShapeType="1" noTextEdit="1"/>
                  </p:cNvSpPr>
                  <p:nvPr/>
                </p:nvSpPr>
                <p:spPr>
                  <a:xfrm>
                    <a:off x="10130320" y="3401348"/>
                    <a:ext cx="252000" cy="206573"/>
                  </a:xfrm>
                  <a:prstGeom prst="roundRect">
                    <a:avLst>
                      <a:gd name="adj" fmla="val 38026"/>
                    </a:avLst>
                  </a:prstGeom>
                  <a:blipFill>
                    <a:blip r:embed="rId6"/>
                    <a:stretch>
                      <a:fillRect l="-1724" b="-2083"/>
                    </a:stretch>
                  </a:blipFill>
                  <a:ln w="12700">
                    <a:solidFill>
                      <a:srgbClr val="FF0000"/>
                    </a:solidFill>
                  </a:ln>
                </p:spPr>
                <p:txBody>
                  <a:bodyPr/>
                  <a:lstStyle/>
                  <a:p>
                    <a:r>
                      <a:rPr lang="en-NZ">
                        <a:noFill/>
                      </a:rPr>
                      <a:t> </a:t>
                    </a:r>
                  </a:p>
                </p:txBody>
              </p:sp>
            </mc:Fallback>
          </mc:AlternateContent>
          <p:cxnSp>
            <p:nvCxnSpPr>
              <p:cNvPr id="14" name="Straight Arrow Connector 13">
                <a:extLst>
                  <a:ext uri="{FF2B5EF4-FFF2-40B4-BE49-F238E27FC236}">
                    <a16:creationId xmlns:a16="http://schemas.microsoft.com/office/drawing/2014/main" id="{7C581D4C-E522-C094-C974-4089782459C4}"/>
                  </a:ext>
                </a:extLst>
              </p:cNvPr>
              <p:cNvCxnSpPr>
                <a:cxnSpLocks/>
                <a:stCxn id="13" idx="1"/>
                <a:endCxn id="48" idx="3"/>
              </p:cNvCxnSpPr>
              <p:nvPr/>
            </p:nvCxnSpPr>
            <p:spPr>
              <a:xfrm flipH="1" flipV="1">
                <a:off x="9768099" y="3504634"/>
                <a:ext cx="362221" cy="1"/>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B9AC8E9-56F6-0E51-863C-2522E5ED2432}"/>
                      </a:ext>
                    </a:extLst>
                  </p:cNvPr>
                  <p:cNvSpPr txBox="1"/>
                  <p:nvPr/>
                </p:nvSpPr>
                <p:spPr>
                  <a:xfrm>
                    <a:off x="10058320" y="4220261"/>
                    <a:ext cx="324000" cy="18446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𝐴𝐷𝑃</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 name="TextBox 15">
                    <a:extLst>
                      <a:ext uri="{FF2B5EF4-FFF2-40B4-BE49-F238E27FC236}">
                        <a16:creationId xmlns:a16="http://schemas.microsoft.com/office/drawing/2014/main" id="{3B9AC8E9-56F6-0E51-863C-2522E5ED2432}"/>
                      </a:ext>
                    </a:extLst>
                  </p:cNvPr>
                  <p:cNvSpPr txBox="1">
                    <a:spLocks noRot="1" noChangeAspect="1" noMove="1" noResize="1" noEditPoints="1" noAdjustHandles="1" noChangeArrowheads="1" noChangeShapeType="1" noTextEdit="1"/>
                  </p:cNvSpPr>
                  <p:nvPr/>
                </p:nvSpPr>
                <p:spPr>
                  <a:xfrm>
                    <a:off x="10058320" y="4220261"/>
                    <a:ext cx="324000" cy="184460"/>
                  </a:xfrm>
                  <a:prstGeom prst="roundRect">
                    <a:avLst>
                      <a:gd name="adj" fmla="val 38026"/>
                    </a:avLst>
                  </a:prstGeom>
                  <a:blipFill>
                    <a:blip r:embed="rId7"/>
                    <a:stretch>
                      <a:fillRect b="-4651"/>
                    </a:stretch>
                  </a:blipFill>
                  <a:ln w="12700">
                    <a:solidFill>
                      <a:srgbClr val="FF0000"/>
                    </a:solidFill>
                  </a:ln>
                </p:spPr>
                <p:txBody>
                  <a:bodyPr/>
                  <a:lstStyle/>
                  <a:p>
                    <a:r>
                      <a:rPr lang="en-NZ">
                        <a:noFill/>
                      </a:rPr>
                      <a:t> </a:t>
                    </a:r>
                  </a:p>
                </p:txBody>
              </p:sp>
            </mc:Fallback>
          </mc:AlternateContent>
          <p:cxnSp>
            <p:nvCxnSpPr>
              <p:cNvPr id="17" name="Straight Arrow Connector 16">
                <a:extLst>
                  <a:ext uri="{FF2B5EF4-FFF2-40B4-BE49-F238E27FC236}">
                    <a16:creationId xmlns:a16="http://schemas.microsoft.com/office/drawing/2014/main" id="{50ED6333-C704-0ED5-00D1-B99F495C7D79}"/>
                  </a:ext>
                </a:extLst>
              </p:cNvPr>
              <p:cNvCxnSpPr>
                <a:cxnSpLocks/>
                <a:stCxn id="49" idx="3"/>
                <a:endCxn id="16" idx="1"/>
              </p:cNvCxnSpPr>
              <p:nvPr/>
            </p:nvCxnSpPr>
            <p:spPr>
              <a:xfrm>
                <a:off x="9768099" y="4312491"/>
                <a:ext cx="290221"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48E44F4-082C-ABF8-B0AF-30916D74A781}"/>
                  </a:ext>
                </a:extLst>
              </p:cNvPr>
              <p:cNvCxnSpPr>
                <a:cxnSpLocks/>
                <a:stCxn id="43" idx="1"/>
                <a:endCxn id="46" idx="3"/>
              </p:cNvCxnSpPr>
              <p:nvPr/>
            </p:nvCxnSpPr>
            <p:spPr>
              <a:xfrm flipH="1">
                <a:off x="8578837" y="4680152"/>
                <a:ext cx="491998"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Rounded Corners 18">
                    <a:extLst>
                      <a:ext uri="{FF2B5EF4-FFF2-40B4-BE49-F238E27FC236}">
                        <a16:creationId xmlns:a16="http://schemas.microsoft.com/office/drawing/2014/main" id="{80E61F84-3529-071D-7066-58167006740B}"/>
                      </a:ext>
                    </a:extLst>
                  </p:cNvPr>
                  <p:cNvSpPr/>
                  <p:nvPr/>
                </p:nvSpPr>
                <p:spPr>
                  <a:xfrm>
                    <a:off x="8709618" y="4590152"/>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oMath>
                      </m:oMathPara>
                    </a14:m>
                    <a:endPar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19" name="Rectangle: Rounded Corners 18">
                    <a:extLst>
                      <a:ext uri="{FF2B5EF4-FFF2-40B4-BE49-F238E27FC236}">
                        <a16:creationId xmlns:a16="http://schemas.microsoft.com/office/drawing/2014/main" id="{80E61F84-3529-071D-7066-58167006740B}"/>
                      </a:ext>
                    </a:extLst>
                  </p:cNvPr>
                  <p:cNvSpPr>
                    <a:spLocks noRot="1" noChangeAspect="1" noMove="1" noResize="1" noEditPoints="1" noAdjustHandles="1" noChangeArrowheads="1" noChangeShapeType="1" noTextEdit="1"/>
                  </p:cNvSpPr>
                  <p:nvPr/>
                </p:nvSpPr>
                <p:spPr>
                  <a:xfrm>
                    <a:off x="8709618" y="4590152"/>
                    <a:ext cx="252000" cy="180000"/>
                  </a:xfrm>
                  <a:prstGeom prst="roundRect">
                    <a:avLst>
                      <a:gd name="adj" fmla="val 22549"/>
                    </a:avLst>
                  </a:prstGeom>
                  <a:blipFill>
                    <a:blip r:embed="rId8"/>
                    <a:stretch>
                      <a:fillRect l="-1162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07309DF-2707-385E-B469-07ED34190E4F}"/>
                      </a:ext>
                    </a:extLst>
                  </p:cNvPr>
                  <p:cNvSpPr txBox="1"/>
                  <p:nvPr/>
                </p:nvSpPr>
                <p:spPr>
                  <a:xfrm>
                    <a:off x="7401701" y="4787191"/>
                    <a:ext cx="252000" cy="200333"/>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0" name="TextBox 19">
                    <a:extLst>
                      <a:ext uri="{FF2B5EF4-FFF2-40B4-BE49-F238E27FC236}">
                        <a16:creationId xmlns:a16="http://schemas.microsoft.com/office/drawing/2014/main" id="{407309DF-2707-385E-B469-07ED34190E4F}"/>
                      </a:ext>
                    </a:extLst>
                  </p:cNvPr>
                  <p:cNvSpPr txBox="1">
                    <a:spLocks noRot="1" noChangeAspect="1" noMove="1" noResize="1" noEditPoints="1" noAdjustHandles="1" noChangeArrowheads="1" noChangeShapeType="1" noTextEdit="1"/>
                  </p:cNvSpPr>
                  <p:nvPr/>
                </p:nvSpPr>
                <p:spPr>
                  <a:xfrm>
                    <a:off x="7401701" y="4787191"/>
                    <a:ext cx="252000" cy="200333"/>
                  </a:xfrm>
                  <a:prstGeom prst="roundRect">
                    <a:avLst>
                      <a:gd name="adj" fmla="val 38026"/>
                    </a:avLst>
                  </a:prstGeom>
                  <a:blipFill>
                    <a:blip r:embed="rId9"/>
                    <a:stretch>
                      <a:fillRect l="-2273" b="-5714"/>
                    </a:stretch>
                  </a:blipFill>
                  <a:ln w="12700">
                    <a:solidFill>
                      <a:srgbClr val="FF0000"/>
                    </a:solidFill>
                  </a:ln>
                </p:spPr>
                <p:txBody>
                  <a:bodyPr/>
                  <a:lstStyle/>
                  <a:p>
                    <a:r>
                      <a:rPr lang="en-NZ">
                        <a:noFill/>
                      </a:rPr>
                      <a:t> </a:t>
                    </a:r>
                  </a:p>
                </p:txBody>
              </p:sp>
            </mc:Fallback>
          </mc:AlternateContent>
          <p:cxnSp>
            <p:nvCxnSpPr>
              <p:cNvPr id="24" name="Straight Arrow Connector 23">
                <a:extLst>
                  <a:ext uri="{FF2B5EF4-FFF2-40B4-BE49-F238E27FC236}">
                    <a16:creationId xmlns:a16="http://schemas.microsoft.com/office/drawing/2014/main" id="{F4171FB1-1AED-6FA6-10A3-414BA6B6CBE4}"/>
                  </a:ext>
                </a:extLst>
              </p:cNvPr>
              <p:cNvCxnSpPr>
                <a:cxnSpLocks/>
                <a:stCxn id="41" idx="3"/>
                <a:endCxn id="42" idx="1"/>
              </p:cNvCxnSpPr>
              <p:nvPr/>
            </p:nvCxnSpPr>
            <p:spPr>
              <a:xfrm>
                <a:off x="8578837" y="3214691"/>
                <a:ext cx="491998"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785C0F7-8DCB-571D-A96B-025305D51749}"/>
                      </a:ext>
                    </a:extLst>
                  </p:cNvPr>
                  <p:cNvSpPr/>
                  <p:nvPr/>
                </p:nvSpPr>
                <p:spPr>
                  <a:xfrm>
                    <a:off x="8709618" y="3124691"/>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25" name="Rectangle: Rounded Corners 24">
                    <a:extLst>
                      <a:ext uri="{FF2B5EF4-FFF2-40B4-BE49-F238E27FC236}">
                        <a16:creationId xmlns:a16="http://schemas.microsoft.com/office/drawing/2014/main" id="{4785C0F7-8DCB-571D-A96B-025305D51749}"/>
                      </a:ext>
                    </a:extLst>
                  </p:cNvPr>
                  <p:cNvSpPr>
                    <a:spLocks noRot="1" noChangeAspect="1" noMove="1" noResize="1" noEditPoints="1" noAdjustHandles="1" noChangeArrowheads="1" noChangeShapeType="1" noTextEdit="1"/>
                  </p:cNvSpPr>
                  <p:nvPr/>
                </p:nvSpPr>
                <p:spPr>
                  <a:xfrm>
                    <a:off x="8709618" y="3124691"/>
                    <a:ext cx="252000" cy="180000"/>
                  </a:xfrm>
                  <a:prstGeom prst="roundRect">
                    <a:avLst>
                      <a:gd name="adj" fmla="val 22549"/>
                    </a:avLst>
                  </a:prstGeom>
                  <a:blipFill>
                    <a:blip r:embed="rId10"/>
                    <a:stretch>
                      <a:fillRect l="-1162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88A5AB0-4597-5DB7-8A39-DFBEF6447F47}"/>
                      </a:ext>
                    </a:extLst>
                  </p:cNvPr>
                  <p:cNvSpPr txBox="1"/>
                  <p:nvPr/>
                </p:nvSpPr>
                <p:spPr>
                  <a:xfrm>
                    <a:off x="9408099" y="3112189"/>
                    <a:ext cx="504000" cy="205002"/>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𝐴𝑇𝑃</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6" name="TextBox 25">
                    <a:extLst>
                      <a:ext uri="{FF2B5EF4-FFF2-40B4-BE49-F238E27FC236}">
                        <a16:creationId xmlns:a16="http://schemas.microsoft.com/office/drawing/2014/main" id="{D88A5AB0-4597-5DB7-8A39-DFBEF6447F47}"/>
                      </a:ext>
                    </a:extLst>
                  </p:cNvPr>
                  <p:cNvSpPr txBox="1">
                    <a:spLocks noRot="1" noChangeAspect="1" noMove="1" noResize="1" noEditPoints="1" noAdjustHandles="1" noChangeArrowheads="1" noChangeShapeType="1" noTextEdit="1"/>
                  </p:cNvSpPr>
                  <p:nvPr/>
                </p:nvSpPr>
                <p:spPr>
                  <a:xfrm>
                    <a:off x="9408099" y="3112189"/>
                    <a:ext cx="504000" cy="205002"/>
                  </a:xfrm>
                  <a:prstGeom prst="roundRect">
                    <a:avLst>
                      <a:gd name="adj" fmla="val 38026"/>
                    </a:avLst>
                  </a:prstGeom>
                  <a:blipFill>
                    <a:blip r:embed="rId11"/>
                    <a:stretch>
                      <a:fillRect b="-2083"/>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95E174D-7FA1-F54A-0CDE-C3BE4AD2EED7}"/>
                      </a:ext>
                    </a:extLst>
                  </p:cNvPr>
                  <p:cNvSpPr txBox="1"/>
                  <p:nvPr/>
                </p:nvSpPr>
                <p:spPr>
                  <a:xfrm>
                    <a:off x="10130320" y="2891541"/>
                    <a:ext cx="252000" cy="206573"/>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7" name="TextBox 26">
                    <a:extLst>
                      <a:ext uri="{FF2B5EF4-FFF2-40B4-BE49-F238E27FC236}">
                        <a16:creationId xmlns:a16="http://schemas.microsoft.com/office/drawing/2014/main" id="{695E174D-7FA1-F54A-0CDE-C3BE4AD2EED7}"/>
                      </a:ext>
                    </a:extLst>
                  </p:cNvPr>
                  <p:cNvSpPr txBox="1">
                    <a:spLocks noRot="1" noChangeAspect="1" noMove="1" noResize="1" noEditPoints="1" noAdjustHandles="1" noChangeArrowheads="1" noChangeShapeType="1" noTextEdit="1"/>
                  </p:cNvSpPr>
                  <p:nvPr/>
                </p:nvSpPr>
                <p:spPr>
                  <a:xfrm>
                    <a:off x="10130320" y="2891541"/>
                    <a:ext cx="252000" cy="206573"/>
                  </a:xfrm>
                  <a:prstGeom prst="roundRect">
                    <a:avLst>
                      <a:gd name="adj" fmla="val 38026"/>
                    </a:avLst>
                  </a:prstGeom>
                  <a:blipFill>
                    <a:blip r:embed="rId12"/>
                    <a:stretch>
                      <a:fillRect l="-1724" b="-2083"/>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062E56C-C3F7-6640-0ADD-17C1A73FCF00}"/>
                      </a:ext>
                    </a:extLst>
                  </p:cNvPr>
                  <p:cNvSpPr txBox="1"/>
                  <p:nvPr/>
                </p:nvSpPr>
                <p:spPr>
                  <a:xfrm>
                    <a:off x="10058320" y="2634186"/>
                    <a:ext cx="324000" cy="18446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𝐴𝑇𝑃</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8" name="TextBox 27">
                    <a:extLst>
                      <a:ext uri="{FF2B5EF4-FFF2-40B4-BE49-F238E27FC236}">
                        <a16:creationId xmlns:a16="http://schemas.microsoft.com/office/drawing/2014/main" id="{6062E56C-C3F7-6640-0ADD-17C1A73FCF00}"/>
                      </a:ext>
                    </a:extLst>
                  </p:cNvPr>
                  <p:cNvSpPr txBox="1">
                    <a:spLocks noRot="1" noChangeAspect="1" noMove="1" noResize="1" noEditPoints="1" noAdjustHandles="1" noChangeArrowheads="1" noChangeShapeType="1" noTextEdit="1"/>
                  </p:cNvSpPr>
                  <p:nvPr/>
                </p:nvSpPr>
                <p:spPr>
                  <a:xfrm>
                    <a:off x="10058320" y="2634186"/>
                    <a:ext cx="324000" cy="184460"/>
                  </a:xfrm>
                  <a:prstGeom prst="roundRect">
                    <a:avLst>
                      <a:gd name="adj" fmla="val 38026"/>
                    </a:avLst>
                  </a:prstGeom>
                  <a:blipFill>
                    <a:blip r:embed="rId13"/>
                    <a:stretch>
                      <a:fillRect b="-2326"/>
                    </a:stretch>
                  </a:blipFill>
                  <a:ln w="12700">
                    <a:solidFill>
                      <a:srgbClr val="FF0000"/>
                    </a:solidFill>
                  </a:ln>
                </p:spPr>
                <p:txBody>
                  <a:bodyPr/>
                  <a:lstStyle/>
                  <a:p>
                    <a:r>
                      <a:rPr lang="en-NZ">
                        <a:noFill/>
                      </a:rPr>
                      <a:t> </a:t>
                    </a:r>
                  </a:p>
                </p:txBody>
              </p:sp>
            </mc:Fallback>
          </mc:AlternateContent>
          <p:cxnSp>
            <p:nvCxnSpPr>
              <p:cNvPr id="29" name="Connector: Elbow 28">
                <a:extLst>
                  <a:ext uri="{FF2B5EF4-FFF2-40B4-BE49-F238E27FC236}">
                    <a16:creationId xmlns:a16="http://schemas.microsoft.com/office/drawing/2014/main" id="{388F28BA-FD51-02EC-BDA9-4825B43F17AA}"/>
                  </a:ext>
                </a:extLst>
              </p:cNvPr>
              <p:cNvCxnSpPr>
                <a:cxnSpLocks/>
                <a:stCxn id="28" idx="1"/>
                <a:endCxn id="41" idx="0"/>
              </p:cNvCxnSpPr>
              <p:nvPr/>
            </p:nvCxnSpPr>
            <p:spPr>
              <a:xfrm rot="10800000" flipV="1">
                <a:off x="8470837" y="2726415"/>
                <a:ext cx="1587483" cy="399603"/>
              </a:xfrm>
              <a:prstGeom prst="bentConnector2">
                <a:avLst/>
              </a:prstGeom>
              <a:ln w="12700">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98135F7-5314-7780-16F0-B9F88365E80E}"/>
                      </a:ext>
                    </a:extLst>
                  </p:cNvPr>
                  <p:cNvSpPr txBox="1"/>
                  <p:nvPr/>
                </p:nvSpPr>
                <p:spPr>
                  <a:xfrm>
                    <a:off x="7866185" y="3099911"/>
                    <a:ext cx="396000" cy="229561"/>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0" name="TextBox 29">
                    <a:extLst>
                      <a:ext uri="{FF2B5EF4-FFF2-40B4-BE49-F238E27FC236}">
                        <a16:creationId xmlns:a16="http://schemas.microsoft.com/office/drawing/2014/main" id="{C98135F7-5314-7780-16F0-B9F88365E80E}"/>
                      </a:ext>
                    </a:extLst>
                  </p:cNvPr>
                  <p:cNvSpPr txBox="1">
                    <a:spLocks noRot="1" noChangeAspect="1" noMove="1" noResize="1" noEditPoints="1" noAdjustHandles="1" noChangeArrowheads="1" noChangeShapeType="1" noTextEdit="1"/>
                  </p:cNvSpPr>
                  <p:nvPr/>
                </p:nvSpPr>
                <p:spPr>
                  <a:xfrm>
                    <a:off x="7866185" y="3099911"/>
                    <a:ext cx="396000" cy="229561"/>
                  </a:xfrm>
                  <a:prstGeom prst="roundRect">
                    <a:avLst>
                      <a:gd name="adj" fmla="val 38026"/>
                    </a:avLst>
                  </a:prstGeom>
                  <a:blipFill>
                    <a:blip r:embed="rId14"/>
                    <a:stretch>
                      <a:fillRect b="-2500"/>
                    </a:stretch>
                  </a:blipFill>
                  <a:ln w="12700">
                    <a:solidFill>
                      <a:srgbClr val="FF0000"/>
                    </a:solidFill>
                  </a:ln>
                </p:spPr>
                <p:txBody>
                  <a:bodyPr/>
                  <a:lstStyle/>
                  <a:p>
                    <a:r>
                      <a:rPr lang="en-NZ">
                        <a:noFill/>
                      </a:rPr>
                      <a:t> </a:t>
                    </a:r>
                  </a:p>
                </p:txBody>
              </p:sp>
            </mc:Fallback>
          </mc:AlternateContent>
          <p:cxnSp>
            <p:nvCxnSpPr>
              <p:cNvPr id="31" name="Straight Arrow Connector 30">
                <a:extLst>
                  <a:ext uri="{FF2B5EF4-FFF2-40B4-BE49-F238E27FC236}">
                    <a16:creationId xmlns:a16="http://schemas.microsoft.com/office/drawing/2014/main" id="{D8D33E3C-3A97-CDDD-30E4-3FAC61BCCC2D}"/>
                  </a:ext>
                </a:extLst>
              </p:cNvPr>
              <p:cNvCxnSpPr>
                <a:cxnSpLocks/>
                <a:stCxn id="44" idx="0"/>
                <a:endCxn id="30" idx="2"/>
              </p:cNvCxnSpPr>
              <p:nvPr/>
            </p:nvCxnSpPr>
            <p:spPr>
              <a:xfrm flipV="1">
                <a:off x="8064185" y="3329472"/>
                <a:ext cx="0" cy="355394"/>
              </a:xfrm>
              <a:prstGeom prst="straightConnector1">
                <a:avLst/>
              </a:prstGeom>
              <a:ln w="1270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18E190C-7C36-A91E-4320-63F5D7F38B07}"/>
                  </a:ext>
                </a:extLst>
              </p:cNvPr>
              <p:cNvCxnSpPr>
                <a:cxnSpLocks/>
                <a:stCxn id="45" idx="0"/>
                <a:endCxn id="44" idx="2"/>
              </p:cNvCxnSpPr>
              <p:nvPr/>
            </p:nvCxnSpPr>
            <p:spPr>
              <a:xfrm flipV="1">
                <a:off x="8064185" y="3862210"/>
                <a:ext cx="0" cy="361609"/>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Rounded Corners 32">
                    <a:extLst>
                      <a:ext uri="{FF2B5EF4-FFF2-40B4-BE49-F238E27FC236}">
                        <a16:creationId xmlns:a16="http://schemas.microsoft.com/office/drawing/2014/main" id="{4351E6C6-0927-56F1-AABE-60553D2DF895}"/>
                      </a:ext>
                    </a:extLst>
                  </p:cNvPr>
                  <p:cNvSpPr/>
                  <p:nvPr/>
                </p:nvSpPr>
                <p:spPr>
                  <a:xfrm>
                    <a:off x="7938185" y="3983302"/>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oMath>
                      </m:oMathPara>
                    </a14:m>
                    <a:endPar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33" name="Rectangle: Rounded Corners 32">
                    <a:extLst>
                      <a:ext uri="{FF2B5EF4-FFF2-40B4-BE49-F238E27FC236}">
                        <a16:creationId xmlns:a16="http://schemas.microsoft.com/office/drawing/2014/main" id="{4351E6C6-0927-56F1-AABE-60553D2DF895}"/>
                      </a:ext>
                    </a:extLst>
                  </p:cNvPr>
                  <p:cNvSpPr>
                    <a:spLocks noRot="1" noChangeAspect="1" noMove="1" noResize="1" noEditPoints="1" noAdjustHandles="1" noChangeArrowheads="1" noChangeShapeType="1" noTextEdit="1"/>
                  </p:cNvSpPr>
                  <p:nvPr/>
                </p:nvSpPr>
                <p:spPr>
                  <a:xfrm>
                    <a:off x="7938185" y="3983302"/>
                    <a:ext cx="252000" cy="180000"/>
                  </a:xfrm>
                  <a:prstGeom prst="roundRect">
                    <a:avLst>
                      <a:gd name="adj" fmla="val 22549"/>
                    </a:avLst>
                  </a:prstGeom>
                  <a:blipFill>
                    <a:blip r:embed="rId15"/>
                    <a:stretch>
                      <a:fillRect l="-11364"/>
                    </a:stretch>
                  </a:blipFill>
                </p:spPr>
                <p:txBody>
                  <a:bodyPr/>
                  <a:lstStyle/>
                  <a:p>
                    <a:r>
                      <a:rPr lang="en-NZ">
                        <a:noFill/>
                      </a:rPr>
                      <a:t> </a:t>
                    </a:r>
                  </a:p>
                </p:txBody>
              </p:sp>
            </mc:Fallback>
          </mc:AlternateContent>
          <p:cxnSp>
            <p:nvCxnSpPr>
              <p:cNvPr id="34" name="Straight Arrow Connector 33">
                <a:extLst>
                  <a:ext uri="{FF2B5EF4-FFF2-40B4-BE49-F238E27FC236}">
                    <a16:creationId xmlns:a16="http://schemas.microsoft.com/office/drawing/2014/main" id="{B43EA36B-0ED0-8511-857A-373F44224876}"/>
                  </a:ext>
                </a:extLst>
              </p:cNvPr>
              <p:cNvCxnSpPr>
                <a:cxnSpLocks/>
                <a:stCxn id="7" idx="0"/>
                <a:endCxn id="45" idx="2"/>
              </p:cNvCxnSpPr>
              <p:nvPr/>
            </p:nvCxnSpPr>
            <p:spPr>
              <a:xfrm flipV="1">
                <a:off x="8064185" y="4401163"/>
                <a:ext cx="0" cy="174923"/>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9AD4A68-FFE4-1ED2-947C-7D3105EE1798}"/>
                      </a:ext>
                    </a:extLst>
                  </p:cNvPr>
                  <p:cNvSpPr txBox="1"/>
                  <p:nvPr/>
                </p:nvSpPr>
                <p:spPr>
                  <a:xfrm>
                    <a:off x="7401701" y="4211505"/>
                    <a:ext cx="252000" cy="200333"/>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5" name="TextBox 34">
                    <a:extLst>
                      <a:ext uri="{FF2B5EF4-FFF2-40B4-BE49-F238E27FC236}">
                        <a16:creationId xmlns:a16="http://schemas.microsoft.com/office/drawing/2014/main" id="{79AD4A68-FFE4-1ED2-947C-7D3105EE1798}"/>
                      </a:ext>
                    </a:extLst>
                  </p:cNvPr>
                  <p:cNvSpPr txBox="1">
                    <a:spLocks noRot="1" noChangeAspect="1" noMove="1" noResize="1" noEditPoints="1" noAdjustHandles="1" noChangeArrowheads="1" noChangeShapeType="1" noTextEdit="1"/>
                  </p:cNvSpPr>
                  <p:nvPr/>
                </p:nvSpPr>
                <p:spPr>
                  <a:xfrm>
                    <a:off x="7401701" y="4211505"/>
                    <a:ext cx="252000" cy="200333"/>
                  </a:xfrm>
                  <a:prstGeom prst="roundRect">
                    <a:avLst>
                      <a:gd name="adj" fmla="val 38026"/>
                    </a:avLst>
                  </a:prstGeom>
                  <a:blipFill>
                    <a:blip r:embed="rId16"/>
                    <a:stretch>
                      <a:fillRect b="-5882"/>
                    </a:stretch>
                  </a:blipFill>
                  <a:ln w="12700">
                    <a:solidFill>
                      <a:srgbClr val="FF0000"/>
                    </a:solidFill>
                  </a:ln>
                </p:spPr>
                <p:txBody>
                  <a:bodyPr/>
                  <a:lstStyle/>
                  <a:p>
                    <a:r>
                      <a:rPr lang="en-NZ">
                        <a:noFill/>
                      </a:rPr>
                      <a:t> </a:t>
                    </a:r>
                  </a:p>
                </p:txBody>
              </p:sp>
            </mc:Fallback>
          </mc:AlternateContent>
          <p:cxnSp>
            <p:nvCxnSpPr>
              <p:cNvPr id="36" name="Straight Arrow Connector 35">
                <a:extLst>
                  <a:ext uri="{FF2B5EF4-FFF2-40B4-BE49-F238E27FC236}">
                    <a16:creationId xmlns:a16="http://schemas.microsoft.com/office/drawing/2014/main" id="{53A7CC27-9D7A-3D1D-BD00-5F96929EC93E}"/>
                  </a:ext>
                </a:extLst>
              </p:cNvPr>
              <p:cNvCxnSpPr>
                <a:cxnSpLocks/>
                <a:stCxn id="35" idx="3"/>
                <a:endCxn id="45" idx="1"/>
              </p:cNvCxnSpPr>
              <p:nvPr/>
            </p:nvCxnSpPr>
            <p:spPr>
              <a:xfrm>
                <a:off x="7653701" y="4311672"/>
                <a:ext cx="302484" cy="819"/>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F94E6F8-7AB7-425B-9604-F54A94D34567}"/>
                      </a:ext>
                    </a:extLst>
                  </p:cNvPr>
                  <p:cNvSpPr txBox="1"/>
                  <p:nvPr/>
                </p:nvSpPr>
                <p:spPr>
                  <a:xfrm>
                    <a:off x="10130320" y="3665538"/>
                    <a:ext cx="252000" cy="216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b>
                                <m:sSub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8" name="TextBox 37">
                    <a:extLst>
                      <a:ext uri="{FF2B5EF4-FFF2-40B4-BE49-F238E27FC236}">
                        <a16:creationId xmlns:a16="http://schemas.microsoft.com/office/drawing/2014/main" id="{9F94E6F8-7AB7-425B-9604-F54A94D34567}"/>
                      </a:ext>
                    </a:extLst>
                  </p:cNvPr>
                  <p:cNvSpPr txBox="1">
                    <a:spLocks noRot="1" noChangeAspect="1" noMove="1" noResize="1" noEditPoints="1" noAdjustHandles="1" noChangeArrowheads="1" noChangeShapeType="1" noTextEdit="1"/>
                  </p:cNvSpPr>
                  <p:nvPr/>
                </p:nvSpPr>
                <p:spPr>
                  <a:xfrm>
                    <a:off x="10130320" y="3665538"/>
                    <a:ext cx="252000" cy="216000"/>
                  </a:xfrm>
                  <a:prstGeom prst="roundRect">
                    <a:avLst>
                      <a:gd name="adj" fmla="val 38026"/>
                    </a:avLst>
                  </a:prstGeom>
                  <a:blipFill>
                    <a:blip r:embed="rId17"/>
                    <a:stretch>
                      <a:fillRect/>
                    </a:stretch>
                  </a:blipFill>
                  <a:ln w="12700">
                    <a:solidFill>
                      <a:srgbClr val="FF0000"/>
                    </a:solidFill>
                  </a:ln>
                </p:spPr>
                <p:txBody>
                  <a:bodyPr/>
                  <a:lstStyle/>
                  <a:p>
                    <a:r>
                      <a:rPr lang="en-NZ">
                        <a:noFill/>
                      </a:rPr>
                      <a:t> </a:t>
                    </a:r>
                  </a:p>
                </p:txBody>
              </p:sp>
            </mc:Fallback>
          </mc:AlternateContent>
          <p:cxnSp>
            <p:nvCxnSpPr>
              <p:cNvPr id="39" name="Straight Arrow Connector 38">
                <a:extLst>
                  <a:ext uri="{FF2B5EF4-FFF2-40B4-BE49-F238E27FC236}">
                    <a16:creationId xmlns:a16="http://schemas.microsoft.com/office/drawing/2014/main" id="{C359D45F-798A-BBDF-494D-B096B20413D6}"/>
                  </a:ext>
                </a:extLst>
              </p:cNvPr>
              <p:cNvCxnSpPr>
                <a:cxnSpLocks/>
                <a:stCxn id="44" idx="3"/>
                <a:endCxn id="38" idx="1"/>
              </p:cNvCxnSpPr>
              <p:nvPr/>
            </p:nvCxnSpPr>
            <p:spPr>
              <a:xfrm>
                <a:off x="8172185" y="3773538"/>
                <a:ext cx="1958135"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A63BAA43-D635-9529-DB9C-018325992077}"/>
                  </a:ext>
                </a:extLst>
              </p:cNvPr>
              <p:cNvCxnSpPr>
                <a:cxnSpLocks/>
                <a:stCxn id="27" idx="1"/>
                <a:endCxn id="42" idx="0"/>
              </p:cNvCxnSpPr>
              <p:nvPr/>
            </p:nvCxnSpPr>
            <p:spPr>
              <a:xfrm rot="10800000" flipV="1">
                <a:off x="9178835" y="2994828"/>
                <a:ext cx="951485" cy="131190"/>
              </a:xfrm>
              <a:prstGeom prst="bentConnector2">
                <a:avLst/>
              </a:prstGeom>
              <a:ln w="12700">
                <a:headEnd type="triangle" w="sm" len="sm"/>
                <a:tailEnd type="non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57824F4-6189-1625-8415-228F4E2916B1}"/>
                      </a:ext>
                    </a:extLst>
                  </p:cNvPr>
                  <p:cNvSpPr txBox="1"/>
                  <p:nvPr/>
                </p:nvSpPr>
                <p:spPr>
                  <a:xfrm>
                    <a:off x="8362837" y="3126019"/>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1" name="TextBox 40">
                    <a:extLst>
                      <a:ext uri="{FF2B5EF4-FFF2-40B4-BE49-F238E27FC236}">
                        <a16:creationId xmlns:a16="http://schemas.microsoft.com/office/drawing/2014/main" id="{D57824F4-6189-1625-8415-228F4E2916B1}"/>
                      </a:ext>
                    </a:extLst>
                  </p:cNvPr>
                  <p:cNvSpPr txBox="1">
                    <a:spLocks noRot="1" noChangeAspect="1" noMove="1" noResize="1" noEditPoints="1" noAdjustHandles="1" noChangeArrowheads="1" noChangeShapeType="1" noTextEdit="1"/>
                  </p:cNvSpPr>
                  <p:nvPr/>
                </p:nvSpPr>
                <p:spPr>
                  <a:xfrm>
                    <a:off x="8362837" y="3126019"/>
                    <a:ext cx="216000" cy="177344"/>
                  </a:xfrm>
                  <a:prstGeom prst="roundRect">
                    <a:avLst>
                      <a:gd name="adj" fmla="val 38026"/>
                    </a:avLst>
                  </a:prstGeom>
                  <a:blipFill>
                    <a:blip r:embed="rId18"/>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8A6F5DA-9518-7236-A6FF-228604F7D511}"/>
                      </a:ext>
                    </a:extLst>
                  </p:cNvPr>
                  <p:cNvSpPr txBox="1"/>
                  <p:nvPr/>
                </p:nvSpPr>
                <p:spPr>
                  <a:xfrm>
                    <a:off x="9070835" y="3126019"/>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2" name="TextBox 41">
                    <a:extLst>
                      <a:ext uri="{FF2B5EF4-FFF2-40B4-BE49-F238E27FC236}">
                        <a16:creationId xmlns:a16="http://schemas.microsoft.com/office/drawing/2014/main" id="{98A6F5DA-9518-7236-A6FF-228604F7D511}"/>
                      </a:ext>
                    </a:extLst>
                  </p:cNvPr>
                  <p:cNvSpPr txBox="1">
                    <a:spLocks noRot="1" noChangeAspect="1" noMove="1" noResize="1" noEditPoints="1" noAdjustHandles="1" noChangeArrowheads="1" noChangeShapeType="1" noTextEdit="1"/>
                  </p:cNvSpPr>
                  <p:nvPr/>
                </p:nvSpPr>
                <p:spPr>
                  <a:xfrm>
                    <a:off x="9070835" y="3126019"/>
                    <a:ext cx="216000" cy="177344"/>
                  </a:xfrm>
                  <a:prstGeom prst="roundRect">
                    <a:avLst>
                      <a:gd name="adj" fmla="val 38026"/>
                    </a:avLst>
                  </a:prstGeom>
                  <a:blipFill>
                    <a:blip r:embed="rId19"/>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B42BF7A-82FF-604F-C7F9-E6B641094024}"/>
                      </a:ext>
                    </a:extLst>
                  </p:cNvPr>
                  <p:cNvSpPr txBox="1"/>
                  <p:nvPr/>
                </p:nvSpPr>
                <p:spPr>
                  <a:xfrm>
                    <a:off x="9070835" y="4591480"/>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3" name="TextBox 42">
                    <a:extLst>
                      <a:ext uri="{FF2B5EF4-FFF2-40B4-BE49-F238E27FC236}">
                        <a16:creationId xmlns:a16="http://schemas.microsoft.com/office/drawing/2014/main" id="{4B42BF7A-82FF-604F-C7F9-E6B641094024}"/>
                      </a:ext>
                    </a:extLst>
                  </p:cNvPr>
                  <p:cNvSpPr txBox="1">
                    <a:spLocks noRot="1" noChangeAspect="1" noMove="1" noResize="1" noEditPoints="1" noAdjustHandles="1" noChangeArrowheads="1" noChangeShapeType="1" noTextEdit="1"/>
                  </p:cNvSpPr>
                  <p:nvPr/>
                </p:nvSpPr>
                <p:spPr>
                  <a:xfrm>
                    <a:off x="9070835" y="4591480"/>
                    <a:ext cx="216000" cy="177344"/>
                  </a:xfrm>
                  <a:prstGeom prst="roundRect">
                    <a:avLst>
                      <a:gd name="adj" fmla="val 38026"/>
                    </a:avLst>
                  </a:prstGeom>
                  <a:blipFill>
                    <a:blip r:embed="rId20"/>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0B427D5-1145-D288-5A25-743B9F609451}"/>
                      </a:ext>
                    </a:extLst>
                  </p:cNvPr>
                  <p:cNvSpPr txBox="1"/>
                  <p:nvPr/>
                </p:nvSpPr>
                <p:spPr>
                  <a:xfrm>
                    <a:off x="7956185" y="3684866"/>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4" name="TextBox 43">
                    <a:extLst>
                      <a:ext uri="{FF2B5EF4-FFF2-40B4-BE49-F238E27FC236}">
                        <a16:creationId xmlns:a16="http://schemas.microsoft.com/office/drawing/2014/main" id="{40B427D5-1145-D288-5A25-743B9F609451}"/>
                      </a:ext>
                    </a:extLst>
                  </p:cNvPr>
                  <p:cNvSpPr txBox="1">
                    <a:spLocks noRot="1" noChangeAspect="1" noMove="1" noResize="1" noEditPoints="1" noAdjustHandles="1" noChangeArrowheads="1" noChangeShapeType="1" noTextEdit="1"/>
                  </p:cNvSpPr>
                  <p:nvPr/>
                </p:nvSpPr>
                <p:spPr>
                  <a:xfrm>
                    <a:off x="7956185" y="3684866"/>
                    <a:ext cx="216000" cy="177344"/>
                  </a:xfrm>
                  <a:prstGeom prst="roundRect">
                    <a:avLst>
                      <a:gd name="adj" fmla="val 38026"/>
                    </a:avLst>
                  </a:prstGeom>
                  <a:blipFill>
                    <a:blip r:embed="rId21"/>
                    <a:stretch>
                      <a:fillRect b="-3448"/>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F0E4CF4-0919-12E3-76FC-4580EACA6227}"/>
                      </a:ext>
                    </a:extLst>
                  </p:cNvPr>
                  <p:cNvSpPr txBox="1"/>
                  <p:nvPr/>
                </p:nvSpPr>
                <p:spPr>
                  <a:xfrm>
                    <a:off x="7956185" y="4223819"/>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5" name="TextBox 44">
                    <a:extLst>
                      <a:ext uri="{FF2B5EF4-FFF2-40B4-BE49-F238E27FC236}">
                        <a16:creationId xmlns:a16="http://schemas.microsoft.com/office/drawing/2014/main" id="{1F0E4CF4-0919-12E3-76FC-4580EACA6227}"/>
                      </a:ext>
                    </a:extLst>
                  </p:cNvPr>
                  <p:cNvSpPr txBox="1">
                    <a:spLocks noRot="1" noChangeAspect="1" noMove="1" noResize="1" noEditPoints="1" noAdjustHandles="1" noChangeArrowheads="1" noChangeShapeType="1" noTextEdit="1"/>
                  </p:cNvSpPr>
                  <p:nvPr/>
                </p:nvSpPr>
                <p:spPr>
                  <a:xfrm>
                    <a:off x="7956185" y="4223819"/>
                    <a:ext cx="216000" cy="177344"/>
                  </a:xfrm>
                  <a:prstGeom prst="roundRect">
                    <a:avLst>
                      <a:gd name="adj" fmla="val 38026"/>
                    </a:avLst>
                  </a:prstGeom>
                  <a:blipFill>
                    <a:blip r:embed="rId22"/>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03002C8-CEFD-42FE-09D1-2546947EF912}"/>
                      </a:ext>
                    </a:extLst>
                  </p:cNvPr>
                  <p:cNvSpPr txBox="1"/>
                  <p:nvPr/>
                </p:nvSpPr>
                <p:spPr>
                  <a:xfrm>
                    <a:off x="8362837" y="4591480"/>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6" name="TextBox 45">
                    <a:extLst>
                      <a:ext uri="{FF2B5EF4-FFF2-40B4-BE49-F238E27FC236}">
                        <a16:creationId xmlns:a16="http://schemas.microsoft.com/office/drawing/2014/main" id="{903002C8-CEFD-42FE-09D1-2546947EF912}"/>
                      </a:ext>
                    </a:extLst>
                  </p:cNvPr>
                  <p:cNvSpPr txBox="1">
                    <a:spLocks noRot="1" noChangeAspect="1" noMove="1" noResize="1" noEditPoints="1" noAdjustHandles="1" noChangeArrowheads="1" noChangeShapeType="1" noTextEdit="1"/>
                  </p:cNvSpPr>
                  <p:nvPr/>
                </p:nvSpPr>
                <p:spPr>
                  <a:xfrm>
                    <a:off x="8362837" y="4591480"/>
                    <a:ext cx="216000" cy="177344"/>
                  </a:xfrm>
                  <a:prstGeom prst="roundRect">
                    <a:avLst>
                      <a:gd name="adj" fmla="val 38026"/>
                    </a:avLst>
                  </a:prstGeom>
                  <a:blipFill>
                    <a:blip r:embed="rId23"/>
                    <a:stretch>
                      <a:fillRect/>
                    </a:stretch>
                  </a:blipFill>
                  <a:ln w="12700">
                    <a:noFill/>
                  </a:ln>
                </p:spPr>
                <p:txBody>
                  <a:bodyPr/>
                  <a:lstStyle/>
                  <a:p>
                    <a:r>
                      <a:rPr lang="en-NZ">
                        <a:noFill/>
                      </a:rPr>
                      <a:t> </a:t>
                    </a:r>
                  </a:p>
                </p:txBody>
              </p:sp>
            </mc:Fallback>
          </mc:AlternateContent>
          <p:cxnSp>
            <p:nvCxnSpPr>
              <p:cNvPr id="47" name="Connector: Elbow 46">
                <a:extLst>
                  <a:ext uri="{FF2B5EF4-FFF2-40B4-BE49-F238E27FC236}">
                    <a16:creationId xmlns:a16="http://schemas.microsoft.com/office/drawing/2014/main" id="{B75E34D8-5AE3-1A29-75D9-46FE0062E1CF}"/>
                  </a:ext>
                </a:extLst>
              </p:cNvPr>
              <p:cNvCxnSpPr>
                <a:cxnSpLocks/>
                <a:stCxn id="46" idx="2"/>
                <a:endCxn id="20" idx="3"/>
              </p:cNvCxnSpPr>
              <p:nvPr/>
            </p:nvCxnSpPr>
            <p:spPr>
              <a:xfrm rot="5400000">
                <a:off x="8003002" y="4419523"/>
                <a:ext cx="118534" cy="817136"/>
              </a:xfrm>
              <a:prstGeom prst="bentConnector2">
                <a:avLst/>
              </a:prstGeom>
              <a:ln w="12700">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FCDE47-941E-C507-8E1D-AD16BAAA0AFE}"/>
                      </a:ext>
                    </a:extLst>
                  </p:cNvPr>
                  <p:cNvSpPr txBox="1"/>
                  <p:nvPr/>
                </p:nvSpPr>
                <p:spPr>
                  <a:xfrm>
                    <a:off x="9552099" y="3415962"/>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8" name="TextBox 47">
                    <a:extLst>
                      <a:ext uri="{FF2B5EF4-FFF2-40B4-BE49-F238E27FC236}">
                        <a16:creationId xmlns:a16="http://schemas.microsoft.com/office/drawing/2014/main" id="{6BFCDE47-941E-C507-8E1D-AD16BAAA0AFE}"/>
                      </a:ext>
                    </a:extLst>
                  </p:cNvPr>
                  <p:cNvSpPr txBox="1">
                    <a:spLocks noRot="1" noChangeAspect="1" noMove="1" noResize="1" noEditPoints="1" noAdjustHandles="1" noChangeArrowheads="1" noChangeShapeType="1" noTextEdit="1"/>
                  </p:cNvSpPr>
                  <p:nvPr/>
                </p:nvSpPr>
                <p:spPr>
                  <a:xfrm>
                    <a:off x="9552099" y="3415962"/>
                    <a:ext cx="216000" cy="177344"/>
                  </a:xfrm>
                  <a:prstGeom prst="roundRect">
                    <a:avLst>
                      <a:gd name="adj" fmla="val 38026"/>
                    </a:avLst>
                  </a:prstGeom>
                  <a:blipFill>
                    <a:blip r:embed="rId24"/>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8B84E8B-4BD2-09B4-15BE-AE664A4C6D4C}"/>
                      </a:ext>
                    </a:extLst>
                  </p:cNvPr>
                  <p:cNvSpPr txBox="1"/>
                  <p:nvPr/>
                </p:nvSpPr>
                <p:spPr>
                  <a:xfrm>
                    <a:off x="9552099" y="4223819"/>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9" name="TextBox 48">
                    <a:extLst>
                      <a:ext uri="{FF2B5EF4-FFF2-40B4-BE49-F238E27FC236}">
                        <a16:creationId xmlns:a16="http://schemas.microsoft.com/office/drawing/2014/main" id="{38B84E8B-4BD2-09B4-15BE-AE664A4C6D4C}"/>
                      </a:ext>
                    </a:extLst>
                  </p:cNvPr>
                  <p:cNvSpPr txBox="1">
                    <a:spLocks noRot="1" noChangeAspect="1" noMove="1" noResize="1" noEditPoints="1" noAdjustHandles="1" noChangeArrowheads="1" noChangeShapeType="1" noTextEdit="1"/>
                  </p:cNvSpPr>
                  <p:nvPr/>
                </p:nvSpPr>
                <p:spPr>
                  <a:xfrm>
                    <a:off x="9552099" y="4223819"/>
                    <a:ext cx="216000" cy="177344"/>
                  </a:xfrm>
                  <a:prstGeom prst="roundRect">
                    <a:avLst>
                      <a:gd name="adj" fmla="val 38026"/>
                    </a:avLst>
                  </a:prstGeom>
                  <a:blipFill>
                    <a:blip r:embed="rId24"/>
                    <a:stretch>
                      <a:fillRect/>
                    </a:stretch>
                  </a:blipFill>
                  <a:ln w="12700">
                    <a:noFill/>
                  </a:ln>
                </p:spPr>
                <p:txBody>
                  <a:bodyPr/>
                  <a:lstStyle/>
                  <a:p>
                    <a:r>
                      <a:rPr lang="en-NZ">
                        <a:noFill/>
                      </a:rPr>
                      <a:t> </a:t>
                    </a:r>
                  </a:p>
                </p:txBody>
              </p:sp>
            </mc:Fallback>
          </mc:AlternateContent>
          <p:cxnSp>
            <p:nvCxnSpPr>
              <p:cNvPr id="52" name="Straight Arrow Connector 51">
                <a:extLst>
                  <a:ext uri="{FF2B5EF4-FFF2-40B4-BE49-F238E27FC236}">
                    <a16:creationId xmlns:a16="http://schemas.microsoft.com/office/drawing/2014/main" id="{6AC61EDF-DA14-6898-57B7-B9284F20F43B}"/>
                  </a:ext>
                </a:extLst>
              </p:cNvPr>
              <p:cNvCxnSpPr>
                <a:cxnSpLocks/>
                <a:stCxn id="46" idx="1"/>
                <a:endCxn id="7" idx="3"/>
              </p:cNvCxnSpPr>
              <p:nvPr/>
            </p:nvCxnSpPr>
            <p:spPr>
              <a:xfrm flipH="1">
                <a:off x="8244185" y="4680152"/>
                <a:ext cx="118652" cy="1"/>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40B6E0E-2450-B261-A939-18C805375A18}"/>
                  </a:ext>
                </a:extLst>
              </p:cNvPr>
              <p:cNvCxnSpPr>
                <a:cxnSpLocks/>
                <a:stCxn id="8" idx="1"/>
                <a:endCxn id="43" idx="3"/>
              </p:cNvCxnSpPr>
              <p:nvPr/>
            </p:nvCxnSpPr>
            <p:spPr>
              <a:xfrm flipH="1">
                <a:off x="9286835" y="4680152"/>
                <a:ext cx="103264"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BFFE803-9CD4-C9DF-D11F-B70D3AFFE723}"/>
                  </a:ext>
                </a:extLst>
              </p:cNvPr>
              <p:cNvCxnSpPr>
                <a:cxnSpLocks/>
                <a:stCxn id="30" idx="3"/>
                <a:endCxn id="41" idx="1"/>
              </p:cNvCxnSpPr>
              <p:nvPr/>
            </p:nvCxnSpPr>
            <p:spPr>
              <a:xfrm flipV="1">
                <a:off x="8262185" y="3214691"/>
                <a:ext cx="100652" cy="1"/>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53518CA-3AF7-6122-8350-E2B7E775AB7C}"/>
                  </a:ext>
                </a:extLst>
              </p:cNvPr>
              <p:cNvCxnSpPr>
                <a:cxnSpLocks/>
                <a:stCxn id="42" idx="3"/>
                <a:endCxn id="26" idx="1"/>
              </p:cNvCxnSpPr>
              <p:nvPr/>
            </p:nvCxnSpPr>
            <p:spPr>
              <a:xfrm flipV="1">
                <a:off x="9286835" y="3214690"/>
                <a:ext cx="121264" cy="1"/>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grpSp>
        <p:sp>
          <p:nvSpPr>
            <p:cNvPr id="123" name="Arrow: Right 122">
              <a:extLst>
                <a:ext uri="{FF2B5EF4-FFF2-40B4-BE49-F238E27FC236}">
                  <a16:creationId xmlns:a16="http://schemas.microsoft.com/office/drawing/2014/main" id="{8DB34D87-656A-6081-C884-D02B78123617}"/>
                </a:ext>
              </a:extLst>
            </p:cNvPr>
            <p:cNvSpPr/>
            <p:nvPr/>
          </p:nvSpPr>
          <p:spPr>
            <a:xfrm>
              <a:off x="3224494" y="2906829"/>
              <a:ext cx="278961" cy="34713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Arrow: Right 123">
              <a:extLst>
                <a:ext uri="{FF2B5EF4-FFF2-40B4-BE49-F238E27FC236}">
                  <a16:creationId xmlns:a16="http://schemas.microsoft.com/office/drawing/2014/main" id="{0F280E6A-4FBC-AE95-17C6-2D369445807F}"/>
                </a:ext>
              </a:extLst>
            </p:cNvPr>
            <p:cNvSpPr/>
            <p:nvPr/>
          </p:nvSpPr>
          <p:spPr>
            <a:xfrm>
              <a:off x="8943741" y="2906829"/>
              <a:ext cx="278961" cy="34713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3" name="Group 172">
              <a:extLst>
                <a:ext uri="{FF2B5EF4-FFF2-40B4-BE49-F238E27FC236}">
                  <a16:creationId xmlns:a16="http://schemas.microsoft.com/office/drawing/2014/main" id="{23B60CE7-822D-B030-54CA-6C8BDA78D87B}"/>
                </a:ext>
              </a:extLst>
            </p:cNvPr>
            <p:cNvGrpSpPr/>
            <p:nvPr/>
          </p:nvGrpSpPr>
          <p:grpSpPr>
            <a:xfrm>
              <a:off x="9746846" y="1696893"/>
              <a:ext cx="1227798" cy="2767004"/>
              <a:chOff x="7671199" y="3897845"/>
              <a:chExt cx="1227798" cy="2767004"/>
            </a:xfrm>
          </p:grpSpPr>
          <p:cxnSp>
            <p:nvCxnSpPr>
              <p:cNvPr id="153" name="Straight Arrow Connector 152">
                <a:extLst>
                  <a:ext uri="{FF2B5EF4-FFF2-40B4-BE49-F238E27FC236}">
                    <a16:creationId xmlns:a16="http://schemas.microsoft.com/office/drawing/2014/main" id="{D13720CE-B43C-6FFA-FBCF-4E87DB224E7D}"/>
                  </a:ext>
                </a:extLst>
              </p:cNvPr>
              <p:cNvCxnSpPr>
                <a:cxnSpLocks/>
              </p:cNvCxnSpPr>
              <p:nvPr/>
            </p:nvCxnSpPr>
            <p:spPr>
              <a:xfrm>
                <a:off x="8217660" y="4497072"/>
                <a:ext cx="0" cy="936000"/>
              </a:xfrm>
              <a:prstGeom prst="straightConnector1">
                <a:avLst/>
              </a:prstGeom>
              <a:ln w="19050">
                <a:solidFill>
                  <a:schemeClr val="accent6">
                    <a:lumMod val="50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E085E57-871C-7D1C-4D4C-02A8F7CADDFC}"/>
                  </a:ext>
                </a:extLst>
              </p:cNvPr>
              <p:cNvCxnSpPr>
                <a:cxnSpLocks/>
              </p:cNvCxnSpPr>
              <p:nvPr/>
            </p:nvCxnSpPr>
            <p:spPr>
              <a:xfrm>
                <a:off x="7686099" y="4904302"/>
                <a:ext cx="1152000" cy="0"/>
              </a:xfrm>
              <a:prstGeom prst="line">
                <a:avLst/>
              </a:prstGeom>
              <a:ln w="57150" cmpd="dbl">
                <a:solidFill>
                  <a:schemeClr val="accent4">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D363D24-9A06-4EDC-DC5E-CFDA0DCF8B2C}"/>
                  </a:ext>
                </a:extLst>
              </p:cNvPr>
              <p:cNvCxnSpPr>
                <a:cxnSpLocks/>
                <a:stCxn id="139" idx="0"/>
                <a:endCxn id="138" idx="2"/>
              </p:cNvCxnSpPr>
              <p:nvPr/>
            </p:nvCxnSpPr>
            <p:spPr>
              <a:xfrm flipV="1">
                <a:off x="8281160" y="4528822"/>
                <a:ext cx="0" cy="904129"/>
              </a:xfrm>
              <a:prstGeom prst="straightConnector1">
                <a:avLst/>
              </a:prstGeom>
              <a:ln w="19050">
                <a:solidFill>
                  <a:srgbClr val="7030A0"/>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973C1758-18D5-7AC3-D047-511612837984}"/>
                      </a:ext>
                    </a:extLst>
                  </p:cNvPr>
                  <p:cNvSpPr txBox="1"/>
                  <p:nvPr/>
                </p:nvSpPr>
                <p:spPr>
                  <a:xfrm>
                    <a:off x="8502997" y="5131620"/>
                    <a:ext cx="396000" cy="250663"/>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𝐴𝑇𝑃</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0" name="TextBox 129">
                    <a:extLst>
                      <a:ext uri="{FF2B5EF4-FFF2-40B4-BE49-F238E27FC236}">
                        <a16:creationId xmlns:a16="http://schemas.microsoft.com/office/drawing/2014/main" id="{973C1758-18D5-7AC3-D047-511612837984}"/>
                      </a:ext>
                    </a:extLst>
                  </p:cNvPr>
                  <p:cNvSpPr txBox="1">
                    <a:spLocks noRot="1" noChangeAspect="1" noMove="1" noResize="1" noEditPoints="1" noAdjustHandles="1" noChangeArrowheads="1" noChangeShapeType="1" noTextEdit="1"/>
                  </p:cNvSpPr>
                  <p:nvPr/>
                </p:nvSpPr>
                <p:spPr>
                  <a:xfrm>
                    <a:off x="8502997" y="5131620"/>
                    <a:ext cx="396000" cy="250663"/>
                  </a:xfrm>
                  <a:prstGeom prst="roundRect">
                    <a:avLst>
                      <a:gd name="adj" fmla="val 38026"/>
                    </a:avLst>
                  </a:prstGeom>
                  <a:blipFill>
                    <a:blip r:embed="rId25"/>
                    <a:stretch>
                      <a:fillRect l="-1493" b="-2326"/>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E4F32FDE-AD19-32A7-7BA9-296AE1AB5E61}"/>
                      </a:ext>
                    </a:extLst>
                  </p:cNvPr>
                  <p:cNvSpPr txBox="1"/>
                  <p:nvPr/>
                </p:nvSpPr>
                <p:spPr>
                  <a:xfrm>
                    <a:off x="8502997" y="5737002"/>
                    <a:ext cx="396000" cy="250663"/>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𝐴𝐷𝑃</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1" name="TextBox 130">
                    <a:extLst>
                      <a:ext uri="{FF2B5EF4-FFF2-40B4-BE49-F238E27FC236}">
                        <a16:creationId xmlns:a16="http://schemas.microsoft.com/office/drawing/2014/main" id="{E4F32FDE-AD19-32A7-7BA9-296AE1AB5E61}"/>
                      </a:ext>
                    </a:extLst>
                  </p:cNvPr>
                  <p:cNvSpPr txBox="1">
                    <a:spLocks noRot="1" noChangeAspect="1" noMove="1" noResize="1" noEditPoints="1" noAdjustHandles="1" noChangeArrowheads="1" noChangeShapeType="1" noTextEdit="1"/>
                  </p:cNvSpPr>
                  <p:nvPr/>
                </p:nvSpPr>
                <p:spPr>
                  <a:xfrm>
                    <a:off x="8502997" y="5737002"/>
                    <a:ext cx="396000" cy="250663"/>
                  </a:xfrm>
                  <a:prstGeom prst="roundRect">
                    <a:avLst>
                      <a:gd name="adj" fmla="val 38026"/>
                    </a:avLst>
                  </a:prstGeom>
                  <a:blipFill>
                    <a:blip r:embed="rId26"/>
                    <a:stretch>
                      <a:fillRect l="-2985" b="-4651"/>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D522F87B-AC99-B82D-F4A7-D93B579A955A}"/>
                      </a:ext>
                    </a:extLst>
                  </p:cNvPr>
                  <p:cNvSpPr txBox="1"/>
                  <p:nvPr/>
                </p:nvSpPr>
                <p:spPr>
                  <a:xfrm>
                    <a:off x="8502997" y="6033414"/>
                    <a:ext cx="360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𝑃𝑖</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2" name="TextBox 131">
                    <a:extLst>
                      <a:ext uri="{FF2B5EF4-FFF2-40B4-BE49-F238E27FC236}">
                        <a16:creationId xmlns:a16="http://schemas.microsoft.com/office/drawing/2014/main" id="{D522F87B-AC99-B82D-F4A7-D93B579A955A}"/>
                      </a:ext>
                    </a:extLst>
                  </p:cNvPr>
                  <p:cNvSpPr txBox="1">
                    <a:spLocks noRot="1" noChangeAspect="1" noMove="1" noResize="1" noEditPoints="1" noAdjustHandles="1" noChangeArrowheads="1" noChangeShapeType="1" noTextEdit="1"/>
                  </p:cNvSpPr>
                  <p:nvPr/>
                </p:nvSpPr>
                <p:spPr>
                  <a:xfrm>
                    <a:off x="8502997" y="6033414"/>
                    <a:ext cx="360000" cy="252000"/>
                  </a:xfrm>
                  <a:prstGeom prst="roundRect">
                    <a:avLst>
                      <a:gd name="adj" fmla="val 38026"/>
                    </a:avLst>
                  </a:prstGeom>
                  <a:blipFill>
                    <a:blip r:embed="rId27"/>
                    <a:stretch>
                      <a:fillRect b="-4651"/>
                    </a:stretch>
                  </a:blipFill>
                  <a:ln w="12700">
                    <a:solidFill>
                      <a:srgbClr val="FF0000"/>
                    </a:solidFill>
                  </a:ln>
                </p:spPr>
                <p:txBody>
                  <a:bodyPr/>
                  <a:lstStyle/>
                  <a:p>
                    <a:r>
                      <a:rPr lang="en-NZ">
                        <a:noFill/>
                      </a:rPr>
                      <a:t> </a:t>
                    </a:r>
                  </a:p>
                </p:txBody>
              </p:sp>
            </mc:Fallback>
          </mc:AlternateContent>
          <p:cxnSp>
            <p:nvCxnSpPr>
              <p:cNvPr id="133" name="Connector: Elbow 132">
                <a:extLst>
                  <a:ext uri="{FF2B5EF4-FFF2-40B4-BE49-F238E27FC236}">
                    <a16:creationId xmlns:a16="http://schemas.microsoft.com/office/drawing/2014/main" id="{ABF05C1C-FCCE-1871-C638-15378E2A7E23}"/>
                  </a:ext>
                </a:extLst>
              </p:cNvPr>
              <p:cNvCxnSpPr>
                <a:cxnSpLocks/>
                <a:stCxn id="131" idx="1"/>
                <a:endCxn id="139" idx="2"/>
              </p:cNvCxnSpPr>
              <p:nvPr/>
            </p:nvCxnSpPr>
            <p:spPr>
              <a:xfrm rot="10800000">
                <a:off x="8394997" y="5684952"/>
                <a:ext cx="108000" cy="177383"/>
              </a:xfrm>
              <a:prstGeom prst="bentConnector2">
                <a:avLst/>
              </a:prstGeom>
              <a:ln w="19050">
                <a:solidFill>
                  <a:schemeClr val="accent2">
                    <a:lumMod val="7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3215B582-4BF9-418B-602E-476E2C9EF81A}"/>
                  </a:ext>
                </a:extLst>
              </p:cNvPr>
              <p:cNvCxnSpPr>
                <a:cxnSpLocks/>
                <a:stCxn id="132" idx="1"/>
                <a:endCxn id="139" idx="2"/>
              </p:cNvCxnSpPr>
              <p:nvPr/>
            </p:nvCxnSpPr>
            <p:spPr>
              <a:xfrm rot="10800000">
                <a:off x="8358997" y="5684952"/>
                <a:ext cx="144000" cy="474463"/>
              </a:xfrm>
              <a:prstGeom prst="bentConnector2">
                <a:avLst/>
              </a:prstGeom>
              <a:ln w="19050">
                <a:solidFill>
                  <a:schemeClr val="accent2">
                    <a:lumMod val="7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CCE85032-E367-F953-595E-0826017F7D1E}"/>
                  </a:ext>
                </a:extLst>
              </p:cNvPr>
              <p:cNvCxnSpPr>
                <a:cxnSpLocks/>
                <a:stCxn id="130" idx="1"/>
                <a:endCxn id="139" idx="0"/>
              </p:cNvCxnSpPr>
              <p:nvPr/>
            </p:nvCxnSpPr>
            <p:spPr>
              <a:xfrm rot="10800000" flipV="1">
                <a:off x="8358997" y="5256951"/>
                <a:ext cx="144000" cy="175999"/>
              </a:xfrm>
              <a:prstGeom prst="bentConnector2">
                <a:avLst/>
              </a:prstGeom>
              <a:ln w="19050">
                <a:solidFill>
                  <a:schemeClr val="accent2">
                    <a:lumMod val="75000"/>
                  </a:schemeClr>
                </a:solidFill>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CAD5DAD6-031F-F8E6-0E28-F021EF2782D7}"/>
                  </a:ext>
                </a:extLst>
              </p:cNvPr>
              <p:cNvSpPr txBox="1"/>
              <p:nvPr/>
            </p:nvSpPr>
            <p:spPr>
              <a:xfrm>
                <a:off x="7944508" y="4755148"/>
                <a:ext cx="540000" cy="307139"/>
              </a:xfrm>
              <a:prstGeom prst="roundRect">
                <a:avLst>
                  <a:gd name="adj" fmla="val 29827"/>
                </a:avLst>
              </a:prstGeom>
              <a:gradFill flip="none" rotWithShape="1">
                <a:gsLst>
                  <a:gs pos="53900">
                    <a:schemeClr val="bg1"/>
                  </a:gs>
                  <a:gs pos="1000">
                    <a:srgbClr val="FFCC66"/>
                  </a:gs>
                  <a:gs pos="100000">
                    <a:srgbClr val="FFCC66"/>
                  </a:gs>
                </a:gsLst>
                <a:lin ang="0" scaled="1"/>
                <a:tileRect/>
              </a:gradFill>
              <a:ln w="12700">
                <a:solidFill>
                  <a:schemeClr val="tx1"/>
                </a:solidFill>
              </a:ln>
            </p:spPr>
            <p:txBody>
              <a:bodyPr wrap="square" lIns="36000" tIns="34971" rIns="0" bIns="34971"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HKE</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FF771E24-7A65-5840-51D5-17102FF9DB1B}"/>
                      </a:ext>
                    </a:extLst>
                  </p:cNvPr>
                  <p:cNvSpPr txBox="1"/>
                  <p:nvPr/>
                </p:nvSpPr>
                <p:spPr>
                  <a:xfrm>
                    <a:off x="8065160" y="4276822"/>
                    <a:ext cx="432000" cy="252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1" i="1" u="none" strike="noStrike" kern="1200" cap="none" spc="0" normalizeH="0" baseline="0" noProof="0">
                                  <a:ln>
                                    <a:noFill/>
                                  </a:ln>
                                  <a:solidFill>
                                    <a:prstClr val="black"/>
                                  </a:solidFill>
                                  <a:effectLst/>
                                  <a:uLnTx/>
                                  <a:uFillTx/>
                                  <a:latin typeface="Cambria Math" panose="02040503050406030204" pitchFamily="18" charset="0"/>
                                  <a:ea typeface="+mn-ea"/>
                                  <a:cs typeface="Calibri" panose="020F0502020204030204" pitchFamily="34" charset="0"/>
                                </a:rPr>
                                <m:t>.</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𝐻𝐾𝐸</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8" name="TextBox 137">
                    <a:extLst>
                      <a:ext uri="{FF2B5EF4-FFF2-40B4-BE49-F238E27FC236}">
                        <a16:creationId xmlns:a16="http://schemas.microsoft.com/office/drawing/2014/main" id="{FF771E24-7A65-5840-51D5-17102FF9DB1B}"/>
                      </a:ext>
                    </a:extLst>
                  </p:cNvPr>
                  <p:cNvSpPr txBox="1">
                    <a:spLocks noRot="1" noChangeAspect="1" noMove="1" noResize="1" noEditPoints="1" noAdjustHandles="1" noChangeArrowheads="1" noChangeShapeType="1" noTextEdit="1"/>
                  </p:cNvSpPr>
                  <p:nvPr/>
                </p:nvSpPr>
                <p:spPr>
                  <a:xfrm>
                    <a:off x="8065160" y="4276822"/>
                    <a:ext cx="432000" cy="252000"/>
                  </a:xfrm>
                  <a:prstGeom prst="roundRect">
                    <a:avLst>
                      <a:gd name="adj" fmla="val 38026"/>
                    </a:avLst>
                  </a:prstGeom>
                  <a:blipFill>
                    <a:blip r:embed="rId28"/>
                    <a:stretch>
                      <a:fillRect l="-1429"/>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BE4D666D-5BF1-750D-4564-6CA92F5CD028}"/>
                      </a:ext>
                    </a:extLst>
                  </p:cNvPr>
                  <p:cNvSpPr txBox="1"/>
                  <p:nvPr/>
                </p:nvSpPr>
                <p:spPr>
                  <a:xfrm>
                    <a:off x="8065160" y="5432951"/>
                    <a:ext cx="432000" cy="252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𝐻𝐾𝐸</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9" name="TextBox 138">
                    <a:extLst>
                      <a:ext uri="{FF2B5EF4-FFF2-40B4-BE49-F238E27FC236}">
                        <a16:creationId xmlns:a16="http://schemas.microsoft.com/office/drawing/2014/main" id="{BE4D666D-5BF1-750D-4564-6CA92F5CD028}"/>
                      </a:ext>
                    </a:extLst>
                  </p:cNvPr>
                  <p:cNvSpPr txBox="1">
                    <a:spLocks noRot="1" noChangeAspect="1" noMove="1" noResize="1" noEditPoints="1" noAdjustHandles="1" noChangeArrowheads="1" noChangeShapeType="1" noTextEdit="1"/>
                  </p:cNvSpPr>
                  <p:nvPr/>
                </p:nvSpPr>
                <p:spPr>
                  <a:xfrm>
                    <a:off x="8065160" y="5432951"/>
                    <a:ext cx="432000" cy="252000"/>
                  </a:xfrm>
                  <a:prstGeom prst="roundRect">
                    <a:avLst>
                      <a:gd name="adj" fmla="val 38026"/>
                    </a:avLst>
                  </a:prstGeom>
                  <a:blipFill>
                    <a:blip r:embed="rId29"/>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6FFF4253-0FF2-4C9D-806B-99C0E3297F47}"/>
                      </a:ext>
                    </a:extLst>
                  </p:cNvPr>
                  <p:cNvSpPr txBox="1"/>
                  <p:nvPr/>
                </p:nvSpPr>
                <p:spPr>
                  <a:xfrm>
                    <a:off x="7671199" y="3897845"/>
                    <a:ext cx="360000" cy="267165"/>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2" name="TextBox 141">
                    <a:extLst>
                      <a:ext uri="{FF2B5EF4-FFF2-40B4-BE49-F238E27FC236}">
                        <a16:creationId xmlns:a16="http://schemas.microsoft.com/office/drawing/2014/main" id="{6FFF4253-0FF2-4C9D-806B-99C0E3297F47}"/>
                      </a:ext>
                    </a:extLst>
                  </p:cNvPr>
                  <p:cNvSpPr txBox="1">
                    <a:spLocks noRot="1" noChangeAspect="1" noMove="1" noResize="1" noEditPoints="1" noAdjustHandles="1" noChangeArrowheads="1" noChangeShapeType="1" noTextEdit="1"/>
                  </p:cNvSpPr>
                  <p:nvPr/>
                </p:nvSpPr>
                <p:spPr>
                  <a:xfrm>
                    <a:off x="7671199" y="3897845"/>
                    <a:ext cx="360000" cy="267165"/>
                  </a:xfrm>
                  <a:prstGeom prst="roundRect">
                    <a:avLst>
                      <a:gd name="adj" fmla="val 38026"/>
                    </a:avLst>
                  </a:prstGeom>
                  <a:blipFill>
                    <a:blip r:embed="rId30"/>
                    <a:stretch>
                      <a:fillRect b="-2174"/>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CF48B8B7-49B1-6FB2-7736-2E3E6EC4DA75}"/>
                      </a:ext>
                    </a:extLst>
                  </p:cNvPr>
                  <p:cNvSpPr txBox="1"/>
                  <p:nvPr/>
                </p:nvSpPr>
                <p:spPr>
                  <a:xfrm>
                    <a:off x="7671199" y="5824705"/>
                    <a:ext cx="360000" cy="292043"/>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4" name="TextBox 143">
                    <a:extLst>
                      <a:ext uri="{FF2B5EF4-FFF2-40B4-BE49-F238E27FC236}">
                        <a16:creationId xmlns:a16="http://schemas.microsoft.com/office/drawing/2014/main" id="{CF48B8B7-49B1-6FB2-7736-2E3E6EC4DA75}"/>
                      </a:ext>
                    </a:extLst>
                  </p:cNvPr>
                  <p:cNvSpPr txBox="1">
                    <a:spLocks noRot="1" noChangeAspect="1" noMove="1" noResize="1" noEditPoints="1" noAdjustHandles="1" noChangeArrowheads="1" noChangeShapeType="1" noTextEdit="1"/>
                  </p:cNvSpPr>
                  <p:nvPr/>
                </p:nvSpPr>
                <p:spPr>
                  <a:xfrm>
                    <a:off x="7671199" y="5824705"/>
                    <a:ext cx="360000" cy="292043"/>
                  </a:xfrm>
                  <a:prstGeom prst="roundRect">
                    <a:avLst>
                      <a:gd name="adj" fmla="val 38026"/>
                    </a:avLst>
                  </a:prstGeom>
                  <a:blipFill>
                    <a:blip r:embed="rId31"/>
                    <a:stretch>
                      <a:fillRect b="-2000"/>
                    </a:stretch>
                  </a:blipFill>
                  <a:ln w="12700">
                    <a:solidFill>
                      <a:srgbClr val="FF0000"/>
                    </a:solidFill>
                  </a:ln>
                </p:spPr>
                <p:txBody>
                  <a:bodyPr/>
                  <a:lstStyle/>
                  <a:p>
                    <a:r>
                      <a:rPr lang="en-NZ">
                        <a:noFill/>
                      </a:rPr>
                      <a:t> </a:t>
                    </a:r>
                  </a:p>
                </p:txBody>
              </p:sp>
            </mc:Fallback>
          </mc:AlternateContent>
          <p:cxnSp>
            <p:nvCxnSpPr>
              <p:cNvPr id="148" name="Connector: Elbow 147">
                <a:extLst>
                  <a:ext uri="{FF2B5EF4-FFF2-40B4-BE49-F238E27FC236}">
                    <a16:creationId xmlns:a16="http://schemas.microsoft.com/office/drawing/2014/main" id="{16D1D3B5-FF91-6A4F-9B08-72DA39AB7297}"/>
                  </a:ext>
                </a:extLst>
              </p:cNvPr>
              <p:cNvCxnSpPr>
                <a:cxnSpLocks/>
                <a:stCxn id="142" idx="3"/>
                <a:endCxn id="138" idx="0"/>
              </p:cNvCxnSpPr>
              <p:nvPr/>
            </p:nvCxnSpPr>
            <p:spPr>
              <a:xfrm>
                <a:off x="8031199" y="4031428"/>
                <a:ext cx="180000" cy="245394"/>
              </a:xfrm>
              <a:prstGeom prst="bentConnector2">
                <a:avLst/>
              </a:prstGeom>
              <a:ln w="19050">
                <a:solidFill>
                  <a:schemeClr val="accent6">
                    <a:lumMod val="50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D809C240-A636-4020-69CE-C1030ED28452}"/>
                  </a:ext>
                </a:extLst>
              </p:cNvPr>
              <p:cNvCxnSpPr>
                <a:cxnSpLocks/>
                <a:stCxn id="162" idx="1"/>
                <a:endCxn id="138" idx="0"/>
              </p:cNvCxnSpPr>
              <p:nvPr/>
            </p:nvCxnSpPr>
            <p:spPr>
              <a:xfrm rot="10800000" flipV="1">
                <a:off x="8281161" y="4031428"/>
                <a:ext cx="221837" cy="245394"/>
              </a:xfrm>
              <a:prstGeom prst="bentConnector2">
                <a:avLst/>
              </a:prstGeom>
              <a:ln w="19050">
                <a:solidFill>
                  <a:srgbClr val="7030A0"/>
                </a:solidFill>
                <a:headEnd type="triangl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9BAF0D45-5720-7C12-03EB-AD44D063CBE3}"/>
                  </a:ext>
                </a:extLst>
              </p:cNvPr>
              <p:cNvCxnSpPr>
                <a:cxnSpLocks/>
                <a:stCxn id="144" idx="3"/>
                <a:endCxn id="139" idx="2"/>
              </p:cNvCxnSpPr>
              <p:nvPr/>
            </p:nvCxnSpPr>
            <p:spPr>
              <a:xfrm flipV="1">
                <a:off x="8031199" y="5684951"/>
                <a:ext cx="180000" cy="285776"/>
              </a:xfrm>
              <a:prstGeom prst="bentConnector2">
                <a:avLst/>
              </a:prstGeom>
              <a:ln w="19050">
                <a:solidFill>
                  <a:schemeClr val="accent6">
                    <a:lumMod val="50000"/>
                  </a:schemeClr>
                </a:solidFill>
                <a:headEnd type="triangle" w="sm" len="med"/>
                <a:tailEnd type="non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28F9FDE5-A671-BD93-D493-EFA8769C33EC}"/>
                      </a:ext>
                    </a:extLst>
                  </p:cNvPr>
                  <p:cNvSpPr txBox="1"/>
                  <p:nvPr/>
                </p:nvSpPr>
                <p:spPr>
                  <a:xfrm>
                    <a:off x="8502997" y="3897845"/>
                    <a:ext cx="360000" cy="267165"/>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2" name="TextBox 161">
                    <a:extLst>
                      <a:ext uri="{FF2B5EF4-FFF2-40B4-BE49-F238E27FC236}">
                        <a16:creationId xmlns:a16="http://schemas.microsoft.com/office/drawing/2014/main" id="{28F9FDE5-A671-BD93-D493-EFA8769C33EC}"/>
                      </a:ext>
                    </a:extLst>
                  </p:cNvPr>
                  <p:cNvSpPr txBox="1">
                    <a:spLocks noRot="1" noChangeAspect="1" noMove="1" noResize="1" noEditPoints="1" noAdjustHandles="1" noChangeArrowheads="1" noChangeShapeType="1" noTextEdit="1"/>
                  </p:cNvSpPr>
                  <p:nvPr/>
                </p:nvSpPr>
                <p:spPr>
                  <a:xfrm>
                    <a:off x="8502997" y="3897845"/>
                    <a:ext cx="360000" cy="267165"/>
                  </a:xfrm>
                  <a:prstGeom prst="roundRect">
                    <a:avLst>
                      <a:gd name="adj" fmla="val 38026"/>
                    </a:avLst>
                  </a:prstGeom>
                  <a:blipFill>
                    <a:blip r:embed="rId32"/>
                    <a:stretch>
                      <a:fillRect b="-2174"/>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78CCBD16-DDBC-2C79-56C2-CF3AA84695E4}"/>
                      </a:ext>
                    </a:extLst>
                  </p:cNvPr>
                  <p:cNvSpPr txBox="1"/>
                  <p:nvPr/>
                </p:nvSpPr>
                <p:spPr>
                  <a:xfrm>
                    <a:off x="8502997" y="6372806"/>
                    <a:ext cx="360000" cy="292043"/>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3" name="TextBox 162">
                    <a:extLst>
                      <a:ext uri="{FF2B5EF4-FFF2-40B4-BE49-F238E27FC236}">
                        <a16:creationId xmlns:a16="http://schemas.microsoft.com/office/drawing/2014/main" id="{78CCBD16-DDBC-2C79-56C2-CF3AA84695E4}"/>
                      </a:ext>
                    </a:extLst>
                  </p:cNvPr>
                  <p:cNvSpPr txBox="1">
                    <a:spLocks noRot="1" noChangeAspect="1" noMove="1" noResize="1" noEditPoints="1" noAdjustHandles="1" noChangeArrowheads="1" noChangeShapeType="1" noTextEdit="1"/>
                  </p:cNvSpPr>
                  <p:nvPr/>
                </p:nvSpPr>
                <p:spPr>
                  <a:xfrm>
                    <a:off x="8502997" y="6372806"/>
                    <a:ext cx="360000" cy="292043"/>
                  </a:xfrm>
                  <a:prstGeom prst="roundRect">
                    <a:avLst>
                      <a:gd name="adj" fmla="val 38026"/>
                    </a:avLst>
                  </a:prstGeom>
                  <a:blipFill>
                    <a:blip r:embed="rId33"/>
                    <a:stretch>
                      <a:fillRect b="-2000"/>
                    </a:stretch>
                  </a:blipFill>
                  <a:ln w="12700">
                    <a:solidFill>
                      <a:srgbClr val="FF0000"/>
                    </a:solidFill>
                  </a:ln>
                </p:spPr>
                <p:txBody>
                  <a:bodyPr/>
                  <a:lstStyle/>
                  <a:p>
                    <a:r>
                      <a:rPr lang="en-NZ">
                        <a:noFill/>
                      </a:rPr>
                      <a:t> </a:t>
                    </a:r>
                  </a:p>
                </p:txBody>
              </p:sp>
            </mc:Fallback>
          </mc:AlternateContent>
          <p:cxnSp>
            <p:nvCxnSpPr>
              <p:cNvPr id="167" name="Connector: Elbow 166">
                <a:extLst>
                  <a:ext uri="{FF2B5EF4-FFF2-40B4-BE49-F238E27FC236}">
                    <a16:creationId xmlns:a16="http://schemas.microsoft.com/office/drawing/2014/main" id="{01730E53-9EE1-1F20-5EE4-FBC53A9390A8}"/>
                  </a:ext>
                </a:extLst>
              </p:cNvPr>
              <p:cNvCxnSpPr>
                <a:cxnSpLocks/>
                <a:stCxn id="163" idx="1"/>
                <a:endCxn id="139" idx="2"/>
              </p:cNvCxnSpPr>
              <p:nvPr/>
            </p:nvCxnSpPr>
            <p:spPr>
              <a:xfrm rot="10800000">
                <a:off x="8281161" y="5684952"/>
                <a:ext cx="221837" cy="833877"/>
              </a:xfrm>
              <a:prstGeom prst="bentConnector2">
                <a:avLst/>
              </a:prstGeom>
              <a:ln w="19050">
                <a:solidFill>
                  <a:srgbClr val="7030A0"/>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623C3B91-B575-5819-CE77-34B65F374695}"/>
                </a:ext>
              </a:extLst>
            </p:cNvPr>
            <p:cNvGrpSpPr/>
            <p:nvPr/>
          </p:nvGrpSpPr>
          <p:grpSpPr>
            <a:xfrm>
              <a:off x="900350" y="2320637"/>
              <a:ext cx="2150920" cy="1519516"/>
              <a:chOff x="900350" y="2516371"/>
              <a:chExt cx="2150920" cy="1519516"/>
            </a:xfrm>
          </p:grpSpPr>
          <p:grpSp>
            <p:nvGrpSpPr>
              <p:cNvPr id="174" name="Group 173">
                <a:extLst>
                  <a:ext uri="{FF2B5EF4-FFF2-40B4-BE49-F238E27FC236}">
                    <a16:creationId xmlns:a16="http://schemas.microsoft.com/office/drawing/2014/main" id="{87EE195B-B88E-938F-CB51-90D6916DB8FF}"/>
                  </a:ext>
                </a:extLst>
              </p:cNvPr>
              <p:cNvGrpSpPr>
                <a:grpSpLocks noChangeAspect="1"/>
              </p:cNvGrpSpPr>
              <p:nvPr/>
            </p:nvGrpSpPr>
            <p:grpSpPr>
              <a:xfrm>
                <a:off x="900350" y="2516371"/>
                <a:ext cx="1800001" cy="1368000"/>
                <a:chOff x="3452031" y="5437422"/>
                <a:chExt cx="2206829" cy="1677183"/>
              </a:xfrm>
            </p:grpSpPr>
            <p:grpSp>
              <p:nvGrpSpPr>
                <p:cNvPr id="175" name="Group 174">
                  <a:extLst>
                    <a:ext uri="{FF2B5EF4-FFF2-40B4-BE49-F238E27FC236}">
                      <a16:creationId xmlns:a16="http://schemas.microsoft.com/office/drawing/2014/main" id="{6218C880-1689-D33B-B563-CEBD49486F4D}"/>
                    </a:ext>
                  </a:extLst>
                </p:cNvPr>
                <p:cNvGrpSpPr/>
                <p:nvPr/>
              </p:nvGrpSpPr>
              <p:grpSpPr>
                <a:xfrm>
                  <a:off x="3452031" y="5437422"/>
                  <a:ext cx="2206829" cy="1677183"/>
                  <a:chOff x="3452031" y="5437422"/>
                  <a:chExt cx="2206829" cy="1677183"/>
                </a:xfrm>
              </p:grpSpPr>
              <p:cxnSp>
                <p:nvCxnSpPr>
                  <p:cNvPr id="180" name="Straight Connector 179">
                    <a:extLst>
                      <a:ext uri="{FF2B5EF4-FFF2-40B4-BE49-F238E27FC236}">
                        <a16:creationId xmlns:a16="http://schemas.microsoft.com/office/drawing/2014/main" id="{07D538A7-EA2D-6CF0-159D-A71417C24DEB}"/>
                      </a:ext>
                    </a:extLst>
                  </p:cNvPr>
                  <p:cNvCxnSpPr>
                    <a:cxnSpLocks/>
                  </p:cNvCxnSpPr>
                  <p:nvPr/>
                </p:nvCxnSpPr>
                <p:spPr>
                  <a:xfrm rot="16200000">
                    <a:off x="3713868" y="6276014"/>
                    <a:ext cx="1677183" cy="0"/>
                  </a:xfrm>
                  <a:prstGeom prst="line">
                    <a:avLst/>
                  </a:prstGeom>
                  <a:ln w="114300" cmpd="dbl">
                    <a:solidFill>
                      <a:schemeClr val="accent4">
                        <a:lumMod val="75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015BEF6F-680A-906B-25A3-29C548F9AA97}"/>
                      </a:ext>
                    </a:extLst>
                  </p:cNvPr>
                  <p:cNvGrpSpPr/>
                  <p:nvPr/>
                </p:nvGrpSpPr>
                <p:grpSpPr>
                  <a:xfrm>
                    <a:off x="3452031" y="5664236"/>
                    <a:ext cx="2206829" cy="1265685"/>
                    <a:chOff x="3452031" y="5664236"/>
                    <a:chExt cx="2206829" cy="1265685"/>
                  </a:xfrm>
                </p:grpSpPr>
                <p:sp>
                  <p:nvSpPr>
                    <p:cNvPr id="182" name="Rectangle 181">
                      <a:extLst>
                        <a:ext uri="{FF2B5EF4-FFF2-40B4-BE49-F238E27FC236}">
                          <a16:creationId xmlns:a16="http://schemas.microsoft.com/office/drawing/2014/main" id="{C0AE7E4B-D26F-20E2-1A72-7F758B635764}"/>
                        </a:ext>
                      </a:extLst>
                    </p:cNvPr>
                    <p:cNvSpPr/>
                    <p:nvPr/>
                  </p:nvSpPr>
                  <p:spPr>
                    <a:xfrm rot="16200000">
                      <a:off x="4666019" y="5937080"/>
                      <a:ext cx="1265682" cy="720000"/>
                    </a:xfrm>
                    <a:prstGeom prst="rect">
                      <a:avLst/>
                    </a:prstGeom>
                    <a:gradFill flip="none" rotWithShape="1">
                      <a:gsLst>
                        <a:gs pos="11000">
                          <a:schemeClr val="accent6">
                            <a:lumMod val="40000"/>
                            <a:lumOff val="60000"/>
                          </a:schemeClr>
                        </a:gs>
                        <a:gs pos="89000">
                          <a:schemeClr val="accent6">
                            <a:lumMod val="20000"/>
                            <a:lumOff val="8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Rectangle 182">
                      <a:extLst>
                        <a:ext uri="{FF2B5EF4-FFF2-40B4-BE49-F238E27FC236}">
                          <a16:creationId xmlns:a16="http://schemas.microsoft.com/office/drawing/2014/main" id="{9F13A1C5-1359-3454-9C03-8CE7D408F615}"/>
                        </a:ext>
                      </a:extLst>
                    </p:cNvPr>
                    <p:cNvSpPr/>
                    <p:nvPr/>
                  </p:nvSpPr>
                  <p:spPr>
                    <a:xfrm rot="16200000">
                      <a:off x="3179190" y="5937077"/>
                      <a:ext cx="1265682" cy="720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4" name="Rectangle: Rounded Corners 183">
                      <a:extLst>
                        <a:ext uri="{FF2B5EF4-FFF2-40B4-BE49-F238E27FC236}">
                          <a16:creationId xmlns:a16="http://schemas.microsoft.com/office/drawing/2014/main" id="{B9C4DF57-8206-93A2-35AE-ED76ECB60A33}"/>
                        </a:ext>
                      </a:extLst>
                    </p:cNvPr>
                    <p:cNvSpPr/>
                    <p:nvPr/>
                  </p:nvSpPr>
                  <p:spPr>
                    <a:xfrm>
                      <a:off x="4180547" y="5664238"/>
                      <a:ext cx="756000" cy="1265683"/>
                    </a:xfrm>
                    <a:prstGeom prst="roundRect">
                      <a:avLst>
                        <a:gd name="adj" fmla="val 22549"/>
                      </a:avLst>
                    </a:prstGeom>
                    <a:gradFill flip="none" rotWithShape="1">
                      <a:gsLst>
                        <a:gs pos="53900">
                          <a:schemeClr val="bg1"/>
                        </a:gs>
                        <a:gs pos="11000">
                          <a:schemeClr val="accent4">
                            <a:lumMod val="60000"/>
                            <a:lumOff val="40000"/>
                          </a:schemeClr>
                        </a:gs>
                        <a:gs pos="89000">
                          <a:schemeClr val="accent4">
                            <a:lumMod val="60000"/>
                            <a:lumOff val="4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HKE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p:grpSp>
            </p:grpSp>
            <p:sp>
              <p:nvSpPr>
                <p:cNvPr id="176" name="Freeform: Shape 175">
                  <a:extLst>
                    <a:ext uri="{FF2B5EF4-FFF2-40B4-BE49-F238E27FC236}">
                      <a16:creationId xmlns:a16="http://schemas.microsoft.com/office/drawing/2014/main" id="{63CDFAB4-0AAA-9AEF-EA5F-23EA6584F61A}"/>
                    </a:ext>
                  </a:extLst>
                </p:cNvPr>
                <p:cNvSpPr/>
                <p:nvPr/>
              </p:nvSpPr>
              <p:spPr>
                <a:xfrm rot="16200000" flipH="1" flipV="1">
                  <a:off x="4469830" y="5753502"/>
                  <a:ext cx="90089" cy="1188000"/>
                </a:xfrm>
                <a:custGeom>
                  <a:avLst/>
                  <a:gdLst>
                    <a:gd name="connsiteX0" fmla="*/ 0 w 291547"/>
                    <a:gd name="connsiteY0" fmla="*/ 0 h 589721"/>
                    <a:gd name="connsiteX1" fmla="*/ 291547 w 291547"/>
                    <a:gd name="connsiteY1" fmla="*/ 589721 h 589721"/>
                    <a:gd name="connsiteX0" fmla="*/ 0 w 59634"/>
                    <a:gd name="connsiteY0" fmla="*/ 0 h 609599"/>
                    <a:gd name="connsiteX1" fmla="*/ 59634 w 59634"/>
                    <a:gd name="connsiteY1" fmla="*/ 609599 h 609599"/>
                    <a:gd name="connsiteX0" fmla="*/ 0 w 114075"/>
                    <a:gd name="connsiteY0" fmla="*/ 0 h 609599"/>
                    <a:gd name="connsiteX1" fmla="*/ 59634 w 114075"/>
                    <a:gd name="connsiteY1" fmla="*/ 609599 h 609599"/>
                    <a:gd name="connsiteX0" fmla="*/ 0 w 90656"/>
                    <a:gd name="connsiteY0" fmla="*/ 0 h 609599"/>
                    <a:gd name="connsiteX1" fmla="*/ 59634 w 90656"/>
                    <a:gd name="connsiteY1" fmla="*/ 609599 h 609599"/>
                    <a:gd name="connsiteX0" fmla="*/ 0 w 64750"/>
                    <a:gd name="connsiteY0" fmla="*/ 0 h 646770"/>
                    <a:gd name="connsiteX1" fmla="*/ 15029 w 64750"/>
                    <a:gd name="connsiteY1" fmla="*/ 646770 h 646770"/>
                    <a:gd name="connsiteX0" fmla="*/ 6236 w 62002"/>
                    <a:gd name="connsiteY0" fmla="*/ 0 h 652086"/>
                    <a:gd name="connsiteX1" fmla="*/ 0 w 62002"/>
                    <a:gd name="connsiteY1" fmla="*/ 652086 h 652086"/>
                    <a:gd name="connsiteX0" fmla="*/ 6236 w 50868"/>
                    <a:gd name="connsiteY0" fmla="*/ 0 h 652086"/>
                    <a:gd name="connsiteX1" fmla="*/ 0 w 50868"/>
                    <a:gd name="connsiteY1" fmla="*/ 652086 h 652086"/>
                    <a:gd name="connsiteX0" fmla="*/ 6236 w 50868"/>
                    <a:gd name="connsiteY0" fmla="*/ 0 h 652086"/>
                    <a:gd name="connsiteX1" fmla="*/ 0 w 50868"/>
                    <a:gd name="connsiteY1" fmla="*/ 652086 h 652086"/>
                  </a:gdLst>
                  <a:ahLst/>
                  <a:cxnLst>
                    <a:cxn ang="0">
                      <a:pos x="connsiteX0" y="connsiteY0"/>
                    </a:cxn>
                    <a:cxn ang="0">
                      <a:pos x="connsiteX1" y="connsiteY1"/>
                    </a:cxn>
                  </a:cxnLst>
                  <a:rect l="l" t="t" r="r" b="b"/>
                  <a:pathLst>
                    <a:path w="50868" h="652086">
                      <a:moveTo>
                        <a:pt x="6236" y="0"/>
                      </a:moveTo>
                      <a:cubicBezTo>
                        <a:pt x="76836" y="260369"/>
                        <a:pt x="55218" y="429007"/>
                        <a:pt x="0" y="652086"/>
                      </a:cubicBezTo>
                    </a:path>
                  </a:pathLst>
                </a:custGeom>
                <a:noFill/>
                <a:ln w="3810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7" name="Freeform: Shape 176">
                  <a:extLst>
                    <a:ext uri="{FF2B5EF4-FFF2-40B4-BE49-F238E27FC236}">
                      <a16:creationId xmlns:a16="http://schemas.microsoft.com/office/drawing/2014/main" id="{804883CA-99DF-8D9E-C5B5-28B5046FEFB7}"/>
                    </a:ext>
                  </a:extLst>
                </p:cNvPr>
                <p:cNvSpPr/>
                <p:nvPr/>
              </p:nvSpPr>
              <p:spPr>
                <a:xfrm rot="16200000" flipV="1">
                  <a:off x="4551604" y="5327248"/>
                  <a:ext cx="90089" cy="1188000"/>
                </a:xfrm>
                <a:custGeom>
                  <a:avLst/>
                  <a:gdLst>
                    <a:gd name="connsiteX0" fmla="*/ 0 w 291547"/>
                    <a:gd name="connsiteY0" fmla="*/ 0 h 589721"/>
                    <a:gd name="connsiteX1" fmla="*/ 291547 w 291547"/>
                    <a:gd name="connsiteY1" fmla="*/ 589721 h 589721"/>
                    <a:gd name="connsiteX0" fmla="*/ 0 w 59634"/>
                    <a:gd name="connsiteY0" fmla="*/ 0 h 609599"/>
                    <a:gd name="connsiteX1" fmla="*/ 59634 w 59634"/>
                    <a:gd name="connsiteY1" fmla="*/ 609599 h 609599"/>
                    <a:gd name="connsiteX0" fmla="*/ 0 w 114075"/>
                    <a:gd name="connsiteY0" fmla="*/ 0 h 609599"/>
                    <a:gd name="connsiteX1" fmla="*/ 59634 w 114075"/>
                    <a:gd name="connsiteY1" fmla="*/ 609599 h 609599"/>
                    <a:gd name="connsiteX0" fmla="*/ 0 w 90656"/>
                    <a:gd name="connsiteY0" fmla="*/ 0 h 609599"/>
                    <a:gd name="connsiteX1" fmla="*/ 59634 w 90656"/>
                    <a:gd name="connsiteY1" fmla="*/ 609599 h 609599"/>
                    <a:gd name="connsiteX0" fmla="*/ 0 w 64750"/>
                    <a:gd name="connsiteY0" fmla="*/ 0 h 646770"/>
                    <a:gd name="connsiteX1" fmla="*/ 15029 w 64750"/>
                    <a:gd name="connsiteY1" fmla="*/ 646770 h 646770"/>
                    <a:gd name="connsiteX0" fmla="*/ 6236 w 62002"/>
                    <a:gd name="connsiteY0" fmla="*/ 0 h 652086"/>
                    <a:gd name="connsiteX1" fmla="*/ 0 w 62002"/>
                    <a:gd name="connsiteY1" fmla="*/ 652086 h 652086"/>
                    <a:gd name="connsiteX0" fmla="*/ 6236 w 50868"/>
                    <a:gd name="connsiteY0" fmla="*/ 0 h 652086"/>
                    <a:gd name="connsiteX1" fmla="*/ 0 w 50868"/>
                    <a:gd name="connsiteY1" fmla="*/ 652086 h 652086"/>
                    <a:gd name="connsiteX0" fmla="*/ 6236 w 50868"/>
                    <a:gd name="connsiteY0" fmla="*/ 0 h 652086"/>
                    <a:gd name="connsiteX1" fmla="*/ 0 w 50868"/>
                    <a:gd name="connsiteY1" fmla="*/ 652086 h 652086"/>
                  </a:gdLst>
                  <a:ahLst/>
                  <a:cxnLst>
                    <a:cxn ang="0">
                      <a:pos x="connsiteX0" y="connsiteY0"/>
                    </a:cxn>
                    <a:cxn ang="0">
                      <a:pos x="connsiteX1" y="connsiteY1"/>
                    </a:cxn>
                  </a:cxnLst>
                  <a:rect l="l" t="t" r="r" b="b"/>
                  <a:pathLst>
                    <a:path w="50868" h="652086">
                      <a:moveTo>
                        <a:pt x="6236" y="0"/>
                      </a:moveTo>
                      <a:cubicBezTo>
                        <a:pt x="76836" y="260369"/>
                        <a:pt x="55218" y="429007"/>
                        <a:pt x="0" y="652086"/>
                      </a:cubicBezTo>
                    </a:path>
                  </a:pathLst>
                </a:custGeom>
                <a:noFill/>
                <a:ln w="38100">
                  <a:headEnd type="triangl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31A25CFB-30D0-F7A2-5121-9125CB4730B6}"/>
                        </a:ext>
                      </a:extLst>
                    </p:cNvPr>
                    <p:cNvSpPr txBox="1"/>
                    <p:nvPr/>
                  </p:nvSpPr>
                  <p:spPr>
                    <a:xfrm>
                      <a:off x="5064390" y="6037646"/>
                      <a:ext cx="432000" cy="405189"/>
                    </a:xfrm>
                    <a:prstGeom prst="ellipse">
                      <a:avLst/>
                    </a:prstGeom>
                    <a:solidFill>
                      <a:srgbClr val="FF0000"/>
                    </a:solidFill>
                    <a:ln>
                      <a:solidFill>
                        <a:schemeClr val="tx1"/>
                      </a:solidFill>
                    </a:ln>
                  </p:spPr>
                  <p:txBody>
                    <a:bodyPr wrap="square" lIns="0" tIns="36000" rIns="0" bIns="36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400" b="1"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pPr>
                              <m:e>
                                <m:r>
                                  <a:rPr kumimoji="0" lang="en-NZ" sz="1400" b="1"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𝑯</m:t>
                                </m:r>
                              </m:e>
                              <m:sup>
                                <m:r>
                                  <a:rPr kumimoji="0" lang="en-NZ" sz="1400" b="1"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sup>
                            </m:sSup>
                          </m:oMath>
                        </m:oMathPara>
                      </a14:m>
                      <a:endParaRPr kumimoji="0" lang="en-NZ"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A1AF954F-E0F7-8CB9-4CB6-6D1990F8C52A}"/>
                        </a:ext>
                      </a:extLst>
                    </p:cNvPr>
                    <p:cNvSpPr txBox="1">
                      <a:spLocks noRot="1" noChangeAspect="1" noMove="1" noResize="1" noEditPoints="1" noAdjustHandles="1" noChangeArrowheads="1" noChangeShapeType="1" noTextEdit="1"/>
                    </p:cNvSpPr>
                    <p:nvPr/>
                  </p:nvSpPr>
                  <p:spPr>
                    <a:xfrm>
                      <a:off x="5064390" y="6037646"/>
                      <a:ext cx="432000" cy="405189"/>
                    </a:xfrm>
                    <a:prstGeom prst="ellipse">
                      <a:avLst/>
                    </a:prstGeom>
                    <a:blipFill>
                      <a:blip r:embed="rId2"/>
                      <a:stretch>
                        <a:fillRect/>
                      </a:stretch>
                    </a:blipFill>
                    <a:ln>
                      <a:solidFill>
                        <a:schemeClr val="tx1"/>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B523D252-A24C-7C26-2D30-18057D126D82}"/>
                        </a:ext>
                      </a:extLst>
                    </p:cNvPr>
                    <p:cNvSpPr txBox="1"/>
                    <p:nvPr/>
                  </p:nvSpPr>
                  <p:spPr>
                    <a:xfrm>
                      <a:off x="3625771" y="5835610"/>
                      <a:ext cx="432000" cy="405189"/>
                    </a:xfrm>
                    <a:prstGeom prst="ellipse">
                      <a:avLst/>
                    </a:prstGeom>
                    <a:solidFill>
                      <a:srgbClr val="FF3399"/>
                    </a:solidFill>
                    <a:ln>
                      <a:solidFill>
                        <a:schemeClr val="tx1"/>
                      </a:solidFill>
                    </a:ln>
                  </p:spPr>
                  <p:txBody>
                    <a:bodyPr wrap="square" lIns="0" tIns="36000" rIns="0" bIns="36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400" b="1"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pPr>
                              <m:e>
                                <m:r>
                                  <a:rPr kumimoji="0" lang="en-NZ" sz="1400" b="1"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𝑲</m:t>
                                </m:r>
                              </m:e>
                              <m:sup>
                                <m:r>
                                  <a:rPr kumimoji="0" lang="en-NZ" sz="1400" b="1"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sup>
                            </m:sSup>
                          </m:oMath>
                        </m:oMathPara>
                      </a14:m>
                      <a:endParaRPr kumimoji="0" lang="en-NZ"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7" name="TextBox 6">
                      <a:extLst>
                        <a:ext uri="{FF2B5EF4-FFF2-40B4-BE49-F238E27FC236}">
                          <a16:creationId xmlns:a16="http://schemas.microsoft.com/office/drawing/2014/main" id="{643319AE-4CA1-213A-2D0E-8CAE9302DB7B}"/>
                        </a:ext>
                      </a:extLst>
                    </p:cNvPr>
                    <p:cNvSpPr txBox="1">
                      <a:spLocks noRot="1" noChangeAspect="1" noMove="1" noResize="1" noEditPoints="1" noAdjustHandles="1" noChangeArrowheads="1" noChangeShapeType="1" noTextEdit="1"/>
                    </p:cNvSpPr>
                    <p:nvPr/>
                  </p:nvSpPr>
                  <p:spPr>
                    <a:xfrm>
                      <a:off x="3625771" y="5835610"/>
                      <a:ext cx="432000" cy="405189"/>
                    </a:xfrm>
                    <a:prstGeom prst="ellipse">
                      <a:avLst/>
                    </a:prstGeom>
                    <a:blipFill>
                      <a:blip r:embed="rId34"/>
                      <a:stretch>
                        <a:fillRect/>
                      </a:stretch>
                    </a:blipFill>
                    <a:ln>
                      <a:solidFill>
                        <a:schemeClr val="tx1"/>
                      </a:solidFill>
                    </a:ln>
                  </p:spPr>
                  <p:txBody>
                    <a:bodyPr/>
                    <a:lstStyle/>
                    <a:p>
                      <a:r>
                        <a:rPr lang="en-NZ">
                          <a:noFill/>
                        </a:rPr>
                        <a:t> </a:t>
                      </a:r>
                    </a:p>
                  </p:txBody>
                </p:sp>
              </mc:Fallback>
            </mc:AlternateContent>
          </p:grpSp>
          <p:sp>
            <p:nvSpPr>
              <p:cNvPr id="2" name="TextBox 1">
                <a:extLst>
                  <a:ext uri="{FF2B5EF4-FFF2-40B4-BE49-F238E27FC236}">
                    <a16:creationId xmlns:a16="http://schemas.microsoft.com/office/drawing/2014/main" id="{C6EE263B-14F9-3BAE-D3F6-8D5EBF16072F}"/>
                  </a:ext>
                </a:extLst>
              </p:cNvPr>
              <p:cNvSpPr txBox="1"/>
              <p:nvPr/>
            </p:nvSpPr>
            <p:spPr>
              <a:xfrm>
                <a:off x="2334478" y="3371806"/>
                <a:ext cx="395282" cy="361911"/>
              </a:xfrm>
              <a:prstGeom prst="ellipse">
                <a:avLst/>
              </a:prstGeom>
              <a:solidFill>
                <a:schemeClr val="accent2">
                  <a:lumMod val="75000"/>
                </a:schemeClr>
              </a:solidFill>
              <a:ln>
                <a:solidFill>
                  <a:schemeClr val="tx1"/>
                </a:solid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white"/>
                    </a:solidFill>
                    <a:effectLst/>
                    <a:uLnTx/>
                    <a:uFillTx/>
                    <a:latin typeface="Calibri" panose="020F0502020204030204"/>
                    <a:ea typeface="+mn-ea"/>
                    <a:cs typeface="+mn-cs"/>
                  </a:rPr>
                  <a:t>ATP</a:t>
                </a:r>
              </a:p>
            </p:txBody>
          </p:sp>
          <p:sp>
            <p:nvSpPr>
              <p:cNvPr id="3" name="Freeform: Shape 2">
                <a:extLst>
                  <a:ext uri="{FF2B5EF4-FFF2-40B4-BE49-F238E27FC236}">
                    <a16:creationId xmlns:a16="http://schemas.microsoft.com/office/drawing/2014/main" id="{38ABE0DE-DA88-6FCE-0DAC-5DB62AECF34A}"/>
                  </a:ext>
                </a:extLst>
              </p:cNvPr>
              <p:cNvSpPr/>
              <p:nvPr/>
            </p:nvSpPr>
            <p:spPr>
              <a:xfrm>
                <a:off x="2029515" y="3514239"/>
                <a:ext cx="296641" cy="311922"/>
              </a:xfrm>
              <a:custGeom>
                <a:avLst/>
                <a:gdLst>
                  <a:gd name="connsiteX0" fmla="*/ 428171 w 428171"/>
                  <a:gd name="connsiteY0" fmla="*/ 0 h 341086"/>
                  <a:gd name="connsiteX1" fmla="*/ 0 w 428171"/>
                  <a:gd name="connsiteY1" fmla="*/ 341086 h 341086"/>
                  <a:gd name="connsiteX0" fmla="*/ 441809 w 441809"/>
                  <a:gd name="connsiteY0" fmla="*/ 0 h 341086"/>
                  <a:gd name="connsiteX1" fmla="*/ 13638 w 441809"/>
                  <a:gd name="connsiteY1" fmla="*/ 341086 h 341086"/>
                  <a:gd name="connsiteX0" fmla="*/ 445549 w 445549"/>
                  <a:gd name="connsiteY0" fmla="*/ 27934 h 369020"/>
                  <a:gd name="connsiteX1" fmla="*/ 17378 w 445549"/>
                  <a:gd name="connsiteY1" fmla="*/ 369020 h 369020"/>
                  <a:gd name="connsiteX0" fmla="*/ 529228 w 529228"/>
                  <a:gd name="connsiteY0" fmla="*/ 21578 h 442493"/>
                  <a:gd name="connsiteX1" fmla="*/ 13971 w 529228"/>
                  <a:gd name="connsiteY1" fmla="*/ 442493 h 442493"/>
                  <a:gd name="connsiteX0" fmla="*/ 529228 w 529228"/>
                  <a:gd name="connsiteY0" fmla="*/ 6765 h 427680"/>
                  <a:gd name="connsiteX1" fmla="*/ 13971 w 529228"/>
                  <a:gd name="connsiteY1" fmla="*/ 427680 h 427680"/>
                  <a:gd name="connsiteX0" fmla="*/ 268226 w 268226"/>
                  <a:gd name="connsiteY0" fmla="*/ 6570 h 434742"/>
                  <a:gd name="connsiteX1" fmla="*/ 35997 w 268226"/>
                  <a:gd name="connsiteY1" fmla="*/ 434742 h 434742"/>
                  <a:gd name="connsiteX0" fmla="*/ 379816 w 379816"/>
                  <a:gd name="connsiteY0" fmla="*/ 6756 h 434928"/>
                  <a:gd name="connsiteX1" fmla="*/ 147587 w 379816"/>
                  <a:gd name="connsiteY1" fmla="*/ 434928 h 434928"/>
                  <a:gd name="connsiteX0" fmla="*/ 325437 w 325437"/>
                  <a:gd name="connsiteY0" fmla="*/ 9147 h 372005"/>
                  <a:gd name="connsiteX1" fmla="*/ 165780 w 325437"/>
                  <a:gd name="connsiteY1" fmla="*/ 372005 h 372005"/>
                  <a:gd name="connsiteX0" fmla="*/ 354435 w 354435"/>
                  <a:gd name="connsiteY0" fmla="*/ 6822 h 369680"/>
                  <a:gd name="connsiteX1" fmla="*/ 194778 w 354435"/>
                  <a:gd name="connsiteY1" fmla="*/ 369680 h 369680"/>
                  <a:gd name="connsiteX0" fmla="*/ 347991 w 347991"/>
                  <a:gd name="connsiteY0" fmla="*/ 4440 h 367298"/>
                  <a:gd name="connsiteX1" fmla="*/ 188334 w 347991"/>
                  <a:gd name="connsiteY1" fmla="*/ 367298 h 367298"/>
                  <a:gd name="connsiteX0" fmla="*/ 351212 w 351212"/>
                  <a:gd name="connsiteY0" fmla="*/ 6446 h 369304"/>
                  <a:gd name="connsiteX1" fmla="*/ 191555 w 351212"/>
                  <a:gd name="connsiteY1" fmla="*/ 369304 h 369304"/>
                </a:gdLst>
                <a:ahLst/>
                <a:cxnLst>
                  <a:cxn ang="0">
                    <a:pos x="connsiteX0" y="connsiteY0"/>
                  </a:cxn>
                  <a:cxn ang="0">
                    <a:pos x="connsiteX1" y="connsiteY1"/>
                  </a:cxn>
                </a:cxnLst>
                <a:rect l="l" t="t" r="r" b="b"/>
                <a:pathLst>
                  <a:path w="351212" h="369304">
                    <a:moveTo>
                      <a:pt x="351212" y="6446"/>
                    </a:moveTo>
                    <a:cubicBezTo>
                      <a:pt x="106888" y="-39516"/>
                      <a:pt x="-210006" y="168523"/>
                      <a:pt x="191555" y="369304"/>
                    </a:cubicBezTo>
                  </a:path>
                </a:pathLst>
              </a:custGeom>
              <a:noFill/>
              <a:ln w="38100">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DEB6B91-E047-CCC8-3C3F-451519030A01}"/>
                  </a:ext>
                </a:extLst>
              </p:cNvPr>
              <p:cNvSpPr txBox="1"/>
              <p:nvPr/>
            </p:nvSpPr>
            <p:spPr>
              <a:xfrm>
                <a:off x="2177836" y="3673977"/>
                <a:ext cx="395282" cy="361910"/>
              </a:xfrm>
              <a:prstGeom prst="ellipse">
                <a:avLst/>
              </a:prstGeom>
              <a:solidFill>
                <a:schemeClr val="accent2">
                  <a:lumMod val="60000"/>
                  <a:lumOff val="40000"/>
                </a:schemeClr>
              </a:solidFill>
              <a:ln>
                <a:solidFill>
                  <a:schemeClr val="tx1"/>
                </a:solid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white"/>
                    </a:solidFill>
                    <a:effectLst/>
                    <a:uLnTx/>
                    <a:uFillTx/>
                    <a:latin typeface="Calibri" panose="020F0502020204030204"/>
                    <a:ea typeface="+mn-ea"/>
                    <a:cs typeface="+mn-cs"/>
                  </a:rPr>
                  <a:t>ADP</a:t>
                </a:r>
              </a:p>
            </p:txBody>
          </p:sp>
          <p:sp>
            <p:nvSpPr>
              <p:cNvPr id="15" name="TextBox 14">
                <a:extLst>
                  <a:ext uri="{FF2B5EF4-FFF2-40B4-BE49-F238E27FC236}">
                    <a16:creationId xmlns:a16="http://schemas.microsoft.com/office/drawing/2014/main" id="{76390BA1-1FF2-9A0E-218D-227EAC2E0D01}"/>
                  </a:ext>
                </a:extLst>
              </p:cNvPr>
              <p:cNvSpPr txBox="1"/>
              <p:nvPr/>
            </p:nvSpPr>
            <p:spPr>
              <a:xfrm>
                <a:off x="2716801" y="3673976"/>
                <a:ext cx="334469" cy="361911"/>
              </a:xfrm>
              <a:prstGeom prst="ellipse">
                <a:avLst/>
              </a:prstGeom>
              <a:solidFill>
                <a:schemeClr val="accent2">
                  <a:lumMod val="60000"/>
                  <a:lumOff val="40000"/>
                </a:schemeClr>
              </a:solidFill>
              <a:ln>
                <a:solidFill>
                  <a:schemeClr val="tx1"/>
                </a:solid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white"/>
                    </a:solidFill>
                    <a:effectLst/>
                    <a:uLnTx/>
                    <a:uFillTx/>
                    <a:latin typeface="Calibri" panose="020F0502020204030204"/>
                    <a:ea typeface="+mn-ea"/>
                    <a:cs typeface="+mn-cs"/>
                  </a:rPr>
                  <a:t>Pi</a:t>
                </a:r>
              </a:p>
            </p:txBody>
          </p:sp>
          <p:sp>
            <p:nvSpPr>
              <p:cNvPr id="21" name="TextBox 20">
                <a:extLst>
                  <a:ext uri="{FF2B5EF4-FFF2-40B4-BE49-F238E27FC236}">
                    <a16:creationId xmlns:a16="http://schemas.microsoft.com/office/drawing/2014/main" id="{CCDF113D-E6A8-71FC-BA34-314AF1A05194}"/>
                  </a:ext>
                </a:extLst>
              </p:cNvPr>
              <p:cNvSpPr txBox="1"/>
              <p:nvPr/>
            </p:nvSpPr>
            <p:spPr>
              <a:xfrm>
                <a:off x="2518232" y="3698958"/>
                <a:ext cx="261610" cy="2770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grpSp>
      <p:sp>
        <p:nvSpPr>
          <p:cNvPr id="23" name="Rectangle 22">
            <a:extLst>
              <a:ext uri="{FF2B5EF4-FFF2-40B4-BE49-F238E27FC236}">
                <a16:creationId xmlns:a16="http://schemas.microsoft.com/office/drawing/2014/main" id="{27640F0B-3103-0107-11B9-318C0661E7E3}"/>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645502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630A9EA-A8A8-71DF-0D61-3D03D36C2956}"/>
              </a:ext>
            </a:extLst>
          </p:cNvPr>
          <p:cNvSpPr txBox="1"/>
          <p:nvPr/>
        </p:nvSpPr>
        <p:spPr>
          <a:xfrm>
            <a:off x="245754" y="147213"/>
            <a:ext cx="250379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HKE .. continued</a:t>
            </a:r>
            <a:endParaRPr kumimoji="0" lang="en-NZ" sz="24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28B5FE15-171D-2269-1241-D4D92FF61FC1}"/>
              </a:ext>
            </a:extLst>
          </p:cNvPr>
          <p:cNvPicPr>
            <a:picLocks noChangeAspect="1"/>
          </p:cNvPicPr>
          <p:nvPr/>
        </p:nvPicPr>
        <p:blipFill>
          <a:blip r:embed="rId2"/>
          <a:stretch>
            <a:fillRect/>
          </a:stretch>
        </p:blipFill>
        <p:spPr>
          <a:xfrm>
            <a:off x="669873" y="1599081"/>
            <a:ext cx="4445228" cy="3511730"/>
          </a:xfrm>
          <a:prstGeom prst="rect">
            <a:avLst/>
          </a:prstGeom>
        </p:spPr>
      </p:pic>
      <p:grpSp>
        <p:nvGrpSpPr>
          <p:cNvPr id="28" name="Group 27">
            <a:extLst>
              <a:ext uri="{FF2B5EF4-FFF2-40B4-BE49-F238E27FC236}">
                <a16:creationId xmlns:a16="http://schemas.microsoft.com/office/drawing/2014/main" id="{28B2F93C-D2EC-B07D-2835-AE933AD44F9C}"/>
              </a:ext>
            </a:extLst>
          </p:cNvPr>
          <p:cNvGrpSpPr/>
          <p:nvPr/>
        </p:nvGrpSpPr>
        <p:grpSpPr>
          <a:xfrm>
            <a:off x="5821491" y="1969843"/>
            <a:ext cx="5683744" cy="3727446"/>
            <a:chOff x="5821491" y="1969843"/>
            <a:chExt cx="5683744" cy="3727446"/>
          </a:xfrm>
        </p:grpSpPr>
        <p:grpSp>
          <p:nvGrpSpPr>
            <p:cNvPr id="3" name="Group 2">
              <a:extLst>
                <a:ext uri="{FF2B5EF4-FFF2-40B4-BE49-F238E27FC236}">
                  <a16:creationId xmlns:a16="http://schemas.microsoft.com/office/drawing/2014/main" id="{AD7046A3-16AF-878F-063E-BFAE4FEC6E94}"/>
                </a:ext>
              </a:extLst>
            </p:cNvPr>
            <p:cNvGrpSpPr/>
            <p:nvPr/>
          </p:nvGrpSpPr>
          <p:grpSpPr>
            <a:xfrm>
              <a:off x="5821491" y="1969843"/>
              <a:ext cx="3242273" cy="1988820"/>
              <a:chOff x="7823591" y="878777"/>
              <a:chExt cx="3242273" cy="198882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E409421-E8C4-E0E7-6DC6-80B0245D84B9}"/>
                      </a:ext>
                    </a:extLst>
                  </p:cNvPr>
                  <p:cNvSpPr txBox="1"/>
                  <p:nvPr/>
                </p:nvSpPr>
                <p:spPr>
                  <a:xfrm>
                    <a:off x="7823591" y="1614146"/>
                    <a:ext cx="3070758" cy="4208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𝐴𝑇𝑃</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8E409421-E8C4-E0E7-6DC6-80B0245D84B9}"/>
                      </a:ext>
                    </a:extLst>
                  </p:cNvPr>
                  <p:cNvSpPr txBox="1">
                    <a:spLocks noRot="1" noChangeAspect="1" noMove="1" noResize="1" noEditPoints="1" noAdjustHandles="1" noChangeArrowheads="1" noChangeShapeType="1" noTextEdit="1"/>
                  </p:cNvSpPr>
                  <p:nvPr/>
                </p:nvSpPr>
                <p:spPr>
                  <a:xfrm>
                    <a:off x="7823591" y="1614146"/>
                    <a:ext cx="3070758" cy="420884"/>
                  </a:xfrm>
                  <a:prstGeom prst="rect">
                    <a:avLst/>
                  </a:prstGeom>
                  <a:blipFill>
                    <a:blip r:embed="rId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9D6D06F-103B-7653-5C5E-F8ACB20D5516}"/>
                      </a:ext>
                    </a:extLst>
                  </p:cNvPr>
                  <p:cNvSpPr txBox="1"/>
                  <p:nvPr/>
                </p:nvSpPr>
                <p:spPr>
                  <a:xfrm>
                    <a:off x="7823591" y="2025139"/>
                    <a:ext cx="3242273" cy="4299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69D6D06F-103B-7653-5C5E-F8ACB20D5516}"/>
                      </a:ext>
                    </a:extLst>
                  </p:cNvPr>
                  <p:cNvSpPr txBox="1">
                    <a:spLocks noRot="1" noChangeAspect="1" noMove="1" noResize="1" noEditPoints="1" noAdjustHandles="1" noChangeArrowheads="1" noChangeShapeType="1" noTextEdit="1"/>
                  </p:cNvSpPr>
                  <p:nvPr/>
                </p:nvSpPr>
                <p:spPr>
                  <a:xfrm>
                    <a:off x="7823591" y="2025139"/>
                    <a:ext cx="3242273" cy="429990"/>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4198F59-4E74-526F-584A-C4C446B20D53}"/>
                      </a:ext>
                    </a:extLst>
                  </p:cNvPr>
                  <p:cNvSpPr txBox="1"/>
                  <p:nvPr/>
                </p:nvSpPr>
                <p:spPr>
                  <a:xfrm>
                    <a:off x="7823591" y="2445237"/>
                    <a:ext cx="2775604" cy="4223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4</m:t>
                              </m:r>
                            </m:sub>
                          </m:sSub>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B4198F59-4E74-526F-584A-C4C446B20D53}"/>
                      </a:ext>
                    </a:extLst>
                  </p:cNvPr>
                  <p:cNvSpPr txBox="1">
                    <a:spLocks noRot="1" noChangeAspect="1" noMove="1" noResize="1" noEditPoints="1" noAdjustHandles="1" noChangeArrowheads="1" noChangeShapeType="1" noTextEdit="1"/>
                  </p:cNvSpPr>
                  <p:nvPr/>
                </p:nvSpPr>
                <p:spPr>
                  <a:xfrm>
                    <a:off x="7823591" y="2445237"/>
                    <a:ext cx="2775604" cy="422360"/>
                  </a:xfrm>
                  <a:prstGeom prst="rect">
                    <a:avLst/>
                  </a:prstGeom>
                  <a:blipFill>
                    <a:blip r:embed="rId5"/>
                    <a:stretch>
                      <a:fillRect/>
                    </a:stretch>
                  </a:blipFill>
                </p:spPr>
                <p:txBody>
                  <a:bodyPr/>
                  <a:lstStyle/>
                  <a:p>
                    <a:r>
                      <a:rPr lang="en-NZ">
                        <a:noFill/>
                      </a:rPr>
                      <a:t> </a:t>
                    </a:r>
                  </a:p>
                </p:txBody>
              </p:sp>
            </mc:Fallback>
          </mc:AlternateContent>
          <p:grpSp>
            <p:nvGrpSpPr>
              <p:cNvPr id="17" name="Group 16">
                <a:extLst>
                  <a:ext uri="{FF2B5EF4-FFF2-40B4-BE49-F238E27FC236}">
                    <a16:creationId xmlns:a16="http://schemas.microsoft.com/office/drawing/2014/main" id="{F8EEFF42-8A4B-23A9-BA24-3D112285C242}"/>
                  </a:ext>
                </a:extLst>
              </p:cNvPr>
              <p:cNvGrpSpPr/>
              <p:nvPr/>
            </p:nvGrpSpPr>
            <p:grpSpPr>
              <a:xfrm>
                <a:off x="7823591" y="878777"/>
                <a:ext cx="2885563" cy="745260"/>
                <a:chOff x="6784344" y="898669"/>
                <a:chExt cx="2885563" cy="745260"/>
              </a:xfrm>
            </p:grpSpPr>
            <p:sp>
              <p:nvSpPr>
                <p:cNvPr id="18" name="TextBox 17">
                  <a:extLst>
                    <a:ext uri="{FF2B5EF4-FFF2-40B4-BE49-F238E27FC236}">
                      <a16:creationId xmlns:a16="http://schemas.microsoft.com/office/drawing/2014/main" id="{916E8013-CFDF-A363-62C0-22153E51589D}"/>
                    </a:ext>
                  </a:extLst>
                </p:cNvPr>
                <p:cNvSpPr txBox="1"/>
                <p:nvPr/>
              </p:nvSpPr>
              <p:spPr>
                <a:xfrm>
                  <a:off x="6784345" y="898669"/>
                  <a:ext cx="12876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Reaction fluxes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4CBF24E-6731-8274-3A72-7F890B39D4CB}"/>
                        </a:ext>
                      </a:extLst>
                    </p:cNvPr>
                    <p:cNvSpPr txBox="1"/>
                    <p:nvPr/>
                  </p:nvSpPr>
                  <p:spPr>
                    <a:xfrm>
                      <a:off x="6784344" y="1223045"/>
                      <a:ext cx="2885563" cy="4208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9" name="TextBox 18">
                      <a:extLst>
                        <a:ext uri="{FF2B5EF4-FFF2-40B4-BE49-F238E27FC236}">
                          <a16:creationId xmlns:a16="http://schemas.microsoft.com/office/drawing/2014/main" id="{14CBF24E-6731-8274-3A72-7F890B39D4CB}"/>
                        </a:ext>
                      </a:extLst>
                    </p:cNvPr>
                    <p:cNvSpPr txBox="1">
                      <a:spLocks noRot="1" noChangeAspect="1" noMove="1" noResize="1" noEditPoints="1" noAdjustHandles="1" noChangeArrowheads="1" noChangeShapeType="1" noTextEdit="1"/>
                    </p:cNvSpPr>
                    <p:nvPr/>
                  </p:nvSpPr>
                  <p:spPr>
                    <a:xfrm>
                      <a:off x="6784344" y="1223045"/>
                      <a:ext cx="2885563" cy="420884"/>
                    </a:xfrm>
                    <a:prstGeom prst="rect">
                      <a:avLst/>
                    </a:prstGeom>
                    <a:blipFill>
                      <a:blip r:embed="rId6"/>
                      <a:stretch>
                        <a:fillRect/>
                      </a:stretch>
                    </a:blipFill>
                  </p:spPr>
                  <p:txBody>
                    <a:bodyPr/>
                    <a:lstStyle/>
                    <a:p>
                      <a:r>
                        <a:rPr lang="en-NZ">
                          <a:noFill/>
                        </a:rPr>
                        <a:t> </a:t>
                      </a:r>
                    </a:p>
                  </p:txBody>
                </p:sp>
              </mc:Fallback>
            </mc:AlternateContent>
          </p:grpSp>
        </p:grpSp>
        <p:grpSp>
          <p:nvGrpSpPr>
            <p:cNvPr id="27" name="Group 26">
              <a:extLst>
                <a:ext uri="{FF2B5EF4-FFF2-40B4-BE49-F238E27FC236}">
                  <a16:creationId xmlns:a16="http://schemas.microsoft.com/office/drawing/2014/main" id="{ADBAFFD1-1111-AE62-C58E-EF6FE8FF3C22}"/>
                </a:ext>
              </a:extLst>
            </p:cNvPr>
            <p:cNvGrpSpPr/>
            <p:nvPr/>
          </p:nvGrpSpPr>
          <p:grpSpPr>
            <a:xfrm>
              <a:off x="9588891" y="1969843"/>
              <a:ext cx="1916344" cy="3727446"/>
              <a:chOff x="9588891" y="1972148"/>
              <a:chExt cx="1916344" cy="3727446"/>
            </a:xfrm>
          </p:grpSpPr>
          <p:grpSp>
            <p:nvGrpSpPr>
              <p:cNvPr id="26" name="Group 25">
                <a:extLst>
                  <a:ext uri="{FF2B5EF4-FFF2-40B4-BE49-F238E27FC236}">
                    <a16:creationId xmlns:a16="http://schemas.microsoft.com/office/drawing/2014/main" id="{2A507593-98A7-8C48-F557-D77CB685C6C6}"/>
                  </a:ext>
                </a:extLst>
              </p:cNvPr>
              <p:cNvGrpSpPr/>
              <p:nvPr/>
            </p:nvGrpSpPr>
            <p:grpSpPr>
              <a:xfrm>
                <a:off x="9588891" y="1972148"/>
                <a:ext cx="1916344" cy="1982440"/>
                <a:chOff x="9588891" y="1972148"/>
                <a:chExt cx="1916344" cy="198244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ACF1BFD-D077-7C6A-3A50-24671CC40F47}"/>
                        </a:ext>
                      </a:extLst>
                    </p:cNvPr>
                    <p:cNvSpPr txBox="1"/>
                    <p:nvPr/>
                  </p:nvSpPr>
                  <p:spPr>
                    <a:xfrm>
                      <a:off x="9588891" y="2312634"/>
                      <a:ext cx="1870046"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a14:m>
                      <a:r>
                        <a:rPr kumimoji="0" lang="en-NZ"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 </a:t>
                      </a:r>
                    </a:p>
                  </p:txBody>
                </p:sp>
              </mc:Choice>
              <mc:Fallback xmlns="">
                <p:sp>
                  <p:nvSpPr>
                    <p:cNvPr id="7" name="TextBox 6">
                      <a:extLst>
                        <a:ext uri="{FF2B5EF4-FFF2-40B4-BE49-F238E27FC236}">
                          <a16:creationId xmlns:a16="http://schemas.microsoft.com/office/drawing/2014/main" id="{0ACF1BFD-D077-7C6A-3A50-24671CC40F47}"/>
                        </a:ext>
                      </a:extLst>
                    </p:cNvPr>
                    <p:cNvSpPr txBox="1">
                      <a:spLocks noRot="1" noChangeAspect="1" noMove="1" noResize="1" noEditPoints="1" noAdjustHandles="1" noChangeArrowheads="1" noChangeShapeType="1" noTextEdit="1"/>
                    </p:cNvSpPr>
                    <p:nvPr/>
                  </p:nvSpPr>
                  <p:spPr>
                    <a:xfrm>
                      <a:off x="9588891" y="2312634"/>
                      <a:ext cx="1870046" cy="402611"/>
                    </a:xfrm>
                    <a:prstGeom prst="rect">
                      <a:avLst/>
                    </a:prstGeom>
                    <a:blipFill>
                      <a:blip r:embed="rId7"/>
                      <a:stretch>
                        <a:fillRect/>
                      </a:stretch>
                    </a:blipFill>
                  </p:spPr>
                  <p:txBody>
                    <a:bodyPr/>
                    <a:lstStyle/>
                    <a:p>
                      <a:r>
                        <a:rPr lang="en-NZ">
                          <a:noFill/>
                        </a:rPr>
                        <a:t> </a:t>
                      </a:r>
                    </a:p>
                  </p:txBody>
                </p:sp>
              </mc:Fallback>
            </mc:AlternateContent>
            <p:sp>
              <p:nvSpPr>
                <p:cNvPr id="8" name="TextBox 7">
                  <a:extLst>
                    <a:ext uri="{FF2B5EF4-FFF2-40B4-BE49-F238E27FC236}">
                      <a16:creationId xmlns:a16="http://schemas.microsoft.com/office/drawing/2014/main" id="{EF87251E-CFEA-B09E-C348-20A45674AF14}"/>
                    </a:ext>
                  </a:extLst>
                </p:cNvPr>
                <p:cNvSpPr txBox="1"/>
                <p:nvPr/>
              </p:nvSpPr>
              <p:spPr>
                <a:xfrm>
                  <a:off x="9588891" y="1972148"/>
                  <a:ext cx="12634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a:ea typeface="+mn-ea"/>
                      <a:cs typeface="+mn-cs"/>
                    </a:rPr>
                    <a:t>Mass balance</a:t>
                  </a: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91B5D8-076E-A58F-6BFC-73776BE0FE70}"/>
                        </a:ext>
                      </a:extLst>
                    </p:cNvPr>
                    <p:cNvSpPr txBox="1"/>
                    <p:nvPr/>
                  </p:nvSpPr>
                  <p:spPr>
                    <a:xfrm>
                      <a:off x="9588891" y="3132237"/>
                      <a:ext cx="1870046"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 name="TextBox 8">
                      <a:extLst>
                        <a:ext uri="{FF2B5EF4-FFF2-40B4-BE49-F238E27FC236}">
                          <a16:creationId xmlns:a16="http://schemas.microsoft.com/office/drawing/2014/main" id="{E691B5D8-076E-A58F-6BFC-73776BE0FE70}"/>
                        </a:ext>
                      </a:extLst>
                    </p:cNvPr>
                    <p:cNvSpPr txBox="1">
                      <a:spLocks noRot="1" noChangeAspect="1" noMove="1" noResize="1" noEditPoints="1" noAdjustHandles="1" noChangeArrowheads="1" noChangeShapeType="1" noTextEdit="1"/>
                    </p:cNvSpPr>
                    <p:nvPr/>
                  </p:nvSpPr>
                  <p:spPr>
                    <a:xfrm>
                      <a:off x="9588891" y="3132237"/>
                      <a:ext cx="1870046" cy="402611"/>
                    </a:xfrm>
                    <a:prstGeom prst="rect">
                      <a:avLst/>
                    </a:prstGeom>
                    <a:blipFill>
                      <a:blip r:embed="rId8"/>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B40C4BF-9C98-194A-6571-9712B8F04CC7}"/>
                        </a:ext>
                      </a:extLst>
                    </p:cNvPr>
                    <p:cNvSpPr txBox="1"/>
                    <p:nvPr/>
                  </p:nvSpPr>
                  <p:spPr>
                    <a:xfrm>
                      <a:off x="9588891" y="2715575"/>
                      <a:ext cx="1870046" cy="416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0" name="TextBox 9">
                      <a:extLst>
                        <a:ext uri="{FF2B5EF4-FFF2-40B4-BE49-F238E27FC236}">
                          <a16:creationId xmlns:a16="http://schemas.microsoft.com/office/drawing/2014/main" id="{1B40C4BF-9C98-194A-6571-9712B8F04CC7}"/>
                        </a:ext>
                      </a:extLst>
                    </p:cNvPr>
                    <p:cNvSpPr txBox="1">
                      <a:spLocks noRot="1" noChangeAspect="1" noMove="1" noResize="1" noEditPoints="1" noAdjustHandles="1" noChangeArrowheads="1" noChangeShapeType="1" noTextEdit="1"/>
                    </p:cNvSpPr>
                    <p:nvPr/>
                  </p:nvSpPr>
                  <p:spPr>
                    <a:xfrm>
                      <a:off x="9588891" y="2715575"/>
                      <a:ext cx="1870046" cy="416332"/>
                    </a:xfrm>
                    <a:prstGeom prst="rect">
                      <a:avLst/>
                    </a:prstGeom>
                    <a:blipFill>
                      <a:blip r:embed="rId9"/>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E1F5D61-A8FF-FC35-3025-9CAB5BCF812D}"/>
                        </a:ext>
                      </a:extLst>
                    </p:cNvPr>
                    <p:cNvSpPr txBox="1"/>
                    <p:nvPr/>
                  </p:nvSpPr>
                  <p:spPr>
                    <a:xfrm>
                      <a:off x="9588891" y="3535178"/>
                      <a:ext cx="1916344" cy="419410"/>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1" name="TextBox 10">
                      <a:extLst>
                        <a:ext uri="{FF2B5EF4-FFF2-40B4-BE49-F238E27FC236}">
                          <a16:creationId xmlns:a16="http://schemas.microsoft.com/office/drawing/2014/main" id="{9E1F5D61-A8FF-FC35-3025-9CAB5BCF812D}"/>
                        </a:ext>
                      </a:extLst>
                    </p:cNvPr>
                    <p:cNvSpPr txBox="1">
                      <a:spLocks noRot="1" noChangeAspect="1" noMove="1" noResize="1" noEditPoints="1" noAdjustHandles="1" noChangeArrowheads="1" noChangeShapeType="1" noTextEdit="1"/>
                    </p:cNvSpPr>
                    <p:nvPr/>
                  </p:nvSpPr>
                  <p:spPr>
                    <a:xfrm>
                      <a:off x="9588891" y="3535178"/>
                      <a:ext cx="1916344" cy="419410"/>
                    </a:xfrm>
                    <a:prstGeom prst="rect">
                      <a:avLst/>
                    </a:prstGeom>
                    <a:blipFill>
                      <a:blip r:embed="rId10"/>
                      <a:stretch>
                        <a:fillRect/>
                      </a:stretch>
                    </a:blipFill>
                  </p:spPr>
                  <p:txBody>
                    <a:bodyPr/>
                    <a:lstStyle/>
                    <a:p>
                      <a:r>
                        <a:rPr lang="en-NZ">
                          <a:noFill/>
                        </a:rPr>
                        <a:t> </a:t>
                      </a:r>
                    </a:p>
                  </p:txBody>
                </p:sp>
              </mc:Fallback>
            </mc:AlternateContent>
          </p:grpSp>
          <p:grpSp>
            <p:nvGrpSpPr>
              <p:cNvPr id="25" name="Group 24">
                <a:extLst>
                  <a:ext uri="{FF2B5EF4-FFF2-40B4-BE49-F238E27FC236}">
                    <a16:creationId xmlns:a16="http://schemas.microsoft.com/office/drawing/2014/main" id="{415328AD-C69C-E339-1AA1-9E118442A96F}"/>
                  </a:ext>
                </a:extLst>
              </p:cNvPr>
              <p:cNvGrpSpPr/>
              <p:nvPr/>
            </p:nvGrpSpPr>
            <p:grpSpPr>
              <a:xfrm>
                <a:off x="9588891" y="4110149"/>
                <a:ext cx="1378122" cy="1589445"/>
                <a:chOff x="9588891" y="4110149"/>
                <a:chExt cx="1378122" cy="1589445"/>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AD25EC6-0D7D-992B-82EC-CDC5432DCD7A}"/>
                        </a:ext>
                      </a:extLst>
                    </p:cNvPr>
                    <p:cNvSpPr txBox="1"/>
                    <p:nvPr/>
                  </p:nvSpPr>
                  <p:spPr>
                    <a:xfrm>
                      <a:off x="9588891" y="4110149"/>
                      <a:ext cx="1378122"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5" name="TextBox 4">
                      <a:extLst>
                        <a:ext uri="{FF2B5EF4-FFF2-40B4-BE49-F238E27FC236}">
                          <a16:creationId xmlns:a16="http://schemas.microsoft.com/office/drawing/2014/main" id="{8AD25EC6-0D7D-992B-82EC-CDC5432DCD7A}"/>
                        </a:ext>
                      </a:extLst>
                    </p:cNvPr>
                    <p:cNvSpPr txBox="1">
                      <a:spLocks noRot="1" noChangeAspect="1" noMove="1" noResize="1" noEditPoints="1" noAdjustHandles="1" noChangeArrowheads="1" noChangeShapeType="1" noTextEdit="1"/>
                    </p:cNvSpPr>
                    <p:nvPr/>
                  </p:nvSpPr>
                  <p:spPr>
                    <a:xfrm>
                      <a:off x="9588891" y="4110149"/>
                      <a:ext cx="1378122" cy="402611"/>
                    </a:xfrm>
                    <a:prstGeom prst="rect">
                      <a:avLst/>
                    </a:prstGeom>
                    <a:blipFill>
                      <a:blip r:embed="rId11"/>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E040B1-D33F-91B8-7076-133367F2FA74}"/>
                        </a:ext>
                      </a:extLst>
                    </p:cNvPr>
                    <p:cNvSpPr txBox="1"/>
                    <p:nvPr/>
                  </p:nvSpPr>
                  <p:spPr>
                    <a:xfrm>
                      <a:off x="9588891" y="4901371"/>
                      <a:ext cx="1263487"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6" name="TextBox 5">
                      <a:extLst>
                        <a:ext uri="{FF2B5EF4-FFF2-40B4-BE49-F238E27FC236}">
                          <a16:creationId xmlns:a16="http://schemas.microsoft.com/office/drawing/2014/main" id="{C7E040B1-D33F-91B8-7076-133367F2FA74}"/>
                        </a:ext>
                      </a:extLst>
                    </p:cNvPr>
                    <p:cNvSpPr txBox="1">
                      <a:spLocks noRot="1" noChangeAspect="1" noMove="1" noResize="1" noEditPoints="1" noAdjustHandles="1" noChangeArrowheads="1" noChangeShapeType="1" noTextEdit="1"/>
                    </p:cNvSpPr>
                    <p:nvPr/>
                  </p:nvSpPr>
                  <p:spPr>
                    <a:xfrm>
                      <a:off x="9588891" y="4901371"/>
                      <a:ext cx="1263487" cy="402611"/>
                    </a:xfrm>
                    <a:prstGeom prst="rect">
                      <a:avLst/>
                    </a:prstGeom>
                    <a:blipFill>
                      <a:blip r:embed="rId1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E815E4B-F158-00FC-5D36-88799FE80CE3}"/>
                        </a:ext>
                      </a:extLst>
                    </p:cNvPr>
                    <p:cNvSpPr txBox="1"/>
                    <p:nvPr/>
                  </p:nvSpPr>
                  <p:spPr>
                    <a:xfrm>
                      <a:off x="9588891" y="4505760"/>
                      <a:ext cx="1263487"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23" name="TextBox 22">
                      <a:extLst>
                        <a:ext uri="{FF2B5EF4-FFF2-40B4-BE49-F238E27FC236}">
                          <a16:creationId xmlns:a16="http://schemas.microsoft.com/office/drawing/2014/main" id="{6E815E4B-F158-00FC-5D36-88799FE80CE3}"/>
                        </a:ext>
                      </a:extLst>
                    </p:cNvPr>
                    <p:cNvSpPr txBox="1">
                      <a:spLocks noRot="1" noChangeAspect="1" noMove="1" noResize="1" noEditPoints="1" noAdjustHandles="1" noChangeArrowheads="1" noChangeShapeType="1" noTextEdit="1"/>
                    </p:cNvSpPr>
                    <p:nvPr/>
                  </p:nvSpPr>
                  <p:spPr>
                    <a:xfrm>
                      <a:off x="9588891" y="4505760"/>
                      <a:ext cx="1263487" cy="402611"/>
                    </a:xfrm>
                    <a:prstGeom prst="rect">
                      <a:avLst/>
                    </a:prstGeom>
                    <a:blipFill>
                      <a:blip r:embed="rId1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2287479-6CC7-2855-D564-0DF9EBD23B08}"/>
                        </a:ext>
                      </a:extLst>
                    </p:cNvPr>
                    <p:cNvSpPr txBox="1"/>
                    <p:nvPr/>
                  </p:nvSpPr>
                  <p:spPr>
                    <a:xfrm>
                      <a:off x="9588891" y="5296983"/>
                      <a:ext cx="1263487"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24" name="TextBox 23">
                      <a:extLst>
                        <a:ext uri="{FF2B5EF4-FFF2-40B4-BE49-F238E27FC236}">
                          <a16:creationId xmlns:a16="http://schemas.microsoft.com/office/drawing/2014/main" id="{72287479-6CC7-2855-D564-0DF9EBD23B08}"/>
                        </a:ext>
                      </a:extLst>
                    </p:cNvPr>
                    <p:cNvSpPr txBox="1">
                      <a:spLocks noRot="1" noChangeAspect="1" noMove="1" noResize="1" noEditPoints="1" noAdjustHandles="1" noChangeArrowheads="1" noChangeShapeType="1" noTextEdit="1"/>
                    </p:cNvSpPr>
                    <p:nvPr/>
                  </p:nvSpPr>
                  <p:spPr>
                    <a:xfrm>
                      <a:off x="9588891" y="5296983"/>
                      <a:ext cx="1263487" cy="402611"/>
                    </a:xfrm>
                    <a:prstGeom prst="rect">
                      <a:avLst/>
                    </a:prstGeom>
                    <a:blipFill>
                      <a:blip r:embed="rId14"/>
                      <a:stretch>
                        <a:fillRect/>
                      </a:stretch>
                    </a:blipFill>
                  </p:spPr>
                  <p:txBody>
                    <a:bodyPr/>
                    <a:lstStyle/>
                    <a:p>
                      <a:r>
                        <a:rPr lang="en-NZ">
                          <a:noFill/>
                        </a:rPr>
                        <a:t> </a:t>
                      </a:r>
                    </a:p>
                  </p:txBody>
                </p:sp>
              </mc:Fallback>
            </mc:AlternateContent>
          </p:grpSp>
        </p:grpSp>
      </p:grpSp>
      <p:sp>
        <p:nvSpPr>
          <p:cNvPr id="2" name="Rectangle 1">
            <a:extLst>
              <a:ext uri="{FF2B5EF4-FFF2-40B4-BE49-F238E27FC236}">
                <a16:creationId xmlns:a16="http://schemas.microsoft.com/office/drawing/2014/main" id="{5DEF9DDE-E891-C06A-C968-AA14B6110BE1}"/>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19714212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A84F984C-383B-6E0B-57AD-2095A3E76821}"/>
              </a:ext>
            </a:extLst>
          </p:cNvPr>
          <p:cNvSpPr txBox="1"/>
          <p:nvPr/>
        </p:nvSpPr>
        <p:spPr>
          <a:xfrm>
            <a:off x="245754" y="147213"/>
            <a:ext cx="500101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sng"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Hydrogen ATPase (Proton pump)</a:t>
            </a:r>
            <a:endParaRPr kumimoji="0" lang="en-NZ" sz="24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9EEC0F8F-6484-AB37-A616-B8B0E4899D7C}"/>
              </a:ext>
            </a:extLst>
          </p:cNvPr>
          <p:cNvSpPr txBox="1"/>
          <p:nvPr/>
        </p:nvSpPr>
        <p:spPr>
          <a:xfrm>
            <a:off x="219332" y="614174"/>
            <a:ext cx="2204137" cy="375552"/>
          </a:xfrm>
          <a:prstGeom prst="rect">
            <a:avLst/>
          </a:prstGeom>
          <a:noFill/>
        </p:spPr>
        <p:txBody>
          <a:bodyPr wrap="square">
            <a:spAutoFit/>
          </a:bodyPr>
          <a:lstStyle/>
          <a:p>
            <a:pPr marL="0" marR="0" lvl="0" indent="0" algn="l" defTabSz="914400" rtl="0" eaLnBrk="1" fontAlgn="auto" latinLnBrk="0" hangingPunct="1">
              <a:lnSpc>
                <a:spcPct val="107000"/>
              </a:lnSpc>
              <a:spcBef>
                <a:spcPts val="300"/>
              </a:spcBef>
              <a:spcAft>
                <a:spcPts val="800"/>
              </a:spcAft>
              <a:buClrTx/>
              <a:buSzTx/>
              <a:buFontTx/>
              <a:buNone/>
              <a:tabLst/>
              <a:defRPr/>
            </a:pPr>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(see </a:t>
            </a:r>
            <a:r>
              <a:rPr kumimoji="0" lang="en-NZ" sz="1800" b="0" i="0" u="sng" strike="noStrike" kern="1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rPr>
              <a:t>model on PMR</a:t>
            </a:r>
            <a:r>
              <a:rPr kumimoji="0" lang="en-NZ"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NZ" sz="2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nvGrpSpPr>
          <p:cNvPr id="18" name="Group 17">
            <a:extLst>
              <a:ext uri="{FF2B5EF4-FFF2-40B4-BE49-F238E27FC236}">
                <a16:creationId xmlns:a16="http://schemas.microsoft.com/office/drawing/2014/main" id="{86CE21C0-67AB-2F1D-1EC0-9D1BB6619CA9}"/>
              </a:ext>
            </a:extLst>
          </p:cNvPr>
          <p:cNvGrpSpPr/>
          <p:nvPr/>
        </p:nvGrpSpPr>
        <p:grpSpPr>
          <a:xfrm>
            <a:off x="903109" y="1422028"/>
            <a:ext cx="10109635" cy="3398012"/>
            <a:chOff x="903109" y="1422028"/>
            <a:chExt cx="10109635" cy="3398012"/>
          </a:xfrm>
        </p:grpSpPr>
        <p:grpSp>
          <p:nvGrpSpPr>
            <p:cNvPr id="61" name="Group 60">
              <a:extLst>
                <a:ext uri="{FF2B5EF4-FFF2-40B4-BE49-F238E27FC236}">
                  <a16:creationId xmlns:a16="http://schemas.microsoft.com/office/drawing/2014/main" id="{F642EEFE-7863-8719-9F19-636FE2D8C829}"/>
                </a:ext>
              </a:extLst>
            </p:cNvPr>
            <p:cNvGrpSpPr>
              <a:grpSpLocks noChangeAspect="1"/>
            </p:cNvGrpSpPr>
            <p:nvPr/>
          </p:nvGrpSpPr>
          <p:grpSpPr>
            <a:xfrm>
              <a:off x="4159210" y="1422028"/>
              <a:ext cx="4320000" cy="3398012"/>
              <a:chOff x="7275010" y="2537209"/>
              <a:chExt cx="3232030" cy="2542233"/>
            </a:xfrm>
          </p:grpSpPr>
          <p:grpSp>
            <p:nvGrpSpPr>
              <p:cNvPr id="62" name="Group 61">
                <a:extLst>
                  <a:ext uri="{FF2B5EF4-FFF2-40B4-BE49-F238E27FC236}">
                    <a16:creationId xmlns:a16="http://schemas.microsoft.com/office/drawing/2014/main" id="{7F89CA52-EC58-39BB-F41B-41CADDFCAABF}"/>
                  </a:ext>
                </a:extLst>
              </p:cNvPr>
              <p:cNvGrpSpPr/>
              <p:nvPr/>
            </p:nvGrpSpPr>
            <p:grpSpPr>
              <a:xfrm>
                <a:off x="7275010" y="2537209"/>
                <a:ext cx="3232030" cy="2542233"/>
                <a:chOff x="8219017" y="2384809"/>
                <a:chExt cx="3232030" cy="2542233"/>
              </a:xfrm>
            </p:grpSpPr>
            <p:sp>
              <p:nvSpPr>
                <p:cNvPr id="110" name="Rectangle 109">
                  <a:extLst>
                    <a:ext uri="{FF2B5EF4-FFF2-40B4-BE49-F238E27FC236}">
                      <a16:creationId xmlns:a16="http://schemas.microsoft.com/office/drawing/2014/main" id="{C2E03905-5CF9-B831-E441-A7B729F349CD}"/>
                    </a:ext>
                  </a:extLst>
                </p:cNvPr>
                <p:cNvSpPr/>
                <p:nvPr/>
              </p:nvSpPr>
              <p:spPr>
                <a:xfrm>
                  <a:off x="8753864" y="2384809"/>
                  <a:ext cx="2158674" cy="2542233"/>
                </a:xfrm>
                <a:prstGeom prst="rect">
                  <a:avLst/>
                </a:prstGeom>
                <a:gradFill>
                  <a:gsLst>
                    <a:gs pos="50000">
                      <a:schemeClr val="bg1"/>
                    </a:gs>
                    <a:gs pos="11000">
                      <a:schemeClr val="accent4">
                        <a:lumMod val="20000"/>
                        <a:lumOff val="80000"/>
                      </a:schemeClr>
                    </a:gs>
                    <a:gs pos="89000">
                      <a:schemeClr val="accent4">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26B650DD-64CF-6E60-8158-BD5159AAF926}"/>
                    </a:ext>
                  </a:extLst>
                </p:cNvPr>
                <p:cNvSpPr/>
                <p:nvPr/>
              </p:nvSpPr>
              <p:spPr>
                <a:xfrm>
                  <a:off x="8219017" y="2384809"/>
                  <a:ext cx="540000" cy="2542233"/>
                </a:xfrm>
                <a:prstGeom prst="rect">
                  <a:avLst/>
                </a:prstGeom>
                <a:gradFill>
                  <a:gsLst>
                    <a:gs pos="11000">
                      <a:srgbClr val="F3F7FE"/>
                    </a:gs>
                    <a:gs pos="89000">
                      <a:srgbClr val="D9E1F4"/>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8FFFEF76-957E-11FE-0A76-9687B6D221F5}"/>
                    </a:ext>
                  </a:extLst>
                </p:cNvPr>
                <p:cNvSpPr/>
                <p:nvPr/>
              </p:nvSpPr>
              <p:spPr>
                <a:xfrm>
                  <a:off x="10911722" y="2384809"/>
                  <a:ext cx="539325" cy="2542233"/>
                </a:xfrm>
                <a:prstGeom prst="rect">
                  <a:avLst/>
                </a:prstGeom>
                <a:gradFill>
                  <a:gsLst>
                    <a:gs pos="11000">
                      <a:srgbClr val="AEBE8E"/>
                    </a:gs>
                    <a:gs pos="89000">
                      <a:srgbClr val="E6EADC"/>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16CBEF6-1405-BB27-B866-7D3873B88FC5}"/>
                      </a:ext>
                    </a:extLst>
                  </p:cNvPr>
                  <p:cNvSpPr txBox="1"/>
                  <p:nvPr/>
                </p:nvSpPr>
                <p:spPr>
                  <a:xfrm>
                    <a:off x="7884185" y="4576086"/>
                    <a:ext cx="360000" cy="208133"/>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3" name="TextBox 62">
                    <a:extLst>
                      <a:ext uri="{FF2B5EF4-FFF2-40B4-BE49-F238E27FC236}">
                        <a16:creationId xmlns:a16="http://schemas.microsoft.com/office/drawing/2014/main" id="{D16CBEF6-1405-BB27-B866-7D3873B88FC5}"/>
                      </a:ext>
                    </a:extLst>
                  </p:cNvPr>
                  <p:cNvSpPr txBox="1">
                    <a:spLocks noRot="1" noChangeAspect="1" noMove="1" noResize="1" noEditPoints="1" noAdjustHandles="1" noChangeArrowheads="1" noChangeShapeType="1" noTextEdit="1"/>
                  </p:cNvSpPr>
                  <p:nvPr/>
                </p:nvSpPr>
                <p:spPr>
                  <a:xfrm>
                    <a:off x="7884185" y="4576086"/>
                    <a:ext cx="360000" cy="208133"/>
                  </a:xfrm>
                  <a:prstGeom prst="roundRect">
                    <a:avLst>
                      <a:gd name="adj" fmla="val 38026"/>
                    </a:avLst>
                  </a:prstGeom>
                  <a:blipFill>
                    <a:blip r:embed="rId3"/>
                    <a:stretch>
                      <a:fillRect/>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3935C91-3CDC-895B-D5EA-D07550AF940E}"/>
                      </a:ext>
                    </a:extLst>
                  </p:cNvPr>
                  <p:cNvSpPr txBox="1"/>
                  <p:nvPr/>
                </p:nvSpPr>
                <p:spPr>
                  <a:xfrm>
                    <a:off x="9390099" y="4564386"/>
                    <a:ext cx="540000" cy="231532"/>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4" name="TextBox 63">
                    <a:extLst>
                      <a:ext uri="{FF2B5EF4-FFF2-40B4-BE49-F238E27FC236}">
                        <a16:creationId xmlns:a16="http://schemas.microsoft.com/office/drawing/2014/main" id="{B3935C91-3CDC-895B-D5EA-D07550AF940E}"/>
                      </a:ext>
                    </a:extLst>
                  </p:cNvPr>
                  <p:cNvSpPr txBox="1">
                    <a:spLocks noRot="1" noChangeAspect="1" noMove="1" noResize="1" noEditPoints="1" noAdjustHandles="1" noChangeArrowheads="1" noChangeShapeType="1" noTextEdit="1"/>
                  </p:cNvSpPr>
                  <p:nvPr/>
                </p:nvSpPr>
                <p:spPr>
                  <a:xfrm>
                    <a:off x="9390099" y="4564386"/>
                    <a:ext cx="540000" cy="231532"/>
                  </a:xfrm>
                  <a:prstGeom prst="roundRect">
                    <a:avLst>
                      <a:gd name="adj" fmla="val 38026"/>
                    </a:avLst>
                  </a:prstGeom>
                  <a:blipFill>
                    <a:blip r:embed="rId4"/>
                    <a:stretch>
                      <a:fillRect b="-2500"/>
                    </a:stretch>
                  </a:blipFill>
                  <a:ln w="12700">
                    <a:solidFill>
                      <a:srgbClr val="FF0000"/>
                    </a:solidFill>
                  </a:ln>
                </p:spPr>
                <p:txBody>
                  <a:bodyPr/>
                  <a:lstStyle/>
                  <a:p>
                    <a:r>
                      <a:rPr lang="en-NZ">
                        <a:noFill/>
                      </a:rPr>
                      <a:t> </a:t>
                    </a:r>
                  </a:p>
                </p:txBody>
              </p:sp>
            </mc:Fallback>
          </mc:AlternateContent>
          <p:cxnSp>
            <p:nvCxnSpPr>
              <p:cNvPr id="65" name="Straight Arrow Connector 64">
                <a:extLst>
                  <a:ext uri="{FF2B5EF4-FFF2-40B4-BE49-F238E27FC236}">
                    <a16:creationId xmlns:a16="http://schemas.microsoft.com/office/drawing/2014/main" id="{57543E06-EAF8-20E8-A32E-192280DB5590}"/>
                  </a:ext>
                </a:extLst>
              </p:cNvPr>
              <p:cNvCxnSpPr>
                <a:cxnSpLocks/>
                <a:stCxn id="81" idx="2"/>
                <a:endCxn id="102" idx="0"/>
              </p:cNvCxnSpPr>
              <p:nvPr/>
            </p:nvCxnSpPr>
            <p:spPr>
              <a:xfrm>
                <a:off x="9660099" y="3322691"/>
                <a:ext cx="0" cy="93271"/>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448201A-9B35-1A10-2FCA-945B3A313A6E}"/>
                  </a:ext>
                </a:extLst>
              </p:cNvPr>
              <p:cNvCxnSpPr>
                <a:cxnSpLocks/>
                <a:stCxn id="102" idx="2"/>
                <a:endCxn id="103" idx="0"/>
              </p:cNvCxnSpPr>
              <p:nvPr/>
            </p:nvCxnSpPr>
            <p:spPr>
              <a:xfrm>
                <a:off x="9660099" y="3593306"/>
                <a:ext cx="0" cy="630513"/>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Rectangle: Rounded Corners 66">
                    <a:extLst>
                      <a:ext uri="{FF2B5EF4-FFF2-40B4-BE49-F238E27FC236}">
                        <a16:creationId xmlns:a16="http://schemas.microsoft.com/office/drawing/2014/main" id="{ACAC831E-0479-8F6B-E243-44156B143B4E}"/>
                      </a:ext>
                    </a:extLst>
                  </p:cNvPr>
                  <p:cNvSpPr/>
                  <p:nvPr/>
                </p:nvSpPr>
                <p:spPr>
                  <a:xfrm>
                    <a:off x="9534099" y="3917998"/>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p>
                          </m:sSubSup>
                        </m:oMath>
                      </m:oMathPara>
                    </a14:m>
                    <a:endPar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67" name="Rectangle: Rounded Corners 66">
                    <a:extLst>
                      <a:ext uri="{FF2B5EF4-FFF2-40B4-BE49-F238E27FC236}">
                        <a16:creationId xmlns:a16="http://schemas.microsoft.com/office/drawing/2014/main" id="{ACAC831E-0479-8F6B-E243-44156B143B4E}"/>
                      </a:ext>
                    </a:extLst>
                  </p:cNvPr>
                  <p:cNvSpPr>
                    <a:spLocks noRot="1" noChangeAspect="1" noMove="1" noResize="1" noEditPoints="1" noAdjustHandles="1" noChangeArrowheads="1" noChangeShapeType="1" noTextEdit="1"/>
                  </p:cNvSpPr>
                  <p:nvPr/>
                </p:nvSpPr>
                <p:spPr>
                  <a:xfrm>
                    <a:off x="9534099" y="3917998"/>
                    <a:ext cx="252000" cy="180000"/>
                  </a:xfrm>
                  <a:prstGeom prst="roundRect">
                    <a:avLst>
                      <a:gd name="adj" fmla="val 22549"/>
                    </a:avLst>
                  </a:prstGeom>
                  <a:blipFill>
                    <a:blip r:embed="rId16"/>
                    <a:stretch>
                      <a:fillRect l="-11364"/>
                    </a:stretch>
                  </a:blipFill>
                </p:spPr>
                <p:txBody>
                  <a:bodyPr/>
                  <a:lstStyle/>
                  <a:p>
                    <a:r>
                      <a:rPr lang="en-NZ">
                        <a:noFill/>
                      </a:rPr>
                      <a:t> </a:t>
                    </a:r>
                  </a:p>
                </p:txBody>
              </p:sp>
            </mc:Fallback>
          </mc:AlternateContent>
          <p:cxnSp>
            <p:nvCxnSpPr>
              <p:cNvPr id="68" name="Straight Arrow Connector 67">
                <a:extLst>
                  <a:ext uri="{FF2B5EF4-FFF2-40B4-BE49-F238E27FC236}">
                    <a16:creationId xmlns:a16="http://schemas.microsoft.com/office/drawing/2014/main" id="{99E4970D-8EFC-7C80-3B08-ED887BCB214F}"/>
                  </a:ext>
                </a:extLst>
              </p:cNvPr>
              <p:cNvCxnSpPr>
                <a:cxnSpLocks/>
                <a:stCxn id="103" idx="2"/>
                <a:endCxn id="64" idx="0"/>
              </p:cNvCxnSpPr>
              <p:nvPr/>
            </p:nvCxnSpPr>
            <p:spPr>
              <a:xfrm>
                <a:off x="9660099" y="4401163"/>
                <a:ext cx="0" cy="163223"/>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C3AC4982-8074-C145-F73C-35D9D593604F}"/>
                      </a:ext>
                    </a:extLst>
                  </p:cNvPr>
                  <p:cNvSpPr txBox="1"/>
                  <p:nvPr/>
                </p:nvSpPr>
                <p:spPr>
                  <a:xfrm>
                    <a:off x="10143571" y="3396634"/>
                    <a:ext cx="252000" cy="216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9" name="TextBox 68">
                    <a:extLst>
                      <a:ext uri="{FF2B5EF4-FFF2-40B4-BE49-F238E27FC236}">
                        <a16:creationId xmlns:a16="http://schemas.microsoft.com/office/drawing/2014/main" id="{C3AC4982-8074-C145-F73C-35D9D593604F}"/>
                      </a:ext>
                    </a:extLst>
                  </p:cNvPr>
                  <p:cNvSpPr txBox="1">
                    <a:spLocks noRot="1" noChangeAspect="1" noMove="1" noResize="1" noEditPoints="1" noAdjustHandles="1" noChangeArrowheads="1" noChangeShapeType="1" noTextEdit="1"/>
                  </p:cNvSpPr>
                  <p:nvPr/>
                </p:nvSpPr>
                <p:spPr>
                  <a:xfrm>
                    <a:off x="10143571" y="3396634"/>
                    <a:ext cx="252000" cy="216000"/>
                  </a:xfrm>
                  <a:prstGeom prst="roundRect">
                    <a:avLst>
                      <a:gd name="adj" fmla="val 38026"/>
                    </a:avLst>
                  </a:prstGeom>
                  <a:blipFill>
                    <a:blip r:embed="rId26"/>
                    <a:stretch>
                      <a:fillRect l="-2273" b="-2703"/>
                    </a:stretch>
                  </a:blipFill>
                  <a:ln w="12700">
                    <a:solidFill>
                      <a:srgbClr val="FF0000"/>
                    </a:solidFill>
                  </a:ln>
                </p:spPr>
                <p:txBody>
                  <a:bodyPr/>
                  <a:lstStyle/>
                  <a:p>
                    <a:r>
                      <a:rPr lang="en-NZ">
                        <a:noFill/>
                      </a:rPr>
                      <a:t> </a:t>
                    </a:r>
                  </a:p>
                </p:txBody>
              </p:sp>
            </mc:Fallback>
          </mc:AlternateContent>
          <p:cxnSp>
            <p:nvCxnSpPr>
              <p:cNvPr id="70" name="Straight Arrow Connector 69">
                <a:extLst>
                  <a:ext uri="{FF2B5EF4-FFF2-40B4-BE49-F238E27FC236}">
                    <a16:creationId xmlns:a16="http://schemas.microsoft.com/office/drawing/2014/main" id="{546D867D-6B42-F947-8502-05DF4014C9C9}"/>
                  </a:ext>
                </a:extLst>
              </p:cNvPr>
              <p:cNvCxnSpPr>
                <a:cxnSpLocks/>
                <a:stCxn id="69" idx="1"/>
                <a:endCxn id="102" idx="3"/>
              </p:cNvCxnSpPr>
              <p:nvPr/>
            </p:nvCxnSpPr>
            <p:spPr>
              <a:xfrm flipH="1">
                <a:off x="9768099" y="3504634"/>
                <a:ext cx="375472"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7BA6F8A-F0CE-4398-5745-ED503C7A7231}"/>
                      </a:ext>
                    </a:extLst>
                  </p:cNvPr>
                  <p:cNvSpPr txBox="1"/>
                  <p:nvPr/>
                </p:nvSpPr>
                <p:spPr>
                  <a:xfrm>
                    <a:off x="10071571" y="4218724"/>
                    <a:ext cx="324000" cy="187534"/>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𝐴𝐷𝑃</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1" name="TextBox 70">
                    <a:extLst>
                      <a:ext uri="{FF2B5EF4-FFF2-40B4-BE49-F238E27FC236}">
                        <a16:creationId xmlns:a16="http://schemas.microsoft.com/office/drawing/2014/main" id="{37BA6F8A-F0CE-4398-5745-ED503C7A7231}"/>
                      </a:ext>
                    </a:extLst>
                  </p:cNvPr>
                  <p:cNvSpPr txBox="1">
                    <a:spLocks noRot="1" noChangeAspect="1" noMove="1" noResize="1" noEditPoints="1" noAdjustHandles="1" noChangeArrowheads="1" noChangeShapeType="1" noTextEdit="1"/>
                  </p:cNvSpPr>
                  <p:nvPr/>
                </p:nvSpPr>
                <p:spPr>
                  <a:xfrm>
                    <a:off x="10071571" y="4218724"/>
                    <a:ext cx="324000" cy="187534"/>
                  </a:xfrm>
                  <a:prstGeom prst="roundRect">
                    <a:avLst>
                      <a:gd name="adj" fmla="val 38026"/>
                    </a:avLst>
                  </a:prstGeom>
                  <a:blipFill>
                    <a:blip r:embed="rId27"/>
                    <a:stretch>
                      <a:fillRect b="-4651"/>
                    </a:stretch>
                  </a:blipFill>
                  <a:ln w="12700">
                    <a:solidFill>
                      <a:srgbClr val="FF0000"/>
                    </a:solidFill>
                  </a:ln>
                </p:spPr>
                <p:txBody>
                  <a:bodyPr/>
                  <a:lstStyle/>
                  <a:p>
                    <a:r>
                      <a:rPr lang="en-NZ">
                        <a:noFill/>
                      </a:rPr>
                      <a:t> </a:t>
                    </a:r>
                  </a:p>
                </p:txBody>
              </p:sp>
            </mc:Fallback>
          </mc:AlternateContent>
          <p:cxnSp>
            <p:nvCxnSpPr>
              <p:cNvPr id="72" name="Straight Arrow Connector 71">
                <a:extLst>
                  <a:ext uri="{FF2B5EF4-FFF2-40B4-BE49-F238E27FC236}">
                    <a16:creationId xmlns:a16="http://schemas.microsoft.com/office/drawing/2014/main" id="{FD794ECF-6A00-68E5-0888-3E6166C7D867}"/>
                  </a:ext>
                </a:extLst>
              </p:cNvPr>
              <p:cNvCxnSpPr>
                <a:cxnSpLocks/>
                <a:stCxn id="103" idx="3"/>
                <a:endCxn id="71" idx="1"/>
              </p:cNvCxnSpPr>
              <p:nvPr/>
            </p:nvCxnSpPr>
            <p:spPr>
              <a:xfrm>
                <a:off x="9768099" y="4312491"/>
                <a:ext cx="303472" cy="1"/>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2D893DF-A226-BC4F-D43A-54E842D2888F}"/>
                  </a:ext>
                </a:extLst>
              </p:cNvPr>
              <p:cNvCxnSpPr>
                <a:cxnSpLocks/>
                <a:stCxn id="97" idx="1"/>
                <a:endCxn id="100" idx="3"/>
              </p:cNvCxnSpPr>
              <p:nvPr/>
            </p:nvCxnSpPr>
            <p:spPr>
              <a:xfrm flipH="1">
                <a:off x="8578837" y="4680152"/>
                <a:ext cx="491998"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Rectangle: Rounded Corners 73">
                    <a:extLst>
                      <a:ext uri="{FF2B5EF4-FFF2-40B4-BE49-F238E27FC236}">
                        <a16:creationId xmlns:a16="http://schemas.microsoft.com/office/drawing/2014/main" id="{DE705D0B-F4B3-01AD-D621-A1466CBFE132}"/>
                      </a:ext>
                    </a:extLst>
                  </p:cNvPr>
                  <p:cNvSpPr/>
                  <p:nvPr/>
                </p:nvSpPr>
                <p:spPr>
                  <a:xfrm>
                    <a:off x="8709618" y="4590152"/>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sup>
                          </m:sSubSup>
                        </m:oMath>
                      </m:oMathPara>
                    </a14:m>
                    <a:endPar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74" name="Rectangle: Rounded Corners 73">
                    <a:extLst>
                      <a:ext uri="{FF2B5EF4-FFF2-40B4-BE49-F238E27FC236}">
                        <a16:creationId xmlns:a16="http://schemas.microsoft.com/office/drawing/2014/main" id="{DE705D0B-F4B3-01AD-D621-A1466CBFE132}"/>
                      </a:ext>
                    </a:extLst>
                  </p:cNvPr>
                  <p:cNvSpPr>
                    <a:spLocks noRot="1" noChangeAspect="1" noMove="1" noResize="1" noEditPoints="1" noAdjustHandles="1" noChangeArrowheads="1" noChangeShapeType="1" noTextEdit="1"/>
                  </p:cNvSpPr>
                  <p:nvPr/>
                </p:nvSpPr>
                <p:spPr>
                  <a:xfrm>
                    <a:off x="8709618" y="4590152"/>
                    <a:ext cx="252000" cy="180000"/>
                  </a:xfrm>
                  <a:prstGeom prst="roundRect">
                    <a:avLst>
                      <a:gd name="adj" fmla="val 22549"/>
                    </a:avLst>
                  </a:prstGeom>
                  <a:blipFill>
                    <a:blip r:embed="rId8"/>
                    <a:stretch>
                      <a:fillRect l="-1162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D016F9C-CC55-CBA0-1313-321520537969}"/>
                      </a:ext>
                    </a:extLst>
                  </p:cNvPr>
                  <p:cNvSpPr txBox="1"/>
                  <p:nvPr/>
                </p:nvSpPr>
                <p:spPr>
                  <a:xfrm>
                    <a:off x="7397284" y="4787191"/>
                    <a:ext cx="252000" cy="200333"/>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5" name="TextBox 74">
                    <a:extLst>
                      <a:ext uri="{FF2B5EF4-FFF2-40B4-BE49-F238E27FC236}">
                        <a16:creationId xmlns:a16="http://schemas.microsoft.com/office/drawing/2014/main" id="{AD016F9C-CC55-CBA0-1313-321520537969}"/>
                      </a:ext>
                    </a:extLst>
                  </p:cNvPr>
                  <p:cNvSpPr txBox="1">
                    <a:spLocks noRot="1" noChangeAspect="1" noMove="1" noResize="1" noEditPoints="1" noAdjustHandles="1" noChangeArrowheads="1" noChangeShapeType="1" noTextEdit="1"/>
                  </p:cNvSpPr>
                  <p:nvPr/>
                </p:nvSpPr>
                <p:spPr>
                  <a:xfrm>
                    <a:off x="7397284" y="4787191"/>
                    <a:ext cx="252000" cy="200333"/>
                  </a:xfrm>
                  <a:prstGeom prst="roundRect">
                    <a:avLst>
                      <a:gd name="adj" fmla="val 38026"/>
                    </a:avLst>
                  </a:prstGeom>
                  <a:blipFill>
                    <a:blip r:embed="rId28"/>
                    <a:stretch>
                      <a:fillRect l="-4651" b="-5714"/>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391DDEB-5292-385C-BBB6-7FC5819992C7}"/>
                      </a:ext>
                    </a:extLst>
                  </p:cNvPr>
                  <p:cNvSpPr txBox="1"/>
                  <p:nvPr/>
                </p:nvSpPr>
                <p:spPr>
                  <a:xfrm>
                    <a:off x="8945414" y="4224037"/>
                    <a:ext cx="180000" cy="176907"/>
                  </a:xfrm>
                  <a:prstGeom prst="roundRect">
                    <a:avLst>
                      <a:gd name="adj" fmla="val 38026"/>
                    </a:avLst>
                  </a:prstGeom>
                  <a:solidFill>
                    <a:schemeClr val="accent2">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6" name="TextBox 75">
                    <a:extLst>
                      <a:ext uri="{FF2B5EF4-FFF2-40B4-BE49-F238E27FC236}">
                        <a16:creationId xmlns:a16="http://schemas.microsoft.com/office/drawing/2014/main" id="{9391DDEB-5292-385C-BBB6-7FC5819992C7}"/>
                      </a:ext>
                    </a:extLst>
                  </p:cNvPr>
                  <p:cNvSpPr txBox="1">
                    <a:spLocks noRot="1" noChangeAspect="1" noMove="1" noResize="1" noEditPoints="1" noAdjustHandles="1" noChangeArrowheads="1" noChangeShapeType="1" noTextEdit="1"/>
                  </p:cNvSpPr>
                  <p:nvPr/>
                </p:nvSpPr>
                <p:spPr>
                  <a:xfrm>
                    <a:off x="8945414" y="4224037"/>
                    <a:ext cx="180000" cy="176907"/>
                  </a:xfrm>
                  <a:prstGeom prst="roundRect">
                    <a:avLst>
                      <a:gd name="adj" fmla="val 38026"/>
                    </a:avLst>
                  </a:prstGeom>
                  <a:blipFill>
                    <a:blip r:embed="rId29"/>
                    <a:stretch>
                      <a:fillRect l="-4878"/>
                    </a:stretch>
                  </a:blipFill>
                  <a:ln w="12700">
                    <a:solidFill>
                      <a:srgbClr val="FF0000"/>
                    </a:solidFill>
                  </a:ln>
                </p:spPr>
                <p:txBody>
                  <a:bodyPr/>
                  <a:lstStyle/>
                  <a:p>
                    <a:r>
                      <a:rPr lang="en-NZ">
                        <a:noFill/>
                      </a:rPr>
                      <a:t> </a:t>
                    </a:r>
                  </a:p>
                </p:txBody>
              </p:sp>
            </mc:Fallback>
          </mc:AlternateContent>
          <p:cxnSp>
            <p:nvCxnSpPr>
              <p:cNvPr id="77" name="Connector: Elbow 76">
                <a:extLst>
                  <a:ext uri="{FF2B5EF4-FFF2-40B4-BE49-F238E27FC236}">
                    <a16:creationId xmlns:a16="http://schemas.microsoft.com/office/drawing/2014/main" id="{1FE1BCDA-1BA7-6B35-4FB2-70A9C797DB22}"/>
                  </a:ext>
                </a:extLst>
              </p:cNvPr>
              <p:cNvCxnSpPr>
                <a:cxnSpLocks/>
                <a:stCxn id="100" idx="0"/>
                <a:endCxn id="76" idx="1"/>
              </p:cNvCxnSpPr>
              <p:nvPr/>
            </p:nvCxnSpPr>
            <p:spPr>
              <a:xfrm rot="5400000" flipH="1" flipV="1">
                <a:off x="8568630" y="4214698"/>
                <a:ext cx="278990" cy="474576"/>
              </a:xfrm>
              <a:prstGeom prst="bentConnector2">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5A769E19-25A1-C7FE-4373-A4C033C7CF32}"/>
                      </a:ext>
                    </a:extLst>
                  </p:cNvPr>
                  <p:cNvSpPr txBox="1">
                    <a:spLocks/>
                  </p:cNvSpPr>
                  <p:nvPr/>
                </p:nvSpPr>
                <p:spPr>
                  <a:xfrm>
                    <a:off x="8573656" y="4213355"/>
                    <a:ext cx="252000" cy="194277"/>
                  </a:xfrm>
                  <a:prstGeom prst="ellipse">
                    <a:avLst/>
                  </a:prstGeom>
                  <a:solidFill>
                    <a:srgbClr val="0070C0"/>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NZ" sz="1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𝑧</m:t>
                              </m:r>
                            </m:e>
                            <m:sub>
                              <m:r>
                                <a:rPr kumimoji="0" lang="en-NZ" sz="1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r>
                            <a:rPr kumimoji="0" lang="en-NZ" sz="1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𝐹</m:t>
                          </m:r>
                        </m:oMath>
                      </m:oMathPara>
                    </a14:m>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78" name="TextBox 77">
                    <a:extLst>
                      <a:ext uri="{FF2B5EF4-FFF2-40B4-BE49-F238E27FC236}">
                        <a16:creationId xmlns:a16="http://schemas.microsoft.com/office/drawing/2014/main" id="{5A769E19-25A1-C7FE-4373-A4C033C7CF32}"/>
                      </a:ext>
                    </a:extLst>
                  </p:cNvPr>
                  <p:cNvSpPr txBox="1">
                    <a:spLocks noRot="1" noChangeAspect="1" noMove="1" noResize="1" noEditPoints="1" noAdjustHandles="1" noChangeArrowheads="1" noChangeShapeType="1" noTextEdit="1"/>
                  </p:cNvSpPr>
                  <p:nvPr/>
                </p:nvSpPr>
                <p:spPr>
                  <a:xfrm>
                    <a:off x="8573656" y="4213355"/>
                    <a:ext cx="252000" cy="194277"/>
                  </a:xfrm>
                  <a:prstGeom prst="ellipse">
                    <a:avLst/>
                  </a:prstGeom>
                  <a:blipFill>
                    <a:blip r:embed="rId30"/>
                    <a:stretch>
                      <a:fillRect/>
                    </a:stretch>
                  </a:blipFill>
                </p:spPr>
                <p:txBody>
                  <a:bodyPr/>
                  <a:lstStyle/>
                  <a:p>
                    <a:r>
                      <a:rPr lang="en-NZ">
                        <a:noFill/>
                      </a:rPr>
                      <a:t> </a:t>
                    </a:r>
                  </a:p>
                </p:txBody>
              </p:sp>
            </mc:Fallback>
          </mc:AlternateContent>
          <p:cxnSp>
            <p:nvCxnSpPr>
              <p:cNvPr id="79" name="Straight Arrow Connector 78">
                <a:extLst>
                  <a:ext uri="{FF2B5EF4-FFF2-40B4-BE49-F238E27FC236}">
                    <a16:creationId xmlns:a16="http://schemas.microsoft.com/office/drawing/2014/main" id="{2E1FAC7F-2E41-DE0A-9C14-5DC6B5857145}"/>
                  </a:ext>
                </a:extLst>
              </p:cNvPr>
              <p:cNvCxnSpPr>
                <a:cxnSpLocks/>
                <a:stCxn id="95" idx="3"/>
                <a:endCxn id="96" idx="1"/>
              </p:cNvCxnSpPr>
              <p:nvPr/>
            </p:nvCxnSpPr>
            <p:spPr>
              <a:xfrm>
                <a:off x="8578837" y="3214691"/>
                <a:ext cx="491998"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Rectangle: Rounded Corners 79">
                    <a:extLst>
                      <a:ext uri="{FF2B5EF4-FFF2-40B4-BE49-F238E27FC236}">
                        <a16:creationId xmlns:a16="http://schemas.microsoft.com/office/drawing/2014/main" id="{76C1E907-FE4E-5C5F-53AB-F35F06B3355D}"/>
                      </a:ext>
                    </a:extLst>
                  </p:cNvPr>
                  <p:cNvSpPr/>
                  <p:nvPr/>
                </p:nvSpPr>
                <p:spPr>
                  <a:xfrm>
                    <a:off x="8709618" y="3124691"/>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80" name="Rectangle: Rounded Corners 79">
                    <a:extLst>
                      <a:ext uri="{FF2B5EF4-FFF2-40B4-BE49-F238E27FC236}">
                        <a16:creationId xmlns:a16="http://schemas.microsoft.com/office/drawing/2014/main" id="{76C1E907-FE4E-5C5F-53AB-F35F06B3355D}"/>
                      </a:ext>
                    </a:extLst>
                  </p:cNvPr>
                  <p:cNvSpPr>
                    <a:spLocks noRot="1" noChangeAspect="1" noMove="1" noResize="1" noEditPoints="1" noAdjustHandles="1" noChangeArrowheads="1" noChangeShapeType="1" noTextEdit="1"/>
                  </p:cNvSpPr>
                  <p:nvPr/>
                </p:nvSpPr>
                <p:spPr>
                  <a:xfrm>
                    <a:off x="8709618" y="3124691"/>
                    <a:ext cx="252000" cy="180000"/>
                  </a:xfrm>
                  <a:prstGeom prst="roundRect">
                    <a:avLst>
                      <a:gd name="adj" fmla="val 22549"/>
                    </a:avLst>
                  </a:prstGeom>
                  <a:blipFill>
                    <a:blip r:embed="rId10"/>
                    <a:stretch>
                      <a:fillRect l="-1162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E670C6F-7A2E-4ED9-DB43-A571E332943B}"/>
                      </a:ext>
                    </a:extLst>
                  </p:cNvPr>
                  <p:cNvSpPr txBox="1"/>
                  <p:nvPr/>
                </p:nvSpPr>
                <p:spPr>
                  <a:xfrm>
                    <a:off x="9408099" y="3106691"/>
                    <a:ext cx="504000" cy="216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𝐴𝑇𝑃</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1" name="TextBox 80">
                    <a:extLst>
                      <a:ext uri="{FF2B5EF4-FFF2-40B4-BE49-F238E27FC236}">
                        <a16:creationId xmlns:a16="http://schemas.microsoft.com/office/drawing/2014/main" id="{3E670C6F-7A2E-4ED9-DB43-A571E332943B}"/>
                      </a:ext>
                    </a:extLst>
                  </p:cNvPr>
                  <p:cNvSpPr txBox="1">
                    <a:spLocks noRot="1" noChangeAspect="1" noMove="1" noResize="1" noEditPoints="1" noAdjustHandles="1" noChangeArrowheads="1" noChangeShapeType="1" noTextEdit="1"/>
                  </p:cNvSpPr>
                  <p:nvPr/>
                </p:nvSpPr>
                <p:spPr>
                  <a:xfrm>
                    <a:off x="9408099" y="3106691"/>
                    <a:ext cx="504000" cy="216000"/>
                  </a:xfrm>
                  <a:prstGeom prst="roundRect">
                    <a:avLst>
                      <a:gd name="adj" fmla="val 38026"/>
                    </a:avLst>
                  </a:prstGeom>
                  <a:blipFill>
                    <a:blip r:embed="rId11"/>
                    <a:stretch>
                      <a:fillRect b="-2632"/>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E00936D-7427-DB45-2C00-4E857DEFB01E}"/>
                      </a:ext>
                    </a:extLst>
                  </p:cNvPr>
                  <p:cNvSpPr txBox="1"/>
                  <p:nvPr/>
                </p:nvSpPr>
                <p:spPr>
                  <a:xfrm>
                    <a:off x="10071571" y="2632649"/>
                    <a:ext cx="324000" cy="187534"/>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𝐴𝑇𝑃</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3" name="TextBox 82">
                    <a:extLst>
                      <a:ext uri="{FF2B5EF4-FFF2-40B4-BE49-F238E27FC236}">
                        <a16:creationId xmlns:a16="http://schemas.microsoft.com/office/drawing/2014/main" id="{3E00936D-7427-DB45-2C00-4E857DEFB01E}"/>
                      </a:ext>
                    </a:extLst>
                  </p:cNvPr>
                  <p:cNvSpPr txBox="1">
                    <a:spLocks noRot="1" noChangeAspect="1" noMove="1" noResize="1" noEditPoints="1" noAdjustHandles="1" noChangeArrowheads="1" noChangeShapeType="1" noTextEdit="1"/>
                  </p:cNvSpPr>
                  <p:nvPr/>
                </p:nvSpPr>
                <p:spPr>
                  <a:xfrm>
                    <a:off x="10071571" y="2632649"/>
                    <a:ext cx="324000" cy="187534"/>
                  </a:xfrm>
                  <a:prstGeom prst="roundRect">
                    <a:avLst>
                      <a:gd name="adj" fmla="val 38026"/>
                    </a:avLst>
                  </a:prstGeom>
                  <a:blipFill>
                    <a:blip r:embed="rId31"/>
                    <a:stretch>
                      <a:fillRect b="-4651"/>
                    </a:stretch>
                  </a:blipFill>
                  <a:ln w="12700">
                    <a:solidFill>
                      <a:srgbClr val="FF0000"/>
                    </a:solidFill>
                  </a:ln>
                </p:spPr>
                <p:txBody>
                  <a:bodyPr/>
                  <a:lstStyle/>
                  <a:p>
                    <a:r>
                      <a:rPr lang="en-NZ">
                        <a:noFill/>
                      </a:rPr>
                      <a:t> </a:t>
                    </a:r>
                  </a:p>
                </p:txBody>
              </p:sp>
            </mc:Fallback>
          </mc:AlternateContent>
          <p:cxnSp>
            <p:nvCxnSpPr>
              <p:cNvPr id="84" name="Connector: Elbow 83">
                <a:extLst>
                  <a:ext uri="{FF2B5EF4-FFF2-40B4-BE49-F238E27FC236}">
                    <a16:creationId xmlns:a16="http://schemas.microsoft.com/office/drawing/2014/main" id="{59A0FCBA-3737-8784-8D47-4FB27B1BF3E8}"/>
                  </a:ext>
                </a:extLst>
              </p:cNvPr>
              <p:cNvCxnSpPr>
                <a:cxnSpLocks/>
                <a:stCxn id="83" idx="1"/>
                <a:endCxn id="95" idx="0"/>
              </p:cNvCxnSpPr>
              <p:nvPr/>
            </p:nvCxnSpPr>
            <p:spPr>
              <a:xfrm rot="10800000" flipV="1">
                <a:off x="8470838" y="2726415"/>
                <a:ext cx="1600734" cy="399603"/>
              </a:xfrm>
              <a:prstGeom prst="bentConnector2">
                <a:avLst/>
              </a:prstGeom>
              <a:ln w="12700">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CD4674DF-640D-12DA-A0B6-6C04AF0A0FE4}"/>
                      </a:ext>
                    </a:extLst>
                  </p:cNvPr>
                  <p:cNvSpPr txBox="1"/>
                  <p:nvPr/>
                </p:nvSpPr>
                <p:spPr>
                  <a:xfrm>
                    <a:off x="7866185" y="3111610"/>
                    <a:ext cx="396000" cy="206163"/>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sSub>
                                <m:sSub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5" name="TextBox 84">
                    <a:extLst>
                      <a:ext uri="{FF2B5EF4-FFF2-40B4-BE49-F238E27FC236}">
                        <a16:creationId xmlns:a16="http://schemas.microsoft.com/office/drawing/2014/main" id="{CD4674DF-640D-12DA-A0B6-6C04AF0A0FE4}"/>
                      </a:ext>
                    </a:extLst>
                  </p:cNvPr>
                  <p:cNvSpPr txBox="1">
                    <a:spLocks noRot="1" noChangeAspect="1" noMove="1" noResize="1" noEditPoints="1" noAdjustHandles="1" noChangeArrowheads="1" noChangeShapeType="1" noTextEdit="1"/>
                  </p:cNvSpPr>
                  <p:nvPr/>
                </p:nvSpPr>
                <p:spPr>
                  <a:xfrm>
                    <a:off x="7866185" y="3111610"/>
                    <a:ext cx="396000" cy="206163"/>
                  </a:xfrm>
                  <a:prstGeom prst="roundRect">
                    <a:avLst>
                      <a:gd name="adj" fmla="val 38026"/>
                    </a:avLst>
                  </a:prstGeom>
                  <a:blipFill>
                    <a:blip r:embed="rId32"/>
                    <a:stretch>
                      <a:fillRect b="-2778"/>
                    </a:stretch>
                  </a:blipFill>
                  <a:ln w="12700">
                    <a:solidFill>
                      <a:srgbClr val="FF0000"/>
                    </a:solidFill>
                  </a:ln>
                </p:spPr>
                <p:txBody>
                  <a:bodyPr/>
                  <a:lstStyle/>
                  <a:p>
                    <a:r>
                      <a:rPr lang="en-NZ">
                        <a:noFill/>
                      </a:rPr>
                      <a:t> </a:t>
                    </a:r>
                  </a:p>
                </p:txBody>
              </p:sp>
            </mc:Fallback>
          </mc:AlternateContent>
          <p:cxnSp>
            <p:nvCxnSpPr>
              <p:cNvPr id="86" name="Straight Arrow Connector 85">
                <a:extLst>
                  <a:ext uri="{FF2B5EF4-FFF2-40B4-BE49-F238E27FC236}">
                    <a16:creationId xmlns:a16="http://schemas.microsoft.com/office/drawing/2014/main" id="{4024BFCA-3F3A-082B-34CE-D2D74AAD76F1}"/>
                  </a:ext>
                </a:extLst>
              </p:cNvPr>
              <p:cNvCxnSpPr>
                <a:cxnSpLocks/>
                <a:stCxn id="98" idx="0"/>
                <a:endCxn id="85" idx="2"/>
              </p:cNvCxnSpPr>
              <p:nvPr/>
            </p:nvCxnSpPr>
            <p:spPr>
              <a:xfrm flipV="1">
                <a:off x="8064185" y="3317773"/>
                <a:ext cx="0" cy="367093"/>
              </a:xfrm>
              <a:prstGeom prst="straightConnector1">
                <a:avLst/>
              </a:prstGeom>
              <a:ln w="1270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830585B-13F3-8EB4-B566-03E84581975D}"/>
                  </a:ext>
                </a:extLst>
              </p:cNvPr>
              <p:cNvCxnSpPr>
                <a:cxnSpLocks/>
                <a:stCxn id="99" idx="0"/>
                <a:endCxn id="98" idx="2"/>
              </p:cNvCxnSpPr>
              <p:nvPr/>
            </p:nvCxnSpPr>
            <p:spPr>
              <a:xfrm flipV="1">
                <a:off x="8064185" y="3862210"/>
                <a:ext cx="0" cy="361609"/>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Rounded Corners 87">
                    <a:extLst>
                      <a:ext uri="{FF2B5EF4-FFF2-40B4-BE49-F238E27FC236}">
                        <a16:creationId xmlns:a16="http://schemas.microsoft.com/office/drawing/2014/main" id="{0CCAF968-7E82-7B60-27B9-F93E9C205699}"/>
                      </a:ext>
                    </a:extLst>
                  </p:cNvPr>
                  <p:cNvSpPr/>
                  <p:nvPr/>
                </p:nvSpPr>
                <p:spPr>
                  <a:xfrm>
                    <a:off x="7938185" y="3961217"/>
                    <a:ext cx="252000" cy="180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p>
                          </m:sSubSup>
                        </m:oMath>
                      </m:oMathPara>
                    </a14:m>
                    <a:endPar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endParaRPr>
                  </a:p>
                </p:txBody>
              </p:sp>
            </mc:Choice>
            <mc:Fallback xmlns="">
              <p:sp>
                <p:nvSpPr>
                  <p:cNvPr id="88" name="Rectangle: Rounded Corners 87">
                    <a:extLst>
                      <a:ext uri="{FF2B5EF4-FFF2-40B4-BE49-F238E27FC236}">
                        <a16:creationId xmlns:a16="http://schemas.microsoft.com/office/drawing/2014/main" id="{0CCAF968-7E82-7B60-27B9-F93E9C205699}"/>
                      </a:ext>
                    </a:extLst>
                  </p:cNvPr>
                  <p:cNvSpPr>
                    <a:spLocks noRot="1" noChangeAspect="1" noMove="1" noResize="1" noEditPoints="1" noAdjustHandles="1" noChangeArrowheads="1" noChangeShapeType="1" noTextEdit="1"/>
                  </p:cNvSpPr>
                  <p:nvPr/>
                </p:nvSpPr>
                <p:spPr>
                  <a:xfrm>
                    <a:off x="7938185" y="3961217"/>
                    <a:ext cx="252000" cy="180000"/>
                  </a:xfrm>
                  <a:prstGeom prst="roundRect">
                    <a:avLst>
                      <a:gd name="adj" fmla="val 22549"/>
                    </a:avLst>
                  </a:prstGeom>
                  <a:blipFill>
                    <a:blip r:embed="rId33"/>
                    <a:stretch>
                      <a:fillRect l="-11364"/>
                    </a:stretch>
                  </a:blipFill>
                </p:spPr>
                <p:txBody>
                  <a:bodyPr/>
                  <a:lstStyle/>
                  <a:p>
                    <a:r>
                      <a:rPr lang="en-NZ">
                        <a:noFill/>
                      </a:rPr>
                      <a:t> </a:t>
                    </a:r>
                  </a:p>
                </p:txBody>
              </p:sp>
            </mc:Fallback>
          </mc:AlternateContent>
          <p:cxnSp>
            <p:nvCxnSpPr>
              <p:cNvPr id="89" name="Straight Arrow Connector 88">
                <a:extLst>
                  <a:ext uri="{FF2B5EF4-FFF2-40B4-BE49-F238E27FC236}">
                    <a16:creationId xmlns:a16="http://schemas.microsoft.com/office/drawing/2014/main" id="{06F03179-308B-F905-4F99-03A7431C684D}"/>
                  </a:ext>
                </a:extLst>
              </p:cNvPr>
              <p:cNvCxnSpPr>
                <a:cxnSpLocks/>
                <a:stCxn id="63" idx="0"/>
                <a:endCxn id="99" idx="2"/>
              </p:cNvCxnSpPr>
              <p:nvPr/>
            </p:nvCxnSpPr>
            <p:spPr>
              <a:xfrm flipV="1">
                <a:off x="8064185" y="4401163"/>
                <a:ext cx="0" cy="174923"/>
              </a:xfrm>
              <a:prstGeom prst="straightConnector1">
                <a:avLst/>
              </a:prstGeom>
              <a:ln w="12700">
                <a:headEnd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0C0B29B5-9D85-C0EB-BE42-859B254B8AF1}"/>
                      </a:ext>
                    </a:extLst>
                  </p:cNvPr>
                  <p:cNvSpPr txBox="1"/>
                  <p:nvPr/>
                </p:nvSpPr>
                <p:spPr>
                  <a:xfrm>
                    <a:off x="10143571" y="3664630"/>
                    <a:ext cx="252000" cy="217817"/>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b>
                                <m:sSub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2" name="TextBox 91">
                    <a:extLst>
                      <a:ext uri="{FF2B5EF4-FFF2-40B4-BE49-F238E27FC236}">
                        <a16:creationId xmlns:a16="http://schemas.microsoft.com/office/drawing/2014/main" id="{0C0B29B5-9D85-C0EB-BE42-859B254B8AF1}"/>
                      </a:ext>
                    </a:extLst>
                  </p:cNvPr>
                  <p:cNvSpPr txBox="1">
                    <a:spLocks noRot="1" noChangeAspect="1" noMove="1" noResize="1" noEditPoints="1" noAdjustHandles="1" noChangeArrowheads="1" noChangeShapeType="1" noTextEdit="1"/>
                  </p:cNvSpPr>
                  <p:nvPr/>
                </p:nvSpPr>
                <p:spPr>
                  <a:xfrm>
                    <a:off x="10143571" y="3664630"/>
                    <a:ext cx="252000" cy="217817"/>
                  </a:xfrm>
                  <a:prstGeom prst="roundRect">
                    <a:avLst>
                      <a:gd name="adj" fmla="val 38026"/>
                    </a:avLst>
                  </a:prstGeom>
                  <a:blipFill>
                    <a:blip r:embed="rId34"/>
                    <a:stretch>
                      <a:fillRect b="-4000"/>
                    </a:stretch>
                  </a:blipFill>
                  <a:ln w="12700">
                    <a:solidFill>
                      <a:srgbClr val="FF0000"/>
                    </a:solidFill>
                  </a:ln>
                </p:spPr>
                <p:txBody>
                  <a:bodyPr/>
                  <a:lstStyle/>
                  <a:p>
                    <a:r>
                      <a:rPr lang="en-NZ">
                        <a:noFill/>
                      </a:rPr>
                      <a:t> </a:t>
                    </a:r>
                  </a:p>
                </p:txBody>
              </p:sp>
            </mc:Fallback>
          </mc:AlternateContent>
          <p:cxnSp>
            <p:nvCxnSpPr>
              <p:cNvPr id="93" name="Straight Arrow Connector 92">
                <a:extLst>
                  <a:ext uri="{FF2B5EF4-FFF2-40B4-BE49-F238E27FC236}">
                    <a16:creationId xmlns:a16="http://schemas.microsoft.com/office/drawing/2014/main" id="{F3E2F998-6C7C-1002-F155-CAD5C444E4FB}"/>
                  </a:ext>
                </a:extLst>
              </p:cNvPr>
              <p:cNvCxnSpPr>
                <a:cxnSpLocks/>
                <a:stCxn id="98" idx="3"/>
                <a:endCxn id="92" idx="1"/>
              </p:cNvCxnSpPr>
              <p:nvPr/>
            </p:nvCxnSpPr>
            <p:spPr>
              <a:xfrm>
                <a:off x="8172185" y="3773538"/>
                <a:ext cx="1971386" cy="1"/>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8BBF5ADB-54D5-0886-1FE9-5876327A664C}"/>
                      </a:ext>
                    </a:extLst>
                  </p:cNvPr>
                  <p:cNvSpPr txBox="1"/>
                  <p:nvPr/>
                </p:nvSpPr>
                <p:spPr>
                  <a:xfrm>
                    <a:off x="8362837" y="3126019"/>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5" name="TextBox 94">
                    <a:extLst>
                      <a:ext uri="{FF2B5EF4-FFF2-40B4-BE49-F238E27FC236}">
                        <a16:creationId xmlns:a16="http://schemas.microsoft.com/office/drawing/2014/main" id="{8BBF5ADB-54D5-0886-1FE9-5876327A664C}"/>
                      </a:ext>
                    </a:extLst>
                  </p:cNvPr>
                  <p:cNvSpPr txBox="1">
                    <a:spLocks noRot="1" noChangeAspect="1" noMove="1" noResize="1" noEditPoints="1" noAdjustHandles="1" noChangeArrowheads="1" noChangeShapeType="1" noTextEdit="1"/>
                  </p:cNvSpPr>
                  <p:nvPr/>
                </p:nvSpPr>
                <p:spPr>
                  <a:xfrm>
                    <a:off x="8362837" y="3126019"/>
                    <a:ext cx="216000" cy="177344"/>
                  </a:xfrm>
                  <a:prstGeom prst="roundRect">
                    <a:avLst>
                      <a:gd name="adj" fmla="val 38026"/>
                    </a:avLst>
                  </a:prstGeom>
                  <a:blipFill>
                    <a:blip r:embed="rId19"/>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F4FE66D-23AC-6AC4-B585-157155DE9CAD}"/>
                      </a:ext>
                    </a:extLst>
                  </p:cNvPr>
                  <p:cNvSpPr txBox="1"/>
                  <p:nvPr/>
                </p:nvSpPr>
                <p:spPr>
                  <a:xfrm>
                    <a:off x="9070835" y="3126019"/>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6" name="TextBox 95">
                    <a:extLst>
                      <a:ext uri="{FF2B5EF4-FFF2-40B4-BE49-F238E27FC236}">
                        <a16:creationId xmlns:a16="http://schemas.microsoft.com/office/drawing/2014/main" id="{CF4FE66D-23AC-6AC4-B585-157155DE9CAD}"/>
                      </a:ext>
                    </a:extLst>
                  </p:cNvPr>
                  <p:cNvSpPr txBox="1">
                    <a:spLocks noRot="1" noChangeAspect="1" noMove="1" noResize="1" noEditPoints="1" noAdjustHandles="1" noChangeArrowheads="1" noChangeShapeType="1" noTextEdit="1"/>
                  </p:cNvSpPr>
                  <p:nvPr/>
                </p:nvSpPr>
                <p:spPr>
                  <a:xfrm>
                    <a:off x="9070835" y="3126019"/>
                    <a:ext cx="216000" cy="177344"/>
                  </a:xfrm>
                  <a:prstGeom prst="roundRect">
                    <a:avLst>
                      <a:gd name="adj" fmla="val 38026"/>
                    </a:avLst>
                  </a:prstGeom>
                  <a:blipFill>
                    <a:blip r:embed="rId35"/>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6475A086-EFF0-CE4F-D428-6EE1A85716AE}"/>
                      </a:ext>
                    </a:extLst>
                  </p:cNvPr>
                  <p:cNvSpPr txBox="1"/>
                  <p:nvPr/>
                </p:nvSpPr>
                <p:spPr>
                  <a:xfrm>
                    <a:off x="9070835" y="4591480"/>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7" name="TextBox 96">
                    <a:extLst>
                      <a:ext uri="{FF2B5EF4-FFF2-40B4-BE49-F238E27FC236}">
                        <a16:creationId xmlns:a16="http://schemas.microsoft.com/office/drawing/2014/main" id="{6475A086-EFF0-CE4F-D428-6EE1A85716AE}"/>
                      </a:ext>
                    </a:extLst>
                  </p:cNvPr>
                  <p:cNvSpPr txBox="1">
                    <a:spLocks noRot="1" noChangeAspect="1" noMove="1" noResize="1" noEditPoints="1" noAdjustHandles="1" noChangeArrowheads="1" noChangeShapeType="1" noTextEdit="1"/>
                  </p:cNvSpPr>
                  <p:nvPr/>
                </p:nvSpPr>
                <p:spPr>
                  <a:xfrm>
                    <a:off x="9070835" y="4591480"/>
                    <a:ext cx="216000" cy="177344"/>
                  </a:xfrm>
                  <a:prstGeom prst="roundRect">
                    <a:avLst>
                      <a:gd name="adj" fmla="val 38026"/>
                    </a:avLst>
                  </a:prstGeom>
                  <a:blipFill>
                    <a:blip r:embed="rId36"/>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16625D79-BD2B-C1F9-92E4-2D58F7E3B5A7}"/>
                      </a:ext>
                    </a:extLst>
                  </p:cNvPr>
                  <p:cNvSpPr txBox="1"/>
                  <p:nvPr/>
                </p:nvSpPr>
                <p:spPr>
                  <a:xfrm>
                    <a:off x="7956185" y="3684866"/>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8" name="TextBox 97">
                    <a:extLst>
                      <a:ext uri="{FF2B5EF4-FFF2-40B4-BE49-F238E27FC236}">
                        <a16:creationId xmlns:a16="http://schemas.microsoft.com/office/drawing/2014/main" id="{16625D79-BD2B-C1F9-92E4-2D58F7E3B5A7}"/>
                      </a:ext>
                    </a:extLst>
                  </p:cNvPr>
                  <p:cNvSpPr txBox="1">
                    <a:spLocks noRot="1" noChangeAspect="1" noMove="1" noResize="1" noEditPoints="1" noAdjustHandles="1" noChangeArrowheads="1" noChangeShapeType="1" noTextEdit="1"/>
                  </p:cNvSpPr>
                  <p:nvPr/>
                </p:nvSpPr>
                <p:spPr>
                  <a:xfrm>
                    <a:off x="7956185" y="3684866"/>
                    <a:ext cx="216000" cy="177344"/>
                  </a:xfrm>
                  <a:prstGeom prst="roundRect">
                    <a:avLst>
                      <a:gd name="adj" fmla="val 38026"/>
                    </a:avLst>
                  </a:prstGeom>
                  <a:blipFill>
                    <a:blip r:embed="rId21"/>
                    <a:stretch>
                      <a:fillRect b="-3448"/>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12A41849-0CAC-F4AB-BCFF-6970B769323E}"/>
                      </a:ext>
                    </a:extLst>
                  </p:cNvPr>
                  <p:cNvSpPr txBox="1"/>
                  <p:nvPr/>
                </p:nvSpPr>
                <p:spPr>
                  <a:xfrm>
                    <a:off x="7956185" y="4223819"/>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9" name="TextBox 98">
                    <a:extLst>
                      <a:ext uri="{FF2B5EF4-FFF2-40B4-BE49-F238E27FC236}">
                        <a16:creationId xmlns:a16="http://schemas.microsoft.com/office/drawing/2014/main" id="{12A41849-0CAC-F4AB-BCFF-6970B769323E}"/>
                      </a:ext>
                    </a:extLst>
                  </p:cNvPr>
                  <p:cNvSpPr txBox="1">
                    <a:spLocks noRot="1" noChangeAspect="1" noMove="1" noResize="1" noEditPoints="1" noAdjustHandles="1" noChangeArrowheads="1" noChangeShapeType="1" noTextEdit="1"/>
                  </p:cNvSpPr>
                  <p:nvPr/>
                </p:nvSpPr>
                <p:spPr>
                  <a:xfrm>
                    <a:off x="7956185" y="4223819"/>
                    <a:ext cx="216000" cy="177344"/>
                  </a:xfrm>
                  <a:prstGeom prst="roundRect">
                    <a:avLst>
                      <a:gd name="adj" fmla="val 38026"/>
                    </a:avLst>
                  </a:prstGeom>
                  <a:blipFill>
                    <a:blip r:embed="rId22"/>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590FC028-55C4-237A-6E53-64DAF4F3C751}"/>
                      </a:ext>
                    </a:extLst>
                  </p:cNvPr>
                  <p:cNvSpPr txBox="1"/>
                  <p:nvPr/>
                </p:nvSpPr>
                <p:spPr>
                  <a:xfrm>
                    <a:off x="8362837" y="4591480"/>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0" name="TextBox 99">
                    <a:extLst>
                      <a:ext uri="{FF2B5EF4-FFF2-40B4-BE49-F238E27FC236}">
                        <a16:creationId xmlns:a16="http://schemas.microsoft.com/office/drawing/2014/main" id="{590FC028-55C4-237A-6E53-64DAF4F3C751}"/>
                      </a:ext>
                    </a:extLst>
                  </p:cNvPr>
                  <p:cNvSpPr txBox="1">
                    <a:spLocks noRot="1" noChangeAspect="1" noMove="1" noResize="1" noEditPoints="1" noAdjustHandles="1" noChangeArrowheads="1" noChangeShapeType="1" noTextEdit="1"/>
                  </p:cNvSpPr>
                  <p:nvPr/>
                </p:nvSpPr>
                <p:spPr>
                  <a:xfrm>
                    <a:off x="8362837" y="4591480"/>
                    <a:ext cx="216000" cy="177344"/>
                  </a:xfrm>
                  <a:prstGeom prst="roundRect">
                    <a:avLst>
                      <a:gd name="adj" fmla="val 38026"/>
                    </a:avLst>
                  </a:prstGeom>
                  <a:blipFill>
                    <a:blip r:embed="rId20"/>
                    <a:stretch>
                      <a:fillRect/>
                    </a:stretch>
                  </a:blipFill>
                  <a:ln w="12700">
                    <a:noFill/>
                  </a:ln>
                </p:spPr>
                <p:txBody>
                  <a:bodyPr/>
                  <a:lstStyle/>
                  <a:p>
                    <a:r>
                      <a:rPr lang="en-NZ">
                        <a:noFill/>
                      </a:rPr>
                      <a:t> </a:t>
                    </a:r>
                  </a:p>
                </p:txBody>
              </p:sp>
            </mc:Fallback>
          </mc:AlternateContent>
          <p:cxnSp>
            <p:nvCxnSpPr>
              <p:cNvPr id="101" name="Connector: Elbow 100">
                <a:extLst>
                  <a:ext uri="{FF2B5EF4-FFF2-40B4-BE49-F238E27FC236}">
                    <a16:creationId xmlns:a16="http://schemas.microsoft.com/office/drawing/2014/main" id="{82E07624-6307-2E74-64E8-B8C0402CB70B}"/>
                  </a:ext>
                </a:extLst>
              </p:cNvPr>
              <p:cNvCxnSpPr>
                <a:cxnSpLocks/>
                <a:stCxn id="100" idx="2"/>
                <a:endCxn id="75" idx="3"/>
              </p:cNvCxnSpPr>
              <p:nvPr/>
            </p:nvCxnSpPr>
            <p:spPr>
              <a:xfrm rot="5400000">
                <a:off x="8000794" y="4417315"/>
                <a:ext cx="118534" cy="821553"/>
              </a:xfrm>
              <a:prstGeom prst="bentConnector2">
                <a:avLst/>
              </a:prstGeom>
              <a:ln w="12700">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102A3DF6-5C96-5F59-C93A-1F40D1D8D885}"/>
                      </a:ext>
                    </a:extLst>
                  </p:cNvPr>
                  <p:cNvSpPr txBox="1"/>
                  <p:nvPr/>
                </p:nvSpPr>
                <p:spPr>
                  <a:xfrm>
                    <a:off x="9552099" y="3415962"/>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2" name="TextBox 101">
                    <a:extLst>
                      <a:ext uri="{FF2B5EF4-FFF2-40B4-BE49-F238E27FC236}">
                        <a16:creationId xmlns:a16="http://schemas.microsoft.com/office/drawing/2014/main" id="{102A3DF6-5C96-5F59-C93A-1F40D1D8D885}"/>
                      </a:ext>
                    </a:extLst>
                  </p:cNvPr>
                  <p:cNvSpPr txBox="1">
                    <a:spLocks noRot="1" noChangeAspect="1" noMove="1" noResize="1" noEditPoints="1" noAdjustHandles="1" noChangeArrowheads="1" noChangeShapeType="1" noTextEdit="1"/>
                  </p:cNvSpPr>
                  <p:nvPr/>
                </p:nvSpPr>
                <p:spPr>
                  <a:xfrm>
                    <a:off x="9552099" y="3415962"/>
                    <a:ext cx="216000" cy="177344"/>
                  </a:xfrm>
                  <a:prstGeom prst="roundRect">
                    <a:avLst>
                      <a:gd name="adj" fmla="val 38026"/>
                    </a:avLst>
                  </a:prstGeom>
                  <a:blipFill>
                    <a:blip r:embed="rId24"/>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0EB1463B-2611-CB8D-A1CC-A7A1E8155D38}"/>
                      </a:ext>
                    </a:extLst>
                  </p:cNvPr>
                  <p:cNvSpPr txBox="1"/>
                  <p:nvPr/>
                </p:nvSpPr>
                <p:spPr>
                  <a:xfrm>
                    <a:off x="9552099" y="4223819"/>
                    <a:ext cx="216000" cy="177344"/>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3" name="TextBox 102">
                    <a:extLst>
                      <a:ext uri="{FF2B5EF4-FFF2-40B4-BE49-F238E27FC236}">
                        <a16:creationId xmlns:a16="http://schemas.microsoft.com/office/drawing/2014/main" id="{0EB1463B-2611-CB8D-A1CC-A7A1E8155D38}"/>
                      </a:ext>
                    </a:extLst>
                  </p:cNvPr>
                  <p:cNvSpPr txBox="1">
                    <a:spLocks noRot="1" noChangeAspect="1" noMove="1" noResize="1" noEditPoints="1" noAdjustHandles="1" noChangeArrowheads="1" noChangeShapeType="1" noTextEdit="1"/>
                  </p:cNvSpPr>
                  <p:nvPr/>
                </p:nvSpPr>
                <p:spPr>
                  <a:xfrm>
                    <a:off x="9552099" y="4223819"/>
                    <a:ext cx="216000" cy="177344"/>
                  </a:xfrm>
                  <a:prstGeom prst="roundRect">
                    <a:avLst>
                      <a:gd name="adj" fmla="val 38026"/>
                    </a:avLst>
                  </a:prstGeom>
                  <a:blipFill>
                    <a:blip r:embed="rId24"/>
                    <a:stretch>
                      <a:fillRect/>
                    </a:stretch>
                  </a:blipFill>
                  <a:ln w="12700">
                    <a:noFill/>
                  </a:ln>
                </p:spPr>
                <p:txBody>
                  <a:bodyPr/>
                  <a:lstStyle/>
                  <a:p>
                    <a:r>
                      <a:rPr lang="en-NZ">
                        <a:noFill/>
                      </a:rPr>
                      <a:t> </a:t>
                    </a:r>
                  </a:p>
                </p:txBody>
              </p:sp>
            </mc:Fallback>
          </mc:AlternateContent>
          <p:cxnSp>
            <p:nvCxnSpPr>
              <p:cNvPr id="104" name="Straight Arrow Connector 103">
                <a:extLst>
                  <a:ext uri="{FF2B5EF4-FFF2-40B4-BE49-F238E27FC236}">
                    <a16:creationId xmlns:a16="http://schemas.microsoft.com/office/drawing/2014/main" id="{D7CBF908-B9DA-7884-CD11-74D541E39F94}"/>
                  </a:ext>
                </a:extLst>
              </p:cNvPr>
              <p:cNvCxnSpPr>
                <a:cxnSpLocks/>
                <a:stCxn id="100" idx="1"/>
                <a:endCxn id="63" idx="3"/>
              </p:cNvCxnSpPr>
              <p:nvPr/>
            </p:nvCxnSpPr>
            <p:spPr>
              <a:xfrm flipH="1">
                <a:off x="8244185" y="4680152"/>
                <a:ext cx="118652" cy="1"/>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FA7C804-AD31-A539-00AD-73CC0F80F27B}"/>
                  </a:ext>
                </a:extLst>
              </p:cNvPr>
              <p:cNvCxnSpPr>
                <a:cxnSpLocks/>
                <a:stCxn id="64" idx="1"/>
                <a:endCxn id="97" idx="3"/>
              </p:cNvCxnSpPr>
              <p:nvPr/>
            </p:nvCxnSpPr>
            <p:spPr>
              <a:xfrm flipH="1">
                <a:off x="9286835" y="4680152"/>
                <a:ext cx="103264"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BC910C8-7B65-616F-77D5-B3CC82A5A140}"/>
                  </a:ext>
                </a:extLst>
              </p:cNvPr>
              <p:cNvCxnSpPr>
                <a:cxnSpLocks/>
                <a:stCxn id="85" idx="3"/>
                <a:endCxn id="95" idx="1"/>
              </p:cNvCxnSpPr>
              <p:nvPr/>
            </p:nvCxnSpPr>
            <p:spPr>
              <a:xfrm flipV="1">
                <a:off x="8262185" y="3214691"/>
                <a:ext cx="100652" cy="1"/>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A5060DF-FD3D-FA88-E389-C344A9E3D5FC}"/>
                  </a:ext>
                </a:extLst>
              </p:cNvPr>
              <p:cNvCxnSpPr>
                <a:cxnSpLocks/>
                <a:stCxn id="96" idx="3"/>
                <a:endCxn id="81" idx="1"/>
              </p:cNvCxnSpPr>
              <p:nvPr/>
            </p:nvCxnSpPr>
            <p:spPr>
              <a:xfrm>
                <a:off x="9286835" y="3214691"/>
                <a:ext cx="121264" cy="0"/>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CF8F8C5-5A4D-076D-D175-0D935CB62129}"/>
                  </a:ext>
                </a:extLst>
              </p:cNvPr>
              <p:cNvCxnSpPr>
                <a:cxnSpLocks/>
                <a:stCxn id="103" idx="1"/>
                <a:endCxn id="76" idx="3"/>
              </p:cNvCxnSpPr>
              <p:nvPr/>
            </p:nvCxnSpPr>
            <p:spPr>
              <a:xfrm flipH="1" flipV="1">
                <a:off x="9125414" y="4312490"/>
                <a:ext cx="426686" cy="1"/>
              </a:xfrm>
              <a:prstGeom prst="straightConnector1">
                <a:avLst/>
              </a:prstGeom>
              <a:ln w="12700">
                <a:headEnd type="none" w="sm" len="med"/>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60EE3AFC-1BAC-1E02-D4AC-CF30E9EEEAEA}"/>
                      </a:ext>
                    </a:extLst>
                  </p:cNvPr>
                  <p:cNvSpPr txBox="1">
                    <a:spLocks/>
                  </p:cNvSpPr>
                  <p:nvPr/>
                </p:nvSpPr>
                <p:spPr>
                  <a:xfrm>
                    <a:off x="9240463" y="4213355"/>
                    <a:ext cx="252000" cy="194277"/>
                  </a:xfrm>
                  <a:prstGeom prst="ellipse">
                    <a:avLst/>
                  </a:prstGeom>
                  <a:solidFill>
                    <a:srgbClr val="0070C0"/>
                  </a:solid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NZ" sz="1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NZ" sz="1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𝑧</m:t>
                              </m:r>
                            </m:e>
                            <m:sub>
                              <m:r>
                                <a:rPr kumimoji="0" lang="en-NZ" sz="1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NZ" sz="1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𝐹</m:t>
                          </m:r>
                        </m:oMath>
                      </m:oMathPara>
                    </a14:m>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109" name="TextBox 108">
                    <a:extLst>
                      <a:ext uri="{FF2B5EF4-FFF2-40B4-BE49-F238E27FC236}">
                        <a16:creationId xmlns:a16="http://schemas.microsoft.com/office/drawing/2014/main" id="{60EE3AFC-1BAC-1E02-D4AC-CF30E9EEEAEA}"/>
                      </a:ext>
                    </a:extLst>
                  </p:cNvPr>
                  <p:cNvSpPr txBox="1">
                    <a:spLocks noRot="1" noChangeAspect="1" noMove="1" noResize="1" noEditPoints="1" noAdjustHandles="1" noChangeArrowheads="1" noChangeShapeType="1" noTextEdit="1"/>
                  </p:cNvSpPr>
                  <p:nvPr/>
                </p:nvSpPr>
                <p:spPr>
                  <a:xfrm>
                    <a:off x="9240463" y="4213355"/>
                    <a:ext cx="252000" cy="194277"/>
                  </a:xfrm>
                  <a:prstGeom prst="ellipse">
                    <a:avLst/>
                  </a:prstGeom>
                  <a:blipFill>
                    <a:blip r:embed="rId37"/>
                    <a:stretch>
                      <a:fillRect/>
                    </a:stretch>
                  </a:blipFill>
                </p:spPr>
                <p:txBody>
                  <a:bodyPr/>
                  <a:lstStyle/>
                  <a:p>
                    <a:r>
                      <a:rPr lang="en-NZ">
                        <a:noFill/>
                      </a:rPr>
                      <a:t> </a:t>
                    </a:r>
                  </a:p>
                </p:txBody>
              </p:sp>
            </mc:Fallback>
          </mc:AlternateContent>
        </p:grpSp>
        <p:sp>
          <p:nvSpPr>
            <p:cNvPr id="25" name="Arrow: Right 24">
              <a:extLst>
                <a:ext uri="{FF2B5EF4-FFF2-40B4-BE49-F238E27FC236}">
                  <a16:creationId xmlns:a16="http://schemas.microsoft.com/office/drawing/2014/main" id="{93BABE6B-D9EB-B4C9-9A97-5CDF121CA406}"/>
                </a:ext>
              </a:extLst>
            </p:cNvPr>
            <p:cNvSpPr/>
            <p:nvPr/>
          </p:nvSpPr>
          <p:spPr>
            <a:xfrm>
              <a:off x="3278961" y="2947468"/>
              <a:ext cx="278961" cy="34713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row: Right 25">
              <a:extLst>
                <a:ext uri="{FF2B5EF4-FFF2-40B4-BE49-F238E27FC236}">
                  <a16:creationId xmlns:a16="http://schemas.microsoft.com/office/drawing/2014/main" id="{6C0BA5B5-9128-F28A-BBBE-94A810FE816E}"/>
                </a:ext>
              </a:extLst>
            </p:cNvPr>
            <p:cNvSpPr/>
            <p:nvPr/>
          </p:nvSpPr>
          <p:spPr>
            <a:xfrm>
              <a:off x="9080498" y="2947468"/>
              <a:ext cx="278961" cy="34713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F48C0436-3DB4-6BBC-DFAB-1BBFA49228F8}"/>
                </a:ext>
              </a:extLst>
            </p:cNvPr>
            <p:cNvGrpSpPr/>
            <p:nvPr/>
          </p:nvGrpSpPr>
          <p:grpSpPr>
            <a:xfrm>
              <a:off x="9960747" y="1867070"/>
              <a:ext cx="1051997" cy="2507929"/>
              <a:chOff x="9960747" y="1842558"/>
              <a:chExt cx="1051997" cy="2507929"/>
            </a:xfrm>
          </p:grpSpPr>
          <p:cxnSp>
            <p:nvCxnSpPr>
              <p:cNvPr id="31" name="Straight Arrow Connector 30">
                <a:extLst>
                  <a:ext uri="{FF2B5EF4-FFF2-40B4-BE49-F238E27FC236}">
                    <a16:creationId xmlns:a16="http://schemas.microsoft.com/office/drawing/2014/main" id="{F90A8B85-EF3C-DA37-CF5B-29FE9E351865}"/>
                  </a:ext>
                </a:extLst>
              </p:cNvPr>
              <p:cNvCxnSpPr>
                <a:cxnSpLocks/>
                <a:stCxn id="36" idx="2"/>
                <a:endCxn id="35" idx="0"/>
              </p:cNvCxnSpPr>
              <p:nvPr/>
            </p:nvCxnSpPr>
            <p:spPr>
              <a:xfrm>
                <a:off x="10356747" y="2504133"/>
                <a:ext cx="0" cy="702603"/>
              </a:xfrm>
              <a:prstGeom prst="straightConnector1">
                <a:avLst/>
              </a:prstGeom>
              <a:ln w="19050">
                <a:solidFill>
                  <a:srgbClr val="7030A0"/>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97267C0-B9A0-26E1-FD6C-E7A0D0D51C50}"/>
                  </a:ext>
                </a:extLst>
              </p:cNvPr>
              <p:cNvGrpSpPr/>
              <p:nvPr/>
            </p:nvGrpSpPr>
            <p:grpSpPr>
              <a:xfrm>
                <a:off x="9960747" y="2669292"/>
                <a:ext cx="792000" cy="216000"/>
                <a:chOff x="10025143" y="2953243"/>
                <a:chExt cx="792000" cy="216000"/>
              </a:xfrm>
            </p:grpSpPr>
            <p:cxnSp>
              <p:nvCxnSpPr>
                <p:cNvPr id="39" name="Straight Connector 38">
                  <a:extLst>
                    <a:ext uri="{FF2B5EF4-FFF2-40B4-BE49-F238E27FC236}">
                      <a16:creationId xmlns:a16="http://schemas.microsoft.com/office/drawing/2014/main" id="{E23023D1-9E2A-7229-E55E-F7497B2F198A}"/>
                    </a:ext>
                  </a:extLst>
                </p:cNvPr>
                <p:cNvCxnSpPr>
                  <a:cxnSpLocks/>
                </p:cNvCxnSpPr>
                <p:nvPr/>
              </p:nvCxnSpPr>
              <p:spPr>
                <a:xfrm>
                  <a:off x="10025143" y="3061243"/>
                  <a:ext cx="792000" cy="0"/>
                </a:xfrm>
                <a:prstGeom prst="line">
                  <a:avLst/>
                </a:prstGeom>
                <a:ln w="57150" cmpd="dbl">
                  <a:solidFill>
                    <a:schemeClr val="accent4">
                      <a:lumMod val="75000"/>
                    </a:schemeClr>
                  </a:solidFill>
                  <a:miter lim="800000"/>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Rounded Corners 39">
                      <a:extLst>
                        <a:ext uri="{FF2B5EF4-FFF2-40B4-BE49-F238E27FC236}">
                          <a16:creationId xmlns:a16="http://schemas.microsoft.com/office/drawing/2014/main" id="{1816B994-A73E-EFCB-95F8-6CDA5D211E22}"/>
                        </a:ext>
                      </a:extLst>
                    </p:cNvPr>
                    <p:cNvSpPr/>
                    <p:nvPr/>
                  </p:nvSpPr>
                  <p:spPr>
                    <a:xfrm>
                      <a:off x="10236843" y="2953243"/>
                      <a:ext cx="360000" cy="216000"/>
                    </a:xfrm>
                    <a:prstGeom prst="roundRect">
                      <a:avLst>
                        <a:gd name="adj" fmla="val 22549"/>
                      </a:avLst>
                    </a:prstGeom>
                    <a:gradFill flip="none" rotWithShape="1">
                      <a:gsLst>
                        <a:gs pos="53900">
                          <a:schemeClr val="bg1"/>
                        </a:gs>
                        <a:gs pos="11000">
                          <a:srgbClr val="FFCC66"/>
                        </a:gs>
                        <a:gs pos="89000">
                          <a:srgbClr val="FFCC66"/>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NZ" sz="12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𝐇</m:t>
                                </m:r>
                              </m:e>
                              <m:sup>
                                <m:r>
                                  <a:rPr kumimoji="0" lang="en-NZ" sz="12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oMath>
                        </m:oMathPara>
                      </a14:m>
                      <a:endParaRPr kumimoji="0" lang="en-NZ"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0" name="Rectangle: Rounded Corners 39">
                      <a:extLst>
                        <a:ext uri="{FF2B5EF4-FFF2-40B4-BE49-F238E27FC236}">
                          <a16:creationId xmlns:a16="http://schemas.microsoft.com/office/drawing/2014/main" id="{1816B994-A73E-EFCB-95F8-6CDA5D211E22}"/>
                        </a:ext>
                      </a:extLst>
                    </p:cNvPr>
                    <p:cNvSpPr>
                      <a:spLocks noRot="1" noChangeAspect="1" noMove="1" noResize="1" noEditPoints="1" noAdjustHandles="1" noChangeArrowheads="1" noChangeShapeType="1" noTextEdit="1"/>
                    </p:cNvSpPr>
                    <p:nvPr/>
                  </p:nvSpPr>
                  <p:spPr>
                    <a:xfrm>
                      <a:off x="10236843" y="2953243"/>
                      <a:ext cx="360000" cy="216000"/>
                    </a:xfrm>
                    <a:prstGeom prst="roundRect">
                      <a:avLst>
                        <a:gd name="adj" fmla="val 22549"/>
                      </a:avLst>
                    </a:prstGeom>
                    <a:blipFill>
                      <a:blip r:embed="rId39"/>
                      <a:stretch>
                        <a:fillRect/>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8C93719-9661-DAD1-F91C-766E86295303}"/>
                      </a:ext>
                    </a:extLst>
                  </p:cNvPr>
                  <p:cNvSpPr txBox="1"/>
                  <p:nvPr/>
                </p:nvSpPr>
                <p:spPr>
                  <a:xfrm>
                    <a:off x="10176747" y="1842558"/>
                    <a:ext cx="360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3" name="TextBox 32">
                    <a:extLst>
                      <a:ext uri="{FF2B5EF4-FFF2-40B4-BE49-F238E27FC236}">
                        <a16:creationId xmlns:a16="http://schemas.microsoft.com/office/drawing/2014/main" id="{A8C93719-9661-DAD1-F91C-766E86295303}"/>
                      </a:ext>
                    </a:extLst>
                  </p:cNvPr>
                  <p:cNvSpPr txBox="1">
                    <a:spLocks noRot="1" noChangeAspect="1" noMove="1" noResize="1" noEditPoints="1" noAdjustHandles="1" noChangeArrowheads="1" noChangeShapeType="1" noTextEdit="1"/>
                  </p:cNvSpPr>
                  <p:nvPr/>
                </p:nvSpPr>
                <p:spPr>
                  <a:xfrm>
                    <a:off x="10176747" y="1842558"/>
                    <a:ext cx="360000" cy="252000"/>
                  </a:xfrm>
                  <a:prstGeom prst="roundRect">
                    <a:avLst>
                      <a:gd name="adj" fmla="val 38026"/>
                    </a:avLst>
                  </a:prstGeom>
                  <a:blipFill>
                    <a:blip r:embed="rId40"/>
                    <a:stretch>
                      <a:fillRect b="-4545"/>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1B6E293-C83A-4D5D-97F6-7275E5FDACA7}"/>
                      </a:ext>
                    </a:extLst>
                  </p:cNvPr>
                  <p:cNvSpPr txBox="1"/>
                  <p:nvPr/>
                </p:nvSpPr>
                <p:spPr>
                  <a:xfrm>
                    <a:off x="10176747" y="4098487"/>
                    <a:ext cx="360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4" name="TextBox 33">
                    <a:extLst>
                      <a:ext uri="{FF2B5EF4-FFF2-40B4-BE49-F238E27FC236}">
                        <a16:creationId xmlns:a16="http://schemas.microsoft.com/office/drawing/2014/main" id="{81B6E293-C83A-4D5D-97F6-7275E5FDACA7}"/>
                      </a:ext>
                    </a:extLst>
                  </p:cNvPr>
                  <p:cNvSpPr txBox="1">
                    <a:spLocks noRot="1" noChangeAspect="1" noMove="1" noResize="1" noEditPoints="1" noAdjustHandles="1" noChangeArrowheads="1" noChangeShapeType="1" noTextEdit="1"/>
                  </p:cNvSpPr>
                  <p:nvPr/>
                </p:nvSpPr>
                <p:spPr>
                  <a:xfrm>
                    <a:off x="10176747" y="4098487"/>
                    <a:ext cx="360000" cy="252000"/>
                  </a:xfrm>
                  <a:prstGeom prst="roundRect">
                    <a:avLst>
                      <a:gd name="adj" fmla="val 38026"/>
                    </a:avLst>
                  </a:prstGeom>
                  <a:blipFill>
                    <a:blip r:embed="rId41"/>
                    <a:stretch>
                      <a:fillRect b="-6818"/>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9ECEBC-E25E-2418-86BF-B7AD28582CFB}"/>
                      </a:ext>
                    </a:extLst>
                  </p:cNvPr>
                  <p:cNvSpPr txBox="1"/>
                  <p:nvPr/>
                </p:nvSpPr>
                <p:spPr>
                  <a:xfrm>
                    <a:off x="10158747" y="3206736"/>
                    <a:ext cx="396000" cy="252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5" name="TextBox 34">
                    <a:extLst>
                      <a:ext uri="{FF2B5EF4-FFF2-40B4-BE49-F238E27FC236}">
                        <a16:creationId xmlns:a16="http://schemas.microsoft.com/office/drawing/2014/main" id="{B59ECEBC-E25E-2418-86BF-B7AD28582CFB}"/>
                      </a:ext>
                    </a:extLst>
                  </p:cNvPr>
                  <p:cNvSpPr txBox="1">
                    <a:spLocks noRot="1" noChangeAspect="1" noMove="1" noResize="1" noEditPoints="1" noAdjustHandles="1" noChangeArrowheads="1" noChangeShapeType="1" noTextEdit="1"/>
                  </p:cNvSpPr>
                  <p:nvPr/>
                </p:nvSpPr>
                <p:spPr>
                  <a:xfrm>
                    <a:off x="10158747" y="3206736"/>
                    <a:ext cx="396000" cy="252000"/>
                  </a:xfrm>
                  <a:prstGeom prst="roundRect">
                    <a:avLst>
                      <a:gd name="adj" fmla="val 38026"/>
                    </a:avLst>
                  </a:prstGeom>
                  <a:blipFill>
                    <a:blip r:embed="rId42"/>
                    <a:stretch>
                      <a:fillRect/>
                    </a:stretch>
                  </a:blipFill>
                  <a:ln w="12700">
                    <a:no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B94584D-2CF0-E70B-1084-31890DE77749}"/>
                      </a:ext>
                    </a:extLst>
                  </p:cNvPr>
                  <p:cNvSpPr txBox="1"/>
                  <p:nvPr/>
                </p:nvSpPr>
                <p:spPr>
                  <a:xfrm>
                    <a:off x="10158747" y="2252133"/>
                    <a:ext cx="396000" cy="252000"/>
                  </a:xfrm>
                  <a:prstGeom prst="roundRect">
                    <a:avLst>
                      <a:gd name="adj" fmla="val 38026"/>
                    </a:avLst>
                  </a:prstGeom>
                  <a:solidFill>
                    <a:schemeClr val="accent6">
                      <a:lumMod val="20000"/>
                      <a:lumOff val="80000"/>
                    </a:schemeClr>
                  </a:solidFill>
                  <a:ln w="12700">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200" b="1" i="1" u="none" strike="noStrike" kern="1200" cap="none" spc="0" normalizeH="0" baseline="0" noProof="0">
                                  <a:ln>
                                    <a:noFill/>
                                  </a:ln>
                                  <a:solidFill>
                                    <a:prstClr val="black"/>
                                  </a:solidFill>
                                  <a:effectLst/>
                                  <a:uLnTx/>
                                  <a:uFillTx/>
                                  <a:latin typeface="Cambria Math" panose="02040503050406030204" pitchFamily="18" charset="0"/>
                                  <a:ea typeface="+mn-ea"/>
                                  <a:cs typeface="Calibri" panose="020F0502020204030204" pitchFamily="34" charset="0"/>
                                </a:rPr>
                                <m:t>.</m:t>
                              </m:r>
                              <m:sSup>
                                <m:sSupPr>
                                  <m:ctrlP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6" name="TextBox 35">
                    <a:extLst>
                      <a:ext uri="{FF2B5EF4-FFF2-40B4-BE49-F238E27FC236}">
                        <a16:creationId xmlns:a16="http://schemas.microsoft.com/office/drawing/2014/main" id="{BB94584D-2CF0-E70B-1084-31890DE77749}"/>
                      </a:ext>
                    </a:extLst>
                  </p:cNvPr>
                  <p:cNvSpPr txBox="1">
                    <a:spLocks noRot="1" noChangeAspect="1" noMove="1" noResize="1" noEditPoints="1" noAdjustHandles="1" noChangeArrowheads="1" noChangeShapeType="1" noTextEdit="1"/>
                  </p:cNvSpPr>
                  <p:nvPr/>
                </p:nvSpPr>
                <p:spPr>
                  <a:xfrm>
                    <a:off x="10158747" y="2252133"/>
                    <a:ext cx="396000" cy="252000"/>
                  </a:xfrm>
                  <a:prstGeom prst="roundRect">
                    <a:avLst>
                      <a:gd name="adj" fmla="val 38026"/>
                    </a:avLst>
                  </a:prstGeom>
                  <a:blipFill>
                    <a:blip r:embed="rId43"/>
                    <a:stretch>
                      <a:fillRect/>
                    </a:stretch>
                  </a:blipFill>
                  <a:ln w="12700">
                    <a:noFill/>
                  </a:ln>
                </p:spPr>
                <p:txBody>
                  <a:bodyPr/>
                  <a:lstStyle/>
                  <a:p>
                    <a:r>
                      <a:rPr lang="en-NZ">
                        <a:noFill/>
                      </a:rPr>
                      <a:t> </a:t>
                    </a:r>
                  </a:p>
                </p:txBody>
              </p:sp>
            </mc:Fallback>
          </mc:AlternateContent>
          <p:cxnSp>
            <p:nvCxnSpPr>
              <p:cNvPr id="37" name="Straight Arrow Connector 36">
                <a:extLst>
                  <a:ext uri="{FF2B5EF4-FFF2-40B4-BE49-F238E27FC236}">
                    <a16:creationId xmlns:a16="http://schemas.microsoft.com/office/drawing/2014/main" id="{FA53A911-8461-BE6E-EFA0-F79A454350A8}"/>
                  </a:ext>
                </a:extLst>
              </p:cNvPr>
              <p:cNvCxnSpPr>
                <a:cxnSpLocks/>
                <a:stCxn id="33" idx="2"/>
                <a:endCxn id="36" idx="0"/>
              </p:cNvCxnSpPr>
              <p:nvPr/>
            </p:nvCxnSpPr>
            <p:spPr>
              <a:xfrm>
                <a:off x="10356747" y="2094558"/>
                <a:ext cx="0" cy="157575"/>
              </a:xfrm>
              <a:prstGeom prst="straightConnector1">
                <a:avLst/>
              </a:prstGeom>
              <a:ln w="19050">
                <a:solidFill>
                  <a:srgbClr val="7030A0"/>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7B4D473-897A-3BDD-0949-DDF41A10D2CD}"/>
                  </a:ext>
                </a:extLst>
              </p:cNvPr>
              <p:cNvCxnSpPr>
                <a:cxnSpLocks/>
                <a:stCxn id="35" idx="2"/>
                <a:endCxn id="34" idx="0"/>
              </p:cNvCxnSpPr>
              <p:nvPr/>
            </p:nvCxnSpPr>
            <p:spPr>
              <a:xfrm>
                <a:off x="10356747" y="3458736"/>
                <a:ext cx="0" cy="639751"/>
              </a:xfrm>
              <a:prstGeom prst="straightConnector1">
                <a:avLst/>
              </a:prstGeom>
              <a:ln w="19050">
                <a:solidFill>
                  <a:srgbClr val="7030A0"/>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E21D360-9EC7-5178-E935-CD67775AB3B3}"/>
                      </a:ext>
                    </a:extLst>
                  </p:cNvPr>
                  <p:cNvSpPr txBox="1"/>
                  <p:nvPr/>
                </p:nvSpPr>
                <p:spPr>
                  <a:xfrm>
                    <a:off x="10616744" y="2930668"/>
                    <a:ext cx="396000" cy="250663"/>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𝐴𝑇𝑃</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2" name="TextBox 41">
                    <a:extLst>
                      <a:ext uri="{FF2B5EF4-FFF2-40B4-BE49-F238E27FC236}">
                        <a16:creationId xmlns:a16="http://schemas.microsoft.com/office/drawing/2014/main" id="{7E21D360-9EC7-5178-E935-CD67775AB3B3}"/>
                      </a:ext>
                    </a:extLst>
                  </p:cNvPr>
                  <p:cNvSpPr txBox="1">
                    <a:spLocks noRot="1" noChangeAspect="1" noMove="1" noResize="1" noEditPoints="1" noAdjustHandles="1" noChangeArrowheads="1" noChangeShapeType="1" noTextEdit="1"/>
                  </p:cNvSpPr>
                  <p:nvPr/>
                </p:nvSpPr>
                <p:spPr>
                  <a:xfrm>
                    <a:off x="10616744" y="2930668"/>
                    <a:ext cx="396000" cy="250663"/>
                  </a:xfrm>
                  <a:prstGeom prst="roundRect">
                    <a:avLst>
                      <a:gd name="adj" fmla="val 38026"/>
                    </a:avLst>
                  </a:prstGeom>
                  <a:blipFill>
                    <a:blip r:embed="rId44"/>
                    <a:stretch>
                      <a:fillRect l="-2985" b="-2326"/>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CF66ED0-8D10-71EC-5984-FAE354CF2591}"/>
                      </a:ext>
                    </a:extLst>
                  </p:cNvPr>
                  <p:cNvSpPr txBox="1"/>
                  <p:nvPr/>
                </p:nvSpPr>
                <p:spPr>
                  <a:xfrm>
                    <a:off x="10616744" y="3536050"/>
                    <a:ext cx="396000" cy="250663"/>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𝐴𝐷𝑃</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3" name="TextBox 42">
                    <a:extLst>
                      <a:ext uri="{FF2B5EF4-FFF2-40B4-BE49-F238E27FC236}">
                        <a16:creationId xmlns:a16="http://schemas.microsoft.com/office/drawing/2014/main" id="{7CF66ED0-8D10-71EC-5984-FAE354CF2591}"/>
                      </a:ext>
                    </a:extLst>
                  </p:cNvPr>
                  <p:cNvSpPr txBox="1">
                    <a:spLocks noRot="1" noChangeAspect="1" noMove="1" noResize="1" noEditPoints="1" noAdjustHandles="1" noChangeArrowheads="1" noChangeShapeType="1" noTextEdit="1"/>
                  </p:cNvSpPr>
                  <p:nvPr/>
                </p:nvSpPr>
                <p:spPr>
                  <a:xfrm>
                    <a:off x="10616744" y="3536050"/>
                    <a:ext cx="396000" cy="250663"/>
                  </a:xfrm>
                  <a:prstGeom prst="roundRect">
                    <a:avLst>
                      <a:gd name="adj" fmla="val 38026"/>
                    </a:avLst>
                  </a:prstGeom>
                  <a:blipFill>
                    <a:blip r:embed="rId45"/>
                    <a:stretch>
                      <a:fillRect l="-4478" b="-4651"/>
                    </a:stretch>
                  </a:blipFill>
                  <a:ln w="12700">
                    <a:solidFill>
                      <a:srgbClr val="FF0000"/>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F82421D-FC70-58B0-FEF4-62A197E82302}"/>
                      </a:ext>
                    </a:extLst>
                  </p:cNvPr>
                  <p:cNvSpPr txBox="1"/>
                  <p:nvPr/>
                </p:nvSpPr>
                <p:spPr>
                  <a:xfrm>
                    <a:off x="10616744" y="3819762"/>
                    <a:ext cx="360000" cy="252000"/>
                  </a:xfrm>
                  <a:prstGeom prst="roundRect">
                    <a:avLst>
                      <a:gd name="adj" fmla="val 38026"/>
                    </a:avLst>
                  </a:prstGeom>
                  <a:solidFill>
                    <a:schemeClr val="accent6">
                      <a:lumMod val="20000"/>
                      <a:lumOff val="80000"/>
                    </a:schemeClr>
                  </a:solidFill>
                  <a:ln w="12700">
                    <a:solidFill>
                      <a:srgbClr val="FF0000"/>
                    </a:solid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NZ"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𝑃𝑖</m:t>
                              </m:r>
                            </m:sup>
                          </m:sSubSup>
                        </m:oMath>
                      </m:oMathPara>
                    </a14:m>
                    <a:endPar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4" name="TextBox 43">
                    <a:extLst>
                      <a:ext uri="{FF2B5EF4-FFF2-40B4-BE49-F238E27FC236}">
                        <a16:creationId xmlns:a16="http://schemas.microsoft.com/office/drawing/2014/main" id="{EF82421D-FC70-58B0-FEF4-62A197E82302}"/>
                      </a:ext>
                    </a:extLst>
                  </p:cNvPr>
                  <p:cNvSpPr txBox="1">
                    <a:spLocks noRot="1" noChangeAspect="1" noMove="1" noResize="1" noEditPoints="1" noAdjustHandles="1" noChangeArrowheads="1" noChangeShapeType="1" noTextEdit="1"/>
                  </p:cNvSpPr>
                  <p:nvPr/>
                </p:nvSpPr>
                <p:spPr>
                  <a:xfrm>
                    <a:off x="10616744" y="3819762"/>
                    <a:ext cx="360000" cy="252000"/>
                  </a:xfrm>
                  <a:prstGeom prst="roundRect">
                    <a:avLst>
                      <a:gd name="adj" fmla="val 38026"/>
                    </a:avLst>
                  </a:prstGeom>
                  <a:blipFill>
                    <a:blip r:embed="rId46"/>
                    <a:stretch>
                      <a:fillRect b="-4651"/>
                    </a:stretch>
                  </a:blipFill>
                  <a:ln w="12700">
                    <a:solidFill>
                      <a:srgbClr val="FF0000"/>
                    </a:solidFill>
                  </a:ln>
                </p:spPr>
                <p:txBody>
                  <a:bodyPr/>
                  <a:lstStyle/>
                  <a:p>
                    <a:r>
                      <a:rPr lang="en-NZ">
                        <a:noFill/>
                      </a:rPr>
                      <a:t> </a:t>
                    </a:r>
                  </a:p>
                </p:txBody>
              </p:sp>
            </mc:Fallback>
          </mc:AlternateContent>
          <p:cxnSp>
            <p:nvCxnSpPr>
              <p:cNvPr id="45" name="Connector: Elbow 44">
                <a:extLst>
                  <a:ext uri="{FF2B5EF4-FFF2-40B4-BE49-F238E27FC236}">
                    <a16:creationId xmlns:a16="http://schemas.microsoft.com/office/drawing/2014/main" id="{102A767F-08CA-D65F-92E0-94F44807DFB2}"/>
                  </a:ext>
                </a:extLst>
              </p:cNvPr>
              <p:cNvCxnSpPr>
                <a:cxnSpLocks/>
                <a:stCxn id="44" idx="1"/>
                <a:endCxn id="35" idx="2"/>
              </p:cNvCxnSpPr>
              <p:nvPr/>
            </p:nvCxnSpPr>
            <p:spPr>
              <a:xfrm rot="10800000">
                <a:off x="10436744" y="3458736"/>
                <a:ext cx="180000" cy="487026"/>
              </a:xfrm>
              <a:prstGeom prst="bentConnector2">
                <a:avLst/>
              </a:prstGeom>
              <a:ln w="19050">
                <a:solidFill>
                  <a:schemeClr val="accent2">
                    <a:lumMod val="7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251B6B11-0215-2827-4BE7-3F62F0D4ACB4}"/>
                  </a:ext>
                </a:extLst>
              </p:cNvPr>
              <p:cNvCxnSpPr>
                <a:cxnSpLocks/>
                <a:stCxn id="42" idx="1"/>
              </p:cNvCxnSpPr>
              <p:nvPr/>
            </p:nvCxnSpPr>
            <p:spPr>
              <a:xfrm rot="10800000" flipV="1">
                <a:off x="10472744" y="3055999"/>
                <a:ext cx="144000" cy="175997"/>
              </a:xfrm>
              <a:prstGeom prst="bentConnector2">
                <a:avLst/>
              </a:prstGeom>
              <a:ln w="19050">
                <a:solidFill>
                  <a:schemeClr val="accent2">
                    <a:lumMod val="75000"/>
                  </a:schemeClr>
                </a:solidFill>
                <a:headEnd type="none"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8F5F576-E72E-E892-7824-0ECE1370BE24}"/>
                  </a:ext>
                </a:extLst>
              </p:cNvPr>
              <p:cNvCxnSpPr>
                <a:cxnSpLocks/>
                <a:stCxn id="43" idx="1"/>
                <a:endCxn id="35" idx="2"/>
              </p:cNvCxnSpPr>
              <p:nvPr/>
            </p:nvCxnSpPr>
            <p:spPr>
              <a:xfrm rot="10800000">
                <a:off x="10472744" y="3458736"/>
                <a:ext cx="144000" cy="202646"/>
              </a:xfrm>
              <a:prstGeom prst="bentConnector2">
                <a:avLst/>
              </a:prstGeom>
              <a:ln w="19050">
                <a:solidFill>
                  <a:schemeClr val="accent2">
                    <a:lumMod val="7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9642A43E-1059-FF39-8FA5-213E24FA5179}"/>
                </a:ext>
              </a:extLst>
            </p:cNvPr>
            <p:cNvGrpSpPr/>
            <p:nvPr/>
          </p:nvGrpSpPr>
          <p:grpSpPr>
            <a:xfrm>
              <a:off x="903109" y="2376518"/>
              <a:ext cx="2044072" cy="1489032"/>
              <a:chOff x="874889" y="2252485"/>
              <a:chExt cx="2044072" cy="1489032"/>
            </a:xfrm>
          </p:grpSpPr>
          <p:grpSp>
            <p:nvGrpSpPr>
              <p:cNvPr id="7" name="Group 6">
                <a:extLst>
                  <a:ext uri="{FF2B5EF4-FFF2-40B4-BE49-F238E27FC236}">
                    <a16:creationId xmlns:a16="http://schemas.microsoft.com/office/drawing/2014/main" id="{7E1BCE90-65B1-020D-5B20-9B1DE8DFB103}"/>
                  </a:ext>
                </a:extLst>
              </p:cNvPr>
              <p:cNvGrpSpPr>
                <a:grpSpLocks noChangeAspect="1"/>
              </p:cNvGrpSpPr>
              <p:nvPr/>
            </p:nvGrpSpPr>
            <p:grpSpPr>
              <a:xfrm>
                <a:off x="874889" y="2252485"/>
                <a:ext cx="1799999" cy="1404000"/>
                <a:chOff x="3678639" y="5500980"/>
                <a:chExt cx="1858682" cy="1449775"/>
              </a:xfrm>
            </p:grpSpPr>
            <p:grpSp>
              <p:nvGrpSpPr>
                <p:cNvPr id="8" name="Group 7">
                  <a:extLst>
                    <a:ext uri="{FF2B5EF4-FFF2-40B4-BE49-F238E27FC236}">
                      <a16:creationId xmlns:a16="http://schemas.microsoft.com/office/drawing/2014/main" id="{34049FF9-3A13-5FAA-7E18-2C933F09700A}"/>
                    </a:ext>
                  </a:extLst>
                </p:cNvPr>
                <p:cNvGrpSpPr/>
                <p:nvPr/>
              </p:nvGrpSpPr>
              <p:grpSpPr>
                <a:xfrm>
                  <a:off x="3678639" y="5500980"/>
                  <a:ext cx="1858682" cy="1449775"/>
                  <a:chOff x="3678639" y="5500980"/>
                  <a:chExt cx="1858682" cy="1449775"/>
                </a:xfrm>
              </p:grpSpPr>
              <p:cxnSp>
                <p:nvCxnSpPr>
                  <p:cNvPr id="11" name="Straight Connector 10">
                    <a:extLst>
                      <a:ext uri="{FF2B5EF4-FFF2-40B4-BE49-F238E27FC236}">
                        <a16:creationId xmlns:a16="http://schemas.microsoft.com/office/drawing/2014/main" id="{E67A6261-6998-6BB9-3B3E-C6225F76D43F}"/>
                      </a:ext>
                    </a:extLst>
                  </p:cNvPr>
                  <p:cNvCxnSpPr>
                    <a:cxnSpLocks/>
                  </p:cNvCxnSpPr>
                  <p:nvPr/>
                </p:nvCxnSpPr>
                <p:spPr>
                  <a:xfrm rot="16200000">
                    <a:off x="3827571" y="6225868"/>
                    <a:ext cx="1449775" cy="0"/>
                  </a:xfrm>
                  <a:prstGeom prst="line">
                    <a:avLst/>
                  </a:prstGeom>
                  <a:ln w="114300" cmpd="dbl">
                    <a:solidFill>
                      <a:schemeClr val="accent4">
                        <a:lumMod val="75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36CB3B86-E4F3-A2EF-3B15-A06202CD04D6}"/>
                      </a:ext>
                    </a:extLst>
                  </p:cNvPr>
                  <p:cNvGrpSpPr/>
                  <p:nvPr/>
                </p:nvGrpSpPr>
                <p:grpSpPr>
                  <a:xfrm>
                    <a:off x="3678639" y="5664238"/>
                    <a:ext cx="1858682" cy="965454"/>
                    <a:chOff x="3678639" y="5664238"/>
                    <a:chExt cx="1858682" cy="965454"/>
                  </a:xfrm>
                </p:grpSpPr>
                <p:sp>
                  <p:nvSpPr>
                    <p:cNvPr id="13" name="Rectangle 12">
                      <a:extLst>
                        <a:ext uri="{FF2B5EF4-FFF2-40B4-BE49-F238E27FC236}">
                          <a16:creationId xmlns:a16="http://schemas.microsoft.com/office/drawing/2014/main" id="{FA9AA59A-2F50-033D-5617-D17CDD46F512}"/>
                        </a:ext>
                      </a:extLst>
                    </p:cNvPr>
                    <p:cNvSpPr/>
                    <p:nvPr/>
                  </p:nvSpPr>
                  <p:spPr>
                    <a:xfrm rot="16200000">
                      <a:off x="4756602" y="5846495"/>
                      <a:ext cx="962976" cy="598462"/>
                    </a:xfrm>
                    <a:prstGeom prst="rect">
                      <a:avLst/>
                    </a:prstGeom>
                    <a:gradFill flip="none" rotWithShape="1">
                      <a:gsLst>
                        <a:gs pos="11000">
                          <a:schemeClr val="accent6">
                            <a:lumMod val="40000"/>
                            <a:lumOff val="60000"/>
                          </a:schemeClr>
                        </a:gs>
                        <a:gs pos="89000">
                          <a:schemeClr val="accent6">
                            <a:lumMod val="20000"/>
                            <a:lumOff val="8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58B7B09-959A-C276-0360-F6BD76FAFB59}"/>
                        </a:ext>
                      </a:extLst>
                    </p:cNvPr>
                    <p:cNvSpPr/>
                    <p:nvPr/>
                  </p:nvSpPr>
                  <p:spPr>
                    <a:xfrm rot="16200000">
                      <a:off x="3440915" y="5901962"/>
                      <a:ext cx="962977" cy="487529"/>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07A5D7A8-F617-3333-F5D8-69E83E40A063}"/>
                        </a:ext>
                      </a:extLst>
                    </p:cNvPr>
                    <p:cNvSpPr/>
                    <p:nvPr/>
                  </p:nvSpPr>
                  <p:spPr>
                    <a:xfrm>
                      <a:off x="4168818" y="5664238"/>
                      <a:ext cx="785482" cy="965454"/>
                    </a:xfrm>
                    <a:prstGeom prst="roundRect">
                      <a:avLst>
                        <a:gd name="adj" fmla="val 22549"/>
                      </a:avLst>
                    </a:prstGeom>
                    <a:gradFill flip="none" rotWithShape="1">
                      <a:gsLst>
                        <a:gs pos="53900">
                          <a:schemeClr val="bg1"/>
                        </a:gs>
                        <a:gs pos="11000">
                          <a:schemeClr val="accent4">
                            <a:lumMod val="60000"/>
                            <a:lumOff val="40000"/>
                          </a:schemeClr>
                        </a:gs>
                        <a:gs pos="89000">
                          <a:schemeClr val="accent4">
                            <a:lumMod val="60000"/>
                            <a:lumOff val="4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Proton </a:t>
                      </a:r>
                      <a:br>
                        <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br>
                      <a:r>
                        <a:rPr kumimoji="0" lang="en-NZ" sz="12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pump</a:t>
                      </a:r>
                    </a:p>
                  </p:txBody>
                </p:sp>
              </p:grpSp>
            </p:grpSp>
            <p:sp>
              <p:nvSpPr>
                <p:cNvPr id="9" name="Freeform: Shape 8">
                  <a:extLst>
                    <a:ext uri="{FF2B5EF4-FFF2-40B4-BE49-F238E27FC236}">
                      <a16:creationId xmlns:a16="http://schemas.microsoft.com/office/drawing/2014/main" id="{E19C80A8-2F00-8E9F-A9B0-AF256D328C24}"/>
                    </a:ext>
                  </a:extLst>
                </p:cNvPr>
                <p:cNvSpPr/>
                <p:nvPr/>
              </p:nvSpPr>
              <p:spPr>
                <a:xfrm rot="16200000" flipH="1" flipV="1">
                  <a:off x="4474491" y="5558252"/>
                  <a:ext cx="0" cy="1188000"/>
                </a:xfrm>
                <a:custGeom>
                  <a:avLst/>
                  <a:gdLst>
                    <a:gd name="connsiteX0" fmla="*/ 0 w 291547"/>
                    <a:gd name="connsiteY0" fmla="*/ 0 h 589721"/>
                    <a:gd name="connsiteX1" fmla="*/ 291547 w 291547"/>
                    <a:gd name="connsiteY1" fmla="*/ 589721 h 589721"/>
                    <a:gd name="connsiteX0" fmla="*/ 0 w 59634"/>
                    <a:gd name="connsiteY0" fmla="*/ 0 h 609599"/>
                    <a:gd name="connsiteX1" fmla="*/ 59634 w 59634"/>
                    <a:gd name="connsiteY1" fmla="*/ 609599 h 609599"/>
                    <a:gd name="connsiteX0" fmla="*/ 0 w 114075"/>
                    <a:gd name="connsiteY0" fmla="*/ 0 h 609599"/>
                    <a:gd name="connsiteX1" fmla="*/ 59634 w 114075"/>
                    <a:gd name="connsiteY1" fmla="*/ 609599 h 609599"/>
                    <a:gd name="connsiteX0" fmla="*/ 0 w 90656"/>
                    <a:gd name="connsiteY0" fmla="*/ 0 h 609599"/>
                    <a:gd name="connsiteX1" fmla="*/ 59634 w 90656"/>
                    <a:gd name="connsiteY1" fmla="*/ 609599 h 609599"/>
                    <a:gd name="connsiteX0" fmla="*/ 0 w 64750"/>
                    <a:gd name="connsiteY0" fmla="*/ 0 h 646770"/>
                    <a:gd name="connsiteX1" fmla="*/ 15029 w 64750"/>
                    <a:gd name="connsiteY1" fmla="*/ 646770 h 646770"/>
                    <a:gd name="connsiteX0" fmla="*/ 6236 w 62002"/>
                    <a:gd name="connsiteY0" fmla="*/ 0 h 652086"/>
                    <a:gd name="connsiteX1" fmla="*/ 0 w 62002"/>
                    <a:gd name="connsiteY1" fmla="*/ 652086 h 652086"/>
                    <a:gd name="connsiteX0" fmla="*/ 6236 w 50868"/>
                    <a:gd name="connsiteY0" fmla="*/ 0 h 652086"/>
                    <a:gd name="connsiteX1" fmla="*/ 0 w 50868"/>
                    <a:gd name="connsiteY1" fmla="*/ 652086 h 652086"/>
                    <a:gd name="connsiteX0" fmla="*/ 6236 w 50868"/>
                    <a:gd name="connsiteY0" fmla="*/ 0 h 652086"/>
                    <a:gd name="connsiteX1" fmla="*/ 0 w 50868"/>
                    <a:gd name="connsiteY1" fmla="*/ 652086 h 652086"/>
                  </a:gdLst>
                  <a:ahLst/>
                  <a:cxnLst>
                    <a:cxn ang="0">
                      <a:pos x="connsiteX0" y="connsiteY0"/>
                    </a:cxn>
                    <a:cxn ang="0">
                      <a:pos x="connsiteX1" y="connsiteY1"/>
                    </a:cxn>
                  </a:cxnLst>
                  <a:rect l="l" t="t" r="r" b="b"/>
                  <a:pathLst>
                    <a:path w="50868" h="652086">
                      <a:moveTo>
                        <a:pt x="6236" y="0"/>
                      </a:moveTo>
                      <a:cubicBezTo>
                        <a:pt x="76836" y="260369"/>
                        <a:pt x="55218" y="429007"/>
                        <a:pt x="0" y="652086"/>
                      </a:cubicBezTo>
                    </a:path>
                  </a:pathLst>
                </a:custGeom>
                <a:noFill/>
                <a:ln w="3810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DA40235-E903-5729-1984-688AD1223E18}"/>
                        </a:ext>
                      </a:extLst>
                    </p:cNvPr>
                    <p:cNvSpPr txBox="1"/>
                    <p:nvPr/>
                  </p:nvSpPr>
                  <p:spPr>
                    <a:xfrm>
                      <a:off x="5064390" y="5976273"/>
                      <a:ext cx="299231" cy="299231"/>
                    </a:xfrm>
                    <a:prstGeom prst="ellipse">
                      <a:avLst/>
                    </a:prstGeom>
                    <a:solidFill>
                      <a:srgbClr val="FF0000"/>
                    </a:solidFill>
                    <a:ln>
                      <a:solidFill>
                        <a:schemeClr val="tx1"/>
                      </a:solidFill>
                    </a:ln>
                  </p:spPr>
                  <p:txBody>
                    <a:bodyPr wrap="square" lIns="0" tIns="36000" rIns="0" bIns="36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NZ" sz="1200" b="1"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pPr>
                              <m:e>
                                <m:r>
                                  <a:rPr kumimoji="0" lang="en-NZ" sz="1200" b="1"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𝑯</m:t>
                                </m:r>
                              </m:e>
                              <m:sup>
                                <m:r>
                                  <a:rPr kumimoji="0" lang="en-NZ" sz="1200" b="1"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sup>
                            </m:sSup>
                          </m:oMath>
                        </m:oMathPara>
                      </a14:m>
                      <a:endParaRPr kumimoji="0" lang="en-NZ" sz="12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10" name="TextBox 9">
                      <a:extLst>
                        <a:ext uri="{FF2B5EF4-FFF2-40B4-BE49-F238E27FC236}">
                          <a16:creationId xmlns:a16="http://schemas.microsoft.com/office/drawing/2014/main" id="{6DA40235-E903-5729-1984-688AD1223E18}"/>
                        </a:ext>
                      </a:extLst>
                    </p:cNvPr>
                    <p:cNvSpPr txBox="1">
                      <a:spLocks noRot="1" noChangeAspect="1" noMove="1" noResize="1" noEditPoints="1" noAdjustHandles="1" noChangeArrowheads="1" noChangeShapeType="1" noTextEdit="1"/>
                    </p:cNvSpPr>
                    <p:nvPr/>
                  </p:nvSpPr>
                  <p:spPr>
                    <a:xfrm>
                      <a:off x="5064390" y="5976273"/>
                      <a:ext cx="299231" cy="299231"/>
                    </a:xfrm>
                    <a:prstGeom prst="ellipse">
                      <a:avLst/>
                    </a:prstGeom>
                    <a:blipFill>
                      <a:blip r:embed="rId47"/>
                      <a:stretch>
                        <a:fillRect l="-2000"/>
                      </a:stretch>
                    </a:blipFill>
                    <a:ln>
                      <a:solidFill>
                        <a:schemeClr val="tx1"/>
                      </a:solidFill>
                    </a:ln>
                  </p:spPr>
                  <p:txBody>
                    <a:bodyPr/>
                    <a:lstStyle/>
                    <a:p>
                      <a:r>
                        <a:rPr lang="en-NZ">
                          <a:noFill/>
                        </a:rPr>
                        <a:t> </a:t>
                      </a:r>
                    </a:p>
                  </p:txBody>
                </p:sp>
              </mc:Fallback>
            </mc:AlternateContent>
          </p:grpSp>
          <p:grpSp>
            <p:nvGrpSpPr>
              <p:cNvPr id="16" name="Group 15">
                <a:extLst>
                  <a:ext uri="{FF2B5EF4-FFF2-40B4-BE49-F238E27FC236}">
                    <a16:creationId xmlns:a16="http://schemas.microsoft.com/office/drawing/2014/main" id="{13981412-138A-45AE-0B3C-649036E091B4}"/>
                  </a:ext>
                </a:extLst>
              </p:cNvPr>
              <p:cNvGrpSpPr/>
              <p:nvPr/>
            </p:nvGrpSpPr>
            <p:grpSpPr>
              <a:xfrm>
                <a:off x="1897206" y="3077436"/>
                <a:ext cx="1021755" cy="664081"/>
                <a:chOff x="1897206" y="3077436"/>
                <a:chExt cx="1021755" cy="664081"/>
              </a:xfrm>
            </p:grpSpPr>
            <p:sp>
              <p:nvSpPr>
                <p:cNvPr id="2" name="TextBox 1">
                  <a:extLst>
                    <a:ext uri="{FF2B5EF4-FFF2-40B4-BE49-F238E27FC236}">
                      <a16:creationId xmlns:a16="http://schemas.microsoft.com/office/drawing/2014/main" id="{6F4AF1AC-A11F-7899-F400-838094B81E8F}"/>
                    </a:ext>
                  </a:extLst>
                </p:cNvPr>
                <p:cNvSpPr txBox="1"/>
                <p:nvPr/>
              </p:nvSpPr>
              <p:spPr>
                <a:xfrm>
                  <a:off x="2202169" y="3077436"/>
                  <a:ext cx="395282" cy="361911"/>
                </a:xfrm>
                <a:prstGeom prst="ellipse">
                  <a:avLst/>
                </a:prstGeom>
                <a:solidFill>
                  <a:schemeClr val="accent2">
                    <a:lumMod val="75000"/>
                  </a:schemeClr>
                </a:solidFill>
                <a:ln>
                  <a:solidFill>
                    <a:schemeClr val="tx1"/>
                  </a:solid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white"/>
                      </a:solidFill>
                      <a:effectLst/>
                      <a:uLnTx/>
                      <a:uFillTx/>
                      <a:latin typeface="Calibri" panose="020F0502020204030204"/>
                      <a:ea typeface="+mn-ea"/>
                      <a:cs typeface="+mn-cs"/>
                    </a:rPr>
                    <a:t>ATP</a:t>
                  </a:r>
                </a:p>
              </p:txBody>
            </p:sp>
            <p:sp>
              <p:nvSpPr>
                <p:cNvPr id="3" name="Freeform: Shape 2">
                  <a:extLst>
                    <a:ext uri="{FF2B5EF4-FFF2-40B4-BE49-F238E27FC236}">
                      <a16:creationId xmlns:a16="http://schemas.microsoft.com/office/drawing/2014/main" id="{CE8DF438-96FE-0C38-9D9C-E1BD7D3BC657}"/>
                    </a:ext>
                  </a:extLst>
                </p:cNvPr>
                <p:cNvSpPr/>
                <p:nvPr/>
              </p:nvSpPr>
              <p:spPr>
                <a:xfrm>
                  <a:off x="1897206" y="3219869"/>
                  <a:ext cx="296641" cy="311922"/>
                </a:xfrm>
                <a:custGeom>
                  <a:avLst/>
                  <a:gdLst>
                    <a:gd name="connsiteX0" fmla="*/ 428171 w 428171"/>
                    <a:gd name="connsiteY0" fmla="*/ 0 h 341086"/>
                    <a:gd name="connsiteX1" fmla="*/ 0 w 428171"/>
                    <a:gd name="connsiteY1" fmla="*/ 341086 h 341086"/>
                    <a:gd name="connsiteX0" fmla="*/ 441809 w 441809"/>
                    <a:gd name="connsiteY0" fmla="*/ 0 h 341086"/>
                    <a:gd name="connsiteX1" fmla="*/ 13638 w 441809"/>
                    <a:gd name="connsiteY1" fmla="*/ 341086 h 341086"/>
                    <a:gd name="connsiteX0" fmla="*/ 445549 w 445549"/>
                    <a:gd name="connsiteY0" fmla="*/ 27934 h 369020"/>
                    <a:gd name="connsiteX1" fmla="*/ 17378 w 445549"/>
                    <a:gd name="connsiteY1" fmla="*/ 369020 h 369020"/>
                    <a:gd name="connsiteX0" fmla="*/ 529228 w 529228"/>
                    <a:gd name="connsiteY0" fmla="*/ 21578 h 442493"/>
                    <a:gd name="connsiteX1" fmla="*/ 13971 w 529228"/>
                    <a:gd name="connsiteY1" fmla="*/ 442493 h 442493"/>
                    <a:gd name="connsiteX0" fmla="*/ 529228 w 529228"/>
                    <a:gd name="connsiteY0" fmla="*/ 6765 h 427680"/>
                    <a:gd name="connsiteX1" fmla="*/ 13971 w 529228"/>
                    <a:gd name="connsiteY1" fmla="*/ 427680 h 427680"/>
                    <a:gd name="connsiteX0" fmla="*/ 268226 w 268226"/>
                    <a:gd name="connsiteY0" fmla="*/ 6570 h 434742"/>
                    <a:gd name="connsiteX1" fmla="*/ 35997 w 268226"/>
                    <a:gd name="connsiteY1" fmla="*/ 434742 h 434742"/>
                    <a:gd name="connsiteX0" fmla="*/ 379816 w 379816"/>
                    <a:gd name="connsiteY0" fmla="*/ 6756 h 434928"/>
                    <a:gd name="connsiteX1" fmla="*/ 147587 w 379816"/>
                    <a:gd name="connsiteY1" fmla="*/ 434928 h 434928"/>
                    <a:gd name="connsiteX0" fmla="*/ 325437 w 325437"/>
                    <a:gd name="connsiteY0" fmla="*/ 9147 h 372005"/>
                    <a:gd name="connsiteX1" fmla="*/ 165780 w 325437"/>
                    <a:gd name="connsiteY1" fmla="*/ 372005 h 372005"/>
                    <a:gd name="connsiteX0" fmla="*/ 354435 w 354435"/>
                    <a:gd name="connsiteY0" fmla="*/ 6822 h 369680"/>
                    <a:gd name="connsiteX1" fmla="*/ 194778 w 354435"/>
                    <a:gd name="connsiteY1" fmla="*/ 369680 h 369680"/>
                    <a:gd name="connsiteX0" fmla="*/ 347991 w 347991"/>
                    <a:gd name="connsiteY0" fmla="*/ 4440 h 367298"/>
                    <a:gd name="connsiteX1" fmla="*/ 188334 w 347991"/>
                    <a:gd name="connsiteY1" fmla="*/ 367298 h 367298"/>
                    <a:gd name="connsiteX0" fmla="*/ 351212 w 351212"/>
                    <a:gd name="connsiteY0" fmla="*/ 6446 h 369304"/>
                    <a:gd name="connsiteX1" fmla="*/ 191555 w 351212"/>
                    <a:gd name="connsiteY1" fmla="*/ 369304 h 369304"/>
                  </a:gdLst>
                  <a:ahLst/>
                  <a:cxnLst>
                    <a:cxn ang="0">
                      <a:pos x="connsiteX0" y="connsiteY0"/>
                    </a:cxn>
                    <a:cxn ang="0">
                      <a:pos x="connsiteX1" y="connsiteY1"/>
                    </a:cxn>
                  </a:cxnLst>
                  <a:rect l="l" t="t" r="r" b="b"/>
                  <a:pathLst>
                    <a:path w="351212" h="369304">
                      <a:moveTo>
                        <a:pt x="351212" y="6446"/>
                      </a:moveTo>
                      <a:cubicBezTo>
                        <a:pt x="106888" y="-39516"/>
                        <a:pt x="-210006" y="168523"/>
                        <a:pt x="191555" y="369304"/>
                      </a:cubicBezTo>
                    </a:path>
                  </a:pathLst>
                </a:custGeom>
                <a:noFill/>
                <a:ln w="38100">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8AE6267-7DC2-5513-C304-F0D08DAC4FF9}"/>
                    </a:ext>
                  </a:extLst>
                </p:cNvPr>
                <p:cNvSpPr txBox="1"/>
                <p:nvPr/>
              </p:nvSpPr>
              <p:spPr>
                <a:xfrm>
                  <a:off x="2045527" y="3379607"/>
                  <a:ext cx="395282" cy="361910"/>
                </a:xfrm>
                <a:prstGeom prst="ellipse">
                  <a:avLst/>
                </a:prstGeom>
                <a:solidFill>
                  <a:schemeClr val="accent2">
                    <a:lumMod val="60000"/>
                    <a:lumOff val="40000"/>
                  </a:schemeClr>
                </a:solidFill>
                <a:ln>
                  <a:solidFill>
                    <a:schemeClr val="tx1"/>
                  </a:solid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white"/>
                      </a:solidFill>
                      <a:effectLst/>
                      <a:uLnTx/>
                      <a:uFillTx/>
                      <a:latin typeface="Calibri" panose="020F0502020204030204"/>
                      <a:ea typeface="+mn-ea"/>
                      <a:cs typeface="+mn-cs"/>
                    </a:rPr>
                    <a:t>ADP</a:t>
                  </a:r>
                </a:p>
              </p:txBody>
            </p:sp>
            <p:sp>
              <p:nvSpPr>
                <p:cNvPr id="5" name="TextBox 4">
                  <a:extLst>
                    <a:ext uri="{FF2B5EF4-FFF2-40B4-BE49-F238E27FC236}">
                      <a16:creationId xmlns:a16="http://schemas.microsoft.com/office/drawing/2014/main" id="{EFC30577-FA86-17B7-EDB8-B49C152A21BA}"/>
                    </a:ext>
                  </a:extLst>
                </p:cNvPr>
                <p:cNvSpPr txBox="1"/>
                <p:nvPr/>
              </p:nvSpPr>
              <p:spPr>
                <a:xfrm>
                  <a:off x="2584492" y="3379606"/>
                  <a:ext cx="334469" cy="361911"/>
                </a:xfrm>
                <a:prstGeom prst="ellipse">
                  <a:avLst/>
                </a:prstGeom>
                <a:solidFill>
                  <a:schemeClr val="accent2">
                    <a:lumMod val="60000"/>
                    <a:lumOff val="40000"/>
                  </a:schemeClr>
                </a:solidFill>
                <a:ln>
                  <a:solidFill>
                    <a:schemeClr val="tx1"/>
                  </a:solidFill>
                </a:ln>
              </p:spPr>
              <p:txBody>
                <a:bodyPr wrap="square" lIns="0" tIns="36000" rIns="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200" b="1" i="0" u="none" strike="noStrike" kern="1200" cap="none" spc="0" normalizeH="0" baseline="0" noProof="0" dirty="0">
                      <a:ln>
                        <a:noFill/>
                      </a:ln>
                      <a:solidFill>
                        <a:prstClr val="white"/>
                      </a:solidFill>
                      <a:effectLst/>
                      <a:uLnTx/>
                      <a:uFillTx/>
                      <a:latin typeface="Calibri" panose="020F0502020204030204"/>
                      <a:ea typeface="+mn-ea"/>
                      <a:cs typeface="+mn-cs"/>
                    </a:rPr>
                    <a:t>Pi</a:t>
                  </a:r>
                </a:p>
              </p:txBody>
            </p:sp>
            <p:sp>
              <p:nvSpPr>
                <p:cNvPr id="6" name="TextBox 5">
                  <a:extLst>
                    <a:ext uri="{FF2B5EF4-FFF2-40B4-BE49-F238E27FC236}">
                      <a16:creationId xmlns:a16="http://schemas.microsoft.com/office/drawing/2014/main" id="{0FF96D2A-FAE4-5006-912D-AE82ED6E5051}"/>
                    </a:ext>
                  </a:extLst>
                </p:cNvPr>
                <p:cNvSpPr txBox="1"/>
                <p:nvPr/>
              </p:nvSpPr>
              <p:spPr>
                <a:xfrm>
                  <a:off x="2385923" y="3404588"/>
                  <a:ext cx="261610" cy="2770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grpSp>
      </p:grpSp>
      <p:sp>
        <p:nvSpPr>
          <p:cNvPr id="19" name="Rectangle 18">
            <a:extLst>
              <a:ext uri="{FF2B5EF4-FFF2-40B4-BE49-F238E27FC236}">
                <a16:creationId xmlns:a16="http://schemas.microsoft.com/office/drawing/2014/main" id="{15499108-B174-DC9C-7C95-59B048C3FD9E}"/>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2648183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0BDB64-43F4-BC93-7AA8-88B62D531DA7}"/>
              </a:ext>
            </a:extLst>
          </p:cNvPr>
          <p:cNvSpPr txBox="1"/>
          <p:nvPr/>
        </p:nvSpPr>
        <p:spPr>
          <a:xfrm>
            <a:off x="369114" y="116399"/>
            <a:ext cx="10773005"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Energy can be </a:t>
            </a:r>
            <a:r>
              <a:rPr kumimoji="0" lang="en-NZ" sz="2400" b="1" i="0" u="none" strike="noStrike" kern="1200" cap="none" spc="0" normalizeH="0" baseline="0" noProof="0" dirty="0">
                <a:ln>
                  <a:noFill/>
                </a:ln>
                <a:solidFill>
                  <a:srgbClr val="EF1E7A"/>
                </a:solidFill>
                <a:effectLst/>
                <a:uLnTx/>
                <a:uFillTx/>
                <a:latin typeface="Calibri" panose="020F0502020204030204" pitchFamily="34" charset="0"/>
                <a:ea typeface="Calibri" panose="020F0502020204030204" pitchFamily="34" charset="0"/>
                <a:cs typeface="Times New Roman" panose="02020603050405020304" pitchFamily="18" charset="0"/>
              </a:rPr>
              <a:t>transmitted</a:t>
            </a:r>
            <a:r>
              <a:rPr kumimoji="0" lang="en-NZ"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NZ" sz="2400" b="1" i="0" u="none" strike="noStrike" kern="1200" cap="none" spc="0" normalizeH="0" baseline="0" noProof="0" dirty="0">
                <a:ln>
                  <a:noFill/>
                </a:ln>
                <a:solidFill>
                  <a:srgbClr val="EF1E7A"/>
                </a:solidFill>
                <a:effectLst/>
                <a:uLnTx/>
                <a:uFillTx/>
                <a:latin typeface="Calibri" panose="020F0502020204030204" pitchFamily="34" charset="0"/>
                <a:ea typeface="Calibri" panose="020F0502020204030204" pitchFamily="34" charset="0"/>
                <a:cs typeface="Times New Roman" panose="02020603050405020304" pitchFamily="18" charset="0"/>
              </a:rPr>
              <a:t>stored</a:t>
            </a:r>
            <a:r>
              <a:rPr kumimoji="0" lang="en-NZ" sz="2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NZ"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and </a:t>
            </a:r>
            <a:r>
              <a:rPr kumimoji="0" lang="en-NZ" sz="2400" b="1" i="0" u="none" strike="noStrike" kern="1200" cap="none" spc="0" normalizeH="0" baseline="0" noProof="0" dirty="0">
                <a:ln>
                  <a:noFill/>
                </a:ln>
                <a:solidFill>
                  <a:srgbClr val="EF1E7A"/>
                </a:solidFill>
                <a:effectLst/>
                <a:uLnTx/>
                <a:uFillTx/>
                <a:latin typeface="Calibri" panose="020F0502020204030204" pitchFamily="34" charset="0"/>
                <a:ea typeface="Calibri" panose="020F0502020204030204" pitchFamily="34" charset="0"/>
                <a:cs typeface="Times New Roman" panose="02020603050405020304" pitchFamily="18" charset="0"/>
              </a:rPr>
              <a:t>converted</a:t>
            </a:r>
            <a:r>
              <a:rPr kumimoji="0" lang="en-NZ"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between </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mechanical energy</a:t>
            </a:r>
            <a:r>
              <a:rPr kumimoji="0" lang="en-NZ"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electromagnetic energy</a:t>
            </a:r>
            <a:r>
              <a:rPr kumimoji="0" lang="en-NZ"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&amp; </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chemical energy</a:t>
            </a:r>
            <a:r>
              <a:rPr kumimoji="0" lang="en-NZ"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(including </a:t>
            </a: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heat</a:t>
            </a:r>
            <a:r>
              <a:rPr kumimoji="0" lang="en-NZ"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NZ"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nothing else! </a:t>
            </a:r>
            <a:br>
              <a:rPr kumimoji="0" lang="en-NZ"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NZ"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the physiology scale).</a:t>
            </a:r>
            <a:endPar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89C786A7-4F5E-6892-17B2-93D1EB29CE26}"/>
              </a:ext>
            </a:extLst>
          </p:cNvPr>
          <p:cNvGrpSpPr/>
          <p:nvPr/>
        </p:nvGrpSpPr>
        <p:grpSpPr>
          <a:xfrm>
            <a:off x="0" y="1351149"/>
            <a:ext cx="11478171" cy="2787204"/>
            <a:chOff x="0" y="1351149"/>
            <a:chExt cx="11478171" cy="2787204"/>
          </a:xfrm>
        </p:grpSpPr>
        <p:sp>
          <p:nvSpPr>
            <p:cNvPr id="5" name="TextBox 4">
              <a:extLst>
                <a:ext uri="{FF2B5EF4-FFF2-40B4-BE49-F238E27FC236}">
                  <a16:creationId xmlns:a16="http://schemas.microsoft.com/office/drawing/2014/main" id="{5935C2D2-6AE7-44E0-6E91-788427387C8C}"/>
                </a:ext>
              </a:extLst>
            </p:cNvPr>
            <p:cNvSpPr txBox="1"/>
            <p:nvPr/>
          </p:nvSpPr>
          <p:spPr>
            <a:xfrm>
              <a:off x="0" y="1351149"/>
              <a:ext cx="38551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EF1E7A"/>
                  </a:solidFill>
                  <a:effectLst/>
                  <a:uLnTx/>
                  <a:uFillTx/>
                  <a:latin typeface="Tahoma" panose="020B0604030504040204" pitchFamily="34" charset="0"/>
                  <a:ea typeface="Tahoma" panose="020B0604030504040204" pitchFamily="34" charset="0"/>
                  <a:cs typeface="Tahoma" panose="020B0604030504040204" pitchFamily="34" charset="0"/>
                </a:rPr>
                <a:t>    Energy transmission </a:t>
              </a:r>
            </a:p>
          </p:txBody>
        </p:sp>
        <p:sp>
          <p:nvSpPr>
            <p:cNvPr id="6" name="TextBox 5">
              <a:extLst>
                <a:ext uri="{FF2B5EF4-FFF2-40B4-BE49-F238E27FC236}">
                  <a16:creationId xmlns:a16="http://schemas.microsoft.com/office/drawing/2014/main" id="{B2E12C94-E2AD-6097-ADD1-617D61C0FCA2}"/>
                </a:ext>
              </a:extLst>
            </p:cNvPr>
            <p:cNvSpPr txBox="1"/>
            <p:nvPr/>
          </p:nvSpPr>
          <p:spPr>
            <a:xfrm>
              <a:off x="925923" y="2568693"/>
              <a:ext cx="1055224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5292725" algn="l"/>
                </a:tabLst>
                <a:defRPr/>
              </a:pPr>
              <a:r>
                <a:rPr kumimoji="0" lang="en-NZ" sz="2400" b="1" i="0" u="none" strike="noStrike" kern="1200" cap="none" spc="0" normalizeH="0" baseline="0" noProof="0" dirty="0">
                  <a:ln>
                    <a:noFill/>
                  </a:ln>
                  <a:solidFill>
                    <a:prstClr val="black"/>
                  </a:solidFill>
                  <a:effectLst/>
                  <a:uLnTx/>
                  <a:uFillTx/>
                  <a:latin typeface="Calibri" panose="020F0502020204030204"/>
                  <a:ea typeface="+mn-ea"/>
                  <a:cs typeface="+mn-cs"/>
                </a:rPr>
                <a:t>mechanical potential </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(J.m</a:t>
              </a:r>
              <a:r>
                <a:rPr kumimoji="0" lang="en-NZ" sz="24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 J.m</a:t>
              </a:r>
              <a:r>
                <a:rPr kumimoji="0" lang="en-NZ" sz="24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 J.m</a:t>
              </a:r>
              <a:r>
                <a:rPr kumimoji="0" lang="en-NZ" sz="2400" b="0" i="0" u="none" strike="noStrike" kern="1200" cap="none" spc="0" normalizeH="0" baseline="30000" noProof="0" dirty="0">
                  <a:ln>
                    <a:noFill/>
                  </a:ln>
                  <a:solidFill>
                    <a:prstClr val="black"/>
                  </a:solidFill>
                  <a:effectLst/>
                  <a:uLnTx/>
                  <a:uFillTx/>
                  <a:latin typeface="Calibri" panose="020F0502020204030204"/>
                  <a:ea typeface="+mn-ea"/>
                  <a:cs typeface="+mn-cs"/>
                </a:rPr>
                <a:t>-3</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	drives </a:t>
              </a:r>
              <a:r>
                <a:rPr kumimoji="0" lang="en-NZ" sz="2400" b="1" i="0" u="none" strike="noStrike" kern="1200" cap="none" spc="0" normalizeH="0" baseline="0" noProof="0" dirty="0">
                  <a:ln>
                    <a:noFill/>
                  </a:ln>
                  <a:solidFill>
                    <a:prstClr val="black"/>
                  </a:solidFill>
                  <a:effectLst/>
                  <a:uLnTx/>
                  <a:uFillTx/>
                  <a:latin typeface="Calibri" panose="020F0502020204030204"/>
                  <a:ea typeface="+mn-ea"/>
                  <a:cs typeface="+mn-cs"/>
                </a:rPr>
                <a:t>movement</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  (m.s</a:t>
              </a:r>
              <a:r>
                <a:rPr kumimoji="0" lang="en-NZ" sz="24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 m</a:t>
              </a:r>
              <a:r>
                <a:rPr kumimoji="0" lang="en-NZ" sz="24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.s</a:t>
              </a:r>
              <a:r>
                <a:rPr kumimoji="0" lang="en-NZ" sz="24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 m</a:t>
              </a:r>
              <a:r>
                <a:rPr kumimoji="0" lang="en-NZ" sz="2400" b="0" i="0" u="none" strike="noStrike" kern="1200" cap="none" spc="0" normalizeH="0" baseline="30000" noProof="0" dirty="0">
                  <a:ln>
                    <a:noFill/>
                  </a:ln>
                  <a:solidFill>
                    <a:prstClr val="black"/>
                  </a:solidFill>
                  <a:effectLst/>
                  <a:uLnTx/>
                  <a:uFillTx/>
                  <a:latin typeface="Calibri" panose="020F0502020204030204"/>
                  <a:ea typeface="+mn-ea"/>
                  <a:cs typeface="+mn-cs"/>
                </a:rPr>
                <a:t>3</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.s</a:t>
              </a:r>
              <a:r>
                <a:rPr kumimoji="0" lang="en-NZ" sz="24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tab pos="5292725" algn="l"/>
                </a:tabLst>
                <a:defRPr/>
              </a:pPr>
              <a:r>
                <a:rPr kumimoji="0" lang="en-NZ" sz="2400" b="1" i="0" u="none" strike="noStrike" kern="1200" cap="none" spc="0" normalizeH="0" baseline="0" noProof="0" dirty="0">
                  <a:ln>
                    <a:noFill/>
                  </a:ln>
                  <a:solidFill>
                    <a:prstClr val="black"/>
                  </a:solidFill>
                  <a:effectLst/>
                  <a:uLnTx/>
                  <a:uFillTx/>
                  <a:latin typeface="Calibri" panose="020F0502020204030204"/>
                  <a:ea typeface="+mn-ea"/>
                  <a:cs typeface="+mn-cs"/>
                </a:rPr>
                <a:t>electrical potential </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(J.C</a:t>
              </a:r>
              <a:r>
                <a:rPr kumimoji="0" lang="en-NZ" sz="24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 	drives </a:t>
              </a:r>
              <a:r>
                <a:rPr kumimoji="0" lang="en-NZ" sz="2400" b="1" i="0" u="none" strike="noStrike" kern="1200" cap="none" spc="0" normalizeH="0" baseline="0" noProof="0" dirty="0">
                  <a:ln>
                    <a:noFill/>
                  </a:ln>
                  <a:solidFill>
                    <a:prstClr val="black"/>
                  </a:solidFill>
                  <a:effectLst/>
                  <a:uLnTx/>
                  <a:uFillTx/>
                  <a:latin typeface="Calibri" panose="020F0502020204030204"/>
                  <a:ea typeface="+mn-ea"/>
                  <a:cs typeface="+mn-cs"/>
                </a:rPr>
                <a:t>electrical current </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(C.s</a:t>
              </a:r>
              <a:r>
                <a:rPr kumimoji="0" lang="en-NZ" sz="24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tab pos="5292725" algn="l"/>
                </a:tabLst>
                <a:defRPr/>
              </a:pPr>
              <a:r>
                <a:rPr kumimoji="0" lang="en-NZ" sz="2400" b="1" i="0" u="none" strike="noStrike" kern="1200" cap="none" spc="0" normalizeH="0" baseline="0" noProof="0" dirty="0">
                  <a:ln>
                    <a:noFill/>
                  </a:ln>
                  <a:solidFill>
                    <a:prstClr val="black"/>
                  </a:solidFill>
                  <a:effectLst/>
                  <a:uLnTx/>
                  <a:uFillTx/>
                  <a:latin typeface="Calibri" panose="020F0502020204030204"/>
                  <a:ea typeface="+mn-ea"/>
                  <a:cs typeface="+mn-cs"/>
                </a:rPr>
                <a:t>chemical potential </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(J.mol</a:t>
              </a:r>
              <a:r>
                <a:rPr kumimoji="0" lang="en-NZ" sz="24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 	drives </a:t>
              </a:r>
              <a:r>
                <a:rPr kumimoji="0" lang="en-NZ" sz="2400" b="1" i="0" u="none" strike="noStrike" kern="1200" cap="none" spc="0" normalizeH="0" baseline="0" noProof="0" dirty="0">
                  <a:ln>
                    <a:noFill/>
                  </a:ln>
                  <a:solidFill>
                    <a:prstClr val="black"/>
                  </a:solidFill>
                  <a:effectLst/>
                  <a:uLnTx/>
                  <a:uFillTx/>
                  <a:latin typeface="Calibri" panose="020F0502020204030204"/>
                  <a:ea typeface="+mn-ea"/>
                  <a:cs typeface="+mn-cs"/>
                </a:rPr>
                <a:t>molar flux </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(mol.s</a:t>
              </a:r>
              <a:r>
                <a:rPr kumimoji="0" lang="en-NZ" sz="24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tab pos="5292725" algn="l"/>
                </a:tabLst>
                <a:defRPr/>
              </a:pPr>
              <a:r>
                <a:rPr kumimoji="0" lang="en-NZ" sz="2400" b="1" i="0" u="none" strike="noStrike" kern="1200" cap="none" spc="0" normalizeH="0" baseline="0" noProof="0" dirty="0">
                  <a:ln>
                    <a:noFill/>
                  </a:ln>
                  <a:solidFill>
                    <a:prstClr val="black"/>
                  </a:solidFill>
                  <a:effectLst/>
                  <a:uLnTx/>
                  <a:uFillTx/>
                  <a:latin typeface="Calibri" panose="020F0502020204030204"/>
                  <a:ea typeface="+mn-ea"/>
                  <a:cs typeface="+mn-cs"/>
                </a:rPr>
                <a:t>thermal potential </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(J.entropy</a:t>
              </a:r>
              <a:r>
                <a:rPr kumimoji="0" lang="en-NZ" sz="24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 	drives </a:t>
              </a:r>
              <a:r>
                <a:rPr kumimoji="0" lang="en-NZ" sz="2400" b="1" i="0" u="none" strike="noStrike" kern="1200" cap="none" spc="0" normalizeH="0" baseline="0" noProof="0" dirty="0">
                  <a:ln>
                    <a:noFill/>
                  </a:ln>
                  <a:solidFill>
                    <a:prstClr val="black"/>
                  </a:solidFill>
                  <a:effectLst/>
                  <a:uLnTx/>
                  <a:uFillTx/>
                  <a:latin typeface="Calibri" panose="020F0502020204030204"/>
                  <a:ea typeface="+mn-ea"/>
                  <a:cs typeface="+mn-cs"/>
                </a:rPr>
                <a:t>heat flow </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(entropy.s</a:t>
              </a:r>
              <a:r>
                <a:rPr kumimoji="0" lang="en-NZ" sz="24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sp>
        <p:nvSpPr>
          <p:cNvPr id="2" name="Rectangle 1">
            <a:extLst>
              <a:ext uri="{FF2B5EF4-FFF2-40B4-BE49-F238E27FC236}">
                <a16:creationId xmlns:a16="http://schemas.microsoft.com/office/drawing/2014/main" id="{EE2B1CC5-711D-309A-1F15-6AA9DF1B8582}"/>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C9B1738F-52F5-6438-218C-32D17A149D56}"/>
              </a:ext>
            </a:extLst>
          </p:cNvPr>
          <p:cNvGrpSpPr/>
          <p:nvPr/>
        </p:nvGrpSpPr>
        <p:grpSpPr>
          <a:xfrm>
            <a:off x="2896970" y="4097352"/>
            <a:ext cx="7458395" cy="929334"/>
            <a:chOff x="2925682" y="4809282"/>
            <a:chExt cx="7458395" cy="929334"/>
          </a:xfrm>
        </p:grpSpPr>
        <p:cxnSp>
          <p:nvCxnSpPr>
            <p:cNvPr id="22" name="Straight Arrow Connector 21">
              <a:extLst>
                <a:ext uri="{FF2B5EF4-FFF2-40B4-BE49-F238E27FC236}">
                  <a16:creationId xmlns:a16="http://schemas.microsoft.com/office/drawing/2014/main" id="{58B5C987-6BFC-7689-6525-07E79D3E1C0A}"/>
                </a:ext>
              </a:extLst>
            </p:cNvPr>
            <p:cNvCxnSpPr>
              <a:cxnSpLocks/>
            </p:cNvCxnSpPr>
            <p:nvPr/>
          </p:nvCxnSpPr>
          <p:spPr>
            <a:xfrm flipH="1" flipV="1">
              <a:off x="2925682" y="4809282"/>
              <a:ext cx="507711" cy="443089"/>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66A1EFC-E0A1-A885-F32B-630AB3F3AF1F}"/>
                </a:ext>
              </a:extLst>
            </p:cNvPr>
            <p:cNvCxnSpPr>
              <a:cxnSpLocks/>
            </p:cNvCxnSpPr>
            <p:nvPr/>
          </p:nvCxnSpPr>
          <p:spPr>
            <a:xfrm flipV="1">
              <a:off x="6615806" y="4826103"/>
              <a:ext cx="630829" cy="42626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1EA160A-45C7-4F1D-24F5-C0DDC1BEF68A}"/>
                </a:ext>
              </a:extLst>
            </p:cNvPr>
            <p:cNvGrpSpPr/>
            <p:nvPr/>
          </p:nvGrpSpPr>
          <p:grpSpPr>
            <a:xfrm>
              <a:off x="3382028" y="5092285"/>
              <a:ext cx="7002049" cy="646331"/>
              <a:chOff x="3319398" y="5048444"/>
              <a:chExt cx="7002049" cy="646331"/>
            </a:xfrm>
          </p:grpSpPr>
          <p:sp>
            <p:nvSpPr>
              <p:cNvPr id="20" name="TextBox 19">
                <a:extLst>
                  <a:ext uri="{FF2B5EF4-FFF2-40B4-BE49-F238E27FC236}">
                    <a16:creationId xmlns:a16="http://schemas.microsoft.com/office/drawing/2014/main" id="{60D62EA8-4532-42A5-273A-327AF961B6A0}"/>
                  </a:ext>
                </a:extLst>
              </p:cNvPr>
              <p:cNvSpPr txBox="1"/>
              <p:nvPr/>
            </p:nvSpPr>
            <p:spPr>
              <a:xfrm>
                <a:off x="6717369" y="5135051"/>
                <a:ext cx="360407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800" b="0" i="0" u="none" strike="noStrike" kern="1200" cap="none" spc="0" normalizeH="0" baseline="0" noProof="0" dirty="0">
                    <a:ln>
                      <a:noFill/>
                    </a:ln>
                    <a:solidFill>
                      <a:prstClr val="black"/>
                    </a:solidFill>
                    <a:effectLst/>
                    <a:uLnTx/>
                    <a:uFillTx/>
                    <a:latin typeface="Calibri" panose="020F0502020204030204"/>
                    <a:ea typeface="+mn-ea"/>
                    <a:cs typeface="+mn-cs"/>
                  </a:rPr>
                  <a:t>is always </a:t>
                </a:r>
                <a:r>
                  <a:rPr kumimoji="0" lang="en-NZ" sz="2800" b="1" i="0" u="none" strike="noStrike" kern="1200" cap="none" spc="0" normalizeH="0" baseline="0" noProof="0" dirty="0">
                    <a:ln>
                      <a:noFill/>
                    </a:ln>
                    <a:solidFill>
                      <a:srgbClr val="EF1E7A"/>
                    </a:solidFill>
                    <a:effectLst/>
                    <a:uLnTx/>
                    <a:uFillTx/>
                    <a:latin typeface="Calibri" panose="020F0502020204030204"/>
                    <a:ea typeface="+mn-ea"/>
                    <a:cs typeface="+mn-cs"/>
                  </a:rPr>
                  <a:t>power  </a:t>
                </a:r>
                <a:r>
                  <a:rPr kumimoji="0" lang="en-NZ" sz="2800" b="0" i="0" u="none" strike="noStrike" kern="1200" cap="none" spc="0" normalizeH="0" baseline="0" noProof="0" dirty="0">
                    <a:ln>
                      <a:noFill/>
                    </a:ln>
                    <a:solidFill>
                      <a:prstClr val="black"/>
                    </a:solidFill>
                    <a:effectLst/>
                    <a:uLnTx/>
                    <a:uFillTx/>
                    <a:latin typeface="Calibri" panose="020F0502020204030204"/>
                    <a:ea typeface="+mn-ea"/>
                    <a:cs typeface="+mn-cs"/>
                  </a:rPr>
                  <a:t>(J.s</a:t>
                </a:r>
                <a:r>
                  <a:rPr kumimoji="0" lang="en-NZ" sz="28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NZ"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8" name="TextBox 27">
                <a:extLst>
                  <a:ext uri="{FF2B5EF4-FFF2-40B4-BE49-F238E27FC236}">
                    <a16:creationId xmlns:a16="http://schemas.microsoft.com/office/drawing/2014/main" id="{CF7BF3EE-C073-1D57-2F50-BE3D64424D47}"/>
                  </a:ext>
                </a:extLst>
              </p:cNvPr>
              <p:cNvSpPr txBox="1"/>
              <p:nvPr/>
            </p:nvSpPr>
            <p:spPr>
              <a:xfrm>
                <a:off x="3319398" y="5135051"/>
                <a:ext cx="153952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800" b="1" i="0" u="none" strike="noStrike" kern="1200" cap="none" spc="0" normalizeH="0" baseline="0" noProof="0" dirty="0">
                    <a:ln>
                      <a:noFill/>
                    </a:ln>
                    <a:solidFill>
                      <a:srgbClr val="FF0000"/>
                    </a:solidFill>
                    <a:effectLst/>
                    <a:uLnTx/>
                    <a:uFillTx/>
                    <a:latin typeface="Calibri" panose="020F0502020204030204"/>
                    <a:ea typeface="+mn-ea"/>
                    <a:cs typeface="+mn-cs"/>
                  </a:rPr>
                  <a:t>potential</a:t>
                </a:r>
              </a:p>
            </p:txBody>
          </p:sp>
          <p:sp>
            <p:nvSpPr>
              <p:cNvPr id="29" name="TextBox 28">
                <a:extLst>
                  <a:ext uri="{FF2B5EF4-FFF2-40B4-BE49-F238E27FC236}">
                    <a16:creationId xmlns:a16="http://schemas.microsoft.com/office/drawing/2014/main" id="{18876D51-EA0C-ED3B-1F85-067C8815D3D2}"/>
                  </a:ext>
                </a:extLst>
              </p:cNvPr>
              <p:cNvSpPr txBox="1"/>
              <p:nvPr/>
            </p:nvSpPr>
            <p:spPr>
              <a:xfrm>
                <a:off x="5809062" y="5135051"/>
                <a:ext cx="7441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800" b="1" i="0" u="none" strike="noStrike" kern="1200" cap="none" spc="0" normalizeH="0" baseline="0" noProof="0" dirty="0">
                    <a:ln>
                      <a:noFill/>
                    </a:ln>
                    <a:solidFill>
                      <a:srgbClr val="00B050"/>
                    </a:solidFill>
                    <a:effectLst/>
                    <a:uLnTx/>
                    <a:uFillTx/>
                    <a:latin typeface="Calibri" panose="020F0502020204030204"/>
                    <a:ea typeface="+mn-ea"/>
                    <a:cs typeface="+mn-cs"/>
                  </a:rPr>
                  <a:t>flux</a:t>
                </a:r>
              </a:p>
            </p:txBody>
          </p:sp>
          <p:sp>
            <p:nvSpPr>
              <p:cNvPr id="30" name="TextBox 29">
                <a:extLst>
                  <a:ext uri="{FF2B5EF4-FFF2-40B4-BE49-F238E27FC236}">
                    <a16:creationId xmlns:a16="http://schemas.microsoft.com/office/drawing/2014/main" id="{FAFC0104-3DD4-236F-241C-FD397A21C7AC}"/>
                  </a:ext>
                </a:extLst>
              </p:cNvPr>
              <p:cNvSpPr txBox="1"/>
              <p:nvPr/>
            </p:nvSpPr>
            <p:spPr>
              <a:xfrm>
                <a:off x="5100211" y="5048444"/>
                <a:ext cx="46756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3600" b="0" i="0" u="none" strike="noStrike" kern="1200" cap="none" spc="0" normalizeH="0" baseline="0" noProof="0" dirty="0">
                    <a:ln>
                      <a:noFill/>
                    </a:ln>
                    <a:solidFill>
                      <a:prstClr val="black"/>
                    </a:solidFill>
                    <a:effectLst/>
                    <a:uLnTx/>
                    <a:uFillTx/>
                    <a:latin typeface="Calibri" panose="020F0502020204030204"/>
                    <a:ea typeface="+mn-ea"/>
                    <a:cs typeface="+mn-cs"/>
                  </a:rPr>
                  <a:t>x</a:t>
                </a:r>
              </a:p>
            </p:txBody>
          </p:sp>
        </p:grpSp>
      </p:grpSp>
      <p:grpSp>
        <p:nvGrpSpPr>
          <p:cNvPr id="40" name="Group 39">
            <a:extLst>
              <a:ext uri="{FF2B5EF4-FFF2-40B4-BE49-F238E27FC236}">
                <a16:creationId xmlns:a16="http://schemas.microsoft.com/office/drawing/2014/main" id="{60F46214-57FA-E4B0-A1B7-B04EBE9CD12C}"/>
              </a:ext>
            </a:extLst>
          </p:cNvPr>
          <p:cNvGrpSpPr/>
          <p:nvPr/>
        </p:nvGrpSpPr>
        <p:grpSpPr>
          <a:xfrm>
            <a:off x="2055389" y="1791558"/>
            <a:ext cx="9617512" cy="818808"/>
            <a:chOff x="2055389" y="2128782"/>
            <a:chExt cx="9617512" cy="818808"/>
          </a:xfrm>
        </p:grpSpPr>
        <p:grpSp>
          <p:nvGrpSpPr>
            <p:cNvPr id="39" name="Group 38">
              <a:extLst>
                <a:ext uri="{FF2B5EF4-FFF2-40B4-BE49-F238E27FC236}">
                  <a16:creationId xmlns:a16="http://schemas.microsoft.com/office/drawing/2014/main" id="{DEA43C85-C149-6117-947B-27E8957E53C3}"/>
                </a:ext>
              </a:extLst>
            </p:cNvPr>
            <p:cNvGrpSpPr/>
            <p:nvPr/>
          </p:nvGrpSpPr>
          <p:grpSpPr>
            <a:xfrm>
              <a:off x="6838244" y="2128782"/>
              <a:ext cx="4834657" cy="818808"/>
              <a:chOff x="6838244" y="2128782"/>
              <a:chExt cx="4834657" cy="818808"/>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A7F6ECA-0F11-5BB9-6E0D-A18C502228CD}"/>
                      </a:ext>
                    </a:extLst>
                  </p:cNvPr>
                  <p:cNvSpPr txBox="1"/>
                  <p:nvPr/>
                </p:nvSpPr>
                <p:spPr>
                  <a:xfrm>
                    <a:off x="6838244" y="2128782"/>
                    <a:ext cx="48346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00B050"/>
                        </a:solidFill>
                        <a:effectLst/>
                        <a:uLnTx/>
                        <a:uFillTx/>
                        <a:latin typeface="Calibri" panose="020F0502020204030204"/>
                        <a:ea typeface="+mn-ea"/>
                        <a:cs typeface="+mn-cs"/>
                      </a:rPr>
                      <a:t>quantities </a:t>
                    </a:r>
                    <a14:m>
                      <m:oMath xmlns:m="http://schemas.openxmlformats.org/officeDocument/2006/math">
                        <m:r>
                          <a:rPr kumimoji="0" lang="en-NZ" sz="24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𝒒</m:t>
                        </m:r>
                      </m:oMath>
                    </a14:m>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 (rate of change is </a:t>
                    </a:r>
                    <a:r>
                      <a:rPr kumimoji="0" lang="en-NZ" sz="2400" b="1" i="0" u="none" strike="noStrike" kern="1200" cap="none" spc="0" normalizeH="0" baseline="0" noProof="0" dirty="0">
                        <a:ln>
                          <a:noFill/>
                        </a:ln>
                        <a:solidFill>
                          <a:srgbClr val="00B050"/>
                        </a:solidFill>
                        <a:effectLst/>
                        <a:uLnTx/>
                        <a:uFillTx/>
                        <a:latin typeface="Calibri" panose="020F0502020204030204"/>
                        <a:ea typeface="+mn-ea"/>
                        <a:cs typeface="+mn-cs"/>
                      </a:rPr>
                      <a:t>flux </a:t>
                    </a:r>
                    <a14:m>
                      <m:oMath xmlns:m="http://schemas.openxmlformats.org/officeDocument/2006/math">
                        <m:r>
                          <a:rPr kumimoji="0" lang="en-NZ" sz="24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𝒗</m:t>
                        </m:r>
                      </m:oMath>
                    </a14:m>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33" name="TextBox 32">
                    <a:extLst>
                      <a:ext uri="{FF2B5EF4-FFF2-40B4-BE49-F238E27FC236}">
                        <a16:creationId xmlns:a16="http://schemas.microsoft.com/office/drawing/2014/main" id="{BA7F6ECA-0F11-5BB9-6E0D-A18C502228CD}"/>
                      </a:ext>
                    </a:extLst>
                  </p:cNvPr>
                  <p:cNvSpPr txBox="1">
                    <a:spLocks noRot="1" noChangeAspect="1" noMove="1" noResize="1" noEditPoints="1" noAdjustHandles="1" noChangeArrowheads="1" noChangeShapeType="1" noTextEdit="1"/>
                  </p:cNvSpPr>
                  <p:nvPr/>
                </p:nvSpPr>
                <p:spPr>
                  <a:xfrm>
                    <a:off x="6838244" y="2128782"/>
                    <a:ext cx="4834657" cy="461665"/>
                  </a:xfrm>
                  <a:prstGeom prst="rect">
                    <a:avLst/>
                  </a:prstGeom>
                  <a:blipFill>
                    <a:blip r:embed="rId2"/>
                    <a:stretch>
                      <a:fillRect l="-2018" t="-10526" r="-883" b="-28947"/>
                    </a:stretch>
                  </a:blipFill>
                </p:spPr>
                <p:txBody>
                  <a:bodyPr/>
                  <a:lstStyle/>
                  <a:p>
                    <a:r>
                      <a:rPr lang="en-NZ">
                        <a:noFill/>
                      </a:rPr>
                      <a:t> </a:t>
                    </a:r>
                  </a:p>
                </p:txBody>
              </p:sp>
            </mc:Fallback>
          </mc:AlternateContent>
          <p:cxnSp>
            <p:nvCxnSpPr>
              <p:cNvPr id="34" name="Straight Arrow Connector 33">
                <a:extLst>
                  <a:ext uri="{FF2B5EF4-FFF2-40B4-BE49-F238E27FC236}">
                    <a16:creationId xmlns:a16="http://schemas.microsoft.com/office/drawing/2014/main" id="{D23AD2EC-74CD-003B-12AE-3A72137B6CE9}"/>
                  </a:ext>
                </a:extLst>
              </p:cNvPr>
              <p:cNvCxnSpPr>
                <a:cxnSpLocks/>
              </p:cNvCxnSpPr>
              <p:nvPr/>
            </p:nvCxnSpPr>
            <p:spPr>
              <a:xfrm>
                <a:off x="7712835" y="2587590"/>
                <a:ext cx="0" cy="36000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51172FB-3A91-3B42-EBF9-70178E670BF5}"/>
                </a:ext>
              </a:extLst>
            </p:cNvPr>
            <p:cNvGrpSpPr/>
            <p:nvPr/>
          </p:nvGrpSpPr>
          <p:grpSpPr>
            <a:xfrm>
              <a:off x="2055389" y="2128782"/>
              <a:ext cx="3183820" cy="818808"/>
              <a:chOff x="2055389" y="2128782"/>
              <a:chExt cx="3183820" cy="818808"/>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99B188A-D5F2-AD93-9546-B33BAEBD506B}"/>
                      </a:ext>
                    </a:extLst>
                  </p:cNvPr>
                  <p:cNvSpPr txBox="1"/>
                  <p:nvPr/>
                </p:nvSpPr>
                <p:spPr>
                  <a:xfrm>
                    <a:off x="2055389" y="2128782"/>
                    <a:ext cx="318382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FF0000"/>
                        </a:solidFill>
                        <a:effectLst/>
                        <a:uLnTx/>
                        <a:uFillTx/>
                        <a:latin typeface="Calibri" panose="020F0502020204030204"/>
                        <a:ea typeface="+mn-ea"/>
                        <a:cs typeface="+mn-cs"/>
                      </a:rPr>
                      <a:t>potential </a:t>
                    </a:r>
                    <a14:m>
                      <m:oMath xmlns:m="http://schemas.openxmlformats.org/officeDocument/2006/math">
                        <m:r>
                          <a:rPr kumimoji="0" lang="en-NZ" sz="24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oMath>
                    </a14:m>
                    <a:r>
                      <a:rPr kumimoji="0" lang="en-NZ" sz="24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(the driver)</a:t>
                    </a:r>
                  </a:p>
                </p:txBody>
              </p:sp>
            </mc:Choice>
            <mc:Fallback xmlns="">
              <p:sp>
                <p:nvSpPr>
                  <p:cNvPr id="36" name="TextBox 35">
                    <a:extLst>
                      <a:ext uri="{FF2B5EF4-FFF2-40B4-BE49-F238E27FC236}">
                        <a16:creationId xmlns:a16="http://schemas.microsoft.com/office/drawing/2014/main" id="{499B188A-D5F2-AD93-9546-B33BAEBD506B}"/>
                      </a:ext>
                    </a:extLst>
                  </p:cNvPr>
                  <p:cNvSpPr txBox="1">
                    <a:spLocks noRot="1" noChangeAspect="1" noMove="1" noResize="1" noEditPoints="1" noAdjustHandles="1" noChangeArrowheads="1" noChangeShapeType="1" noTextEdit="1"/>
                  </p:cNvSpPr>
                  <p:nvPr/>
                </p:nvSpPr>
                <p:spPr>
                  <a:xfrm>
                    <a:off x="2055389" y="2128782"/>
                    <a:ext cx="3183820" cy="461665"/>
                  </a:xfrm>
                  <a:prstGeom prst="rect">
                    <a:avLst/>
                  </a:prstGeom>
                  <a:blipFill>
                    <a:blip r:embed="rId3"/>
                    <a:stretch>
                      <a:fillRect l="-2874" t="-10526" b="-28947"/>
                    </a:stretch>
                  </a:blipFill>
                </p:spPr>
                <p:txBody>
                  <a:bodyPr/>
                  <a:lstStyle/>
                  <a:p>
                    <a:r>
                      <a:rPr lang="en-NZ">
                        <a:noFill/>
                      </a:rPr>
                      <a:t> </a:t>
                    </a:r>
                  </a:p>
                </p:txBody>
              </p:sp>
            </mc:Fallback>
          </mc:AlternateContent>
          <p:cxnSp>
            <p:nvCxnSpPr>
              <p:cNvPr id="37" name="Straight Arrow Connector 36">
                <a:extLst>
                  <a:ext uri="{FF2B5EF4-FFF2-40B4-BE49-F238E27FC236}">
                    <a16:creationId xmlns:a16="http://schemas.microsoft.com/office/drawing/2014/main" id="{9604825B-44D1-6F0C-D30A-7CC1E40A8A61}"/>
                  </a:ext>
                </a:extLst>
              </p:cNvPr>
              <p:cNvCxnSpPr>
                <a:cxnSpLocks/>
              </p:cNvCxnSpPr>
              <p:nvPr/>
            </p:nvCxnSpPr>
            <p:spPr>
              <a:xfrm>
                <a:off x="2823509" y="2587590"/>
                <a:ext cx="0" cy="36000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CA05D0C8-F118-6AB7-F510-A4FCEFC0AC00}"/>
              </a:ext>
            </a:extLst>
          </p:cNvPr>
          <p:cNvGrpSpPr/>
          <p:nvPr/>
        </p:nvGrpSpPr>
        <p:grpSpPr>
          <a:xfrm>
            <a:off x="299302" y="5278676"/>
            <a:ext cx="6731398" cy="461665"/>
            <a:chOff x="351183" y="3233530"/>
            <a:chExt cx="6731398" cy="461665"/>
          </a:xfrm>
        </p:grpSpPr>
        <p:sp>
          <p:nvSpPr>
            <p:cNvPr id="7" name="TextBox 6">
              <a:extLst>
                <a:ext uri="{FF2B5EF4-FFF2-40B4-BE49-F238E27FC236}">
                  <a16:creationId xmlns:a16="http://schemas.microsoft.com/office/drawing/2014/main" id="{5363C81D-0351-4964-F92E-F7F1CF169AFD}"/>
                </a:ext>
              </a:extLst>
            </p:cNvPr>
            <p:cNvSpPr txBox="1"/>
            <p:nvPr/>
          </p:nvSpPr>
          <p:spPr>
            <a:xfrm>
              <a:off x="351183" y="3233530"/>
              <a:ext cx="525047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Represent energy transmission by a line  </a:t>
              </a:r>
            </a:p>
          </p:txBody>
        </p:sp>
        <p:cxnSp>
          <p:nvCxnSpPr>
            <p:cNvPr id="8" name="Straight Arrow Connector 7">
              <a:extLst>
                <a:ext uri="{FF2B5EF4-FFF2-40B4-BE49-F238E27FC236}">
                  <a16:creationId xmlns:a16="http://schemas.microsoft.com/office/drawing/2014/main" id="{815E1170-93C1-E849-A080-4EE1839D5D09}"/>
                </a:ext>
              </a:extLst>
            </p:cNvPr>
            <p:cNvCxnSpPr>
              <a:cxnSpLocks/>
            </p:cNvCxnSpPr>
            <p:nvPr/>
          </p:nvCxnSpPr>
          <p:spPr>
            <a:xfrm>
              <a:off x="6128424" y="3464362"/>
              <a:ext cx="954157" cy="0"/>
            </a:xfrm>
            <a:prstGeom prst="straightConnector1">
              <a:avLst/>
            </a:prstGeom>
            <a:ln w="3810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28FDC87F-131A-B149-D0D6-C68775A12224}"/>
              </a:ext>
            </a:extLst>
          </p:cNvPr>
          <p:cNvGrpSpPr/>
          <p:nvPr/>
        </p:nvGrpSpPr>
        <p:grpSpPr>
          <a:xfrm>
            <a:off x="299301" y="5627781"/>
            <a:ext cx="9768969" cy="1084015"/>
            <a:chOff x="351182" y="4033653"/>
            <a:chExt cx="9768969" cy="1084015"/>
          </a:xfrm>
        </p:grpSpPr>
        <p:grpSp>
          <p:nvGrpSpPr>
            <p:cNvPr id="10" name="Group 9">
              <a:extLst>
                <a:ext uri="{FF2B5EF4-FFF2-40B4-BE49-F238E27FC236}">
                  <a16:creationId xmlns:a16="http://schemas.microsoft.com/office/drawing/2014/main" id="{39085099-8EE0-6571-094D-957DEA0238FB}"/>
                </a:ext>
              </a:extLst>
            </p:cNvPr>
            <p:cNvGrpSpPr/>
            <p:nvPr/>
          </p:nvGrpSpPr>
          <p:grpSpPr>
            <a:xfrm>
              <a:off x="8719369" y="4033653"/>
              <a:ext cx="1380885" cy="1084015"/>
              <a:chOff x="8719369" y="3582635"/>
              <a:chExt cx="1380885" cy="1084015"/>
            </a:xfrm>
          </p:grpSpPr>
          <p:cxnSp>
            <p:nvCxnSpPr>
              <p:cNvPr id="12" name="Straight Arrow Connector 11">
                <a:extLst>
                  <a:ext uri="{FF2B5EF4-FFF2-40B4-BE49-F238E27FC236}">
                    <a16:creationId xmlns:a16="http://schemas.microsoft.com/office/drawing/2014/main" id="{55BD3126-D873-F0F6-D9DE-7DE166674FFA}"/>
                  </a:ext>
                </a:extLst>
              </p:cNvPr>
              <p:cNvCxnSpPr>
                <a:cxnSpLocks/>
              </p:cNvCxnSpPr>
              <p:nvPr/>
            </p:nvCxnSpPr>
            <p:spPr>
              <a:xfrm>
                <a:off x="8719369" y="4000511"/>
                <a:ext cx="792000" cy="0"/>
              </a:xfrm>
              <a:prstGeom prst="straightConnector1">
                <a:avLst/>
              </a:prstGeom>
              <a:ln w="3810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1787E25-13C3-8E31-2A18-3A4F57F36A06}"/>
                      </a:ext>
                    </a:extLst>
                  </p:cNvPr>
                  <p:cNvSpPr txBox="1"/>
                  <p:nvPr/>
                </p:nvSpPr>
                <p:spPr>
                  <a:xfrm>
                    <a:off x="8886140" y="3951967"/>
                    <a:ext cx="1214114" cy="7146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𝒗</m:t>
                          </m:r>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r>
                                    <a:rPr kumimoji="0" lang="en-NZ" sz="18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𝒒</m:t>
                                  </m:r>
                                </m:num>
                                <m:den>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e>
                          </m:d>
                        </m:oMath>
                      </m:oMathPara>
                    </a14:m>
                    <a:endPar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91787E25-13C3-8E31-2A18-3A4F57F36A06}"/>
                      </a:ext>
                    </a:extLst>
                  </p:cNvPr>
                  <p:cNvSpPr txBox="1">
                    <a:spLocks noRot="1" noChangeAspect="1" noMove="1" noResize="1" noEditPoints="1" noAdjustHandles="1" noChangeArrowheads="1" noChangeShapeType="1" noTextEdit="1"/>
                  </p:cNvSpPr>
                  <p:nvPr/>
                </p:nvSpPr>
                <p:spPr>
                  <a:xfrm>
                    <a:off x="8886140" y="3951967"/>
                    <a:ext cx="1214114" cy="714683"/>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3DCD1E-7192-1F26-60FD-72AE6733F98D}"/>
                      </a:ext>
                    </a:extLst>
                  </p:cNvPr>
                  <p:cNvSpPr txBox="1"/>
                  <p:nvPr/>
                </p:nvSpPr>
                <p:spPr>
                  <a:xfrm>
                    <a:off x="8886140" y="3582635"/>
                    <a:ext cx="3866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NZ" sz="1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𝒖</m:t>
                          </m:r>
                        </m:oMath>
                      </m:oMathPara>
                    </a14:m>
                    <a:endPar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673DCD1E-7192-1F26-60FD-72AE6733F98D}"/>
                      </a:ext>
                    </a:extLst>
                  </p:cNvPr>
                  <p:cNvSpPr txBox="1">
                    <a:spLocks noRot="1" noChangeAspect="1" noMove="1" noResize="1" noEditPoints="1" noAdjustHandles="1" noChangeArrowheads="1" noChangeShapeType="1" noTextEdit="1"/>
                  </p:cNvSpPr>
                  <p:nvPr/>
                </p:nvSpPr>
                <p:spPr>
                  <a:xfrm>
                    <a:off x="8886140" y="3582635"/>
                    <a:ext cx="386644" cy="369332"/>
                  </a:xfrm>
                  <a:prstGeom prst="rect">
                    <a:avLst/>
                  </a:prstGeom>
                  <a:blipFill>
                    <a:blip r:embed="rId5"/>
                    <a:stretch>
                      <a:fillRect/>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0C59CD9-BA8B-DED3-53DD-C8F9BF4950EE}"/>
                    </a:ext>
                  </a:extLst>
                </p:cNvPr>
                <p:cNvSpPr txBox="1"/>
                <p:nvPr/>
              </p:nvSpPr>
              <p:spPr>
                <a:xfrm>
                  <a:off x="351182" y="4200032"/>
                  <a:ext cx="976896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We also indicate the flow </a:t>
                  </a:r>
                  <a14:m>
                    <m:oMath xmlns:m="http://schemas.openxmlformats.org/officeDocument/2006/math">
                      <m:r>
                        <a:rPr kumimoji="0" lang="en-NZ" sz="2400" b="1" i="1" u="none" strike="noStrike" kern="1200" cap="none" spc="0" normalizeH="0" baseline="0" noProof="0">
                          <a:ln>
                            <a:noFill/>
                          </a:ln>
                          <a:solidFill>
                            <a:srgbClr val="33CC33"/>
                          </a:solidFill>
                          <a:effectLst/>
                          <a:uLnTx/>
                          <a:uFillTx/>
                          <a:latin typeface="Cambria Math" panose="02040503050406030204" pitchFamily="18" charset="0"/>
                          <a:ea typeface="+mn-ea"/>
                          <a:cs typeface="+mn-cs"/>
                        </a:rPr>
                        <m:t>𝒗</m:t>
                      </m:r>
                    </m:oMath>
                  </a14:m>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 and the potential driving that flow </a:t>
                  </a:r>
                  <a14:m>
                    <m:oMath xmlns:m="http://schemas.openxmlformats.org/officeDocument/2006/math">
                      <m:r>
                        <a:rPr kumimoji="0" lang="en-NZ" sz="24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𝒖</m:t>
                      </m:r>
                    </m:oMath>
                  </a14:m>
                  <a:r>
                    <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11" name="TextBox 10">
                  <a:extLst>
                    <a:ext uri="{FF2B5EF4-FFF2-40B4-BE49-F238E27FC236}">
                      <a16:creationId xmlns:a16="http://schemas.microsoft.com/office/drawing/2014/main" id="{80C59CD9-BA8B-DED3-53DD-C8F9BF4950EE}"/>
                    </a:ext>
                  </a:extLst>
                </p:cNvPr>
                <p:cNvSpPr txBox="1">
                  <a:spLocks noRot="1" noChangeAspect="1" noMove="1" noResize="1" noEditPoints="1" noAdjustHandles="1" noChangeArrowheads="1" noChangeShapeType="1" noTextEdit="1"/>
                </p:cNvSpPr>
                <p:nvPr/>
              </p:nvSpPr>
              <p:spPr>
                <a:xfrm>
                  <a:off x="351182" y="4200032"/>
                  <a:ext cx="9768969" cy="461665"/>
                </a:xfrm>
                <a:prstGeom prst="rect">
                  <a:avLst/>
                </a:prstGeom>
                <a:blipFill>
                  <a:blip r:embed="rId6"/>
                  <a:stretch>
                    <a:fillRect l="-936" t="-10526" b="-28947"/>
                  </a:stretch>
                </a:blipFill>
              </p:spPr>
              <p:txBody>
                <a:bodyPr/>
                <a:lstStyle/>
                <a:p>
                  <a:r>
                    <a:rPr lang="en-NZ">
                      <a:noFill/>
                    </a:rPr>
                    <a:t> </a:t>
                  </a:r>
                </a:p>
              </p:txBody>
            </p:sp>
          </mc:Fallback>
        </mc:AlternateContent>
      </p:grpSp>
    </p:spTree>
    <p:extLst>
      <p:ext uri="{BB962C8B-B14F-4D97-AF65-F5344CB8AC3E}">
        <p14:creationId xmlns:p14="http://schemas.microsoft.com/office/powerpoint/2010/main" val="187544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C8436-4247-7406-0488-41C96DA877E4}"/>
              </a:ext>
            </a:extLst>
          </p:cNvPr>
          <p:cNvPicPr>
            <a:picLocks noChangeAspect="1"/>
          </p:cNvPicPr>
          <p:nvPr/>
        </p:nvPicPr>
        <p:blipFill>
          <a:blip r:embed="rId2"/>
          <a:stretch>
            <a:fillRect/>
          </a:stretch>
        </p:blipFill>
        <p:spPr>
          <a:xfrm>
            <a:off x="514371" y="1720762"/>
            <a:ext cx="4343623" cy="3416476"/>
          </a:xfrm>
          <a:prstGeom prst="rect">
            <a:avLst/>
          </a:prstGeom>
        </p:spPr>
      </p:pic>
      <p:sp>
        <p:nvSpPr>
          <p:cNvPr id="22" name="TextBox 21">
            <a:extLst>
              <a:ext uri="{FF2B5EF4-FFF2-40B4-BE49-F238E27FC236}">
                <a16:creationId xmlns:a16="http://schemas.microsoft.com/office/drawing/2014/main" id="{7384F9A8-57C8-6967-B7B7-C41CB16D2D76}"/>
              </a:ext>
            </a:extLst>
          </p:cNvPr>
          <p:cNvSpPr txBox="1"/>
          <p:nvPr/>
        </p:nvSpPr>
        <p:spPr>
          <a:xfrm>
            <a:off x="245754" y="147213"/>
            <a:ext cx="376744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7030A0"/>
                </a:solidFill>
                <a:effectLst/>
                <a:uLnTx/>
                <a:uFillTx/>
                <a:latin typeface="Calibri" panose="020F0502020204030204" pitchFamily="34" charset="0"/>
                <a:ea typeface="Calibri" panose="020F0502020204030204" pitchFamily="34" charset="0"/>
                <a:cs typeface="Times New Roman" panose="02020603050405020304" pitchFamily="18" charset="0"/>
              </a:rPr>
              <a:t>Proton pump .. continued</a:t>
            </a:r>
            <a:endParaRPr kumimoji="0" lang="en-NZ" sz="24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087FFBB6-42BD-4EDA-D466-B532604A0975}"/>
              </a:ext>
            </a:extLst>
          </p:cNvPr>
          <p:cNvGrpSpPr/>
          <p:nvPr/>
        </p:nvGrpSpPr>
        <p:grpSpPr>
          <a:xfrm>
            <a:off x="5247771" y="1969843"/>
            <a:ext cx="6403150" cy="3060913"/>
            <a:chOff x="5247771" y="1969843"/>
            <a:chExt cx="6403150" cy="3060913"/>
          </a:xfrm>
        </p:grpSpPr>
        <p:grpSp>
          <p:nvGrpSpPr>
            <p:cNvPr id="5" name="Group 4">
              <a:extLst>
                <a:ext uri="{FF2B5EF4-FFF2-40B4-BE49-F238E27FC236}">
                  <a16:creationId xmlns:a16="http://schemas.microsoft.com/office/drawing/2014/main" id="{2C29AC21-2BF8-1238-39B7-C4916E359CA5}"/>
                </a:ext>
              </a:extLst>
            </p:cNvPr>
            <p:cNvGrpSpPr/>
            <p:nvPr/>
          </p:nvGrpSpPr>
          <p:grpSpPr>
            <a:xfrm>
              <a:off x="5247771" y="1969843"/>
              <a:ext cx="3758906" cy="2029264"/>
              <a:chOff x="7823591" y="878777"/>
              <a:chExt cx="3758906" cy="2029264"/>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8116C9D-0B41-F38F-2CED-E96B4194A196}"/>
                      </a:ext>
                    </a:extLst>
                  </p:cNvPr>
                  <p:cNvSpPr txBox="1"/>
                  <p:nvPr/>
                </p:nvSpPr>
                <p:spPr>
                  <a:xfrm>
                    <a:off x="7823591" y="1623310"/>
                    <a:ext cx="2738423" cy="4131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up>
                            </m:sSubSup>
                          </m:e>
                        </m:d>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4" name="TextBox 13">
                    <a:extLst>
                      <a:ext uri="{FF2B5EF4-FFF2-40B4-BE49-F238E27FC236}">
                        <a16:creationId xmlns:a16="http://schemas.microsoft.com/office/drawing/2014/main" id="{F8116C9D-0B41-F38F-2CED-E96B4194A196}"/>
                      </a:ext>
                    </a:extLst>
                  </p:cNvPr>
                  <p:cNvSpPr txBox="1">
                    <a:spLocks noRot="1" noChangeAspect="1" noMove="1" noResize="1" noEditPoints="1" noAdjustHandles="1" noChangeArrowheads="1" noChangeShapeType="1" noTextEdit="1"/>
                  </p:cNvSpPr>
                  <p:nvPr/>
                </p:nvSpPr>
                <p:spPr>
                  <a:xfrm>
                    <a:off x="7823591" y="1623310"/>
                    <a:ext cx="2738423" cy="413190"/>
                  </a:xfrm>
                  <a:prstGeom prst="rect">
                    <a:avLst/>
                  </a:prstGeom>
                  <a:blipFill>
                    <a:blip r:embed="rId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A858973-795E-075C-21C2-A1C6F7EBFE28}"/>
                      </a:ext>
                    </a:extLst>
                  </p:cNvPr>
                  <p:cNvSpPr txBox="1"/>
                  <p:nvPr/>
                </p:nvSpPr>
                <p:spPr>
                  <a:xfrm>
                    <a:off x="7823591" y="2032695"/>
                    <a:ext cx="3758906" cy="436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NZ"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 name="TextBox 14">
                    <a:extLst>
                      <a:ext uri="{FF2B5EF4-FFF2-40B4-BE49-F238E27FC236}">
                        <a16:creationId xmlns:a16="http://schemas.microsoft.com/office/drawing/2014/main" id="{7A858973-795E-075C-21C2-A1C6F7EBFE28}"/>
                      </a:ext>
                    </a:extLst>
                  </p:cNvPr>
                  <p:cNvSpPr txBox="1">
                    <a:spLocks noRot="1" noChangeAspect="1" noMove="1" noResize="1" noEditPoints="1" noAdjustHandles="1" noChangeArrowheads="1" noChangeShapeType="1" noTextEdit="1"/>
                  </p:cNvSpPr>
                  <p:nvPr/>
                </p:nvSpPr>
                <p:spPr>
                  <a:xfrm>
                    <a:off x="7823591" y="2032695"/>
                    <a:ext cx="3758906" cy="436081"/>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3335D6B-ACE3-A0CF-70A3-5E3E9423BF14}"/>
                      </a:ext>
                    </a:extLst>
                  </p:cNvPr>
                  <p:cNvSpPr txBox="1"/>
                  <p:nvPr/>
                </p:nvSpPr>
                <p:spPr>
                  <a:xfrm>
                    <a:off x="7823591" y="2464971"/>
                    <a:ext cx="3277854" cy="4430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4</m:t>
                              </m:r>
                            </m:sub>
                          </m:sSub>
                          <m:d>
                            <m:dPr>
                              <m:begChr m:val="["/>
                              <m:end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f>
                                    <m:f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NZ"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𝑢</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sup>
                                      </m:sSubSup>
                                    </m:num>
                                    <m:den>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𝑅𝑇</m:t>
                                      </m:r>
                                    </m:den>
                                  </m:f>
                                </m:sup>
                              </m:s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 name="TextBox 15">
                    <a:extLst>
                      <a:ext uri="{FF2B5EF4-FFF2-40B4-BE49-F238E27FC236}">
                        <a16:creationId xmlns:a16="http://schemas.microsoft.com/office/drawing/2014/main" id="{B3335D6B-ACE3-A0CF-70A3-5E3E9423BF14}"/>
                      </a:ext>
                    </a:extLst>
                  </p:cNvPr>
                  <p:cNvSpPr txBox="1">
                    <a:spLocks noRot="1" noChangeAspect="1" noMove="1" noResize="1" noEditPoints="1" noAdjustHandles="1" noChangeArrowheads="1" noChangeShapeType="1" noTextEdit="1"/>
                  </p:cNvSpPr>
                  <p:nvPr/>
                </p:nvSpPr>
                <p:spPr>
                  <a:xfrm>
                    <a:off x="7823591" y="2464971"/>
                    <a:ext cx="3277854" cy="443070"/>
                  </a:xfrm>
                  <a:prstGeom prst="rect">
                    <a:avLst/>
                  </a:prstGeom>
                  <a:blipFill>
                    <a:blip r:embed="rId5"/>
                    <a:stretch>
                      <a:fillRect/>
                    </a:stretch>
                  </a:blipFill>
                </p:spPr>
                <p:txBody>
                  <a:bodyPr/>
                  <a:lstStyle/>
                  <a:p>
                    <a:r>
                      <a:rPr lang="en-NZ">
                        <a:noFill/>
                      </a:rPr>
                      <a:t> </a:t>
                    </a:r>
                  </a:p>
                </p:txBody>
              </p:sp>
            </mc:Fallback>
          </mc:AlternateContent>
          <p:grpSp>
            <p:nvGrpSpPr>
              <p:cNvPr id="19" name="Group 18">
                <a:extLst>
                  <a:ext uri="{FF2B5EF4-FFF2-40B4-BE49-F238E27FC236}">
                    <a16:creationId xmlns:a16="http://schemas.microsoft.com/office/drawing/2014/main" id="{99D01A02-4EE4-25F8-ABE2-69F1383ED8B9}"/>
                  </a:ext>
                </a:extLst>
              </p:cNvPr>
              <p:cNvGrpSpPr/>
              <p:nvPr/>
            </p:nvGrpSpPr>
            <p:grpSpPr>
              <a:xfrm>
                <a:off x="7823592" y="878777"/>
                <a:ext cx="2404108" cy="748338"/>
                <a:chOff x="6784345" y="898669"/>
                <a:chExt cx="2404108" cy="748338"/>
              </a:xfrm>
            </p:grpSpPr>
            <p:sp>
              <p:nvSpPr>
                <p:cNvPr id="20" name="TextBox 19">
                  <a:extLst>
                    <a:ext uri="{FF2B5EF4-FFF2-40B4-BE49-F238E27FC236}">
                      <a16:creationId xmlns:a16="http://schemas.microsoft.com/office/drawing/2014/main" id="{40972BE0-656B-6AE8-FCE9-5903D459B2F6}"/>
                    </a:ext>
                  </a:extLst>
                </p:cNvPr>
                <p:cNvSpPr txBox="1"/>
                <p:nvPr/>
              </p:nvSpPr>
              <p:spPr>
                <a:xfrm>
                  <a:off x="6784345" y="898669"/>
                  <a:ext cx="12876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Reaction fluxes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8E59E43-7F7A-B9F7-6CD2-BD22E057049A}"/>
                        </a:ext>
                      </a:extLst>
                    </p:cNvPr>
                    <p:cNvSpPr txBox="1"/>
                    <p:nvPr/>
                  </p:nvSpPr>
                  <p:spPr>
                    <a:xfrm>
                      <a:off x="6784345" y="1223045"/>
                      <a:ext cx="2404108" cy="4239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𝜅</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d>
                              <m:dPr>
                                <m:begChr m:val="["/>
                                <m:endChr m:val="]"/>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e>
                            </m:d>
                          </m:oMath>
                        </m:oMathPara>
                      </a14:m>
                      <a:endPar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1" name="TextBox 20">
                      <a:extLst>
                        <a:ext uri="{FF2B5EF4-FFF2-40B4-BE49-F238E27FC236}">
                          <a16:creationId xmlns:a16="http://schemas.microsoft.com/office/drawing/2014/main" id="{D8E59E43-7F7A-B9F7-6CD2-BD22E057049A}"/>
                        </a:ext>
                      </a:extLst>
                    </p:cNvPr>
                    <p:cNvSpPr txBox="1">
                      <a:spLocks noRot="1" noChangeAspect="1" noMove="1" noResize="1" noEditPoints="1" noAdjustHandles="1" noChangeArrowheads="1" noChangeShapeType="1" noTextEdit="1"/>
                    </p:cNvSpPr>
                    <p:nvPr/>
                  </p:nvSpPr>
                  <p:spPr>
                    <a:xfrm>
                      <a:off x="6784345" y="1223045"/>
                      <a:ext cx="2404108" cy="423962"/>
                    </a:xfrm>
                    <a:prstGeom prst="rect">
                      <a:avLst/>
                    </a:prstGeom>
                    <a:blipFill>
                      <a:blip r:embed="rId6"/>
                      <a:stretch>
                        <a:fillRect/>
                      </a:stretch>
                    </a:blipFill>
                  </p:spPr>
                  <p:txBody>
                    <a:bodyPr/>
                    <a:lstStyle/>
                    <a:p>
                      <a:r>
                        <a:rPr lang="en-NZ">
                          <a:noFill/>
                        </a:rPr>
                        <a:t> </a:t>
                      </a:r>
                    </a:p>
                  </p:txBody>
                </p:sp>
              </mc:Fallback>
            </mc:AlternateContent>
          </p:grpSp>
        </p:grpSp>
        <p:grpSp>
          <p:nvGrpSpPr>
            <p:cNvPr id="26" name="Group 25">
              <a:extLst>
                <a:ext uri="{FF2B5EF4-FFF2-40B4-BE49-F238E27FC236}">
                  <a16:creationId xmlns:a16="http://schemas.microsoft.com/office/drawing/2014/main" id="{49DF5078-66CB-962A-FEE2-0380150B6FEE}"/>
                </a:ext>
              </a:extLst>
            </p:cNvPr>
            <p:cNvGrpSpPr/>
            <p:nvPr/>
          </p:nvGrpSpPr>
          <p:grpSpPr>
            <a:xfrm>
              <a:off x="9246814" y="1972148"/>
              <a:ext cx="2404107" cy="3058608"/>
              <a:chOff x="9246814" y="1972148"/>
              <a:chExt cx="2404107" cy="3058608"/>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FEC3E3-4664-ECBD-008D-4A8096413DFB}"/>
                      </a:ext>
                    </a:extLst>
                  </p:cNvPr>
                  <p:cNvSpPr txBox="1"/>
                  <p:nvPr/>
                </p:nvSpPr>
                <p:spPr>
                  <a:xfrm>
                    <a:off x="9246814" y="4190714"/>
                    <a:ext cx="1469428"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7" name="TextBox 6">
                    <a:extLst>
                      <a:ext uri="{FF2B5EF4-FFF2-40B4-BE49-F238E27FC236}">
                        <a16:creationId xmlns:a16="http://schemas.microsoft.com/office/drawing/2014/main" id="{FAFEC3E3-4664-ECBD-008D-4A8096413DFB}"/>
                      </a:ext>
                    </a:extLst>
                  </p:cNvPr>
                  <p:cNvSpPr txBox="1">
                    <a:spLocks noRot="1" noChangeAspect="1" noMove="1" noResize="1" noEditPoints="1" noAdjustHandles="1" noChangeArrowheads="1" noChangeShapeType="1" noTextEdit="1"/>
                  </p:cNvSpPr>
                  <p:nvPr/>
                </p:nvSpPr>
                <p:spPr>
                  <a:xfrm>
                    <a:off x="9246814" y="4190714"/>
                    <a:ext cx="1469428" cy="402611"/>
                  </a:xfrm>
                  <a:prstGeom prst="rect">
                    <a:avLst/>
                  </a:prstGeom>
                  <a:blipFill>
                    <a:blip r:embed="rId7"/>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2FD5D31-C647-0EB3-AB16-548C7B9F4E8C}"/>
                      </a:ext>
                    </a:extLst>
                  </p:cNvPr>
                  <p:cNvSpPr txBox="1"/>
                  <p:nvPr/>
                </p:nvSpPr>
                <p:spPr>
                  <a:xfrm>
                    <a:off x="9246814" y="2312634"/>
                    <a:ext cx="2404107"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a14:m>
                    <a:r>
                      <a:rPr kumimoji="0" lang="en-NZ"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 </a:t>
                    </a:r>
                  </a:p>
                </p:txBody>
              </p:sp>
            </mc:Choice>
            <mc:Fallback xmlns="">
              <p:sp>
                <p:nvSpPr>
                  <p:cNvPr id="9" name="TextBox 8">
                    <a:extLst>
                      <a:ext uri="{FF2B5EF4-FFF2-40B4-BE49-F238E27FC236}">
                        <a16:creationId xmlns:a16="http://schemas.microsoft.com/office/drawing/2014/main" id="{F2FD5D31-C647-0EB3-AB16-548C7B9F4E8C}"/>
                      </a:ext>
                    </a:extLst>
                  </p:cNvPr>
                  <p:cNvSpPr txBox="1">
                    <a:spLocks noRot="1" noChangeAspect="1" noMove="1" noResize="1" noEditPoints="1" noAdjustHandles="1" noChangeArrowheads="1" noChangeShapeType="1" noTextEdit="1"/>
                  </p:cNvSpPr>
                  <p:nvPr/>
                </p:nvSpPr>
                <p:spPr>
                  <a:xfrm>
                    <a:off x="9246814" y="2312634"/>
                    <a:ext cx="2404107" cy="402611"/>
                  </a:xfrm>
                  <a:prstGeom prst="rect">
                    <a:avLst/>
                  </a:prstGeom>
                  <a:blipFill>
                    <a:blip r:embed="rId8"/>
                    <a:stretch>
                      <a:fillRect/>
                    </a:stretch>
                  </a:blipFill>
                </p:spPr>
                <p:txBody>
                  <a:bodyPr/>
                  <a:lstStyle/>
                  <a:p>
                    <a:r>
                      <a:rPr lang="en-NZ">
                        <a:noFill/>
                      </a:rPr>
                      <a:t> </a:t>
                    </a:r>
                  </a:p>
                </p:txBody>
              </p:sp>
            </mc:Fallback>
          </mc:AlternateContent>
          <p:sp>
            <p:nvSpPr>
              <p:cNvPr id="10" name="TextBox 9">
                <a:extLst>
                  <a:ext uri="{FF2B5EF4-FFF2-40B4-BE49-F238E27FC236}">
                    <a16:creationId xmlns:a16="http://schemas.microsoft.com/office/drawing/2014/main" id="{29CD792F-B5C3-0015-3181-FB61FCD7331E}"/>
                  </a:ext>
                </a:extLst>
              </p:cNvPr>
              <p:cNvSpPr txBox="1"/>
              <p:nvPr/>
            </p:nvSpPr>
            <p:spPr>
              <a:xfrm>
                <a:off x="9246814" y="1972148"/>
                <a:ext cx="12634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NZ" sz="1400" b="0" i="0" u="sng" strike="noStrike" kern="1200" cap="none" spc="0" normalizeH="0" baseline="0" noProof="0" dirty="0">
                    <a:ln>
                      <a:noFill/>
                    </a:ln>
                    <a:solidFill>
                      <a:prstClr val="black"/>
                    </a:solidFill>
                    <a:effectLst/>
                    <a:uLnTx/>
                    <a:uFillTx/>
                    <a:latin typeface="Calibri" panose="020F0502020204030204"/>
                    <a:ea typeface="+mn-ea"/>
                    <a:cs typeface="+mn-cs"/>
                  </a:rPr>
                  <a:t>Mass balance</a:t>
                </a:r>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44B0E66-6805-08EF-0F54-937AA2F75D18}"/>
                      </a:ext>
                    </a:extLst>
                  </p:cNvPr>
                  <p:cNvSpPr txBox="1"/>
                  <p:nvPr/>
                </p:nvSpPr>
                <p:spPr>
                  <a:xfrm>
                    <a:off x="9246814" y="3116464"/>
                    <a:ext cx="2292350"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𝐴𝑇𝑃</m:t>
                            </m:r>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1" name="TextBox 10">
                    <a:extLst>
                      <a:ext uri="{FF2B5EF4-FFF2-40B4-BE49-F238E27FC236}">
                        <a16:creationId xmlns:a16="http://schemas.microsoft.com/office/drawing/2014/main" id="{344B0E66-6805-08EF-0F54-937AA2F75D18}"/>
                      </a:ext>
                    </a:extLst>
                  </p:cNvPr>
                  <p:cNvSpPr txBox="1">
                    <a:spLocks noRot="1" noChangeAspect="1" noMove="1" noResize="1" noEditPoints="1" noAdjustHandles="1" noChangeArrowheads="1" noChangeShapeType="1" noTextEdit="1"/>
                  </p:cNvSpPr>
                  <p:nvPr/>
                </p:nvSpPr>
                <p:spPr>
                  <a:xfrm>
                    <a:off x="9246814" y="3116464"/>
                    <a:ext cx="2292350" cy="402611"/>
                  </a:xfrm>
                  <a:prstGeom prst="rect">
                    <a:avLst/>
                  </a:prstGeom>
                  <a:blipFill>
                    <a:blip r:embed="rId9"/>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A418744-50BF-D3F1-3B69-08751D99B0AA}"/>
                      </a:ext>
                    </a:extLst>
                  </p:cNvPr>
                  <p:cNvSpPr txBox="1"/>
                  <p:nvPr/>
                </p:nvSpPr>
                <p:spPr>
                  <a:xfrm>
                    <a:off x="9246814" y="2714549"/>
                    <a:ext cx="2292350"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𝑜</m:t>
                                </m:r>
                              </m:sub>
                            </m:sSub>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2" name="TextBox 11">
                    <a:extLst>
                      <a:ext uri="{FF2B5EF4-FFF2-40B4-BE49-F238E27FC236}">
                        <a16:creationId xmlns:a16="http://schemas.microsoft.com/office/drawing/2014/main" id="{AA418744-50BF-D3F1-3B69-08751D99B0AA}"/>
                      </a:ext>
                    </a:extLst>
                  </p:cNvPr>
                  <p:cNvSpPr txBox="1">
                    <a:spLocks noRot="1" noChangeAspect="1" noMove="1" noResize="1" noEditPoints="1" noAdjustHandles="1" noChangeArrowheads="1" noChangeShapeType="1" noTextEdit="1"/>
                  </p:cNvSpPr>
                  <p:nvPr/>
                </p:nvSpPr>
                <p:spPr>
                  <a:xfrm>
                    <a:off x="9246814" y="2714549"/>
                    <a:ext cx="2292350" cy="402611"/>
                  </a:xfrm>
                  <a:prstGeom prst="rect">
                    <a:avLst/>
                  </a:prstGeom>
                  <a:blipFill>
                    <a:blip r:embed="rId10"/>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34B553-B8FE-006F-61E4-434C12667A0C}"/>
                      </a:ext>
                    </a:extLst>
                  </p:cNvPr>
                  <p:cNvSpPr txBox="1"/>
                  <p:nvPr/>
                </p:nvSpPr>
                <p:spPr>
                  <a:xfrm>
                    <a:off x="9246814" y="3535178"/>
                    <a:ext cx="2222500" cy="419410"/>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13" name="TextBox 12">
                    <a:extLst>
                      <a:ext uri="{FF2B5EF4-FFF2-40B4-BE49-F238E27FC236}">
                        <a16:creationId xmlns:a16="http://schemas.microsoft.com/office/drawing/2014/main" id="{ED34B553-B8FE-006F-61E4-434C12667A0C}"/>
                      </a:ext>
                    </a:extLst>
                  </p:cNvPr>
                  <p:cNvSpPr txBox="1">
                    <a:spLocks noRot="1" noChangeAspect="1" noMove="1" noResize="1" noEditPoints="1" noAdjustHandles="1" noChangeArrowheads="1" noChangeShapeType="1" noTextEdit="1"/>
                  </p:cNvSpPr>
                  <p:nvPr/>
                </p:nvSpPr>
                <p:spPr>
                  <a:xfrm>
                    <a:off x="9246814" y="3535178"/>
                    <a:ext cx="2222500" cy="419410"/>
                  </a:xfrm>
                  <a:prstGeom prst="rect">
                    <a:avLst/>
                  </a:prstGeom>
                  <a:blipFill>
                    <a:blip r:embed="rId11"/>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1A5FAC2-259E-ED3D-41F7-0A6313AE65FD}"/>
                      </a:ext>
                    </a:extLst>
                  </p:cNvPr>
                  <p:cNvSpPr txBox="1"/>
                  <p:nvPr/>
                </p:nvSpPr>
                <p:spPr>
                  <a:xfrm>
                    <a:off x="9246814" y="4628145"/>
                    <a:ext cx="1469428" cy="40261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14:m>
                      <m:oMath xmlns:m="http://schemas.openxmlformats.org/officeDocument/2006/math">
                        <m:f>
                          <m:fPr>
                            <m:ctrlP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acc>
                          </m:e>
                          <m:sub>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sSup>
                              <m:s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p>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sup>
                        </m:sSub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NZ"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up>
                            <m:r>
                              <a:rPr kumimoji="0" lang="en-NZ"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a14:m>
                    <a:r>
                      <a:rPr kumimoji="0" lang="en-NZ"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25" name="TextBox 24">
                    <a:extLst>
                      <a:ext uri="{FF2B5EF4-FFF2-40B4-BE49-F238E27FC236}">
                        <a16:creationId xmlns:a16="http://schemas.microsoft.com/office/drawing/2014/main" id="{91A5FAC2-259E-ED3D-41F7-0A6313AE65FD}"/>
                      </a:ext>
                    </a:extLst>
                  </p:cNvPr>
                  <p:cNvSpPr txBox="1">
                    <a:spLocks noRot="1" noChangeAspect="1" noMove="1" noResize="1" noEditPoints="1" noAdjustHandles="1" noChangeArrowheads="1" noChangeShapeType="1" noTextEdit="1"/>
                  </p:cNvSpPr>
                  <p:nvPr/>
                </p:nvSpPr>
                <p:spPr>
                  <a:xfrm>
                    <a:off x="9246814" y="4628145"/>
                    <a:ext cx="1469428" cy="402611"/>
                  </a:xfrm>
                  <a:prstGeom prst="rect">
                    <a:avLst/>
                  </a:prstGeom>
                  <a:blipFill>
                    <a:blip r:embed="rId12"/>
                    <a:stretch>
                      <a:fillRect/>
                    </a:stretch>
                  </a:blipFill>
                </p:spPr>
                <p:txBody>
                  <a:bodyPr/>
                  <a:lstStyle/>
                  <a:p>
                    <a:r>
                      <a:rPr lang="en-NZ">
                        <a:noFill/>
                      </a:rPr>
                      <a:t> </a:t>
                    </a:r>
                  </a:p>
                </p:txBody>
              </p:sp>
            </mc:Fallback>
          </mc:AlternateContent>
        </p:grpSp>
      </p:grpSp>
      <p:sp>
        <p:nvSpPr>
          <p:cNvPr id="2" name="Rectangle 1">
            <a:extLst>
              <a:ext uri="{FF2B5EF4-FFF2-40B4-BE49-F238E27FC236}">
                <a16:creationId xmlns:a16="http://schemas.microsoft.com/office/drawing/2014/main" id="{3C5F14BD-DCE2-88B5-6B40-08FFC6152A0B}"/>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1704333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5E77B21C-1452-1342-4DA5-F555B8A9C621}"/>
              </a:ext>
            </a:extLst>
          </p:cNvPr>
          <p:cNvGrpSpPr/>
          <p:nvPr/>
        </p:nvGrpSpPr>
        <p:grpSpPr>
          <a:xfrm>
            <a:off x="2399085" y="2609182"/>
            <a:ext cx="9167012" cy="2616950"/>
            <a:chOff x="2399085" y="2609182"/>
            <a:chExt cx="9167012" cy="2616950"/>
          </a:xfrm>
        </p:grpSpPr>
        <p:grpSp>
          <p:nvGrpSpPr>
            <p:cNvPr id="41" name="Group 40">
              <a:extLst>
                <a:ext uri="{FF2B5EF4-FFF2-40B4-BE49-F238E27FC236}">
                  <a16:creationId xmlns:a16="http://schemas.microsoft.com/office/drawing/2014/main" id="{6CECDDE1-022C-6B0E-6BB1-F8176AF05AEF}"/>
                </a:ext>
              </a:extLst>
            </p:cNvPr>
            <p:cNvGrpSpPr/>
            <p:nvPr/>
          </p:nvGrpSpPr>
          <p:grpSpPr>
            <a:xfrm>
              <a:off x="2399085" y="2609182"/>
              <a:ext cx="9167012" cy="402536"/>
              <a:chOff x="2155582" y="1384297"/>
              <a:chExt cx="9167012" cy="402536"/>
            </a:xfrm>
          </p:grpSpPr>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C6D0BC9-7541-F320-77BF-8B700ABE02EC}"/>
                      </a:ext>
                    </a:extLst>
                  </p:cNvPr>
                  <p:cNvSpPr txBox="1"/>
                  <p:nvPr/>
                </p:nvSpPr>
                <p:spPr>
                  <a:xfrm>
                    <a:off x="2155582" y="1384297"/>
                    <a:ext cx="535478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If  </a:t>
                    </a:r>
                    <a14:m>
                      <m:oMath xmlns:m="http://schemas.openxmlformats.org/officeDocument/2006/math">
                        <m:sSub>
                          <m:sSub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a:ea typeface="Cambria Math"/>
                                <a:cs typeface="+mn-cs"/>
                              </a:rPr>
                              <m:t>𝜐</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1</m:t>
                            </m:r>
                          </m:sub>
                        </m:s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a:ea typeface="Cambria Math"/>
                                <a:cs typeface="+mn-cs"/>
                              </a:rPr>
                              <m:t>𝜐</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2</m:t>
                            </m:r>
                          </m:sub>
                        </m:s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 </m:t>
                        </m:r>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a:ea typeface="Cambria Math"/>
                                <a:cs typeface="+mn-cs"/>
                              </a:rPr>
                              <m:t>𝜐</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3</m:t>
                            </m:r>
                          </m:sub>
                        </m:s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a:ea typeface="Cambria Math"/>
                                <a:cs typeface="+mn-cs"/>
                              </a:rPr>
                              <m:t>𝜐</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4</m:t>
                            </m:r>
                          </m:sub>
                        </m:s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 </m:t>
                        </m:r>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a:ea typeface="Cambria Math"/>
                                <a:cs typeface="+mn-cs"/>
                              </a:rPr>
                              <m:t>𝜐</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5</m:t>
                            </m:r>
                          </m:sub>
                        </m:sSub>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r>
                          <a:rPr kumimoji="0" lang="en-NZ" sz="2000" b="1" i="1" u="none" strike="noStrike" kern="1200" cap="none" spc="0" normalizeH="0" baseline="0" noProof="0" smtClean="0">
                            <a:ln>
                              <a:noFill/>
                            </a:ln>
                            <a:solidFill>
                              <a:srgbClr val="33CC33"/>
                            </a:solidFill>
                            <a:effectLst/>
                            <a:uLnTx/>
                            <a:uFillTx/>
                            <a:latin typeface="Cambria Math" panose="02040503050406030204" pitchFamily="18" charset="0"/>
                            <a:ea typeface="Cambria Math"/>
                            <a:cs typeface="+mn-cs"/>
                          </a:rPr>
                          <m:t>𝒗</m:t>
                        </m:r>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then  </a:t>
                    </a:r>
                    <a14:m>
                      <m:oMath xmlns:m="http://schemas.openxmlformats.org/officeDocument/2006/math">
                        <m:nary>
                          <m:naryPr>
                            <m:chr m:val="∑"/>
                            <m:subHide m:val="on"/>
                            <m:supHide m:val="on"/>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sSub>
                              <m:sSubPr>
                                <m:ctrlPr>
                                  <a:rPr kumimoji="0" lang="en-NZ" sz="20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𝒖</m:t>
                                </m:r>
                              </m:e>
                              <m:sub>
                                <m:r>
                                  <a:rPr kumimoji="0" lang="en-NZ" sz="2000" b="1"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𝒊</m:t>
                                </m:r>
                              </m:sub>
                            </m:s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=0</m:t>
                            </m:r>
                          </m:e>
                        </m:nary>
                      </m:oMath>
                    </a14:m>
                    <a:endPar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9" name="TextBox 58">
                    <a:extLst>
                      <a:ext uri="{FF2B5EF4-FFF2-40B4-BE49-F238E27FC236}">
                        <a16:creationId xmlns:a16="http://schemas.microsoft.com/office/drawing/2014/main" id="{FC6D0BC9-7541-F320-77BF-8B700ABE02EC}"/>
                      </a:ext>
                    </a:extLst>
                  </p:cNvPr>
                  <p:cNvSpPr txBox="1">
                    <a:spLocks noRot="1" noChangeAspect="1" noMove="1" noResize="1" noEditPoints="1" noAdjustHandles="1" noChangeArrowheads="1" noChangeShapeType="1" noTextEdit="1"/>
                  </p:cNvSpPr>
                  <p:nvPr/>
                </p:nvSpPr>
                <p:spPr>
                  <a:xfrm>
                    <a:off x="2155582" y="1384297"/>
                    <a:ext cx="5354785" cy="400110"/>
                  </a:xfrm>
                  <a:prstGeom prst="rect">
                    <a:avLst/>
                  </a:prstGeom>
                  <a:blipFill>
                    <a:blip r:embed="rId3"/>
                    <a:stretch>
                      <a:fillRect l="-1253" t="-122727" r="-114" b="-181818"/>
                    </a:stretch>
                  </a:blipFill>
                </p:spPr>
                <p:txBody>
                  <a:bodyPr/>
                  <a:lstStyle/>
                  <a:p>
                    <a:r>
                      <a:rPr lang="en-NZ">
                        <a:noFill/>
                      </a:rPr>
                      <a:t> </a:t>
                    </a:r>
                  </a:p>
                </p:txBody>
              </p:sp>
            </mc:Fallback>
          </mc:AlternateContent>
          <p:sp>
            <p:nvSpPr>
              <p:cNvPr id="60" name="TextBox 59">
                <a:extLst>
                  <a:ext uri="{FF2B5EF4-FFF2-40B4-BE49-F238E27FC236}">
                    <a16:creationId xmlns:a16="http://schemas.microsoft.com/office/drawing/2014/main" id="{A4D06980-489C-FF28-E3C3-C38590F395A4}"/>
                  </a:ext>
                </a:extLst>
              </p:cNvPr>
              <p:cNvSpPr txBox="1"/>
              <p:nvPr/>
            </p:nvSpPr>
            <p:spPr>
              <a:xfrm>
                <a:off x="7386475" y="1386723"/>
                <a:ext cx="393611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This is </a:t>
                </a:r>
                <a:r>
                  <a:rPr kumimoji="0" lang="en-NZ" sz="2000" b="0" i="0" u="none" strike="noStrike" kern="1200" cap="none" spc="0" normalizeH="0" baseline="0" noProof="0" dirty="0">
                    <a:ln>
                      <a:noFill/>
                    </a:ln>
                    <a:solidFill>
                      <a:srgbClr val="FF0000"/>
                    </a:solidFill>
                    <a:effectLst/>
                    <a:uLnTx/>
                    <a:uFillTx/>
                    <a:latin typeface="Calibri" panose="020F0502020204030204"/>
                    <a:ea typeface="+mn-ea"/>
                    <a:cs typeface="+mn-cs"/>
                  </a:rPr>
                  <a:t>conservation of energy</a:t>
                </a:r>
              </a:p>
            </p:txBody>
          </p:sp>
        </p:grpSp>
        <p:grpSp>
          <p:nvGrpSpPr>
            <p:cNvPr id="42" name="Group 41">
              <a:extLst>
                <a:ext uri="{FF2B5EF4-FFF2-40B4-BE49-F238E27FC236}">
                  <a16:creationId xmlns:a16="http://schemas.microsoft.com/office/drawing/2014/main" id="{E7540428-A782-4012-D03D-B8B201BE5730}"/>
                </a:ext>
              </a:extLst>
            </p:cNvPr>
            <p:cNvGrpSpPr/>
            <p:nvPr/>
          </p:nvGrpSpPr>
          <p:grpSpPr>
            <a:xfrm>
              <a:off x="6331680" y="3391534"/>
              <a:ext cx="2121091" cy="1834598"/>
              <a:chOff x="5356612" y="2347763"/>
              <a:chExt cx="2121091" cy="1834598"/>
            </a:xfrm>
          </p:grpSpPr>
          <p:grpSp>
            <p:nvGrpSpPr>
              <p:cNvPr id="43" name="Group 42">
                <a:extLst>
                  <a:ext uri="{FF2B5EF4-FFF2-40B4-BE49-F238E27FC236}">
                    <a16:creationId xmlns:a16="http://schemas.microsoft.com/office/drawing/2014/main" id="{D42EFDF1-0A50-B05F-4B55-4BA559D11034}"/>
                  </a:ext>
                </a:extLst>
              </p:cNvPr>
              <p:cNvGrpSpPr/>
              <p:nvPr/>
            </p:nvGrpSpPr>
            <p:grpSpPr>
              <a:xfrm>
                <a:off x="5356612" y="2663000"/>
                <a:ext cx="2121091" cy="1519361"/>
                <a:chOff x="3562659" y="3883838"/>
                <a:chExt cx="2121091" cy="1519361"/>
              </a:xfrm>
            </p:grpSpPr>
            <p:grpSp>
              <p:nvGrpSpPr>
                <p:cNvPr id="45" name="Group 44">
                  <a:extLst>
                    <a:ext uri="{FF2B5EF4-FFF2-40B4-BE49-F238E27FC236}">
                      <a16:creationId xmlns:a16="http://schemas.microsoft.com/office/drawing/2014/main" id="{B5B31610-B230-FEA7-CDDF-090414AA60D1}"/>
                    </a:ext>
                  </a:extLst>
                </p:cNvPr>
                <p:cNvGrpSpPr/>
                <p:nvPr/>
              </p:nvGrpSpPr>
              <p:grpSpPr>
                <a:xfrm>
                  <a:off x="3562659" y="3883838"/>
                  <a:ext cx="2121091" cy="1519361"/>
                  <a:chOff x="2107221" y="1289963"/>
                  <a:chExt cx="2121091" cy="1519361"/>
                </a:xfrm>
              </p:grpSpPr>
              <p:grpSp>
                <p:nvGrpSpPr>
                  <p:cNvPr id="47" name="Group 46">
                    <a:extLst>
                      <a:ext uri="{FF2B5EF4-FFF2-40B4-BE49-F238E27FC236}">
                        <a16:creationId xmlns:a16="http://schemas.microsoft.com/office/drawing/2014/main" id="{756D9AC8-9AEB-5EAD-F600-00070B31FBC7}"/>
                      </a:ext>
                    </a:extLst>
                  </p:cNvPr>
                  <p:cNvGrpSpPr/>
                  <p:nvPr/>
                </p:nvGrpSpPr>
                <p:grpSpPr>
                  <a:xfrm>
                    <a:off x="2511868" y="1651886"/>
                    <a:ext cx="1263919" cy="923787"/>
                    <a:chOff x="2511868" y="1651886"/>
                    <a:chExt cx="1263919" cy="923787"/>
                  </a:xfrm>
                </p:grpSpPr>
                <p:cxnSp>
                  <p:nvCxnSpPr>
                    <p:cNvPr id="54" name="Straight Arrow Connector 53">
                      <a:extLst>
                        <a:ext uri="{FF2B5EF4-FFF2-40B4-BE49-F238E27FC236}">
                          <a16:creationId xmlns:a16="http://schemas.microsoft.com/office/drawing/2014/main" id="{201E2D3A-781F-47E9-1D3E-A58611A7CDA0}"/>
                        </a:ext>
                      </a:extLst>
                    </p:cNvPr>
                    <p:cNvCxnSpPr>
                      <a:cxnSpLocks/>
                    </p:cNvCxnSpPr>
                    <p:nvPr/>
                  </p:nvCxnSpPr>
                  <p:spPr bwMode="auto">
                    <a:xfrm>
                      <a:off x="2511868" y="2090356"/>
                      <a:ext cx="366905" cy="47071"/>
                    </a:xfrm>
                    <a:prstGeom prst="straightConnector1">
                      <a:avLst/>
                    </a:prstGeom>
                    <a:solidFill>
                      <a:schemeClr val="accent1"/>
                    </a:solidFill>
                    <a:ln w="28575" cap="flat" cmpd="sng" algn="ctr">
                      <a:solidFill>
                        <a:srgbClr val="00B0F0"/>
                      </a:solidFill>
                      <a:prstDash val="solid"/>
                      <a:round/>
                      <a:headEnd type="none" w="med" len="med"/>
                      <a:tailEnd type="triangle"/>
                    </a:ln>
                    <a:effectLst/>
                  </p:spPr>
                </p:cxnSp>
                <p:cxnSp>
                  <p:nvCxnSpPr>
                    <p:cNvPr id="55" name="Straight Arrow Connector 54">
                      <a:extLst>
                        <a:ext uri="{FF2B5EF4-FFF2-40B4-BE49-F238E27FC236}">
                          <a16:creationId xmlns:a16="http://schemas.microsoft.com/office/drawing/2014/main" id="{A1C38365-AA6D-CC52-2C13-BA2A360EFC70}"/>
                        </a:ext>
                      </a:extLst>
                    </p:cNvPr>
                    <p:cNvCxnSpPr>
                      <a:cxnSpLocks/>
                    </p:cNvCxnSpPr>
                    <p:nvPr/>
                  </p:nvCxnSpPr>
                  <p:spPr bwMode="auto">
                    <a:xfrm flipH="1">
                      <a:off x="3075008" y="1651886"/>
                      <a:ext cx="42679" cy="369611"/>
                    </a:xfrm>
                    <a:prstGeom prst="straightConnector1">
                      <a:avLst/>
                    </a:prstGeom>
                    <a:solidFill>
                      <a:schemeClr val="accent1"/>
                    </a:solidFill>
                    <a:ln w="28575" cap="flat" cmpd="sng" algn="ctr">
                      <a:solidFill>
                        <a:srgbClr val="00B0F0"/>
                      </a:solidFill>
                      <a:prstDash val="solid"/>
                      <a:round/>
                      <a:headEnd type="none" w="med" len="med"/>
                      <a:tailEnd type="triangle"/>
                    </a:ln>
                    <a:effectLst/>
                  </p:spPr>
                </p:cxnSp>
                <p:cxnSp>
                  <p:nvCxnSpPr>
                    <p:cNvPr id="56" name="Straight Arrow Connector 55">
                      <a:extLst>
                        <a:ext uri="{FF2B5EF4-FFF2-40B4-BE49-F238E27FC236}">
                          <a16:creationId xmlns:a16="http://schemas.microsoft.com/office/drawing/2014/main" id="{2CAB255D-C9FE-09E4-E11F-3EE0CA448437}"/>
                        </a:ext>
                      </a:extLst>
                    </p:cNvPr>
                    <p:cNvCxnSpPr>
                      <a:cxnSpLocks/>
                    </p:cNvCxnSpPr>
                    <p:nvPr/>
                  </p:nvCxnSpPr>
                  <p:spPr bwMode="auto">
                    <a:xfrm flipH="1">
                      <a:off x="3278336" y="1877633"/>
                      <a:ext cx="497451" cy="195298"/>
                    </a:xfrm>
                    <a:prstGeom prst="straightConnector1">
                      <a:avLst/>
                    </a:prstGeom>
                    <a:solidFill>
                      <a:schemeClr val="accent1"/>
                    </a:solidFill>
                    <a:ln w="28575" cap="flat" cmpd="sng" algn="ctr">
                      <a:solidFill>
                        <a:srgbClr val="00B0F0"/>
                      </a:solidFill>
                      <a:prstDash val="solid"/>
                      <a:round/>
                      <a:headEnd type="none" w="med" len="med"/>
                      <a:tailEnd type="triangle"/>
                    </a:ln>
                    <a:effectLst/>
                  </p:spPr>
                </p:cxnSp>
                <p:cxnSp>
                  <p:nvCxnSpPr>
                    <p:cNvPr id="57" name="Straight Arrow Connector 56">
                      <a:extLst>
                        <a:ext uri="{FF2B5EF4-FFF2-40B4-BE49-F238E27FC236}">
                          <a16:creationId xmlns:a16="http://schemas.microsoft.com/office/drawing/2014/main" id="{FB6D25B5-B565-F799-21FF-267DCED28395}"/>
                        </a:ext>
                      </a:extLst>
                    </p:cNvPr>
                    <p:cNvCxnSpPr>
                      <a:cxnSpLocks/>
                    </p:cNvCxnSpPr>
                    <p:nvPr/>
                  </p:nvCxnSpPr>
                  <p:spPr bwMode="auto">
                    <a:xfrm flipH="1">
                      <a:off x="2897987" y="2293131"/>
                      <a:ext cx="82140" cy="282542"/>
                    </a:xfrm>
                    <a:prstGeom prst="straightConnector1">
                      <a:avLst/>
                    </a:prstGeom>
                    <a:solidFill>
                      <a:schemeClr val="accent1"/>
                    </a:solidFill>
                    <a:ln w="28575" cap="flat" cmpd="sng" algn="ctr">
                      <a:solidFill>
                        <a:srgbClr val="00B0F0"/>
                      </a:solidFill>
                      <a:prstDash val="solid"/>
                      <a:round/>
                      <a:headEnd type="triangle" w="med" len="med"/>
                      <a:tailEnd type="none" w="med" len="med"/>
                    </a:ln>
                    <a:effectLst/>
                  </p:spPr>
                </p:cxnSp>
                <p:cxnSp>
                  <p:nvCxnSpPr>
                    <p:cNvPr id="58" name="Straight Arrow Connector 57">
                      <a:extLst>
                        <a:ext uri="{FF2B5EF4-FFF2-40B4-BE49-F238E27FC236}">
                          <a16:creationId xmlns:a16="http://schemas.microsoft.com/office/drawing/2014/main" id="{C8F940A4-8294-0DCD-AE25-22CAEE2B7A29}"/>
                        </a:ext>
                      </a:extLst>
                    </p:cNvPr>
                    <p:cNvCxnSpPr>
                      <a:cxnSpLocks/>
                    </p:cNvCxnSpPr>
                    <p:nvPr/>
                  </p:nvCxnSpPr>
                  <p:spPr bwMode="auto">
                    <a:xfrm>
                      <a:off x="3262172" y="2321243"/>
                      <a:ext cx="279583" cy="248033"/>
                    </a:xfrm>
                    <a:prstGeom prst="straightConnector1">
                      <a:avLst/>
                    </a:prstGeom>
                    <a:solidFill>
                      <a:schemeClr val="accent1"/>
                    </a:solidFill>
                    <a:ln w="28575" cap="flat" cmpd="sng" algn="ctr">
                      <a:solidFill>
                        <a:srgbClr val="00B0F0"/>
                      </a:solidFill>
                      <a:prstDash val="solid"/>
                      <a:round/>
                      <a:headEnd type="triangle" w="med" len="med"/>
                      <a:tailEnd type="none" w="med" len="med"/>
                    </a:ln>
                    <a:effectLst/>
                  </p:spPr>
                </p:cxnSp>
              </p:grpSp>
              <p:grpSp>
                <p:nvGrpSpPr>
                  <p:cNvPr id="48" name="Group 47">
                    <a:extLst>
                      <a:ext uri="{FF2B5EF4-FFF2-40B4-BE49-F238E27FC236}">
                        <a16:creationId xmlns:a16="http://schemas.microsoft.com/office/drawing/2014/main" id="{60B9FC45-F29D-53E0-F759-FD899537193D}"/>
                      </a:ext>
                    </a:extLst>
                  </p:cNvPr>
                  <p:cNvGrpSpPr/>
                  <p:nvPr/>
                </p:nvGrpSpPr>
                <p:grpSpPr>
                  <a:xfrm>
                    <a:off x="2107221" y="1289963"/>
                    <a:ext cx="2121091" cy="1519361"/>
                    <a:chOff x="2107221" y="1289963"/>
                    <a:chExt cx="2121091" cy="1519361"/>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EEF435E-DC0C-D2A6-B6FF-92DE9F652E92}"/>
                            </a:ext>
                          </a:extLst>
                        </p:cNvPr>
                        <p:cNvSpPr txBox="1"/>
                        <p:nvPr/>
                      </p:nvSpPr>
                      <p:spPr>
                        <a:xfrm>
                          <a:off x="2107221" y="1835669"/>
                          <a:ext cx="4971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𝒖</m:t>
                                    </m:r>
                                  </m:e>
                                  <m:sub>
                                    <m:r>
                                      <a:rPr kumimoji="0" lang="en-NZ" sz="1800" b="0" i="1" u="none" strike="noStrike" kern="1200" cap="none" spc="0" normalizeH="0" baseline="0" noProof="0">
                                        <a:ln>
                                          <a:noFill/>
                                        </a:ln>
                                        <a:solidFill>
                                          <a:srgbClr val="FF0000"/>
                                        </a:solidFill>
                                        <a:effectLst/>
                                        <a:uLnTx/>
                                        <a:uFillTx/>
                                        <a:latin typeface="Cambria Math"/>
                                        <a:ea typeface="+mn-ea"/>
                                        <a:cs typeface="+mn-cs"/>
                                      </a:rPr>
                                      <m:t>𝟏</m:t>
                                    </m:r>
                                  </m:sub>
                                </m:sSub>
                              </m:oMath>
                            </m:oMathPara>
                          </a14:m>
                          <a:endParaRPr kumimoji="0" lang="en-NZ"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9" name="TextBox 48">
                          <a:extLst>
                            <a:ext uri="{FF2B5EF4-FFF2-40B4-BE49-F238E27FC236}">
                              <a16:creationId xmlns:a16="http://schemas.microsoft.com/office/drawing/2014/main" id="{CEEF435E-DC0C-D2A6-B6FF-92DE9F652E92}"/>
                            </a:ext>
                          </a:extLst>
                        </p:cNvPr>
                        <p:cNvSpPr txBox="1">
                          <a:spLocks noRot="1" noChangeAspect="1" noMove="1" noResize="1" noEditPoints="1" noAdjustHandles="1" noChangeArrowheads="1" noChangeShapeType="1" noTextEdit="1"/>
                        </p:cNvSpPr>
                        <p:nvPr/>
                      </p:nvSpPr>
                      <p:spPr>
                        <a:xfrm>
                          <a:off x="2107221" y="1835669"/>
                          <a:ext cx="497187" cy="369332"/>
                        </a:xfrm>
                        <a:prstGeom prst="rect">
                          <a:avLst/>
                        </a:prstGeom>
                        <a:blipFill>
                          <a:blip r:embed="rId9"/>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C4D3697-40E2-BFA6-2F05-61242839ABCE}"/>
                            </a:ext>
                          </a:extLst>
                        </p:cNvPr>
                        <p:cNvSpPr txBox="1"/>
                        <p:nvPr/>
                      </p:nvSpPr>
                      <p:spPr>
                        <a:xfrm>
                          <a:off x="2914359" y="1289963"/>
                          <a:ext cx="4971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𝒖</m:t>
                                    </m:r>
                                  </m:e>
                                  <m:sub>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𝟐</m:t>
                                    </m:r>
                                  </m:sub>
                                </m:sSub>
                              </m:oMath>
                            </m:oMathPara>
                          </a14:m>
                          <a:endParaRPr kumimoji="0" lang="en-NZ"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0" name="TextBox 49">
                          <a:extLst>
                            <a:ext uri="{FF2B5EF4-FFF2-40B4-BE49-F238E27FC236}">
                              <a16:creationId xmlns:a16="http://schemas.microsoft.com/office/drawing/2014/main" id="{BC4D3697-40E2-BFA6-2F05-61242839ABCE}"/>
                            </a:ext>
                          </a:extLst>
                        </p:cNvPr>
                        <p:cNvSpPr txBox="1">
                          <a:spLocks noRot="1" noChangeAspect="1" noMove="1" noResize="1" noEditPoints="1" noAdjustHandles="1" noChangeArrowheads="1" noChangeShapeType="1" noTextEdit="1"/>
                        </p:cNvSpPr>
                        <p:nvPr/>
                      </p:nvSpPr>
                      <p:spPr>
                        <a:xfrm>
                          <a:off x="2914359" y="1289963"/>
                          <a:ext cx="497187" cy="369332"/>
                        </a:xfrm>
                        <a:prstGeom prst="rect">
                          <a:avLst/>
                        </a:prstGeom>
                        <a:blipFill>
                          <a:blip r:embed="rId10"/>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A2B1108-69AA-43C0-8471-0E241EBFCAC8}"/>
                            </a:ext>
                          </a:extLst>
                        </p:cNvPr>
                        <p:cNvSpPr txBox="1"/>
                        <p:nvPr/>
                      </p:nvSpPr>
                      <p:spPr>
                        <a:xfrm>
                          <a:off x="3731125" y="1628800"/>
                          <a:ext cx="4971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𝒖</m:t>
                                    </m:r>
                                  </m:e>
                                  <m:sub>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𝟑</m:t>
                                    </m:r>
                                  </m:sub>
                                </m:sSub>
                              </m:oMath>
                            </m:oMathPara>
                          </a14:m>
                          <a:endParaRPr kumimoji="0" lang="en-NZ"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1" name="TextBox 50">
                          <a:extLst>
                            <a:ext uri="{FF2B5EF4-FFF2-40B4-BE49-F238E27FC236}">
                              <a16:creationId xmlns:a16="http://schemas.microsoft.com/office/drawing/2014/main" id="{8A2B1108-69AA-43C0-8471-0E241EBFCAC8}"/>
                            </a:ext>
                          </a:extLst>
                        </p:cNvPr>
                        <p:cNvSpPr txBox="1">
                          <a:spLocks noRot="1" noChangeAspect="1" noMove="1" noResize="1" noEditPoints="1" noAdjustHandles="1" noChangeArrowheads="1" noChangeShapeType="1" noTextEdit="1"/>
                        </p:cNvSpPr>
                        <p:nvPr/>
                      </p:nvSpPr>
                      <p:spPr>
                        <a:xfrm>
                          <a:off x="3731125" y="1628800"/>
                          <a:ext cx="497187" cy="369332"/>
                        </a:xfrm>
                        <a:prstGeom prst="rect">
                          <a:avLst/>
                        </a:prstGeom>
                        <a:blipFill>
                          <a:blip r:embed="rId11"/>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AE8882E-F64F-4B26-0746-9993990F9FB5}"/>
                            </a:ext>
                          </a:extLst>
                        </p:cNvPr>
                        <p:cNvSpPr txBox="1"/>
                        <p:nvPr/>
                      </p:nvSpPr>
                      <p:spPr>
                        <a:xfrm>
                          <a:off x="3477533" y="2420612"/>
                          <a:ext cx="4971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𝒖</m:t>
                                    </m:r>
                                  </m:e>
                                  <m:sub>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𝟒</m:t>
                                    </m:r>
                                  </m:sub>
                                </m:sSub>
                              </m:oMath>
                            </m:oMathPara>
                          </a14:m>
                          <a:endParaRPr kumimoji="0" lang="en-NZ"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2" name="TextBox 51">
                          <a:extLst>
                            <a:ext uri="{FF2B5EF4-FFF2-40B4-BE49-F238E27FC236}">
                              <a16:creationId xmlns:a16="http://schemas.microsoft.com/office/drawing/2014/main" id="{7AE8882E-F64F-4B26-0746-9993990F9FB5}"/>
                            </a:ext>
                          </a:extLst>
                        </p:cNvPr>
                        <p:cNvSpPr txBox="1">
                          <a:spLocks noRot="1" noChangeAspect="1" noMove="1" noResize="1" noEditPoints="1" noAdjustHandles="1" noChangeArrowheads="1" noChangeShapeType="1" noTextEdit="1"/>
                        </p:cNvSpPr>
                        <p:nvPr/>
                      </p:nvSpPr>
                      <p:spPr>
                        <a:xfrm>
                          <a:off x="3477533" y="2420612"/>
                          <a:ext cx="497187" cy="369332"/>
                        </a:xfrm>
                        <a:prstGeom prst="rect">
                          <a:avLst/>
                        </a:prstGeom>
                        <a:blipFill>
                          <a:blip r:embed="rId1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303A98D-290B-EB49-FABD-2CC4B1B6CF7F}"/>
                            </a:ext>
                          </a:extLst>
                        </p:cNvPr>
                        <p:cNvSpPr txBox="1"/>
                        <p:nvPr/>
                      </p:nvSpPr>
                      <p:spPr>
                        <a:xfrm>
                          <a:off x="2577821" y="2439992"/>
                          <a:ext cx="4971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𝒖</m:t>
                                    </m:r>
                                  </m:e>
                                  <m:sub>
                                    <m:r>
                                      <a:rPr kumimoji="0" lang="en-NZ" sz="1800" b="0"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𝟓</m:t>
                                    </m:r>
                                  </m:sub>
                                </m:sSub>
                              </m:oMath>
                            </m:oMathPara>
                          </a14:m>
                          <a:endParaRPr kumimoji="0" lang="en-NZ"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3" name="TextBox 52">
                          <a:extLst>
                            <a:ext uri="{FF2B5EF4-FFF2-40B4-BE49-F238E27FC236}">
                              <a16:creationId xmlns:a16="http://schemas.microsoft.com/office/drawing/2014/main" id="{6303A98D-290B-EB49-FABD-2CC4B1B6CF7F}"/>
                            </a:ext>
                          </a:extLst>
                        </p:cNvPr>
                        <p:cNvSpPr txBox="1">
                          <a:spLocks noRot="1" noChangeAspect="1" noMove="1" noResize="1" noEditPoints="1" noAdjustHandles="1" noChangeArrowheads="1" noChangeShapeType="1" noTextEdit="1"/>
                        </p:cNvSpPr>
                        <p:nvPr/>
                      </p:nvSpPr>
                      <p:spPr>
                        <a:xfrm>
                          <a:off x="2577821" y="2439992"/>
                          <a:ext cx="497187" cy="369332"/>
                        </a:xfrm>
                        <a:prstGeom prst="rect">
                          <a:avLst/>
                        </a:prstGeom>
                        <a:blipFill>
                          <a:blip r:embed="rId13"/>
                          <a:stretch>
                            <a:fillRect b="-1667"/>
                          </a:stretch>
                        </a:blipFill>
                      </p:spPr>
                      <p:txBody>
                        <a:bodyPr/>
                        <a:lstStyle/>
                        <a:p>
                          <a:r>
                            <a:rPr lang="en-NZ">
                              <a:noFill/>
                            </a:rPr>
                            <a:t> </a:t>
                          </a:r>
                        </a:p>
                      </p:txBody>
                    </p:sp>
                  </mc:Fallback>
                </mc:AlternateContent>
              </p:gr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F823AD-5770-9F4E-3402-B97CC08FA61B}"/>
                        </a:ext>
                      </a:extLst>
                    </p:cNvPr>
                    <p:cNvSpPr txBox="1"/>
                    <p:nvPr/>
                  </p:nvSpPr>
                  <p:spPr>
                    <a:xfrm>
                      <a:off x="4279292" y="4555735"/>
                      <a:ext cx="5020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1:</a:t>
                      </a:r>
                      <a14:m>
                        <m:oMath xmlns:m="http://schemas.openxmlformats.org/officeDocument/2006/math">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𝒗</m:t>
                          </m:r>
                        </m:oMath>
                      </a14:m>
                      <a:endParaRPr kumimoji="0" lang="en-NZ"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6" name="TextBox 45">
                      <a:extLst>
                        <a:ext uri="{FF2B5EF4-FFF2-40B4-BE49-F238E27FC236}">
                          <a16:creationId xmlns:a16="http://schemas.microsoft.com/office/drawing/2014/main" id="{F7F823AD-5770-9F4E-3402-B97CC08FA61B}"/>
                        </a:ext>
                      </a:extLst>
                    </p:cNvPr>
                    <p:cNvSpPr txBox="1">
                      <a:spLocks noRot="1" noChangeAspect="1" noMove="1" noResize="1" noEditPoints="1" noAdjustHandles="1" noChangeArrowheads="1" noChangeShapeType="1" noTextEdit="1"/>
                    </p:cNvSpPr>
                    <p:nvPr/>
                  </p:nvSpPr>
                  <p:spPr>
                    <a:xfrm>
                      <a:off x="4279292" y="4555735"/>
                      <a:ext cx="502061" cy="369332"/>
                    </a:xfrm>
                    <a:prstGeom prst="rect">
                      <a:avLst/>
                    </a:prstGeom>
                    <a:blipFill>
                      <a:blip r:embed="rId14"/>
                      <a:stretch>
                        <a:fillRect l="-9639" t="-8197" b="-24590"/>
                      </a:stretch>
                    </a:blipFill>
                  </p:spPr>
                  <p:txBody>
                    <a:bodyPr/>
                    <a:lstStyle/>
                    <a:p>
                      <a:r>
                        <a:rPr lang="en-NZ">
                          <a:noFill/>
                        </a:rPr>
                        <a:t> </a:t>
                      </a:r>
                    </a:p>
                  </p:txBody>
                </p:sp>
              </mc:Fallback>
            </mc:AlternateContent>
          </p:grpSp>
          <p:sp>
            <p:nvSpPr>
              <p:cNvPr id="44" name="TextBox 43">
                <a:extLst>
                  <a:ext uri="{FF2B5EF4-FFF2-40B4-BE49-F238E27FC236}">
                    <a16:creationId xmlns:a16="http://schemas.microsoft.com/office/drawing/2014/main" id="{169FCE21-EEDA-8402-9A1B-AE7B3469CC49}"/>
                  </a:ext>
                </a:extLst>
              </p:cNvPr>
              <p:cNvSpPr txBox="1"/>
              <p:nvPr/>
            </p:nvSpPr>
            <p:spPr>
              <a:xfrm>
                <a:off x="5621584" y="2347763"/>
                <a:ext cx="141249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NZ" sz="1800" b="1" i="0" u="none" strike="noStrike" kern="1200" cap="none" spc="0" normalizeH="0" baseline="0" noProof="0" dirty="0">
                    <a:ln>
                      <a:noFill/>
                    </a:ln>
                    <a:solidFill>
                      <a:srgbClr val="00B050"/>
                    </a:solidFill>
                    <a:effectLst/>
                    <a:uLnTx/>
                    <a:uFillTx/>
                    <a:latin typeface="Calibri" panose="020F0502020204030204"/>
                    <a:ea typeface="+mn-ea"/>
                    <a:cs typeface="+mn-cs"/>
                  </a:rPr>
                  <a:t>1-node</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grpSp>
      <p:sp>
        <p:nvSpPr>
          <p:cNvPr id="61" name="TextBox 60">
            <a:extLst>
              <a:ext uri="{FF2B5EF4-FFF2-40B4-BE49-F238E27FC236}">
                <a16:creationId xmlns:a16="http://schemas.microsoft.com/office/drawing/2014/main" id="{54C4DDF5-B876-E026-798E-8C99C4D85B06}"/>
              </a:ext>
            </a:extLst>
          </p:cNvPr>
          <p:cNvSpPr txBox="1"/>
          <p:nvPr/>
        </p:nvSpPr>
        <p:spPr>
          <a:xfrm>
            <a:off x="3376057" y="144644"/>
            <a:ext cx="543988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3200" b="1" i="0" u="none" strike="noStrike" kern="1200" cap="none" spc="0" normalizeH="0" baseline="0" noProof="0" dirty="0">
                <a:ln>
                  <a:noFill/>
                </a:ln>
                <a:solidFill>
                  <a:srgbClr val="EF1E7A"/>
                </a:solidFill>
                <a:effectLst/>
                <a:uLnTx/>
                <a:uFillTx/>
                <a:latin typeface="Calibri" panose="020F0502020204030204"/>
                <a:ea typeface="+mn-ea"/>
                <a:cs typeface="+mn-cs"/>
              </a:rPr>
              <a:t>Bond graph 0:node and 1:node</a:t>
            </a:r>
          </a:p>
        </p:txBody>
      </p:sp>
      <p:grpSp>
        <p:nvGrpSpPr>
          <p:cNvPr id="63" name="Group 62">
            <a:extLst>
              <a:ext uri="{FF2B5EF4-FFF2-40B4-BE49-F238E27FC236}">
                <a16:creationId xmlns:a16="http://schemas.microsoft.com/office/drawing/2014/main" id="{43336BC0-2469-0345-F1E8-1BFBE176AAA7}"/>
              </a:ext>
            </a:extLst>
          </p:cNvPr>
          <p:cNvGrpSpPr/>
          <p:nvPr/>
        </p:nvGrpSpPr>
        <p:grpSpPr>
          <a:xfrm>
            <a:off x="1913" y="1243809"/>
            <a:ext cx="9921705" cy="3893085"/>
            <a:chOff x="1913" y="1243809"/>
            <a:chExt cx="9921705" cy="3893085"/>
          </a:xfrm>
        </p:grpSpPr>
        <p:grpSp>
          <p:nvGrpSpPr>
            <p:cNvPr id="2" name="Group 1">
              <a:extLst>
                <a:ext uri="{FF2B5EF4-FFF2-40B4-BE49-F238E27FC236}">
                  <a16:creationId xmlns:a16="http://schemas.microsoft.com/office/drawing/2014/main" id="{B8FEC489-B1DD-DF56-90C2-E6AAA47DEFB5}"/>
                </a:ext>
              </a:extLst>
            </p:cNvPr>
            <p:cNvGrpSpPr/>
            <p:nvPr/>
          </p:nvGrpSpPr>
          <p:grpSpPr>
            <a:xfrm>
              <a:off x="1913" y="2243343"/>
              <a:ext cx="3107662" cy="2893551"/>
              <a:chOff x="-337844" y="1227702"/>
              <a:chExt cx="3107662" cy="2893551"/>
            </a:xfrm>
          </p:grpSpPr>
          <p:grpSp>
            <p:nvGrpSpPr>
              <p:cNvPr id="3" name="Group 2">
                <a:extLst>
                  <a:ext uri="{FF2B5EF4-FFF2-40B4-BE49-F238E27FC236}">
                    <a16:creationId xmlns:a16="http://schemas.microsoft.com/office/drawing/2014/main" id="{B1B22CD2-87AB-30B2-1723-F4C02AC8CAB1}"/>
                  </a:ext>
                </a:extLst>
              </p:cNvPr>
              <p:cNvGrpSpPr/>
              <p:nvPr/>
            </p:nvGrpSpPr>
            <p:grpSpPr>
              <a:xfrm>
                <a:off x="82941" y="2623267"/>
                <a:ext cx="2686877" cy="1497986"/>
                <a:chOff x="1828630" y="1323592"/>
                <a:chExt cx="2686877" cy="1497986"/>
              </a:xfrm>
            </p:grpSpPr>
            <p:grpSp>
              <p:nvGrpSpPr>
                <p:cNvPr id="5" name="Group 4">
                  <a:extLst>
                    <a:ext uri="{FF2B5EF4-FFF2-40B4-BE49-F238E27FC236}">
                      <a16:creationId xmlns:a16="http://schemas.microsoft.com/office/drawing/2014/main" id="{46F88D39-CAD9-010C-913B-C69D7945FDF2}"/>
                    </a:ext>
                  </a:extLst>
                </p:cNvPr>
                <p:cNvGrpSpPr/>
                <p:nvPr/>
              </p:nvGrpSpPr>
              <p:grpSpPr>
                <a:xfrm>
                  <a:off x="2548869" y="1710162"/>
                  <a:ext cx="1226918" cy="859114"/>
                  <a:chOff x="2548869" y="1710162"/>
                  <a:chExt cx="1226918" cy="859114"/>
                </a:xfrm>
              </p:grpSpPr>
              <p:cxnSp>
                <p:nvCxnSpPr>
                  <p:cNvPr id="12" name="Straight Arrow Connector 11">
                    <a:extLst>
                      <a:ext uri="{FF2B5EF4-FFF2-40B4-BE49-F238E27FC236}">
                        <a16:creationId xmlns:a16="http://schemas.microsoft.com/office/drawing/2014/main" id="{1720336B-6624-E359-F705-4DC78266B2E6}"/>
                      </a:ext>
                    </a:extLst>
                  </p:cNvPr>
                  <p:cNvCxnSpPr>
                    <a:cxnSpLocks/>
                  </p:cNvCxnSpPr>
                  <p:nvPr/>
                </p:nvCxnSpPr>
                <p:spPr bwMode="auto">
                  <a:xfrm>
                    <a:off x="2548869" y="2082122"/>
                    <a:ext cx="438955" cy="50734"/>
                  </a:xfrm>
                  <a:prstGeom prst="straightConnector1">
                    <a:avLst/>
                  </a:prstGeom>
                  <a:solidFill>
                    <a:schemeClr val="accent1"/>
                  </a:solidFill>
                  <a:ln w="28575" cap="flat" cmpd="sng" algn="ctr">
                    <a:solidFill>
                      <a:srgbClr val="00B0F0"/>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6734346F-C2F2-1D99-BFC7-49C07885DB38}"/>
                      </a:ext>
                    </a:extLst>
                  </p:cNvPr>
                  <p:cNvCxnSpPr>
                    <a:cxnSpLocks/>
                  </p:cNvCxnSpPr>
                  <p:nvPr/>
                </p:nvCxnSpPr>
                <p:spPr bwMode="auto">
                  <a:xfrm flipH="1">
                    <a:off x="3059832" y="1710162"/>
                    <a:ext cx="56554" cy="357237"/>
                  </a:xfrm>
                  <a:prstGeom prst="straightConnector1">
                    <a:avLst/>
                  </a:prstGeom>
                  <a:solidFill>
                    <a:schemeClr val="accent1"/>
                  </a:solidFill>
                  <a:ln w="28575" cap="flat" cmpd="sng" algn="ctr">
                    <a:solidFill>
                      <a:srgbClr val="00B0F0"/>
                    </a:solidFill>
                    <a:prstDash val="solid"/>
                    <a:round/>
                    <a:headEnd type="none" w="med" len="med"/>
                    <a:tailEnd type="triangle"/>
                  </a:ln>
                  <a:effectLst/>
                </p:spPr>
              </p:cxnSp>
              <p:sp>
                <p:nvSpPr>
                  <p:cNvPr id="14" name="Oval 13">
                    <a:extLst>
                      <a:ext uri="{FF2B5EF4-FFF2-40B4-BE49-F238E27FC236}">
                        <a16:creationId xmlns:a16="http://schemas.microsoft.com/office/drawing/2014/main" id="{56A02F41-17ED-718E-D486-3D28EEFDEF6C}"/>
                      </a:ext>
                    </a:extLst>
                  </p:cNvPr>
                  <p:cNvSpPr>
                    <a:spLocks noChangeAspect="1"/>
                  </p:cNvSpPr>
                  <p:nvPr/>
                </p:nvSpPr>
                <p:spPr bwMode="auto">
                  <a:xfrm>
                    <a:off x="3015630" y="2082122"/>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5" name="Straight Arrow Connector 14">
                    <a:extLst>
                      <a:ext uri="{FF2B5EF4-FFF2-40B4-BE49-F238E27FC236}">
                        <a16:creationId xmlns:a16="http://schemas.microsoft.com/office/drawing/2014/main" id="{A9A67CFD-2810-1041-CB75-782DAF406CFC}"/>
                      </a:ext>
                    </a:extLst>
                  </p:cNvPr>
                  <p:cNvCxnSpPr/>
                  <p:nvPr/>
                </p:nvCxnSpPr>
                <p:spPr bwMode="auto">
                  <a:xfrm flipH="1">
                    <a:off x="3136099" y="1877633"/>
                    <a:ext cx="639688" cy="230959"/>
                  </a:xfrm>
                  <a:prstGeom prst="straightConnector1">
                    <a:avLst/>
                  </a:prstGeom>
                  <a:solidFill>
                    <a:schemeClr val="accent1"/>
                  </a:solidFill>
                  <a:ln w="28575" cap="flat" cmpd="sng" algn="ctr">
                    <a:solidFill>
                      <a:srgbClr val="00B0F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BB70CBD-7307-B30C-1F36-2D9F3E3D505F}"/>
                      </a:ext>
                    </a:extLst>
                  </p:cNvPr>
                  <p:cNvCxnSpPr>
                    <a:cxnSpLocks/>
                  </p:cNvCxnSpPr>
                  <p:nvPr/>
                </p:nvCxnSpPr>
                <p:spPr bwMode="auto">
                  <a:xfrm flipH="1">
                    <a:off x="2853643" y="2198313"/>
                    <a:ext cx="152189" cy="316059"/>
                  </a:xfrm>
                  <a:prstGeom prst="straightConnector1">
                    <a:avLst/>
                  </a:prstGeom>
                  <a:solidFill>
                    <a:schemeClr val="accent1"/>
                  </a:solidFill>
                  <a:ln w="28575" cap="flat" cmpd="sng" algn="ctr">
                    <a:solidFill>
                      <a:srgbClr val="00B0F0"/>
                    </a:solidFill>
                    <a:prstDash val="solid"/>
                    <a:round/>
                    <a:headEnd type="triangle" w="med" len="med"/>
                    <a:tailEnd type="none" w="med" len="med"/>
                  </a:ln>
                  <a:effectLst/>
                </p:spPr>
              </p:cxnSp>
              <p:cxnSp>
                <p:nvCxnSpPr>
                  <p:cNvPr id="17" name="Straight Arrow Connector 16">
                    <a:extLst>
                      <a:ext uri="{FF2B5EF4-FFF2-40B4-BE49-F238E27FC236}">
                        <a16:creationId xmlns:a16="http://schemas.microsoft.com/office/drawing/2014/main" id="{20DC723F-BBEF-EAC1-BD25-CBEF7AA669BB}"/>
                      </a:ext>
                    </a:extLst>
                  </p:cNvPr>
                  <p:cNvCxnSpPr/>
                  <p:nvPr/>
                </p:nvCxnSpPr>
                <p:spPr bwMode="auto">
                  <a:xfrm>
                    <a:off x="3136099" y="2206163"/>
                    <a:ext cx="405656" cy="363113"/>
                  </a:xfrm>
                  <a:prstGeom prst="straightConnector1">
                    <a:avLst/>
                  </a:prstGeom>
                  <a:solidFill>
                    <a:schemeClr val="accent1"/>
                  </a:solidFill>
                  <a:ln w="28575" cap="flat" cmpd="sng" algn="ctr">
                    <a:solidFill>
                      <a:srgbClr val="00B0F0"/>
                    </a:solidFill>
                    <a:prstDash val="solid"/>
                    <a:round/>
                    <a:headEnd type="triangle" w="med" len="med"/>
                    <a:tailEnd type="none" w="med" len="med"/>
                  </a:ln>
                  <a:effectLst/>
                </p:spPr>
              </p:cxnSp>
            </p:grpSp>
            <p:grpSp>
              <p:nvGrpSpPr>
                <p:cNvPr id="6" name="Group 5">
                  <a:extLst>
                    <a:ext uri="{FF2B5EF4-FFF2-40B4-BE49-F238E27FC236}">
                      <a16:creationId xmlns:a16="http://schemas.microsoft.com/office/drawing/2014/main" id="{A39D0049-18FA-1254-68BD-401BEC51B2CA}"/>
                    </a:ext>
                  </a:extLst>
                </p:cNvPr>
                <p:cNvGrpSpPr/>
                <p:nvPr/>
              </p:nvGrpSpPr>
              <p:grpSpPr>
                <a:xfrm>
                  <a:off x="1828630" y="1323592"/>
                  <a:ext cx="2686877" cy="1497986"/>
                  <a:chOff x="1828630" y="1323592"/>
                  <a:chExt cx="2686877" cy="1497986"/>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B2BC7C-09BE-7F0C-27F3-E7C4F3D444EE}"/>
                          </a:ext>
                        </a:extLst>
                      </p:cNvPr>
                      <p:cNvSpPr txBox="1"/>
                      <p:nvPr/>
                    </p:nvSpPr>
                    <p:spPr>
                      <a:xfrm>
                        <a:off x="1828630" y="1836981"/>
                        <a:ext cx="7737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𝑢</m:t>
                                  </m:r>
                                </m:e>
                                <m:sub>
                                  <m:r>
                                    <a:rPr kumimoji="0" lang="en-NZ" sz="1800" b="0" i="1" u="none" strike="noStrike" kern="1200" cap="none" spc="0" normalizeH="0" baseline="0" noProof="0">
                                      <a:ln>
                                        <a:noFill/>
                                      </a:ln>
                                      <a:solidFill>
                                        <a:prstClr val="black"/>
                                      </a:solidFill>
                                      <a:effectLst/>
                                      <a:uLnTx/>
                                      <a:uFillTx/>
                                      <a:latin typeface="Cambria Math"/>
                                      <a:ea typeface="+mn-ea"/>
                                      <a:cs typeface="+mn-cs"/>
                                    </a:rPr>
                                    <m:t>1</m:t>
                                  </m:r>
                                </m:sub>
                              </m:s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a:ea typeface="Cambria Math"/>
                                      <a:cs typeface="+mn-cs"/>
                                    </a:rPr>
                                    <m:t>𝜐</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1</m:t>
                                  </m:r>
                                </m:sub>
                              </m:sSub>
                            </m:oMath>
                          </m:oMathPara>
                        </a14:m>
                        <a:endParaRPr kumimoji="0" lang="en-NZ"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TextBox 6">
                        <a:extLst>
                          <a:ext uri="{FF2B5EF4-FFF2-40B4-BE49-F238E27FC236}">
                            <a16:creationId xmlns:a16="http://schemas.microsoft.com/office/drawing/2014/main" id="{85B2BC7C-09BE-7F0C-27F3-E7C4F3D444EE}"/>
                          </a:ext>
                        </a:extLst>
                      </p:cNvPr>
                      <p:cNvSpPr txBox="1">
                        <a:spLocks noRot="1" noChangeAspect="1" noMove="1" noResize="1" noEditPoints="1" noAdjustHandles="1" noChangeArrowheads="1" noChangeShapeType="1" noTextEdit="1"/>
                      </p:cNvSpPr>
                      <p:nvPr/>
                    </p:nvSpPr>
                    <p:spPr>
                      <a:xfrm>
                        <a:off x="1828630" y="1836981"/>
                        <a:ext cx="773737" cy="369332"/>
                      </a:xfrm>
                      <a:prstGeom prst="rect">
                        <a:avLst/>
                      </a:prstGeom>
                      <a:blipFill>
                        <a:blip r:embed="rId1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E240C4-C1AE-E7C3-FB5C-E8CA05D1C8E3}"/>
                          </a:ext>
                        </a:extLst>
                      </p:cNvPr>
                      <p:cNvSpPr txBox="1"/>
                      <p:nvPr/>
                    </p:nvSpPr>
                    <p:spPr>
                      <a:xfrm>
                        <a:off x="2684009" y="1323592"/>
                        <a:ext cx="7843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2</m:t>
                                  </m:r>
                                </m:sub>
                              </m:s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a:ea typeface="Cambria Math"/>
                                      <a:cs typeface="+mn-cs"/>
                                    </a:rPr>
                                    <m:t>𝜐</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2</m:t>
                                  </m:r>
                                </m:sub>
                              </m:sSub>
                            </m:oMath>
                          </m:oMathPara>
                        </a14:m>
                        <a:endParaRPr kumimoji="0" lang="en-NZ"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 name="TextBox 7">
                        <a:extLst>
                          <a:ext uri="{FF2B5EF4-FFF2-40B4-BE49-F238E27FC236}">
                            <a16:creationId xmlns:a16="http://schemas.microsoft.com/office/drawing/2014/main" id="{AEE240C4-C1AE-E7C3-FB5C-E8CA05D1C8E3}"/>
                          </a:ext>
                        </a:extLst>
                      </p:cNvPr>
                      <p:cNvSpPr txBox="1">
                        <a:spLocks noRot="1" noChangeAspect="1" noMove="1" noResize="1" noEditPoints="1" noAdjustHandles="1" noChangeArrowheads="1" noChangeShapeType="1" noTextEdit="1"/>
                      </p:cNvSpPr>
                      <p:nvPr/>
                    </p:nvSpPr>
                    <p:spPr>
                      <a:xfrm>
                        <a:off x="2684009" y="1323592"/>
                        <a:ext cx="784382" cy="369332"/>
                      </a:xfrm>
                      <a:prstGeom prst="rect">
                        <a:avLst/>
                      </a:prstGeom>
                      <a:blipFill>
                        <a:blip r:embed="rId16"/>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7E365DA-B6F7-7BE0-73D0-260C87FC1BCF}"/>
                          </a:ext>
                        </a:extLst>
                      </p:cNvPr>
                      <p:cNvSpPr txBox="1"/>
                      <p:nvPr/>
                    </p:nvSpPr>
                    <p:spPr>
                      <a:xfrm>
                        <a:off x="3731125" y="1628800"/>
                        <a:ext cx="7843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3</m:t>
                                  </m:r>
                                </m:sub>
                              </m:s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a:ea typeface="Cambria Math"/>
                                      <a:cs typeface="+mn-cs"/>
                                    </a:rPr>
                                    <m:t>𝜐</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3</m:t>
                                  </m:r>
                                </m:sub>
                              </m:sSub>
                            </m:oMath>
                          </m:oMathPara>
                        </a14:m>
                        <a:endParaRPr kumimoji="0" lang="en-NZ"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9" name="TextBox 8">
                        <a:extLst>
                          <a:ext uri="{FF2B5EF4-FFF2-40B4-BE49-F238E27FC236}">
                            <a16:creationId xmlns:a16="http://schemas.microsoft.com/office/drawing/2014/main" id="{87E365DA-B6F7-7BE0-73D0-260C87FC1BCF}"/>
                          </a:ext>
                        </a:extLst>
                      </p:cNvPr>
                      <p:cNvSpPr txBox="1">
                        <a:spLocks noRot="1" noChangeAspect="1" noMove="1" noResize="1" noEditPoints="1" noAdjustHandles="1" noChangeArrowheads="1" noChangeShapeType="1" noTextEdit="1"/>
                      </p:cNvSpPr>
                      <p:nvPr/>
                    </p:nvSpPr>
                    <p:spPr>
                      <a:xfrm>
                        <a:off x="3731125" y="1628800"/>
                        <a:ext cx="784382" cy="369332"/>
                      </a:xfrm>
                      <a:prstGeom prst="rect">
                        <a:avLst/>
                      </a:prstGeom>
                      <a:blipFill>
                        <a:blip r:embed="rId17"/>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20598C0-352A-7439-F965-AF1A75295974}"/>
                          </a:ext>
                        </a:extLst>
                      </p:cNvPr>
                      <p:cNvSpPr txBox="1"/>
                      <p:nvPr/>
                    </p:nvSpPr>
                    <p:spPr>
                      <a:xfrm>
                        <a:off x="3482499" y="2452246"/>
                        <a:ext cx="7793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4</m:t>
                                  </m:r>
                                </m:sub>
                              </m:s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a:ea typeface="Cambria Math"/>
                                      <a:cs typeface="+mn-cs"/>
                                    </a:rPr>
                                    <m:t>𝜐</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4</m:t>
                                  </m:r>
                                </m:sub>
                              </m:sSub>
                            </m:oMath>
                          </m:oMathPara>
                        </a14:m>
                        <a:endParaRPr kumimoji="0" lang="en-NZ"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0" name="TextBox 9">
                        <a:extLst>
                          <a:ext uri="{FF2B5EF4-FFF2-40B4-BE49-F238E27FC236}">
                            <a16:creationId xmlns:a16="http://schemas.microsoft.com/office/drawing/2014/main" id="{C20598C0-352A-7439-F965-AF1A75295974}"/>
                          </a:ext>
                        </a:extLst>
                      </p:cNvPr>
                      <p:cNvSpPr txBox="1">
                        <a:spLocks noRot="1" noChangeAspect="1" noMove="1" noResize="1" noEditPoints="1" noAdjustHandles="1" noChangeArrowheads="1" noChangeShapeType="1" noTextEdit="1"/>
                      </p:cNvSpPr>
                      <p:nvPr/>
                    </p:nvSpPr>
                    <p:spPr>
                      <a:xfrm>
                        <a:off x="3482499" y="2452246"/>
                        <a:ext cx="779380" cy="369332"/>
                      </a:xfrm>
                      <a:prstGeom prst="rect">
                        <a:avLst/>
                      </a:prstGeom>
                      <a:blipFill>
                        <a:blip r:embed="rId18"/>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6052074-95CB-2776-F497-F39387BE6547}"/>
                          </a:ext>
                        </a:extLst>
                      </p:cNvPr>
                      <p:cNvSpPr txBox="1"/>
                      <p:nvPr/>
                    </p:nvSpPr>
                    <p:spPr>
                      <a:xfrm>
                        <a:off x="2367775" y="2451769"/>
                        <a:ext cx="7843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𝑢</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5</m:t>
                                  </m:r>
                                </m:sub>
                              </m:s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prstClr val="black"/>
                                      </a:solidFill>
                                      <a:effectLst/>
                                      <a:uLnTx/>
                                      <a:uFillTx/>
                                      <a:latin typeface="Cambria Math"/>
                                      <a:ea typeface="Cambria Math"/>
                                      <a:cs typeface="+mn-cs"/>
                                    </a:rPr>
                                    <m:t>𝜐</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5</m:t>
                                  </m:r>
                                </m:sub>
                              </m:sSub>
                            </m:oMath>
                          </m:oMathPara>
                        </a14:m>
                        <a:endParaRPr kumimoji="0" lang="en-NZ"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1" name="TextBox 10">
                        <a:extLst>
                          <a:ext uri="{FF2B5EF4-FFF2-40B4-BE49-F238E27FC236}">
                            <a16:creationId xmlns:a16="http://schemas.microsoft.com/office/drawing/2014/main" id="{56052074-95CB-2776-F497-F39387BE6547}"/>
                          </a:ext>
                        </a:extLst>
                      </p:cNvPr>
                      <p:cNvSpPr txBox="1">
                        <a:spLocks noRot="1" noChangeAspect="1" noMove="1" noResize="1" noEditPoints="1" noAdjustHandles="1" noChangeArrowheads="1" noChangeShapeType="1" noTextEdit="1"/>
                      </p:cNvSpPr>
                      <p:nvPr/>
                    </p:nvSpPr>
                    <p:spPr>
                      <a:xfrm>
                        <a:off x="2367775" y="2451769"/>
                        <a:ext cx="784382" cy="369332"/>
                      </a:xfrm>
                      <a:prstGeom prst="rect">
                        <a:avLst/>
                      </a:prstGeom>
                      <a:blipFill>
                        <a:blip r:embed="rId19"/>
                        <a:stretch>
                          <a:fillRect/>
                        </a:stretch>
                      </a:blipFill>
                    </p:spPr>
                    <p:txBody>
                      <a:bodyPr/>
                      <a:lstStyle/>
                      <a:p>
                        <a:r>
                          <a:rPr lang="en-NZ">
                            <a:noFill/>
                          </a:rPr>
                          <a:t> </a:t>
                        </a:r>
                      </a:p>
                    </p:txBody>
                  </p:sp>
                </mc:Fallback>
              </mc:AlternateContent>
            </p:gr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4521B5A-E61D-E538-A1D8-6A10AED77377}"/>
                      </a:ext>
                    </a:extLst>
                  </p:cNvPr>
                  <p:cNvSpPr txBox="1"/>
                  <p:nvPr/>
                </p:nvSpPr>
                <p:spPr>
                  <a:xfrm>
                    <a:off x="-337844" y="1227702"/>
                    <a:ext cx="2537396" cy="837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subHide m:val="on"/>
                              <m:supHide m:val="on"/>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sSub>
                                <m:sSub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sSub>
                                    <m:sSub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𝑢</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𝑖</m:t>
                                      </m:r>
                                    </m:sub>
                                  </m:sSub>
                                  <m:r>
                                    <a:rPr kumimoji="0" lang="en-NZ" sz="2000" b="0" i="1" u="none" strike="noStrike" kern="1200" cap="none" spc="0" normalizeH="0" baseline="0" noProof="0">
                                      <a:ln>
                                        <a:noFill/>
                                      </a:ln>
                                      <a:solidFill>
                                        <a:prstClr val="black"/>
                                      </a:solidFill>
                                      <a:effectLst/>
                                      <a:uLnTx/>
                                      <a:uFillTx/>
                                      <a:latin typeface="Cambria Math"/>
                                      <a:ea typeface="Cambria Math"/>
                                      <a:cs typeface="+mn-cs"/>
                                    </a:rPr>
                                    <m:t>𝜐</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𝑖</m:t>
                                  </m:r>
                                </m:sub>
                              </m:s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=0</m:t>
                              </m:r>
                            </m:e>
                          </m:nary>
                        </m:oMath>
                      </m:oMathPara>
                    </a14:m>
                    <a:endPar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TextBox 3">
                    <a:extLst>
                      <a:ext uri="{FF2B5EF4-FFF2-40B4-BE49-F238E27FC236}">
                        <a16:creationId xmlns:a16="http://schemas.microsoft.com/office/drawing/2014/main" id="{54521B5A-E61D-E538-A1D8-6A10AED77377}"/>
                      </a:ext>
                    </a:extLst>
                  </p:cNvPr>
                  <p:cNvSpPr txBox="1">
                    <a:spLocks noRot="1" noChangeAspect="1" noMove="1" noResize="1" noEditPoints="1" noAdjustHandles="1" noChangeArrowheads="1" noChangeShapeType="1" noTextEdit="1"/>
                  </p:cNvSpPr>
                  <p:nvPr/>
                </p:nvSpPr>
                <p:spPr>
                  <a:xfrm>
                    <a:off x="-337844" y="1227702"/>
                    <a:ext cx="2537396" cy="837665"/>
                  </a:xfrm>
                  <a:prstGeom prst="rect">
                    <a:avLst/>
                  </a:prstGeom>
                  <a:blipFill>
                    <a:blip r:embed="rId20"/>
                    <a:stretch>
                      <a:fillRect/>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848C8B5-0A93-A051-435F-62DEA71A932B}"/>
                    </a:ext>
                  </a:extLst>
                </p:cNvPr>
                <p:cNvSpPr txBox="1"/>
                <p:nvPr/>
              </p:nvSpPr>
              <p:spPr>
                <a:xfrm>
                  <a:off x="426403" y="1243809"/>
                  <a:ext cx="949721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FF0000"/>
                      </a:solidFill>
                      <a:effectLst/>
                      <a:uLnTx/>
                      <a:uFillTx/>
                      <a:latin typeface="Calibri" panose="020F0502020204030204"/>
                      <a:ea typeface="+mn-ea"/>
                      <a:cs typeface="+mn-cs"/>
                    </a:rPr>
                    <a:t>Conservation of power:         </a:t>
                  </a:r>
                  <a14:m>
                    <m:oMath xmlns:m="http://schemas.openxmlformats.org/officeDocument/2006/math">
                      <m:sSub>
                        <m:sSubPr>
                          <m:ctrlPr>
                            <a:rPr kumimoji="0" lang="en-NZ"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sSub>
                            <m:sSubPr>
                              <m:ctrlPr>
                                <a:rPr kumimoji="0" lang="en-NZ"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4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𝑢</m:t>
                              </m:r>
                            </m:e>
                            <m:sub>
                              <m:r>
                                <a:rPr kumimoji="0" lang="en-NZ"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1</m:t>
                              </m:r>
                            </m:sub>
                          </m:sSub>
                          <m:r>
                            <a:rPr kumimoji="0" lang="en-NZ" sz="2400" b="0" i="1" u="none" strike="noStrike" kern="1200" cap="none" spc="0" normalizeH="0" baseline="0" noProof="0">
                              <a:ln>
                                <a:noFill/>
                              </a:ln>
                              <a:solidFill>
                                <a:prstClr val="black"/>
                              </a:solidFill>
                              <a:effectLst/>
                              <a:uLnTx/>
                              <a:uFillTx/>
                              <a:latin typeface="Cambria Math"/>
                              <a:ea typeface="Cambria Math"/>
                              <a:cs typeface="+mn-cs"/>
                            </a:rPr>
                            <m:t>𝜐</m:t>
                          </m:r>
                        </m:e>
                        <m:sub>
                          <m:r>
                            <a:rPr kumimoji="0" lang="en-NZ"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1</m:t>
                          </m:r>
                        </m:sub>
                      </m:sSub>
                      <m:r>
                        <a:rPr kumimoji="0" lang="en-NZ"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sSub>
                        <m:sSubPr>
                          <m:ctrlPr>
                            <a:rPr kumimoji="0" lang="en-NZ"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sSub>
                            <m:sSubPr>
                              <m:ctrlPr>
                                <a:rPr kumimoji="0" lang="en-NZ"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4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𝑢</m:t>
                              </m:r>
                            </m:e>
                            <m:sub>
                              <m:r>
                                <a:rPr kumimoji="0" lang="en-NZ"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2</m:t>
                              </m:r>
                            </m:sub>
                          </m:sSub>
                          <m:r>
                            <a:rPr kumimoji="0" lang="en-NZ" sz="2400" b="0" i="1" u="none" strike="noStrike" kern="1200" cap="none" spc="0" normalizeH="0" baseline="0" noProof="0">
                              <a:ln>
                                <a:noFill/>
                              </a:ln>
                              <a:solidFill>
                                <a:prstClr val="black"/>
                              </a:solidFill>
                              <a:effectLst/>
                              <a:uLnTx/>
                              <a:uFillTx/>
                              <a:latin typeface="Cambria Math"/>
                              <a:ea typeface="Cambria Math"/>
                              <a:cs typeface="+mn-cs"/>
                            </a:rPr>
                            <m:t>𝜐</m:t>
                          </m:r>
                        </m:e>
                        <m:sub>
                          <m:r>
                            <a:rPr kumimoji="0" lang="en-NZ"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2</m:t>
                          </m:r>
                        </m:sub>
                      </m:sSub>
                      <m:r>
                        <a:rPr kumimoji="0" lang="en-NZ" sz="24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m:t>
                      </m:r>
                      <m:sSub>
                        <m:sSubPr>
                          <m:ctrlPr>
                            <a:rPr kumimoji="0" lang="en-NZ"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sSub>
                            <m:sSubPr>
                              <m:ctrlPr>
                                <a:rPr kumimoji="0" lang="en-NZ"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4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𝑢</m:t>
                              </m:r>
                            </m:e>
                            <m:sub>
                              <m:r>
                                <a:rPr kumimoji="0" lang="en-NZ"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3</m:t>
                              </m:r>
                            </m:sub>
                          </m:sSub>
                          <m:r>
                            <a:rPr kumimoji="0" lang="en-NZ" sz="2400" b="0" i="1" u="none" strike="noStrike" kern="1200" cap="none" spc="0" normalizeH="0" baseline="0" noProof="0">
                              <a:ln>
                                <a:noFill/>
                              </a:ln>
                              <a:solidFill>
                                <a:prstClr val="black"/>
                              </a:solidFill>
                              <a:effectLst/>
                              <a:uLnTx/>
                              <a:uFillTx/>
                              <a:latin typeface="Cambria Math"/>
                              <a:ea typeface="Cambria Math"/>
                              <a:cs typeface="+mn-cs"/>
                            </a:rPr>
                            <m:t>𝜐</m:t>
                          </m:r>
                        </m:e>
                        <m:sub>
                          <m:r>
                            <a:rPr kumimoji="0" lang="en-NZ"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3</m:t>
                          </m:r>
                        </m:sub>
                      </m:sSub>
                      <m:r>
                        <a:rPr kumimoji="0" lang="en-NZ"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sSub>
                        <m:sSubPr>
                          <m:ctrlPr>
                            <a:rPr kumimoji="0" lang="en-NZ"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sSub>
                            <m:sSubPr>
                              <m:ctrlPr>
                                <a:rPr kumimoji="0" lang="en-NZ"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4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𝑢</m:t>
                              </m:r>
                            </m:e>
                            <m:sub>
                              <m:r>
                                <a:rPr kumimoji="0" lang="en-NZ"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4</m:t>
                              </m:r>
                            </m:sub>
                          </m:sSub>
                          <m:r>
                            <a:rPr kumimoji="0" lang="en-NZ" sz="2400" b="0" i="1" u="none" strike="noStrike" kern="1200" cap="none" spc="0" normalizeH="0" baseline="0" noProof="0">
                              <a:ln>
                                <a:noFill/>
                              </a:ln>
                              <a:solidFill>
                                <a:prstClr val="black"/>
                              </a:solidFill>
                              <a:effectLst/>
                              <a:uLnTx/>
                              <a:uFillTx/>
                              <a:latin typeface="Cambria Math"/>
                              <a:ea typeface="Cambria Math"/>
                              <a:cs typeface="+mn-cs"/>
                            </a:rPr>
                            <m:t>𝜐</m:t>
                          </m:r>
                        </m:e>
                        <m:sub>
                          <m:r>
                            <a:rPr kumimoji="0" lang="en-NZ"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4</m:t>
                          </m:r>
                        </m:sub>
                      </m:sSub>
                      <m:r>
                        <a:rPr kumimoji="0" lang="en-NZ" sz="24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m:t>
                      </m:r>
                      <m:sSub>
                        <m:sSubPr>
                          <m:ctrlPr>
                            <a:rPr kumimoji="0" lang="en-NZ"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sSub>
                            <m:sSubPr>
                              <m:ctrlPr>
                                <a:rPr kumimoji="0" lang="en-NZ"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4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𝑢</m:t>
                              </m:r>
                            </m:e>
                            <m:sub>
                              <m:r>
                                <a:rPr kumimoji="0" lang="en-NZ"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5</m:t>
                              </m:r>
                            </m:sub>
                          </m:sSub>
                          <m:r>
                            <a:rPr kumimoji="0" lang="en-NZ" sz="2400" b="0" i="1" u="none" strike="noStrike" kern="1200" cap="none" spc="0" normalizeH="0" baseline="0" noProof="0">
                              <a:ln>
                                <a:noFill/>
                              </a:ln>
                              <a:solidFill>
                                <a:prstClr val="black"/>
                              </a:solidFill>
                              <a:effectLst/>
                              <a:uLnTx/>
                              <a:uFillTx/>
                              <a:latin typeface="Cambria Math"/>
                              <a:ea typeface="Cambria Math"/>
                              <a:cs typeface="+mn-cs"/>
                            </a:rPr>
                            <m:t>𝜐</m:t>
                          </m:r>
                        </m:e>
                        <m:sub>
                          <m:r>
                            <a:rPr kumimoji="0" lang="en-NZ"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5</m:t>
                          </m:r>
                        </m:sub>
                      </m:sSub>
                      <m:r>
                        <a:rPr kumimoji="0" lang="en-NZ" sz="2400" b="1" i="0"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r>
                        <a:rPr kumimoji="0" lang="en-NZ" sz="2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=0</m:t>
                      </m:r>
                    </m:oMath>
                  </a14:m>
                  <a:endParaRPr kumimoji="0" lang="en-NZ"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2" name="TextBox 61">
                  <a:extLst>
                    <a:ext uri="{FF2B5EF4-FFF2-40B4-BE49-F238E27FC236}">
                      <a16:creationId xmlns:a16="http://schemas.microsoft.com/office/drawing/2014/main" id="{7848C8B5-0A93-A051-435F-62DEA71A932B}"/>
                    </a:ext>
                  </a:extLst>
                </p:cNvPr>
                <p:cNvSpPr txBox="1">
                  <a:spLocks noRot="1" noChangeAspect="1" noMove="1" noResize="1" noEditPoints="1" noAdjustHandles="1" noChangeArrowheads="1" noChangeShapeType="1" noTextEdit="1"/>
                </p:cNvSpPr>
                <p:nvPr/>
              </p:nvSpPr>
              <p:spPr>
                <a:xfrm>
                  <a:off x="426403" y="1243809"/>
                  <a:ext cx="9497215" cy="461665"/>
                </a:xfrm>
                <a:prstGeom prst="rect">
                  <a:avLst/>
                </a:prstGeom>
                <a:blipFill>
                  <a:blip r:embed="rId21"/>
                  <a:stretch>
                    <a:fillRect l="-1027" t="-10526" b="-28947"/>
                  </a:stretch>
                </a:blipFill>
              </p:spPr>
              <p:txBody>
                <a:bodyPr/>
                <a:lstStyle/>
                <a:p>
                  <a:r>
                    <a:rPr lang="en-NZ">
                      <a:noFill/>
                    </a:rPr>
                    <a:t> </a:t>
                  </a:r>
                </a:p>
              </p:txBody>
            </p:sp>
          </mc:Fallback>
        </mc:AlternateContent>
      </p:grpSp>
      <p:grpSp>
        <p:nvGrpSpPr>
          <p:cNvPr id="91" name="Group 90">
            <a:extLst>
              <a:ext uri="{FF2B5EF4-FFF2-40B4-BE49-F238E27FC236}">
                <a16:creationId xmlns:a16="http://schemas.microsoft.com/office/drawing/2014/main" id="{40DBEC5F-1940-3FD8-693B-ECD633BFC674}"/>
              </a:ext>
            </a:extLst>
          </p:cNvPr>
          <p:cNvGrpSpPr/>
          <p:nvPr/>
        </p:nvGrpSpPr>
        <p:grpSpPr>
          <a:xfrm>
            <a:off x="2071740" y="2168139"/>
            <a:ext cx="10138737" cy="3548239"/>
            <a:chOff x="2071740" y="2168139"/>
            <a:chExt cx="10138737" cy="3548239"/>
          </a:xfrm>
        </p:grpSpPr>
        <p:sp>
          <p:nvSpPr>
            <p:cNvPr id="19" name="Left Brace 18">
              <a:extLst>
                <a:ext uri="{FF2B5EF4-FFF2-40B4-BE49-F238E27FC236}">
                  <a16:creationId xmlns:a16="http://schemas.microsoft.com/office/drawing/2014/main" id="{2B07746D-D81D-B171-45CB-3451C34E04DF}"/>
                </a:ext>
              </a:extLst>
            </p:cNvPr>
            <p:cNvSpPr/>
            <p:nvPr/>
          </p:nvSpPr>
          <p:spPr bwMode="auto">
            <a:xfrm>
              <a:off x="2071740" y="2168139"/>
              <a:ext cx="241845" cy="985494"/>
            </a:xfrm>
            <a:prstGeom prst="leftBrace">
              <a:avLst>
                <a:gd name="adj1" fmla="val 32280"/>
                <a:gd name="adj2" fmla="val 50000"/>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NZ" sz="3600" b="1" i="0" u="none" strike="noStrike" kern="1200" cap="none" spc="0" normalizeH="0" baseline="0" noProof="0">
                <a:ln>
                  <a:noFill/>
                </a:ln>
                <a:solidFill>
                  <a:prstClr val="black"/>
                </a:solidFill>
                <a:effectLst/>
                <a:uLnTx/>
                <a:uFillTx/>
                <a:latin typeface="Tahoma" pitchFamily="34" charset="0"/>
                <a:ea typeface="+mn-ea"/>
                <a:cs typeface="+mn-cs"/>
              </a:endParaRPr>
            </a:p>
          </p:txBody>
        </p:sp>
        <p:grpSp>
          <p:nvGrpSpPr>
            <p:cNvPr id="86" name="Group 85">
              <a:extLst>
                <a:ext uri="{FF2B5EF4-FFF2-40B4-BE49-F238E27FC236}">
                  <a16:creationId xmlns:a16="http://schemas.microsoft.com/office/drawing/2014/main" id="{614724E4-35F1-AADF-E9F2-BE54AA5DCA48}"/>
                </a:ext>
              </a:extLst>
            </p:cNvPr>
            <p:cNvGrpSpPr/>
            <p:nvPr/>
          </p:nvGrpSpPr>
          <p:grpSpPr>
            <a:xfrm>
              <a:off x="2385593" y="2193727"/>
              <a:ext cx="9824884" cy="3522651"/>
              <a:chOff x="2385593" y="2193727"/>
              <a:chExt cx="9824884" cy="3522651"/>
            </a:xfrm>
          </p:grpSpPr>
          <p:grpSp>
            <p:nvGrpSpPr>
              <p:cNvPr id="20" name="Group 19">
                <a:extLst>
                  <a:ext uri="{FF2B5EF4-FFF2-40B4-BE49-F238E27FC236}">
                    <a16:creationId xmlns:a16="http://schemas.microsoft.com/office/drawing/2014/main" id="{FED6464C-CA53-4993-0B03-B94A9AA05BC5}"/>
                  </a:ext>
                </a:extLst>
              </p:cNvPr>
              <p:cNvGrpSpPr/>
              <p:nvPr/>
            </p:nvGrpSpPr>
            <p:grpSpPr>
              <a:xfrm>
                <a:off x="2385593" y="2193727"/>
                <a:ext cx="9668577" cy="402536"/>
                <a:chOff x="2051063" y="954110"/>
                <a:chExt cx="9668577" cy="402536"/>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2BACE22-6134-D491-92B3-2DAFB8CEDDA1}"/>
                        </a:ext>
                      </a:extLst>
                    </p:cNvPr>
                    <p:cNvSpPr txBox="1"/>
                    <p:nvPr/>
                  </p:nvSpPr>
                  <p:spPr>
                    <a:xfrm>
                      <a:off x="2051063" y="954110"/>
                      <a:ext cx="528796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If  </a:t>
                      </a:r>
                      <a14:m>
                        <m:oMath xmlns:m="http://schemas.openxmlformats.org/officeDocument/2006/math">
                          <m:sSub>
                            <m:sSub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𝑢</m:t>
                              </m:r>
                            </m:e>
                            <m:sub>
                              <m:r>
                                <a:rPr kumimoji="0" lang="en-NZ" sz="2000" b="0" i="1" u="none" strike="noStrike" kern="1200" cap="none" spc="0" normalizeH="0" baseline="0" noProof="0">
                                  <a:ln>
                                    <a:noFill/>
                                  </a:ln>
                                  <a:solidFill>
                                    <a:prstClr val="black"/>
                                  </a:solidFill>
                                  <a:effectLst/>
                                  <a:uLnTx/>
                                  <a:uFillTx/>
                                  <a:latin typeface="Cambria Math"/>
                                  <a:ea typeface="+mn-ea"/>
                                  <a:cs typeface="+mn-cs"/>
                                </a:rPr>
                                <m:t>1</m:t>
                              </m:r>
                            </m:sub>
                          </m:s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𝑢</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2</m:t>
                              </m:r>
                            </m:sub>
                          </m:s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𝑢</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3</m:t>
                              </m:r>
                            </m:sub>
                          </m:s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𝑢</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4</m:t>
                              </m:r>
                            </m:sub>
                          </m:s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𝑢</m:t>
                              </m:r>
                            </m:e>
                            <m: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5</m:t>
                              </m:r>
                            </m:sub>
                          </m:sSub>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r>
                            <a:rPr kumimoji="0" lang="en-NZ" sz="20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a:cs typeface="+mn-cs"/>
                            </a:rPr>
                            <m:t>𝒖</m:t>
                          </m:r>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then  </a:t>
                      </a:r>
                      <a14:m>
                        <m:oMath xmlns:m="http://schemas.openxmlformats.org/officeDocument/2006/math">
                          <m:nary>
                            <m:naryPr>
                              <m:chr m:val="∑"/>
                              <m:subHide m:val="on"/>
                              <m:supHide m:val="on"/>
                              <m:ctrlP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sSub>
                                <m:sSubPr>
                                  <m:ctrlPr>
                                    <a:rPr kumimoji="0" lang="en-NZ" sz="20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2000" b="1" i="1" u="none" strike="noStrike" kern="1200" cap="none" spc="0" normalizeH="0" baseline="0" noProof="0">
                                      <a:ln>
                                        <a:noFill/>
                                      </a:ln>
                                      <a:solidFill>
                                        <a:srgbClr val="00B050"/>
                                      </a:solidFill>
                                      <a:effectLst/>
                                      <a:uLnTx/>
                                      <a:uFillTx/>
                                      <a:latin typeface="Cambria Math"/>
                                      <a:ea typeface="Cambria Math"/>
                                      <a:cs typeface="+mn-cs"/>
                                    </a:rPr>
                                    <m:t>𝝊</m:t>
                                  </m:r>
                                </m:e>
                                <m:sub>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Cambria Math"/>
                                      <a:cs typeface="+mn-cs"/>
                                    </a:rPr>
                                    <m:t>𝒊</m:t>
                                  </m:r>
                                </m:sub>
                              </m:s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=0</m:t>
                              </m:r>
                            </m:e>
                          </m:nary>
                        </m:oMath>
                      </a14:m>
                      <a:endPar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8" name="TextBox 37">
                      <a:extLst>
                        <a:ext uri="{FF2B5EF4-FFF2-40B4-BE49-F238E27FC236}">
                          <a16:creationId xmlns:a16="http://schemas.microsoft.com/office/drawing/2014/main" id="{02BACE22-6134-D491-92B3-2DAFB8CEDDA1}"/>
                        </a:ext>
                      </a:extLst>
                    </p:cNvPr>
                    <p:cNvSpPr txBox="1">
                      <a:spLocks noRot="1" noChangeAspect="1" noMove="1" noResize="1" noEditPoints="1" noAdjustHandles="1" noChangeArrowheads="1" noChangeShapeType="1" noTextEdit="1"/>
                    </p:cNvSpPr>
                    <p:nvPr/>
                  </p:nvSpPr>
                  <p:spPr>
                    <a:xfrm>
                      <a:off x="2051063" y="954110"/>
                      <a:ext cx="5287964" cy="400110"/>
                    </a:xfrm>
                    <a:prstGeom prst="rect">
                      <a:avLst/>
                    </a:prstGeom>
                    <a:blipFill>
                      <a:blip r:embed="rId22"/>
                      <a:stretch>
                        <a:fillRect l="-1152" t="-124615" r="-1728" b="-186154"/>
                      </a:stretch>
                    </a:blipFill>
                  </p:spPr>
                  <p:txBody>
                    <a:bodyPr/>
                    <a:lstStyle/>
                    <a:p>
                      <a:r>
                        <a:rPr lang="en-NZ">
                          <a:noFill/>
                        </a:rPr>
                        <a:t> </a:t>
                      </a:r>
                    </a:p>
                  </p:txBody>
                </p:sp>
              </mc:Fallback>
            </mc:AlternateContent>
            <p:sp>
              <p:nvSpPr>
                <p:cNvPr id="39" name="TextBox 38">
                  <a:extLst>
                    <a:ext uri="{FF2B5EF4-FFF2-40B4-BE49-F238E27FC236}">
                      <a16:creationId xmlns:a16="http://schemas.microsoft.com/office/drawing/2014/main" id="{DE687073-9447-B8C0-F703-C2AB4902A060}"/>
                    </a:ext>
                  </a:extLst>
                </p:cNvPr>
                <p:cNvSpPr txBox="1"/>
                <p:nvPr/>
              </p:nvSpPr>
              <p:spPr>
                <a:xfrm>
                  <a:off x="7292675" y="956536"/>
                  <a:ext cx="442696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This is </a:t>
                  </a:r>
                  <a:r>
                    <a:rPr kumimoji="0" lang="en-NZ" sz="2000" b="0" i="0" u="none" strike="noStrike" kern="1200" cap="none" spc="0" normalizeH="0" baseline="0" noProof="0" dirty="0">
                      <a:ln>
                        <a:noFill/>
                      </a:ln>
                      <a:solidFill>
                        <a:srgbClr val="00B050"/>
                      </a:solidFill>
                      <a:effectLst/>
                      <a:uLnTx/>
                      <a:uFillTx/>
                      <a:latin typeface="Calibri" panose="020F0502020204030204"/>
                      <a:ea typeface="+mn-ea"/>
                      <a:cs typeface="+mn-cs"/>
                    </a:rPr>
                    <a:t>conservation of mass or charge</a:t>
                  </a:r>
                  <a:r>
                    <a:rPr kumimoji="0" lang="en-NZ" sz="2000" b="0" i="0" u="none" strike="noStrike" kern="1200" cap="none" spc="0" normalizeH="0" baseline="30000" noProof="0" dirty="0">
                      <a:ln>
                        <a:noFill/>
                      </a:ln>
                      <a:solidFill>
                        <a:prstClr val="black"/>
                      </a:solidFill>
                      <a:effectLst/>
                      <a:uLnTx/>
                      <a:uFillTx/>
                      <a:latin typeface="Calibri" panose="020F0502020204030204"/>
                      <a:ea typeface="+mn-ea"/>
                      <a:cs typeface="+mn-cs"/>
                    </a:rPr>
                    <a:t>#</a:t>
                  </a:r>
                  <a:r>
                    <a:rPr kumimoji="0" lang="en-NZ" sz="2000" b="0" i="0" u="none" strike="noStrike" kern="1200" cap="none" spc="0" normalizeH="0" baseline="0" noProof="0" dirty="0">
                      <a:ln>
                        <a:noFill/>
                      </a:ln>
                      <a:solidFill>
                        <a:srgbClr val="FF0000"/>
                      </a:solidFill>
                      <a:effectLst/>
                      <a:uLnTx/>
                      <a:uFillTx/>
                      <a:latin typeface="Calibri" panose="020F0502020204030204"/>
                      <a:ea typeface="+mn-ea"/>
                      <a:cs typeface="+mn-cs"/>
                    </a:rPr>
                    <a:t> </a:t>
                  </a:r>
                </a:p>
              </p:txBody>
            </p:sp>
          </p:grpSp>
          <p:grpSp>
            <p:nvGrpSpPr>
              <p:cNvPr id="21" name="Group 20">
                <a:extLst>
                  <a:ext uri="{FF2B5EF4-FFF2-40B4-BE49-F238E27FC236}">
                    <a16:creationId xmlns:a16="http://schemas.microsoft.com/office/drawing/2014/main" id="{22AACDEC-4B15-7644-5464-114B28596C55}"/>
                  </a:ext>
                </a:extLst>
              </p:cNvPr>
              <p:cNvGrpSpPr/>
              <p:nvPr/>
            </p:nvGrpSpPr>
            <p:grpSpPr>
              <a:xfrm>
                <a:off x="3703417" y="3406266"/>
                <a:ext cx="2082085" cy="1819231"/>
                <a:chOff x="2852881" y="2347741"/>
                <a:chExt cx="2082085" cy="1819231"/>
              </a:xfrm>
            </p:grpSpPr>
            <p:grpSp>
              <p:nvGrpSpPr>
                <p:cNvPr id="22" name="Group 21">
                  <a:extLst>
                    <a:ext uri="{FF2B5EF4-FFF2-40B4-BE49-F238E27FC236}">
                      <a16:creationId xmlns:a16="http://schemas.microsoft.com/office/drawing/2014/main" id="{634F0A8B-85AB-BB46-5F42-7EA42415BC94}"/>
                    </a:ext>
                  </a:extLst>
                </p:cNvPr>
                <p:cNvGrpSpPr/>
                <p:nvPr/>
              </p:nvGrpSpPr>
              <p:grpSpPr>
                <a:xfrm>
                  <a:off x="2852881" y="2602601"/>
                  <a:ext cx="2082085" cy="1564371"/>
                  <a:chOff x="3089064" y="1971626"/>
                  <a:chExt cx="2082085" cy="1564371"/>
                </a:xfrm>
              </p:grpSpPr>
              <p:grpSp>
                <p:nvGrpSpPr>
                  <p:cNvPr id="24" name="Group 23">
                    <a:extLst>
                      <a:ext uri="{FF2B5EF4-FFF2-40B4-BE49-F238E27FC236}">
                        <a16:creationId xmlns:a16="http://schemas.microsoft.com/office/drawing/2014/main" id="{7E9A7122-B126-5671-BA4E-D8B69DC0E009}"/>
                      </a:ext>
                    </a:extLst>
                  </p:cNvPr>
                  <p:cNvGrpSpPr/>
                  <p:nvPr/>
                </p:nvGrpSpPr>
                <p:grpSpPr>
                  <a:xfrm>
                    <a:off x="3089064" y="1971626"/>
                    <a:ext cx="2082085" cy="1564371"/>
                    <a:chOff x="2128594" y="1279503"/>
                    <a:chExt cx="2082085" cy="1564371"/>
                  </a:xfrm>
                </p:grpSpPr>
                <p:grpSp>
                  <p:nvGrpSpPr>
                    <p:cNvPr id="26" name="Group 25">
                      <a:extLst>
                        <a:ext uri="{FF2B5EF4-FFF2-40B4-BE49-F238E27FC236}">
                          <a16:creationId xmlns:a16="http://schemas.microsoft.com/office/drawing/2014/main" id="{9ECEF608-98BF-2CE7-A7A8-920D49ECE119}"/>
                        </a:ext>
                      </a:extLst>
                    </p:cNvPr>
                    <p:cNvGrpSpPr/>
                    <p:nvPr/>
                  </p:nvGrpSpPr>
                  <p:grpSpPr>
                    <a:xfrm>
                      <a:off x="2521136" y="1665175"/>
                      <a:ext cx="1254651" cy="904101"/>
                      <a:chOff x="2521136" y="1665175"/>
                      <a:chExt cx="1254651" cy="904101"/>
                    </a:xfrm>
                  </p:grpSpPr>
                  <p:cxnSp>
                    <p:nvCxnSpPr>
                      <p:cNvPr id="33" name="Straight Arrow Connector 32">
                        <a:extLst>
                          <a:ext uri="{FF2B5EF4-FFF2-40B4-BE49-F238E27FC236}">
                            <a16:creationId xmlns:a16="http://schemas.microsoft.com/office/drawing/2014/main" id="{76A23258-C105-CED9-21F7-EC85EEC34014}"/>
                          </a:ext>
                        </a:extLst>
                      </p:cNvPr>
                      <p:cNvCxnSpPr>
                        <a:cxnSpLocks/>
                      </p:cNvCxnSpPr>
                      <p:nvPr/>
                    </p:nvCxnSpPr>
                    <p:spPr bwMode="auto">
                      <a:xfrm>
                        <a:off x="2521136" y="2065289"/>
                        <a:ext cx="310047" cy="52281"/>
                      </a:xfrm>
                      <a:prstGeom prst="straightConnector1">
                        <a:avLst/>
                      </a:prstGeom>
                      <a:solidFill>
                        <a:schemeClr val="accent1"/>
                      </a:solidFill>
                      <a:ln w="28575" cap="flat" cmpd="sng" algn="ctr">
                        <a:solidFill>
                          <a:srgbClr val="00B0F0"/>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0443693D-E3DB-B403-D2D5-958610A8CC2F}"/>
                          </a:ext>
                        </a:extLst>
                      </p:cNvPr>
                      <p:cNvCxnSpPr>
                        <a:cxnSpLocks/>
                      </p:cNvCxnSpPr>
                      <p:nvPr/>
                    </p:nvCxnSpPr>
                    <p:spPr bwMode="auto">
                      <a:xfrm flipH="1">
                        <a:off x="3075008" y="1665175"/>
                        <a:ext cx="43191" cy="356322"/>
                      </a:xfrm>
                      <a:prstGeom prst="straightConnector1">
                        <a:avLst/>
                      </a:prstGeom>
                      <a:solidFill>
                        <a:schemeClr val="accent1"/>
                      </a:solidFill>
                      <a:ln w="28575" cap="flat" cmpd="sng" algn="ctr">
                        <a:solidFill>
                          <a:srgbClr val="00B0F0"/>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15A446D3-90FB-29E5-3641-CCA1B2DC5C84}"/>
                          </a:ext>
                        </a:extLst>
                      </p:cNvPr>
                      <p:cNvCxnSpPr>
                        <a:cxnSpLocks/>
                      </p:cNvCxnSpPr>
                      <p:nvPr/>
                    </p:nvCxnSpPr>
                    <p:spPr bwMode="auto">
                      <a:xfrm flipH="1">
                        <a:off x="3252730" y="1877633"/>
                        <a:ext cx="523057" cy="203532"/>
                      </a:xfrm>
                      <a:prstGeom prst="straightConnector1">
                        <a:avLst/>
                      </a:prstGeom>
                      <a:solidFill>
                        <a:schemeClr val="accent1"/>
                      </a:solidFill>
                      <a:ln w="28575" cap="flat" cmpd="sng" algn="ctr">
                        <a:solidFill>
                          <a:srgbClr val="00B0F0"/>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92495399-5A48-8F9F-8DD9-554D99C2C6EE}"/>
                          </a:ext>
                        </a:extLst>
                      </p:cNvPr>
                      <p:cNvCxnSpPr>
                        <a:cxnSpLocks/>
                      </p:cNvCxnSpPr>
                      <p:nvPr/>
                    </p:nvCxnSpPr>
                    <p:spPr bwMode="auto">
                      <a:xfrm flipH="1">
                        <a:off x="2878180" y="2293131"/>
                        <a:ext cx="101947" cy="259822"/>
                      </a:xfrm>
                      <a:prstGeom prst="straightConnector1">
                        <a:avLst/>
                      </a:prstGeom>
                      <a:solidFill>
                        <a:schemeClr val="accent1"/>
                      </a:solidFill>
                      <a:ln w="28575" cap="flat" cmpd="sng" algn="ctr">
                        <a:solidFill>
                          <a:srgbClr val="00B0F0"/>
                        </a:solidFill>
                        <a:prstDash val="solid"/>
                        <a:round/>
                        <a:headEnd type="triangle" w="med" len="med"/>
                        <a:tailEnd type="none" w="med" len="med"/>
                      </a:ln>
                      <a:effectLst/>
                    </p:spPr>
                  </p:cxnSp>
                  <p:cxnSp>
                    <p:nvCxnSpPr>
                      <p:cNvPr id="37" name="Straight Arrow Connector 36">
                        <a:extLst>
                          <a:ext uri="{FF2B5EF4-FFF2-40B4-BE49-F238E27FC236}">
                            <a16:creationId xmlns:a16="http://schemas.microsoft.com/office/drawing/2014/main" id="{B2B31AA1-2B01-BB9D-E67C-FCE68665DF6E}"/>
                          </a:ext>
                        </a:extLst>
                      </p:cNvPr>
                      <p:cNvCxnSpPr>
                        <a:cxnSpLocks/>
                      </p:cNvCxnSpPr>
                      <p:nvPr/>
                    </p:nvCxnSpPr>
                    <p:spPr bwMode="auto">
                      <a:xfrm>
                        <a:off x="3243738" y="2309963"/>
                        <a:ext cx="298017" cy="259313"/>
                      </a:xfrm>
                      <a:prstGeom prst="straightConnector1">
                        <a:avLst/>
                      </a:prstGeom>
                      <a:solidFill>
                        <a:schemeClr val="accent1"/>
                      </a:solidFill>
                      <a:ln w="28575" cap="flat" cmpd="sng" algn="ctr">
                        <a:solidFill>
                          <a:srgbClr val="00B0F0"/>
                        </a:solidFill>
                        <a:prstDash val="solid"/>
                        <a:round/>
                        <a:headEnd type="triangle" w="med" len="med"/>
                        <a:tailEnd type="none" w="med" len="med"/>
                      </a:ln>
                      <a:effectLst/>
                    </p:spPr>
                  </p:cxnSp>
                </p:grpSp>
                <p:grpSp>
                  <p:nvGrpSpPr>
                    <p:cNvPr id="27" name="Group 26">
                      <a:extLst>
                        <a:ext uri="{FF2B5EF4-FFF2-40B4-BE49-F238E27FC236}">
                          <a16:creationId xmlns:a16="http://schemas.microsoft.com/office/drawing/2014/main" id="{9FBB49DC-42BE-17DB-37B6-765B1464965A}"/>
                        </a:ext>
                      </a:extLst>
                    </p:cNvPr>
                    <p:cNvGrpSpPr/>
                    <p:nvPr/>
                  </p:nvGrpSpPr>
                  <p:grpSpPr>
                    <a:xfrm>
                      <a:off x="2128594" y="1279503"/>
                      <a:ext cx="2082085" cy="1564371"/>
                      <a:chOff x="2128594" y="1279503"/>
                      <a:chExt cx="2082085" cy="1564371"/>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9B0F6BC-BC8D-543A-AC41-7DB9A9CC8041}"/>
                              </a:ext>
                            </a:extLst>
                          </p:cNvPr>
                          <p:cNvSpPr txBox="1"/>
                          <p:nvPr/>
                        </p:nvSpPr>
                        <p:spPr>
                          <a:xfrm>
                            <a:off x="2128594" y="1855464"/>
                            <a:ext cx="479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0"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33CC33"/>
                                          </a:solidFill>
                                          <a:effectLst/>
                                          <a:uLnTx/>
                                          <a:uFillTx/>
                                          <a:latin typeface="Cambria Math"/>
                                          <a:ea typeface="Cambria Math"/>
                                          <a:cs typeface="+mn-cs"/>
                                        </a:rPr>
                                        <m:t>𝝊</m:t>
                                      </m:r>
                                    </m:e>
                                    <m:sub>
                                      <m:r>
                                        <a:rPr kumimoji="0" lang="en-NZ" sz="1800" b="0" i="1" u="none" strike="noStrike" kern="1200" cap="none" spc="0" normalizeH="0" baseline="0" noProof="0">
                                          <a:ln>
                                            <a:noFill/>
                                          </a:ln>
                                          <a:solidFill>
                                            <a:srgbClr val="33CC33"/>
                                          </a:solidFill>
                                          <a:effectLst/>
                                          <a:uLnTx/>
                                          <a:uFillTx/>
                                          <a:latin typeface="Cambria Math" panose="02040503050406030204" pitchFamily="18" charset="0"/>
                                          <a:ea typeface="Cambria Math"/>
                                          <a:cs typeface="+mn-cs"/>
                                        </a:rPr>
                                        <m:t>𝟏</m:t>
                                      </m:r>
                                    </m:sub>
                                  </m:sSub>
                                </m:oMath>
                              </m:oMathPara>
                            </a14:m>
                            <a:endParaRPr kumimoji="0" lang="en-NZ"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8" name="TextBox 27">
                            <a:extLst>
                              <a:ext uri="{FF2B5EF4-FFF2-40B4-BE49-F238E27FC236}">
                                <a16:creationId xmlns:a16="http://schemas.microsoft.com/office/drawing/2014/main" id="{49B0F6BC-BC8D-543A-AC41-7DB9A9CC8041}"/>
                              </a:ext>
                            </a:extLst>
                          </p:cNvPr>
                          <p:cNvSpPr txBox="1">
                            <a:spLocks noRot="1" noChangeAspect="1" noMove="1" noResize="1" noEditPoints="1" noAdjustHandles="1" noChangeArrowheads="1" noChangeShapeType="1" noTextEdit="1"/>
                          </p:cNvSpPr>
                          <p:nvPr/>
                        </p:nvSpPr>
                        <p:spPr>
                          <a:xfrm>
                            <a:off x="2128594" y="1855464"/>
                            <a:ext cx="479554" cy="369332"/>
                          </a:xfrm>
                          <a:prstGeom prst="rect">
                            <a:avLst/>
                          </a:prstGeom>
                          <a:blipFill>
                            <a:blip r:embed="rId2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EF05B4E-AF7B-6CAD-1B96-90061DF582B5}"/>
                              </a:ext>
                            </a:extLst>
                          </p:cNvPr>
                          <p:cNvSpPr txBox="1"/>
                          <p:nvPr/>
                        </p:nvSpPr>
                        <p:spPr>
                          <a:xfrm>
                            <a:off x="2914359" y="1279503"/>
                            <a:ext cx="479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0"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33CC33"/>
                                          </a:solidFill>
                                          <a:effectLst/>
                                          <a:uLnTx/>
                                          <a:uFillTx/>
                                          <a:latin typeface="Cambria Math"/>
                                          <a:ea typeface="Cambria Math"/>
                                          <a:cs typeface="+mn-cs"/>
                                        </a:rPr>
                                        <m:t>𝝊</m:t>
                                      </m:r>
                                    </m:e>
                                    <m:sub>
                                      <m:r>
                                        <a:rPr kumimoji="0" lang="en-NZ" sz="1800" b="0" i="1" u="none" strike="noStrike" kern="1200" cap="none" spc="0" normalizeH="0" baseline="0" noProof="0">
                                          <a:ln>
                                            <a:noFill/>
                                          </a:ln>
                                          <a:solidFill>
                                            <a:srgbClr val="33CC33"/>
                                          </a:solidFill>
                                          <a:effectLst/>
                                          <a:uLnTx/>
                                          <a:uFillTx/>
                                          <a:latin typeface="Cambria Math" panose="02040503050406030204" pitchFamily="18" charset="0"/>
                                          <a:ea typeface="Cambria Math"/>
                                          <a:cs typeface="+mn-cs"/>
                                        </a:rPr>
                                        <m:t>𝟐</m:t>
                                      </m:r>
                                    </m:sub>
                                  </m:sSub>
                                </m:oMath>
                              </m:oMathPara>
                            </a14:m>
                            <a:endParaRPr kumimoji="0" lang="en-NZ"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9" name="TextBox 28">
                            <a:extLst>
                              <a:ext uri="{FF2B5EF4-FFF2-40B4-BE49-F238E27FC236}">
                                <a16:creationId xmlns:a16="http://schemas.microsoft.com/office/drawing/2014/main" id="{EEF05B4E-AF7B-6CAD-1B96-90061DF582B5}"/>
                              </a:ext>
                            </a:extLst>
                          </p:cNvPr>
                          <p:cNvSpPr txBox="1">
                            <a:spLocks noRot="1" noChangeAspect="1" noMove="1" noResize="1" noEditPoints="1" noAdjustHandles="1" noChangeArrowheads="1" noChangeShapeType="1" noTextEdit="1"/>
                          </p:cNvSpPr>
                          <p:nvPr/>
                        </p:nvSpPr>
                        <p:spPr>
                          <a:xfrm>
                            <a:off x="2914359" y="1279503"/>
                            <a:ext cx="479554" cy="369332"/>
                          </a:xfrm>
                          <a:prstGeom prst="rect">
                            <a:avLst/>
                          </a:prstGeom>
                          <a:blipFill>
                            <a:blip r:embed="rId2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3F6EB1F-F926-6F6A-7EBD-63F23633753E}"/>
                              </a:ext>
                            </a:extLst>
                          </p:cNvPr>
                          <p:cNvSpPr txBox="1"/>
                          <p:nvPr/>
                        </p:nvSpPr>
                        <p:spPr>
                          <a:xfrm>
                            <a:off x="3731125" y="1628800"/>
                            <a:ext cx="479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0"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33CC33"/>
                                          </a:solidFill>
                                          <a:effectLst/>
                                          <a:uLnTx/>
                                          <a:uFillTx/>
                                          <a:latin typeface="Cambria Math"/>
                                          <a:ea typeface="Cambria Math"/>
                                          <a:cs typeface="+mn-cs"/>
                                        </a:rPr>
                                        <m:t>𝝊</m:t>
                                      </m:r>
                                    </m:e>
                                    <m:sub>
                                      <m:r>
                                        <a:rPr kumimoji="0" lang="en-NZ" sz="1800" b="0" i="1" u="none" strike="noStrike" kern="1200" cap="none" spc="0" normalizeH="0" baseline="0" noProof="0">
                                          <a:ln>
                                            <a:noFill/>
                                          </a:ln>
                                          <a:solidFill>
                                            <a:srgbClr val="33CC33"/>
                                          </a:solidFill>
                                          <a:effectLst/>
                                          <a:uLnTx/>
                                          <a:uFillTx/>
                                          <a:latin typeface="Cambria Math" panose="02040503050406030204" pitchFamily="18" charset="0"/>
                                          <a:ea typeface="Cambria Math"/>
                                          <a:cs typeface="+mn-cs"/>
                                        </a:rPr>
                                        <m:t>𝟑</m:t>
                                      </m:r>
                                    </m:sub>
                                  </m:sSub>
                                </m:oMath>
                              </m:oMathPara>
                            </a14:m>
                            <a:endParaRPr kumimoji="0" lang="en-NZ"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0" name="TextBox 29">
                            <a:extLst>
                              <a:ext uri="{FF2B5EF4-FFF2-40B4-BE49-F238E27FC236}">
                                <a16:creationId xmlns:a16="http://schemas.microsoft.com/office/drawing/2014/main" id="{C3F6EB1F-F926-6F6A-7EBD-63F23633753E}"/>
                              </a:ext>
                            </a:extLst>
                          </p:cNvPr>
                          <p:cNvSpPr txBox="1">
                            <a:spLocks noRot="1" noChangeAspect="1" noMove="1" noResize="1" noEditPoints="1" noAdjustHandles="1" noChangeArrowheads="1" noChangeShapeType="1" noTextEdit="1"/>
                          </p:cNvSpPr>
                          <p:nvPr/>
                        </p:nvSpPr>
                        <p:spPr>
                          <a:xfrm>
                            <a:off x="3731125" y="1628800"/>
                            <a:ext cx="479554" cy="369332"/>
                          </a:xfrm>
                          <a:prstGeom prst="rect">
                            <a:avLst/>
                          </a:prstGeom>
                          <a:blipFill>
                            <a:blip r:embed="rId26"/>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014F2FD-0745-F271-B061-E29CBACBE819}"/>
                              </a:ext>
                            </a:extLst>
                          </p:cNvPr>
                          <p:cNvSpPr txBox="1"/>
                          <p:nvPr/>
                        </p:nvSpPr>
                        <p:spPr>
                          <a:xfrm>
                            <a:off x="3482499" y="2452246"/>
                            <a:ext cx="479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0"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33CC33"/>
                                          </a:solidFill>
                                          <a:effectLst/>
                                          <a:uLnTx/>
                                          <a:uFillTx/>
                                          <a:latin typeface="Cambria Math"/>
                                          <a:ea typeface="Cambria Math"/>
                                          <a:cs typeface="+mn-cs"/>
                                        </a:rPr>
                                        <m:t>𝝊</m:t>
                                      </m:r>
                                    </m:e>
                                    <m:sub>
                                      <m:r>
                                        <a:rPr kumimoji="0" lang="en-NZ" sz="1800" b="0" i="1" u="none" strike="noStrike" kern="1200" cap="none" spc="0" normalizeH="0" baseline="0" noProof="0">
                                          <a:ln>
                                            <a:noFill/>
                                          </a:ln>
                                          <a:solidFill>
                                            <a:srgbClr val="33CC33"/>
                                          </a:solidFill>
                                          <a:effectLst/>
                                          <a:uLnTx/>
                                          <a:uFillTx/>
                                          <a:latin typeface="Cambria Math" panose="02040503050406030204" pitchFamily="18" charset="0"/>
                                          <a:ea typeface="Cambria Math"/>
                                          <a:cs typeface="+mn-cs"/>
                                        </a:rPr>
                                        <m:t>𝟒</m:t>
                                      </m:r>
                                    </m:sub>
                                  </m:sSub>
                                </m:oMath>
                              </m:oMathPara>
                            </a14:m>
                            <a:endParaRPr kumimoji="0" lang="en-NZ"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1" name="TextBox 30">
                            <a:extLst>
                              <a:ext uri="{FF2B5EF4-FFF2-40B4-BE49-F238E27FC236}">
                                <a16:creationId xmlns:a16="http://schemas.microsoft.com/office/drawing/2014/main" id="{7014F2FD-0745-F271-B061-E29CBACBE819}"/>
                              </a:ext>
                            </a:extLst>
                          </p:cNvPr>
                          <p:cNvSpPr txBox="1">
                            <a:spLocks noRot="1" noChangeAspect="1" noMove="1" noResize="1" noEditPoints="1" noAdjustHandles="1" noChangeArrowheads="1" noChangeShapeType="1" noTextEdit="1"/>
                          </p:cNvSpPr>
                          <p:nvPr/>
                        </p:nvSpPr>
                        <p:spPr>
                          <a:xfrm>
                            <a:off x="3482499" y="2452246"/>
                            <a:ext cx="479554" cy="369332"/>
                          </a:xfrm>
                          <a:prstGeom prst="rect">
                            <a:avLst/>
                          </a:prstGeom>
                          <a:blipFill>
                            <a:blip r:embed="rId27"/>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65DC642-3E60-A9AE-FDF3-3C4232B743BF}"/>
                              </a:ext>
                            </a:extLst>
                          </p:cNvPr>
                          <p:cNvSpPr txBox="1"/>
                          <p:nvPr/>
                        </p:nvSpPr>
                        <p:spPr>
                          <a:xfrm>
                            <a:off x="2591406" y="2474542"/>
                            <a:ext cx="479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NZ" sz="1800" b="0" i="1" u="none" strike="noStrike" kern="1200" cap="none" spc="0" normalizeH="0" baseline="0" noProof="0" smtClean="0">
                                          <a:ln>
                                            <a:noFill/>
                                          </a:ln>
                                          <a:solidFill>
                                            <a:srgbClr val="33CC33"/>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a:ln>
                                            <a:noFill/>
                                          </a:ln>
                                          <a:solidFill>
                                            <a:srgbClr val="33CC33"/>
                                          </a:solidFill>
                                          <a:effectLst/>
                                          <a:uLnTx/>
                                          <a:uFillTx/>
                                          <a:latin typeface="Cambria Math"/>
                                          <a:ea typeface="Cambria Math"/>
                                          <a:cs typeface="+mn-cs"/>
                                        </a:rPr>
                                        <m:t>𝝊</m:t>
                                      </m:r>
                                    </m:e>
                                    <m:sub>
                                      <m:r>
                                        <a:rPr kumimoji="0" lang="en-NZ" sz="1800" b="0" i="1" u="none" strike="noStrike" kern="1200" cap="none" spc="0" normalizeH="0" baseline="0" noProof="0">
                                          <a:ln>
                                            <a:noFill/>
                                          </a:ln>
                                          <a:solidFill>
                                            <a:srgbClr val="33CC33"/>
                                          </a:solidFill>
                                          <a:effectLst/>
                                          <a:uLnTx/>
                                          <a:uFillTx/>
                                          <a:latin typeface="Cambria Math" panose="02040503050406030204" pitchFamily="18" charset="0"/>
                                          <a:ea typeface="Cambria Math"/>
                                          <a:cs typeface="+mn-cs"/>
                                        </a:rPr>
                                        <m:t>𝟓</m:t>
                                      </m:r>
                                    </m:sub>
                                  </m:sSub>
                                </m:oMath>
                              </m:oMathPara>
                            </a14:m>
                            <a:endParaRPr kumimoji="0" lang="en-NZ"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2" name="TextBox 31">
                            <a:extLst>
                              <a:ext uri="{FF2B5EF4-FFF2-40B4-BE49-F238E27FC236}">
                                <a16:creationId xmlns:a16="http://schemas.microsoft.com/office/drawing/2014/main" id="{E65DC642-3E60-A9AE-FDF3-3C4232B743BF}"/>
                              </a:ext>
                            </a:extLst>
                          </p:cNvPr>
                          <p:cNvSpPr txBox="1">
                            <a:spLocks noRot="1" noChangeAspect="1" noMove="1" noResize="1" noEditPoints="1" noAdjustHandles="1" noChangeArrowheads="1" noChangeShapeType="1" noTextEdit="1"/>
                          </p:cNvSpPr>
                          <p:nvPr/>
                        </p:nvSpPr>
                        <p:spPr>
                          <a:xfrm>
                            <a:off x="2591406" y="2474542"/>
                            <a:ext cx="479554" cy="369332"/>
                          </a:xfrm>
                          <a:prstGeom prst="rect">
                            <a:avLst/>
                          </a:prstGeom>
                          <a:blipFill>
                            <a:blip r:embed="rId28"/>
                            <a:stretch>
                              <a:fillRect b="-1667"/>
                            </a:stretch>
                          </a:blipFill>
                        </p:spPr>
                        <p:txBody>
                          <a:bodyPr/>
                          <a:lstStyle/>
                          <a:p>
                            <a:r>
                              <a:rPr lang="en-NZ">
                                <a:noFill/>
                              </a:rPr>
                              <a:t> </a:t>
                            </a:r>
                          </a:p>
                        </p:txBody>
                      </p:sp>
                    </mc:Fallback>
                  </mc:AlternateContent>
                </p:gr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1C46C7D-CC39-1BCC-2F2C-9EB743270836}"/>
                          </a:ext>
                        </a:extLst>
                      </p:cNvPr>
                      <p:cNvSpPr txBox="1"/>
                      <p:nvPr/>
                    </p:nvSpPr>
                    <p:spPr>
                      <a:xfrm>
                        <a:off x="3745976" y="2657870"/>
                        <a:ext cx="5132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0:</a:t>
                        </a:r>
                        <a14:m>
                          <m:oMath xmlns:m="http://schemas.openxmlformats.org/officeDocument/2006/math">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oMath>
                        </a14:m>
                        <a:endParaRPr kumimoji="0" lang="en-NZ"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5" name="TextBox 24">
                        <a:extLst>
                          <a:ext uri="{FF2B5EF4-FFF2-40B4-BE49-F238E27FC236}">
                            <a16:creationId xmlns:a16="http://schemas.microsoft.com/office/drawing/2014/main" id="{A1C46C7D-CC39-1BCC-2F2C-9EB743270836}"/>
                          </a:ext>
                        </a:extLst>
                      </p:cNvPr>
                      <p:cNvSpPr txBox="1">
                        <a:spLocks noRot="1" noChangeAspect="1" noMove="1" noResize="1" noEditPoints="1" noAdjustHandles="1" noChangeArrowheads="1" noChangeShapeType="1" noTextEdit="1"/>
                      </p:cNvSpPr>
                      <p:nvPr/>
                    </p:nvSpPr>
                    <p:spPr>
                      <a:xfrm>
                        <a:off x="3745976" y="2657870"/>
                        <a:ext cx="513282" cy="369332"/>
                      </a:xfrm>
                      <a:prstGeom prst="rect">
                        <a:avLst/>
                      </a:prstGeom>
                      <a:blipFill>
                        <a:blip r:embed="rId29"/>
                        <a:stretch>
                          <a:fillRect l="-10714" t="-8197" b="-24590"/>
                        </a:stretch>
                      </a:blipFill>
                    </p:spPr>
                    <p:txBody>
                      <a:bodyPr/>
                      <a:lstStyle/>
                      <a:p>
                        <a:r>
                          <a:rPr lang="en-NZ">
                            <a:noFill/>
                          </a:rPr>
                          <a:t> </a:t>
                        </a:r>
                      </a:p>
                    </p:txBody>
                  </p:sp>
                </mc:Fallback>
              </mc:AlternateContent>
            </p:grpSp>
            <p:sp>
              <p:nvSpPr>
                <p:cNvPr id="23" name="TextBox 22">
                  <a:extLst>
                    <a:ext uri="{FF2B5EF4-FFF2-40B4-BE49-F238E27FC236}">
                      <a16:creationId xmlns:a16="http://schemas.microsoft.com/office/drawing/2014/main" id="{0EB66AA8-C96B-F22F-29E9-DAAD52C21880}"/>
                    </a:ext>
                  </a:extLst>
                </p:cNvPr>
                <p:cNvSpPr txBox="1"/>
                <p:nvPr/>
              </p:nvSpPr>
              <p:spPr>
                <a:xfrm>
                  <a:off x="3041865" y="2347741"/>
                  <a:ext cx="164447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NZ" sz="1800" b="1" i="0" u="none" strike="noStrike" kern="1200" cap="none" spc="0" normalizeH="0" baseline="0" noProof="0" dirty="0">
                      <a:ln>
                        <a:noFill/>
                      </a:ln>
                      <a:solidFill>
                        <a:srgbClr val="FF0000"/>
                      </a:solidFill>
                      <a:effectLst/>
                      <a:uLnTx/>
                      <a:uFillTx/>
                      <a:latin typeface="Calibri" panose="020F0502020204030204"/>
                      <a:ea typeface="+mn-ea"/>
                      <a:cs typeface="+mn-cs"/>
                    </a:rPr>
                    <a:t>0-node</a:t>
                  </a: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925F743-8550-32CB-86E0-9EF1DCA96BFB}"/>
                      </a:ext>
                    </a:extLst>
                  </p:cNvPr>
                  <p:cNvSpPr txBox="1"/>
                  <p:nvPr/>
                </p:nvSpPr>
                <p:spPr>
                  <a:xfrm>
                    <a:off x="8174110" y="5225090"/>
                    <a:ext cx="4036367" cy="4912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30000" noProof="0" dirty="0">
                        <a:ln>
                          <a:noFill/>
                        </a:ln>
                        <a:solidFill>
                          <a:prstClr val="black"/>
                        </a:solidFill>
                        <a:effectLst/>
                        <a:uLnTx/>
                        <a:uFillTx/>
                        <a:latin typeface="Calibri" panose="020F0502020204030204"/>
                        <a:ea typeface="+mn-ea"/>
                        <a:cs typeface="+mn-cs"/>
                      </a:rPr>
                      <a:t>#  </a:t>
                    </a:r>
                    <a:r>
                      <a:rPr kumimoji="0" lang="en-NZ" sz="1800" b="0" i="0" u="none" strike="noStrike" kern="1200" cap="none" spc="0" normalizeH="0" baseline="0" noProof="0" dirty="0">
                        <a:ln>
                          <a:noFill/>
                        </a:ln>
                        <a:solidFill>
                          <a:srgbClr val="FF0000"/>
                        </a:solidFill>
                        <a:effectLst/>
                        <a:uLnTx/>
                        <a:uFillTx/>
                        <a:latin typeface="Calibri" panose="020F0502020204030204"/>
                        <a:ea typeface="+mn-ea"/>
                        <a:cs typeface="+mn-cs"/>
                      </a:rPr>
                      <a:t> </a:t>
                    </a:r>
                    <a14:m>
                      <m:oMath xmlns:m="http://schemas.openxmlformats.org/officeDocument/2006/math">
                        <m:r>
                          <m:rPr>
                            <m:sty m:val="p"/>
                          </m:rP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Σ</m:t>
                        </m:r>
                        <m:sSub>
                          <m:sSub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d>
                          <m:dPr>
                            <m:ctrlP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e>
                        </m:d>
                        <m:r>
                          <a:rPr kumimoji="0" lang="en-NZ"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so </a:t>
                    </a:r>
                    <a14:m>
                      <m:oMath xmlns:m="http://schemas.openxmlformats.org/officeDocument/2006/math">
                        <m:sSub>
                          <m:sSubPr>
                            <m:ctrlP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NZ"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oMath>
                    </a14:m>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 is constant.</a:t>
                    </a:r>
                  </a:p>
                </p:txBody>
              </p:sp>
            </mc:Choice>
            <mc:Fallback xmlns="">
              <p:sp>
                <p:nvSpPr>
                  <p:cNvPr id="64" name="TextBox 63">
                    <a:extLst>
                      <a:ext uri="{FF2B5EF4-FFF2-40B4-BE49-F238E27FC236}">
                        <a16:creationId xmlns:a16="http://schemas.microsoft.com/office/drawing/2014/main" id="{6925F743-8550-32CB-86E0-9EF1DCA96BFB}"/>
                      </a:ext>
                    </a:extLst>
                  </p:cNvPr>
                  <p:cNvSpPr txBox="1">
                    <a:spLocks noRot="1" noChangeAspect="1" noMove="1" noResize="1" noEditPoints="1" noAdjustHandles="1" noChangeArrowheads="1" noChangeShapeType="1" noTextEdit="1"/>
                  </p:cNvSpPr>
                  <p:nvPr/>
                </p:nvSpPr>
                <p:spPr>
                  <a:xfrm>
                    <a:off x="8174110" y="5225090"/>
                    <a:ext cx="4036367" cy="491288"/>
                  </a:xfrm>
                  <a:prstGeom prst="rect">
                    <a:avLst/>
                  </a:prstGeom>
                  <a:blipFill>
                    <a:blip r:embed="rId30"/>
                    <a:stretch>
                      <a:fillRect l="-151" r="-755" b="-7407"/>
                    </a:stretch>
                  </a:blipFill>
                </p:spPr>
                <p:txBody>
                  <a:bodyPr/>
                  <a:lstStyle/>
                  <a:p>
                    <a:r>
                      <a:rPr lang="en-NZ">
                        <a:noFill/>
                      </a:rPr>
                      <a:t> </a:t>
                    </a:r>
                  </a:p>
                </p:txBody>
              </p:sp>
            </mc:Fallback>
          </mc:AlternateContent>
        </p:grp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4006F20-9F07-EFAB-5CBA-4E2E07544EF9}"/>
                  </a:ext>
                </a:extLst>
              </p:cNvPr>
              <p:cNvSpPr txBox="1"/>
              <p:nvPr/>
            </p:nvSpPr>
            <p:spPr>
              <a:xfrm>
                <a:off x="453430" y="5734876"/>
                <a:ext cx="391771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mn-cs"/>
                  </a:rPr>
                  <a:t>Note:   </a:t>
                </a:r>
                <a14:m>
                  <m:oMath xmlns:m="http://schemas.openxmlformats.org/officeDocument/2006/math">
                    <m:nary>
                      <m:naryPr>
                        <m:chr m:val="∑"/>
                        <m:subHide m:val="on"/>
                        <m:supHide m:val="on"/>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sSub>
                          <m:sSubPr>
                            <m:ctrlPr>
                              <a:rPr kumimoji="0" lang="en-NZ" sz="20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srgbClr val="00B050"/>
                                </a:solidFill>
                                <a:effectLst/>
                                <a:uLnTx/>
                                <a:uFillTx/>
                                <a:latin typeface="Cambria Math"/>
                                <a:ea typeface="Cambria Math"/>
                                <a:cs typeface="+mn-cs"/>
                              </a:rPr>
                              <m:t>𝝊</m:t>
                            </m:r>
                          </m:e>
                          <m:sub>
                            <m: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Cambria Math"/>
                                <a:cs typeface="+mn-cs"/>
                              </a:rPr>
                              <m:t>𝒊</m:t>
                            </m:r>
                          </m:sub>
                        </m:s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m:t>
                        </m:r>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0</m:t>
                        </m:r>
                      </m:e>
                    </m:nary>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only contains </a:t>
                </a:r>
                <a14:m>
                  <m:oMath xmlns:m="http://schemas.openxmlformats.org/officeDocument/2006/math">
                    <m:sSub>
                      <m:sSubPr>
                        <m:ctrlP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srgbClr val="00B050"/>
                            </a:solidFill>
                            <a:effectLst/>
                            <a:uLnTx/>
                            <a:uFillTx/>
                            <a:latin typeface="Cambria Math"/>
                            <a:ea typeface="Cambria Math"/>
                            <a:cs typeface="+mn-cs"/>
                          </a:rPr>
                          <m:t>𝝊</m:t>
                        </m:r>
                      </m:e>
                      <m:sub>
                        <m: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Cambria Math"/>
                            <a:cs typeface="+mn-cs"/>
                          </a:rPr>
                          <m:t>𝒊</m:t>
                        </m:r>
                      </m:sub>
                    </m:sSub>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And      </a:t>
                </a:r>
                <a14:m>
                  <m:oMath xmlns:m="http://schemas.openxmlformats.org/officeDocument/2006/math">
                    <m:nary>
                      <m:naryPr>
                        <m:chr m:val="∑"/>
                        <m:subHide m:val="on"/>
                        <m:supHide m:val="on"/>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sSub>
                          <m:sSubPr>
                            <m:ctrlPr>
                              <a:rPr kumimoji="0" lang="en-NZ"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𝒖</m:t>
                            </m:r>
                          </m:e>
                          <m:sub>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𝒊</m:t>
                            </m:r>
                          </m:sub>
                        </m:sSub>
                        <m:r>
                          <a:rPr kumimoji="0" lang="en-NZ" sz="20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t>=</m:t>
                        </m:r>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0</m:t>
                        </m:r>
                      </m:e>
                    </m:nary>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only contains </a:t>
                </a:r>
                <a14:m>
                  <m:oMath xmlns:m="http://schemas.openxmlformats.org/officeDocument/2006/math">
                    <m:sSub>
                      <m:sSubPr>
                        <m:ctrlP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𝒖</m:t>
                        </m:r>
                      </m:e>
                      <m:sub>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𝒊</m:t>
                        </m:r>
                      </m:sub>
                    </m:sSub>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67" name="TextBox 66">
                <a:extLst>
                  <a:ext uri="{FF2B5EF4-FFF2-40B4-BE49-F238E27FC236}">
                    <a16:creationId xmlns:a16="http://schemas.microsoft.com/office/drawing/2014/main" id="{24006F20-9F07-EFAB-5CBA-4E2E07544EF9}"/>
                  </a:ext>
                </a:extLst>
              </p:cNvPr>
              <p:cNvSpPr txBox="1">
                <a:spLocks noRot="1" noChangeAspect="1" noMove="1" noResize="1" noEditPoints="1" noAdjustHandles="1" noChangeArrowheads="1" noChangeShapeType="1" noTextEdit="1"/>
              </p:cNvSpPr>
              <p:nvPr/>
            </p:nvSpPr>
            <p:spPr>
              <a:xfrm>
                <a:off x="453430" y="5734876"/>
                <a:ext cx="3917710" cy="707886"/>
              </a:xfrm>
              <a:prstGeom prst="rect">
                <a:avLst/>
              </a:prstGeom>
              <a:blipFill>
                <a:blip r:embed="rId31"/>
                <a:stretch>
                  <a:fillRect l="-1555" t="-69828" b="-10344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26253C1-158B-1AA4-1E7B-D8599C9AACAD}"/>
                  </a:ext>
                </a:extLst>
              </p:cNvPr>
              <p:cNvSpPr txBox="1"/>
              <p:nvPr/>
            </p:nvSpPr>
            <p:spPr>
              <a:xfrm>
                <a:off x="4211824" y="5720790"/>
                <a:ext cx="7199791" cy="53565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We also need to find a relationship between</a:t>
                </a:r>
                <a:r>
                  <a:rPr kumimoji="0" lang="en-NZ" sz="2000" b="0" i="0" u="none" strike="noStrike" kern="1200" cap="none" spc="0" normalizeH="0" baseline="0" noProof="0" dirty="0">
                    <a:ln>
                      <a:noFill/>
                    </a:ln>
                    <a:solidFill>
                      <a:srgbClr val="FF0000"/>
                    </a:solidFill>
                    <a:effectLst/>
                    <a:uLnTx/>
                    <a:uFillTx/>
                    <a:latin typeface="Calibri" panose="020F0502020204030204"/>
                    <a:ea typeface="+mn-ea"/>
                    <a:cs typeface="+mn-cs"/>
                  </a:rPr>
                  <a:t> </a:t>
                </a:r>
                <a14:m>
                  <m:oMath xmlns:m="http://schemas.openxmlformats.org/officeDocument/2006/math">
                    <m:sSub>
                      <m:sSubPr>
                        <m:ctrlP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𝒖</m:t>
                        </m:r>
                      </m:e>
                      <m:sub>
                        <m:r>
                          <a:rPr kumimoji="0" lang="en-NZ" sz="2000" b="0"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t>𝒊</m:t>
                        </m:r>
                      </m:sub>
                    </m:sSub>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b>
                      <m:sSubPr>
                        <m:ctrlPr>
                          <a:rPr kumimoji="0" lang="en-NZ" sz="20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NZ" sz="2000" b="0" i="1" u="none" strike="noStrike" kern="1200" cap="none" spc="0" normalizeH="0" baseline="0" noProof="0">
                            <a:ln>
                              <a:noFill/>
                            </a:ln>
                            <a:solidFill>
                              <a:srgbClr val="00B050"/>
                            </a:solidFill>
                            <a:effectLst/>
                            <a:uLnTx/>
                            <a:uFillTx/>
                            <a:latin typeface="Cambria Math"/>
                            <a:ea typeface="Cambria Math"/>
                            <a:cs typeface="+mn-cs"/>
                          </a:rPr>
                          <m:t>𝝊</m:t>
                        </m:r>
                      </m:e>
                      <m:sub>
                        <m:r>
                          <a:rPr kumimoji="0" lang="en-NZ" sz="2000" b="0" i="1" u="none" strike="noStrike" kern="1200" cap="none" spc="0" normalizeH="0" baseline="0" noProof="0">
                            <a:ln>
                              <a:noFill/>
                            </a:ln>
                            <a:solidFill>
                              <a:srgbClr val="00B050"/>
                            </a:solidFill>
                            <a:effectLst/>
                            <a:uLnTx/>
                            <a:uFillTx/>
                            <a:latin typeface="Cambria Math" panose="02040503050406030204" pitchFamily="18" charset="0"/>
                            <a:ea typeface="Cambria Math"/>
                            <a:cs typeface="+mn-cs"/>
                          </a:rPr>
                          <m:t>𝒊</m:t>
                        </m:r>
                      </m:sub>
                    </m:sSub>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(or </a:t>
                </a:r>
                <a14:m>
                  <m:oMath xmlns:m="http://schemas.openxmlformats.org/officeDocument/2006/math">
                    <m:sSub>
                      <m:sSubPr>
                        <m:ctrlP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20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𝒒</m:t>
                        </m:r>
                      </m:e>
                      <m:sub>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Cambria Math"/>
                            <a:cs typeface="+mn-cs"/>
                          </a:rPr>
                          <m:t>𝒊</m:t>
                        </m:r>
                      </m:sub>
                    </m:sSub>
                  </m:oMath>
                </a14:m>
                <a:r>
                  <a:rPr kumimoji="0" lang="en-NZ" sz="2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or </a:t>
                </a:r>
                <a14:m>
                  <m:oMath xmlns:m="http://schemas.openxmlformats.org/officeDocument/2006/math">
                    <m:f>
                      <m:fPr>
                        <m:ctrlP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sSub>
                          <m:sSubPr>
                            <m:ctrlP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ctrlPr>
                          </m:sSubPr>
                          <m:e>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𝒗</m:t>
                            </m:r>
                          </m:e>
                          <m:sub>
                            <m:r>
                              <a:rPr kumimoji="0" lang="en-NZ" sz="2000" b="1" i="1" u="none" strike="noStrike" kern="1200" cap="none" spc="0" normalizeH="0" baseline="0" noProof="0">
                                <a:ln>
                                  <a:noFill/>
                                </a:ln>
                                <a:solidFill>
                                  <a:srgbClr val="00B050"/>
                                </a:solidFill>
                                <a:effectLst/>
                                <a:uLnTx/>
                                <a:uFillTx/>
                                <a:latin typeface="Cambria Math" panose="02040503050406030204" pitchFamily="18" charset="0"/>
                                <a:ea typeface="Cambria Math"/>
                                <a:cs typeface="+mn-cs"/>
                              </a:rPr>
                              <m:t>𝒊</m:t>
                            </m:r>
                          </m:sub>
                        </m:sSub>
                      </m:num>
                      <m:den>
                        <m:r>
                          <a:rPr kumimoji="0" lang="en-NZ"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𝑑𝑡</m:t>
                        </m:r>
                      </m:den>
                    </m:f>
                  </m:oMath>
                </a14:m>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68" name="TextBox 67">
                <a:extLst>
                  <a:ext uri="{FF2B5EF4-FFF2-40B4-BE49-F238E27FC236}">
                    <a16:creationId xmlns:a16="http://schemas.microsoft.com/office/drawing/2014/main" id="{F26253C1-158B-1AA4-1E7B-D8599C9AACAD}"/>
                  </a:ext>
                </a:extLst>
              </p:cNvPr>
              <p:cNvSpPr txBox="1">
                <a:spLocks noRot="1" noChangeAspect="1" noMove="1" noResize="1" noEditPoints="1" noAdjustHandles="1" noChangeArrowheads="1" noChangeShapeType="1" noTextEdit="1"/>
              </p:cNvSpPr>
              <p:nvPr/>
            </p:nvSpPr>
            <p:spPr>
              <a:xfrm>
                <a:off x="4211824" y="5720790"/>
                <a:ext cx="7199791" cy="535659"/>
              </a:xfrm>
              <a:prstGeom prst="rect">
                <a:avLst/>
              </a:prstGeom>
              <a:blipFill>
                <a:blip r:embed="rId32"/>
                <a:stretch>
                  <a:fillRect l="-931" r="-762" b="-7955"/>
                </a:stretch>
              </a:blipFill>
            </p:spPr>
            <p:txBody>
              <a:bodyPr/>
              <a:lstStyle/>
              <a:p>
                <a:r>
                  <a:rPr lang="en-NZ">
                    <a:noFill/>
                  </a:rPr>
                  <a:t> </a:t>
                </a:r>
              </a:p>
            </p:txBody>
          </p:sp>
        </mc:Fallback>
      </mc:AlternateContent>
      <p:grpSp>
        <p:nvGrpSpPr>
          <p:cNvPr id="73" name="Group 72">
            <a:extLst>
              <a:ext uri="{FF2B5EF4-FFF2-40B4-BE49-F238E27FC236}">
                <a16:creationId xmlns:a16="http://schemas.microsoft.com/office/drawing/2014/main" id="{C9B78F40-9D8C-8EC3-E7A7-8A8BAC71258D}"/>
              </a:ext>
            </a:extLst>
          </p:cNvPr>
          <p:cNvGrpSpPr/>
          <p:nvPr/>
        </p:nvGrpSpPr>
        <p:grpSpPr>
          <a:xfrm>
            <a:off x="4355641" y="6166023"/>
            <a:ext cx="7581114" cy="652453"/>
            <a:chOff x="4355641" y="6166023"/>
            <a:chExt cx="7581114" cy="652453"/>
          </a:xfrm>
        </p:grpSpPr>
        <p:sp>
          <p:nvSpPr>
            <p:cNvPr id="70" name="TextBox 69">
              <a:extLst>
                <a:ext uri="{FF2B5EF4-FFF2-40B4-BE49-F238E27FC236}">
                  <a16:creationId xmlns:a16="http://schemas.microsoft.com/office/drawing/2014/main" id="{3F568AF3-E959-9D63-0E70-93CD6C59AA41}"/>
                </a:ext>
              </a:extLst>
            </p:cNvPr>
            <p:cNvSpPr txBox="1"/>
            <p:nvPr/>
          </p:nvSpPr>
          <p:spPr>
            <a:xfrm>
              <a:off x="4355641" y="6418366"/>
              <a:ext cx="758111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Material property or ‘constitutive law’ or ‘phenomenological relation’ </a:t>
              </a:r>
            </a:p>
          </p:txBody>
        </p:sp>
        <p:sp>
          <p:nvSpPr>
            <p:cNvPr id="72" name="Freeform: Shape 71">
              <a:extLst>
                <a:ext uri="{FF2B5EF4-FFF2-40B4-BE49-F238E27FC236}">
                  <a16:creationId xmlns:a16="http://schemas.microsoft.com/office/drawing/2014/main" id="{610B3A9E-F702-501C-8F44-B3811ABB6A9A}"/>
                </a:ext>
              </a:extLst>
            </p:cNvPr>
            <p:cNvSpPr/>
            <p:nvPr/>
          </p:nvSpPr>
          <p:spPr>
            <a:xfrm>
              <a:off x="7129848" y="6166023"/>
              <a:ext cx="490801" cy="280269"/>
            </a:xfrm>
            <a:custGeom>
              <a:avLst/>
              <a:gdLst>
                <a:gd name="connsiteX0" fmla="*/ 0 w 337226"/>
                <a:gd name="connsiteY0" fmla="*/ 0 h 188068"/>
                <a:gd name="connsiteX1" fmla="*/ 337226 w 337226"/>
                <a:gd name="connsiteY1" fmla="*/ 188068 h 188068"/>
                <a:gd name="connsiteX0" fmla="*/ 0 w 337226"/>
                <a:gd name="connsiteY0" fmla="*/ 0 h 188068"/>
                <a:gd name="connsiteX1" fmla="*/ 337226 w 337226"/>
                <a:gd name="connsiteY1" fmla="*/ 188068 h 188068"/>
                <a:gd name="connsiteX0" fmla="*/ 0 w 337226"/>
                <a:gd name="connsiteY0" fmla="*/ 0 h 188068"/>
                <a:gd name="connsiteX1" fmla="*/ 337226 w 337226"/>
                <a:gd name="connsiteY1" fmla="*/ 188068 h 188068"/>
              </a:gdLst>
              <a:ahLst/>
              <a:cxnLst>
                <a:cxn ang="0">
                  <a:pos x="connsiteX0" y="connsiteY0"/>
                </a:cxn>
                <a:cxn ang="0">
                  <a:pos x="connsiteX1" y="connsiteY1"/>
                </a:cxn>
              </a:cxnLst>
              <a:rect l="l" t="t" r="r" b="b"/>
              <a:pathLst>
                <a:path w="337226" h="188068">
                  <a:moveTo>
                    <a:pt x="0" y="0"/>
                  </a:moveTo>
                  <a:cubicBezTo>
                    <a:pt x="73498" y="159966"/>
                    <a:pt x="205361" y="151319"/>
                    <a:pt x="337226" y="188068"/>
                  </a:cubicBezTo>
                </a:path>
              </a:pathLst>
            </a:custGeom>
            <a:noFill/>
            <a:ln w="38100">
              <a:solidFill>
                <a:schemeClr val="accent4">
                  <a:lumMod val="50000"/>
                </a:schemeClr>
              </a:solidFill>
              <a:headEnd type="none" w="med" len="med"/>
              <a:tailEnd type="triangle" w="med"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34B12258-8C33-C5E4-D32E-F477DFFCBD82}"/>
              </a:ext>
            </a:extLst>
          </p:cNvPr>
          <p:cNvGrpSpPr/>
          <p:nvPr/>
        </p:nvGrpSpPr>
        <p:grpSpPr>
          <a:xfrm>
            <a:off x="8885037" y="3659250"/>
            <a:ext cx="2995773" cy="1454660"/>
            <a:chOff x="8885037" y="3220094"/>
            <a:chExt cx="2995773" cy="1454660"/>
          </a:xfrm>
        </p:grpSpPr>
        <p:grpSp>
          <p:nvGrpSpPr>
            <p:cNvPr id="74" name="Group 73">
              <a:extLst>
                <a:ext uri="{FF2B5EF4-FFF2-40B4-BE49-F238E27FC236}">
                  <a16:creationId xmlns:a16="http://schemas.microsoft.com/office/drawing/2014/main" id="{6BD4C23B-94E0-C701-1AF9-62DC2C3260BB}"/>
                </a:ext>
              </a:extLst>
            </p:cNvPr>
            <p:cNvGrpSpPr/>
            <p:nvPr/>
          </p:nvGrpSpPr>
          <p:grpSpPr>
            <a:xfrm>
              <a:off x="9365148" y="3310210"/>
              <a:ext cx="2077206" cy="369332"/>
              <a:chOff x="10120595" y="4307916"/>
              <a:chExt cx="2077206" cy="369332"/>
            </a:xfrm>
          </p:grpSpPr>
          <p:cxnSp>
            <p:nvCxnSpPr>
              <p:cNvPr id="66" name="Straight Arrow Connector 65">
                <a:extLst>
                  <a:ext uri="{FF2B5EF4-FFF2-40B4-BE49-F238E27FC236}">
                    <a16:creationId xmlns:a16="http://schemas.microsoft.com/office/drawing/2014/main" id="{DDB31424-8E2E-B9FF-977B-FFA453D4031A}"/>
                  </a:ext>
                </a:extLst>
              </p:cNvPr>
              <p:cNvCxnSpPr>
                <a:cxnSpLocks/>
              </p:cNvCxnSpPr>
              <p:nvPr/>
            </p:nvCxnSpPr>
            <p:spPr>
              <a:xfrm>
                <a:off x="10603833" y="4492582"/>
                <a:ext cx="1080000" cy="0"/>
              </a:xfrm>
              <a:prstGeom prst="straightConnector1">
                <a:avLst/>
              </a:prstGeom>
              <a:ln w="28575">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0FBF0A6-C62D-2FE7-D572-DF57F6636F14}"/>
                      </a:ext>
                    </a:extLst>
                  </p:cNvPr>
                  <p:cNvSpPr txBox="1"/>
                  <p:nvPr/>
                </p:nvSpPr>
                <p:spPr>
                  <a:xfrm>
                    <a:off x="10120595" y="4307916"/>
                    <a:ext cx="5132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0:</a:t>
                    </a:r>
                    <a14:m>
                      <m:oMath xmlns:m="http://schemas.openxmlformats.org/officeDocument/2006/math">
                        <m:r>
                          <a:rPr kumimoji="0" lang="en-NZ"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𝒖</m:t>
                        </m:r>
                      </m:oMath>
                    </a14:m>
                    <a:endParaRPr kumimoji="0" lang="en-NZ"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9" name="TextBox 68">
                    <a:extLst>
                      <a:ext uri="{FF2B5EF4-FFF2-40B4-BE49-F238E27FC236}">
                        <a16:creationId xmlns:a16="http://schemas.microsoft.com/office/drawing/2014/main" id="{F0FBF0A6-C62D-2FE7-D572-DF57F6636F14}"/>
                      </a:ext>
                    </a:extLst>
                  </p:cNvPr>
                  <p:cNvSpPr txBox="1">
                    <a:spLocks noRot="1" noChangeAspect="1" noMove="1" noResize="1" noEditPoints="1" noAdjustHandles="1" noChangeArrowheads="1" noChangeShapeType="1" noTextEdit="1"/>
                  </p:cNvSpPr>
                  <p:nvPr/>
                </p:nvSpPr>
                <p:spPr>
                  <a:xfrm>
                    <a:off x="10120595" y="4307916"/>
                    <a:ext cx="513282" cy="369332"/>
                  </a:xfrm>
                  <a:prstGeom prst="rect">
                    <a:avLst/>
                  </a:prstGeom>
                  <a:blipFill>
                    <a:blip r:embed="rId33"/>
                    <a:stretch>
                      <a:fillRect l="-9524" t="-8197" b="-2459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8AA99F5-12A8-0302-BA20-C0083391DEE3}"/>
                      </a:ext>
                    </a:extLst>
                  </p:cNvPr>
                  <p:cNvSpPr txBox="1"/>
                  <p:nvPr/>
                </p:nvSpPr>
                <p:spPr>
                  <a:xfrm>
                    <a:off x="11695740" y="4307916"/>
                    <a:ext cx="5020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800" b="0" i="0" u="none" strike="noStrike" kern="1200" cap="none" spc="0" normalizeH="0" baseline="0" noProof="0" dirty="0">
                        <a:ln>
                          <a:noFill/>
                        </a:ln>
                        <a:solidFill>
                          <a:prstClr val="black"/>
                        </a:solidFill>
                        <a:effectLst/>
                        <a:uLnTx/>
                        <a:uFillTx/>
                        <a:latin typeface="Calibri" panose="020F0502020204030204"/>
                        <a:ea typeface="+mn-ea"/>
                        <a:cs typeface="+mn-cs"/>
                      </a:rPr>
                      <a:t>1:</a:t>
                    </a:r>
                    <a14:m>
                      <m:oMath xmlns:m="http://schemas.openxmlformats.org/officeDocument/2006/math">
                        <m:r>
                          <a:rPr kumimoji="0" lang="en-NZ" sz="18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𝒗</m:t>
                        </m:r>
                      </m:oMath>
                    </a14:m>
                    <a:endParaRPr kumimoji="0" lang="en-NZ"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1" name="TextBox 70">
                    <a:extLst>
                      <a:ext uri="{FF2B5EF4-FFF2-40B4-BE49-F238E27FC236}">
                        <a16:creationId xmlns:a16="http://schemas.microsoft.com/office/drawing/2014/main" id="{A8AA99F5-12A8-0302-BA20-C0083391DEE3}"/>
                      </a:ext>
                    </a:extLst>
                  </p:cNvPr>
                  <p:cNvSpPr txBox="1">
                    <a:spLocks noRot="1" noChangeAspect="1" noMove="1" noResize="1" noEditPoints="1" noAdjustHandles="1" noChangeArrowheads="1" noChangeShapeType="1" noTextEdit="1"/>
                  </p:cNvSpPr>
                  <p:nvPr/>
                </p:nvSpPr>
                <p:spPr>
                  <a:xfrm>
                    <a:off x="11695740" y="4307916"/>
                    <a:ext cx="502061" cy="369332"/>
                  </a:xfrm>
                  <a:prstGeom prst="rect">
                    <a:avLst/>
                  </a:prstGeom>
                  <a:blipFill>
                    <a:blip r:embed="rId34"/>
                    <a:stretch>
                      <a:fillRect l="-10976" t="-8197" b="-24590"/>
                    </a:stretch>
                  </a:blipFill>
                </p:spPr>
                <p:txBody>
                  <a:bodyPr/>
                  <a:lstStyle/>
                  <a:p>
                    <a:r>
                      <a:rPr lang="en-NZ">
                        <a:noFill/>
                      </a:rPr>
                      <a:t> </a:t>
                    </a:r>
                  </a:p>
                </p:txBody>
              </p:sp>
            </mc:Fallback>
          </mc:AlternateContent>
        </p:grpSp>
        <p:sp>
          <p:nvSpPr>
            <p:cNvPr id="77" name="Rectangle 76">
              <a:extLst>
                <a:ext uri="{FF2B5EF4-FFF2-40B4-BE49-F238E27FC236}">
                  <a16:creationId xmlns:a16="http://schemas.microsoft.com/office/drawing/2014/main" id="{FA24374C-0ECC-E78D-192C-E9C2632CDBF5}"/>
                </a:ext>
              </a:extLst>
            </p:cNvPr>
            <p:cNvSpPr/>
            <p:nvPr/>
          </p:nvSpPr>
          <p:spPr>
            <a:xfrm>
              <a:off x="8885037" y="3220094"/>
              <a:ext cx="2995773" cy="14546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7" name="Group 86">
              <a:extLst>
                <a:ext uri="{FF2B5EF4-FFF2-40B4-BE49-F238E27FC236}">
                  <a16:creationId xmlns:a16="http://schemas.microsoft.com/office/drawing/2014/main" id="{006F330F-990F-4A3C-22CF-3FF61BC321F6}"/>
                </a:ext>
              </a:extLst>
            </p:cNvPr>
            <p:cNvGrpSpPr/>
            <p:nvPr/>
          </p:nvGrpSpPr>
          <p:grpSpPr>
            <a:xfrm>
              <a:off x="8971418" y="3679850"/>
              <a:ext cx="1449692" cy="823525"/>
              <a:chOff x="9696888" y="3638908"/>
              <a:chExt cx="1449692" cy="823525"/>
            </a:xfrm>
          </p:grpSpPr>
          <p:sp>
            <p:nvSpPr>
              <p:cNvPr id="75" name="TextBox 74">
                <a:extLst>
                  <a:ext uri="{FF2B5EF4-FFF2-40B4-BE49-F238E27FC236}">
                    <a16:creationId xmlns:a16="http://schemas.microsoft.com/office/drawing/2014/main" id="{877073C8-BCB0-083E-ACF3-2B140FAACD65}"/>
                  </a:ext>
                </a:extLst>
              </p:cNvPr>
              <p:cNvSpPr txBox="1"/>
              <p:nvPr/>
            </p:nvSpPr>
            <p:spPr>
              <a:xfrm>
                <a:off x="9696888" y="3877658"/>
                <a:ext cx="144969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Mass or charge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conservation</a:t>
                </a:r>
              </a:p>
            </p:txBody>
          </p:sp>
          <p:cxnSp>
            <p:nvCxnSpPr>
              <p:cNvPr id="80" name="Straight Arrow Connector 79">
                <a:extLst>
                  <a:ext uri="{FF2B5EF4-FFF2-40B4-BE49-F238E27FC236}">
                    <a16:creationId xmlns:a16="http://schemas.microsoft.com/office/drawing/2014/main" id="{5102C2C2-A607-2041-A755-5A986CE1CBD2}"/>
                  </a:ext>
                </a:extLst>
              </p:cNvPr>
              <p:cNvCxnSpPr>
                <a:cxnSpLocks/>
              </p:cNvCxnSpPr>
              <p:nvPr/>
            </p:nvCxnSpPr>
            <p:spPr>
              <a:xfrm flipV="1">
                <a:off x="10354689" y="3638908"/>
                <a:ext cx="0" cy="302018"/>
              </a:xfrm>
              <a:prstGeom prst="straightConnector1">
                <a:avLst/>
              </a:prstGeom>
              <a:ln w="28575">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F0A8ACEA-9CFE-7575-EC89-380A50BD8D63}"/>
                </a:ext>
              </a:extLst>
            </p:cNvPr>
            <p:cNvGrpSpPr/>
            <p:nvPr/>
          </p:nvGrpSpPr>
          <p:grpSpPr>
            <a:xfrm>
              <a:off x="10593214" y="3679850"/>
              <a:ext cx="1260345" cy="829896"/>
              <a:chOff x="10593214" y="3694783"/>
              <a:chExt cx="1260345" cy="829896"/>
            </a:xfrm>
          </p:grpSpPr>
          <p:sp>
            <p:nvSpPr>
              <p:cNvPr id="84" name="TextBox 83">
                <a:extLst>
                  <a:ext uri="{FF2B5EF4-FFF2-40B4-BE49-F238E27FC236}">
                    <a16:creationId xmlns:a16="http://schemas.microsoft.com/office/drawing/2014/main" id="{DB72B9C4-12D7-0E30-6DFD-4E330A517769}"/>
                  </a:ext>
                </a:extLst>
              </p:cNvPr>
              <p:cNvSpPr txBox="1"/>
              <p:nvPr/>
            </p:nvSpPr>
            <p:spPr>
              <a:xfrm>
                <a:off x="10593214" y="3939904"/>
                <a:ext cx="126034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Energy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conservation</a:t>
                </a:r>
              </a:p>
            </p:txBody>
          </p:sp>
          <p:cxnSp>
            <p:nvCxnSpPr>
              <p:cNvPr id="88" name="Straight Arrow Connector 87">
                <a:extLst>
                  <a:ext uri="{FF2B5EF4-FFF2-40B4-BE49-F238E27FC236}">
                    <a16:creationId xmlns:a16="http://schemas.microsoft.com/office/drawing/2014/main" id="{587E4AC8-1405-F69C-8DD0-9290FD68F26E}"/>
                  </a:ext>
                </a:extLst>
              </p:cNvPr>
              <p:cNvCxnSpPr>
                <a:cxnSpLocks/>
              </p:cNvCxnSpPr>
              <p:nvPr/>
            </p:nvCxnSpPr>
            <p:spPr>
              <a:xfrm flipV="1">
                <a:off x="11191268" y="3694783"/>
                <a:ext cx="0" cy="302018"/>
              </a:xfrm>
              <a:prstGeom prst="straightConnector1">
                <a:avLst/>
              </a:prstGeom>
              <a:ln w="28575">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grpSp>
      <p:grpSp>
        <p:nvGrpSpPr>
          <p:cNvPr id="65" name="Group 64">
            <a:extLst>
              <a:ext uri="{FF2B5EF4-FFF2-40B4-BE49-F238E27FC236}">
                <a16:creationId xmlns:a16="http://schemas.microsoft.com/office/drawing/2014/main" id="{52035470-A974-D2F0-8391-A797ED6C1180}"/>
              </a:ext>
            </a:extLst>
          </p:cNvPr>
          <p:cNvGrpSpPr/>
          <p:nvPr/>
        </p:nvGrpSpPr>
        <p:grpSpPr>
          <a:xfrm>
            <a:off x="10338651" y="146843"/>
            <a:ext cx="1652440" cy="1877847"/>
            <a:chOff x="10338651" y="68875"/>
            <a:chExt cx="1652440" cy="1877847"/>
          </a:xfrm>
        </p:grpSpPr>
        <p:pic>
          <p:nvPicPr>
            <p:cNvPr id="1026" name="Picture 2" descr="Paynter">
              <a:extLst>
                <a:ext uri="{FF2B5EF4-FFF2-40B4-BE49-F238E27FC236}">
                  <a16:creationId xmlns:a16="http://schemas.microsoft.com/office/drawing/2014/main" id="{8B1A4ABA-7F9B-5AE3-7A97-19BA779715F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624871" y="68875"/>
              <a:ext cx="1080000" cy="15660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50C80FC-D867-0752-FE2D-66EEA0B3799D}"/>
                </a:ext>
              </a:extLst>
            </p:cNvPr>
            <p:cNvSpPr txBox="1"/>
            <p:nvPr/>
          </p:nvSpPr>
          <p:spPr>
            <a:xfrm>
              <a:off x="10338651" y="1638945"/>
              <a:ext cx="165244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400" b="1" i="0" u="none" strike="noStrike" kern="1200" cap="none" spc="0" normalizeH="0" baseline="0" noProof="0" dirty="0">
                  <a:ln>
                    <a:noFill/>
                  </a:ln>
                  <a:solidFill>
                    <a:srgbClr val="333333"/>
                  </a:solidFill>
                  <a:effectLst/>
                  <a:uLnTx/>
                  <a:uFillTx/>
                  <a:latin typeface="Calibri" panose="020F0502020204030204"/>
                  <a:ea typeface="+mn-ea"/>
                  <a:cs typeface="+mn-cs"/>
                </a:rPr>
                <a:t>Henry Paynter, MIT </a:t>
              </a:r>
            </a:p>
          </p:txBody>
        </p:sp>
      </p:grpSp>
      <p:grpSp>
        <p:nvGrpSpPr>
          <p:cNvPr id="81" name="Group 80">
            <a:extLst>
              <a:ext uri="{FF2B5EF4-FFF2-40B4-BE49-F238E27FC236}">
                <a16:creationId xmlns:a16="http://schemas.microsoft.com/office/drawing/2014/main" id="{DF1B6F39-DEEF-4BA4-0831-D4EE8C7EBA57}"/>
              </a:ext>
            </a:extLst>
          </p:cNvPr>
          <p:cNvGrpSpPr/>
          <p:nvPr/>
        </p:nvGrpSpPr>
        <p:grpSpPr>
          <a:xfrm>
            <a:off x="2855947" y="4881321"/>
            <a:ext cx="5217903" cy="789816"/>
            <a:chOff x="2855947" y="4881321"/>
            <a:chExt cx="5217903" cy="789816"/>
          </a:xfrm>
        </p:grpSpPr>
        <p:sp>
          <p:nvSpPr>
            <p:cNvPr id="18" name="TextBox 17">
              <a:extLst>
                <a:ext uri="{FF2B5EF4-FFF2-40B4-BE49-F238E27FC236}">
                  <a16:creationId xmlns:a16="http://schemas.microsoft.com/office/drawing/2014/main" id="{5DB5ED48-218B-FB50-4395-9E04D178E908}"/>
                </a:ext>
              </a:extLst>
            </p:cNvPr>
            <p:cNvSpPr txBox="1"/>
            <p:nvPr/>
          </p:nvSpPr>
          <p:spPr>
            <a:xfrm>
              <a:off x="2855947" y="5332583"/>
              <a:ext cx="52179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prstClr val="black"/>
                  </a:solidFill>
                  <a:effectLst/>
                  <a:uLnTx/>
                  <a:uFillTx/>
                  <a:latin typeface="Calibri" panose="020F0502020204030204"/>
                  <a:ea typeface="+mn-ea"/>
                  <a:cs typeface="+mn-cs"/>
                </a:rPr>
                <a:t>Note: To sum to zero, some of these flows must be negative!</a:t>
              </a:r>
            </a:p>
          </p:txBody>
        </p:sp>
        <p:cxnSp>
          <p:nvCxnSpPr>
            <p:cNvPr id="78" name="Straight Arrow Connector 77">
              <a:extLst>
                <a:ext uri="{FF2B5EF4-FFF2-40B4-BE49-F238E27FC236}">
                  <a16:creationId xmlns:a16="http://schemas.microsoft.com/office/drawing/2014/main" id="{8C15581D-8BB8-4F41-5C88-F249D5E77A61}"/>
                </a:ext>
              </a:extLst>
            </p:cNvPr>
            <p:cNvCxnSpPr>
              <a:cxnSpLocks/>
            </p:cNvCxnSpPr>
            <p:nvPr/>
          </p:nvCxnSpPr>
          <p:spPr>
            <a:xfrm flipV="1">
              <a:off x="3396071" y="4881321"/>
              <a:ext cx="633149" cy="435872"/>
            </a:xfrm>
            <a:prstGeom prst="straightConnector1">
              <a:avLst/>
            </a:prstGeom>
            <a:ln>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7F889970-2289-18A1-BAB8-8E45D9F63209}"/>
              </a:ext>
            </a:extLst>
          </p:cNvPr>
          <p:cNvSpPr/>
          <p:nvPr/>
        </p:nvSpPr>
        <p:spPr>
          <a:xfrm>
            <a:off x="0" y="0"/>
            <a:ext cx="122717" cy="1930471"/>
          </a:xfrm>
          <a:prstGeom prst="rect">
            <a:avLst/>
          </a:prstGeom>
          <a:solidFill>
            <a:srgbClr val="EF1E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187621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1b36e95-0d50-42e9-958f-b63fa906beaa}" enabled="0" method="" siteId="{d1b36e95-0d50-42e9-958f-b63fa906beaa}" removed="1"/>
</clbl:labelList>
</file>

<file path=docProps/app.xml><?xml version="1.0" encoding="utf-8"?>
<Properties xmlns="http://schemas.openxmlformats.org/officeDocument/2006/extended-properties" xmlns:vt="http://schemas.openxmlformats.org/officeDocument/2006/docPropsVTypes">
  <TotalTime>12914</TotalTime>
  <Words>9532</Words>
  <Application>Microsoft Office PowerPoint</Application>
  <PresentationFormat>Widescreen</PresentationFormat>
  <Paragraphs>2026</Paragraphs>
  <Slides>80</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80</vt:i4>
      </vt:variant>
    </vt:vector>
  </HeadingPairs>
  <TitlesOfParts>
    <vt:vector size="93" baseType="lpstr">
      <vt:lpstr>Aptos</vt:lpstr>
      <vt:lpstr>Aptos Display</vt:lpstr>
      <vt:lpstr>Arial</vt:lpstr>
      <vt:lpstr>Calibri</vt:lpstr>
      <vt:lpstr>Calibri Light</vt:lpstr>
      <vt:lpstr>Cambria Math</vt:lpstr>
      <vt:lpstr>Script MT Bold</vt:lpstr>
      <vt:lpstr>Symbol</vt:lpstr>
      <vt:lpstr>Tahoma</vt:lpstr>
      <vt:lpstr>Times New Roman</vt:lpstr>
      <vt:lpstr>Wingdings</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Peter Hunter</dc:creator>
  <cp:lastModifiedBy>Peter Hunter</cp:lastModifiedBy>
  <cp:revision>8</cp:revision>
  <dcterms:created xsi:type="dcterms:W3CDTF">2026-01-12T04:48:03Z</dcterms:created>
  <dcterms:modified xsi:type="dcterms:W3CDTF">2026-02-08T22:03:46Z</dcterms:modified>
</cp:coreProperties>
</file>